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0"/>
  </p:notesMasterIdLst>
  <p:handoutMasterIdLst>
    <p:handoutMasterId r:id="rId21"/>
  </p:handoutMasterIdLst>
  <p:sldIdLst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  <p:sldId id="805" r:id="rId18"/>
    <p:sldId id="75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4908" autoAdjust="0"/>
  </p:normalViewPr>
  <p:slideViewPr>
    <p:cSldViewPr>
      <p:cViewPr varScale="1">
        <p:scale>
          <a:sx n="110" d="100"/>
          <a:sy n="110" d="100"/>
        </p:scale>
        <p:origin x="-19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5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Activation function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All the w and b give non-zero probability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6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en-US" altLang="zh-TW" baseline="0" dirty="0"/>
              <a:t> does it comes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r>
              <a:rPr lang="en-US" altLang="zh-TW" baseline="0" dirty="0"/>
              <a:t> does it comes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3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8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2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logistic function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logistic function with parameters (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TW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1) which yields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8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303264133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939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9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9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4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51688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Arial Narrow" panose="020B0606020202030204" pitchFamily="34" charset="0"/>
                <a:cs typeface="Times New Roman" pitchFamily="18" charset="0"/>
              </a:rPr>
              <a:t>This slides can be used for educational purposes only. Most contents are from the Internet. Please do not distribute!</a:t>
            </a:r>
            <a:endParaRPr lang="zh-CN" altLang="en-US" sz="1200" dirty="0">
              <a:solidFill>
                <a:sysClr val="windowText" lastClr="000000"/>
              </a:solidFill>
              <a:latin typeface="Arial Narrow" panose="020B0606020202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08117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78870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00475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6821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3872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1944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48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0189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5456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385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0946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8150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81297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>
                <a:solidFill>
                  <a:prstClr val="black"/>
                </a:solidFill>
              </a:rPr>
              <a:pPr>
                <a:spcBef>
                  <a:spcPts val="0"/>
                </a:spcBef>
              </a:pPr>
              <a:t>‹#›</a:t>
            </a:fld>
            <a:endParaRPr lang="en">
              <a:solidFill>
                <a:prstClr val="black"/>
              </a:solidFill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671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67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2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89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73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10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700.png"/><Relationship Id="rId7" Type="http://schemas.openxmlformats.org/officeDocument/2006/relationships/image" Target="../media/image950.png"/><Relationship Id="rId12" Type="http://schemas.openxmlformats.org/officeDocument/2006/relationships/image" Target="../media/image85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0.png"/><Relationship Id="rId11" Type="http://schemas.openxmlformats.org/officeDocument/2006/relationships/image" Target="../media/image23.png"/><Relationship Id="rId5" Type="http://schemas.openxmlformats.org/officeDocument/2006/relationships/image" Target="../media/image720.png"/><Relationship Id="rId10" Type="http://schemas.openxmlformats.org/officeDocument/2006/relationships/image" Target="../media/image980.png"/><Relationship Id="rId4" Type="http://schemas.openxmlformats.org/officeDocument/2006/relationships/image" Target="../media/image711.png"/><Relationship Id="rId9" Type="http://schemas.openxmlformats.org/officeDocument/2006/relationships/image" Target="../media/image9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3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5.png"/><Relationship Id="rId11" Type="http://schemas.openxmlformats.org/officeDocument/2006/relationships/image" Target="../media/image101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png"/><Relationship Id="rId11" Type="http://schemas.openxmlformats.org/officeDocument/2006/relationships/image" Target="../media/image95.png"/><Relationship Id="rId5" Type="http://schemas.openxmlformats.org/officeDocument/2006/relationships/image" Target="../media/image101.png"/><Relationship Id="rId10" Type="http://schemas.openxmlformats.org/officeDocument/2006/relationships/image" Target="../media/image94.png"/><Relationship Id="rId4" Type="http://schemas.openxmlformats.org/officeDocument/2006/relationships/image" Target="../media/image99.png"/><Relationship Id="rId9" Type="http://schemas.openxmlformats.org/officeDocument/2006/relationships/image" Target="../media/image93.png"/><Relationship Id="rId14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2.png"/><Relationship Id="rId11" Type="http://schemas.openxmlformats.org/officeDocument/2006/relationships/image" Target="../media/image108.png"/><Relationship Id="rId5" Type="http://schemas.openxmlformats.org/officeDocument/2006/relationships/image" Target="../media/image111.png"/><Relationship Id="rId10" Type="http://schemas.openxmlformats.org/officeDocument/2006/relationships/image" Target="../media/image107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08.png"/><Relationship Id="rId4" Type="http://schemas.openxmlformats.org/officeDocument/2006/relationships/image" Target="../media/image110.png"/><Relationship Id="rId9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2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8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7.png"/><Relationship Id="rId30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openxmlformats.org/officeDocument/2006/relationships/image" Target="../media/image15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90.png"/><Relationship Id="rId18" Type="http://schemas.openxmlformats.org/officeDocument/2006/relationships/image" Target="../media/image150.png"/><Relationship Id="rId26" Type="http://schemas.openxmlformats.org/officeDocument/2006/relationships/image" Target="../media/image50.png"/><Relationship Id="rId3" Type="http://schemas.openxmlformats.org/officeDocument/2006/relationships/image" Target="../media/image38.png"/><Relationship Id="rId21" Type="http://schemas.openxmlformats.org/officeDocument/2006/relationships/image" Target="../media/image410.png"/><Relationship Id="rId7" Type="http://schemas.openxmlformats.org/officeDocument/2006/relationships/image" Target="../media/image42.png"/><Relationship Id="rId12" Type="http://schemas.openxmlformats.org/officeDocument/2006/relationships/image" Target="../media/image80.png"/><Relationship Id="rId17" Type="http://schemas.openxmlformats.org/officeDocument/2006/relationships/image" Target="../media/image140.png"/><Relationship Id="rId25" Type="http://schemas.openxmlformats.org/officeDocument/2006/relationships/image" Target="../media/image48.png"/><Relationship Id="rId2" Type="http://schemas.openxmlformats.org/officeDocument/2006/relationships/image" Target="../media/image37.png"/><Relationship Id="rId16" Type="http://schemas.openxmlformats.org/officeDocument/2006/relationships/image" Target="../media/image130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47.png"/><Relationship Id="rId5" Type="http://schemas.openxmlformats.org/officeDocument/2006/relationships/image" Target="../media/image40.png"/><Relationship Id="rId15" Type="http://schemas.openxmlformats.org/officeDocument/2006/relationships/image" Target="../media/image380.png"/><Relationship Id="rId23" Type="http://schemas.openxmlformats.org/officeDocument/2006/relationships/image" Target="../media/image49.png"/><Relationship Id="rId10" Type="http://schemas.openxmlformats.org/officeDocument/2006/relationships/image" Target="../media/image45.png"/><Relationship Id="rId19" Type="http://schemas.openxmlformats.org/officeDocument/2006/relationships/image" Target="../media/image39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100.png"/><Relationship Id="rId22" Type="http://schemas.openxmlformats.org/officeDocument/2006/relationships/image" Target="../media/image4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11" Type="http://schemas.openxmlformats.org/officeDocument/2006/relationships/image" Target="../media/image55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52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6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64.png"/><Relationship Id="rId7" Type="http://schemas.openxmlformats.org/officeDocument/2006/relationships/image" Target="../media/image79.png"/><Relationship Id="rId12" Type="http://schemas.openxmlformats.org/officeDocument/2006/relationships/image" Target="../media/image85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11" Type="http://schemas.openxmlformats.org/officeDocument/2006/relationships/image" Target="../media/image84.png"/><Relationship Id="rId5" Type="http://schemas.openxmlformats.org/officeDocument/2006/relationships/image" Target="../media/image66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65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</a:t>
            </a:r>
            <a:r>
              <a:rPr lang="en-US" altLang="zh-CN" dirty="0" smtClean="0"/>
              <a:t>ogistic 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481860"/>
            <a:ext cx="7010400" cy="1252538"/>
          </a:xfrm>
        </p:spPr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  <p:pic>
        <p:nvPicPr>
          <p:cNvPr id="1026" name="Picture 2" descr="âhistory of artificial intelligenceâçå¾çæç´¢ç»æ">
            <a:extLst>
              <a:ext uri="{FF2B5EF4-FFF2-40B4-BE49-F238E27FC236}">
                <a16:creationId xmlns:a16="http://schemas.microsoft.com/office/drawing/2014/main" xmlns="" id="{F5987481-C68C-44AD-8478-50A624A2F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" b="3698"/>
          <a:stretch/>
        </p:blipFill>
        <p:spPr bwMode="auto">
          <a:xfrm>
            <a:off x="801960" y="2659286"/>
            <a:ext cx="4968552" cy="36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0988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3: Find the best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  <a:p>
            <a:endParaRPr lang="zh-TW" altLang="en-US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/>
          <p:nvPr/>
        </p:nvCxnSpPr>
        <p:spPr>
          <a:xfrm>
            <a:off x="2140080" y="4152312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079775" y="3633815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073225" y="3622457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2200626" y="3494271"/>
            <a:ext cx="216573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882512" y="3494271"/>
            <a:ext cx="151977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/>
          <p:cNvCxnSpPr/>
          <p:nvPr/>
        </p:nvCxnSpPr>
        <p:spPr>
          <a:xfrm>
            <a:off x="6530038" y="6184756"/>
            <a:ext cx="179750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601722" y="4995593"/>
            <a:ext cx="42242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difference, larger 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blipFill>
                <a:blip r:embed="rId11"/>
                <a:stretch>
                  <a:fillRect l="-347" b="-29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/>
          <p:nvPr/>
        </p:nvCxnSpPr>
        <p:spPr>
          <a:xfrm>
            <a:off x="7254654" y="4506531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47848" y="4102907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2" grpId="0"/>
      <p:bldP spid="48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+ Square Error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 rotWithShape="1">
                <a:blip r:embed="rId9"/>
                <a:stretch>
                  <a:fillRect l="-4324" t="-10256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370" t="-170000" r="-4444" b="-25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 rotWithShape="1">
                <a:blip r:embed="rId11"/>
                <a:stretch>
                  <a:fillRect l="-4054" t="-10127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332" t="-165574" r="-4059" b="-25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(far from target)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 to target)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441642" y="4003691"/>
                <a:ext cx="2020425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020425" cy="80355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6399580" y="3592767"/>
                <a:ext cx="572721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72721" cy="76469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+ Square Error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 rotWithShape="1">
                <a:blip r:embed="rId3"/>
                <a:stretch>
                  <a:fillRect l="-4324" t="-10256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370" t="-170000" r="-4444" b="-25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 rotWithShape="1">
                <a:blip r:embed="rId5"/>
                <a:stretch>
                  <a:fillRect l="-4054" t="-10127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332" t="-165574" r="-4059" b="-25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 to target)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(far from target)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441642" y="4003691"/>
                <a:ext cx="2020425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020425" cy="80355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6399580" y="3592767"/>
                <a:ext cx="572721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72721" cy="76469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Cross Entropy v.s. Square Error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33" y="1589091"/>
            <a:ext cx="588117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4312" y="3333804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51762" y="5578549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95705" y="5478764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43553" y="2218250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03809" y="4214462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002132" y="3064080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007942" y="4792598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169315" y="3218789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212418" y="4821393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3452" y="5717556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http://jmlr.org/proceedings/papers/v9/glorot10a/glorot10a.pdf</a:t>
            </a:r>
          </a:p>
        </p:txBody>
      </p:sp>
    </p:spTree>
    <p:extLst>
      <p:ext uri="{BB962C8B-B14F-4D97-AF65-F5344CB8AC3E}">
        <p14:creationId xmlns:p14="http://schemas.microsoft.com/office/powerpoint/2010/main" val="19495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116282" y="4630893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71813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between 0 and 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any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between 0 and 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any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784133" y="5115211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5530" y="5094367"/>
            <a:ext cx="7854177" cy="10605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between 0 and 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any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-100059" y="534779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343490" y="4849923"/>
            <a:ext cx="249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343490" y="5824884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6375306" y="5311588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75306" y="6363875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262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Tahoma" panose="020B0604030504040204" pitchFamily="34" charset="0"/>
              </a:rPr>
              <a:t>Step 1: Function Set</a:t>
            </a:r>
            <a:endParaRPr lang="zh-TW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56" r="-3051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23367" y="4201006"/>
                <a:ext cx="265335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67" y="4201006"/>
                <a:ext cx="2653354" cy="477888"/>
              </a:xfrm>
              <a:prstGeom prst="rect">
                <a:avLst/>
              </a:prstGeom>
              <a:blipFill rotWithShape="1">
                <a:blip r:embed="rId5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025522" y="4313420"/>
            <a:ext cx="3135826" cy="2174963"/>
            <a:chOff x="5472656" y="2887794"/>
            <a:chExt cx="3135826" cy="21749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方程式" r:id="rId7" imgW="317160" imgH="215640" progId="Equation.3">
                    <p:embed/>
                  </p:oleObj>
                </mc:Choice>
                <mc:Fallback>
                  <p:oleObj name="方程式" r:id="rId7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方程式" r:id="rId9" imgW="126720" imgH="126720" progId="Equation.3">
                    <p:embed/>
                  </p:oleObj>
                </mc:Choice>
                <mc:Fallback>
                  <p:oleObj name="方程式" r:id="rId9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1"/>
          <p:nvPr/>
        </p:nvSpPr>
        <p:spPr>
          <a:xfrm>
            <a:off x="905896" y="1651221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 set: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58586" y="1667133"/>
            <a:ext cx="387023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Including all different w and 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3072636" y="4726476"/>
                <a:ext cx="217027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6" y="4726476"/>
                <a:ext cx="2170273" cy="9885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776892" y="2453347"/>
                <a:ext cx="284238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92" y="2453347"/>
                <a:ext cx="2842381" cy="54213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764120" y="3319191"/>
                <a:ext cx="284238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20" y="3319191"/>
                <a:ext cx="2842381" cy="5421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051211" y="2453347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 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51211" y="3315054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 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左大括弧 30"/>
          <p:cNvSpPr/>
          <p:nvPr/>
        </p:nvSpPr>
        <p:spPr>
          <a:xfrm>
            <a:off x="2305610" y="2543565"/>
            <a:ext cx="484054" cy="1216170"/>
          </a:xfrm>
          <a:prstGeom prst="leftBrace">
            <a:avLst>
              <a:gd name="adj1" fmla="val 252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0592" y="2393923"/>
            <a:ext cx="5281347" cy="1515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41380" y="2514188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41380" y="3356227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39523" y="2514188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39522" y="3356226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14" grpId="0"/>
      <p:bldP spid="1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16944"/>
              </p:ext>
            </p:extLst>
          </p:nvPr>
        </p:nvGraphicFramePr>
        <p:xfrm>
          <a:off x="2433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方程式" r:id="rId4" imgW="914400" imgH="342720" progId="Equation.3">
                  <p:embed/>
                </p:oleObj>
              </mc:Choice>
              <mc:Fallback>
                <p:oleObj name="方程式" r:id="rId4" imgW="914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1: Function Set</a:t>
            </a:r>
            <a:endParaRPr lang="zh-TW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98669" y="3488664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73323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029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788106" y="3499109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88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314697"/>
              </p:ext>
            </p:extLst>
          </p:nvPr>
        </p:nvGraphicFramePr>
        <p:xfrm>
          <a:off x="3617303" y="3101630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方程式" r:id="rId6" imgW="126720" imgH="126720" progId="Equation.3">
                  <p:embed/>
                </p:oleObj>
              </mc:Choice>
              <mc:Fallback>
                <p:oleObj name="方程式" r:id="rId6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03" y="3101630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64225"/>
              </p:ext>
            </p:extLst>
          </p:nvPr>
        </p:nvGraphicFramePr>
        <p:xfrm>
          <a:off x="1241805" y="2006407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2006407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68032"/>
              </p:ext>
            </p:extLst>
          </p:nvPr>
        </p:nvGraphicFramePr>
        <p:xfrm>
          <a:off x="1282025" y="2914881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方程式" r:id="rId10" imgW="177480" imgH="228600" progId="Equation.3">
                  <p:embed/>
                </p:oleObj>
              </mc:Choice>
              <mc:Fallback>
                <p:oleObj name="方程式" r:id="rId1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025" y="2914881"/>
                        <a:ext cx="493712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28986"/>
              </p:ext>
            </p:extLst>
          </p:nvPr>
        </p:nvGraphicFramePr>
        <p:xfrm>
          <a:off x="1241805" y="4050873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方程式" r:id="rId12" imgW="177480" imgH="215640" progId="Equation.3">
                  <p:embed/>
                </p:oleObj>
              </mc:Choice>
              <mc:Fallback>
                <p:oleObj name="方程式" r:id="rId12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4050873"/>
                        <a:ext cx="493712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275179" y="3468507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795726" y="3489780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795726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91831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27261"/>
              </p:ext>
            </p:extLst>
          </p:nvPr>
        </p:nvGraphicFramePr>
        <p:xfrm>
          <a:off x="280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方程式" r:id="rId14" imgW="177480" imgH="228600" progId="Equation.3">
                  <p:embed/>
                </p:oleObj>
              </mc:Choice>
              <mc:Fallback>
                <p:oleObj name="方程式" r:id="rId1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55522"/>
              </p:ext>
            </p:extLst>
          </p:nvPr>
        </p:nvGraphicFramePr>
        <p:xfrm>
          <a:off x="280775" y="3070652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方程式" r:id="rId16" imgW="177480" imgH="241200" progId="Equation.3">
                  <p:embed/>
                </p:oleObj>
              </mc:Choice>
              <mc:Fallback>
                <p:oleObj name="方程式" r:id="rId16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3070652"/>
                        <a:ext cx="495300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88576"/>
              </p:ext>
            </p:extLst>
          </p:nvPr>
        </p:nvGraphicFramePr>
        <p:xfrm>
          <a:off x="272829" y="4436609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方程式" r:id="rId18" imgW="177480" imgH="228600" progId="Equation.3">
                  <p:embed/>
                </p:oleObj>
              </mc:Choice>
              <mc:Fallback>
                <p:oleObj name="方程式" r:id="rId18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9" y="4436609"/>
                        <a:ext cx="49688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933665" y="3238949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方程式" r:id="rId20" imgW="139680" imgH="139680" progId="Equation.3">
                    <p:embed/>
                  </p:oleObj>
                </mc:Choice>
                <mc:Fallback>
                  <p:oleObj name="方程式" r:id="rId2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714238"/>
              </p:ext>
            </p:extLst>
          </p:nvPr>
        </p:nvGraphicFramePr>
        <p:xfrm>
          <a:off x="2991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方程式" r:id="rId22" imgW="126720" imgH="177480" progId="Equation.3">
                  <p:embed/>
                </p:oleObj>
              </mc:Choice>
              <mc:Fallback>
                <p:oleObj name="方程式" r:id="rId2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3184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55599"/>
              </p:ext>
            </p:extLst>
          </p:nvPr>
        </p:nvGraphicFramePr>
        <p:xfrm>
          <a:off x="4155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方程式" r:id="rId24" imgW="317160" imgH="215640" progId="Equation.3">
                  <p:embed/>
                </p:oleObj>
              </mc:Choice>
              <mc:Fallback>
                <p:oleObj name="方程式" r:id="rId24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1"/>
          <p:nvPr/>
        </p:nvSpPr>
        <p:spPr>
          <a:xfrm rot="5400000">
            <a:off x="185030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 rot="5400000">
            <a:off x="1217933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1210408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4057" y="1855034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3793515" y="4139854"/>
            <a:ext cx="5297714" cy="2078894"/>
            <a:chOff x="3566162" y="4678338"/>
            <a:chExt cx="5297714" cy="2078894"/>
          </a:xfrm>
        </p:grpSpPr>
        <p:sp>
          <p:nvSpPr>
            <p:cNvPr id="45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50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" name="方程式" r:id="rId28" imgW="317160" imgH="215640" progId="Equation.3">
                      <p:embed/>
                    </p:oleObj>
                  </mc:Choice>
                  <mc:Fallback>
                    <p:oleObj name="方程式" r:id="rId28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4" name="方程式" r:id="rId30" imgW="126720" imgH="126720" progId="Equation.3">
                      <p:embed/>
                    </p:oleObj>
                  </mc:Choice>
                  <mc:Fallback>
                    <p:oleObj name="方程式" r:id="rId30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方程式" r:id="rId32" imgW="863280" imgH="393480" progId="Equation.3">
                    <p:embed/>
                  </p:oleObj>
                </mc:Choice>
                <mc:Fallback>
                  <p:oleObj name="方程式" r:id="rId32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字方塊 47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 Function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3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2: Goodness of a Function</a:t>
            </a:r>
            <a:endParaRPr lang="zh-TW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216288" y="1878783"/>
            <a:ext cx="6205875" cy="1177280"/>
            <a:chOff x="1624551" y="2359551"/>
            <a:chExt cx="6205875" cy="1177280"/>
          </a:xfrm>
        </p:grpSpPr>
        <p:grpSp>
          <p:nvGrpSpPr>
            <p:cNvPr id="14" name="群組 13"/>
            <p:cNvGrpSpPr/>
            <p:nvPr/>
          </p:nvGrpSpPr>
          <p:grpSpPr>
            <a:xfrm>
              <a:off x="3753769" y="2464749"/>
              <a:ext cx="3774709" cy="925183"/>
              <a:chOff x="182433" y="3483962"/>
              <a:chExt cx="3774709" cy="925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16939" y="3525990"/>
                    <a:ext cx="3932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069646" y="3525990"/>
                    <a:ext cx="3998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31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1906407" y="3525990"/>
                    <a:ext cx="3998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3511956" y="3483962"/>
                    <a:ext cx="4451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2521332" y="3710656"/>
                    <a:ext cx="58990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182433" y="4025745"/>
                    <a:ext cx="378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1032239" y="4039813"/>
                    <a:ext cx="378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33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/>
                  <p:cNvSpPr txBox="1"/>
                  <p:nvPr/>
                </p:nvSpPr>
                <p:spPr>
                  <a:xfrm>
                    <a:off x="1887944" y="4025745"/>
                    <a:ext cx="3858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42" r="-483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字方塊 14"/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746683" y="3854324"/>
            <a:ext cx="76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w and b, what is its probability of generating the data?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158232" y="4653258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2" y="4653258"/>
                <a:ext cx="7256858" cy="645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most likely w</a:t>
                </a:r>
                <a:r>
                  <a:rPr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</a:t>
                </a:r>
                <a:r>
                  <a:rPr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one with the largest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1201" t="-10526" r="-22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746683" y="3253297"/>
                <a:ext cx="811305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the data is generated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3" y="3253297"/>
                <a:ext cx="8113059" cy="477888"/>
              </a:xfrm>
              <a:prstGeom prst="rect">
                <a:avLst/>
              </a:prstGeom>
              <a:blipFill rotWithShape="1">
                <a:blip r:embed="rId14"/>
                <a:stretch>
                  <a:fillRect l="-1127" t="-10256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  <a:blipFill rotWithShape="1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  <a:blipFill rotWithShape="1">
                <a:blip r:embed="rId7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1966731" y="5835638"/>
            <a:ext cx="68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9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56525" y="2972310"/>
            <a:ext cx="3552192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9322" y="2966937"/>
            <a:ext cx="3820176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8599" y="3003904"/>
            <a:ext cx="64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92973" y="312735"/>
            <a:ext cx="3194110" cy="1177280"/>
            <a:chOff x="3543710" y="2359551"/>
            <a:chExt cx="3194110" cy="1177280"/>
          </a:xfrm>
        </p:grpSpPr>
        <p:grpSp>
          <p:nvGrpSpPr>
            <p:cNvPr id="21" name="群組 20"/>
            <p:cNvGrpSpPr/>
            <p:nvPr/>
          </p:nvGrpSpPr>
          <p:grpSpPr>
            <a:xfrm>
              <a:off x="3753769" y="2450505"/>
              <a:ext cx="2807403" cy="925359"/>
              <a:chOff x="182433" y="3469718"/>
              <a:chExt cx="2807403" cy="925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216939" y="3469718"/>
                    <a:ext cx="3932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111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083714" y="3469718"/>
                    <a:ext cx="3998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75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892339" y="3469718"/>
                    <a:ext cx="3998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2399931" y="3679326"/>
                    <a:ext cx="58990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182433" y="4025745"/>
                    <a:ext cx="378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1049208" y="4025745"/>
                    <a:ext cx="378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1887944" y="4025745"/>
                    <a:ext cx="3858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矩形 21"/>
            <p:cNvSpPr/>
            <p:nvPr/>
          </p:nvSpPr>
          <p:spPr>
            <a:xfrm>
              <a:off x="3543710" y="2359551"/>
              <a:ext cx="3194110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80841" y="312735"/>
            <a:ext cx="4682292" cy="1177280"/>
            <a:chOff x="2934982" y="2359551"/>
            <a:chExt cx="4682292" cy="1177280"/>
          </a:xfrm>
        </p:grpSpPr>
        <p:grpSp>
          <p:nvGrpSpPr>
            <p:cNvPr id="31" name="群組 30"/>
            <p:cNvGrpSpPr/>
            <p:nvPr/>
          </p:nvGrpSpPr>
          <p:grpSpPr>
            <a:xfrm>
              <a:off x="3226434" y="2518028"/>
              <a:ext cx="4243509" cy="833797"/>
              <a:chOff x="-344902" y="3537241"/>
              <a:chExt cx="4243509" cy="8337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-22520" y="3537241"/>
                    <a:ext cx="3932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111" t="-1667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1203950" y="3553567"/>
                    <a:ext cx="3998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2424066" y="3537241"/>
                    <a:ext cx="3998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9375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3308702" y="3714376"/>
                    <a:ext cx="58990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7643" t="-16393" r="-764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矩形 31"/>
            <p:cNvSpPr/>
            <p:nvPr/>
          </p:nvSpPr>
          <p:spPr>
            <a:xfrm>
              <a:off x="2934982" y="2359551"/>
              <a:ext cx="4682292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箭號: 向右 37"/>
          <p:cNvSpPr/>
          <p:nvPr/>
        </p:nvSpPr>
        <p:spPr>
          <a:xfrm>
            <a:off x="3616543" y="543499"/>
            <a:ext cx="534838" cy="7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7547" t="-16667" r="-691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blipFill rotWithShape="1">
                <a:blip r:embed="rId25"/>
                <a:stretch>
                  <a:fillRect l="-7547" t="-14754" r="-691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3215129" y="4525617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箭號: 向右 41"/>
          <p:cNvSpPr/>
          <p:nvPr/>
        </p:nvSpPr>
        <p:spPr>
          <a:xfrm>
            <a:off x="3213688" y="508501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號: 向右 42"/>
          <p:cNvSpPr/>
          <p:nvPr/>
        </p:nvSpPr>
        <p:spPr>
          <a:xfrm>
            <a:off x="3206786" y="564518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50211" y="4390980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50938" y="4935648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789766" y="4404753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789766" y="4956537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789766" y="5518566"/>
            <a:ext cx="107430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050211" y="5518565"/>
            <a:ext cx="3235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5495497" y="463604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508712" y="518736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994063" y="5749397"/>
            <a:ext cx="177020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7" grpId="0"/>
      <p:bldP spid="38" grpId="0" animBg="1"/>
      <p:bldP spid="39" grpId="0"/>
      <p:bldP spid="40" grpId="0"/>
      <p:bldP spid="41" grpId="0"/>
      <p:bldP spid="9" grpId="0" animBg="1"/>
      <p:bldP spid="42" grpId="0" animBg="1"/>
      <p:bldP spid="43" grpId="0" animBg="1"/>
      <p:bldP spid="10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565756" y="4514724"/>
            <a:ext cx="3016341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9561" y="4550977"/>
            <a:ext cx="2703085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992948" y="4485272"/>
            <a:ext cx="2653708" cy="1356818"/>
            <a:chOff x="953466" y="4770852"/>
            <a:chExt cx="2653708" cy="1356818"/>
          </a:xfrm>
        </p:grpSpPr>
        <p:sp>
          <p:nvSpPr>
            <p:cNvPr id="11" name="文字方塊 10"/>
            <p:cNvSpPr txBox="1"/>
            <p:nvPr/>
          </p:nvSpPr>
          <p:spPr>
            <a:xfrm>
              <a:off x="953466" y="4770852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p: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374" t="-16393" r="-13804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57" t="-18333" r="-1111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5499044" y="4505346"/>
            <a:ext cx="3083053" cy="1336744"/>
            <a:chOff x="4999577" y="4592430"/>
            <a:chExt cx="3083053" cy="1336744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99577" y="4592430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q: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778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號: 左-右雙向 45"/>
          <p:cNvSpPr/>
          <p:nvPr/>
        </p:nvSpPr>
        <p:spPr>
          <a:xfrm>
            <a:off x="3692646" y="4789715"/>
            <a:ext cx="1806398" cy="4064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013716" y="5018478"/>
            <a:ext cx="11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6" grpId="0"/>
      <p:bldP spid="7" grpId="0"/>
      <p:bldP spid="10" grpId="0"/>
      <p:bldP spid="43" grpId="0"/>
      <p:bldP spid="46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class 2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8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5695442" y="4949534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98018" y="5059758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12873" y="5476776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1923345" y="4859444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2770" y="5015492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59509" y="4918687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 </a:t>
                </a:r>
                <a:endPara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blipFill rotWithShape="1">
                <a:blip r:embed="rId9"/>
                <a:stretch>
                  <a:fillRect t="-5839" b="-5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號: 左-右雙向 32"/>
          <p:cNvSpPr/>
          <p:nvPr/>
        </p:nvSpPr>
        <p:spPr>
          <a:xfrm>
            <a:off x="4036239" y="5126229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795307" y="5403384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14835" y="4667376"/>
            <a:ext cx="147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00971" y="5280964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/>
      <p:bldP spid="30" grpId="0" animBg="1"/>
      <p:bldP spid="31" grpId="0"/>
      <p:bldP spid="32" grpId="0"/>
      <p:bldP spid="33" grpId="0" animBg="1"/>
      <p:bldP spid="34" grpId="0"/>
      <p:bldP spid="8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3: Find the best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7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7272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425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7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727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638" r="-425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7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7272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702" r="-319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blipFill rotWithShape="1">
                <a:blip r:embed="rId7"/>
                <a:stretch>
                  <a:fillRect l="-10909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23684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366309" y="5439006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3771081" y="4827133"/>
            <a:ext cx="552743" cy="295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322005" y="4639654"/>
            <a:ext cx="602861" cy="231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1394396" y="3614057"/>
            <a:ext cx="1099588" cy="693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6361996" y="2930235"/>
            <a:ext cx="2577106" cy="2061577"/>
            <a:chOff x="6361996" y="2930235"/>
            <a:chExt cx="2577106" cy="20615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61996" y="2930235"/>
              <a:ext cx="2577106" cy="20615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5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22" grpId="0"/>
      <p:bldP spid="23" grpId="0"/>
      <p:bldP spid="24" grpId="0"/>
      <p:bldP spid="25" grpId="0"/>
      <p:bldP spid="26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 3: Find the best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7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7272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425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7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727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638" r="-425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7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7272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702" r="-319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blipFill rotWithShape="1">
                <a:blip r:embed="rId7"/>
                <a:stretch>
                  <a:fillRect l="-10909" b="-31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23684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477396" y="5639031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680971" y="4851500"/>
            <a:ext cx="1068172" cy="2801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15194" y="4641414"/>
            <a:ext cx="1391664" cy="313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blipFill rotWithShape="1">
                <a:blip r:embed="rId16"/>
                <a:stretch>
                  <a:fillRect l="-697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 flipH="1">
            <a:off x="2206916" y="3786010"/>
            <a:ext cx="1520235" cy="704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3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3" grpId="0" animBg="1"/>
      <p:bldP spid="38" grpId="0"/>
    </p:bldLst>
  </p:timing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</TotalTime>
  <Words>2944</Words>
  <Application>Microsoft Office PowerPoint</Application>
  <PresentationFormat>全屏显示(4:3)</PresentationFormat>
  <Paragraphs>259</Paragraphs>
  <Slides>17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1_NSFC建设方案主题</vt:lpstr>
      <vt:lpstr>2_NSFC建设方案主题</vt:lpstr>
      <vt:lpstr>方程式</vt:lpstr>
      <vt:lpstr>Logistic Regression</vt:lpstr>
      <vt:lpstr>Step 1: Function Set</vt:lpstr>
      <vt:lpstr>Step 1: Function Set</vt:lpstr>
      <vt:lpstr>Step 2: Goodness of a Function</vt:lpstr>
      <vt:lpstr>PowerPoint 演示文稿</vt:lpstr>
      <vt:lpstr>Step 2: Goodness of a Function</vt:lpstr>
      <vt:lpstr>Step 2: Goodness of a Function</vt:lpstr>
      <vt:lpstr>Step 3: Find the best function</vt:lpstr>
      <vt:lpstr>Step 3: Find the best function</vt:lpstr>
      <vt:lpstr>Step 3: Find the best function</vt:lpstr>
      <vt:lpstr>PowerPoint 演示文稿</vt:lpstr>
      <vt:lpstr>PowerPoint 演示文稿</vt:lpstr>
      <vt:lpstr>Cross Entropy v.s. Square Error</vt:lpstr>
      <vt:lpstr>PowerPoint 演示文稿</vt:lpstr>
      <vt:lpstr>PowerPoint 演示文稿</vt:lpstr>
      <vt:lpstr>PowerPoint 演示文稿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dell</cp:lastModifiedBy>
  <cp:revision>858</cp:revision>
  <dcterms:created xsi:type="dcterms:W3CDTF">2017-11-09T01:05:16Z</dcterms:created>
  <dcterms:modified xsi:type="dcterms:W3CDTF">2019-07-10T15:52:40Z</dcterms:modified>
</cp:coreProperties>
</file>