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9"/>
  </p:notesMasterIdLst>
  <p:handoutMasterIdLst>
    <p:handoutMasterId r:id="rId40"/>
  </p:handoutMasterIdLst>
  <p:sldIdLst>
    <p:sldId id="790" r:id="rId3"/>
    <p:sldId id="753" r:id="rId4"/>
    <p:sldId id="754" r:id="rId5"/>
    <p:sldId id="755" r:id="rId6"/>
    <p:sldId id="756" r:id="rId7"/>
    <p:sldId id="791" r:id="rId8"/>
    <p:sldId id="760" r:id="rId9"/>
    <p:sldId id="761" r:id="rId10"/>
    <p:sldId id="762" r:id="rId11"/>
    <p:sldId id="763" r:id="rId12"/>
    <p:sldId id="764" r:id="rId13"/>
    <p:sldId id="765" r:id="rId14"/>
    <p:sldId id="766" r:id="rId15"/>
    <p:sldId id="767" r:id="rId16"/>
    <p:sldId id="768" r:id="rId17"/>
    <p:sldId id="769" r:id="rId18"/>
    <p:sldId id="770" r:id="rId19"/>
    <p:sldId id="771" r:id="rId20"/>
    <p:sldId id="772" r:id="rId21"/>
    <p:sldId id="773" r:id="rId22"/>
    <p:sldId id="774" r:id="rId23"/>
    <p:sldId id="775" r:id="rId24"/>
    <p:sldId id="776" r:id="rId25"/>
    <p:sldId id="777" r:id="rId26"/>
    <p:sldId id="778" r:id="rId27"/>
    <p:sldId id="779" r:id="rId28"/>
    <p:sldId id="780" r:id="rId29"/>
    <p:sldId id="781" r:id="rId30"/>
    <p:sldId id="782" r:id="rId31"/>
    <p:sldId id="783" r:id="rId32"/>
    <p:sldId id="784" r:id="rId33"/>
    <p:sldId id="785" r:id="rId34"/>
    <p:sldId id="786" r:id="rId35"/>
    <p:sldId id="787" r:id="rId36"/>
    <p:sldId id="788" r:id="rId37"/>
    <p:sldId id="751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0" autoAdjust="0"/>
    <p:restoredTop sz="84908" autoAdjust="0"/>
  </p:normalViewPr>
  <p:slideViewPr>
    <p:cSldViewPr>
      <p:cViewPr varScale="1">
        <p:scale>
          <a:sx n="110" d="100"/>
          <a:sy n="110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8F73C6-CAF0-4F5F-90A8-7D38D47DA6A7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9B088B17-FAF7-4E68-8951-4553CB1D1B43}">
      <dgm:prSet phldrT="[文字]" custT="1"/>
      <dgm:spPr/>
      <dgm:t>
        <a:bodyPr/>
        <a:lstStyle/>
        <a:p>
          <a:r>
            <a:rPr lang="en-US" altLang="zh-TW" sz="3200" strike="noStrike" dirty="0">
              <a:latin typeface="Times New Roman" panose="02020603050405020304" pitchFamily="18" charset="0"/>
              <a:cs typeface="Times New Roman" panose="02020603050405020304" pitchFamily="18" charset="0"/>
            </a:rPr>
            <a:t>Step 1: define a set of function              </a:t>
          </a:r>
          <a:endParaRPr lang="zh-TW" altLang="en-US" sz="3200" strike="noStrik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AE3D4-D523-41E8-92C1-C24D394989AC}" type="parTrans" cxnId="{B3C4566F-6345-4982-AC70-9237EABB9DCA}">
      <dgm:prSet/>
      <dgm:spPr/>
      <dgm:t>
        <a:bodyPr/>
        <a:lstStyle/>
        <a:p>
          <a:endParaRPr lang="zh-TW" altLang="en-US"/>
        </a:p>
      </dgm:t>
    </dgm:pt>
    <dgm:pt modelId="{B9092FDF-71F5-4CDE-B867-D02BF5D059AB}" type="sibTrans" cxnId="{B3C4566F-6345-4982-AC70-9237EABB9DCA}">
      <dgm:prSet/>
      <dgm:spPr/>
      <dgm:t>
        <a:bodyPr/>
        <a:lstStyle/>
        <a:p>
          <a:endParaRPr lang="zh-TW" altLang="en-US"/>
        </a:p>
      </dgm:t>
    </dgm:pt>
    <dgm:pt modelId="{C045E27F-CC6D-44E4-921E-043A45D69E29}">
      <dgm:prSet phldrT="[文字]" custT="1"/>
      <dgm:spPr/>
      <dgm:t>
        <a:bodyPr/>
        <a:lstStyle/>
        <a:p>
          <a:r>
            <a:rPr lang="en-US" altLang="zh-TW" sz="3200" strike="noStrike" dirty="0">
              <a:latin typeface="Times New Roman" panose="02020603050405020304" pitchFamily="18" charset="0"/>
              <a:cs typeface="Times New Roman" panose="02020603050405020304" pitchFamily="18" charset="0"/>
            </a:rPr>
            <a:t>Step 2: goodness of function</a:t>
          </a:r>
          <a:endParaRPr lang="zh-TW" altLang="en-US" sz="3200" strike="noStrik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92E503-D95A-45BB-B593-6A6A2342715E}" type="parTrans" cxnId="{0A39D95E-F8A0-4CD2-A57A-9BA16AD4935E}">
      <dgm:prSet/>
      <dgm:spPr/>
      <dgm:t>
        <a:bodyPr/>
        <a:lstStyle/>
        <a:p>
          <a:endParaRPr lang="zh-TW" altLang="en-US"/>
        </a:p>
      </dgm:t>
    </dgm:pt>
    <dgm:pt modelId="{3F87110D-8A08-4156-B984-FAC40F2BCBC7}" type="sibTrans" cxnId="{0A39D95E-F8A0-4CD2-A57A-9BA16AD4935E}">
      <dgm:prSet/>
      <dgm:spPr/>
      <dgm:t>
        <a:bodyPr/>
        <a:lstStyle/>
        <a:p>
          <a:endParaRPr lang="zh-TW" altLang="en-US"/>
        </a:p>
      </dgm:t>
    </dgm:pt>
    <dgm:pt modelId="{6E633C15-BDBA-46FE-B4C2-DD22AAB1629D}">
      <dgm:prSet phldrT="[文字]" custT="1"/>
      <dgm:spPr/>
      <dgm:t>
        <a:bodyPr/>
        <a:lstStyle/>
        <a:p>
          <a:r>
            <a:rPr lang="en-US" altLang="zh-TW" sz="3200" strike="noStrike" dirty="0">
              <a:latin typeface="Times New Roman" panose="02020603050405020304" pitchFamily="18" charset="0"/>
              <a:cs typeface="Times New Roman" panose="02020603050405020304" pitchFamily="18" charset="0"/>
            </a:rPr>
            <a:t>Step 3: pick the best function</a:t>
          </a:r>
          <a:endParaRPr lang="zh-TW" altLang="en-US" sz="3200" strike="noStrik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F827EE-A0CA-427C-A76A-65840A148D57}" type="parTrans" cxnId="{EAAB4069-9C34-465D-9CDC-BDFBB741B3D5}">
      <dgm:prSet/>
      <dgm:spPr/>
      <dgm:t>
        <a:bodyPr/>
        <a:lstStyle/>
        <a:p>
          <a:endParaRPr lang="zh-TW" altLang="en-US"/>
        </a:p>
      </dgm:t>
    </dgm:pt>
    <dgm:pt modelId="{D3E3BF7C-F9D5-48DE-9454-9501EE53C243}" type="sibTrans" cxnId="{EAAB4069-9C34-465D-9CDC-BDFBB741B3D5}">
      <dgm:prSet/>
      <dgm:spPr/>
      <dgm:t>
        <a:bodyPr/>
        <a:lstStyle/>
        <a:p>
          <a:endParaRPr lang="zh-TW" altLang="en-US"/>
        </a:p>
      </dgm:t>
    </dgm:pt>
    <dgm:pt modelId="{3662EEEA-979E-495A-8E71-C48CDB0BB455}" type="pres">
      <dgm:prSet presAssocID="{338F73C6-CAF0-4F5F-90A8-7D38D47DA6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DE4021-BA95-4917-9551-43ECCA844D9D}" type="pres">
      <dgm:prSet presAssocID="{6E633C15-BDBA-46FE-B4C2-DD22AAB1629D}" presName="boxAndChildren" presStyleCnt="0"/>
      <dgm:spPr/>
    </dgm:pt>
    <dgm:pt modelId="{EF8DF8C9-B159-41BE-98D5-D6757343F54B}" type="pres">
      <dgm:prSet presAssocID="{6E633C15-BDBA-46FE-B4C2-DD22AAB1629D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2E2479ED-070F-46E7-A901-5DF6B12590CE}" type="pres">
      <dgm:prSet presAssocID="{3F87110D-8A08-4156-B984-FAC40F2BCBC7}" presName="sp" presStyleCnt="0"/>
      <dgm:spPr/>
    </dgm:pt>
    <dgm:pt modelId="{9358B299-9DEA-47B3-B2EE-E0A727AAA3FA}" type="pres">
      <dgm:prSet presAssocID="{C045E27F-CC6D-44E4-921E-043A45D69E29}" presName="arrowAndChildren" presStyleCnt="0"/>
      <dgm:spPr/>
    </dgm:pt>
    <dgm:pt modelId="{CC79D3D5-9A8A-4191-83E2-7CDB53064805}" type="pres">
      <dgm:prSet presAssocID="{C045E27F-CC6D-44E4-921E-043A45D69E29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40B0FF22-FC78-493D-8859-CAE7EB10C43C}" type="pres">
      <dgm:prSet presAssocID="{B9092FDF-71F5-4CDE-B867-D02BF5D059AB}" presName="sp" presStyleCnt="0"/>
      <dgm:spPr/>
    </dgm:pt>
    <dgm:pt modelId="{41BE1B0E-E5A0-49EF-838D-5B9F9C8C3E34}" type="pres">
      <dgm:prSet presAssocID="{9B088B17-FAF7-4E68-8951-4553CB1D1B43}" presName="arrowAndChildren" presStyleCnt="0"/>
      <dgm:spPr/>
    </dgm:pt>
    <dgm:pt modelId="{EF76621B-300A-4B85-A68D-21B3AA638756}" type="pres">
      <dgm:prSet presAssocID="{9B088B17-FAF7-4E68-8951-4553CB1D1B43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AAB4069-9C34-465D-9CDC-BDFBB741B3D5}" srcId="{338F73C6-CAF0-4F5F-90A8-7D38D47DA6A7}" destId="{6E633C15-BDBA-46FE-B4C2-DD22AAB1629D}" srcOrd="2" destOrd="0" parTransId="{44F827EE-A0CA-427C-A76A-65840A148D57}" sibTransId="{D3E3BF7C-F9D5-48DE-9454-9501EE53C243}"/>
    <dgm:cxn modelId="{B3C4566F-6345-4982-AC70-9237EABB9DCA}" srcId="{338F73C6-CAF0-4F5F-90A8-7D38D47DA6A7}" destId="{9B088B17-FAF7-4E68-8951-4553CB1D1B43}" srcOrd="0" destOrd="0" parTransId="{6D3AE3D4-D523-41E8-92C1-C24D394989AC}" sibTransId="{B9092FDF-71F5-4CDE-B867-D02BF5D059AB}"/>
    <dgm:cxn modelId="{05012F08-583A-4039-9831-5C2327A85DBF}" type="presOf" srcId="{338F73C6-CAF0-4F5F-90A8-7D38D47DA6A7}" destId="{3662EEEA-979E-495A-8E71-C48CDB0BB455}" srcOrd="0" destOrd="0" presId="urn:microsoft.com/office/officeart/2005/8/layout/process4"/>
    <dgm:cxn modelId="{2A354413-9366-4970-953B-8220666FFDBA}" type="presOf" srcId="{C045E27F-CC6D-44E4-921E-043A45D69E29}" destId="{CC79D3D5-9A8A-4191-83E2-7CDB53064805}" srcOrd="0" destOrd="0" presId="urn:microsoft.com/office/officeart/2005/8/layout/process4"/>
    <dgm:cxn modelId="{0E4B23BC-1802-476B-9916-C7EF448862AD}" type="presOf" srcId="{9B088B17-FAF7-4E68-8951-4553CB1D1B43}" destId="{EF76621B-300A-4B85-A68D-21B3AA638756}" srcOrd="0" destOrd="0" presId="urn:microsoft.com/office/officeart/2005/8/layout/process4"/>
    <dgm:cxn modelId="{4202AD44-A2DF-45D8-ACEF-2D402D1058D2}" type="presOf" srcId="{6E633C15-BDBA-46FE-B4C2-DD22AAB1629D}" destId="{EF8DF8C9-B159-41BE-98D5-D6757343F54B}" srcOrd="0" destOrd="0" presId="urn:microsoft.com/office/officeart/2005/8/layout/process4"/>
    <dgm:cxn modelId="{0A39D95E-F8A0-4CD2-A57A-9BA16AD4935E}" srcId="{338F73C6-CAF0-4F5F-90A8-7D38D47DA6A7}" destId="{C045E27F-CC6D-44E4-921E-043A45D69E29}" srcOrd="1" destOrd="0" parTransId="{AE92E503-D95A-45BB-B593-6A6A2342715E}" sibTransId="{3F87110D-8A08-4156-B984-FAC40F2BCBC7}"/>
    <dgm:cxn modelId="{454C5CAC-44F6-4172-A17C-C4BE41350206}" type="presParOf" srcId="{3662EEEA-979E-495A-8E71-C48CDB0BB455}" destId="{46DE4021-BA95-4917-9551-43ECCA844D9D}" srcOrd="0" destOrd="0" presId="urn:microsoft.com/office/officeart/2005/8/layout/process4"/>
    <dgm:cxn modelId="{21F19053-8EEB-4BB7-A3C4-4B410436A7B7}" type="presParOf" srcId="{46DE4021-BA95-4917-9551-43ECCA844D9D}" destId="{EF8DF8C9-B159-41BE-98D5-D6757343F54B}" srcOrd="0" destOrd="0" presId="urn:microsoft.com/office/officeart/2005/8/layout/process4"/>
    <dgm:cxn modelId="{6EA2766B-0B85-4232-B57D-99882D334F11}" type="presParOf" srcId="{3662EEEA-979E-495A-8E71-C48CDB0BB455}" destId="{2E2479ED-070F-46E7-A901-5DF6B12590CE}" srcOrd="1" destOrd="0" presId="urn:microsoft.com/office/officeart/2005/8/layout/process4"/>
    <dgm:cxn modelId="{8F3C2EFF-D63A-4F99-A72A-929BD447DFCD}" type="presParOf" srcId="{3662EEEA-979E-495A-8E71-C48CDB0BB455}" destId="{9358B299-9DEA-47B3-B2EE-E0A727AAA3FA}" srcOrd="2" destOrd="0" presId="urn:microsoft.com/office/officeart/2005/8/layout/process4"/>
    <dgm:cxn modelId="{B76CCCDB-24A8-4AE7-8119-5A5DBD907681}" type="presParOf" srcId="{9358B299-9DEA-47B3-B2EE-E0A727AAA3FA}" destId="{CC79D3D5-9A8A-4191-83E2-7CDB53064805}" srcOrd="0" destOrd="0" presId="urn:microsoft.com/office/officeart/2005/8/layout/process4"/>
    <dgm:cxn modelId="{A8D05535-6632-4F06-ABDA-D782D65696F7}" type="presParOf" srcId="{3662EEEA-979E-495A-8E71-C48CDB0BB455}" destId="{40B0FF22-FC78-493D-8859-CAE7EB10C43C}" srcOrd="3" destOrd="0" presId="urn:microsoft.com/office/officeart/2005/8/layout/process4"/>
    <dgm:cxn modelId="{53989E1A-1503-41E7-B913-F6DD63E374AB}" type="presParOf" srcId="{3662EEEA-979E-495A-8E71-C48CDB0BB455}" destId="{41BE1B0E-E5A0-49EF-838D-5B9F9C8C3E34}" srcOrd="4" destOrd="0" presId="urn:microsoft.com/office/officeart/2005/8/layout/process4"/>
    <dgm:cxn modelId="{9D331232-EADF-4D13-A504-91B05CCD3EEA}" type="presParOf" srcId="{41BE1B0E-E5A0-49EF-838D-5B9F9C8C3E34}" destId="{EF76621B-300A-4B85-A68D-21B3AA63875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8F73C6-CAF0-4F5F-90A8-7D38D47DA6A7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9B088B17-FAF7-4E68-8951-4553CB1D1B43}">
      <dgm:prSet phldrT="[文字]" custT="1"/>
      <dgm:spPr/>
      <dgm:t>
        <a:bodyPr/>
        <a:lstStyle/>
        <a:p>
          <a:r>
            <a:rPr lang="en-US" altLang="zh-TW" sz="3200" strike="noStrike" dirty="0">
              <a:latin typeface="Times New Roman" panose="02020603050405020304" pitchFamily="18" charset="0"/>
              <a:cs typeface="Times New Roman" panose="02020603050405020304" pitchFamily="18" charset="0"/>
            </a:rPr>
            <a:t>Step 1: define a set of function              </a:t>
          </a:r>
          <a:endParaRPr lang="zh-TW" altLang="en-US" sz="3200" strike="noStrik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AE3D4-D523-41E8-92C1-C24D394989AC}" type="parTrans" cxnId="{B3C4566F-6345-4982-AC70-9237EABB9DCA}">
      <dgm:prSet/>
      <dgm:spPr/>
      <dgm:t>
        <a:bodyPr/>
        <a:lstStyle/>
        <a:p>
          <a:endParaRPr lang="zh-TW" altLang="en-US"/>
        </a:p>
      </dgm:t>
    </dgm:pt>
    <dgm:pt modelId="{B9092FDF-71F5-4CDE-B867-D02BF5D059AB}" type="sibTrans" cxnId="{B3C4566F-6345-4982-AC70-9237EABB9DCA}">
      <dgm:prSet/>
      <dgm:spPr/>
      <dgm:t>
        <a:bodyPr/>
        <a:lstStyle/>
        <a:p>
          <a:endParaRPr lang="zh-TW" altLang="en-US"/>
        </a:p>
      </dgm:t>
    </dgm:pt>
    <dgm:pt modelId="{C045E27F-CC6D-44E4-921E-043A45D69E29}">
      <dgm:prSet phldrT="[文字]" custT="1"/>
      <dgm:spPr/>
      <dgm:t>
        <a:bodyPr/>
        <a:lstStyle/>
        <a:p>
          <a:r>
            <a:rPr lang="en-US" altLang="zh-TW" sz="3200" strike="noStrike" dirty="0">
              <a:latin typeface="Times New Roman" panose="02020603050405020304" pitchFamily="18" charset="0"/>
              <a:cs typeface="Times New Roman" panose="02020603050405020304" pitchFamily="18" charset="0"/>
            </a:rPr>
            <a:t>Step 2: goodness of function</a:t>
          </a:r>
          <a:endParaRPr lang="zh-TW" altLang="en-US" sz="3200" strike="noStrik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92E503-D95A-45BB-B593-6A6A2342715E}" type="parTrans" cxnId="{0A39D95E-F8A0-4CD2-A57A-9BA16AD4935E}">
      <dgm:prSet/>
      <dgm:spPr/>
      <dgm:t>
        <a:bodyPr/>
        <a:lstStyle/>
        <a:p>
          <a:endParaRPr lang="zh-TW" altLang="en-US"/>
        </a:p>
      </dgm:t>
    </dgm:pt>
    <dgm:pt modelId="{3F87110D-8A08-4156-B984-FAC40F2BCBC7}" type="sibTrans" cxnId="{0A39D95E-F8A0-4CD2-A57A-9BA16AD4935E}">
      <dgm:prSet/>
      <dgm:spPr/>
      <dgm:t>
        <a:bodyPr/>
        <a:lstStyle/>
        <a:p>
          <a:endParaRPr lang="zh-TW" altLang="en-US"/>
        </a:p>
      </dgm:t>
    </dgm:pt>
    <dgm:pt modelId="{6E633C15-BDBA-46FE-B4C2-DD22AAB1629D}">
      <dgm:prSet phldrT="[文字]" custT="1"/>
      <dgm:spPr/>
      <dgm:t>
        <a:bodyPr/>
        <a:lstStyle/>
        <a:p>
          <a:r>
            <a:rPr lang="en-US" altLang="zh-TW" sz="3200" strike="noStrike" dirty="0">
              <a:latin typeface="Times New Roman" panose="02020603050405020304" pitchFamily="18" charset="0"/>
              <a:cs typeface="Times New Roman" panose="02020603050405020304" pitchFamily="18" charset="0"/>
            </a:rPr>
            <a:t>Step 3: pick the best function</a:t>
          </a:r>
          <a:endParaRPr lang="zh-TW" altLang="en-US" sz="3200" strike="noStrik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F827EE-A0CA-427C-A76A-65840A148D57}" type="parTrans" cxnId="{EAAB4069-9C34-465D-9CDC-BDFBB741B3D5}">
      <dgm:prSet/>
      <dgm:spPr/>
      <dgm:t>
        <a:bodyPr/>
        <a:lstStyle/>
        <a:p>
          <a:endParaRPr lang="zh-TW" altLang="en-US"/>
        </a:p>
      </dgm:t>
    </dgm:pt>
    <dgm:pt modelId="{D3E3BF7C-F9D5-48DE-9454-9501EE53C243}" type="sibTrans" cxnId="{EAAB4069-9C34-465D-9CDC-BDFBB741B3D5}">
      <dgm:prSet/>
      <dgm:spPr/>
      <dgm:t>
        <a:bodyPr/>
        <a:lstStyle/>
        <a:p>
          <a:endParaRPr lang="zh-TW" altLang="en-US"/>
        </a:p>
      </dgm:t>
    </dgm:pt>
    <dgm:pt modelId="{3662EEEA-979E-495A-8E71-C48CDB0BB455}" type="pres">
      <dgm:prSet presAssocID="{338F73C6-CAF0-4F5F-90A8-7D38D47DA6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DE4021-BA95-4917-9551-43ECCA844D9D}" type="pres">
      <dgm:prSet presAssocID="{6E633C15-BDBA-46FE-B4C2-DD22AAB1629D}" presName="boxAndChildren" presStyleCnt="0"/>
      <dgm:spPr/>
    </dgm:pt>
    <dgm:pt modelId="{EF8DF8C9-B159-41BE-98D5-D6757343F54B}" type="pres">
      <dgm:prSet presAssocID="{6E633C15-BDBA-46FE-B4C2-DD22AAB1629D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2E2479ED-070F-46E7-A901-5DF6B12590CE}" type="pres">
      <dgm:prSet presAssocID="{3F87110D-8A08-4156-B984-FAC40F2BCBC7}" presName="sp" presStyleCnt="0"/>
      <dgm:spPr/>
    </dgm:pt>
    <dgm:pt modelId="{9358B299-9DEA-47B3-B2EE-E0A727AAA3FA}" type="pres">
      <dgm:prSet presAssocID="{C045E27F-CC6D-44E4-921E-043A45D69E29}" presName="arrowAndChildren" presStyleCnt="0"/>
      <dgm:spPr/>
    </dgm:pt>
    <dgm:pt modelId="{CC79D3D5-9A8A-4191-83E2-7CDB53064805}" type="pres">
      <dgm:prSet presAssocID="{C045E27F-CC6D-44E4-921E-043A45D69E29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40B0FF22-FC78-493D-8859-CAE7EB10C43C}" type="pres">
      <dgm:prSet presAssocID="{B9092FDF-71F5-4CDE-B867-D02BF5D059AB}" presName="sp" presStyleCnt="0"/>
      <dgm:spPr/>
    </dgm:pt>
    <dgm:pt modelId="{41BE1B0E-E5A0-49EF-838D-5B9F9C8C3E34}" type="pres">
      <dgm:prSet presAssocID="{9B088B17-FAF7-4E68-8951-4553CB1D1B43}" presName="arrowAndChildren" presStyleCnt="0"/>
      <dgm:spPr/>
    </dgm:pt>
    <dgm:pt modelId="{EF76621B-300A-4B85-A68D-21B3AA638756}" type="pres">
      <dgm:prSet presAssocID="{9B088B17-FAF7-4E68-8951-4553CB1D1B43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70DD655-1C07-4959-8E5D-3612AD0713CC}" type="presOf" srcId="{C045E27F-CC6D-44E4-921E-043A45D69E29}" destId="{CC79D3D5-9A8A-4191-83E2-7CDB53064805}" srcOrd="0" destOrd="0" presId="urn:microsoft.com/office/officeart/2005/8/layout/process4"/>
    <dgm:cxn modelId="{A2B4D3C1-A755-43CA-9676-76AB0A159E3D}" type="presOf" srcId="{338F73C6-CAF0-4F5F-90A8-7D38D47DA6A7}" destId="{3662EEEA-979E-495A-8E71-C48CDB0BB455}" srcOrd="0" destOrd="0" presId="urn:microsoft.com/office/officeart/2005/8/layout/process4"/>
    <dgm:cxn modelId="{B3C4566F-6345-4982-AC70-9237EABB9DCA}" srcId="{338F73C6-CAF0-4F5F-90A8-7D38D47DA6A7}" destId="{9B088B17-FAF7-4E68-8951-4553CB1D1B43}" srcOrd="0" destOrd="0" parTransId="{6D3AE3D4-D523-41E8-92C1-C24D394989AC}" sibTransId="{B9092FDF-71F5-4CDE-B867-D02BF5D059AB}"/>
    <dgm:cxn modelId="{0A39D95E-F8A0-4CD2-A57A-9BA16AD4935E}" srcId="{338F73C6-CAF0-4F5F-90A8-7D38D47DA6A7}" destId="{C045E27F-CC6D-44E4-921E-043A45D69E29}" srcOrd="1" destOrd="0" parTransId="{AE92E503-D95A-45BB-B593-6A6A2342715E}" sibTransId="{3F87110D-8A08-4156-B984-FAC40F2BCBC7}"/>
    <dgm:cxn modelId="{CC17F85E-1BB3-4961-A797-2F0B27B31871}" type="presOf" srcId="{6E633C15-BDBA-46FE-B4C2-DD22AAB1629D}" destId="{EF8DF8C9-B159-41BE-98D5-D6757343F54B}" srcOrd="0" destOrd="0" presId="urn:microsoft.com/office/officeart/2005/8/layout/process4"/>
    <dgm:cxn modelId="{EAAB4069-9C34-465D-9CDC-BDFBB741B3D5}" srcId="{338F73C6-CAF0-4F5F-90A8-7D38D47DA6A7}" destId="{6E633C15-BDBA-46FE-B4C2-DD22AAB1629D}" srcOrd="2" destOrd="0" parTransId="{44F827EE-A0CA-427C-A76A-65840A148D57}" sibTransId="{D3E3BF7C-F9D5-48DE-9454-9501EE53C243}"/>
    <dgm:cxn modelId="{029C312D-2BF8-4F7C-9560-C212C9F28222}" type="presOf" srcId="{9B088B17-FAF7-4E68-8951-4553CB1D1B43}" destId="{EF76621B-300A-4B85-A68D-21B3AA638756}" srcOrd="0" destOrd="0" presId="urn:microsoft.com/office/officeart/2005/8/layout/process4"/>
    <dgm:cxn modelId="{E2E42AC6-6264-4439-AC37-D4DD531B5363}" type="presParOf" srcId="{3662EEEA-979E-495A-8E71-C48CDB0BB455}" destId="{46DE4021-BA95-4917-9551-43ECCA844D9D}" srcOrd="0" destOrd="0" presId="urn:microsoft.com/office/officeart/2005/8/layout/process4"/>
    <dgm:cxn modelId="{FC77B163-F5CA-4704-B60F-8F86F434E979}" type="presParOf" srcId="{46DE4021-BA95-4917-9551-43ECCA844D9D}" destId="{EF8DF8C9-B159-41BE-98D5-D6757343F54B}" srcOrd="0" destOrd="0" presId="urn:microsoft.com/office/officeart/2005/8/layout/process4"/>
    <dgm:cxn modelId="{FF4714BB-1FF0-4FF1-B6B7-F2D12391B158}" type="presParOf" srcId="{3662EEEA-979E-495A-8E71-C48CDB0BB455}" destId="{2E2479ED-070F-46E7-A901-5DF6B12590CE}" srcOrd="1" destOrd="0" presId="urn:microsoft.com/office/officeart/2005/8/layout/process4"/>
    <dgm:cxn modelId="{17D7241F-2485-470E-9D3A-6B44499C9024}" type="presParOf" srcId="{3662EEEA-979E-495A-8E71-C48CDB0BB455}" destId="{9358B299-9DEA-47B3-B2EE-E0A727AAA3FA}" srcOrd="2" destOrd="0" presId="urn:microsoft.com/office/officeart/2005/8/layout/process4"/>
    <dgm:cxn modelId="{E901CD2E-07CA-4078-AEC1-6A97375F2B44}" type="presParOf" srcId="{9358B299-9DEA-47B3-B2EE-E0A727AAA3FA}" destId="{CC79D3D5-9A8A-4191-83E2-7CDB53064805}" srcOrd="0" destOrd="0" presId="urn:microsoft.com/office/officeart/2005/8/layout/process4"/>
    <dgm:cxn modelId="{E68DE1A2-6F5C-4E68-9BD6-7A3AA8C37DBD}" type="presParOf" srcId="{3662EEEA-979E-495A-8E71-C48CDB0BB455}" destId="{40B0FF22-FC78-493D-8859-CAE7EB10C43C}" srcOrd="3" destOrd="0" presId="urn:microsoft.com/office/officeart/2005/8/layout/process4"/>
    <dgm:cxn modelId="{0C554693-8094-49EE-95BB-2D5DACD087EA}" type="presParOf" srcId="{3662EEEA-979E-495A-8E71-C48CDB0BB455}" destId="{41BE1B0E-E5A0-49EF-838D-5B9F9C8C3E34}" srcOrd="4" destOrd="0" presId="urn:microsoft.com/office/officeart/2005/8/layout/process4"/>
    <dgm:cxn modelId="{5ED91BA9-FD06-4F17-9E1C-FF1C8CD1ECF8}" type="presParOf" srcId="{41BE1B0E-E5A0-49EF-838D-5B9F9C8C3E34}" destId="{EF76621B-300A-4B85-A68D-21B3AA63875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8F73C6-CAF0-4F5F-90A8-7D38D47DA6A7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9B088B17-FAF7-4E68-8951-4553CB1D1B43}">
      <dgm:prSet phldrT="[文字]" custT="1"/>
      <dgm:spPr/>
      <dgm:t>
        <a:bodyPr/>
        <a:lstStyle/>
        <a:p>
          <a:r>
            <a:rPr lang="en-US" altLang="zh-TW" sz="3200" strike="noStrike" dirty="0">
              <a:latin typeface="Times New Roman" panose="02020603050405020304" pitchFamily="18" charset="0"/>
              <a:cs typeface="Times New Roman" panose="02020603050405020304" pitchFamily="18" charset="0"/>
            </a:rPr>
            <a:t>Step 1: define a set of function              </a:t>
          </a:r>
          <a:endParaRPr lang="zh-TW" altLang="en-US" sz="3200" strike="noStrik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AE3D4-D523-41E8-92C1-C24D394989AC}" type="parTrans" cxnId="{B3C4566F-6345-4982-AC70-9237EABB9DCA}">
      <dgm:prSet/>
      <dgm:spPr/>
      <dgm:t>
        <a:bodyPr/>
        <a:lstStyle/>
        <a:p>
          <a:endParaRPr lang="zh-TW" altLang="en-US"/>
        </a:p>
      </dgm:t>
    </dgm:pt>
    <dgm:pt modelId="{B9092FDF-71F5-4CDE-B867-D02BF5D059AB}" type="sibTrans" cxnId="{B3C4566F-6345-4982-AC70-9237EABB9DCA}">
      <dgm:prSet/>
      <dgm:spPr/>
      <dgm:t>
        <a:bodyPr/>
        <a:lstStyle/>
        <a:p>
          <a:endParaRPr lang="zh-TW" altLang="en-US"/>
        </a:p>
      </dgm:t>
    </dgm:pt>
    <dgm:pt modelId="{C045E27F-CC6D-44E4-921E-043A45D69E29}">
      <dgm:prSet phldrT="[文字]" custT="1"/>
      <dgm:spPr/>
      <dgm:t>
        <a:bodyPr/>
        <a:lstStyle/>
        <a:p>
          <a:r>
            <a:rPr lang="en-US" altLang="zh-TW" sz="3200" strike="noStrike" dirty="0">
              <a:latin typeface="Times New Roman" panose="02020603050405020304" pitchFamily="18" charset="0"/>
              <a:cs typeface="Times New Roman" panose="02020603050405020304" pitchFamily="18" charset="0"/>
            </a:rPr>
            <a:t>Step 2: goodness of function</a:t>
          </a:r>
          <a:endParaRPr lang="zh-TW" altLang="en-US" sz="3200" strike="noStrik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92E503-D95A-45BB-B593-6A6A2342715E}" type="parTrans" cxnId="{0A39D95E-F8A0-4CD2-A57A-9BA16AD4935E}">
      <dgm:prSet/>
      <dgm:spPr/>
      <dgm:t>
        <a:bodyPr/>
        <a:lstStyle/>
        <a:p>
          <a:endParaRPr lang="zh-TW" altLang="en-US"/>
        </a:p>
      </dgm:t>
    </dgm:pt>
    <dgm:pt modelId="{3F87110D-8A08-4156-B984-FAC40F2BCBC7}" type="sibTrans" cxnId="{0A39D95E-F8A0-4CD2-A57A-9BA16AD4935E}">
      <dgm:prSet/>
      <dgm:spPr/>
      <dgm:t>
        <a:bodyPr/>
        <a:lstStyle/>
        <a:p>
          <a:endParaRPr lang="zh-TW" altLang="en-US"/>
        </a:p>
      </dgm:t>
    </dgm:pt>
    <dgm:pt modelId="{6E633C15-BDBA-46FE-B4C2-DD22AAB1629D}">
      <dgm:prSet phldrT="[文字]" custT="1"/>
      <dgm:spPr/>
      <dgm:t>
        <a:bodyPr/>
        <a:lstStyle/>
        <a:p>
          <a:r>
            <a:rPr lang="en-US" altLang="zh-TW" sz="3200" strike="noStrike" dirty="0">
              <a:latin typeface="Times New Roman" panose="02020603050405020304" pitchFamily="18" charset="0"/>
              <a:cs typeface="Times New Roman" panose="02020603050405020304" pitchFamily="18" charset="0"/>
            </a:rPr>
            <a:t>Step 3: pick the best function</a:t>
          </a:r>
          <a:endParaRPr lang="zh-TW" altLang="en-US" sz="3200" strike="noStrik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F827EE-A0CA-427C-A76A-65840A148D57}" type="parTrans" cxnId="{EAAB4069-9C34-465D-9CDC-BDFBB741B3D5}">
      <dgm:prSet/>
      <dgm:spPr/>
      <dgm:t>
        <a:bodyPr/>
        <a:lstStyle/>
        <a:p>
          <a:endParaRPr lang="zh-TW" altLang="en-US"/>
        </a:p>
      </dgm:t>
    </dgm:pt>
    <dgm:pt modelId="{D3E3BF7C-F9D5-48DE-9454-9501EE53C243}" type="sibTrans" cxnId="{EAAB4069-9C34-465D-9CDC-BDFBB741B3D5}">
      <dgm:prSet/>
      <dgm:spPr/>
      <dgm:t>
        <a:bodyPr/>
        <a:lstStyle/>
        <a:p>
          <a:endParaRPr lang="zh-TW" altLang="en-US"/>
        </a:p>
      </dgm:t>
    </dgm:pt>
    <dgm:pt modelId="{3662EEEA-979E-495A-8E71-C48CDB0BB455}" type="pres">
      <dgm:prSet presAssocID="{338F73C6-CAF0-4F5F-90A8-7D38D47DA6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DE4021-BA95-4917-9551-43ECCA844D9D}" type="pres">
      <dgm:prSet presAssocID="{6E633C15-BDBA-46FE-B4C2-DD22AAB1629D}" presName="boxAndChildren" presStyleCnt="0"/>
      <dgm:spPr/>
    </dgm:pt>
    <dgm:pt modelId="{EF8DF8C9-B159-41BE-98D5-D6757343F54B}" type="pres">
      <dgm:prSet presAssocID="{6E633C15-BDBA-46FE-B4C2-DD22AAB1629D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2E2479ED-070F-46E7-A901-5DF6B12590CE}" type="pres">
      <dgm:prSet presAssocID="{3F87110D-8A08-4156-B984-FAC40F2BCBC7}" presName="sp" presStyleCnt="0"/>
      <dgm:spPr/>
    </dgm:pt>
    <dgm:pt modelId="{9358B299-9DEA-47B3-B2EE-E0A727AAA3FA}" type="pres">
      <dgm:prSet presAssocID="{C045E27F-CC6D-44E4-921E-043A45D69E29}" presName="arrowAndChildren" presStyleCnt="0"/>
      <dgm:spPr/>
    </dgm:pt>
    <dgm:pt modelId="{CC79D3D5-9A8A-4191-83E2-7CDB53064805}" type="pres">
      <dgm:prSet presAssocID="{C045E27F-CC6D-44E4-921E-043A45D69E29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40B0FF22-FC78-493D-8859-CAE7EB10C43C}" type="pres">
      <dgm:prSet presAssocID="{B9092FDF-71F5-4CDE-B867-D02BF5D059AB}" presName="sp" presStyleCnt="0"/>
      <dgm:spPr/>
    </dgm:pt>
    <dgm:pt modelId="{41BE1B0E-E5A0-49EF-838D-5B9F9C8C3E34}" type="pres">
      <dgm:prSet presAssocID="{9B088B17-FAF7-4E68-8951-4553CB1D1B43}" presName="arrowAndChildren" presStyleCnt="0"/>
      <dgm:spPr/>
    </dgm:pt>
    <dgm:pt modelId="{EF76621B-300A-4B85-A68D-21B3AA638756}" type="pres">
      <dgm:prSet presAssocID="{9B088B17-FAF7-4E68-8951-4553CB1D1B43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AAB4069-9C34-465D-9CDC-BDFBB741B3D5}" srcId="{338F73C6-CAF0-4F5F-90A8-7D38D47DA6A7}" destId="{6E633C15-BDBA-46FE-B4C2-DD22AAB1629D}" srcOrd="2" destOrd="0" parTransId="{44F827EE-A0CA-427C-A76A-65840A148D57}" sibTransId="{D3E3BF7C-F9D5-48DE-9454-9501EE53C243}"/>
    <dgm:cxn modelId="{B3C4566F-6345-4982-AC70-9237EABB9DCA}" srcId="{338F73C6-CAF0-4F5F-90A8-7D38D47DA6A7}" destId="{9B088B17-FAF7-4E68-8951-4553CB1D1B43}" srcOrd="0" destOrd="0" parTransId="{6D3AE3D4-D523-41E8-92C1-C24D394989AC}" sibTransId="{B9092FDF-71F5-4CDE-B867-D02BF5D059AB}"/>
    <dgm:cxn modelId="{37058356-6C8A-4741-B28E-D110B9DC0B78}" type="presOf" srcId="{9B088B17-FAF7-4E68-8951-4553CB1D1B43}" destId="{EF76621B-300A-4B85-A68D-21B3AA638756}" srcOrd="0" destOrd="0" presId="urn:microsoft.com/office/officeart/2005/8/layout/process4"/>
    <dgm:cxn modelId="{98B7A689-E87D-485A-B44D-367F292B00B7}" type="presOf" srcId="{6E633C15-BDBA-46FE-B4C2-DD22AAB1629D}" destId="{EF8DF8C9-B159-41BE-98D5-D6757343F54B}" srcOrd="0" destOrd="0" presId="urn:microsoft.com/office/officeart/2005/8/layout/process4"/>
    <dgm:cxn modelId="{43779999-CA78-492C-BF54-6F8507FACBAF}" type="presOf" srcId="{338F73C6-CAF0-4F5F-90A8-7D38D47DA6A7}" destId="{3662EEEA-979E-495A-8E71-C48CDB0BB455}" srcOrd="0" destOrd="0" presId="urn:microsoft.com/office/officeart/2005/8/layout/process4"/>
    <dgm:cxn modelId="{45A1C1A4-88EB-46B9-B0CF-3AFC415B9C36}" type="presOf" srcId="{C045E27F-CC6D-44E4-921E-043A45D69E29}" destId="{CC79D3D5-9A8A-4191-83E2-7CDB53064805}" srcOrd="0" destOrd="0" presId="urn:microsoft.com/office/officeart/2005/8/layout/process4"/>
    <dgm:cxn modelId="{0A39D95E-F8A0-4CD2-A57A-9BA16AD4935E}" srcId="{338F73C6-CAF0-4F5F-90A8-7D38D47DA6A7}" destId="{C045E27F-CC6D-44E4-921E-043A45D69E29}" srcOrd="1" destOrd="0" parTransId="{AE92E503-D95A-45BB-B593-6A6A2342715E}" sibTransId="{3F87110D-8A08-4156-B984-FAC40F2BCBC7}"/>
    <dgm:cxn modelId="{BD77F001-90DA-4226-B35C-4F3A69313695}" type="presParOf" srcId="{3662EEEA-979E-495A-8E71-C48CDB0BB455}" destId="{46DE4021-BA95-4917-9551-43ECCA844D9D}" srcOrd="0" destOrd="0" presId="urn:microsoft.com/office/officeart/2005/8/layout/process4"/>
    <dgm:cxn modelId="{94FB6DA0-C57E-4099-B632-506BC8218C7F}" type="presParOf" srcId="{46DE4021-BA95-4917-9551-43ECCA844D9D}" destId="{EF8DF8C9-B159-41BE-98D5-D6757343F54B}" srcOrd="0" destOrd="0" presId="urn:microsoft.com/office/officeart/2005/8/layout/process4"/>
    <dgm:cxn modelId="{FA173071-9450-496D-BE52-67C995651B61}" type="presParOf" srcId="{3662EEEA-979E-495A-8E71-C48CDB0BB455}" destId="{2E2479ED-070F-46E7-A901-5DF6B12590CE}" srcOrd="1" destOrd="0" presId="urn:microsoft.com/office/officeart/2005/8/layout/process4"/>
    <dgm:cxn modelId="{8FE1926F-979F-46F9-AD27-8A3C0621CD10}" type="presParOf" srcId="{3662EEEA-979E-495A-8E71-C48CDB0BB455}" destId="{9358B299-9DEA-47B3-B2EE-E0A727AAA3FA}" srcOrd="2" destOrd="0" presId="urn:microsoft.com/office/officeart/2005/8/layout/process4"/>
    <dgm:cxn modelId="{8BC4E6A5-176B-4498-83D1-CAA0BBEEEB37}" type="presParOf" srcId="{9358B299-9DEA-47B3-B2EE-E0A727AAA3FA}" destId="{CC79D3D5-9A8A-4191-83E2-7CDB53064805}" srcOrd="0" destOrd="0" presId="urn:microsoft.com/office/officeart/2005/8/layout/process4"/>
    <dgm:cxn modelId="{618733CB-031E-451E-BC95-0837191C4A33}" type="presParOf" srcId="{3662EEEA-979E-495A-8E71-C48CDB0BB455}" destId="{40B0FF22-FC78-493D-8859-CAE7EB10C43C}" srcOrd="3" destOrd="0" presId="urn:microsoft.com/office/officeart/2005/8/layout/process4"/>
    <dgm:cxn modelId="{AFC90B50-951F-4312-92EE-F245FB2AF4F2}" type="presParOf" srcId="{3662EEEA-979E-495A-8E71-C48CDB0BB455}" destId="{41BE1B0E-E5A0-49EF-838D-5B9F9C8C3E34}" srcOrd="4" destOrd="0" presId="urn:microsoft.com/office/officeart/2005/8/layout/process4"/>
    <dgm:cxn modelId="{F619F592-EF6C-4B75-8BCB-87F671549665}" type="presParOf" srcId="{41BE1B0E-E5A0-49EF-838D-5B9F9C8C3E34}" destId="{EF76621B-300A-4B85-A68D-21B3AA63875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DF8C9-B159-41BE-98D5-D6757343F54B}">
      <dsp:nvSpPr>
        <dsp:cNvPr id="0" name=""/>
        <dsp:cNvSpPr/>
      </dsp:nvSpPr>
      <dsp:spPr>
        <a:xfrm>
          <a:off x="0" y="3379715"/>
          <a:ext cx="7743928" cy="11092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strike="noStrik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3: pick the best function</a:t>
          </a:r>
          <a:endParaRPr lang="zh-TW" altLang="en-US" sz="3200" strike="noStrik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79715"/>
        <a:ext cx="7743928" cy="1109298"/>
      </dsp:txXfrm>
    </dsp:sp>
    <dsp:sp modelId="{CC79D3D5-9A8A-4191-83E2-7CDB53064805}">
      <dsp:nvSpPr>
        <dsp:cNvPr id="0" name=""/>
        <dsp:cNvSpPr/>
      </dsp:nvSpPr>
      <dsp:spPr>
        <a:xfrm rot="10800000">
          <a:off x="0" y="1690254"/>
          <a:ext cx="7743928" cy="1706100"/>
        </a:xfrm>
        <a:prstGeom prst="upArrowCallou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strike="noStrik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2: goodness of function</a:t>
          </a:r>
          <a:endParaRPr lang="zh-TW" altLang="en-US" sz="3200" strike="noStrik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690254"/>
        <a:ext cx="7743928" cy="1108573"/>
      </dsp:txXfrm>
    </dsp:sp>
    <dsp:sp modelId="{EF76621B-300A-4B85-A68D-21B3AA638756}">
      <dsp:nvSpPr>
        <dsp:cNvPr id="0" name=""/>
        <dsp:cNvSpPr/>
      </dsp:nvSpPr>
      <dsp:spPr>
        <a:xfrm rot="10800000">
          <a:off x="0" y="793"/>
          <a:ext cx="7743928" cy="1706100"/>
        </a:xfrm>
        <a:prstGeom prst="upArrowCallou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strike="noStrik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1: define a set of function              </a:t>
          </a:r>
          <a:endParaRPr lang="zh-TW" altLang="en-US" sz="3200" strike="noStrik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793"/>
        <a:ext cx="7743928" cy="1108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DF8C9-B159-41BE-98D5-D6757343F54B}">
      <dsp:nvSpPr>
        <dsp:cNvPr id="0" name=""/>
        <dsp:cNvSpPr/>
      </dsp:nvSpPr>
      <dsp:spPr>
        <a:xfrm>
          <a:off x="0" y="3379715"/>
          <a:ext cx="7743928" cy="11092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strike="noStrik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3: pick the best function</a:t>
          </a:r>
          <a:endParaRPr lang="zh-TW" altLang="en-US" sz="3200" strike="noStrik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79715"/>
        <a:ext cx="7743928" cy="1109298"/>
      </dsp:txXfrm>
    </dsp:sp>
    <dsp:sp modelId="{CC79D3D5-9A8A-4191-83E2-7CDB53064805}">
      <dsp:nvSpPr>
        <dsp:cNvPr id="0" name=""/>
        <dsp:cNvSpPr/>
      </dsp:nvSpPr>
      <dsp:spPr>
        <a:xfrm rot="10800000">
          <a:off x="0" y="1690254"/>
          <a:ext cx="7743928" cy="1706100"/>
        </a:xfrm>
        <a:prstGeom prst="upArrowCallou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strike="noStrik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2: goodness of function</a:t>
          </a:r>
          <a:endParaRPr lang="zh-TW" altLang="en-US" sz="3200" strike="noStrik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690254"/>
        <a:ext cx="7743928" cy="1108573"/>
      </dsp:txXfrm>
    </dsp:sp>
    <dsp:sp modelId="{EF76621B-300A-4B85-A68D-21B3AA638756}">
      <dsp:nvSpPr>
        <dsp:cNvPr id="0" name=""/>
        <dsp:cNvSpPr/>
      </dsp:nvSpPr>
      <dsp:spPr>
        <a:xfrm rot="10800000">
          <a:off x="0" y="793"/>
          <a:ext cx="7743928" cy="1706100"/>
        </a:xfrm>
        <a:prstGeom prst="upArrowCallou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strike="noStrik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1: define a set of function              </a:t>
          </a:r>
          <a:endParaRPr lang="zh-TW" altLang="en-US" sz="3200" strike="noStrik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793"/>
        <a:ext cx="7743928" cy="11085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DF8C9-B159-41BE-98D5-D6757343F54B}">
      <dsp:nvSpPr>
        <dsp:cNvPr id="0" name=""/>
        <dsp:cNvSpPr/>
      </dsp:nvSpPr>
      <dsp:spPr>
        <a:xfrm>
          <a:off x="0" y="3379715"/>
          <a:ext cx="7743928" cy="11092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strike="noStrik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3: pick the best function</a:t>
          </a:r>
          <a:endParaRPr lang="zh-TW" altLang="en-US" sz="3200" strike="noStrik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79715"/>
        <a:ext cx="7743928" cy="1109298"/>
      </dsp:txXfrm>
    </dsp:sp>
    <dsp:sp modelId="{CC79D3D5-9A8A-4191-83E2-7CDB53064805}">
      <dsp:nvSpPr>
        <dsp:cNvPr id="0" name=""/>
        <dsp:cNvSpPr/>
      </dsp:nvSpPr>
      <dsp:spPr>
        <a:xfrm rot="10800000">
          <a:off x="0" y="1690254"/>
          <a:ext cx="7743928" cy="1706100"/>
        </a:xfrm>
        <a:prstGeom prst="upArrowCallou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strike="noStrik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2: goodness of function</a:t>
          </a:r>
          <a:endParaRPr lang="zh-TW" altLang="en-US" sz="3200" strike="noStrik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690254"/>
        <a:ext cx="7743928" cy="1108573"/>
      </dsp:txXfrm>
    </dsp:sp>
    <dsp:sp modelId="{EF76621B-300A-4B85-A68D-21B3AA638756}">
      <dsp:nvSpPr>
        <dsp:cNvPr id="0" name=""/>
        <dsp:cNvSpPr/>
      </dsp:nvSpPr>
      <dsp:spPr>
        <a:xfrm rot="10800000">
          <a:off x="0" y="793"/>
          <a:ext cx="7743928" cy="1706100"/>
        </a:xfrm>
        <a:prstGeom prst="upArrowCallou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strike="noStrik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1: define a set of function              </a:t>
          </a:r>
          <a:endParaRPr lang="zh-TW" altLang="en-US" sz="3200" strike="noStrik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793"/>
        <a:ext cx="7743928" cy="1108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4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3.wmf"/><Relationship Id="rId17" Type="http://schemas.openxmlformats.org/officeDocument/2006/relationships/image" Target="../media/image68.wmf"/><Relationship Id="rId2" Type="http://schemas.openxmlformats.org/officeDocument/2006/relationships/image" Target="../media/image54.wmf"/><Relationship Id="rId16" Type="http://schemas.openxmlformats.org/officeDocument/2006/relationships/image" Target="../media/image67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2.wmf"/><Relationship Id="rId5" Type="http://schemas.openxmlformats.org/officeDocument/2006/relationships/image" Target="../media/image57.wmf"/><Relationship Id="rId15" Type="http://schemas.openxmlformats.org/officeDocument/2006/relationships/image" Target="../media/image66.wmf"/><Relationship Id="rId10" Type="http://schemas.openxmlformats.org/officeDocument/2006/relationships/image" Target="../media/image25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290C-B1FC-4A1C-98E0-DC4E7DD1646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7D8E-17BE-4791-8295-255D7E6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25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A3B9-93CC-42C3-B55A-CB40FB350A80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AF1A-0D4F-4F39-AD45-714687F2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6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428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131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749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930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560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990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11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28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363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45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50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247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295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342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09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61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968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079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32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56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50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913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1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322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652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76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03" y="0"/>
                </a:lnTo>
                <a:lnTo>
                  <a:pt x="503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7113" y="4445000"/>
            <a:ext cx="7010400" cy="12525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835696" y="6516884"/>
            <a:ext cx="5681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本</a:t>
            </a:r>
            <a:r>
              <a:rPr lang="en-US" altLang="zh-CN" sz="120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PPT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仅用于教学目的，大量内容来自互联网，未指明引用处请见谅，请勿分发！</a:t>
            </a:r>
          </a:p>
        </p:txBody>
      </p:sp>
    </p:spTree>
    <p:extLst>
      <p:ext uri="{BB962C8B-B14F-4D97-AF65-F5344CB8AC3E}">
        <p14:creationId xmlns:p14="http://schemas.microsoft.com/office/powerpoint/2010/main" val="303264133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2B7C7-FC46-47E9-9DC1-A957972167B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9393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5" y="304800"/>
            <a:ext cx="200818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7692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8655-ED8D-4CEC-B14F-67E656210838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5397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04804"/>
            <a:ext cx="7993062" cy="963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6"/>
            <a:ext cx="39243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84313"/>
            <a:ext cx="3924300" cy="2190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827464"/>
            <a:ext cx="3924300" cy="2192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B4CC9-100A-4341-9A14-7623F9051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997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2" name="Shape 22"/>
          <p:cNvSpPr txBox="1"/>
          <p:nvPr/>
        </p:nvSpPr>
        <p:spPr>
          <a:xfrm>
            <a:off x="2201850" y="6177125"/>
            <a:ext cx="5190899" cy="6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64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03" y="0"/>
                </a:lnTo>
                <a:lnTo>
                  <a:pt x="503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7113" y="4445000"/>
            <a:ext cx="7010400" cy="12525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6516884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Arial Narrow" panose="020B0606020202030204" pitchFamily="34" charset="0"/>
                <a:cs typeface="Times New Roman" pitchFamily="18" charset="0"/>
              </a:rPr>
              <a:t>This slides can be used for educational purposes only. Most contents are from the Internet. Please do not distribute!</a:t>
            </a:r>
            <a:endParaRPr lang="zh-CN" altLang="en-US" sz="1200" dirty="0">
              <a:solidFill>
                <a:sysClr val="windowText" lastClr="000000"/>
              </a:solidFill>
              <a:latin typeface="Arial Narrow" panose="020B0606020202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08117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78870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648076"/>
          </a:xfrm>
        </p:spPr>
        <p:txBody>
          <a:bodyPr anchor="t"/>
          <a:lstStyle>
            <a:lvl1pPr algn="l">
              <a:defRPr sz="3600" b="1" cap="none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46653"/>
            <a:ext cx="7772400" cy="68254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4437116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00475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8EB8-DC95-45F5-B015-B1B1B24B860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6821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4040188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980728"/>
            <a:ext cx="4041775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84784"/>
            <a:ext cx="4041775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5BC2F-9435-449B-81B7-5EDCEB1FF2F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3872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F3444-B3A8-4DEA-8907-B01B6801EE5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1944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0489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D1860-6637-4E89-9054-FF68FD4C0A7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01898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AE20F-0E7D-4006-8EF0-41E43E8C4F4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54564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CF956-66F4-4F8E-94D1-0EAA9B220E5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83851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2B7C7-FC46-47E9-9DC1-A957972167B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09465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5" y="304800"/>
            <a:ext cx="200818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7692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8655-ED8D-4CEC-B14F-67E656210838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8150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04804"/>
            <a:ext cx="7993062" cy="963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6"/>
            <a:ext cx="39243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84313"/>
            <a:ext cx="3924300" cy="2190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827464"/>
            <a:ext cx="3924300" cy="2192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B4CC9-100A-4341-9A14-7623F9051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81297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>
                <a:solidFill>
                  <a:prstClr val="black"/>
                </a:solidFill>
              </a:rPr>
              <a:pPr>
                <a:spcBef>
                  <a:spcPts val="0"/>
                </a:spcBef>
              </a:pPr>
              <a:t>‹#›</a:t>
            </a:fld>
            <a:endParaRPr lang="en">
              <a:solidFill>
                <a:prstClr val="black"/>
              </a:solidFill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2201850" y="6177125"/>
            <a:ext cx="5190899" cy="6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0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64807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46653"/>
            <a:ext cx="7772400" cy="68254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4437116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96712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8EB8-DC95-45F5-B015-B1B1B24B860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5670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4040188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980728"/>
            <a:ext cx="4041775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84784"/>
            <a:ext cx="4041775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5BC2F-9435-449B-81B7-5EDCEB1FF2F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4926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F3444-B3A8-4DEA-8907-B01B6801EE5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2897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D1860-6637-4E89-9054-FF68FD4C0A7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9732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AE20F-0E7D-4006-8EF0-41E43E8C4F4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9102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CF956-66F4-4F8E-94D1-0EAA9B220E5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885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640"/>
            <a:ext cx="79930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31026"/>
            <a:ext cx="8001000" cy="55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79918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525344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7352"/>
            <a:ext cx="28956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6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640"/>
            <a:ext cx="79930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31026"/>
            <a:ext cx="8001000" cy="55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79918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525344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7352"/>
            <a:ext cx="28956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3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 spd="slow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6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1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61.wmf"/><Relationship Id="rId34" Type="http://schemas.openxmlformats.org/officeDocument/2006/relationships/image" Target="../media/image69.png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59.wmf"/><Relationship Id="rId25" Type="http://schemas.openxmlformats.org/officeDocument/2006/relationships/image" Target="../media/image62.wmf"/><Relationship Id="rId33" Type="http://schemas.openxmlformats.org/officeDocument/2006/relationships/image" Target="../media/image66.wmf"/><Relationship Id="rId38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64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6.wmf"/><Relationship Id="rId24" Type="http://schemas.openxmlformats.org/officeDocument/2006/relationships/oleObject" Target="../embeddings/oleObject64.bin"/><Relationship Id="rId32" Type="http://schemas.openxmlformats.org/officeDocument/2006/relationships/oleObject" Target="../embeddings/oleObject68.bin"/><Relationship Id="rId37" Type="http://schemas.openxmlformats.org/officeDocument/2006/relationships/oleObject" Target="../embeddings/oleObject70.bin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66.bin"/><Relationship Id="rId36" Type="http://schemas.openxmlformats.org/officeDocument/2006/relationships/image" Target="../media/image67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0.wmf"/><Relationship Id="rId31" Type="http://schemas.openxmlformats.org/officeDocument/2006/relationships/image" Target="../media/image65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63.wmf"/><Relationship Id="rId30" Type="http://schemas.openxmlformats.org/officeDocument/2006/relationships/oleObject" Target="../embeddings/oleObject67.bin"/><Relationship Id="rId35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jpeg"/><Relationship Id="rId4" Type="http://schemas.openxmlformats.org/officeDocument/2006/relationships/image" Target="../media/image2.wmf"/><Relationship Id="rId9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image" Target="../media/image80.png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8.wmf"/><Relationship Id="rId4" Type="http://schemas.openxmlformats.org/officeDocument/2006/relationships/image" Target="../media/image79.png"/><Relationship Id="rId9" Type="http://schemas.openxmlformats.org/officeDocument/2006/relationships/oleObject" Target="../embeddings/oleObject7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3.png"/><Relationship Id="rId5" Type="http://schemas.openxmlformats.org/officeDocument/2006/relationships/image" Target="../media/image36.wmf"/><Relationship Id="rId10" Type="http://schemas.openxmlformats.org/officeDocument/2006/relationships/image" Target="../media/image82.png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91.png"/><Relationship Id="rId18" Type="http://schemas.openxmlformats.org/officeDocument/2006/relationships/image" Target="../media/image7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0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4.png"/><Relationship Id="rId9" Type="http://schemas.openxmlformats.org/officeDocument/2006/relationships/image" Target="../media/image71.png"/><Relationship Id="rId1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8.wmf"/><Relationship Id="rId11" Type="http://schemas.openxmlformats.org/officeDocument/2006/relationships/image" Target="../media/image100.png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101.png"/><Relationship Id="rId4" Type="http://schemas.openxmlformats.org/officeDocument/2006/relationships/image" Target="../media/image99.png"/><Relationship Id="rId9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0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8.wmf"/><Relationship Id="rId11" Type="http://schemas.openxmlformats.org/officeDocument/2006/relationships/image" Target="../media/image100.png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101.png"/><Relationship Id="rId4" Type="http://schemas.openxmlformats.org/officeDocument/2006/relationships/image" Target="../media/image99.png"/><Relationship Id="rId9" Type="http://schemas.openxmlformats.org/officeDocument/2006/relationships/image" Target="../media/image10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0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10.png"/><Relationship Id="rId9" Type="http://schemas.openxmlformats.org/officeDocument/2006/relationships/image" Target="../media/image1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png"/><Relationship Id="rId5" Type="http://schemas.openxmlformats.org/officeDocument/2006/relationships/image" Target="../media/image7.wmf"/><Relationship Id="rId15" Type="http://schemas.openxmlformats.org/officeDocument/2006/relationships/image" Target="../media/image14.w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png"/><Relationship Id="rId1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3.wmf"/><Relationship Id="rId25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1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oleObject" Target="../embeddings/oleObject2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7.wmf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10" Type="http://schemas.openxmlformats.org/officeDocument/2006/relationships/image" Target="../media/image29.w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35.jpeg"/><Relationship Id="rId15" Type="http://schemas.openxmlformats.org/officeDocument/2006/relationships/oleObject" Target="../embeddings/oleObject35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4.jpeg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Deep Learning Basics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4481860"/>
            <a:ext cx="7010400" cy="1252538"/>
          </a:xfrm>
        </p:spPr>
        <p:txBody>
          <a:bodyPr/>
          <a:lstStyle/>
          <a:p>
            <a:pPr algn="r"/>
            <a:r>
              <a:rPr lang="zh-CN" altLang="en-US" dirty="0"/>
              <a:t>汤斯亮（</a:t>
            </a:r>
            <a:r>
              <a:rPr lang="en-US" altLang="zh-CN" dirty="0" err="1"/>
              <a:t>Siliang</a:t>
            </a:r>
            <a:r>
              <a:rPr lang="en-US" altLang="zh-CN" dirty="0"/>
              <a:t> Tang</a:t>
            </a:r>
            <a:r>
              <a:rPr lang="zh-CN" altLang="en-US" dirty="0"/>
              <a:t>）</a:t>
            </a:r>
            <a:endParaRPr lang="en-US" altLang="zh-CN" dirty="0"/>
          </a:p>
          <a:p>
            <a:pPr algn="r"/>
            <a:r>
              <a:rPr lang="en-US" altLang="zh-CN" dirty="0" err="1"/>
              <a:t>siliang@zju.edu.cn</a:t>
            </a:r>
            <a:endParaRPr lang="zh-CN" altLang="en-US" dirty="0"/>
          </a:p>
        </p:txBody>
      </p:sp>
      <p:pic>
        <p:nvPicPr>
          <p:cNvPr id="1026" name="Picture 2" descr="âhistory of artificial intelligenceâçå¾çæç´¢ç»æ">
            <a:extLst>
              <a:ext uri="{FF2B5EF4-FFF2-40B4-BE49-F238E27FC236}">
                <a16:creationId xmlns="" xmlns:a16="http://schemas.microsoft.com/office/drawing/2014/main" id="{F5987481-C68C-44AD-8478-50A624A2F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0" b="3698"/>
          <a:stretch/>
        </p:blipFill>
        <p:spPr bwMode="auto">
          <a:xfrm>
            <a:off x="801960" y="2659286"/>
            <a:ext cx="4968552" cy="364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10988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群組 128"/>
          <p:cNvGrpSpPr/>
          <p:nvPr/>
        </p:nvGrpSpPr>
        <p:grpSpPr>
          <a:xfrm>
            <a:off x="6906115" y="3813978"/>
            <a:ext cx="458287" cy="831947"/>
            <a:chOff x="10102194" y="1939763"/>
            <a:chExt cx="458287" cy="831947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群組 104"/>
          <p:cNvGrpSpPr/>
          <p:nvPr/>
        </p:nvGrpSpPr>
        <p:grpSpPr>
          <a:xfrm>
            <a:off x="4676173" y="3786657"/>
            <a:ext cx="458287" cy="831947"/>
            <a:chOff x="10102194" y="1939763"/>
            <a:chExt cx="458287" cy="831947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群組 2"/>
          <p:cNvGrpSpPr/>
          <p:nvPr/>
        </p:nvGrpSpPr>
        <p:grpSpPr>
          <a:xfrm>
            <a:off x="3615463" y="4585976"/>
            <a:ext cx="5297714" cy="2078894"/>
            <a:chOff x="3615463" y="4585976"/>
            <a:chExt cx="5297714" cy="2078894"/>
          </a:xfrm>
        </p:grpSpPr>
        <p:sp>
          <p:nvSpPr>
            <p:cNvPr id="137" name="圓角矩形圖說文字 136"/>
            <p:cNvSpPr/>
            <p:nvPr/>
          </p:nvSpPr>
          <p:spPr>
            <a:xfrm>
              <a:off x="3615463" y="4585976"/>
              <a:ext cx="5297714" cy="2078894"/>
            </a:xfrm>
            <a:prstGeom prst="wedgeRoundRectCallout">
              <a:avLst>
                <a:gd name="adj1" fmla="val -59656"/>
                <a:gd name="adj2" fmla="val -16305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6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6" name="方程式" r:id="rId5" imgW="317160" imgH="215640" progId="Equation.3">
                      <p:embed/>
                    </p:oleObj>
                  </mc:Choice>
                  <mc:Fallback>
                    <p:oleObj name="方程式" r:id="rId5" imgW="3171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7" name="方程式" r:id="rId7" imgW="126720" imgH="126720" progId="Equation.3">
                      <p:embed/>
                    </p:oleObj>
                  </mc:Choice>
                  <mc:Fallback>
                    <p:oleObj name="方程式" r:id="rId7" imgW="1267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方程式" r:id="rId9" imgW="863280" imgH="393480" progId="Equation.3">
                    <p:embed/>
                  </p:oleObj>
                </mc:Choice>
                <mc:Fallback>
                  <p:oleObj name="方程式" r:id="rId9" imgW="863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文字方塊 102"/>
            <p:cNvSpPr txBox="1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 Function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471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93998" y="2644731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480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420052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0.98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673795" y="2262334"/>
            <a:ext cx="458287" cy="831947"/>
            <a:chOff x="10102194" y="1939763"/>
            <a:chExt cx="458287" cy="831947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/>
          <p:cNvGrpSpPr/>
          <p:nvPr/>
        </p:nvGrpSpPr>
        <p:grpSpPr>
          <a:xfrm>
            <a:off x="6852035" y="2257142"/>
            <a:ext cx="458287" cy="831947"/>
            <a:chOff x="10102194" y="1939763"/>
            <a:chExt cx="458287" cy="831947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34218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  <p:bldP spid="138" grpId="0" animBg="1"/>
      <p:bldP spid="1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2471151" y="2274449"/>
            <a:ext cx="458287" cy="838405"/>
            <a:chOff x="10102194" y="1939763"/>
            <a:chExt cx="458287" cy="838405"/>
          </a:xfrm>
        </p:grpSpPr>
        <p:sp>
          <p:nvSpPr>
            <p:cNvPr id="117" name="矩形 116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線單箭頭接點 11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字方塊 11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2480676" y="3823788"/>
            <a:ext cx="458287" cy="838405"/>
            <a:chOff x="10102194" y="1939763"/>
            <a:chExt cx="458287" cy="838405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0.98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953237" y="167242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4120328" y="2260740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818032" y="3777870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970311" y="320755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6126016" y="167334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6293107" y="226165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990811" y="3778787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143090" y="320847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5252837" y="166543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0.86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275156" y="327096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7505772" y="162619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0.62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528091" y="3231730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0.83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673795" y="2262334"/>
            <a:ext cx="458287" cy="838405"/>
            <a:chOff x="10102194" y="1939763"/>
            <a:chExt cx="458287" cy="838405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字方塊 10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4676173" y="3786657"/>
            <a:ext cx="458287" cy="838405"/>
            <a:chOff x="10102194" y="1939763"/>
            <a:chExt cx="458287" cy="838405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字方塊 12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群組 124"/>
          <p:cNvGrpSpPr/>
          <p:nvPr/>
        </p:nvGrpSpPr>
        <p:grpSpPr>
          <a:xfrm>
            <a:off x="6852035" y="2257142"/>
            <a:ext cx="458287" cy="838405"/>
            <a:chOff x="10102194" y="1939763"/>
            <a:chExt cx="458287" cy="838405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群組 128"/>
          <p:cNvGrpSpPr/>
          <p:nvPr/>
        </p:nvGrpSpPr>
        <p:grpSpPr>
          <a:xfrm>
            <a:off x="6906115" y="3813978"/>
            <a:ext cx="458287" cy="838405"/>
            <a:chOff x="10102194" y="1939763"/>
            <a:chExt cx="458287" cy="838405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1" name="矩形 120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4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4" grpId="0" animBg="1"/>
      <p:bldP spid="1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471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87759" y="2651189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480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420052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0.73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5361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953237" y="167242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4120328" y="2260740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818032" y="3777870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970311" y="320755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6126016" y="167334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6293107" y="226165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990811" y="3778787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143090" y="320847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5215605" y="1556516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0.72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275156" y="327096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7540144" y="1574623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0.51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621461" y="3228414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0.85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673795" y="2645534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4900697" y="226233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4690403" y="2639074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676173" y="4169857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 flipV="1">
            <a:off x="4903075" y="3786657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4692781" y="416339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852035" y="2640342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7078937" y="2257142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/>
          <p:cNvSpPr txBox="1"/>
          <p:nvPr/>
        </p:nvSpPr>
        <p:spPr>
          <a:xfrm>
            <a:off x="6868643" y="2633882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906115" y="419717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直線單箭頭接點 147"/>
          <p:cNvCxnSpPr/>
          <p:nvPr/>
        </p:nvCxnSpPr>
        <p:spPr>
          <a:xfrm flipV="1">
            <a:off x="7133017" y="381397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6922723" y="419071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6601613" y="4767195"/>
                <a:ext cx="219290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13" y="4767195"/>
                <a:ext cx="2192908" cy="6233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89202" y="5550780"/>
                <a:ext cx="6051338" cy="52322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parameters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define a function </a:t>
                </a:r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02" y="5550780"/>
                <a:ext cx="605133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/>
              <p:cNvSpPr txBox="1"/>
              <p:nvPr/>
            </p:nvSpPr>
            <p:spPr>
              <a:xfrm>
                <a:off x="4030674" y="4774697"/>
                <a:ext cx="242213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.62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74" y="4774697"/>
                <a:ext cx="2422137" cy="6158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2588" y="4688442"/>
            <a:ext cx="359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function.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71220" y="5073773"/>
            <a:ext cx="359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vector, output vector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1681884" y="6148467"/>
            <a:ext cx="710528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network structure, define </a:t>
            </a:r>
            <a:r>
              <a:rPr lang="en-US" altLang="zh-TW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set</a:t>
            </a:r>
            <a:endParaRPr lang="zh-TW" alt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弧形箭號 (下彎) 4"/>
          <p:cNvSpPr/>
          <p:nvPr/>
        </p:nvSpPr>
        <p:spPr>
          <a:xfrm rot="18733527">
            <a:off x="368672" y="3682291"/>
            <a:ext cx="1395203" cy="7010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3741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5" grpId="0"/>
      <p:bldP spid="116" grpId="0"/>
      <p:bldP spid="120" grpId="0"/>
      <p:bldP spid="134" grpId="0"/>
      <p:bldP spid="138" grpId="0" animBg="1"/>
      <p:bldP spid="138" grpId="1" animBg="1"/>
      <p:bldP spid="139" grpId="0" animBg="1"/>
      <p:bldP spid="139" grpId="1" animBg="1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50" grpId="0" animBg="1"/>
      <p:bldP spid="150" grpId="1" animBg="1"/>
      <p:bldP spid="151" grpId="0" animBg="1"/>
      <p:bldP spid="151" grpId="1" animBg="1"/>
      <p:bldP spid="154" grpId="0" animBg="1"/>
      <p:bldP spid="154" grpId="1" animBg="1"/>
      <p:bldP spid="155" grpId="0" animBg="1"/>
      <p:bldP spid="155" grpId="1" animBg="1"/>
      <p:bldP spid="102" grpId="0"/>
      <p:bldP spid="124" grpId="0"/>
      <p:bldP spid="128" grpId="0"/>
      <p:bldP spid="149" grpId="0"/>
      <p:bldP spid="103" grpId="0"/>
      <p:bldP spid="4" grpId="0" animBg="1"/>
      <p:bldP spid="121" grpId="0"/>
      <p:bldP spid="152" grpId="0"/>
      <p:bldP spid="152" grpId="1"/>
      <p:bldP spid="153" grpId="0"/>
      <p:bldP spid="153" grpId="1"/>
      <p:bldP spid="3" grpId="0"/>
      <p:bldP spid="101" grpId="0"/>
      <p:bldP spid="111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5908610" y="4862858"/>
            <a:ext cx="1165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955356" y="5210438"/>
            <a:ext cx="206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Layers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右大括弧 65"/>
          <p:cNvSpPr/>
          <p:nvPr/>
        </p:nvSpPr>
        <p:spPr>
          <a:xfrm rot="5400000">
            <a:off x="3916276" y="3563166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92902" y="2290872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192190" y="4867837"/>
            <a:ext cx="928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5416" y="1809088"/>
            <a:ext cx="1134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09458" y="1809088"/>
            <a:ext cx="1134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505176" y="3311651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614492" y="4557541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481292" y="2532848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61290" y="300856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67108" y="24382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963897"/>
              </p:ext>
            </p:extLst>
          </p:nvPr>
        </p:nvGraphicFramePr>
        <p:xfrm>
          <a:off x="1479807" y="2342986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07" y="2342986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31467"/>
              </p:ext>
            </p:extLst>
          </p:nvPr>
        </p:nvGraphicFramePr>
        <p:xfrm>
          <a:off x="1485103" y="2925715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03" y="2925715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群組 77"/>
          <p:cNvGrpSpPr/>
          <p:nvPr/>
        </p:nvGrpSpPr>
        <p:grpSpPr>
          <a:xfrm>
            <a:off x="2403577" y="1809088"/>
            <a:ext cx="1134648" cy="3130011"/>
            <a:chOff x="2332137" y="1770729"/>
            <a:chExt cx="1134648" cy="3130011"/>
          </a:xfrm>
        </p:grpSpPr>
        <p:sp>
          <p:nvSpPr>
            <p:cNvPr id="61" name="矩形 60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332137" y="1770729"/>
              <a:ext cx="1134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1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2589637" y="3510861"/>
              <a:ext cx="769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470815" y="4406322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664367"/>
              </p:ext>
            </p:extLst>
          </p:nvPr>
        </p:nvGraphicFramePr>
        <p:xfrm>
          <a:off x="1467699" y="4310068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699" y="4310068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 rot="5400000">
            <a:off x="1346747" y="3537376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3728475" y="1809088"/>
            <a:ext cx="1134648" cy="3113664"/>
            <a:chOff x="3657035" y="1770729"/>
            <a:chExt cx="1134648" cy="3113664"/>
          </a:xfrm>
        </p:grpSpPr>
        <p:sp>
          <p:nvSpPr>
            <p:cNvPr id="62" name="矩形 61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57035" y="1770729"/>
              <a:ext cx="1134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2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 rot="5400000">
              <a:off x="3905199" y="3510861"/>
              <a:ext cx="769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939821" y="1809088"/>
            <a:ext cx="1134648" cy="3130011"/>
            <a:chOff x="5868381" y="1770729"/>
            <a:chExt cx="1134648" cy="3130011"/>
          </a:xfrm>
        </p:grpSpPr>
        <p:sp>
          <p:nvSpPr>
            <p:cNvPr id="63" name="矩形 62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68381" y="1770729"/>
              <a:ext cx="1134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L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 rot="5400000">
              <a:off x="6129396" y="3488590"/>
              <a:ext cx="769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671563" y="2230221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678512" y="2991208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07528" y="4206543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群組 80"/>
          <p:cNvGrpSpPr/>
          <p:nvPr/>
        </p:nvGrpSpPr>
        <p:grpSpPr>
          <a:xfrm>
            <a:off x="3237982" y="2561312"/>
            <a:ext cx="753037" cy="2203968"/>
            <a:chOff x="3166542" y="2332706"/>
            <a:chExt cx="753037" cy="2203968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75833" y="233270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9" idx="6"/>
              <a:endCxn id="25" idx="2"/>
            </p:cNvCxnSpPr>
            <p:nvPr/>
          </p:nvCxnSpPr>
          <p:spPr>
            <a:xfrm flipV="1">
              <a:off x="3178175" y="2332706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75833" y="2332706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75833" y="2332706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9" idx="6"/>
              <a:endCxn id="27" idx="2"/>
            </p:cNvCxnSpPr>
            <p:nvPr/>
          </p:nvCxnSpPr>
          <p:spPr>
            <a:xfrm>
              <a:off x="3178175" y="3111276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1">
              <a:off x="3166542" y="2332706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1">
              <a:off x="3166542" y="3111276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endCxn id="18" idx="2"/>
          </p:cNvCxnSpPr>
          <p:nvPr/>
        </p:nvCxnSpPr>
        <p:spPr>
          <a:xfrm flipV="1">
            <a:off x="1813715" y="2561312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5" idx="3"/>
            <a:endCxn id="19" idx="2"/>
          </p:cNvCxnSpPr>
          <p:nvPr/>
        </p:nvCxnSpPr>
        <p:spPr>
          <a:xfrm>
            <a:off x="1810008" y="2609686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5" idx="3"/>
            <a:endCxn id="20" idx="2"/>
          </p:cNvCxnSpPr>
          <p:nvPr/>
        </p:nvCxnSpPr>
        <p:spPr>
          <a:xfrm>
            <a:off x="1810008" y="2609686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7" idx="3"/>
            <a:endCxn id="18" idx="2"/>
          </p:cNvCxnSpPr>
          <p:nvPr/>
        </p:nvCxnSpPr>
        <p:spPr>
          <a:xfrm flipV="1">
            <a:off x="1837528" y="2561312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4" idx="3"/>
            <a:endCxn id="19" idx="2"/>
          </p:cNvCxnSpPr>
          <p:nvPr/>
        </p:nvCxnSpPr>
        <p:spPr>
          <a:xfrm>
            <a:off x="1804190" y="3180015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4" idx="3"/>
            <a:endCxn id="20" idx="2"/>
          </p:cNvCxnSpPr>
          <p:nvPr/>
        </p:nvCxnSpPr>
        <p:spPr>
          <a:xfrm>
            <a:off x="1804190" y="3180015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3"/>
            <a:endCxn id="18" idx="2"/>
          </p:cNvCxnSpPr>
          <p:nvPr/>
        </p:nvCxnSpPr>
        <p:spPr>
          <a:xfrm flipV="1">
            <a:off x="1875687" y="2561312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3"/>
            <a:endCxn id="19" idx="2"/>
          </p:cNvCxnSpPr>
          <p:nvPr/>
        </p:nvCxnSpPr>
        <p:spPr>
          <a:xfrm flipV="1">
            <a:off x="1849318" y="3339882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3"/>
            <a:endCxn id="20" idx="2"/>
          </p:cNvCxnSpPr>
          <p:nvPr/>
        </p:nvCxnSpPr>
        <p:spPr>
          <a:xfrm>
            <a:off x="1849318" y="4554488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5400000">
            <a:off x="7473854" y="3557921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7542947" y="2192988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531664" y="2991208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7531664" y="4257440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208289" y="5788861"/>
            <a:ext cx="523901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means many hidden layers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群組 81"/>
          <p:cNvGrpSpPr/>
          <p:nvPr/>
        </p:nvGrpSpPr>
        <p:grpSpPr>
          <a:xfrm>
            <a:off x="5428534" y="2554173"/>
            <a:ext cx="753037" cy="2013721"/>
            <a:chOff x="5357094" y="2515814"/>
            <a:chExt cx="753037" cy="2013721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5056191" y="1204203"/>
            <a:ext cx="118158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>
            <a:endCxn id="3" idx="2"/>
          </p:cNvCxnSpPr>
          <p:nvPr/>
        </p:nvCxnSpPr>
        <p:spPr>
          <a:xfrm flipV="1">
            <a:off x="4231064" y="1604313"/>
            <a:ext cx="1415920" cy="100537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6708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 animBg="1"/>
      <p:bldP spid="59" grpId="0" animBg="1"/>
      <p:bldP spid="60" grpId="0"/>
      <p:bldP spid="7" grpId="0"/>
      <p:bldP spid="8" grpId="0"/>
      <p:bldP spid="14" grpId="0" animBg="1"/>
      <p:bldP spid="15" grpId="0" animBg="1"/>
      <p:bldP spid="22" grpId="0" animBg="1"/>
      <p:bldP spid="24" grpId="0"/>
      <p:bldP spid="33" grpId="0"/>
      <p:bldP spid="34" grpId="0"/>
      <p:bldP spid="35" grpId="0"/>
      <p:bldP spid="54" grpId="0"/>
      <p:bldP spid="55" grpId="0"/>
      <p:bldP spid="56" grpId="0"/>
      <p:bldP spid="57" grpId="0"/>
      <p:bldP spid="6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26217" y="2617301"/>
            <a:ext cx="5940000" cy="14356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26468" y="4736078"/>
            <a:ext cx="2160000" cy="711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154004" y="1225508"/>
            <a:ext cx="951870" cy="513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03224" y="3267468"/>
            <a:ext cx="121543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layers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53549" y="2089406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layers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99194" y="1065629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layers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3548" y="6214211"/>
            <a:ext cx="24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(2012)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47336" y="6260151"/>
            <a:ext cx="187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 (2014)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53756" y="6228240"/>
            <a:ext cx="24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(2014)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9648" y="4571387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16.4%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53233" y="401634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7.3%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27495" y="379050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6.7%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4796" y="1853463"/>
            <a:ext cx="2503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http://cs231n.stanford.edu/slides/winter1516_lecture8.pdf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= Many hidden layers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005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29" y="97877"/>
            <a:ext cx="454038" cy="648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024994" y="5398387"/>
            <a:ext cx="932400" cy="2253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62159" y="5773421"/>
            <a:ext cx="255600" cy="841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876875" y="5136892"/>
            <a:ext cx="149627" cy="8064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7659" y="5927519"/>
            <a:ext cx="144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(2012)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17258" y="5927518"/>
            <a:ext cx="187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 </a:t>
            </a:r>
          </a:p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(2014)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65704" y="589848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(2014)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88821" y="2234026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152 layers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050100" y="477378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3.57%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350518" y="5687692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 </a:t>
            </a:r>
          </a:p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(2015)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24124" y="5529771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16.4%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28754" y="5289959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7.3%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318821" y="5301372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6.7%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37541" y="3349580"/>
            <a:ext cx="1480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</a:p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2845981" y="4331833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83573" y="3168223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83573" y="4021021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847356" y="3487537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847356" y="2634739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2158866" y="3237880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05927" y="3237429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2661220" y="3237429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2900875" y="3240423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3143525" y="3237429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403229" y="3237240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2158866" y="403640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2405927" y="4035950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2661220" y="4035950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900875" y="4038944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143525" y="4035950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403229" y="403576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2846338" y="4613323"/>
            <a:ext cx="11367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3983110" y="3000194"/>
            <a:ext cx="0" cy="1568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901352" y="3000194"/>
            <a:ext cx="104014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94400" y="2955504"/>
            <a:ext cx="553367" cy="788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2733" y="2564650"/>
            <a:ext cx="3674221" cy="243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 flipV="1">
            <a:off x="4206954" y="2564650"/>
            <a:ext cx="1787446" cy="3908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4206954" y="3765078"/>
            <a:ext cx="1764304" cy="12669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= Many hidden layers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7248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2" grpId="0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0B9D222-A8DD-4F4B-B03A-9E6005F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we need deep?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="" xmlns:a16="http://schemas.microsoft.com/office/drawing/2014/main" id="{975B59F1-64A0-4555-904B-88740756E729}"/>
              </a:ext>
            </a:extLst>
          </p:cNvPr>
          <p:cNvCxnSpPr>
            <a:cxnSpLocks/>
          </p:cNvCxnSpPr>
          <p:nvPr/>
        </p:nvCxnSpPr>
        <p:spPr>
          <a:xfrm flipV="1">
            <a:off x="1042805" y="3699659"/>
            <a:ext cx="1249339" cy="14365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="" xmlns:a16="http://schemas.microsoft.com/office/drawing/2014/main" id="{BA7F4C8C-DFAF-4802-BA0C-33F1FBB784BB}"/>
              </a:ext>
            </a:extLst>
          </p:cNvPr>
          <p:cNvCxnSpPr>
            <a:cxnSpLocks/>
          </p:cNvCxnSpPr>
          <p:nvPr/>
        </p:nvCxnSpPr>
        <p:spPr>
          <a:xfrm flipH="1" flipV="1">
            <a:off x="2292144" y="3699659"/>
            <a:ext cx="358873" cy="11587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="" xmlns:a16="http://schemas.microsoft.com/office/drawing/2014/main" id="{FAAA03BE-BC76-45FF-BCC7-E0A69F40BB9F}"/>
              </a:ext>
            </a:extLst>
          </p:cNvPr>
          <p:cNvCxnSpPr>
            <a:cxnSpLocks/>
          </p:cNvCxnSpPr>
          <p:nvPr/>
        </p:nvCxnSpPr>
        <p:spPr>
          <a:xfrm flipV="1">
            <a:off x="2694012" y="4157622"/>
            <a:ext cx="847471" cy="7317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="" xmlns:a16="http://schemas.microsoft.com/office/drawing/2014/main" id="{B8315887-9457-40FE-9338-CEFC5BC54E93}"/>
              </a:ext>
            </a:extLst>
          </p:cNvPr>
          <p:cNvCxnSpPr>
            <a:cxnSpLocks/>
          </p:cNvCxnSpPr>
          <p:nvPr/>
        </p:nvCxnSpPr>
        <p:spPr>
          <a:xfrm flipH="1" flipV="1">
            <a:off x="3541483" y="4157622"/>
            <a:ext cx="574355" cy="978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="" xmlns:a16="http://schemas.microsoft.com/office/drawing/2014/main" id="{8DA38BFB-C5FD-4300-9EF3-24E43ACE4531}"/>
              </a:ext>
            </a:extLst>
          </p:cNvPr>
          <p:cNvCxnSpPr>
            <a:cxnSpLocks/>
          </p:cNvCxnSpPr>
          <p:nvPr/>
        </p:nvCxnSpPr>
        <p:spPr>
          <a:xfrm flipV="1">
            <a:off x="5107732" y="3820006"/>
            <a:ext cx="365268" cy="13161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="" xmlns:a16="http://schemas.microsoft.com/office/drawing/2014/main" id="{06BBDE64-72E8-4AFC-9B0E-9203E1258B28}"/>
              </a:ext>
            </a:extLst>
          </p:cNvPr>
          <p:cNvCxnSpPr>
            <a:cxnSpLocks/>
          </p:cNvCxnSpPr>
          <p:nvPr/>
        </p:nvCxnSpPr>
        <p:spPr>
          <a:xfrm flipH="1" flipV="1">
            <a:off x="5473000" y="3866819"/>
            <a:ext cx="56687" cy="5510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="" xmlns:a16="http://schemas.microsoft.com/office/drawing/2014/main" id="{C9C2FE10-26C0-4F15-9E04-718FBB6FDDBF}"/>
              </a:ext>
            </a:extLst>
          </p:cNvPr>
          <p:cNvCxnSpPr>
            <a:cxnSpLocks/>
          </p:cNvCxnSpPr>
          <p:nvPr/>
        </p:nvCxnSpPr>
        <p:spPr>
          <a:xfrm flipV="1">
            <a:off x="5550471" y="3866819"/>
            <a:ext cx="344484" cy="5510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="" xmlns:a16="http://schemas.microsoft.com/office/drawing/2014/main" id="{7903F29C-4ECC-4380-81BC-2C905CE82618}"/>
              </a:ext>
            </a:extLst>
          </p:cNvPr>
          <p:cNvCxnSpPr>
            <a:cxnSpLocks/>
          </p:cNvCxnSpPr>
          <p:nvPr/>
        </p:nvCxnSpPr>
        <p:spPr>
          <a:xfrm flipH="1" flipV="1">
            <a:off x="5915739" y="3852389"/>
            <a:ext cx="199381" cy="12837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="" xmlns:a16="http://schemas.microsoft.com/office/drawing/2014/main" id="{8EC052CA-E294-4A13-A2C1-63D482E30037}"/>
              </a:ext>
            </a:extLst>
          </p:cNvPr>
          <p:cNvCxnSpPr>
            <a:cxnSpLocks/>
          </p:cNvCxnSpPr>
          <p:nvPr/>
        </p:nvCxnSpPr>
        <p:spPr>
          <a:xfrm flipV="1">
            <a:off x="6133676" y="3667605"/>
            <a:ext cx="382482" cy="14685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="" xmlns:a16="http://schemas.microsoft.com/office/drawing/2014/main" id="{50A86449-F09A-4081-9B3E-BB4B2A77E36D}"/>
              </a:ext>
            </a:extLst>
          </p:cNvPr>
          <p:cNvCxnSpPr>
            <a:cxnSpLocks/>
          </p:cNvCxnSpPr>
          <p:nvPr/>
        </p:nvCxnSpPr>
        <p:spPr>
          <a:xfrm flipH="1" flipV="1">
            <a:off x="6483616" y="3667605"/>
            <a:ext cx="251436" cy="19921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="" xmlns:a16="http://schemas.microsoft.com/office/drawing/2014/main" id="{FD460ED1-AED9-4B81-8C60-968E1B5C3196}"/>
              </a:ext>
            </a:extLst>
          </p:cNvPr>
          <p:cNvCxnSpPr>
            <a:cxnSpLocks/>
          </p:cNvCxnSpPr>
          <p:nvPr/>
        </p:nvCxnSpPr>
        <p:spPr>
          <a:xfrm flipH="1" flipV="1">
            <a:off x="6735052" y="3866819"/>
            <a:ext cx="131046" cy="4122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="" xmlns:a16="http://schemas.microsoft.com/office/drawing/2014/main" id="{89688F01-C18D-4A06-8EDE-2916DA8FD24D}"/>
              </a:ext>
            </a:extLst>
          </p:cNvPr>
          <p:cNvCxnSpPr>
            <a:cxnSpLocks/>
          </p:cNvCxnSpPr>
          <p:nvPr/>
        </p:nvCxnSpPr>
        <p:spPr>
          <a:xfrm flipV="1">
            <a:off x="6881196" y="3714418"/>
            <a:ext cx="66494" cy="5646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="" xmlns:a16="http://schemas.microsoft.com/office/drawing/2014/main" id="{F6DD1897-2C1D-4813-AB95-F71AACDDA0C7}"/>
              </a:ext>
            </a:extLst>
          </p:cNvPr>
          <p:cNvCxnSpPr>
            <a:cxnSpLocks/>
          </p:cNvCxnSpPr>
          <p:nvPr/>
        </p:nvCxnSpPr>
        <p:spPr>
          <a:xfrm flipH="1" flipV="1">
            <a:off x="6947398" y="3774426"/>
            <a:ext cx="76744" cy="6274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="" xmlns:a16="http://schemas.microsoft.com/office/drawing/2014/main" id="{55E6A344-352F-4C4C-89BC-CB05DAB97266}"/>
              </a:ext>
            </a:extLst>
          </p:cNvPr>
          <p:cNvCxnSpPr>
            <a:cxnSpLocks/>
          </p:cNvCxnSpPr>
          <p:nvPr/>
        </p:nvCxnSpPr>
        <p:spPr>
          <a:xfrm flipH="1" flipV="1">
            <a:off x="7051972" y="4395370"/>
            <a:ext cx="191310" cy="2515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="" xmlns:a16="http://schemas.microsoft.com/office/drawing/2014/main" id="{E64158AC-E25C-466A-9D90-76377CDAC29E}"/>
              </a:ext>
            </a:extLst>
          </p:cNvPr>
          <p:cNvCxnSpPr>
            <a:cxnSpLocks/>
          </p:cNvCxnSpPr>
          <p:nvPr/>
        </p:nvCxnSpPr>
        <p:spPr>
          <a:xfrm flipH="1">
            <a:off x="7248681" y="4260434"/>
            <a:ext cx="134334" cy="3956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="" xmlns:a16="http://schemas.microsoft.com/office/drawing/2014/main" id="{45D95008-C98B-418F-A849-D74AA6E57D0E}"/>
              </a:ext>
            </a:extLst>
          </p:cNvPr>
          <p:cNvCxnSpPr>
            <a:cxnSpLocks/>
          </p:cNvCxnSpPr>
          <p:nvPr/>
        </p:nvCxnSpPr>
        <p:spPr>
          <a:xfrm>
            <a:off x="7378783" y="4298355"/>
            <a:ext cx="72139" cy="4455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="" xmlns:a16="http://schemas.microsoft.com/office/drawing/2014/main" id="{056C0E54-C2E0-484D-BCF3-C22BAADB7DEC}"/>
              </a:ext>
            </a:extLst>
          </p:cNvPr>
          <p:cNvCxnSpPr>
            <a:cxnSpLocks/>
          </p:cNvCxnSpPr>
          <p:nvPr/>
        </p:nvCxnSpPr>
        <p:spPr>
          <a:xfrm>
            <a:off x="7450922" y="4700127"/>
            <a:ext cx="306464" cy="2977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="" xmlns:a16="http://schemas.microsoft.com/office/drawing/2014/main" id="{99191E30-E239-41CD-A2A3-9AD7F4748D1B}"/>
              </a:ext>
            </a:extLst>
          </p:cNvPr>
          <p:cNvCxnSpPr>
            <a:cxnSpLocks/>
          </p:cNvCxnSpPr>
          <p:nvPr/>
        </p:nvCxnSpPr>
        <p:spPr>
          <a:xfrm flipV="1">
            <a:off x="7725424" y="4298355"/>
            <a:ext cx="104101" cy="7116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="" xmlns:a16="http://schemas.microsoft.com/office/drawing/2014/main" id="{3F423936-0561-4D9D-BB23-32D1438B9504}"/>
              </a:ext>
            </a:extLst>
          </p:cNvPr>
          <p:cNvCxnSpPr>
            <a:cxnSpLocks/>
          </p:cNvCxnSpPr>
          <p:nvPr/>
        </p:nvCxnSpPr>
        <p:spPr>
          <a:xfrm flipH="1" flipV="1">
            <a:off x="7858325" y="4333334"/>
            <a:ext cx="234959" cy="8211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E22BC07A-D75B-4A52-BEF3-B19220EBB989}"/>
              </a:ext>
            </a:extLst>
          </p:cNvPr>
          <p:cNvSpPr txBox="1"/>
          <p:nvPr/>
        </p:nvSpPr>
        <p:spPr>
          <a:xfrm>
            <a:off x="1353409" y="5220089"/>
            <a:ext cx="268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pieces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5839562B-DFC8-41B5-BD46-744D59DFE116}"/>
              </a:ext>
            </a:extLst>
          </p:cNvPr>
          <p:cNvSpPr txBox="1"/>
          <p:nvPr/>
        </p:nvSpPr>
        <p:spPr>
          <a:xfrm>
            <a:off x="5076180" y="5243190"/>
            <a:ext cx="268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pieces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081519FA-6093-4C6A-8B94-7C3CFEA335BA}"/>
              </a:ext>
            </a:extLst>
          </p:cNvPr>
          <p:cNvSpPr/>
          <p:nvPr/>
        </p:nvSpPr>
        <p:spPr>
          <a:xfrm>
            <a:off x="2463306" y="1703219"/>
            <a:ext cx="251436" cy="124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群組 55">
            <a:extLst>
              <a:ext uri="{FF2B5EF4-FFF2-40B4-BE49-F238E27FC236}">
                <a16:creationId xmlns="" xmlns:a16="http://schemas.microsoft.com/office/drawing/2014/main" id="{5A427EFA-7E88-420C-B2F9-C3F4AF7908AD}"/>
              </a:ext>
            </a:extLst>
          </p:cNvPr>
          <p:cNvGrpSpPr/>
          <p:nvPr/>
        </p:nvGrpSpPr>
        <p:grpSpPr>
          <a:xfrm>
            <a:off x="5492798" y="2078022"/>
            <a:ext cx="1829148" cy="563596"/>
            <a:chOff x="5539050" y="2937372"/>
            <a:chExt cx="1829148" cy="563596"/>
          </a:xfrm>
        </p:grpSpPr>
        <p:sp>
          <p:nvSpPr>
            <p:cNvPr id="52" name="矩形 51">
              <a:extLst>
                <a:ext uri="{FF2B5EF4-FFF2-40B4-BE49-F238E27FC236}">
                  <a16:creationId xmlns="" xmlns:a16="http://schemas.microsoft.com/office/drawing/2014/main" id="{CE51FF8F-53BC-4BDB-A60F-E11AB47ED867}"/>
                </a:ext>
              </a:extLst>
            </p:cNvPr>
            <p:cNvSpPr/>
            <p:nvPr/>
          </p:nvSpPr>
          <p:spPr>
            <a:xfrm>
              <a:off x="5539050" y="2937373"/>
              <a:ext cx="251436" cy="551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="" xmlns:a16="http://schemas.microsoft.com/office/drawing/2014/main" id="{AE8C4A60-05AC-4C0D-9444-60C6F36952C7}"/>
                </a:ext>
              </a:extLst>
            </p:cNvPr>
            <p:cNvSpPr/>
            <p:nvPr/>
          </p:nvSpPr>
          <p:spPr>
            <a:xfrm>
              <a:off x="6328772" y="2937372"/>
              <a:ext cx="251436" cy="551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86ED191F-CB84-4175-A7A5-EB53A99645AD}"/>
                </a:ext>
              </a:extLst>
            </p:cNvPr>
            <p:cNvSpPr/>
            <p:nvPr/>
          </p:nvSpPr>
          <p:spPr>
            <a:xfrm>
              <a:off x="7116762" y="2949869"/>
              <a:ext cx="251436" cy="551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8AB09FF4-A105-4284-B3EA-5F2871D4F9D3}"/>
              </a:ext>
            </a:extLst>
          </p:cNvPr>
          <p:cNvSpPr txBox="1"/>
          <p:nvPr/>
        </p:nvSpPr>
        <p:spPr>
          <a:xfrm>
            <a:off x="1179277" y="2614211"/>
            <a:ext cx="1338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Shallow &amp; wide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18D89D7B-B4D1-4A48-A448-4311FF4BA54C}"/>
              </a:ext>
            </a:extLst>
          </p:cNvPr>
          <p:cNvSpPr txBox="1"/>
          <p:nvPr/>
        </p:nvSpPr>
        <p:spPr>
          <a:xfrm>
            <a:off x="5242729" y="2861573"/>
            <a:ext cx="233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&amp; Narrow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="" xmlns:a16="http://schemas.microsoft.com/office/drawing/2014/main" id="{8C223E2C-5A02-4532-990D-AC107B67F87E}"/>
              </a:ext>
            </a:extLst>
          </p:cNvPr>
          <p:cNvCxnSpPr/>
          <p:nvPr/>
        </p:nvCxnSpPr>
        <p:spPr>
          <a:xfrm>
            <a:off x="1667474" y="2324442"/>
            <a:ext cx="7365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="" xmlns:a16="http://schemas.microsoft.com/office/drawing/2014/main" id="{410763ED-DED8-4E49-98B3-1A01AA9A4AE2}"/>
              </a:ext>
            </a:extLst>
          </p:cNvPr>
          <p:cNvCxnSpPr/>
          <p:nvPr/>
        </p:nvCxnSpPr>
        <p:spPr>
          <a:xfrm>
            <a:off x="2749478" y="2313889"/>
            <a:ext cx="7365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="" xmlns:a16="http://schemas.microsoft.com/office/drawing/2014/main" id="{4BEC459C-85B1-45C4-8935-037345A2541C}"/>
              </a:ext>
            </a:extLst>
          </p:cNvPr>
          <p:cNvCxnSpPr>
            <a:cxnSpLocks/>
          </p:cNvCxnSpPr>
          <p:nvPr/>
        </p:nvCxnSpPr>
        <p:spPr>
          <a:xfrm>
            <a:off x="5755022" y="2366068"/>
            <a:ext cx="5274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="" xmlns:a16="http://schemas.microsoft.com/office/drawing/2014/main" id="{0368C985-13DD-4F0F-9E48-62254CA2206D}"/>
              </a:ext>
            </a:extLst>
          </p:cNvPr>
          <p:cNvCxnSpPr>
            <a:cxnSpLocks/>
          </p:cNvCxnSpPr>
          <p:nvPr/>
        </p:nvCxnSpPr>
        <p:spPr>
          <a:xfrm>
            <a:off x="6543012" y="2366068"/>
            <a:ext cx="5274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="" xmlns:a16="http://schemas.microsoft.com/office/drawing/2014/main" id="{89C85AB9-4F8A-490B-81A2-E3798F3F6E42}"/>
              </a:ext>
            </a:extLst>
          </p:cNvPr>
          <p:cNvCxnSpPr>
            <a:cxnSpLocks/>
          </p:cNvCxnSpPr>
          <p:nvPr/>
        </p:nvCxnSpPr>
        <p:spPr>
          <a:xfrm>
            <a:off x="4945502" y="2366068"/>
            <a:ext cx="5274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="" xmlns:a16="http://schemas.microsoft.com/office/drawing/2014/main" id="{2EE29E1C-1CF3-45E8-BEF9-4FD8E1DBE47F}"/>
              </a:ext>
            </a:extLst>
          </p:cNvPr>
          <p:cNvCxnSpPr>
            <a:cxnSpLocks/>
          </p:cNvCxnSpPr>
          <p:nvPr/>
        </p:nvCxnSpPr>
        <p:spPr>
          <a:xfrm>
            <a:off x="7340405" y="2366068"/>
            <a:ext cx="5274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="" xmlns:a16="http://schemas.microsoft.com/office/drawing/2014/main" id="{826EFD49-E8CD-4E42-A54B-3A85AF23D348}"/>
                  </a:ext>
                </a:extLst>
              </p:cNvPr>
              <p:cNvSpPr txBox="1"/>
              <p:nvPr/>
            </p:nvSpPr>
            <p:spPr>
              <a:xfrm>
                <a:off x="3726664" y="2082726"/>
                <a:ext cx="10962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26EFD49-E8CD-4E42-A54B-3A85AF23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64" y="2082726"/>
                <a:ext cx="10962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="" xmlns:a16="http://schemas.microsoft.com/office/drawing/2014/main" id="{0EBF3BBD-FD94-41EE-8F57-27FA80973972}"/>
              </a:ext>
            </a:extLst>
          </p:cNvPr>
          <p:cNvSpPr txBox="1"/>
          <p:nvPr/>
        </p:nvSpPr>
        <p:spPr>
          <a:xfrm>
            <a:off x="3402170" y="2517340"/>
            <a:ext cx="1615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number of parameters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608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 animBg="1"/>
      <p:bldP spid="57" grpId="0"/>
      <p:bldP spid="58" grpId="0"/>
      <p:bldP spid="68" grpId="0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5908610" y="4862858"/>
            <a:ext cx="1165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955356" y="5210438"/>
            <a:ext cx="206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Layers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右大括弧 65"/>
          <p:cNvSpPr/>
          <p:nvPr/>
        </p:nvSpPr>
        <p:spPr>
          <a:xfrm rot="5400000">
            <a:off x="3916276" y="3563166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92902" y="2290872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192190" y="4867837"/>
            <a:ext cx="928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5416" y="1809088"/>
            <a:ext cx="1134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09458" y="1809088"/>
            <a:ext cx="1134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505176" y="3311651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614492" y="4557541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481292" y="2532848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61290" y="300856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67108" y="24382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/>
          </p:nvPr>
        </p:nvGraphicFramePr>
        <p:xfrm>
          <a:off x="1479807" y="2342986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07" y="2342986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/>
          </p:nvPr>
        </p:nvGraphicFramePr>
        <p:xfrm>
          <a:off x="1485103" y="2925715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03" y="2925715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群組 77"/>
          <p:cNvGrpSpPr/>
          <p:nvPr/>
        </p:nvGrpSpPr>
        <p:grpSpPr>
          <a:xfrm>
            <a:off x="2403577" y="1809088"/>
            <a:ext cx="1134648" cy="3130011"/>
            <a:chOff x="2332137" y="1770729"/>
            <a:chExt cx="1134648" cy="3130011"/>
          </a:xfrm>
        </p:grpSpPr>
        <p:sp>
          <p:nvSpPr>
            <p:cNvPr id="61" name="矩形 60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332137" y="1770729"/>
              <a:ext cx="1134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1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2589637" y="3510861"/>
              <a:ext cx="769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470815" y="4406322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1467699" y="4310068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699" y="4310068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 rot="5400000">
            <a:off x="1346747" y="3537376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3728475" y="1809088"/>
            <a:ext cx="1134648" cy="3113664"/>
            <a:chOff x="3657035" y="1770729"/>
            <a:chExt cx="1134648" cy="3113664"/>
          </a:xfrm>
        </p:grpSpPr>
        <p:sp>
          <p:nvSpPr>
            <p:cNvPr id="62" name="矩形 61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57035" y="1770729"/>
              <a:ext cx="1134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2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 rot="5400000">
              <a:off x="3905199" y="3510861"/>
              <a:ext cx="769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939821" y="1809088"/>
            <a:ext cx="1134648" cy="3130011"/>
            <a:chOff x="5868381" y="1770729"/>
            <a:chExt cx="1134648" cy="3130011"/>
          </a:xfrm>
        </p:grpSpPr>
        <p:sp>
          <p:nvSpPr>
            <p:cNvPr id="63" name="矩形 62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68381" y="1770729"/>
              <a:ext cx="1134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L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 rot="5400000">
              <a:off x="6129396" y="3488590"/>
              <a:ext cx="769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671563" y="2230221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678512" y="2991208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07528" y="4206543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群組 80"/>
          <p:cNvGrpSpPr/>
          <p:nvPr/>
        </p:nvGrpSpPr>
        <p:grpSpPr>
          <a:xfrm>
            <a:off x="3237982" y="2561312"/>
            <a:ext cx="753037" cy="2203968"/>
            <a:chOff x="3166542" y="2332706"/>
            <a:chExt cx="753037" cy="2203968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75833" y="233270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9" idx="6"/>
              <a:endCxn id="25" idx="2"/>
            </p:cNvCxnSpPr>
            <p:nvPr/>
          </p:nvCxnSpPr>
          <p:spPr>
            <a:xfrm flipV="1">
              <a:off x="3178175" y="2332706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75833" y="2332706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75833" y="2332706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9" idx="6"/>
              <a:endCxn id="27" idx="2"/>
            </p:cNvCxnSpPr>
            <p:nvPr/>
          </p:nvCxnSpPr>
          <p:spPr>
            <a:xfrm>
              <a:off x="3178175" y="3111276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1">
              <a:off x="3166542" y="2332706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1">
              <a:off x="3166542" y="3111276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endCxn id="18" idx="2"/>
          </p:cNvCxnSpPr>
          <p:nvPr/>
        </p:nvCxnSpPr>
        <p:spPr>
          <a:xfrm flipV="1">
            <a:off x="1813715" y="2561312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5" idx="3"/>
            <a:endCxn id="19" idx="2"/>
          </p:cNvCxnSpPr>
          <p:nvPr/>
        </p:nvCxnSpPr>
        <p:spPr>
          <a:xfrm>
            <a:off x="1810008" y="2609686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5" idx="3"/>
            <a:endCxn id="20" idx="2"/>
          </p:cNvCxnSpPr>
          <p:nvPr/>
        </p:nvCxnSpPr>
        <p:spPr>
          <a:xfrm>
            <a:off x="1810008" y="2609686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7" idx="3"/>
            <a:endCxn id="18" idx="2"/>
          </p:cNvCxnSpPr>
          <p:nvPr/>
        </p:nvCxnSpPr>
        <p:spPr>
          <a:xfrm flipV="1">
            <a:off x="1837528" y="2561312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4" idx="3"/>
            <a:endCxn id="19" idx="2"/>
          </p:cNvCxnSpPr>
          <p:nvPr/>
        </p:nvCxnSpPr>
        <p:spPr>
          <a:xfrm>
            <a:off x="1804190" y="3180015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4" idx="3"/>
            <a:endCxn id="20" idx="2"/>
          </p:cNvCxnSpPr>
          <p:nvPr/>
        </p:nvCxnSpPr>
        <p:spPr>
          <a:xfrm>
            <a:off x="1804190" y="3180015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3"/>
            <a:endCxn id="18" idx="2"/>
          </p:cNvCxnSpPr>
          <p:nvPr/>
        </p:nvCxnSpPr>
        <p:spPr>
          <a:xfrm flipV="1">
            <a:off x="1875687" y="2561312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3"/>
            <a:endCxn id="19" idx="2"/>
          </p:cNvCxnSpPr>
          <p:nvPr/>
        </p:nvCxnSpPr>
        <p:spPr>
          <a:xfrm flipV="1">
            <a:off x="1849318" y="3339882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3"/>
            <a:endCxn id="20" idx="2"/>
          </p:cNvCxnSpPr>
          <p:nvPr/>
        </p:nvCxnSpPr>
        <p:spPr>
          <a:xfrm>
            <a:off x="1849318" y="4554488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5400000">
            <a:off x="7473854" y="3557921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7542947" y="2192988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531664" y="2991208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7531664" y="4257440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群組 81"/>
          <p:cNvGrpSpPr/>
          <p:nvPr/>
        </p:nvGrpSpPr>
        <p:grpSpPr>
          <a:xfrm>
            <a:off x="5428534" y="2554173"/>
            <a:ext cx="753037" cy="2013721"/>
            <a:chOff x="5357094" y="2515814"/>
            <a:chExt cx="753037" cy="2013721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5056191" y="1204203"/>
            <a:ext cx="118158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>
            <a:endCxn id="3" idx="2"/>
          </p:cNvCxnSpPr>
          <p:nvPr/>
        </p:nvCxnSpPr>
        <p:spPr>
          <a:xfrm flipV="1">
            <a:off x="4231064" y="1604313"/>
            <a:ext cx="1415920" cy="100537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179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 animBg="1"/>
      <p:bldP spid="59" grpId="0" animBg="1"/>
      <p:bldP spid="60" grpId="0"/>
      <p:bldP spid="7" grpId="0"/>
      <p:bldP spid="8" grpId="0"/>
      <p:bldP spid="14" grpId="0" animBg="1"/>
      <p:bldP spid="15" grpId="0" animBg="1"/>
      <p:bldP spid="22" grpId="0" animBg="1"/>
      <p:bldP spid="24" grpId="0"/>
      <p:bldP spid="33" grpId="0"/>
      <p:bldP spid="34" grpId="0"/>
      <p:bldP spid="35" grpId="0"/>
      <p:bldP spid="54" grpId="0"/>
      <p:bldP spid="55" grpId="0"/>
      <p:bldP spid="56" grpId="0"/>
      <p:bldP spid="57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Layer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/>
              <a:t>Softmax</a:t>
            </a:r>
            <a:r>
              <a:rPr lang="en-US" altLang="zh-TW" sz="2400" dirty="0"/>
              <a:t> layer as the output layer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7848" y="2155754"/>
            <a:ext cx="285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Layer</a:t>
            </a:r>
            <a:endParaRPr lang="zh-TW" altLang="en-US" sz="2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1913277" y="3971684"/>
            <a:ext cx="121920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1913277" y="4857610"/>
            <a:ext cx="12192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1913277" y="3083705"/>
            <a:ext cx="12192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800048"/>
              </p:ext>
            </p:extLst>
          </p:nvPr>
        </p:nvGraphicFramePr>
        <p:xfrm>
          <a:off x="3232150" y="2783727"/>
          <a:ext cx="13827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方程式" r:id="rId4" imgW="647640" imgH="228600" progId="Equation.3">
                  <p:embed/>
                </p:oleObj>
              </mc:Choice>
              <mc:Fallback>
                <p:oleObj name="方程式" r:id="rId4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783727"/>
                        <a:ext cx="138271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786043"/>
              </p:ext>
            </p:extLst>
          </p:nvPr>
        </p:nvGraphicFramePr>
        <p:xfrm>
          <a:off x="3216275" y="3720352"/>
          <a:ext cx="14366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方程式" r:id="rId6" imgW="672840" imgH="228600" progId="Equation.3">
                  <p:embed/>
                </p:oleObj>
              </mc:Choice>
              <mc:Fallback>
                <p:oleObj name="方程式" r:id="rId6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720352"/>
                        <a:ext cx="143668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176666"/>
              </p:ext>
            </p:extLst>
          </p:nvPr>
        </p:nvGraphicFramePr>
        <p:xfrm>
          <a:off x="3230563" y="4587127"/>
          <a:ext cx="1409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方程式" r:id="rId8" imgW="660240" imgH="241200" progId="Equation.3">
                  <p:embed/>
                </p:oleObj>
              </mc:Choice>
              <mc:Fallback>
                <p:oleObj name="方程式" r:id="rId8" imgW="660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4587127"/>
                        <a:ext cx="14097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線單箭頭接點 49"/>
          <p:cNvCxnSpPr/>
          <p:nvPr/>
        </p:nvCxnSpPr>
        <p:spPr>
          <a:xfrm>
            <a:off x="688760" y="3978357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88760" y="4864283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88760" y="3090378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1322853" y="2792835"/>
            <a:ext cx="595086" cy="5950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1322853" y="3680814"/>
            <a:ext cx="595086" cy="5950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1322853" y="4566740"/>
            <a:ext cx="595086" cy="5950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541370"/>
              </p:ext>
            </p:extLst>
          </p:nvPr>
        </p:nvGraphicFramePr>
        <p:xfrm>
          <a:off x="363538" y="2831352"/>
          <a:ext cx="352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方程式" r:id="rId10" imgW="164880" imgH="228600" progId="Equation.3">
                  <p:embed/>
                </p:oleObj>
              </mc:Choice>
              <mc:Fallback>
                <p:oleObj name="方程式" r:id="rId10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2831352"/>
                        <a:ext cx="3524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174958"/>
              </p:ext>
            </p:extLst>
          </p:nvPr>
        </p:nvGraphicFramePr>
        <p:xfrm>
          <a:off x="328613" y="3718765"/>
          <a:ext cx="3524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方程式" r:id="rId12" imgW="164880" imgH="228600" progId="Equation.3">
                  <p:embed/>
                </p:oleObj>
              </mc:Choice>
              <mc:Fallback>
                <p:oleObj name="方程式" r:id="rId12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718765"/>
                        <a:ext cx="3524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755025"/>
              </p:ext>
            </p:extLst>
          </p:nvPr>
        </p:nvGraphicFramePr>
        <p:xfrm>
          <a:off x="361950" y="4566490"/>
          <a:ext cx="352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方程式" r:id="rId14" imgW="164880" imgH="241200" progId="Equation.3">
                  <p:embed/>
                </p:oleObj>
              </mc:Choice>
              <mc:Fallback>
                <p:oleObj name="方程式" r:id="rId14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4566490"/>
                        <a:ext cx="352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017322"/>
              </p:ext>
            </p:extLst>
          </p:nvPr>
        </p:nvGraphicFramePr>
        <p:xfrm>
          <a:off x="1468438" y="2959940"/>
          <a:ext cx="3238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方程式" r:id="rId16" imgW="152280" imgH="139680" progId="Equation.3">
                  <p:embed/>
                </p:oleObj>
              </mc:Choice>
              <mc:Fallback>
                <p:oleObj name="方程式" r:id="rId16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959940"/>
                        <a:ext cx="323850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49547"/>
              </p:ext>
            </p:extLst>
          </p:nvPr>
        </p:nvGraphicFramePr>
        <p:xfrm>
          <a:off x="1457325" y="3850527"/>
          <a:ext cx="3254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方程式" r:id="rId18" imgW="152280" imgH="139680" progId="Equation.3">
                  <p:embed/>
                </p:oleObj>
              </mc:Choice>
              <mc:Fallback>
                <p:oleObj name="方程式" r:id="rId18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3850527"/>
                        <a:ext cx="32543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576215"/>
              </p:ext>
            </p:extLst>
          </p:nvPr>
        </p:nvGraphicFramePr>
        <p:xfrm>
          <a:off x="1489075" y="4723652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方程式" r:id="rId20" imgW="152280" imgH="139680" progId="Equation.3">
                  <p:embed/>
                </p:oleObj>
              </mc:Choice>
              <mc:Fallback>
                <p:oleObj name="方程式" r:id="rId20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4723652"/>
                        <a:ext cx="32702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133419" y="3165676"/>
            <a:ext cx="338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 output of network can be any value.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133419" y="4275900"/>
            <a:ext cx="372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be easy to interpret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536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996848" y="2532318"/>
            <a:ext cx="5556352" cy="3524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688760" y="3904712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88760" y="4790638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88760" y="3016733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/>
              <a:t>Softmax</a:t>
            </a:r>
            <a:r>
              <a:rPr lang="en-US" altLang="zh-TW" sz="2400" dirty="0"/>
              <a:t> layer as the output layer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1322853" y="2719190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1322853" y="3607169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322853" y="4493095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277933"/>
              </p:ext>
            </p:extLst>
          </p:nvPr>
        </p:nvGraphicFramePr>
        <p:xfrm>
          <a:off x="363538" y="2757707"/>
          <a:ext cx="352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方程式" r:id="rId4" imgW="164880" imgH="228600" progId="Equation.3">
                  <p:embed/>
                </p:oleObj>
              </mc:Choice>
              <mc:Fallback>
                <p:oleObj name="方程式" r:id="rId4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2757707"/>
                        <a:ext cx="3524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702657"/>
              </p:ext>
            </p:extLst>
          </p:nvPr>
        </p:nvGraphicFramePr>
        <p:xfrm>
          <a:off x="328613" y="3645120"/>
          <a:ext cx="3524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方程式" r:id="rId6" imgW="164880" imgH="228600" progId="Equation.3">
                  <p:embed/>
                </p:oleObj>
              </mc:Choice>
              <mc:Fallback>
                <p:oleObj name="方程式" r:id="rId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645120"/>
                        <a:ext cx="3524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191587"/>
              </p:ext>
            </p:extLst>
          </p:nvPr>
        </p:nvGraphicFramePr>
        <p:xfrm>
          <a:off x="361950" y="4492845"/>
          <a:ext cx="352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方程式" r:id="rId8" imgW="164880" imgH="241200" progId="Equation.3">
                  <p:embed/>
                </p:oleObj>
              </mc:Choice>
              <mc:Fallback>
                <p:oleObj name="方程式" r:id="rId8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4492845"/>
                        <a:ext cx="352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084351" y="1946051"/>
            <a:ext cx="361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TW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zh-TW" altLang="en-US" sz="2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320303"/>
              </p:ext>
            </p:extLst>
          </p:nvPr>
        </p:nvGraphicFramePr>
        <p:xfrm>
          <a:off x="1507910" y="2886331"/>
          <a:ext cx="2428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方程式" r:id="rId10" imgW="114120" imgH="139680" progId="Equation.3">
                  <p:embed/>
                </p:oleObj>
              </mc:Choice>
              <mc:Fallback>
                <p:oleObj name="方程式" r:id="rId10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910" y="2886331"/>
                        <a:ext cx="2428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653004"/>
              </p:ext>
            </p:extLst>
          </p:nvPr>
        </p:nvGraphicFramePr>
        <p:xfrm>
          <a:off x="1498385" y="3776918"/>
          <a:ext cx="24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方程式" r:id="rId12" imgW="114120" imgH="139680" progId="Equation.3">
                  <p:embed/>
                </p:oleObj>
              </mc:Choice>
              <mc:Fallback>
                <p:oleObj name="方程式" r:id="rId12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385" y="3776918"/>
                        <a:ext cx="24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509904"/>
              </p:ext>
            </p:extLst>
          </p:nvPr>
        </p:nvGraphicFramePr>
        <p:xfrm>
          <a:off x="1530135" y="4650043"/>
          <a:ext cx="24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方程式" r:id="rId14" imgW="114120" imgH="139680" progId="Equation.3">
                  <p:embed/>
                </p:oleObj>
              </mc:Choice>
              <mc:Fallback>
                <p:oleObj name="方程式" r:id="rId14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135" y="4650043"/>
                        <a:ext cx="24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1917939" y="3904714"/>
            <a:ext cx="11829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1917939" y="4790638"/>
            <a:ext cx="17353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1917939" y="3016733"/>
            <a:ext cx="5043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824489"/>
              </p:ext>
            </p:extLst>
          </p:nvPr>
        </p:nvGraphicFramePr>
        <p:xfrm>
          <a:off x="2487613" y="2676745"/>
          <a:ext cx="433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方程式" r:id="rId16" imgW="203040" imgH="228600" progId="Equation.3">
                  <p:embed/>
                </p:oleObj>
              </mc:Choice>
              <mc:Fallback>
                <p:oleObj name="方程式" r:id="rId16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2676745"/>
                        <a:ext cx="433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740997"/>
              </p:ext>
            </p:extLst>
          </p:nvPr>
        </p:nvGraphicFramePr>
        <p:xfrm>
          <a:off x="3205163" y="3618132"/>
          <a:ext cx="4333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方程式" r:id="rId18" imgW="203040" imgH="228600" progId="Equation.3">
                  <p:embed/>
                </p:oleObj>
              </mc:Choice>
              <mc:Fallback>
                <p:oleObj name="方程式" r:id="rId18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3618132"/>
                        <a:ext cx="43338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025600"/>
              </p:ext>
            </p:extLst>
          </p:nvPr>
        </p:nvGraphicFramePr>
        <p:xfrm>
          <a:off x="3748088" y="4502370"/>
          <a:ext cx="433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方程式" r:id="rId20" imgW="203040" imgH="228600" progId="Equation.3">
                  <p:embed/>
                </p:oleObj>
              </mc:Choice>
              <mc:Fallback>
                <p:oleObj name="方程式" r:id="rId20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4502370"/>
                        <a:ext cx="433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群組 26"/>
          <p:cNvGrpSpPr/>
          <p:nvPr/>
        </p:nvGrpSpPr>
        <p:grpSpPr>
          <a:xfrm>
            <a:off x="3055803" y="5323763"/>
            <a:ext cx="520319" cy="520319"/>
            <a:chOff x="3342651" y="3507082"/>
            <a:chExt cx="520319" cy="520319"/>
          </a:xfrm>
        </p:grpSpPr>
        <p:sp>
          <p:nvSpPr>
            <p:cNvPr id="28" name="矩形 27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9" name="方程式" r:id="rId22" imgW="139680" imgH="139680" progId="Equation.3">
                    <p:embed/>
                  </p:oleObj>
                </mc:Choice>
                <mc:Fallback>
                  <p:oleObj name="方程式" r:id="rId2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787143"/>
              </p:ext>
            </p:extLst>
          </p:nvPr>
        </p:nvGraphicFramePr>
        <p:xfrm>
          <a:off x="6986588" y="2556095"/>
          <a:ext cx="2032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方程式" r:id="rId24" imgW="952200" imgH="444240" progId="Equation.3">
                  <p:embed/>
                </p:oleObj>
              </mc:Choice>
              <mc:Fallback>
                <p:oleObj name="方程式" r:id="rId24" imgW="952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2556095"/>
                        <a:ext cx="2032000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595716"/>
              </p:ext>
            </p:extLst>
          </p:nvPr>
        </p:nvGraphicFramePr>
        <p:xfrm>
          <a:off x="3636963" y="5115145"/>
          <a:ext cx="8683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方程式" r:id="rId26" imgW="406080" imgH="444240" progId="Equation.3">
                  <p:embed/>
                </p:oleObj>
              </mc:Choice>
              <mc:Fallback>
                <p:oleObj name="方程式" r:id="rId26" imgW="406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5115145"/>
                        <a:ext cx="868362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群組 39"/>
          <p:cNvGrpSpPr/>
          <p:nvPr/>
        </p:nvGrpSpPr>
        <p:grpSpPr>
          <a:xfrm>
            <a:off x="4604781" y="2781126"/>
            <a:ext cx="520319" cy="520319"/>
            <a:chOff x="3342651" y="3507082"/>
            <a:chExt cx="520319" cy="520319"/>
          </a:xfrm>
        </p:grpSpPr>
        <p:sp>
          <p:nvSpPr>
            <p:cNvPr id="50" name="矩形 49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52214" y="3562455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2" name="方程式" r:id="rId28" imgW="126720" imgH="126720" progId="Equation.3">
                    <p:embed/>
                  </p:oleObj>
                </mc:Choice>
                <mc:Fallback>
                  <p:oleObj name="方程式" r:id="rId28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214" y="3562455"/>
                          <a:ext cx="350837" cy="3524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群組 51"/>
          <p:cNvGrpSpPr/>
          <p:nvPr/>
        </p:nvGrpSpPr>
        <p:grpSpPr>
          <a:xfrm>
            <a:off x="5253394" y="3683906"/>
            <a:ext cx="520319" cy="520319"/>
            <a:chOff x="3342651" y="3507082"/>
            <a:chExt cx="520319" cy="520319"/>
          </a:xfrm>
        </p:grpSpPr>
        <p:sp>
          <p:nvSpPr>
            <p:cNvPr id="53" name="矩形 52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52978" y="3563248"/>
            <a:ext cx="34925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3" name="方程式" r:id="rId30" imgW="126720" imgH="126720" progId="Equation.3">
                    <p:embed/>
                  </p:oleObj>
                </mc:Choice>
                <mc:Fallback>
                  <p:oleObj name="方程式" r:id="rId30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978" y="3563248"/>
                          <a:ext cx="349250" cy="3524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群組 54"/>
          <p:cNvGrpSpPr/>
          <p:nvPr/>
        </p:nvGrpSpPr>
        <p:grpSpPr>
          <a:xfrm>
            <a:off x="5909505" y="4586347"/>
            <a:ext cx="520319" cy="520319"/>
            <a:chOff x="3342651" y="3507082"/>
            <a:chExt cx="520319" cy="520319"/>
          </a:xfrm>
        </p:grpSpPr>
        <p:sp>
          <p:nvSpPr>
            <p:cNvPr id="56" name="矩形 55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4" name="方程式" r:id="rId32" imgW="126720" imgH="126720" progId="Equation.3">
                    <p:embed/>
                  </p:oleObj>
                </mc:Choice>
                <mc:Fallback>
                  <p:oleObj name="方程式" r:id="rId32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8" name="直線單箭頭接點 57"/>
          <p:cNvCxnSpPr/>
          <p:nvPr/>
        </p:nvCxnSpPr>
        <p:spPr>
          <a:xfrm>
            <a:off x="2103903" y="3035783"/>
            <a:ext cx="0" cy="254814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103903" y="5564873"/>
            <a:ext cx="9116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2422310" y="3926143"/>
            <a:ext cx="0" cy="1666105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2705558" y="4790638"/>
            <a:ext cx="0" cy="777875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2999138" y="3009726"/>
            <a:ext cx="16056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3653302" y="3926143"/>
            <a:ext cx="16000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5135520" y="3016506"/>
            <a:ext cx="17558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5815740" y="3926143"/>
            <a:ext cx="10756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410690" y="4778809"/>
            <a:ext cx="4807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4889762" y="3315876"/>
            <a:ext cx="0" cy="223948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5513553" y="4177977"/>
            <a:ext cx="0" cy="141427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6156090" y="5066207"/>
            <a:ext cx="0" cy="52604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4464197" y="5564873"/>
            <a:ext cx="1710943" cy="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endCxn id="56" idx="1"/>
          </p:cNvCxnSpPr>
          <p:nvPr/>
        </p:nvCxnSpPr>
        <p:spPr>
          <a:xfrm>
            <a:off x="4158584" y="4827306"/>
            <a:ext cx="1750921" cy="192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83976" y="2573784"/>
            <a:ext cx="493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3703" y="4363981"/>
            <a:ext cx="461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67417" y="3490110"/>
            <a:ext cx="528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561227" y="3521359"/>
            <a:ext cx="66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964737" y="258200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104192" y="4335287"/>
            <a:ext cx="103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550146" y="252687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0.88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573941" y="3412737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638581" y="4249676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≈0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6805802" y="921647"/>
                <a:ext cx="2221716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1&gt;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802" y="921647"/>
                <a:ext cx="2221716" cy="1200650"/>
              </a:xfrm>
              <a:prstGeom prst="rect">
                <a:avLst/>
              </a:prstGeom>
              <a:blipFill>
                <a:blip r:embed="rId34"/>
                <a:stretch>
                  <a:fillRect l="-5753" t="-4061" b="-75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711122"/>
              </p:ext>
            </p:extLst>
          </p:nvPr>
        </p:nvGraphicFramePr>
        <p:xfrm>
          <a:off x="6953250" y="3487957"/>
          <a:ext cx="20859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方程式" r:id="rId35" imgW="977760" imgH="444240" progId="Equation.3">
                  <p:embed/>
                </p:oleObj>
              </mc:Choice>
              <mc:Fallback>
                <p:oleObj name="方程式" r:id="rId35" imgW="977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87957"/>
                        <a:ext cx="2085975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143831"/>
              </p:ext>
            </p:extLst>
          </p:nvPr>
        </p:nvGraphicFramePr>
        <p:xfrm>
          <a:off x="6943725" y="4416645"/>
          <a:ext cx="20605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方程式" r:id="rId37" imgW="965160" imgH="444240" progId="Equation.3">
                  <p:embed/>
                </p:oleObj>
              </mc:Choice>
              <mc:Fallback>
                <p:oleObj name="方程式" r:id="rId37" imgW="965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5" y="4416645"/>
                        <a:ext cx="2060575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9264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Machine Learning ≈ Looking for a Function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Speech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Image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Playing Go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Dialogue System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224459"/>
              </p:ext>
            </p:extLst>
          </p:nvPr>
        </p:nvGraphicFramePr>
        <p:xfrm>
          <a:off x="1667852" y="1527508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852" y="1527508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416371"/>
              </p:ext>
            </p:extLst>
          </p:nvPr>
        </p:nvGraphicFramePr>
        <p:xfrm>
          <a:off x="2420257" y="2599820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方程式" r:id="rId5" imgW="1790640" imgH="215640" progId="Equation.3">
                  <p:embed/>
                </p:oleObj>
              </mc:Choice>
              <mc:Fallback>
                <p:oleObj name="方程式" r:id="rId5" imgW="1790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257" y="2599820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02836"/>
              </p:ext>
            </p:extLst>
          </p:nvPr>
        </p:nvGraphicFramePr>
        <p:xfrm>
          <a:off x="2468375" y="3807227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375" y="3807227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19408"/>
              </p:ext>
            </p:extLst>
          </p:nvPr>
        </p:nvGraphicFramePr>
        <p:xfrm>
          <a:off x="3108739" y="4911701"/>
          <a:ext cx="3578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方程式" r:id="rId7" imgW="1676160" imgH="215640" progId="Equation.3">
                  <p:embed/>
                </p:oleObj>
              </mc:Choice>
              <mc:Fallback>
                <p:oleObj name="方程式" r:id="rId7" imgW="1676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739" y="4911701"/>
                        <a:ext cx="35782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242957" y="2568397"/>
            <a:ext cx="94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“Cat”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90552" y="1496325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“How are you”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91076" y="3749538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“5-5”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56417" y="4930551"/>
            <a:ext cx="149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“Hello”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38" y="1471039"/>
            <a:ext cx="2921108" cy="51684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547851" y="4864900"/>
            <a:ext cx="2659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“Hi”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994" name="Picture 2" descr="http://y2.ifengimg.com/a/2016_11/2c7ef418c72909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873" y="3632691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3469658" y="5345905"/>
            <a:ext cx="277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(what the user said)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85884" y="5345904"/>
            <a:ext cx="277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(system response)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99" y="2454863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7075236" y="4011148"/>
            <a:ext cx="178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(next move)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142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5" grpId="0"/>
      <p:bldP spid="16" grpId="0"/>
      <p:bldP spid="19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 for Deep Learning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23810" y="1407561"/>
          <a:ext cx="7743928" cy="4489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823810" y="3114304"/>
            <a:ext cx="7724289" cy="10763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671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Preparing training data: images and their labels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4130" y="4770330"/>
            <a:ext cx="5049822" cy="905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target is defined on the training data.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35" y="2170827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圖片 5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28" y="2170827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圖片 6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722921" y="2170827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圖片 7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347813" y="2170827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圖片 8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472092" y="3524687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圖片 9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098028" y="3524687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圖片 10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723964" y="3524687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圖片 11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349899" y="3524687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文字方塊 12"/>
          <p:cNvSpPr txBox="1"/>
          <p:nvPr/>
        </p:nvSpPr>
        <p:spPr>
          <a:xfrm>
            <a:off x="2190006" y="2330317"/>
            <a:ext cx="65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“5”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15942" y="2318767"/>
            <a:ext cx="65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“0”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466400" y="2318767"/>
            <a:ext cx="65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“4”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83577" y="2316239"/>
            <a:ext cx="65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“1”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85663" y="3679660"/>
            <a:ext cx="65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“3”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468486" y="3706102"/>
            <a:ext cx="65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“1”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18028" y="3684716"/>
            <a:ext cx="65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“2”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92092" y="3706102"/>
            <a:ext cx="65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“9”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442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5980161" y="1353136"/>
            <a:ext cx="688973" cy="2640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Target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27" y="1687117"/>
            <a:ext cx="2130022" cy="211645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57486" y="3790599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x 16 = 256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18035" y="1356396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34932" y="1384037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03320" y="210173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09138" y="153140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55915"/>
              </p:ext>
            </p:extLst>
          </p:nvPr>
        </p:nvGraphicFramePr>
        <p:xfrm>
          <a:off x="2921837" y="1436151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方程式" r:id="rId5" imgW="152280" imgH="215640" progId="Equation.3">
                  <p:embed/>
                </p:oleObj>
              </mc:Choice>
              <mc:Fallback>
                <p:oleObj name="方程式" r:id="rId5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837" y="1436151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990922"/>
              </p:ext>
            </p:extLst>
          </p:nvPr>
        </p:nvGraphicFramePr>
        <p:xfrm>
          <a:off x="2927133" y="2018880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133" y="2018880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橢圓 52"/>
          <p:cNvSpPr/>
          <p:nvPr/>
        </p:nvSpPr>
        <p:spPr>
          <a:xfrm>
            <a:off x="4115145" y="136739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4117487" y="214596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4105854" y="337398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 rot="5400000">
            <a:off x="4103107" y="2642385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12845" y="349948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53081"/>
              </p:ext>
            </p:extLst>
          </p:nvPr>
        </p:nvGraphicFramePr>
        <p:xfrm>
          <a:off x="2840922" y="3402720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方程式" r:id="rId9" imgW="253800" imgH="228600" progId="Equation.3">
                  <p:embed/>
                </p:oleObj>
              </mc:Choice>
              <mc:Fallback>
                <p:oleObj name="方程式" r:id="rId9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922" y="3402720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文字方塊 62"/>
          <p:cNvSpPr txBox="1"/>
          <p:nvPr/>
        </p:nvSpPr>
        <p:spPr>
          <a:xfrm rot="5400000">
            <a:off x="2788777" y="2630541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5342352" y="1308814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359975" y="2094313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372155" y="3350605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>
            <a:off x="4689303" y="165447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4689303" y="244622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4680012" y="366819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4691645" y="1654477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4689303" y="1654477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4689303" y="1654477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4691645" y="2433047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4680012" y="1654477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4680012" y="2433047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3255745" y="1654477"/>
            <a:ext cx="859400" cy="299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3252038" y="1702851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>
            <a:off x="3252038" y="1702851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V="1">
            <a:off x="3279558" y="1654477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3246220" y="2273180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3246220" y="2273180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V="1">
            <a:off x="3385434" y="1654477"/>
            <a:ext cx="729711" cy="1992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3385434" y="2433047"/>
            <a:ext cx="732053" cy="12141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3385434" y="3647195"/>
            <a:ext cx="720420" cy="13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 11"/>
          <p:cNvSpPr/>
          <p:nvPr/>
        </p:nvSpPr>
        <p:spPr>
          <a:xfrm>
            <a:off x="435858" y="1445432"/>
            <a:ext cx="2456341" cy="363941"/>
          </a:xfrm>
          <a:custGeom>
            <a:avLst/>
            <a:gdLst>
              <a:gd name="connsiteX0" fmla="*/ 0 w 2305050"/>
              <a:gd name="connsiteY0" fmla="*/ 374550 h 374550"/>
              <a:gd name="connsiteX1" fmla="*/ 876300 w 2305050"/>
              <a:gd name="connsiteY1" fmla="*/ 6250 h 374550"/>
              <a:gd name="connsiteX2" fmla="*/ 2305050 w 2305050"/>
              <a:gd name="connsiteY2" fmla="*/ 177700 h 3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050" h="374550">
                <a:moveTo>
                  <a:pt x="0" y="374550"/>
                </a:moveTo>
                <a:cubicBezTo>
                  <a:pt x="246062" y="206804"/>
                  <a:pt x="492125" y="39058"/>
                  <a:pt x="876300" y="6250"/>
                </a:cubicBezTo>
                <a:cubicBezTo>
                  <a:pt x="1260475" y="-26558"/>
                  <a:pt x="1782762" y="75571"/>
                  <a:pt x="2305050" y="1777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手繪多邊形 13"/>
          <p:cNvSpPr/>
          <p:nvPr/>
        </p:nvSpPr>
        <p:spPr>
          <a:xfrm>
            <a:off x="569209" y="1618373"/>
            <a:ext cx="2322478" cy="646109"/>
          </a:xfrm>
          <a:custGeom>
            <a:avLst/>
            <a:gdLst>
              <a:gd name="connsiteX0" fmla="*/ 0 w 2171700"/>
              <a:gd name="connsiteY0" fmla="*/ 188909 h 646109"/>
              <a:gd name="connsiteX1" fmla="*/ 1073150 w 2171700"/>
              <a:gd name="connsiteY1" fmla="*/ 23809 h 646109"/>
              <a:gd name="connsiteX2" fmla="*/ 2171700 w 2171700"/>
              <a:gd name="connsiteY2" fmla="*/ 646109 h 64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646109">
                <a:moveTo>
                  <a:pt x="0" y="188909"/>
                </a:moveTo>
                <a:cubicBezTo>
                  <a:pt x="355600" y="68259"/>
                  <a:pt x="711200" y="-52391"/>
                  <a:pt x="1073150" y="23809"/>
                </a:cubicBezTo>
                <a:cubicBezTo>
                  <a:pt x="1435100" y="100009"/>
                  <a:pt x="1803400" y="373059"/>
                  <a:pt x="2171700" y="646109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手繪多邊形 21"/>
          <p:cNvSpPr/>
          <p:nvPr/>
        </p:nvSpPr>
        <p:spPr>
          <a:xfrm>
            <a:off x="2302758" y="3661481"/>
            <a:ext cx="554953" cy="268965"/>
          </a:xfrm>
          <a:custGeom>
            <a:avLst/>
            <a:gdLst>
              <a:gd name="connsiteX0" fmla="*/ 0 w 463550"/>
              <a:gd name="connsiteY0" fmla="*/ 0 h 243308"/>
              <a:gd name="connsiteX1" fmla="*/ 101600 w 463550"/>
              <a:gd name="connsiteY1" fmla="*/ 241300 h 243308"/>
              <a:gd name="connsiteX2" fmla="*/ 463550 w 463550"/>
              <a:gd name="connsiteY2" fmla="*/ 95250 h 24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550" h="243308">
                <a:moveTo>
                  <a:pt x="0" y="0"/>
                </a:moveTo>
                <a:cubicBezTo>
                  <a:pt x="12171" y="112712"/>
                  <a:pt x="24342" y="225425"/>
                  <a:pt x="101600" y="241300"/>
                </a:cubicBezTo>
                <a:cubicBezTo>
                  <a:pt x="178858" y="257175"/>
                  <a:pt x="321204" y="176212"/>
                  <a:pt x="463550" y="9525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92412" y="4143191"/>
            <a:ext cx="1661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Ink → 1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ink → 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175307" y="1368657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481587" y="2404816"/>
            <a:ext cx="6344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>
            <a:off x="6590903" y="3650706"/>
            <a:ext cx="5251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6457703" y="1626013"/>
            <a:ext cx="658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 rot="5400000">
            <a:off x="7117497" y="2715765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7186590" y="1350832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7207688" y="2159141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7175307" y="3415284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5240983" y="4797984"/>
            <a:ext cx="2900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maximum value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2647172" y="4186692"/>
            <a:ext cx="2938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target is ……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圖片 1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1189" y="4735323"/>
            <a:ext cx="574872" cy="5811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3" name="文字方塊 142"/>
          <p:cNvSpPr txBox="1"/>
          <p:nvPr/>
        </p:nvSpPr>
        <p:spPr>
          <a:xfrm>
            <a:off x="3027133" y="475970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向右箭號 143"/>
          <p:cNvSpPr/>
          <p:nvPr/>
        </p:nvSpPr>
        <p:spPr>
          <a:xfrm>
            <a:off x="4730021" y="4880118"/>
            <a:ext cx="491685" cy="3412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5236479" y="5542668"/>
            <a:ext cx="2900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maximum value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027133" y="549218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向右箭號 146"/>
          <p:cNvSpPr/>
          <p:nvPr/>
        </p:nvSpPr>
        <p:spPr>
          <a:xfrm>
            <a:off x="4730021" y="5612594"/>
            <a:ext cx="491685" cy="3412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8" name="圖片 1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7718" y="5468411"/>
            <a:ext cx="605932" cy="6015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9" name="文字方塊 148"/>
          <p:cNvSpPr txBox="1"/>
          <p:nvPr/>
        </p:nvSpPr>
        <p:spPr>
          <a:xfrm>
            <a:off x="7868299" y="1422189"/>
            <a:ext cx="861633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882919" y="2241912"/>
            <a:ext cx="847013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2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7895166" y="3468782"/>
            <a:ext cx="834766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6030685" y="135782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6033027" y="211773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橢圓 92"/>
          <p:cNvSpPr/>
          <p:nvPr/>
        </p:nvSpPr>
        <p:spPr>
          <a:xfrm>
            <a:off x="6040055" y="336441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 rot="5400000">
            <a:off x="5002519" y="2269087"/>
            <a:ext cx="2691859" cy="7005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7938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143" grpId="0"/>
      <p:bldP spid="144" grpId="0" animBg="1"/>
      <p:bldP spid="145" grpId="0"/>
      <p:bldP spid="146" grpId="0"/>
      <p:bldP spid="1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960212" y="2852237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02940" y="2839976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19837" y="2867617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5266492" y="3888396"/>
            <a:ext cx="6344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75808" y="5134286"/>
            <a:ext cx="5251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242608" y="3109593"/>
            <a:ext cx="658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688225" y="358531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94043" y="301498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Object 12"/>
          <p:cNvGraphicFramePr>
            <a:graphicFrameLocks noChangeAspect="1"/>
          </p:cNvGraphicFramePr>
          <p:nvPr>
            <p:extLst/>
          </p:nvPr>
        </p:nvGraphicFramePr>
        <p:xfrm>
          <a:off x="1706742" y="2919731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742" y="2919731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>
            <p:extLst/>
          </p:nvPr>
        </p:nvGraphicFramePr>
        <p:xfrm>
          <a:off x="1712038" y="3502460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038" y="3502460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橢圓 52"/>
          <p:cNvSpPr/>
          <p:nvPr/>
        </p:nvSpPr>
        <p:spPr>
          <a:xfrm>
            <a:off x="2900050" y="285097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2902392" y="362954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2890759" y="485756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 rot="5400000">
            <a:off x="2888012" y="4125965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97750" y="498306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Object 12"/>
          <p:cNvGraphicFramePr>
            <a:graphicFrameLocks noChangeAspect="1"/>
          </p:cNvGraphicFramePr>
          <p:nvPr>
            <p:extLst/>
          </p:nvPr>
        </p:nvGraphicFramePr>
        <p:xfrm>
          <a:off x="1625827" y="4886300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方程式" r:id="rId8" imgW="253800" imgH="228600" progId="Equation.3">
                  <p:embed/>
                </p:oleObj>
              </mc:Choice>
              <mc:Fallback>
                <p:oleObj name="方程式" r:id="rId8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827" y="4886300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文字方塊 62"/>
          <p:cNvSpPr txBox="1"/>
          <p:nvPr/>
        </p:nvSpPr>
        <p:spPr>
          <a:xfrm rot="5400000">
            <a:off x="1573682" y="4114121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127257" y="2792394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144880" y="3577893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157060" y="4834185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線單箭頭接點 74"/>
          <p:cNvCxnSpPr>
            <a:stCxn id="53" idx="6"/>
          </p:cNvCxnSpPr>
          <p:nvPr/>
        </p:nvCxnSpPr>
        <p:spPr>
          <a:xfrm>
            <a:off x="3474208" y="313805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474208" y="392980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464917" y="515177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54" idx="6"/>
          </p:cNvCxnSpPr>
          <p:nvPr/>
        </p:nvCxnSpPr>
        <p:spPr>
          <a:xfrm flipV="1">
            <a:off x="3476550" y="3138057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53" idx="6"/>
          </p:cNvCxnSpPr>
          <p:nvPr/>
        </p:nvCxnSpPr>
        <p:spPr>
          <a:xfrm>
            <a:off x="3474208" y="3138057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53" idx="6"/>
          </p:cNvCxnSpPr>
          <p:nvPr/>
        </p:nvCxnSpPr>
        <p:spPr>
          <a:xfrm>
            <a:off x="3474208" y="3138057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54" idx="6"/>
          </p:cNvCxnSpPr>
          <p:nvPr/>
        </p:nvCxnSpPr>
        <p:spPr>
          <a:xfrm>
            <a:off x="3476550" y="3916627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55" idx="6"/>
          </p:cNvCxnSpPr>
          <p:nvPr/>
        </p:nvCxnSpPr>
        <p:spPr>
          <a:xfrm flipV="1">
            <a:off x="3464917" y="3138057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55" idx="6"/>
          </p:cNvCxnSpPr>
          <p:nvPr/>
        </p:nvCxnSpPr>
        <p:spPr>
          <a:xfrm flipV="1">
            <a:off x="3464917" y="3916627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53" idx="2"/>
          </p:cNvCxnSpPr>
          <p:nvPr/>
        </p:nvCxnSpPr>
        <p:spPr>
          <a:xfrm flipV="1">
            <a:off x="2040650" y="3138057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47" idx="3"/>
            <a:endCxn id="54" idx="2"/>
          </p:cNvCxnSpPr>
          <p:nvPr/>
        </p:nvCxnSpPr>
        <p:spPr>
          <a:xfrm>
            <a:off x="2036943" y="3186431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47" idx="3"/>
            <a:endCxn id="55" idx="2"/>
          </p:cNvCxnSpPr>
          <p:nvPr/>
        </p:nvCxnSpPr>
        <p:spPr>
          <a:xfrm>
            <a:off x="2036943" y="3186431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52" idx="3"/>
            <a:endCxn id="53" idx="2"/>
          </p:cNvCxnSpPr>
          <p:nvPr/>
        </p:nvCxnSpPr>
        <p:spPr>
          <a:xfrm flipV="1">
            <a:off x="2064463" y="3138057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46" idx="3"/>
            <a:endCxn id="54" idx="2"/>
          </p:cNvCxnSpPr>
          <p:nvPr/>
        </p:nvCxnSpPr>
        <p:spPr>
          <a:xfrm>
            <a:off x="2031125" y="3756760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46" idx="3"/>
            <a:endCxn id="55" idx="2"/>
          </p:cNvCxnSpPr>
          <p:nvPr/>
        </p:nvCxnSpPr>
        <p:spPr>
          <a:xfrm>
            <a:off x="2031125" y="3756760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62" idx="3"/>
            <a:endCxn id="53" idx="2"/>
          </p:cNvCxnSpPr>
          <p:nvPr/>
        </p:nvCxnSpPr>
        <p:spPr>
          <a:xfrm flipV="1">
            <a:off x="2102622" y="3138057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62" idx="3"/>
            <a:endCxn id="54" idx="2"/>
          </p:cNvCxnSpPr>
          <p:nvPr/>
        </p:nvCxnSpPr>
        <p:spPr>
          <a:xfrm flipV="1">
            <a:off x="2076253" y="3916627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62" idx="3"/>
            <a:endCxn id="55" idx="2"/>
          </p:cNvCxnSpPr>
          <p:nvPr/>
        </p:nvCxnSpPr>
        <p:spPr>
          <a:xfrm>
            <a:off x="2076253" y="5131233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 rot="5400000">
            <a:off x="5902402" y="4199345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971495" y="2834412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992593" y="3642721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960212" y="4898864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22534" y="3914654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6726121" y="4524011"/>
                <a:ext cx="1014273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</a:t>
                </a:r>
                <a:endParaRPr lang="en-US" altLang="zh-TW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121" y="4524011"/>
                <a:ext cx="1014273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圖片 101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875875" y="1892711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3" name="文字方塊 102"/>
          <p:cNvSpPr txBox="1"/>
          <p:nvPr/>
        </p:nvSpPr>
        <p:spPr>
          <a:xfrm>
            <a:off x="4678601" y="1981772"/>
            <a:ext cx="65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“1”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圖片 107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602038" y="3843706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11" name="群組 10"/>
          <p:cNvGrpSpPr/>
          <p:nvPr/>
        </p:nvGrpSpPr>
        <p:grpSpPr>
          <a:xfrm>
            <a:off x="7973738" y="2867617"/>
            <a:ext cx="830997" cy="2625052"/>
            <a:chOff x="7973738" y="2461791"/>
            <a:chExt cx="830997" cy="2625052"/>
          </a:xfrm>
        </p:grpSpPr>
        <p:sp>
          <p:nvSpPr>
            <p:cNvPr id="110" name="矩形 109"/>
            <p:cNvSpPr/>
            <p:nvPr/>
          </p:nvSpPr>
          <p:spPr>
            <a:xfrm>
              <a:off x="8062418" y="2461791"/>
              <a:ext cx="498951" cy="262505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 rot="5400000">
              <a:off x="8004608" y="3794151"/>
              <a:ext cx="769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7996358" y="2508931"/>
              <a:ext cx="631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8005216" y="3269035"/>
              <a:ext cx="631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7996358" y="4489333"/>
              <a:ext cx="631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左-右雙向箭號 114"/>
          <p:cNvSpPr/>
          <p:nvPr/>
        </p:nvSpPr>
        <p:spPr>
          <a:xfrm>
            <a:off x="6491544" y="4090322"/>
            <a:ext cx="1513672" cy="35939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972457" y="2220112"/>
            <a:ext cx="2728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H="1">
            <a:off x="5333454" y="2243382"/>
            <a:ext cx="29872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962038" y="2252711"/>
            <a:ext cx="0" cy="148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8320750" y="2252711"/>
            <a:ext cx="0" cy="581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801564" y="285040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橢圓 98"/>
          <p:cNvSpPr/>
          <p:nvPr/>
        </p:nvSpPr>
        <p:spPr>
          <a:xfrm>
            <a:off x="4877408" y="284229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4879750" y="360220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4886778" y="484888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 rot="5400000">
            <a:off x="4884031" y="4114122"/>
            <a:ext cx="76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914429" y="5628282"/>
            <a:ext cx="7147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can be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error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network output and target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17449" y="5575658"/>
            <a:ext cx="76194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 rot="5400000">
            <a:off x="3821735" y="3814498"/>
            <a:ext cx="2691859" cy="7005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375692" y="3010316"/>
            <a:ext cx="174054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close as possible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2698449" y="897056"/>
            <a:ext cx="586292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function should make the loss of all examples as small as possible.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2281519" y="3661532"/>
            <a:ext cx="264623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parameters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780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103" grpId="0"/>
      <p:bldP spid="115" grpId="0" animBg="1"/>
      <p:bldP spid="117" grpId="0"/>
      <p:bldP spid="3" grpId="0" animBg="1"/>
      <p:bldP spid="69" grpId="0" animBg="1"/>
      <p:bldP spid="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Loss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1800"/>
          </a:p>
        </p:txBody>
      </p:sp>
      <p:grpSp>
        <p:nvGrpSpPr>
          <p:cNvPr id="18" name="群組 17"/>
          <p:cNvGrpSpPr/>
          <p:nvPr/>
        </p:nvGrpSpPr>
        <p:grpSpPr>
          <a:xfrm>
            <a:off x="1739790" y="2298174"/>
            <a:ext cx="397866" cy="671513"/>
            <a:chOff x="522585" y="3417283"/>
            <a:chExt cx="397866" cy="671513"/>
          </a:xfrm>
        </p:grpSpPr>
        <p:sp>
          <p:nvSpPr>
            <p:cNvPr id="19" name="矩形 1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2585" y="3522206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39790" y="3245279"/>
            <a:ext cx="397866" cy="671513"/>
            <a:chOff x="522586" y="3417283"/>
            <a:chExt cx="397866" cy="671513"/>
          </a:xfrm>
        </p:grpSpPr>
        <p:sp>
          <p:nvSpPr>
            <p:cNvPr id="22" name="矩形 21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2586" y="3522206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725362" y="5606623"/>
            <a:ext cx="426720" cy="671513"/>
            <a:chOff x="508158" y="3417283"/>
            <a:chExt cx="426720" cy="671513"/>
          </a:xfrm>
        </p:grpSpPr>
        <p:sp>
          <p:nvSpPr>
            <p:cNvPr id="25" name="矩形 2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8158" y="3522206"/>
              <a:ext cx="4267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sz="2000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527693" y="2300745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27693" y="3239455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27693" y="5594978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1585319" y="4961452"/>
            <a:ext cx="82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 rot="5400000">
            <a:off x="2658584" y="4949809"/>
            <a:ext cx="82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2096310" y="2633929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093349" y="3581034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2093348" y="5936557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3496559" y="2628722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493598" y="3575827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3493597" y="5931350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3910302" y="2298174"/>
            <a:ext cx="397866" cy="671513"/>
            <a:chOff x="522585" y="3417283"/>
            <a:chExt cx="397866" cy="671513"/>
          </a:xfrm>
        </p:grpSpPr>
        <p:sp>
          <p:nvSpPr>
            <p:cNvPr id="39" name="矩形 3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22585" y="3522206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TW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910302" y="3245279"/>
            <a:ext cx="397866" cy="671513"/>
            <a:chOff x="522586" y="3417283"/>
            <a:chExt cx="397866" cy="671513"/>
          </a:xfrm>
        </p:grpSpPr>
        <p:sp>
          <p:nvSpPr>
            <p:cNvPr id="42" name="矩形 41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22586" y="3522206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TW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895874" y="5606623"/>
            <a:ext cx="426720" cy="671513"/>
            <a:chOff x="508158" y="3417283"/>
            <a:chExt cx="426720" cy="671513"/>
          </a:xfrm>
        </p:grpSpPr>
        <p:sp>
          <p:nvSpPr>
            <p:cNvPr id="45" name="矩形 4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8158" y="3522206"/>
              <a:ext cx="4267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TW" sz="2000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4913118" y="2298174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13117" y="3245279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13117" y="5606623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902677" y="2471777"/>
                <a:ext cx="3350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677" y="2471777"/>
                <a:ext cx="335027" cy="307777"/>
              </a:xfrm>
              <a:prstGeom prst="rect">
                <a:avLst/>
              </a:prstGeom>
              <a:blipFill>
                <a:blip r:embed="rId3"/>
                <a:stretch>
                  <a:fillRect l="-18182" t="-19608" r="-50909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913117" y="3407287"/>
                <a:ext cx="3405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117" y="3407287"/>
                <a:ext cx="340542" cy="307777"/>
              </a:xfrm>
              <a:prstGeom prst="rect">
                <a:avLst/>
              </a:prstGeom>
              <a:blipFill>
                <a:blip r:embed="rId4"/>
                <a:stretch>
                  <a:fillRect l="-17857" t="-22000" r="-48214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888687" y="5803879"/>
                <a:ext cx="3606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87" y="5803879"/>
                <a:ext cx="360612" cy="307777"/>
              </a:xfrm>
              <a:prstGeom prst="rect">
                <a:avLst/>
              </a:prstGeom>
              <a:blipFill>
                <a:blip r:embed="rId5"/>
                <a:stretch>
                  <a:fillRect l="-16949" t="-19608" r="-45763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-右雙向箭號 52"/>
          <p:cNvSpPr/>
          <p:nvPr/>
        </p:nvSpPr>
        <p:spPr>
          <a:xfrm>
            <a:off x="4254704" y="2590148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左-右雙向箭號 53"/>
          <p:cNvSpPr/>
          <p:nvPr/>
        </p:nvSpPr>
        <p:spPr>
          <a:xfrm>
            <a:off x="4249342" y="3510848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左-右雙向箭號 54"/>
          <p:cNvSpPr/>
          <p:nvPr/>
        </p:nvSpPr>
        <p:spPr>
          <a:xfrm>
            <a:off x="4249276" y="5851855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437895" y="2767534"/>
                <a:ext cx="2595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95" y="2767534"/>
                <a:ext cx="259558" cy="307777"/>
              </a:xfrm>
              <a:prstGeom prst="rect">
                <a:avLst/>
              </a:prstGeom>
              <a:blipFill>
                <a:blip r:embed="rId6"/>
                <a:stretch>
                  <a:fillRect l="-23256" r="-4651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/>
          <p:cNvSpPr txBox="1"/>
          <p:nvPr/>
        </p:nvSpPr>
        <p:spPr>
          <a:xfrm rot="5400000">
            <a:off x="3746853" y="4997973"/>
            <a:ext cx="82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 rot="5400000">
            <a:off x="4749949" y="4985065"/>
            <a:ext cx="82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1736638" y="4152253"/>
            <a:ext cx="397866" cy="671513"/>
            <a:chOff x="522586" y="3417283"/>
            <a:chExt cx="397866" cy="671513"/>
          </a:xfrm>
        </p:grpSpPr>
        <p:sp>
          <p:nvSpPr>
            <p:cNvPr id="65" name="矩形 6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22586" y="3522206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2524541" y="4146429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2090197" y="4488008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490446" y="4482801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69"/>
          <p:cNvGrpSpPr/>
          <p:nvPr/>
        </p:nvGrpSpPr>
        <p:grpSpPr>
          <a:xfrm>
            <a:off x="3907151" y="4152253"/>
            <a:ext cx="397866" cy="671513"/>
            <a:chOff x="522587" y="3417283"/>
            <a:chExt cx="397866" cy="671513"/>
          </a:xfrm>
        </p:grpSpPr>
        <p:sp>
          <p:nvSpPr>
            <p:cNvPr id="71" name="矩形 70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22587" y="3522206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TW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4909965" y="4152253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4909965" y="4314261"/>
                <a:ext cx="3405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965" y="4314261"/>
                <a:ext cx="340542" cy="307777"/>
              </a:xfrm>
              <a:prstGeom prst="rect">
                <a:avLst/>
              </a:prstGeom>
              <a:blipFill>
                <a:blip r:embed="rId7"/>
                <a:stretch>
                  <a:fillRect l="-17857" t="-22000" r="-50000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左-右雙向箭號 74"/>
          <p:cNvSpPr/>
          <p:nvPr/>
        </p:nvSpPr>
        <p:spPr>
          <a:xfrm>
            <a:off x="4246190" y="4417822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8787" y="1640875"/>
            <a:ext cx="358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training data 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圖片 89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915322" y="2314599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2" name="圖片 9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94572" y="3258994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3" name="圖片 92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94572" y="4139587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4" name="圖片 93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894572" y="5594978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13965" y="958275"/>
                <a:ext cx="1353576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65" y="958275"/>
                <a:ext cx="1353576" cy="10365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487022" y="5118869"/>
                <a:ext cx="3318188" cy="12003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US" altLang="zh-TW" sz="2400" b="1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network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u="sng">
                            <a:latin typeface="Cambria Math"/>
                          </a:rPr>
                        </m:ctrlPr>
                      </m:sSupPr>
                      <m:e>
                        <m:r>
                          <a:rPr lang="zh-TW" altLang="en-US" sz="2400" b="1" i="1" u="sng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1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minimize total loss L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022" y="5118869"/>
                <a:ext cx="3318188" cy="12003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5467155" y="398990"/>
            <a:ext cx="180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Loss: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437895" y="3685525"/>
                <a:ext cx="2655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95" y="3685525"/>
                <a:ext cx="265521" cy="307777"/>
              </a:xfrm>
              <a:prstGeom prst="rect">
                <a:avLst/>
              </a:prstGeom>
              <a:blipFill>
                <a:blip r:embed="rId14"/>
                <a:stretch>
                  <a:fillRect l="-22727" r="-6818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4429885" y="4561823"/>
                <a:ext cx="2655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85" y="4561823"/>
                <a:ext cx="265521" cy="307777"/>
              </a:xfrm>
              <a:prstGeom prst="rect">
                <a:avLst/>
              </a:prstGeom>
              <a:blipFill>
                <a:blip r:embed="rId15"/>
                <a:stretch>
                  <a:fillRect l="-23256" r="-6977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4437895" y="6027539"/>
                <a:ext cx="2855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95" y="6027539"/>
                <a:ext cx="285591" cy="307777"/>
              </a:xfrm>
              <a:prstGeom prst="rect">
                <a:avLst/>
              </a:prstGeom>
              <a:blipFill>
                <a:blip r:embed="rId16"/>
                <a:stretch>
                  <a:fillRect l="-21277" r="-4255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V="1">
            <a:off x="7224490" y="2271994"/>
            <a:ext cx="0" cy="50465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491961" y="958274"/>
            <a:ext cx="1850601" cy="1326605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663222" y="2642324"/>
            <a:ext cx="310406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small as possible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487022" y="3479278"/>
            <a:ext cx="3315102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TW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in function set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minimizes total loss L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向下箭號 3"/>
          <p:cNvSpPr/>
          <p:nvPr/>
        </p:nvSpPr>
        <p:spPr>
          <a:xfrm>
            <a:off x="6861190" y="3213746"/>
            <a:ext cx="697424" cy="32443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向下箭號 81"/>
          <p:cNvSpPr/>
          <p:nvPr/>
        </p:nvSpPr>
        <p:spPr>
          <a:xfrm>
            <a:off x="6861190" y="4904370"/>
            <a:ext cx="697424" cy="32443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3" name="圖片 82"/>
          <p:cNvPicPr preferRelativeResize="0"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893866" y="413697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4" name="圖片 83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93267" y="5606622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5" name="圖片 84"/>
          <p:cNvPicPr preferRelativeResize="0"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890958" y="5600800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16313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/>
      <p:bldP spid="31" grpId="0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  <p:bldP spid="59" grpId="0"/>
      <p:bldP spid="60" grpId="0"/>
      <p:bldP spid="67" grpId="0" animBg="1"/>
      <p:bldP spid="73" grpId="0" animBg="1"/>
      <p:bldP spid="74" grpId="0"/>
      <p:bldP spid="75" grpId="0" animBg="1"/>
      <p:bldP spid="7" grpId="0"/>
      <p:bldP spid="95" grpId="0" animBg="1"/>
      <p:bldP spid="77" grpId="0"/>
      <p:bldP spid="76" grpId="0"/>
      <p:bldP spid="78" grpId="0"/>
      <p:bldP spid="79" grpId="0"/>
      <p:bldP spid="9" grpId="0" animBg="1"/>
      <p:bldP spid="80" grpId="0" animBg="1"/>
      <p:bldP spid="81" grpId="0" animBg="1"/>
      <p:bldP spid="4" grpId="0" animBg="1"/>
      <p:bldP spid="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 for Deep Learning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23810" y="1407561"/>
          <a:ext cx="7743928" cy="4489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843449" y="4821049"/>
            <a:ext cx="7724289" cy="10763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2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pick the best function</a:t>
            </a:r>
            <a:endParaRPr lang="zh-TW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72952" y="1933024"/>
                <a:ext cx="8353220" cy="52322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US" altLang="zh-TW" sz="2800" b="1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1" i="1" u="sng">
                            <a:latin typeface="Cambria Math"/>
                          </a:rPr>
                        </m:ctrlPr>
                      </m:sSupPr>
                      <m:e>
                        <m:r>
                          <a:rPr lang="zh-TW" altLang="en-US" sz="2800" b="1" i="1" u="sng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800" b="1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minimize total loss L</a:t>
                </a:r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52" y="1933024"/>
                <a:ext cx="83532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32482" y="3705754"/>
                <a:ext cx="445951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parameters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2" y="3705754"/>
                <a:ext cx="4459518" cy="954107"/>
              </a:xfrm>
              <a:prstGeom prst="rect">
                <a:avLst/>
              </a:prstGeom>
              <a:blipFill>
                <a:blip r:embed="rId4"/>
                <a:stretch>
                  <a:fillRect l="-2873" t="-7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702180" y="2909524"/>
            <a:ext cx="4502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Enumerate all possible values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646200" y="2656145"/>
            <a:ext cx="1134648" cy="3130011"/>
            <a:chOff x="2332137" y="1770729"/>
            <a:chExt cx="1134648" cy="3130011"/>
          </a:xfrm>
        </p:grpSpPr>
        <p:sp>
          <p:nvSpPr>
            <p:cNvPr id="9" name="矩形 8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l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 rot="5400000">
              <a:off x="2589637" y="3449306"/>
              <a:ext cx="7692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7710285" y="2627547"/>
            <a:ext cx="1368348" cy="3137533"/>
            <a:chOff x="4396222" y="1742131"/>
            <a:chExt cx="1368348" cy="3137533"/>
          </a:xfrm>
        </p:grpSpPr>
        <p:sp>
          <p:nvSpPr>
            <p:cNvPr id="16" name="矩形 15"/>
            <p:cNvSpPr/>
            <p:nvPr/>
          </p:nvSpPr>
          <p:spPr>
            <a:xfrm>
              <a:off x="4715522" y="2203796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396222" y="1742131"/>
              <a:ext cx="1368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l+1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4802608" y="2231145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4804950" y="3009715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4793317" y="4237727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4790570" y="3444577"/>
              <a:ext cx="7692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" name="直線單箭頭接點 22"/>
          <p:cNvCxnSpPr>
            <a:stCxn id="11" idx="6"/>
            <a:endCxn id="18" idx="2"/>
          </p:cNvCxnSpPr>
          <p:nvPr/>
        </p:nvCxnSpPr>
        <p:spPr>
          <a:xfrm flipV="1">
            <a:off x="6489896" y="3403640"/>
            <a:ext cx="1626775" cy="47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V="1">
            <a:off x="6489896" y="4182210"/>
            <a:ext cx="1629117" cy="179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480605" y="5422090"/>
            <a:ext cx="16267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2" idx="6"/>
            <a:endCxn id="18" idx="2"/>
          </p:cNvCxnSpPr>
          <p:nvPr/>
        </p:nvCxnSpPr>
        <p:spPr>
          <a:xfrm flipV="1">
            <a:off x="6492238" y="3403640"/>
            <a:ext cx="1624433" cy="783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1" idx="6"/>
            <a:endCxn id="19" idx="2"/>
          </p:cNvCxnSpPr>
          <p:nvPr/>
        </p:nvCxnSpPr>
        <p:spPr>
          <a:xfrm>
            <a:off x="6489896" y="3408369"/>
            <a:ext cx="1629117" cy="7738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1" idx="6"/>
            <a:endCxn id="20" idx="2"/>
          </p:cNvCxnSpPr>
          <p:nvPr/>
        </p:nvCxnSpPr>
        <p:spPr>
          <a:xfrm>
            <a:off x="6489896" y="3408369"/>
            <a:ext cx="1617484" cy="20018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2" idx="6"/>
            <a:endCxn id="20" idx="2"/>
          </p:cNvCxnSpPr>
          <p:nvPr/>
        </p:nvCxnSpPr>
        <p:spPr>
          <a:xfrm>
            <a:off x="6492238" y="4186939"/>
            <a:ext cx="1615142" cy="122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3" idx="6"/>
            <a:endCxn id="18" idx="2"/>
          </p:cNvCxnSpPr>
          <p:nvPr/>
        </p:nvCxnSpPr>
        <p:spPr>
          <a:xfrm flipV="1">
            <a:off x="6480605" y="3403640"/>
            <a:ext cx="1636066" cy="20113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3" idx="6"/>
            <a:endCxn id="19" idx="2"/>
          </p:cNvCxnSpPr>
          <p:nvPr/>
        </p:nvCxnSpPr>
        <p:spPr>
          <a:xfrm flipV="1">
            <a:off x="6480605" y="4182210"/>
            <a:ext cx="1638408" cy="12327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832482" y="5588147"/>
            <a:ext cx="4831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speech recognition: 8 layers and 1000 neurons each layer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442723" y="5757578"/>
            <a:ext cx="154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62095" y="5799393"/>
            <a:ext cx="154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627500" y="3923462"/>
            <a:ext cx="1323692" cy="9541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946106" y="4591821"/>
            <a:ext cx="4168310" cy="712695"/>
            <a:chOff x="588857" y="5086698"/>
            <a:chExt cx="4168310" cy="712695"/>
          </a:xfrm>
        </p:grpSpPr>
        <p:sp>
          <p:nvSpPr>
            <p:cNvPr id="48" name="文字方塊 47"/>
            <p:cNvSpPr txBox="1"/>
            <p:nvPr/>
          </p:nvSpPr>
          <p:spPr>
            <a:xfrm>
              <a:off x="765869" y="5276173"/>
              <a:ext cx="3783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Millions of parameters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左大括弧 21"/>
            <p:cNvSpPr/>
            <p:nvPr/>
          </p:nvSpPr>
          <p:spPr>
            <a:xfrm rot="16200000">
              <a:off x="2612787" y="3062768"/>
              <a:ext cx="120449" cy="4168310"/>
            </a:xfrm>
            <a:prstGeom prst="leftBrace">
              <a:avLst>
                <a:gd name="adj1" fmla="val 51771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Picture 2" descr="http://www.mobanwang.com/icon/UploadFiles_8971/200909/200909032240083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178" y="3660779"/>
            <a:ext cx="1862084" cy="186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7958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7" grpId="0"/>
      <p:bldP spid="49" grpId="0"/>
      <p:bldP spid="50" grpId="0"/>
      <p:bldP spid="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34229" y="3165979"/>
                <a:ext cx="14004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</a:t>
                </a:r>
              </a:p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165979"/>
                <a:ext cx="1400487" cy="707886"/>
              </a:xfrm>
              <a:prstGeom prst="rect">
                <a:avLst/>
              </a:prstGeom>
              <a:blipFill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/>
          <p:cNvSpPr txBox="1"/>
          <p:nvPr/>
        </p:nvSpPr>
        <p:spPr>
          <a:xfrm>
            <a:off x="3316140" y="3319741"/>
            <a:ext cx="4785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Random, RBM pre-train 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189763" y="3785831"/>
            <a:ext cx="2857500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good enough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向右箭號 66"/>
          <p:cNvSpPr/>
          <p:nvPr/>
        </p:nvSpPr>
        <p:spPr>
          <a:xfrm rot="5400000" flipH="1">
            <a:off x="3736522" y="3818726"/>
            <a:ext cx="362012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998551" y="903338"/>
                <a:ext cx="39266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parameters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551" y="903338"/>
                <a:ext cx="3926673" cy="830997"/>
              </a:xfrm>
              <a:prstGeom prst="rect">
                <a:avLst/>
              </a:prstGeom>
              <a:blipFill>
                <a:blip r:embed="rId5"/>
                <a:stretch>
                  <a:fillRect l="-2484" t="-5839" b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/>
          <p:cNvCxnSpPr/>
          <p:nvPr/>
        </p:nvCxnSpPr>
        <p:spPr>
          <a:xfrm>
            <a:off x="526852" y="6115278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466517"/>
              </p:ext>
            </p:extLst>
          </p:nvPr>
        </p:nvGraphicFramePr>
        <p:xfrm>
          <a:off x="8290382" y="6148136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方程式" r:id="rId6" imgW="152280" imgH="139680" progId="Equation.3">
                  <p:embed/>
                </p:oleObj>
              </mc:Choice>
              <mc:Fallback>
                <p:oleObj name="方程式" r:id="rId6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148136"/>
                        <a:ext cx="327025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1339907" y="2561642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383653" y="2561642"/>
            <a:ext cx="457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an initial value for w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手繪多邊形 54"/>
          <p:cNvSpPr/>
          <p:nvPr/>
        </p:nvSpPr>
        <p:spPr>
          <a:xfrm>
            <a:off x="994530" y="2472587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手繪多邊形 59"/>
          <p:cNvSpPr/>
          <p:nvPr/>
        </p:nvSpPr>
        <p:spPr>
          <a:xfrm flipH="1">
            <a:off x="7661489" y="2476268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894642" y="5956337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線接點 70"/>
          <p:cNvCxnSpPr/>
          <p:nvPr/>
        </p:nvCxnSpPr>
        <p:spPr>
          <a:xfrm>
            <a:off x="1971466" y="4571187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72952" y="1933024"/>
                <a:ext cx="8353220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US" altLang="zh-TW" sz="2400" b="1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u="sng">
                            <a:latin typeface="Cambria Math"/>
                          </a:rPr>
                        </m:ctrlPr>
                      </m:sSupPr>
                      <m:e>
                        <m:r>
                          <a:rPr lang="zh-TW" altLang="en-US" sz="2400" b="1" i="1" u="sng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1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minimize total loss L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52" y="1933024"/>
                <a:ext cx="835322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8664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7" grpId="0" animBg="1"/>
      <p:bldP spid="35" grpId="0"/>
      <p:bldP spid="7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34229" y="3165979"/>
                <a:ext cx="14004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</a:t>
                </a:r>
              </a:p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165979"/>
                <a:ext cx="1400487" cy="707886"/>
              </a:xfrm>
              <a:prstGeom prst="rect">
                <a:avLst/>
              </a:prstGeom>
              <a:blipFill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/>
          <p:cNvCxnSpPr/>
          <p:nvPr/>
        </p:nvCxnSpPr>
        <p:spPr>
          <a:xfrm>
            <a:off x="526852" y="6115278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684243"/>
              </p:ext>
            </p:extLst>
          </p:nvPr>
        </p:nvGraphicFramePr>
        <p:xfrm>
          <a:off x="8290382" y="6148136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方程式" r:id="rId5" imgW="152280" imgH="139680" progId="Equation.3">
                  <p:embed/>
                </p:oleObj>
              </mc:Choice>
              <mc:Fallback>
                <p:oleObj name="方程式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148136"/>
                        <a:ext cx="327025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1339907" y="2561642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383653" y="2561642"/>
            <a:ext cx="457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an initial value for w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手繪多邊形 54"/>
          <p:cNvSpPr/>
          <p:nvPr/>
        </p:nvSpPr>
        <p:spPr>
          <a:xfrm>
            <a:off x="994530" y="2472587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手繪多邊形 59"/>
          <p:cNvSpPr/>
          <p:nvPr/>
        </p:nvSpPr>
        <p:spPr>
          <a:xfrm flipH="1">
            <a:off x="7661489" y="2476268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894642" y="5956337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線接點 70"/>
          <p:cNvCxnSpPr/>
          <p:nvPr/>
        </p:nvCxnSpPr>
        <p:spPr>
          <a:xfrm>
            <a:off x="1971466" y="4571187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810059" y="3039841"/>
                <a:ext cx="44063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059" y="3039841"/>
                <a:ext cx="4406380" cy="400110"/>
              </a:xfrm>
              <a:prstGeom prst="rect">
                <a:avLst/>
              </a:prstGeom>
              <a:blipFill>
                <a:blip r:embed="rId7"/>
                <a:stretch>
                  <a:fillRect l="-1245" t="-116923" b="-18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>
            <a:off x="1271969" y="3941036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499158" y="4169078"/>
            <a:ext cx="163304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04997" y="3552714"/>
            <a:ext cx="163304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6248331" y="4206297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6258542" y="3557751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42398" y="4156896"/>
            <a:ext cx="163304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w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042398" y="3538854"/>
            <a:ext cx="163304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w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2163265" y="5975869"/>
            <a:ext cx="603767" cy="2482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1990542" y="3349548"/>
            <a:ext cx="1328230" cy="122163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561483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72952" y="1933024"/>
                <a:ext cx="8353220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US" altLang="zh-TW" sz="2400" b="1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u="sng">
                            <a:latin typeface="Cambria Math"/>
                          </a:rPr>
                        </m:ctrlPr>
                      </m:sSupPr>
                      <m:e>
                        <m:r>
                          <a:rPr lang="zh-TW" altLang="en-US" sz="2400" b="1" i="1" u="sng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1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minimize total loss L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52" y="1933024"/>
                <a:ext cx="835322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5">
                <a:extLst>
                  <a:ext uri="{FF2B5EF4-FFF2-40B4-BE49-F238E27FC236}">
                    <a16:creationId xmlns="" xmlns:a16="http://schemas.microsoft.com/office/drawing/2014/main" id="{4A414A81-C003-4E82-8951-0E4F2CDBD770}"/>
                  </a:ext>
                </a:extLst>
              </p:cNvPr>
              <p:cNvSpPr txBox="1"/>
              <p:nvPr/>
            </p:nvSpPr>
            <p:spPr>
              <a:xfrm>
                <a:off x="4998551" y="903338"/>
                <a:ext cx="39266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parameters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字方塊 25">
                <a:extLst>
                  <a:ext uri="{FF2B5EF4-FFF2-40B4-BE49-F238E27FC236}">
                    <a16:creationId xmlns:a16="http://schemas.microsoft.com/office/drawing/2014/main" id="{4A414A81-C003-4E82-8951-0E4F2CDB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551" y="903338"/>
                <a:ext cx="3926673" cy="830997"/>
              </a:xfrm>
              <a:prstGeom prst="rect">
                <a:avLst/>
              </a:prstGeom>
              <a:blipFill>
                <a:blip r:embed="rId10"/>
                <a:stretch>
                  <a:fillRect l="-2484" t="-5839" b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8586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21" grpId="0" animBg="1"/>
      <p:bldP spid="4" grpId="0" animBg="1"/>
      <p:bldP spid="23" grpId="0" animBg="1"/>
      <p:bldP spid="24" grpId="0" animBg="1"/>
      <p:bldP spid="31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34229" y="3165979"/>
                <a:ext cx="14004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</a:t>
                </a:r>
              </a:p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165979"/>
                <a:ext cx="1400487" cy="707886"/>
              </a:xfrm>
              <a:prstGeom prst="rect">
                <a:avLst/>
              </a:prstGeom>
              <a:blipFill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/>
          <p:cNvCxnSpPr/>
          <p:nvPr/>
        </p:nvCxnSpPr>
        <p:spPr>
          <a:xfrm>
            <a:off x="526852" y="6115278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895649"/>
              </p:ext>
            </p:extLst>
          </p:nvPr>
        </p:nvGraphicFramePr>
        <p:xfrm>
          <a:off x="8290382" y="6148136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方程式" r:id="rId5" imgW="152280" imgH="139680" progId="Equation.3">
                  <p:embed/>
                </p:oleObj>
              </mc:Choice>
              <mc:Fallback>
                <p:oleObj name="方程式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148136"/>
                        <a:ext cx="327025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1339907" y="2561642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383653" y="2561642"/>
            <a:ext cx="457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an initial value for w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手繪多邊形 54"/>
          <p:cNvSpPr/>
          <p:nvPr/>
        </p:nvSpPr>
        <p:spPr>
          <a:xfrm>
            <a:off x="994530" y="2472587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手繪多邊形 59"/>
          <p:cNvSpPr/>
          <p:nvPr/>
        </p:nvSpPr>
        <p:spPr>
          <a:xfrm flipH="1">
            <a:off x="7661489" y="2476268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894642" y="5956337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線接點 70"/>
          <p:cNvCxnSpPr/>
          <p:nvPr/>
        </p:nvCxnSpPr>
        <p:spPr>
          <a:xfrm>
            <a:off x="1971466" y="4571187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810059" y="3039841"/>
                <a:ext cx="44063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059" y="3039841"/>
                <a:ext cx="4406380" cy="400110"/>
              </a:xfrm>
              <a:prstGeom prst="rect">
                <a:avLst/>
              </a:prstGeom>
              <a:blipFill>
                <a:blip r:embed="rId7"/>
                <a:stretch>
                  <a:fillRect l="-1245" t="-116923" b="-18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>
            <a:off x="1271969" y="3941036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3535534" y="600811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2089294" y="6150122"/>
                <a:ext cx="12515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94" y="6150122"/>
                <a:ext cx="1251565" cy="400110"/>
              </a:xfrm>
              <a:prstGeom prst="rect">
                <a:avLst/>
              </a:prstGeom>
              <a:blipFill>
                <a:blip r:embed="rId8"/>
                <a:stretch>
                  <a:fillRect t="-115152" r="-30732" b="-178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4065080" y="5566010"/>
            <a:ext cx="2377921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“</a:t>
            </a:r>
            <a:r>
              <a:rPr lang="en-US" altLang="zh-TW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左大括弧 4"/>
          <p:cNvSpPr/>
          <p:nvPr/>
        </p:nvSpPr>
        <p:spPr>
          <a:xfrm rot="5400000">
            <a:off x="2646903" y="5028801"/>
            <a:ext cx="312400" cy="1663274"/>
          </a:xfrm>
          <a:prstGeom prst="leftBrace">
            <a:avLst>
              <a:gd name="adj1" fmla="val 10804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823517" y="3479371"/>
                <a:ext cx="35023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type m:val="lin"/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517" y="3479371"/>
                <a:ext cx="3502325" cy="400110"/>
              </a:xfrm>
              <a:prstGeom prst="rect">
                <a:avLst/>
              </a:prstGeom>
              <a:blipFill>
                <a:blip r:embed="rId9"/>
                <a:stretch>
                  <a:fillRect t="-116923" b="-18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10058" y="3039841"/>
            <a:ext cx="4151829" cy="957135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32147" y="4037747"/>
            <a:ext cx="205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2639961" y="6611787"/>
            <a:ext cx="89557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383653" y="6597039"/>
            <a:ext cx="20507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72952" y="1933024"/>
                <a:ext cx="8353220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US" altLang="zh-TW" sz="2400" b="1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u="sng">
                            <a:latin typeface="Cambria Math"/>
                          </a:rPr>
                        </m:ctrlPr>
                      </m:sSupPr>
                      <m:e>
                        <m:r>
                          <a:rPr lang="zh-TW" altLang="en-US" sz="2400" b="1" i="1" u="sng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1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minimize total loss L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52" y="1933024"/>
                <a:ext cx="835322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25">
                <a:extLst>
                  <a:ext uri="{FF2B5EF4-FFF2-40B4-BE49-F238E27FC236}">
                    <a16:creationId xmlns="" xmlns:a16="http://schemas.microsoft.com/office/drawing/2014/main" id="{CCED2F79-7ECA-49CF-BE4A-289E29406B2E}"/>
                  </a:ext>
                </a:extLst>
              </p:cNvPr>
              <p:cNvSpPr txBox="1"/>
              <p:nvPr/>
            </p:nvSpPr>
            <p:spPr>
              <a:xfrm>
                <a:off x="4998551" y="903338"/>
                <a:ext cx="39266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parameters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字方塊 25">
                <a:extLst>
                  <a:ext uri="{FF2B5EF4-FFF2-40B4-BE49-F238E27FC236}">
                    <a16:creationId xmlns:a16="http://schemas.microsoft.com/office/drawing/2014/main" id="{CCED2F79-7ECA-49CF-BE4A-289E29406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551" y="903338"/>
                <a:ext cx="3926673" cy="830997"/>
              </a:xfrm>
              <a:prstGeom prst="rect">
                <a:avLst/>
              </a:prstGeom>
              <a:blipFill>
                <a:blip r:embed="rId11"/>
                <a:stretch>
                  <a:fillRect l="-2484" t="-5839" b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3618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/>
      <p:bldP spid="34" grpId="0" animBg="1"/>
      <p:bldP spid="5" grpId="0" animBg="1"/>
      <p:bldP spid="37" grpId="0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38" y="1958848"/>
            <a:ext cx="4657932" cy="16909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1088600" y="1800977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function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301053"/>
              </p:ext>
            </p:extLst>
          </p:nvPr>
        </p:nvGraphicFramePr>
        <p:xfrm>
          <a:off x="2820745" y="2430003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方程式" r:id="rId5" imgW="520560" imgH="215640" progId="Equation.3">
                  <p:embed/>
                </p:oleObj>
              </mc:Choice>
              <mc:Fallback>
                <p:oleObj name="方程式" r:id="rId5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430003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5172837" y="760914"/>
            <a:ext cx="3342513" cy="827342"/>
            <a:chOff x="4749800" y="2047360"/>
            <a:chExt cx="3342513" cy="827342"/>
          </a:xfrm>
        </p:grpSpPr>
        <p:graphicFrame>
          <p:nvGraphicFramePr>
            <p:cNvPr id="7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方程式" r:id="rId7" imgW="990360" imgH="215640" progId="Equation.3">
                    <p:embed/>
                  </p:oleObj>
                </mc:Choice>
                <mc:Fallback>
                  <p:oleObj name="方程式" r:id="rId7" imgW="990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文字方塊 75"/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“cat”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7" name="Picture 12" descr="https://encrypted-tbn1.gstatic.com/images?q=tbn:ANd9GcRcwlRKAlSIaCI4W5PRYVbuBQQXifF-56bFqAjh9DMe-_3Lh8_YKw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字方塊 11"/>
          <p:cNvSpPr txBox="1"/>
          <p:nvPr/>
        </p:nvSpPr>
        <p:spPr>
          <a:xfrm>
            <a:off x="4368800" y="212137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820746" y="1893950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圓柱 22"/>
          <p:cNvSpPr/>
          <p:nvPr/>
        </p:nvSpPr>
        <p:spPr>
          <a:xfrm>
            <a:off x="1029821" y="4982070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91920" y="3427908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function f</a:t>
            </a:r>
            <a:endParaRPr lang="en-US" altLang="zh-TW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1869025" y="4540542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9025" y="2925176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5019455" y="2555755"/>
            <a:ext cx="120515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Better!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76620" y="5600702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“monkey”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6342" y="4525618"/>
            <a:ext cx="931280" cy="1051432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9904" y="4525618"/>
            <a:ext cx="899978" cy="1075096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6687680" y="5618068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“cat”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870094" y="5580824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“dog”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2164" y="4537438"/>
            <a:ext cx="823790" cy="1063264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2971073" y="4781181"/>
            <a:ext cx="218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input: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97982" y="5577050"/>
            <a:ext cx="225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output: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23907" y="4373635"/>
            <a:ext cx="5947138" cy="172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313614" y="3862849"/>
            <a:ext cx="32218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067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36" grpId="0" animBg="1"/>
      <p:bldP spid="37" grpId="0"/>
      <p:bldP spid="40" grpId="0"/>
      <p:bldP spid="41" grpId="0"/>
      <p:bldP spid="44" grpId="0"/>
      <p:bldP spid="45" grpId="0"/>
      <p:bldP spid="26" grpId="0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34229" y="3165979"/>
                <a:ext cx="14004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</a:t>
                </a:r>
              </a:p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165979"/>
                <a:ext cx="1400487" cy="707886"/>
              </a:xfrm>
              <a:prstGeom prst="rect">
                <a:avLst/>
              </a:prstGeom>
              <a:blipFill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/>
          <p:cNvCxnSpPr/>
          <p:nvPr/>
        </p:nvCxnSpPr>
        <p:spPr>
          <a:xfrm>
            <a:off x="526852" y="6115278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165247"/>
              </p:ext>
            </p:extLst>
          </p:nvPr>
        </p:nvGraphicFramePr>
        <p:xfrm>
          <a:off x="8290382" y="6148136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方程式" r:id="rId5" imgW="152280" imgH="139680" progId="Equation.3">
                  <p:embed/>
                </p:oleObj>
              </mc:Choice>
              <mc:Fallback>
                <p:oleObj name="方程式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148136"/>
                        <a:ext cx="327025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1339907" y="2561642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383653" y="2561642"/>
            <a:ext cx="457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an initial value for w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手繪多邊形 54"/>
          <p:cNvSpPr/>
          <p:nvPr/>
        </p:nvSpPr>
        <p:spPr>
          <a:xfrm>
            <a:off x="994530" y="2472587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手繪多邊形 59"/>
          <p:cNvSpPr/>
          <p:nvPr/>
        </p:nvSpPr>
        <p:spPr>
          <a:xfrm flipH="1">
            <a:off x="7661489" y="2476268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894642" y="5956337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線接點 70"/>
          <p:cNvCxnSpPr/>
          <p:nvPr/>
        </p:nvCxnSpPr>
        <p:spPr>
          <a:xfrm>
            <a:off x="1971466" y="4571187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810059" y="3039841"/>
                <a:ext cx="44063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059" y="3039841"/>
                <a:ext cx="4406380" cy="400110"/>
              </a:xfrm>
              <a:prstGeom prst="rect">
                <a:avLst/>
              </a:prstGeom>
              <a:blipFill>
                <a:blip r:embed="rId7"/>
                <a:stretch>
                  <a:fillRect l="-1245" t="-116923" b="-18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>
            <a:off x="1271969" y="3941036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3535534" y="600811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左大括弧 4"/>
          <p:cNvSpPr/>
          <p:nvPr/>
        </p:nvSpPr>
        <p:spPr>
          <a:xfrm rot="5400000">
            <a:off x="2646903" y="5028801"/>
            <a:ext cx="312400" cy="1663274"/>
          </a:xfrm>
          <a:prstGeom prst="leftBrace">
            <a:avLst>
              <a:gd name="adj1" fmla="val 10804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3634740" y="5108028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823517" y="3479371"/>
                <a:ext cx="35023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type m:val="lin"/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517" y="3479371"/>
                <a:ext cx="3502325" cy="400110"/>
              </a:xfrm>
              <a:prstGeom prst="rect">
                <a:avLst/>
              </a:prstGeom>
              <a:blipFill>
                <a:blip r:embed="rId8"/>
                <a:stretch>
                  <a:fillRect t="-116923" b="-18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10058" y="3039841"/>
            <a:ext cx="4151829" cy="957135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32147" y="4037747"/>
            <a:ext cx="205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2940040" y="5104347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4349821" y="598879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4449136" y="5165437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057842" y="4034066"/>
                <a:ext cx="5275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Until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approximately small</a:t>
                </a:r>
                <a:endParaRPr lang="zh-TW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42" y="4034066"/>
                <a:ext cx="5275932" cy="400110"/>
              </a:xfrm>
              <a:prstGeom prst="rect">
                <a:avLst/>
              </a:prstGeom>
              <a:blipFill>
                <a:blip r:embed="rId9"/>
                <a:stretch>
                  <a:fillRect t="-116923" b="-18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弧 38"/>
          <p:cNvSpPr/>
          <p:nvPr/>
        </p:nvSpPr>
        <p:spPr>
          <a:xfrm rot="5400000">
            <a:off x="3882438" y="5463153"/>
            <a:ext cx="312400" cy="820996"/>
          </a:xfrm>
          <a:prstGeom prst="leftBrace">
            <a:avLst>
              <a:gd name="adj1" fmla="val 10804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39448" y="4391381"/>
            <a:ext cx="3120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(when update is little)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72952" y="1933024"/>
                <a:ext cx="8353220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US" altLang="zh-TW" sz="2400" b="1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u="sng">
                            <a:latin typeface="Cambria Math"/>
                          </a:rPr>
                        </m:ctrlPr>
                      </m:sSupPr>
                      <m:e>
                        <m:r>
                          <a:rPr lang="zh-TW" altLang="en-US" sz="2400" b="1" i="1" u="sng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1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minimize total loss L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52" y="1933024"/>
                <a:ext cx="835322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25">
                <a:extLst>
                  <a:ext uri="{FF2B5EF4-FFF2-40B4-BE49-F238E27FC236}">
                    <a16:creationId xmlns="" xmlns:a16="http://schemas.microsoft.com/office/drawing/2014/main" id="{F2C3CAF5-809F-467B-81B3-2FBE21834A95}"/>
                  </a:ext>
                </a:extLst>
              </p:cNvPr>
              <p:cNvSpPr txBox="1"/>
              <p:nvPr/>
            </p:nvSpPr>
            <p:spPr>
              <a:xfrm>
                <a:off x="4998551" y="903338"/>
                <a:ext cx="39266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parameters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字方塊 25">
                <a:extLst>
                  <a:ext uri="{FF2B5EF4-FFF2-40B4-BE49-F238E27FC236}">
                    <a16:creationId xmlns:a16="http://schemas.microsoft.com/office/drawing/2014/main" id="{F2C3CAF5-809F-467B-81B3-2FBE2183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551" y="903338"/>
                <a:ext cx="3926673" cy="830997"/>
              </a:xfrm>
              <a:prstGeom prst="rect">
                <a:avLst/>
              </a:prstGeom>
              <a:blipFill>
                <a:blip r:embed="rId11"/>
                <a:stretch>
                  <a:fillRect l="-2484" t="-5839" b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7474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/>
      <p:bldP spid="39" grpId="0" animBg="1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5270" y="1294295"/>
            <a:ext cx="7092867" cy="5319650"/>
            <a:chOff x="706835" y="2011916"/>
            <a:chExt cx="6113826" cy="458536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0" y="6267363"/>
                  <a:ext cx="308956" cy="2652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308956" cy="265294"/>
                </a:xfrm>
                <a:prstGeom prst="rect">
                  <a:avLst/>
                </a:prstGeom>
                <a:blipFill>
                  <a:blip r:embed="rId4"/>
                  <a:stretch>
                    <a:fillRect l="-10169" r="-5085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314097" cy="2652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314097" cy="265294"/>
                </a:xfrm>
                <a:prstGeom prst="rect">
                  <a:avLst/>
                </a:prstGeom>
                <a:blipFill>
                  <a:blip r:embed="rId5"/>
                  <a:stretch>
                    <a:fillRect l="-8333" r="-6667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537335" y="521909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2680414" y="4307907"/>
            <a:ext cx="284326" cy="918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2914584" y="410329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3081180" y="3792461"/>
            <a:ext cx="389681" cy="323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409544" y="365931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625661" y="3678481"/>
            <a:ext cx="526048" cy="61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18596" y="683815"/>
            <a:ext cx="3876724" cy="9453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Hopfully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would reach a minima …..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680414" y="5327660"/>
                <a:ext cx="3909462" cy="40011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14" y="5327660"/>
                <a:ext cx="390946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3241627" y="4687717"/>
                <a:ext cx="3715331" cy="40011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27" y="4687717"/>
                <a:ext cx="371533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47" idx="1"/>
          </p:cNvCxnSpPr>
          <p:nvPr/>
        </p:nvCxnSpPr>
        <p:spPr>
          <a:xfrm flipH="1" flipV="1">
            <a:off x="2822577" y="4687718"/>
            <a:ext cx="419050" cy="20005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567860" y="3337361"/>
            <a:ext cx="2066897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Color: Value of Total Loss L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772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9" grpId="0" animBg="1"/>
      <p:bldP spid="13" grpId="0" animBg="1"/>
      <p:bldP spid="4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接點 42"/>
          <p:cNvCxnSpPr/>
          <p:nvPr/>
        </p:nvCxnSpPr>
        <p:spPr>
          <a:xfrm>
            <a:off x="6477914" y="4568501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146877" y="4251978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4542662" y="3544683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807794" y="3532981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302268" y="2446761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10327" y="5295594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Minima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600809" y="1391810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226140" y="345478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11176" y="5437306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29408" y="1283664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0543" y="1193824"/>
            <a:ext cx="96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98531" y="5609927"/>
            <a:ext cx="5195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a network parameter w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213390" y="1427518"/>
            <a:ext cx="2549506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slow at the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plateau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719185" y="3090368"/>
            <a:ext cx="335024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Stuck at local minima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09471" y="2130238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595510" y="4492563"/>
                <a:ext cx="1288691" cy="7007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10" y="4492563"/>
                <a:ext cx="1288691" cy="700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/>
          <p:cNvSpPr/>
          <p:nvPr/>
        </p:nvSpPr>
        <p:spPr>
          <a:xfrm>
            <a:off x="2491271" y="3329588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922" y="2301288"/>
            <a:ext cx="335024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Stuck at saddle point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>
            <a:stCxn id="24" idx="7"/>
          </p:cNvCxnSpPr>
          <p:nvPr/>
        </p:nvCxnSpPr>
        <p:spPr>
          <a:xfrm flipV="1">
            <a:off x="6687216" y="3613589"/>
            <a:ext cx="342234" cy="73109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703879" y="2763284"/>
            <a:ext cx="344940" cy="7696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0" idx="7"/>
            <a:endCxn id="11" idx="2"/>
          </p:cNvCxnSpPr>
          <p:nvPr/>
        </p:nvCxnSpPr>
        <p:spPr>
          <a:xfrm flipV="1">
            <a:off x="3031610" y="2258515"/>
            <a:ext cx="456533" cy="116378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646291" y="4484827"/>
                <a:ext cx="1292685" cy="7007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1" y="4484827"/>
                <a:ext cx="1292685" cy="700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873505" y="4492438"/>
                <a:ext cx="1303192" cy="7007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5" y="4492438"/>
                <a:ext cx="1303192" cy="700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1194210" y="532924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706138" y="5323548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4434604" y="529910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6375849" y="530729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094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1" grpId="0" animBg="1"/>
      <p:bldP spid="22" grpId="0" animBg="1"/>
      <p:bldP spid="28" grpId="0" animBg="1"/>
      <p:bldP spid="30" grpId="0" animBg="1"/>
      <p:bldP spid="33" grpId="0" animBg="1"/>
      <p:bldP spid="26" grpId="0" animBg="1"/>
      <p:bldP spid="29" grpId="0" animBg="1"/>
      <p:bldP spid="38" grpId="0" animBg="1"/>
      <p:bldP spid="39" grpId="0" animBg="1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18" y="1846049"/>
            <a:ext cx="5514975" cy="45053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Minima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Gradient descent never guarantee global minima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23830" y="3667824"/>
                <a:ext cx="246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0" y="3667824"/>
                <a:ext cx="246734" cy="369332"/>
              </a:xfrm>
              <a:prstGeom prst="rect">
                <a:avLst/>
              </a:prstGeom>
              <a:blipFill>
                <a:blip r:embed="rId4"/>
                <a:stretch>
                  <a:fillRect l="-26829" r="-24390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076262" y="5657455"/>
                <a:ext cx="42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62" y="5657455"/>
                <a:ext cx="429861" cy="369332"/>
              </a:xfrm>
              <a:prstGeom prst="rect">
                <a:avLst/>
              </a:prstGeom>
              <a:blipFill>
                <a:blip r:embed="rId5"/>
                <a:stretch>
                  <a:fillRect l="-10000" r="-428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460961" y="5771611"/>
                <a:ext cx="4369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961" y="5771611"/>
                <a:ext cx="436979" cy="369332"/>
              </a:xfrm>
              <a:prstGeom prst="rect">
                <a:avLst/>
              </a:prstGeom>
              <a:blipFill>
                <a:blip r:embed="rId6"/>
                <a:stretch>
                  <a:fillRect l="-8451" r="-563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5357392" y="2136233"/>
            <a:ext cx="356235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initial point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45310" y="4703348"/>
            <a:ext cx="356235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 different minima, so different results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6817936" y="2890825"/>
            <a:ext cx="641261" cy="169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375312" y="2984944"/>
            <a:ext cx="171366" cy="171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079974" y="3927354"/>
            <a:ext cx="123496" cy="3108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466545" y="3595942"/>
            <a:ext cx="40066" cy="287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487435" y="3888437"/>
            <a:ext cx="37251" cy="2543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524686" y="4142798"/>
            <a:ext cx="68788" cy="271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4118097" y="3797584"/>
            <a:ext cx="171366" cy="171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2446407" y="3108716"/>
            <a:ext cx="0" cy="487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3977146" y="4252223"/>
            <a:ext cx="102828" cy="1746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3890871" y="4410588"/>
            <a:ext cx="102828" cy="1746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442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6231" y="1336545"/>
            <a:ext cx="709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“learning” of machines in deep learning ……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63991" y="2279068"/>
            <a:ext cx="534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alpha go using this approach.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58476" y="5652519"/>
            <a:ext cx="610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hope you are not too disappointed :p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436926" y="2361484"/>
            <a:ext cx="768626" cy="3583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562" name="Picture 2" descr="http://fsv.money01.com.tw/cmstatic/notes/capture/311299/201511041551317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1" y="3410218"/>
            <a:ext cx="3418598" cy="206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內容版面配置區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78" y="3425204"/>
            <a:ext cx="3625903" cy="204756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58288" y="2884713"/>
            <a:ext cx="3733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image ……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09045" y="2899699"/>
            <a:ext cx="3733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…..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45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cdn.geekwire.com/wp-content/uploads/2015/11/google-Tensor-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307" y="2557578"/>
            <a:ext cx="1618734" cy="131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Backpropagation: an efficient way to 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 in neural network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67" t="-10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http://deeplearning.net/software/theano/_static/theano_logo_allblue_200x4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834" y="2977282"/>
            <a:ext cx="2086342" cy="4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devblogs.nvidia.com/parallelforall/wp-content/uploads/sites/3/2015/03/torch_lstm_thumb-179x1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69" y="2721469"/>
            <a:ext cx="1637367" cy="105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developer.nvidia.com/sites/default/files/akamai/cuda/images/deeplearning/caff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65" y="3917475"/>
            <a:ext cx="1560169" cy="105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https://developer.nvidia.com/sites/default/files/akamai/cuda/images/deeplearning/cnt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353" y="3802604"/>
            <a:ext cx="1670545" cy="112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2034" y="4158498"/>
            <a:ext cx="1974264" cy="571068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1924" y="5067855"/>
            <a:ext cx="1540523" cy="579342"/>
          </a:xfrm>
          <a:prstGeom prst="rect">
            <a:avLst/>
          </a:prstGeom>
        </p:spPr>
      </p:pic>
      <p:pic>
        <p:nvPicPr>
          <p:cNvPr id="24" name="Picture 2" descr="スクリーンショット 2016-05-24 午後4.01.5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55" y="5064204"/>
            <a:ext cx="2737407" cy="61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102730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Any Questions?</a:t>
            </a:r>
            <a:endParaRPr lang="zh-CN" altLang="en-US" cap="none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597650"/>
            <a:ext cx="1981200" cy="195263"/>
          </a:xfrm>
        </p:spPr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7262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function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107352"/>
              </p:ext>
            </p:extLst>
          </p:nvPr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5172837" y="760914"/>
            <a:ext cx="3342513" cy="827342"/>
            <a:chOff x="4749800" y="2047360"/>
            <a:chExt cx="3342513" cy="827342"/>
          </a:xfrm>
        </p:grpSpPr>
        <p:graphicFrame>
          <p:nvGraphicFramePr>
            <p:cNvPr id="7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文字方塊 75"/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“cat”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7" name="Picture 12" descr="https://encrypted-tbn1.gstatic.com/images?q=tbn:ANd9GcRcwlRKAlSIaCI4W5PRYVbuBQQXifF-56bFqAjh9DMe-_3Lh8_YKw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字方塊 11"/>
          <p:cNvSpPr txBox="1"/>
          <p:nvPr/>
        </p:nvSpPr>
        <p:spPr>
          <a:xfrm>
            <a:off x="4368800" y="212137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820746" y="2127572"/>
            <a:ext cx="120515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function f</a:t>
            </a:r>
            <a:endParaRPr lang="en-US" altLang="zh-TW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95794" y="6198774"/>
            <a:ext cx="1470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“monkey”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5516" y="5123690"/>
            <a:ext cx="931280" cy="1051432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9078" y="5123690"/>
            <a:ext cx="899978" cy="1075096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4206854" y="6216140"/>
            <a:ext cx="798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“cat”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389268" y="6178896"/>
            <a:ext cx="798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“dog”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1338" y="5135510"/>
            <a:ext cx="823790" cy="1063264"/>
          </a:xfrm>
          <a:prstGeom prst="rect">
            <a:avLst/>
          </a:prstGeom>
        </p:spPr>
      </p:pic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359223"/>
              </p:ext>
            </p:extLst>
          </p:nvPr>
        </p:nvGraphicFramePr>
        <p:xfrm>
          <a:off x="4458150" y="4274938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方程式" r:id="rId12" imgW="203040" imgH="228600" progId="Equation.3">
                  <p:embed/>
                </p:oleObj>
              </mc:Choice>
              <mc:Fallback>
                <p:oleObj name="方程式" r:id="rId12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150" y="4274938"/>
                        <a:ext cx="4333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986656" y="3713905"/>
            <a:ext cx="349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the “Best” Function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2820745" y="4214618"/>
            <a:ext cx="37249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6574354" y="3630138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Using</a:t>
            </a: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7614083" y="4780282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7590021" y="3132832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809036"/>
              </p:ext>
            </p:extLst>
          </p:nvPr>
        </p:nvGraphicFramePr>
        <p:xfrm>
          <a:off x="7875324" y="3931094"/>
          <a:ext cx="4333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方程式" r:id="rId14" imgW="203040" imgH="228600" progId="Equation.3">
                  <p:embed/>
                </p:oleObj>
              </mc:Choice>
              <mc:Fallback>
                <p:oleObj name="方程式" r:id="rId14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324" y="3931094"/>
                        <a:ext cx="4333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968" y="5432555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字方塊 45"/>
          <p:cNvSpPr txBox="1"/>
          <p:nvPr/>
        </p:nvSpPr>
        <p:spPr>
          <a:xfrm>
            <a:off x="6871330" y="2622023"/>
            <a:ext cx="143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“cat”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7400" y="1878529"/>
            <a:ext cx="5689842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74765" y="1878529"/>
            <a:ext cx="2341328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091127" y="2036495"/>
            <a:ext cx="120515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655726" y="2019444"/>
            <a:ext cx="120515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01936" y="1974280"/>
            <a:ext cx="3233978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1936" y="3651658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176509" y="3639760"/>
            <a:ext cx="3062771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78070" y="2833892"/>
            <a:ext cx="120515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89343" y="4500315"/>
            <a:ext cx="120515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020140" y="4513755"/>
            <a:ext cx="120515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975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 animBg="1"/>
      <p:bldP spid="46" grpId="0"/>
      <p:bldP spid="8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 for Deep Learning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23810" y="1407561"/>
          <a:ext cx="7743928" cy="4489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852755" y="1426221"/>
            <a:ext cx="7724289" cy="10763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75664" y="2240930"/>
            <a:ext cx="291558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336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:lc="http://schemas.openxmlformats.org/drawingml/2006/lockedCanvas" xmlns="" id="{01A50CF5-0538-418B-85AF-9A81B8731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8" b="17206"/>
          <a:stretch/>
        </p:blipFill>
        <p:spPr>
          <a:xfrm>
            <a:off x="-108520" y="2420888"/>
            <a:ext cx="8001000" cy="33792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:lc="http://schemas.openxmlformats.org/drawingml/2006/lockedCanvas" xmlns="" id="{9CE42F27-1FA1-4196-8D1A-813FD3015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27"/>
          <a:stretch/>
        </p:blipFill>
        <p:spPr>
          <a:xfrm>
            <a:off x="5364088" y="489699"/>
            <a:ext cx="3659753" cy="27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6873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574190"/>
              </p:ext>
            </p:extLst>
          </p:nvPr>
        </p:nvGraphicFramePr>
        <p:xfrm>
          <a:off x="1663173" y="1915475"/>
          <a:ext cx="60658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方程式" r:id="rId4" imgW="2184120" imgH="228600" progId="Equation.3">
                  <p:embed/>
                </p:oleObj>
              </mc:Choice>
              <mc:Fallback>
                <p:oleObj name="方程式" r:id="rId4" imgW="2184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173" y="1915475"/>
                        <a:ext cx="6065838" cy="631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946193" y="2864372"/>
            <a:ext cx="622890" cy="2667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532428" y="4367358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607082" y="5388976"/>
            <a:ext cx="596697" cy="584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2788" y="2776504"/>
            <a:ext cx="596697" cy="3183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/>
          <p:cNvCxnSpPr>
            <a:stCxn id="18" idx="3"/>
            <a:endCxn id="22" idx="1"/>
          </p:cNvCxnSpPr>
          <p:nvPr/>
        </p:nvCxnSpPr>
        <p:spPr>
          <a:xfrm flipV="1">
            <a:off x="2521865" y="4377803"/>
            <a:ext cx="2145559" cy="1253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5821996" y="3868897"/>
            <a:ext cx="941612" cy="9416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975844"/>
              </p:ext>
            </p:extLst>
          </p:nvPr>
        </p:nvGraphicFramePr>
        <p:xfrm>
          <a:off x="5351062" y="3980324"/>
          <a:ext cx="352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方程式" r:id="rId6" imgW="126720" imgH="126720" progId="Equation.3">
                  <p:embed/>
                </p:oleObj>
              </mc:Choice>
              <mc:Fallback>
                <p:oleObj name="方程式" r:id="rId6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062" y="3980324"/>
                        <a:ext cx="352425" cy="350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319826"/>
              </p:ext>
            </p:extLst>
          </p:nvPr>
        </p:nvGraphicFramePr>
        <p:xfrm>
          <a:off x="2975564" y="2885101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564" y="2885101"/>
                        <a:ext cx="493713" cy="595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682224"/>
              </p:ext>
            </p:extLst>
          </p:nvPr>
        </p:nvGraphicFramePr>
        <p:xfrm>
          <a:off x="2980987" y="3794044"/>
          <a:ext cx="5635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方程式" r:id="rId10" imgW="203040" imgH="228600" progId="Equation.3">
                  <p:embed/>
                </p:oleObj>
              </mc:Choice>
              <mc:Fallback>
                <p:oleObj name="方程式" r:id="rId10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987" y="3794044"/>
                        <a:ext cx="563562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362367"/>
              </p:ext>
            </p:extLst>
          </p:nvPr>
        </p:nvGraphicFramePr>
        <p:xfrm>
          <a:off x="2996157" y="4846795"/>
          <a:ext cx="5984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方程式" r:id="rId12" imgW="215640" imgH="215640" progId="Equation.3">
                  <p:embed/>
                </p:oleObj>
              </mc:Choice>
              <mc:Fallback>
                <p:oleObj name="方程式" r:id="rId12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157" y="4846795"/>
                        <a:ext cx="598487" cy="595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5008938" y="4347201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3"/>
            <a:endCxn id="22" idx="1"/>
          </p:cNvCxnSpPr>
          <p:nvPr/>
        </p:nvCxnSpPr>
        <p:spPr>
          <a:xfrm>
            <a:off x="2529485" y="4368474"/>
            <a:ext cx="2137939" cy="9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22" idx="1"/>
          </p:cNvCxnSpPr>
          <p:nvPr/>
        </p:nvCxnSpPr>
        <p:spPr>
          <a:xfrm>
            <a:off x="2529485" y="3092271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 rot="5400000">
            <a:off x="1925590" y="475693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47741"/>
              </p:ext>
            </p:extLst>
          </p:nvPr>
        </p:nvGraphicFramePr>
        <p:xfrm>
          <a:off x="2014534" y="2733728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方程式" r:id="rId14" imgW="177480" imgH="228600" progId="Equation.3">
                  <p:embed/>
                </p:oleObj>
              </mc:Choice>
              <mc:Fallback>
                <p:oleObj name="方程式" r:id="rId14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4" y="2733728"/>
                        <a:ext cx="495300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544706"/>
              </p:ext>
            </p:extLst>
          </p:nvPr>
        </p:nvGraphicFramePr>
        <p:xfrm>
          <a:off x="2014534" y="3949346"/>
          <a:ext cx="4953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方程式" r:id="rId16" imgW="177480" imgH="241200" progId="Equation.3">
                  <p:embed/>
                </p:oleObj>
              </mc:Choice>
              <mc:Fallback>
                <p:oleObj name="方程式" r:id="rId16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4" y="3949346"/>
                        <a:ext cx="495300" cy="665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308982"/>
              </p:ext>
            </p:extLst>
          </p:nvPr>
        </p:nvGraphicFramePr>
        <p:xfrm>
          <a:off x="1988465" y="5316003"/>
          <a:ext cx="533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方程式" r:id="rId18" imgW="190440" imgH="228600" progId="Equation.3">
                  <p:embed/>
                </p:oleObj>
              </mc:Choice>
              <mc:Fallback>
                <p:oleObj name="方程式" r:id="rId1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465" y="5316003"/>
                        <a:ext cx="533400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4667424" y="4117643"/>
            <a:ext cx="520319" cy="520319"/>
            <a:chOff x="3342651" y="3507082"/>
            <a:chExt cx="520319" cy="520319"/>
          </a:xfrm>
        </p:grpSpPr>
        <p:sp>
          <p:nvSpPr>
            <p:cNvPr id="22" name="矩形 2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name="方程式" r:id="rId20" imgW="139680" imgH="139680" progId="Equation.3">
                    <p:embed/>
                  </p:oleObj>
                </mc:Choice>
                <mc:Fallback>
                  <p:oleObj name="方程式" r:id="rId20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722850"/>
              </p:ext>
            </p:extLst>
          </p:nvPr>
        </p:nvGraphicFramePr>
        <p:xfrm>
          <a:off x="4725120" y="5471494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方程式" r:id="rId22" imgW="126720" imgH="177480" progId="Equation.3">
                  <p:embed/>
                </p:oleObj>
              </mc:Choice>
              <mc:Fallback>
                <p:oleObj name="方程式" r:id="rId22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120" y="5471494"/>
                        <a:ext cx="354012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4918631" y="4648406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68690"/>
              </p:ext>
            </p:extLst>
          </p:nvPr>
        </p:nvGraphicFramePr>
        <p:xfrm>
          <a:off x="5889387" y="4064461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方程式" r:id="rId24" imgW="317160" imgH="215640" progId="Equation.3">
                  <p:embed/>
                </p:oleObj>
              </mc:Choice>
              <mc:Fallback>
                <p:oleObj name="方程式" r:id="rId24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387" y="4064461"/>
                        <a:ext cx="787400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172404" y="5531949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683249"/>
              </p:ext>
            </p:extLst>
          </p:nvPr>
        </p:nvGraphicFramePr>
        <p:xfrm>
          <a:off x="7398945" y="4158075"/>
          <a:ext cx="3524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方程式" r:id="rId26" imgW="126720" imgH="139680" progId="Equation.3">
                  <p:embed/>
                </p:oleObj>
              </mc:Choice>
              <mc:Fallback>
                <p:oleObj name="方程式" r:id="rId26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8945" y="4158075"/>
                        <a:ext cx="352425" cy="3857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2702114" y="5531949"/>
            <a:ext cx="118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6548" y="1312475"/>
            <a:ext cx="1484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</a:t>
            </a:r>
            <a:endParaRPr lang="zh-TW" altLang="en-US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1918789" y="343203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 rot="5400000">
            <a:off x="2951692" y="449037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 rot="5400000">
            <a:off x="2944167" y="351432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893806" y="2882963"/>
            <a:ext cx="246551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function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345348" y="4754863"/>
            <a:ext cx="189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54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  <p:bldP spid="5" grpId="0" animBg="1"/>
      <p:bldP spid="7" grpId="0" animBg="1"/>
      <p:bldP spid="15" grpId="0"/>
      <p:bldP spid="34" grpId="0"/>
      <p:bldP spid="39" grpId="0"/>
      <p:bldP spid="41" grpId="0"/>
      <p:bldP spid="42" grpId="0"/>
      <p:bldP spid="43" grpId="0"/>
      <p:bldP spid="19" grpId="0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481058" y="4644756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555712" y="5666374"/>
            <a:ext cx="596697" cy="584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/>
          <p:cNvCxnSpPr>
            <a:endCxn id="22" idx="1"/>
          </p:cNvCxnSpPr>
          <p:nvPr/>
        </p:nvCxnSpPr>
        <p:spPr>
          <a:xfrm flipV="1">
            <a:off x="2470495" y="4655201"/>
            <a:ext cx="2145559" cy="1253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5770626" y="4146295"/>
            <a:ext cx="941612" cy="9416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957568" y="4624599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22" idx="1"/>
          </p:cNvCxnSpPr>
          <p:nvPr/>
        </p:nvCxnSpPr>
        <p:spPr>
          <a:xfrm>
            <a:off x="2478115" y="4645872"/>
            <a:ext cx="2137939" cy="9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22" idx="1"/>
          </p:cNvCxnSpPr>
          <p:nvPr/>
        </p:nvCxnSpPr>
        <p:spPr>
          <a:xfrm>
            <a:off x="2478115" y="3369669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4616054" y="4395041"/>
            <a:ext cx="520319" cy="520319"/>
            <a:chOff x="3342651" y="3507082"/>
            <a:chExt cx="520319" cy="520319"/>
          </a:xfrm>
        </p:grpSpPr>
        <p:sp>
          <p:nvSpPr>
            <p:cNvPr id="22" name="矩形 2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" name="直線單箭頭接點 24"/>
          <p:cNvCxnSpPr/>
          <p:nvPr/>
        </p:nvCxnSpPr>
        <p:spPr>
          <a:xfrm flipV="1">
            <a:off x="4867261" y="4925804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75249"/>
              </p:ext>
            </p:extLst>
          </p:nvPr>
        </p:nvGraphicFramePr>
        <p:xfrm>
          <a:off x="5838017" y="4341859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方程式" r:id="rId6" imgW="317160" imgH="215640" progId="Equation.3">
                  <p:embed/>
                </p:oleObj>
              </mc:Choice>
              <mc:Fallback>
                <p:oleObj name="方程式" r:id="rId6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017" y="4341859"/>
                        <a:ext cx="787400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121034" y="5809347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293978" y="5032261"/>
            <a:ext cx="189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06599" y="5809347"/>
            <a:ext cx="118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5178" y="1589873"/>
            <a:ext cx="1484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</a:t>
            </a:r>
            <a:endParaRPr lang="zh-TW" altLang="en-US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3021212" y="3373346"/>
            <a:ext cx="546036" cy="537290"/>
            <a:chOff x="34511" y="3510100"/>
            <a:chExt cx="546036" cy="537290"/>
          </a:xfrm>
        </p:grpSpPr>
        <p:sp>
          <p:nvSpPr>
            <p:cNvPr id="48" name="矩形 47"/>
            <p:cNvSpPr/>
            <p:nvPr/>
          </p:nvSpPr>
          <p:spPr>
            <a:xfrm>
              <a:off x="34511" y="3510100"/>
              <a:ext cx="546036" cy="5372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36079" y="3552772"/>
              <a:ext cx="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3021212" y="4274006"/>
            <a:ext cx="546036" cy="537290"/>
            <a:chOff x="-43759" y="4374027"/>
            <a:chExt cx="546036" cy="537290"/>
          </a:xfrm>
        </p:grpSpPr>
        <p:sp>
          <p:nvSpPr>
            <p:cNvPr id="49" name="矩形 48"/>
            <p:cNvSpPr/>
            <p:nvPr/>
          </p:nvSpPr>
          <p:spPr>
            <a:xfrm>
              <a:off x="-43759" y="4374027"/>
              <a:ext cx="546036" cy="5372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0" y="4424367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928091" y="5130981"/>
            <a:ext cx="715437" cy="537290"/>
            <a:chOff x="153153" y="5027301"/>
            <a:chExt cx="715437" cy="537290"/>
          </a:xfrm>
        </p:grpSpPr>
        <p:sp>
          <p:nvSpPr>
            <p:cNvPr id="50" name="矩形 49"/>
            <p:cNvSpPr/>
            <p:nvPr/>
          </p:nvSpPr>
          <p:spPr>
            <a:xfrm>
              <a:off x="252603" y="5027301"/>
              <a:ext cx="546036" cy="5372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53153" y="5087907"/>
              <a:ext cx="715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4509542" y="576197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1878659" y="3072579"/>
            <a:ext cx="546036" cy="537290"/>
            <a:chOff x="34511" y="3510100"/>
            <a:chExt cx="546036" cy="537290"/>
          </a:xfrm>
        </p:grpSpPr>
        <p:sp>
          <p:nvSpPr>
            <p:cNvPr id="52" name="矩形 51"/>
            <p:cNvSpPr/>
            <p:nvPr/>
          </p:nvSpPr>
          <p:spPr>
            <a:xfrm>
              <a:off x="34511" y="3510100"/>
              <a:ext cx="546036" cy="5372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136079" y="3552772"/>
              <a:ext cx="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1854193" y="4324346"/>
            <a:ext cx="546036" cy="537290"/>
            <a:chOff x="-43759" y="4374027"/>
            <a:chExt cx="546036" cy="537290"/>
          </a:xfrm>
        </p:grpSpPr>
        <p:sp>
          <p:nvSpPr>
            <p:cNvPr id="55" name="矩形 54"/>
            <p:cNvSpPr/>
            <p:nvPr/>
          </p:nvSpPr>
          <p:spPr>
            <a:xfrm>
              <a:off x="-43759" y="4374027"/>
              <a:ext cx="546036" cy="5372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0" y="4424367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781803" y="5617559"/>
            <a:ext cx="715437" cy="537290"/>
            <a:chOff x="153153" y="5027301"/>
            <a:chExt cx="715437" cy="537290"/>
          </a:xfrm>
        </p:grpSpPr>
        <p:sp>
          <p:nvSpPr>
            <p:cNvPr id="58" name="矩形 57"/>
            <p:cNvSpPr/>
            <p:nvPr/>
          </p:nvSpPr>
          <p:spPr>
            <a:xfrm>
              <a:off x="252603" y="5027301"/>
              <a:ext cx="546036" cy="5372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153153" y="5087907"/>
              <a:ext cx="715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文字方塊 61"/>
          <p:cNvSpPr txBox="1"/>
          <p:nvPr/>
        </p:nvSpPr>
        <p:spPr>
          <a:xfrm>
            <a:off x="5259455" y="4144682"/>
            <a:ext cx="37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群組 62"/>
          <p:cNvGrpSpPr/>
          <p:nvPr/>
        </p:nvGrpSpPr>
        <p:grpSpPr>
          <a:xfrm>
            <a:off x="3543274" y="1374967"/>
            <a:ext cx="5297714" cy="2078894"/>
            <a:chOff x="3566162" y="4678338"/>
            <a:chExt cx="5297714" cy="2078894"/>
          </a:xfrm>
        </p:grpSpPr>
        <p:sp>
          <p:nvSpPr>
            <p:cNvPr id="64" name="圓角矩形圖說文字 63"/>
            <p:cNvSpPr/>
            <p:nvPr/>
          </p:nvSpPr>
          <p:spPr>
            <a:xfrm>
              <a:off x="3566162" y="4678338"/>
              <a:ext cx="5297714" cy="2078894"/>
            </a:xfrm>
            <a:prstGeom prst="wedgeRoundRectCallout">
              <a:avLst>
                <a:gd name="adj1" fmla="val 1509"/>
                <a:gd name="adj2" fmla="val 90824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68" name="圖片 6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69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4" name="方程式" r:id="rId9" imgW="317160" imgH="215640" progId="Equation.3">
                      <p:embed/>
                    </p:oleObj>
                  </mc:Choice>
                  <mc:Fallback>
                    <p:oleObj name="方程式" r:id="rId9" imgW="3171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5" name="方程式" r:id="rId11" imgW="126720" imgH="126720" progId="Equation.3">
                      <p:embed/>
                    </p:oleObj>
                  </mc:Choice>
                  <mc:Fallback>
                    <p:oleObj name="方程式" r:id="rId11" imgW="1267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方程式" r:id="rId13" imgW="863280" imgH="393480" progId="Equation.3">
                    <p:embed/>
                  </p:oleObj>
                </mc:Choice>
                <mc:Fallback>
                  <p:oleObj name="方程式" r:id="rId13" imgW="863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文字方塊 66"/>
            <p:cNvSpPr txBox="1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 Function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文字方塊 70"/>
          <p:cNvSpPr txBox="1"/>
          <p:nvPr/>
        </p:nvSpPr>
        <p:spPr>
          <a:xfrm>
            <a:off x="7346491" y="4374685"/>
            <a:ext cx="87807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0.98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184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2" grpId="0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pic>
        <p:nvPicPr>
          <p:cNvPr id="4" name="Picture 6" descr="http://bio1152.nicerweb.com/Locked/media/ch48/48_05NeuronStruc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11" y="789234"/>
            <a:ext cx="3409412" cy="215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403117" y="841620"/>
            <a:ext cx="2287794" cy="1098349"/>
            <a:chOff x="3202412" y="1600580"/>
            <a:chExt cx="3275013" cy="1572303"/>
          </a:xfrm>
        </p:grpSpPr>
        <p:pic>
          <p:nvPicPr>
            <p:cNvPr id="6" name="Picture 4" descr="http://cdn.zmescience.com/wp-content/uploads/2011/07/neural_network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137" y="1600580"/>
              <a:ext cx="2478247" cy="1486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3202412" y="2732295"/>
              <a:ext cx="3275013" cy="440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490004" y="3147408"/>
            <a:ext cx="2416814" cy="1897458"/>
            <a:chOff x="3223753" y="2941320"/>
            <a:chExt cx="2416814" cy="1897458"/>
          </a:xfrm>
        </p:grpSpPr>
        <p:grpSp>
          <p:nvGrpSpPr>
            <p:cNvPr id="38" name="群組 37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32" name="直線單箭頭接點 31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橢圓 21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線單箭頭接點 22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9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823159" y="3478177"/>
              <a:ext cx="584765" cy="396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2" name="方程式" r:id="rId6" imgW="317160" imgH="215640" progId="Equation.3">
                      <p:embed/>
                    </p:oleObj>
                  </mc:Choice>
                  <mc:Fallback>
                    <p:oleObj name="方程式" r:id="rId6" imgW="3171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159" y="3478177"/>
                            <a:ext cx="584765" cy="396131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1" name="直線單箭頭接點 20"/>
            <p:cNvCxnSpPr/>
            <p:nvPr/>
          </p:nvCxnSpPr>
          <p:spPr>
            <a:xfrm flipV="1">
              <a:off x="3234600" y="3780105"/>
              <a:ext cx="674268" cy="90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3223753" y="2941320"/>
              <a:ext cx="704573" cy="6913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7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3" name="方程式" r:id="rId8" imgW="139680" imgH="139680" progId="Equation.3">
                      <p:embed/>
                    </p:oleObj>
                  </mc:Choice>
                  <mc:Fallback>
                    <p:oleObj name="方程式" r:id="rId8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" name="群組 36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單箭頭接點 32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>
            <a:off x="1025296" y="2390303"/>
            <a:ext cx="2416814" cy="1897458"/>
            <a:chOff x="3223753" y="2941320"/>
            <a:chExt cx="2416814" cy="1897458"/>
          </a:xfrm>
        </p:grpSpPr>
        <p:grpSp>
          <p:nvGrpSpPr>
            <p:cNvPr id="43" name="群組 42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53" name="直線單箭頭接點 52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橢圓 53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" name="直線單箭頭接點 54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6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823159" y="3478177"/>
              <a:ext cx="584765" cy="396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4" name="方程式" r:id="rId10" imgW="317160" imgH="215640" progId="Equation.3">
                      <p:embed/>
                    </p:oleObj>
                  </mc:Choice>
                  <mc:Fallback>
                    <p:oleObj name="方程式" r:id="rId10" imgW="3171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159" y="3478177"/>
                            <a:ext cx="584765" cy="396131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4" name="直線單箭頭接點 43"/>
            <p:cNvCxnSpPr/>
            <p:nvPr/>
          </p:nvCxnSpPr>
          <p:spPr>
            <a:xfrm flipV="1">
              <a:off x="3405107" y="3780105"/>
              <a:ext cx="503761" cy="6770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3223753" y="2941320"/>
              <a:ext cx="704573" cy="6913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2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5" name="方程式" r:id="rId11" imgW="139680" imgH="139680" progId="Equation.3">
                      <p:embed/>
                    </p:oleObj>
                  </mc:Choice>
                  <mc:Fallback>
                    <p:oleObj name="方程式" r:id="rId11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" name="群組 46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直線單箭頭接點 49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單箭頭接點 47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1054690" y="4250748"/>
            <a:ext cx="2405967" cy="1782000"/>
            <a:chOff x="3234600" y="3056778"/>
            <a:chExt cx="2405967" cy="1782000"/>
          </a:xfrm>
        </p:grpSpPr>
        <p:grpSp>
          <p:nvGrpSpPr>
            <p:cNvPr id="58" name="群組 57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68" name="直線單箭頭接點 67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橢圓 68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0" name="直線單箭頭接點 69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823159" y="3478177"/>
              <a:ext cx="584765" cy="396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6" name="方程式" r:id="rId12" imgW="317160" imgH="215640" progId="Equation.3">
                      <p:embed/>
                    </p:oleObj>
                  </mc:Choice>
                  <mc:Fallback>
                    <p:oleObj name="方程式" r:id="rId12" imgW="3171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159" y="3478177"/>
                            <a:ext cx="584765" cy="396131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9" name="直線單箭頭接點 58"/>
            <p:cNvCxnSpPr/>
            <p:nvPr/>
          </p:nvCxnSpPr>
          <p:spPr>
            <a:xfrm flipV="1">
              <a:off x="3234600" y="3780105"/>
              <a:ext cx="674268" cy="90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3341416" y="3056778"/>
              <a:ext cx="586910" cy="5759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7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7" name="方程式" r:id="rId13" imgW="139680" imgH="139680" progId="Equation.3">
                      <p:embed/>
                    </p:oleObj>
                  </mc:Choice>
                  <mc:Fallback>
                    <p:oleObj name="方程式" r:id="rId13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" name="群組 61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線單箭頭接點 64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線單箭頭接點 62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5999360" y="3135492"/>
            <a:ext cx="2416814" cy="1897458"/>
            <a:chOff x="3223753" y="2941320"/>
            <a:chExt cx="2416814" cy="1897458"/>
          </a:xfrm>
        </p:grpSpPr>
        <p:grpSp>
          <p:nvGrpSpPr>
            <p:cNvPr id="73" name="群組 72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83" name="直線單箭頭接點 82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橢圓 83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5" name="直線單箭頭接點 84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6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823159" y="3478177"/>
              <a:ext cx="584765" cy="396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8" name="方程式" r:id="rId14" imgW="317160" imgH="215640" progId="Equation.3">
                      <p:embed/>
                    </p:oleObj>
                  </mc:Choice>
                  <mc:Fallback>
                    <p:oleObj name="方程式" r:id="rId14" imgW="3171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159" y="3478177"/>
                            <a:ext cx="584765" cy="396131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4" name="直線單箭頭接點 73"/>
            <p:cNvCxnSpPr/>
            <p:nvPr/>
          </p:nvCxnSpPr>
          <p:spPr>
            <a:xfrm flipV="1">
              <a:off x="3234600" y="3780105"/>
              <a:ext cx="674268" cy="90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3223753" y="2941320"/>
              <a:ext cx="704573" cy="6913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群組 75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82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9" name="方程式" r:id="rId15" imgW="139680" imgH="139680" progId="Equation.3">
                      <p:embed/>
                    </p:oleObj>
                  </mc:Choice>
                  <mc:Fallback>
                    <p:oleObj name="方程式" r:id="rId15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7" name="群組 76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直線單箭頭接點 79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直線單箭頭接點 77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93318" y="1435109"/>
            <a:ext cx="4553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connections lead to different network structures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2085021" y="6124310"/>
                <a:ext cx="6873998" cy="52322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 and biases are network parameters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021" y="6124310"/>
                <a:ext cx="6873998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148332" y="5133824"/>
            <a:ext cx="57921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neurons have different values of weights and biases.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695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7" grpId="0" animBg="1"/>
      <p:bldP spid="9" grpId="0"/>
    </p:bldLst>
  </p:timing>
</p:sld>
</file>

<file path=ppt/theme/theme1.xml><?xml version="1.0" encoding="utf-8"?>
<a:theme xmlns:a="http://schemas.openxmlformats.org/drawingml/2006/main" name="1_NSFC建设方案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研制报告Ver1.12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normAutofit fontScale="85000" lnSpcReduction="10000"/>
      </a:bodyPr>
      <a:lstStyle>
        <a:defPPr>
          <a:defRPr sz="2400" dirty="0" smtClean="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研制报告Ver1.12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研制报告Ver1.12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SFC建设方案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研制报告Ver1.12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normAutofit fontScale="85000" lnSpcReduction="10000"/>
      </a:bodyPr>
      <a:lstStyle>
        <a:defPPr>
          <a:defRPr sz="2400" dirty="0" smtClean="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研制报告Ver1.12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研制报告Ver1.12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7003</TotalTime>
  <Words>1487</Words>
  <Application>Microsoft Office PowerPoint</Application>
  <PresentationFormat>全屏显示(4:3)</PresentationFormat>
  <Paragraphs>481</Paragraphs>
  <Slides>36</Slides>
  <Notes>26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1_NSFC建设方案主题</vt:lpstr>
      <vt:lpstr>2_NSFC建设方案主题</vt:lpstr>
      <vt:lpstr>方程式</vt:lpstr>
      <vt:lpstr>Deep Learning Basics</vt:lpstr>
      <vt:lpstr>Machine Learning ≈ Looking for a Function</vt:lpstr>
      <vt:lpstr>Framework </vt:lpstr>
      <vt:lpstr>Framework </vt:lpstr>
      <vt:lpstr>Three Steps for Deep Learning</vt:lpstr>
      <vt:lpstr>Deep Learning</vt:lpstr>
      <vt:lpstr>Neural Network </vt:lpstr>
      <vt:lpstr>Neural Network </vt:lpstr>
      <vt:lpstr>Neural Network </vt:lpstr>
      <vt:lpstr>Fully Connect Feedforward Network</vt:lpstr>
      <vt:lpstr>Fully Connect Feedforward Network</vt:lpstr>
      <vt:lpstr>Fully Connect Feedforward Network</vt:lpstr>
      <vt:lpstr>Fully Connect Feedforward Network</vt:lpstr>
      <vt:lpstr>Deep = Many hidden layers</vt:lpstr>
      <vt:lpstr>Deep = Many hidden layers</vt:lpstr>
      <vt:lpstr>Why we need deep?</vt:lpstr>
      <vt:lpstr>Fully Connect Feedforward Network</vt:lpstr>
      <vt:lpstr>Output Layer </vt:lpstr>
      <vt:lpstr>Output Layer</vt:lpstr>
      <vt:lpstr>Three Steps for Deep Learning</vt:lpstr>
      <vt:lpstr>Training Data</vt:lpstr>
      <vt:lpstr>Learning Target</vt:lpstr>
      <vt:lpstr>Loss</vt:lpstr>
      <vt:lpstr>Total Loss</vt:lpstr>
      <vt:lpstr>Three Steps for Deep Learning</vt:lpstr>
      <vt:lpstr>How to pick the best function</vt:lpstr>
      <vt:lpstr>Gradient Descent</vt:lpstr>
      <vt:lpstr>Gradient Descent</vt:lpstr>
      <vt:lpstr>Gradient Descent</vt:lpstr>
      <vt:lpstr>Gradient Descent</vt:lpstr>
      <vt:lpstr>Gradient Descent</vt:lpstr>
      <vt:lpstr>Local Minima</vt:lpstr>
      <vt:lpstr>Local Minima</vt:lpstr>
      <vt:lpstr>Gradient Descent</vt:lpstr>
      <vt:lpstr>Backpropagation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环境/场景适应的跨媒体综合推理 指南方向：智能自主运动体</dc:title>
  <dc:creator>dell</dc:creator>
  <cp:lastModifiedBy>dell</cp:lastModifiedBy>
  <cp:revision>856</cp:revision>
  <dcterms:created xsi:type="dcterms:W3CDTF">2017-11-09T01:05:16Z</dcterms:created>
  <dcterms:modified xsi:type="dcterms:W3CDTF">2019-06-30T06:49:28Z</dcterms:modified>
</cp:coreProperties>
</file>