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52"/>
  </p:notesMasterIdLst>
  <p:handoutMasterIdLst>
    <p:handoutMasterId r:id="rId53"/>
  </p:handoutMasterIdLst>
  <p:sldIdLst>
    <p:sldId id="724" r:id="rId3"/>
    <p:sldId id="752" r:id="rId4"/>
    <p:sldId id="753" r:id="rId5"/>
    <p:sldId id="754" r:id="rId6"/>
    <p:sldId id="755" r:id="rId7"/>
    <p:sldId id="756" r:id="rId8"/>
    <p:sldId id="757" r:id="rId9"/>
    <p:sldId id="758" r:id="rId10"/>
    <p:sldId id="807" r:id="rId11"/>
    <p:sldId id="759" r:id="rId12"/>
    <p:sldId id="760" r:id="rId13"/>
    <p:sldId id="761" r:id="rId14"/>
    <p:sldId id="762" r:id="rId15"/>
    <p:sldId id="763" r:id="rId16"/>
    <p:sldId id="764" r:id="rId17"/>
    <p:sldId id="765" r:id="rId18"/>
    <p:sldId id="766" r:id="rId19"/>
    <p:sldId id="767" r:id="rId20"/>
    <p:sldId id="768" r:id="rId21"/>
    <p:sldId id="769" r:id="rId22"/>
    <p:sldId id="770" r:id="rId23"/>
    <p:sldId id="771" r:id="rId24"/>
    <p:sldId id="772" r:id="rId25"/>
    <p:sldId id="773" r:id="rId26"/>
    <p:sldId id="774" r:id="rId27"/>
    <p:sldId id="775" r:id="rId28"/>
    <p:sldId id="776" r:id="rId29"/>
    <p:sldId id="777" r:id="rId30"/>
    <p:sldId id="778" r:id="rId31"/>
    <p:sldId id="782" r:id="rId32"/>
    <p:sldId id="785" r:id="rId33"/>
    <p:sldId id="786" r:id="rId34"/>
    <p:sldId id="787" r:id="rId35"/>
    <p:sldId id="788" r:id="rId36"/>
    <p:sldId id="789" r:id="rId37"/>
    <p:sldId id="790" r:id="rId38"/>
    <p:sldId id="795" r:id="rId39"/>
    <p:sldId id="796" r:id="rId40"/>
    <p:sldId id="797" r:id="rId41"/>
    <p:sldId id="798" r:id="rId42"/>
    <p:sldId id="799" r:id="rId43"/>
    <p:sldId id="800" r:id="rId44"/>
    <p:sldId id="801" r:id="rId45"/>
    <p:sldId id="802" r:id="rId46"/>
    <p:sldId id="803" r:id="rId47"/>
    <p:sldId id="804" r:id="rId48"/>
    <p:sldId id="805" r:id="rId49"/>
    <p:sldId id="806" r:id="rId50"/>
    <p:sldId id="751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0" autoAdjust="0"/>
    <p:restoredTop sz="84908" autoAdjust="0"/>
  </p:normalViewPr>
  <p:slideViewPr>
    <p:cSldViewPr>
      <p:cViewPr>
        <p:scale>
          <a:sx n="80" d="100"/>
          <a:sy n="80" d="100"/>
        </p:scale>
        <p:origin x="133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57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6290C-B1FC-4A1C-98E0-DC4E7DD16468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07D8E-17BE-4791-8295-255D7E659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25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BA3B9-93CC-42C3-B55A-CB40FB350A8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1AF1A-0D4F-4F39-AD45-714687F28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96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910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620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914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827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211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411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572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892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564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59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38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1964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09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087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916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0602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781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201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267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4064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93845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018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06010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5660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012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221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8095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4294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8931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9661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4736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3124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89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29964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Current model taking advantage;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word2vec train-split-train style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Existing work addressing this issue: 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200">
                <a:solidFill>
                  <a:schemeClr val="dk1"/>
                </a:solidFill>
              </a:rPr>
              <a:t>Huang, Socher, Manning &amp; Ng, 2012;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200">
                <a:solidFill>
                  <a:schemeClr val="dk1"/>
                </a:solidFill>
              </a:rPr>
              <a:t>Trask, Gilmore, Russel, 2015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842544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925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575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7805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565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762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622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03" y="0"/>
                </a:lnTo>
                <a:lnTo>
                  <a:pt x="503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27113" y="4445000"/>
            <a:ext cx="7010400" cy="12525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835696" y="6516884"/>
            <a:ext cx="5681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本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PPT</a:t>
            </a:r>
            <a:r>
              <a:rPr lang="zh-CN" alt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仅用于教学目的，大量内容来自互联网，未指明引用处请见谅，请勿分发！</a:t>
            </a:r>
          </a:p>
        </p:txBody>
      </p:sp>
    </p:spTree>
    <p:extLst>
      <p:ext uri="{BB962C8B-B14F-4D97-AF65-F5344CB8AC3E}">
        <p14:creationId xmlns:p14="http://schemas.microsoft.com/office/powerpoint/2010/main" val="3032641335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2B7C7-FC46-47E9-9DC1-A957972167BE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593932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5" y="304800"/>
            <a:ext cx="200818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7692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C8655-ED8D-4CEC-B14F-67E656210838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53974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304804"/>
            <a:ext cx="7993062" cy="963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84316"/>
            <a:ext cx="39243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484313"/>
            <a:ext cx="3924300" cy="2190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827464"/>
            <a:ext cx="3924300" cy="2192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B4CC9-100A-4341-9A14-7623F9051ED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99974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7922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1460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8946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  <p:sp>
        <p:nvSpPr>
          <p:cNvPr id="22" name="Shape 22"/>
          <p:cNvSpPr txBox="1"/>
          <p:nvPr/>
        </p:nvSpPr>
        <p:spPr>
          <a:xfrm>
            <a:off x="2201850" y="6177125"/>
            <a:ext cx="5190899" cy="60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5801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6057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16373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788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50489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4327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3009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5262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66533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383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89040"/>
            <a:ext cx="7772400" cy="64807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4546653"/>
            <a:ext cx="7772400" cy="682547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609600" y="4437116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99" y="0"/>
                </a:lnTo>
                <a:lnTo>
                  <a:pt x="59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96712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980728"/>
            <a:ext cx="3924300" cy="547260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980728"/>
            <a:ext cx="3924300" cy="547260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58EB8-DC95-45F5-B015-B1B1B24B860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45670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4040188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484784"/>
            <a:ext cx="4040188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980728"/>
            <a:ext cx="4041775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484784"/>
            <a:ext cx="4041775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5BC2F-9435-449B-81B7-5EDCEB1FF2F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24926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F3444-B3A8-4DEA-8907-B01B6801EE54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2897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D1860-6637-4E89-9054-FF68FD4C0A7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397323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AE20F-0E7D-4006-8EF0-41E43E8C4F4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9102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CF956-66F4-4F8E-94D1-0EAA9B220E5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3885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88640"/>
            <a:ext cx="799306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931026"/>
            <a:ext cx="8001000" cy="552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79918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99" y="0"/>
                </a:lnTo>
                <a:lnTo>
                  <a:pt x="59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525344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110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97352"/>
            <a:ext cx="1981200" cy="19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97352"/>
            <a:ext cx="2895600" cy="19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97352"/>
            <a:ext cx="1981200" cy="19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68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</p:sldLayoutIdLst>
  <p:transition spd="slow"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0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8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16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000" kern="0">
                <a:solidFill>
                  <a:srgbClr val="595959"/>
                </a:solidFill>
                <a:cs typeface="Arial"/>
                <a:sym typeface="Arial"/>
              </a:rPr>
              <a:pPr algn="r"/>
              <a:t>‹#›</a:t>
            </a:fld>
            <a:endParaRPr lang="en" sz="1000" kern="0">
              <a:solidFill>
                <a:srgbClr val="595959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40672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1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wevi-onlin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wevi-onlin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âNatural Language Processingâçå¾çæç´¢ç»æ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99776"/>
            <a:ext cx="7848872" cy="346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" altLang="zh-CN" dirty="0"/>
              <a:t>Word Embedding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汤斯亮（</a:t>
            </a:r>
            <a:r>
              <a:rPr lang="en-US" altLang="zh-CN" dirty="0" err="1"/>
              <a:t>Siliang</a:t>
            </a:r>
            <a:r>
              <a:rPr lang="en-US" altLang="zh-CN" dirty="0"/>
              <a:t> Tang</a:t>
            </a:r>
            <a:r>
              <a:rPr lang="zh-CN" altLang="en-US" dirty="0"/>
              <a:t>）</a:t>
            </a:r>
            <a:endParaRPr lang="en-US" altLang="zh-CN" dirty="0"/>
          </a:p>
          <a:p>
            <a:pPr algn="r"/>
            <a:r>
              <a:rPr lang="en-US" altLang="zh-CN" dirty="0" err="1"/>
              <a:t>siliang@zju.edu.cn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440582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b="1" spc="-15" dirty="0"/>
              <a:t>B</a:t>
            </a:r>
            <a:r>
              <a:rPr b="1" spc="-20" dirty="0"/>
              <a:t>as</a:t>
            </a:r>
            <a:r>
              <a:rPr b="1" spc="-10" dirty="0"/>
              <a:t>i</a:t>
            </a:r>
            <a:r>
              <a:rPr b="1" dirty="0"/>
              <a:t>c </a:t>
            </a:r>
            <a:r>
              <a:rPr b="1" spc="-10" dirty="0"/>
              <a:t>i</a:t>
            </a:r>
            <a:r>
              <a:rPr b="1" spc="-25" dirty="0"/>
              <a:t>d</a:t>
            </a:r>
            <a:r>
              <a:rPr b="1" dirty="0"/>
              <a:t>e</a:t>
            </a:r>
            <a:r>
              <a:rPr b="1" spc="-20" dirty="0"/>
              <a:t>a</a:t>
            </a:r>
            <a:r>
              <a:rPr b="1" spc="-5" dirty="0"/>
              <a:t> </a:t>
            </a:r>
            <a:r>
              <a:rPr b="1" spc="-20" dirty="0"/>
              <a:t>o</a:t>
            </a:r>
            <a:r>
              <a:rPr b="1" dirty="0"/>
              <a:t>f </a:t>
            </a:r>
            <a:r>
              <a:rPr b="1" spc="-10" dirty="0"/>
              <a:t>l</a:t>
            </a:r>
            <a:r>
              <a:rPr b="1" dirty="0"/>
              <a:t>e</a:t>
            </a:r>
            <a:r>
              <a:rPr b="1" spc="-25" dirty="0"/>
              <a:t>a</a:t>
            </a:r>
            <a:r>
              <a:rPr b="1" dirty="0"/>
              <a:t>r</a:t>
            </a:r>
            <a:r>
              <a:rPr b="1" spc="-25" dirty="0"/>
              <a:t>n</a:t>
            </a:r>
            <a:r>
              <a:rPr b="1" spc="-10" dirty="0"/>
              <a:t>i</a:t>
            </a:r>
            <a:r>
              <a:rPr b="1" spc="-25" dirty="0"/>
              <a:t>n</a:t>
            </a:r>
            <a:r>
              <a:rPr b="1" dirty="0"/>
              <a:t>g</a:t>
            </a:r>
            <a:r>
              <a:rPr b="1" spc="-5" dirty="0"/>
              <a:t> </a:t>
            </a:r>
            <a:r>
              <a:rPr b="1" spc="-25" dirty="0"/>
              <a:t>n</a:t>
            </a:r>
            <a:r>
              <a:rPr b="1" dirty="0"/>
              <a:t>e</a:t>
            </a:r>
            <a:r>
              <a:rPr b="1" spc="-25" dirty="0"/>
              <a:t>u</a:t>
            </a:r>
            <a:r>
              <a:rPr b="1" dirty="0"/>
              <a:t>r</a:t>
            </a:r>
            <a:r>
              <a:rPr b="1" spc="-25" dirty="0"/>
              <a:t>a</a:t>
            </a:r>
            <a:r>
              <a:rPr b="1" spc="-10" dirty="0"/>
              <a:t>l</a:t>
            </a:r>
            <a:r>
              <a:rPr b="1" dirty="0"/>
              <a:t> </a:t>
            </a:r>
            <a:r>
              <a:rPr b="1" spc="-25" dirty="0"/>
              <a:t>n</a:t>
            </a:r>
            <a:r>
              <a:rPr b="1" dirty="0"/>
              <a:t>e</a:t>
            </a:r>
            <a:r>
              <a:rPr b="1" spc="-15" dirty="0"/>
              <a:t>t</a:t>
            </a:r>
            <a:r>
              <a:rPr b="1" dirty="0"/>
              <a:t>w</a:t>
            </a:r>
            <a:r>
              <a:rPr b="1" spc="-20" dirty="0"/>
              <a:t>o</a:t>
            </a:r>
            <a:r>
              <a:rPr b="1" dirty="0"/>
              <a:t>r</a:t>
            </a:r>
            <a:r>
              <a:rPr b="1" spc="-20" dirty="0"/>
              <a:t>k</a:t>
            </a:r>
            <a:r>
              <a:rPr b="1" dirty="0"/>
              <a:t> w</a:t>
            </a:r>
            <a:r>
              <a:rPr b="1" spc="-20" dirty="0"/>
              <a:t>o</a:t>
            </a:r>
            <a:r>
              <a:rPr b="1" dirty="0"/>
              <a:t>r</a:t>
            </a:r>
            <a:r>
              <a:rPr b="1" spc="-20" dirty="0"/>
              <a:t>d</a:t>
            </a:r>
            <a:r>
              <a:rPr b="1" spc="-10" dirty="0"/>
              <a:t> </a:t>
            </a:r>
            <a:r>
              <a:rPr b="1" dirty="0"/>
              <a:t>e</a:t>
            </a:r>
            <a:r>
              <a:rPr b="1" spc="-5" dirty="0"/>
              <a:t>m</a:t>
            </a:r>
            <a:r>
              <a:rPr b="1" spc="-30" dirty="0"/>
              <a:t>b</a:t>
            </a:r>
            <a:r>
              <a:rPr b="1" dirty="0"/>
              <a:t>e</a:t>
            </a:r>
            <a:r>
              <a:rPr b="1" spc="-10" dirty="0"/>
              <a:t>d</a:t>
            </a:r>
            <a:r>
              <a:rPr b="1" spc="-30" dirty="0"/>
              <a:t>d</a:t>
            </a:r>
            <a:r>
              <a:rPr b="1" spc="-10" dirty="0"/>
              <a:t>i</a:t>
            </a:r>
            <a:r>
              <a:rPr b="1" spc="-30" dirty="0"/>
              <a:t>n</a:t>
            </a:r>
            <a:r>
              <a:rPr b="1" spc="-5" dirty="0"/>
              <a:t>g</a:t>
            </a:r>
            <a:r>
              <a:rPr b="1" spc="-1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893506"/>
            <a:ext cx="8307070" cy="450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329"/>
              </a:lnSpc>
            </a:pPr>
            <a:r>
              <a:rPr sz="2800" kern="0" spc="-3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fi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8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ai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ms</a:t>
            </a:r>
            <a:r>
              <a:rPr sz="2800" kern="0" spc="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 p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b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tw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ee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wor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i="1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775" i="1" kern="0" baseline="-19519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 </a:t>
            </a:r>
            <a:r>
              <a:rPr sz="2775" i="1" kern="0" spc="-300" baseline="-19519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nd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x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 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ds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 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ct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endParaRPr sz="28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93345" marR="3815715" indent="833119">
              <a:lnSpc>
                <a:spcPts val="5170"/>
              </a:lnSpc>
              <a:spcBef>
                <a:spcPts val="365"/>
              </a:spcBef>
            </a:pP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p(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xt|</a:t>
            </a:r>
            <a:r>
              <a:rPr sz="2800" i="1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775" i="1" kern="0" spc="-7" baseline="-19519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=</a:t>
            </a:r>
            <a:r>
              <a:rPr sz="2800" kern="0" spc="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…  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lo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un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ct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io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</a:t>
            </a:r>
            <a:endParaRPr sz="28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927100">
              <a:spcBef>
                <a:spcPts val="1330"/>
              </a:spcBef>
            </a:pPr>
            <a:r>
              <a:rPr sz="2800" i="1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J</a:t>
            </a:r>
            <a:r>
              <a:rPr sz="2800" i="1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=</a:t>
            </a:r>
            <a:r>
              <a:rPr sz="2800" kern="0" spc="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1</a:t>
            </a:r>
            <a:r>
              <a:rPr sz="2800" kern="0" spc="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−</a:t>
            </a:r>
            <a:r>
              <a:rPr sz="2800" kern="0" spc="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2800" i="1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775" kern="0" spc="-7" baseline="-19519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−</a:t>
            </a:r>
            <a:r>
              <a:rPr sz="2775" i="1" kern="0" baseline="-19519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775" i="1" kern="0" spc="7" baseline="-19519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|</a:t>
            </a:r>
            <a:r>
              <a:rPr sz="2800" i="1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775" i="1" kern="0" spc="-7" baseline="-19519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endParaRPr sz="28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">
              <a:spcBef>
                <a:spcPts val="1805"/>
              </a:spcBef>
            </a:pPr>
            <a:r>
              <a:rPr sz="2800" kern="0" spc="-3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k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ns</a:t>
            </a:r>
            <a:r>
              <a:rPr sz="2800" kern="0" spc="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i="1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i="1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 b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la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8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pus</a:t>
            </a:r>
            <a:endParaRPr sz="28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" marR="323215">
              <a:spcBef>
                <a:spcPts val="1770"/>
              </a:spcBef>
            </a:pPr>
            <a:r>
              <a:rPr sz="2800" kern="0" spc="-3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k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ee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j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ct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tat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ns</a:t>
            </a:r>
            <a:r>
              <a:rPr sz="2800" kern="0" spc="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ds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 m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z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lo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ss</a:t>
            </a:r>
            <a:endParaRPr sz="28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8826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</a:t>
            </a:r>
            <a:r>
              <a:rPr spc="-10" dirty="0"/>
              <a:t>i</a:t>
            </a:r>
            <a:r>
              <a:rPr dirty="0"/>
              <a:t>re</a:t>
            </a:r>
            <a:r>
              <a:rPr spc="-5" dirty="0"/>
              <a:t>c</a:t>
            </a:r>
            <a:r>
              <a:rPr dirty="0"/>
              <a:t>t</a:t>
            </a:r>
            <a:r>
              <a:rPr spc="-15" dirty="0"/>
              <a:t>ly</a:t>
            </a:r>
            <a:r>
              <a:rPr spc="-5" dirty="0"/>
              <a:t> </a:t>
            </a:r>
            <a:r>
              <a:rPr spc="-10" dirty="0"/>
              <a:t>l</a:t>
            </a:r>
            <a:r>
              <a:rPr dirty="0"/>
              <a:t>e</a:t>
            </a:r>
            <a:r>
              <a:rPr spc="-25" dirty="0"/>
              <a:t>a</a:t>
            </a:r>
            <a:r>
              <a:rPr dirty="0"/>
              <a:t>r</a:t>
            </a:r>
            <a:r>
              <a:rPr spc="-25" dirty="0"/>
              <a:t>n</a:t>
            </a:r>
            <a:r>
              <a:rPr spc="-10" dirty="0"/>
              <a:t>i</a:t>
            </a:r>
            <a:r>
              <a:rPr spc="-25" dirty="0"/>
              <a:t>n</a:t>
            </a:r>
            <a:r>
              <a:rPr dirty="0"/>
              <a:t>g</a:t>
            </a:r>
            <a:r>
              <a:rPr spc="-5" dirty="0"/>
              <a:t> </a:t>
            </a:r>
            <a:r>
              <a:rPr spc="-15" dirty="0"/>
              <a:t>lo</a:t>
            </a:r>
            <a:r>
              <a:rPr dirty="0"/>
              <a:t>w</a:t>
            </a:r>
            <a:r>
              <a:rPr spc="-5" dirty="0"/>
              <a:t>-</a:t>
            </a:r>
            <a:r>
              <a:rPr spc="-25" dirty="0"/>
              <a:t>d</a:t>
            </a:r>
            <a:r>
              <a:rPr spc="-10" dirty="0"/>
              <a:t>i</a:t>
            </a:r>
            <a:r>
              <a:rPr spc="-5" dirty="0"/>
              <a:t>m</a:t>
            </a:r>
            <a:r>
              <a:rPr dirty="0"/>
              <a:t>e</a:t>
            </a:r>
            <a:r>
              <a:rPr spc="-20" dirty="0"/>
              <a:t>ns</a:t>
            </a:r>
            <a:r>
              <a:rPr spc="-15" dirty="0"/>
              <a:t>io</a:t>
            </a:r>
            <a:r>
              <a:rPr spc="-25" dirty="0"/>
              <a:t>na</a:t>
            </a:r>
            <a:r>
              <a:rPr spc="-10" dirty="0"/>
              <a:t>l</a:t>
            </a:r>
            <a:r>
              <a:rPr dirty="0"/>
              <a:t> w</a:t>
            </a:r>
            <a:r>
              <a:rPr spc="-20" dirty="0"/>
              <a:t>o</a:t>
            </a:r>
            <a:r>
              <a:rPr dirty="0"/>
              <a:t>r</a:t>
            </a:r>
            <a:r>
              <a:rPr spc="-20" dirty="0"/>
              <a:t>d</a:t>
            </a:r>
            <a:r>
              <a:rPr spc="-5" dirty="0"/>
              <a:t> v</a:t>
            </a:r>
            <a:r>
              <a:rPr dirty="0"/>
              <a:t>e</a:t>
            </a:r>
            <a:r>
              <a:rPr spc="-5" dirty="0"/>
              <a:t>c</a:t>
            </a:r>
            <a:r>
              <a:rPr dirty="0"/>
              <a:t>t</a:t>
            </a:r>
            <a:r>
              <a:rPr spc="-20" dirty="0"/>
              <a:t>o</a:t>
            </a:r>
            <a:r>
              <a:rPr dirty="0"/>
              <a:t>r</a:t>
            </a:r>
            <a:r>
              <a:rPr spc="-1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99685"/>
            <a:ext cx="8274684" cy="34168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Ol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</a:t>
            </a:r>
            <a:r>
              <a:rPr sz="2800" kern="0" spc="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va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fo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&amp;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ee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:</a:t>
            </a:r>
            <a:endParaRPr sz="2800" kern="0" dirty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927100" marR="817880" indent="-457200">
              <a:lnSpc>
                <a:spcPct val="100699"/>
              </a:lnSpc>
              <a:spcBef>
                <a:spcPts val="1485"/>
              </a:spcBef>
              <a:buClr>
                <a:srgbClr val="3A87FF"/>
              </a:buClr>
              <a:buFont typeface="Arial"/>
              <a:buChar char="•"/>
              <a:tabLst>
                <a:tab pos="927100" algn="l"/>
              </a:tabLst>
            </a:pP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re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ba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ck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-p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pa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err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rs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ha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rt et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.,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1986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  <a:p>
            <a:pPr marL="927100" indent="-457200">
              <a:spcBef>
                <a:spcPts val="1485"/>
              </a:spcBef>
              <a:buClr>
                <a:srgbClr val="3A87FF"/>
              </a:buClr>
              <a:buFont typeface="Arial"/>
              <a:buChar char="•"/>
              <a:tabLst>
                <a:tab pos="927100" algn="l"/>
              </a:tabLst>
            </a:pPr>
            <a:r>
              <a:rPr sz="2400" b="1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b="1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b="1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b="1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b="1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400" b="1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b="1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al </a:t>
            </a:r>
            <a:r>
              <a:rPr sz="2400" b="1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b="1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b="1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ob</a:t>
            </a:r>
            <a:r>
              <a:rPr sz="2400" b="1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b="1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2400" b="1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ili</a:t>
            </a:r>
            <a:r>
              <a:rPr sz="2400" b="1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</a:t>
            </a:r>
            <a:r>
              <a:rPr sz="2400" b="1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b="1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b="1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b="1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la</a:t>
            </a:r>
            <a:r>
              <a:rPr sz="2400" b="1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ngu</a:t>
            </a:r>
            <a:r>
              <a:rPr sz="2400" b="1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b="1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400" b="1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b="1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mod</a:t>
            </a:r>
            <a:r>
              <a:rPr sz="2400" b="1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b="1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et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.,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2003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  <a:p>
            <a:pPr marL="927100" indent="-457200">
              <a:spcBef>
                <a:spcPts val="1485"/>
              </a:spcBef>
              <a:buClr>
                <a:srgbClr val="3A87FF"/>
              </a:buClr>
              <a:buFont typeface="Arial"/>
              <a:buChar char="•"/>
              <a:tabLst>
                <a:tab pos="927100" algn="l"/>
              </a:tabLst>
            </a:pP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NL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os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om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ra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(Collo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ert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&amp;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2008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  <a:p>
            <a:pPr marL="927100" marR="1866264" indent="-457200">
              <a:lnSpc>
                <a:spcPct val="100699"/>
              </a:lnSpc>
              <a:spcBef>
                <a:spcPts val="1500"/>
              </a:spcBef>
              <a:buClr>
                <a:srgbClr val="3A87FF"/>
              </a:buClr>
              <a:buFont typeface="Arial"/>
              <a:buChar char="•"/>
              <a:tabLst>
                <a:tab pos="927100" algn="l"/>
              </a:tabLst>
            </a:pP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re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si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and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: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rd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2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(Mi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k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olo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et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2013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6929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075" y="1997875"/>
            <a:ext cx="3646849" cy="311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75" y="2062737"/>
            <a:ext cx="3776900" cy="318972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word2vec...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311700" y="1204475"/>
            <a:ext cx="8689500" cy="419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Two original papers published in association with word2vec by Mikolov et al. (2013)</a:t>
            </a:r>
          </a:p>
        </p:txBody>
      </p:sp>
    </p:spTree>
    <p:extLst>
      <p:ext uri="{BB962C8B-B14F-4D97-AF65-F5344CB8AC3E}">
        <p14:creationId xmlns:p14="http://schemas.microsoft.com/office/powerpoint/2010/main" val="171025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Word Vectors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2390575" y="1969125"/>
            <a:ext cx="936000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apple            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2905625" y="2308650"/>
            <a:ext cx="936000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orange            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1340550" y="3586175"/>
            <a:ext cx="64628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2" name="Shape 162"/>
          <p:cNvCxnSpPr>
            <a:stCxn id="158" idx="2"/>
          </p:cNvCxnSpPr>
          <p:nvPr/>
        </p:nvCxnSpPr>
        <p:spPr>
          <a:xfrm>
            <a:off x="4571999" y="1356866"/>
            <a:ext cx="0" cy="4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3" name="Shape 163"/>
          <p:cNvSpPr txBox="1"/>
          <p:nvPr/>
        </p:nvSpPr>
        <p:spPr>
          <a:xfrm>
            <a:off x="2242075" y="2554725"/>
            <a:ext cx="1084499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banana            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4298475" y="2474000"/>
            <a:ext cx="1193100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rice            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4719900" y="4269400"/>
            <a:ext cx="673500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bus           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5888525" y="2652300"/>
            <a:ext cx="1193100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milk            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5043625" y="1794475"/>
            <a:ext cx="1193100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juice            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5355950" y="4482550"/>
            <a:ext cx="936000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car           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4487825" y="4671775"/>
            <a:ext cx="673500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train          </a:t>
            </a:r>
          </a:p>
        </p:txBody>
      </p:sp>
    </p:spTree>
    <p:extLst>
      <p:ext uri="{BB962C8B-B14F-4D97-AF65-F5344CB8AC3E}">
        <p14:creationId xmlns:p14="http://schemas.microsoft.com/office/powerpoint/2010/main" val="59294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9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Word Analogy</a:t>
            </a:r>
          </a:p>
        </p:txBody>
      </p:sp>
      <p:cxnSp>
        <p:nvCxnSpPr>
          <p:cNvPr id="175" name="Shape 175"/>
          <p:cNvCxnSpPr/>
          <p:nvPr/>
        </p:nvCxnSpPr>
        <p:spPr>
          <a:xfrm>
            <a:off x="1340550" y="3586175"/>
            <a:ext cx="64628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6" name="Shape 176"/>
          <p:cNvCxnSpPr/>
          <p:nvPr/>
        </p:nvCxnSpPr>
        <p:spPr>
          <a:xfrm>
            <a:off x="4572000" y="1356866"/>
            <a:ext cx="0" cy="4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8" name="Shape 178"/>
          <p:cNvSpPr txBox="1"/>
          <p:nvPr/>
        </p:nvSpPr>
        <p:spPr>
          <a:xfrm>
            <a:off x="2390575" y="1969125"/>
            <a:ext cx="936000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king            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5444175" y="2616225"/>
            <a:ext cx="936000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queen            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2902575" y="3937575"/>
            <a:ext cx="936000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man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5813725" y="4523175"/>
            <a:ext cx="936000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woman            </a:t>
            </a:r>
          </a:p>
        </p:txBody>
      </p:sp>
      <p:cxnSp>
        <p:nvCxnSpPr>
          <p:cNvPr id="182" name="Shape 182"/>
          <p:cNvCxnSpPr/>
          <p:nvPr/>
        </p:nvCxnSpPr>
        <p:spPr>
          <a:xfrm>
            <a:off x="3082550" y="2253625"/>
            <a:ext cx="2421899" cy="4664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3" name="Shape 183"/>
          <p:cNvCxnSpPr/>
          <p:nvPr/>
        </p:nvCxnSpPr>
        <p:spPr>
          <a:xfrm>
            <a:off x="3559725" y="4237650"/>
            <a:ext cx="2320500" cy="47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4" name="Shape 184"/>
          <p:cNvSpPr txBox="1"/>
          <p:nvPr/>
        </p:nvSpPr>
        <p:spPr>
          <a:xfrm>
            <a:off x="3381175" y="3112125"/>
            <a:ext cx="936000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uncle          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434775" y="3759225"/>
            <a:ext cx="936000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aunt           </a:t>
            </a:r>
          </a:p>
        </p:txBody>
      </p:sp>
      <p:cxnSp>
        <p:nvCxnSpPr>
          <p:cNvPr id="186" name="Shape 186"/>
          <p:cNvCxnSpPr/>
          <p:nvPr/>
        </p:nvCxnSpPr>
        <p:spPr>
          <a:xfrm>
            <a:off x="4073150" y="3396625"/>
            <a:ext cx="2421899" cy="4664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7" name="Shape 187"/>
          <p:cNvSpPr txBox="1"/>
          <p:nvPr/>
        </p:nvSpPr>
        <p:spPr>
          <a:xfrm>
            <a:off x="6144000" y="5768825"/>
            <a:ext cx="3000000" cy="466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sz="1400" kern="0">
                <a:solidFill>
                  <a:srgbClr val="666666"/>
                </a:solidFill>
                <a:cs typeface="Arial"/>
                <a:sym typeface="Arial"/>
              </a:rPr>
              <a:t>Mikolov &amp; Chen et al. 2013</a:t>
            </a:r>
          </a:p>
          <a:p>
            <a:r>
              <a:rPr lang="en" sz="1400" kern="0">
                <a:solidFill>
                  <a:srgbClr val="666666"/>
                </a:solidFill>
                <a:cs typeface="Arial"/>
                <a:sym typeface="Arial"/>
              </a:rPr>
              <a:t>Mikolov &amp; Sutskever et al. 2013</a:t>
            </a:r>
          </a:p>
        </p:txBody>
      </p:sp>
    </p:spTree>
    <p:extLst>
      <p:ext uri="{BB962C8B-B14F-4D97-AF65-F5344CB8AC3E}">
        <p14:creationId xmlns:p14="http://schemas.microsoft.com/office/powerpoint/2010/main" val="4152694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word2vec as a (powerful) black box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098" y="2395850"/>
            <a:ext cx="2245799" cy="21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750" y="2450262"/>
            <a:ext cx="1957474" cy="195747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888079" y="4324325"/>
            <a:ext cx="1270799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Wikipedia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2137" y="2509550"/>
            <a:ext cx="3041861" cy="195744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4012875" y="3327050"/>
            <a:ext cx="1270799" cy="6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F3F3F3"/>
                </a:solidFill>
                <a:cs typeface="Arial"/>
                <a:sym typeface="Arial"/>
              </a:rPr>
              <a:t>word2vec</a:t>
            </a:r>
          </a:p>
        </p:txBody>
      </p:sp>
      <p:sp>
        <p:nvSpPr>
          <p:cNvPr id="206" name="Shape 206"/>
          <p:cNvSpPr/>
          <p:nvPr/>
        </p:nvSpPr>
        <p:spPr>
          <a:xfrm>
            <a:off x="2752475" y="3229800"/>
            <a:ext cx="593099" cy="3983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861225" y="3289075"/>
            <a:ext cx="593099" cy="3983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926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Word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413438" indent="-385763">
              <a:buAutoNum type="arabicPeriod"/>
            </a:pPr>
            <a:r>
              <a:rPr lang="en-IN" sz="2400" dirty="0"/>
              <a:t>Word Similarity</a:t>
            </a:r>
          </a:p>
          <a:p>
            <a:pPr marL="27675">
              <a:buNone/>
            </a:pPr>
            <a:r>
              <a:rPr lang="en-IN" dirty="0">
                <a:solidFill>
                  <a:srgbClr val="FF0000"/>
                </a:solidFill>
              </a:rPr>
              <a:t>Classic Methods :  Edit Distance, WordNet, Porter’s Stemmer, Lemmatization using dictionaries</a:t>
            </a:r>
            <a:endParaRPr lang="en-IN" sz="2400" dirty="0"/>
          </a:p>
          <a:p>
            <a:r>
              <a:rPr lang="en-IN" sz="1800" dirty="0"/>
              <a:t>Easily identifies similar words and synonyms since they occur in similar contexts</a:t>
            </a:r>
          </a:p>
          <a:p>
            <a:r>
              <a:rPr lang="en-IN" sz="1800" dirty="0"/>
              <a:t>Stemming (thought -&gt; think) </a:t>
            </a:r>
          </a:p>
          <a:p>
            <a:r>
              <a:rPr lang="en-IN" sz="1800" dirty="0"/>
              <a:t>Inflections, Tense forms</a:t>
            </a:r>
          </a:p>
          <a:p>
            <a:r>
              <a:rPr lang="en-IN" sz="1800" i="1" dirty="0" err="1"/>
              <a:t>eg</a:t>
            </a:r>
            <a:r>
              <a:rPr lang="en-IN" sz="1800" i="1" dirty="0"/>
              <a:t>. Think, thought, ponder, pondering,</a:t>
            </a:r>
          </a:p>
          <a:p>
            <a:r>
              <a:rPr lang="en-IN" sz="1800" i="1" dirty="0" err="1"/>
              <a:t>eg</a:t>
            </a:r>
            <a:r>
              <a:rPr lang="en-IN" sz="1800" i="1" dirty="0"/>
              <a:t>. Plane, Aircraft, Flight</a:t>
            </a:r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9534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Word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7675">
              <a:buNone/>
            </a:pPr>
            <a:r>
              <a:rPr lang="en-IN" sz="2400" dirty="0"/>
              <a:t>2. Machine Translation</a:t>
            </a:r>
          </a:p>
          <a:p>
            <a:pPr marL="27675">
              <a:buNone/>
            </a:pPr>
            <a:r>
              <a:rPr lang="en-IN" dirty="0">
                <a:solidFill>
                  <a:srgbClr val="FF0000"/>
                </a:solidFill>
              </a:rPr>
              <a:t>Classic Methods :  Rule-based machine translation, morphological transformation</a:t>
            </a:r>
            <a:endParaRPr lang="en-IN" sz="2400" dirty="0">
              <a:solidFill>
                <a:srgbClr val="FF0000"/>
              </a:solidFill>
            </a:endParaRPr>
          </a:p>
          <a:p>
            <a:pPr marL="27675">
              <a:buNone/>
            </a:pPr>
            <a:endParaRPr lang="en-IN" sz="2400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US" sz="2400" dirty="0"/>
          </a:p>
        </p:txBody>
      </p:sp>
      <p:pic>
        <p:nvPicPr>
          <p:cNvPr id="2052" name="Picture 4" descr="http://colah.github.io/posts/2014-07-NLP-RNNs-Representations/img/Socher-BillingualTS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7" y="2961174"/>
            <a:ext cx="3845117" cy="289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975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Word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7675">
              <a:buNone/>
            </a:pPr>
            <a:r>
              <a:rPr lang="en-IN" sz="2400" dirty="0"/>
              <a:t>3.  Part-of-Speech and Named Entity Recognition</a:t>
            </a:r>
          </a:p>
          <a:p>
            <a:pPr marL="27675">
              <a:buNone/>
            </a:pPr>
            <a:r>
              <a:rPr lang="en-IN" dirty="0">
                <a:solidFill>
                  <a:srgbClr val="FF0000"/>
                </a:solidFill>
                <a:effectLst/>
              </a:rPr>
              <a:t>Classic Methods :  Sequential Models (MEMM , Conditional Random Fields),  Logistic Regression</a:t>
            </a:r>
            <a:endParaRPr lang="en-IN" sz="2400" dirty="0">
              <a:solidFill>
                <a:srgbClr val="FF0000"/>
              </a:solidFill>
            </a:endParaRPr>
          </a:p>
          <a:p>
            <a:pPr marL="27675">
              <a:buNone/>
            </a:pPr>
            <a:endParaRPr lang="en-IN" sz="2400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84" y="3280692"/>
            <a:ext cx="6194084" cy="258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77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Word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7675">
              <a:buNone/>
            </a:pPr>
            <a:r>
              <a:rPr lang="en-IN" sz="2400" dirty="0"/>
              <a:t>4. Relation Extraction</a:t>
            </a:r>
          </a:p>
          <a:p>
            <a:pPr marL="27675">
              <a:buNone/>
            </a:pPr>
            <a:r>
              <a:rPr lang="en-IN" dirty="0">
                <a:solidFill>
                  <a:srgbClr val="FF0000"/>
                </a:solidFill>
                <a:effectLst/>
              </a:rPr>
              <a:t>Classic Methods : </a:t>
            </a:r>
            <a:r>
              <a:rPr lang="en-IN" dirty="0" err="1">
                <a:solidFill>
                  <a:srgbClr val="FF0000"/>
                </a:solidFill>
                <a:effectLst/>
              </a:rPr>
              <a:t>OpenIE</a:t>
            </a:r>
            <a:r>
              <a:rPr lang="en-IN" dirty="0">
                <a:solidFill>
                  <a:srgbClr val="FF0000"/>
                </a:solidFill>
                <a:effectLst/>
              </a:rPr>
              <a:t>, Linear programing models, Bootstrapping</a:t>
            </a:r>
            <a:endParaRPr lang="en-IN" sz="2400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30" y="3077044"/>
            <a:ext cx="6449599" cy="266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3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Ho</a:t>
            </a:r>
            <a:r>
              <a:rPr spc="-25" dirty="0"/>
              <a:t>w</a:t>
            </a:r>
            <a:r>
              <a:rPr dirty="0"/>
              <a:t> </a:t>
            </a:r>
            <a:r>
              <a:rPr spc="-30" dirty="0"/>
              <a:t>d</a:t>
            </a:r>
            <a:r>
              <a:rPr spc="-20" dirty="0"/>
              <a:t>o</a:t>
            </a:r>
            <a:r>
              <a:rPr spc="5" dirty="0"/>
              <a:t> </a:t>
            </a:r>
            <a:r>
              <a:rPr dirty="0"/>
              <a:t>we re</a:t>
            </a:r>
            <a:r>
              <a:rPr spc="-10" dirty="0"/>
              <a:t>p</a:t>
            </a:r>
            <a:r>
              <a:rPr dirty="0"/>
              <a:t>re</a:t>
            </a:r>
            <a:r>
              <a:rPr spc="-5" dirty="0"/>
              <a:t>s</a:t>
            </a:r>
            <a:r>
              <a:rPr dirty="0"/>
              <a:t>e</a:t>
            </a:r>
            <a:r>
              <a:rPr spc="-10" dirty="0"/>
              <a:t>n</a:t>
            </a:r>
            <a:r>
              <a:rPr spc="-15" dirty="0"/>
              <a:t>t</a:t>
            </a:r>
            <a:r>
              <a:rPr spc="5" dirty="0"/>
              <a:t> </a:t>
            </a:r>
            <a:r>
              <a:rPr spc="-15" dirty="0"/>
              <a:t>t</a:t>
            </a:r>
            <a:r>
              <a:rPr spc="-30" dirty="0"/>
              <a:t>h</a:t>
            </a:r>
            <a:r>
              <a:rPr dirty="0"/>
              <a:t>e </a:t>
            </a:r>
            <a:r>
              <a:rPr spc="-5" dirty="0"/>
              <a:t>m</a:t>
            </a:r>
            <a:r>
              <a:rPr dirty="0"/>
              <a:t>e</a:t>
            </a:r>
            <a:r>
              <a:rPr spc="-10" dirty="0"/>
              <a:t>a</a:t>
            </a:r>
            <a:r>
              <a:rPr spc="-30" dirty="0"/>
              <a:t>n</a:t>
            </a:r>
            <a:r>
              <a:rPr spc="-10" dirty="0"/>
              <a:t>i</a:t>
            </a:r>
            <a:r>
              <a:rPr spc="-30" dirty="0"/>
              <a:t>n</a:t>
            </a:r>
            <a:r>
              <a:rPr dirty="0"/>
              <a:t>g</a:t>
            </a:r>
            <a:r>
              <a:rPr spc="-5" dirty="0"/>
              <a:t> </a:t>
            </a:r>
            <a:r>
              <a:rPr spc="5" dirty="0"/>
              <a:t>o</a:t>
            </a:r>
            <a:r>
              <a:rPr dirty="0"/>
              <a:t>f </a:t>
            </a:r>
            <a:r>
              <a:rPr spc="-20" dirty="0"/>
              <a:t>a</a:t>
            </a:r>
            <a:r>
              <a:rPr spc="-5" dirty="0"/>
              <a:t> </a:t>
            </a:r>
            <a:r>
              <a:rPr spc="-20" dirty="0"/>
              <a:t>wor</a:t>
            </a:r>
            <a:r>
              <a:rPr spc="-30" dirty="0"/>
              <a:t>d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326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Definition: meaning (Webster dictionary)</a:t>
            </a:r>
          </a:p>
          <a:p>
            <a:pPr marL="469900" lvl="1" indent="-457200">
              <a:lnSpc>
                <a:spcPct val="100000"/>
              </a:lnSpc>
              <a:spcBef>
                <a:spcPts val="1770"/>
              </a:spcBef>
              <a:buClr>
                <a:srgbClr val="CC0000"/>
              </a:buClr>
              <a:buFont typeface="Arial"/>
              <a:buChar char="•"/>
              <a:tabLst>
                <a:tab pos="469900" algn="l"/>
              </a:tabLst>
            </a:pP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the idea that is represented by a word, phrase, etc.</a:t>
            </a:r>
          </a:p>
          <a:p>
            <a:pPr marL="469900" marR="892175" lvl="1" indent="-457200">
              <a:lnSpc>
                <a:spcPct val="100000"/>
              </a:lnSpc>
              <a:spcBef>
                <a:spcPts val="1805"/>
              </a:spcBef>
              <a:buClr>
                <a:srgbClr val="CC0000"/>
              </a:buClr>
              <a:buFont typeface="Arial"/>
              <a:buChar char="•"/>
              <a:tabLst>
                <a:tab pos="469900" algn="l"/>
              </a:tabLst>
            </a:pP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the idea that a person wants to express by using words, signs, etc.</a:t>
            </a:r>
          </a:p>
          <a:p>
            <a:pPr marL="469900" marR="892175" lvl="1" indent="-457200">
              <a:lnSpc>
                <a:spcPct val="100000"/>
              </a:lnSpc>
              <a:spcBef>
                <a:spcPts val="1805"/>
              </a:spcBef>
              <a:buClr>
                <a:srgbClr val="CC0000"/>
              </a:buClr>
              <a:buFont typeface="Arial"/>
              <a:buChar char="•"/>
              <a:tabLst>
                <a:tab pos="469900" algn="l"/>
              </a:tabLst>
            </a:pP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the idea that is expressed in a work of writing, art, etc. Commonest linguistic way of thinking of meaning:</a:t>
            </a:r>
          </a:p>
          <a:p>
            <a:pPr marL="469900" lvl="1" indent="-457200">
              <a:lnSpc>
                <a:spcPct val="100000"/>
              </a:lnSpc>
              <a:spcBef>
                <a:spcPts val="1330"/>
              </a:spcBef>
              <a:buClr>
                <a:srgbClr val="CC0000"/>
              </a:buClr>
              <a:buFont typeface="Arial"/>
              <a:buChar char="•"/>
              <a:tabLst>
                <a:tab pos="469900" algn="l"/>
                <a:tab pos="1922145" algn="l"/>
                <a:tab pos="2755265" algn="l"/>
              </a:tabLst>
            </a:pP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signifier	⟺	signified (idea or thing) = denotation</a:t>
            </a:r>
          </a:p>
        </p:txBody>
      </p:sp>
    </p:spTree>
    <p:extLst>
      <p:ext uri="{BB962C8B-B14F-4D97-AF65-F5344CB8AC3E}">
        <p14:creationId xmlns:p14="http://schemas.microsoft.com/office/powerpoint/2010/main" val="1152633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Word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7675">
              <a:buNone/>
            </a:pPr>
            <a:r>
              <a:rPr lang="en-IN" sz="2400" dirty="0"/>
              <a:t>5. Sentiment Analysis</a:t>
            </a:r>
          </a:p>
          <a:p>
            <a:pPr marL="27675">
              <a:buNone/>
            </a:pPr>
            <a:r>
              <a:rPr lang="en-IN" dirty="0">
                <a:solidFill>
                  <a:srgbClr val="FF0000"/>
                </a:solidFill>
              </a:rPr>
              <a:t>Classic Methods : Naive Bayes, Random Forests/SVM</a:t>
            </a:r>
          </a:p>
          <a:p>
            <a:r>
              <a:rPr lang="en-IN" dirty="0"/>
              <a:t>Classifying sentences as positive and negative</a:t>
            </a:r>
          </a:p>
          <a:p>
            <a:r>
              <a:rPr lang="en-IN" dirty="0"/>
              <a:t>Building sentiment lexicons using seed sentiment sets</a:t>
            </a:r>
          </a:p>
          <a:p>
            <a:r>
              <a:rPr lang="en-IN" dirty="0"/>
              <a:t>No need for classifiers, we can just use cosine distances to compare unseen reviews to known reviews.</a:t>
            </a:r>
          </a:p>
          <a:p>
            <a:endParaRPr lang="en-IN" u="sng" dirty="0"/>
          </a:p>
          <a:p>
            <a:endParaRPr lang="en-IN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317" y="4149018"/>
            <a:ext cx="4786412" cy="254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33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Word Vectors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7675">
              <a:buNone/>
            </a:pPr>
            <a:r>
              <a:rPr lang="en-IN" sz="2400" dirty="0"/>
              <a:t>6. Co-reference Resolution</a:t>
            </a:r>
          </a:p>
          <a:p>
            <a:r>
              <a:rPr lang="en-IN" dirty="0"/>
              <a:t>Chaining entity mentions across multiple documents  - can we find and unify the multiple contexts in which mentions occurs?</a:t>
            </a:r>
          </a:p>
          <a:p>
            <a:pPr marL="27675">
              <a:buNone/>
            </a:pPr>
            <a:r>
              <a:rPr lang="en-IN" sz="2400" dirty="0"/>
              <a:t>7. Clustering</a:t>
            </a:r>
          </a:p>
          <a:p>
            <a:r>
              <a:rPr lang="en-IN" dirty="0"/>
              <a:t>Words in the same class naturally occur in similar contexts,  and this feature vector can directly be used with any conventional clustering algorithms (K-Means, agglomerative, </a:t>
            </a:r>
            <a:r>
              <a:rPr lang="en-IN" dirty="0" err="1"/>
              <a:t>etc</a:t>
            </a:r>
            <a:r>
              <a:rPr lang="en-IN" dirty="0"/>
              <a:t>). Human doesn’t have to waste time hand-picking useful word features to cluster on.</a:t>
            </a:r>
          </a:p>
          <a:p>
            <a:pPr marL="27675">
              <a:buNone/>
            </a:pPr>
            <a:r>
              <a:rPr lang="en-IN" sz="2400" dirty="0"/>
              <a:t>8. Semantic Analysis of Documents</a:t>
            </a:r>
          </a:p>
          <a:p>
            <a:r>
              <a:rPr lang="en-IN" dirty="0"/>
              <a:t>Build word distributions for various topics, etc.</a:t>
            </a:r>
          </a:p>
          <a:p>
            <a:endParaRPr lang="en-IN" dirty="0"/>
          </a:p>
          <a:p>
            <a:pPr marL="27675">
              <a:buNone/>
            </a:pPr>
            <a:endParaRPr lang="en-IN" dirty="0"/>
          </a:p>
          <a:p>
            <a:pPr marL="27675">
              <a:buNone/>
            </a:pPr>
            <a:endParaRPr lang="en-IN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4161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Other Applications benefited by word embeddings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11700" y="1770100"/>
            <a:ext cx="3708899" cy="4321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Dependency parsing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Document classification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Paraphrase Detection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375" y="1874175"/>
            <a:ext cx="4120075" cy="22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4531850" y="4096275"/>
            <a:ext cx="4420500" cy="155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sz="1400" kern="0">
                <a:solidFill>
                  <a:srgbClr val="666666"/>
                </a:solidFill>
                <a:cs typeface="Arial"/>
                <a:sym typeface="Arial"/>
              </a:rPr>
              <a:t>Table 7: Comparison and combination of models on the Microsoft Sentence Completion Challenge</a:t>
            </a:r>
          </a:p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r>
              <a:rPr lang="en" sz="1400" kern="0">
                <a:solidFill>
                  <a:srgbClr val="666666"/>
                </a:solidFill>
                <a:cs typeface="Arial"/>
                <a:sym typeface="Arial"/>
              </a:rPr>
              <a:t>"Efficient estimation of word representations in vector space" Mikolov &amp; Chen et al. 2013</a:t>
            </a:r>
          </a:p>
        </p:txBody>
      </p:sp>
    </p:spTree>
    <p:extLst>
      <p:ext uri="{BB962C8B-B14F-4D97-AF65-F5344CB8AC3E}">
        <p14:creationId xmlns:p14="http://schemas.microsoft.com/office/powerpoint/2010/main" val="2884375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Contextual Representation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298337" y="1221532"/>
            <a:ext cx="8520599" cy="55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Word is represented by context in use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3033625" y="2326175"/>
            <a:ext cx="3169499" cy="6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I </a:t>
            </a:r>
            <a:r>
              <a:rPr lang="en" kern="0">
                <a:solidFill>
                  <a:srgbClr val="0000FF"/>
                </a:solidFill>
                <a:cs typeface="Arial"/>
                <a:sym typeface="Arial"/>
              </a:rPr>
              <a:t>eat </a:t>
            </a:r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an </a:t>
            </a:r>
            <a:r>
              <a:rPr lang="en" b="1" kern="0">
                <a:solidFill>
                  <a:srgbClr val="FF0000"/>
                </a:solidFill>
                <a:cs typeface="Arial"/>
                <a:sym typeface="Arial"/>
              </a:rPr>
              <a:t>apple </a:t>
            </a:r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every day.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2987250" y="3210700"/>
            <a:ext cx="3169499" cy="6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I </a:t>
            </a:r>
            <a:r>
              <a:rPr lang="en" kern="0">
                <a:solidFill>
                  <a:srgbClr val="0000FF"/>
                </a:solidFill>
                <a:cs typeface="Arial"/>
                <a:sym typeface="Arial"/>
              </a:rPr>
              <a:t>eat </a:t>
            </a:r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an </a:t>
            </a:r>
            <a:r>
              <a:rPr lang="en" b="1" kern="0">
                <a:solidFill>
                  <a:srgbClr val="FF0000"/>
                </a:solidFill>
                <a:cs typeface="Arial"/>
                <a:sym typeface="Arial"/>
              </a:rPr>
              <a:t>orange </a:t>
            </a:r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every day.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2987250" y="4169400"/>
            <a:ext cx="3169499" cy="6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I like </a:t>
            </a:r>
            <a:r>
              <a:rPr lang="en" kern="0">
                <a:solidFill>
                  <a:srgbClr val="0000FF"/>
                </a:solidFill>
                <a:cs typeface="Arial"/>
                <a:sym typeface="Arial"/>
              </a:rPr>
              <a:t>driving </a:t>
            </a:r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my </a:t>
            </a:r>
            <a:r>
              <a:rPr lang="en" b="1" kern="0">
                <a:solidFill>
                  <a:srgbClr val="FF0000"/>
                </a:solidFill>
                <a:cs typeface="Arial"/>
                <a:sym typeface="Arial"/>
              </a:rPr>
              <a:t>car </a:t>
            </a:r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to work.</a:t>
            </a:r>
          </a:p>
        </p:txBody>
      </p:sp>
      <p:sp>
        <p:nvSpPr>
          <p:cNvPr id="147" name="Shape 147"/>
          <p:cNvSpPr/>
          <p:nvPr/>
        </p:nvSpPr>
        <p:spPr>
          <a:xfrm>
            <a:off x="3475350" y="2093700"/>
            <a:ext cx="722870" cy="362200"/>
          </a:xfrm>
          <a:custGeom>
            <a:avLst/>
            <a:gdLst/>
            <a:ahLst/>
            <a:cxnLst/>
            <a:rect l="0" t="0" r="0" b="0"/>
            <a:pathLst>
              <a:path w="18906" h="14488" extrusionOk="0">
                <a:moveTo>
                  <a:pt x="18906" y="14488"/>
                </a:moveTo>
                <a:cubicBezTo>
                  <a:pt x="18906" y="9344"/>
                  <a:pt x="17331" y="2428"/>
                  <a:pt x="12604" y="402"/>
                </a:cubicBezTo>
                <a:cubicBezTo>
                  <a:pt x="7301" y="-1871"/>
                  <a:pt x="0" y="6494"/>
                  <a:pt x="0" y="12264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sp>
      <p:sp>
        <p:nvSpPr>
          <p:cNvPr id="148" name="Shape 148"/>
          <p:cNvSpPr/>
          <p:nvPr/>
        </p:nvSpPr>
        <p:spPr>
          <a:xfrm flipH="1">
            <a:off x="4276471" y="2102700"/>
            <a:ext cx="722870" cy="362200"/>
          </a:xfrm>
          <a:custGeom>
            <a:avLst/>
            <a:gdLst/>
            <a:ahLst/>
            <a:cxnLst/>
            <a:rect l="0" t="0" r="0" b="0"/>
            <a:pathLst>
              <a:path w="18906" h="14488" extrusionOk="0">
                <a:moveTo>
                  <a:pt x="18906" y="14488"/>
                </a:moveTo>
                <a:cubicBezTo>
                  <a:pt x="18906" y="9344"/>
                  <a:pt x="17331" y="2428"/>
                  <a:pt x="12604" y="402"/>
                </a:cubicBezTo>
                <a:cubicBezTo>
                  <a:pt x="7301" y="-1871"/>
                  <a:pt x="0" y="6494"/>
                  <a:pt x="0" y="12264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sp>
      <p:sp>
        <p:nvSpPr>
          <p:cNvPr id="149" name="Shape 149"/>
          <p:cNvSpPr/>
          <p:nvPr/>
        </p:nvSpPr>
        <p:spPr>
          <a:xfrm>
            <a:off x="3396075" y="2986050"/>
            <a:ext cx="722870" cy="362200"/>
          </a:xfrm>
          <a:custGeom>
            <a:avLst/>
            <a:gdLst/>
            <a:ahLst/>
            <a:cxnLst/>
            <a:rect l="0" t="0" r="0" b="0"/>
            <a:pathLst>
              <a:path w="18906" h="14488" extrusionOk="0">
                <a:moveTo>
                  <a:pt x="18906" y="14488"/>
                </a:moveTo>
                <a:cubicBezTo>
                  <a:pt x="18906" y="9344"/>
                  <a:pt x="17331" y="2428"/>
                  <a:pt x="12604" y="402"/>
                </a:cubicBezTo>
                <a:cubicBezTo>
                  <a:pt x="7301" y="-1871"/>
                  <a:pt x="0" y="6494"/>
                  <a:pt x="0" y="12264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sp>
      <p:sp>
        <p:nvSpPr>
          <p:cNvPr id="150" name="Shape 150"/>
          <p:cNvSpPr/>
          <p:nvPr/>
        </p:nvSpPr>
        <p:spPr>
          <a:xfrm flipH="1">
            <a:off x="4197196" y="2995050"/>
            <a:ext cx="722870" cy="362200"/>
          </a:xfrm>
          <a:custGeom>
            <a:avLst/>
            <a:gdLst/>
            <a:ahLst/>
            <a:cxnLst/>
            <a:rect l="0" t="0" r="0" b="0"/>
            <a:pathLst>
              <a:path w="18906" h="14488" extrusionOk="0">
                <a:moveTo>
                  <a:pt x="18906" y="14488"/>
                </a:moveTo>
                <a:cubicBezTo>
                  <a:pt x="18906" y="9344"/>
                  <a:pt x="17331" y="2428"/>
                  <a:pt x="12604" y="402"/>
                </a:cubicBezTo>
                <a:cubicBezTo>
                  <a:pt x="7301" y="-1871"/>
                  <a:pt x="0" y="6494"/>
                  <a:pt x="0" y="12264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sp>
      <p:sp>
        <p:nvSpPr>
          <p:cNvPr id="151" name="Shape 151"/>
          <p:cNvSpPr/>
          <p:nvPr/>
        </p:nvSpPr>
        <p:spPr>
          <a:xfrm>
            <a:off x="4118950" y="3918275"/>
            <a:ext cx="722870" cy="362200"/>
          </a:xfrm>
          <a:custGeom>
            <a:avLst/>
            <a:gdLst/>
            <a:ahLst/>
            <a:cxnLst/>
            <a:rect l="0" t="0" r="0" b="0"/>
            <a:pathLst>
              <a:path w="18906" h="14488" extrusionOk="0">
                <a:moveTo>
                  <a:pt x="18906" y="14488"/>
                </a:moveTo>
                <a:cubicBezTo>
                  <a:pt x="18906" y="9344"/>
                  <a:pt x="17331" y="2428"/>
                  <a:pt x="12604" y="402"/>
                </a:cubicBezTo>
                <a:cubicBezTo>
                  <a:pt x="7301" y="-1871"/>
                  <a:pt x="0" y="6494"/>
                  <a:pt x="0" y="12264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sp>
      <p:sp>
        <p:nvSpPr>
          <p:cNvPr id="152" name="Shape 152"/>
          <p:cNvSpPr/>
          <p:nvPr/>
        </p:nvSpPr>
        <p:spPr>
          <a:xfrm flipH="1">
            <a:off x="4920071" y="3927275"/>
            <a:ext cx="722870" cy="362200"/>
          </a:xfrm>
          <a:custGeom>
            <a:avLst/>
            <a:gdLst/>
            <a:ahLst/>
            <a:cxnLst/>
            <a:rect l="0" t="0" r="0" b="0"/>
            <a:pathLst>
              <a:path w="18906" h="14488" extrusionOk="0">
                <a:moveTo>
                  <a:pt x="18906" y="14488"/>
                </a:moveTo>
                <a:cubicBezTo>
                  <a:pt x="18906" y="9344"/>
                  <a:pt x="17331" y="2428"/>
                  <a:pt x="12604" y="402"/>
                </a:cubicBezTo>
                <a:cubicBezTo>
                  <a:pt x="7301" y="-1871"/>
                  <a:pt x="0" y="6494"/>
                  <a:pt x="0" y="12264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sp>
      <p:sp>
        <p:nvSpPr>
          <p:cNvPr id="153" name="Shape 153"/>
          <p:cNvSpPr/>
          <p:nvPr/>
        </p:nvSpPr>
        <p:spPr>
          <a:xfrm>
            <a:off x="3317800" y="3768690"/>
            <a:ext cx="1575475" cy="494375"/>
          </a:xfrm>
          <a:custGeom>
            <a:avLst/>
            <a:gdLst/>
            <a:ahLst/>
            <a:cxnLst/>
            <a:rect l="0" t="0" r="0" b="0"/>
            <a:pathLst>
              <a:path w="63019" h="19775" extrusionOk="0">
                <a:moveTo>
                  <a:pt x="63019" y="19775"/>
                </a:moveTo>
                <a:cubicBezTo>
                  <a:pt x="61101" y="12585"/>
                  <a:pt x="57233" y="3528"/>
                  <a:pt x="50044" y="1611"/>
                </a:cubicBezTo>
                <a:cubicBezTo>
                  <a:pt x="33091" y="-2910"/>
                  <a:pt x="7846" y="2229"/>
                  <a:pt x="0" y="17922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sp>
    </p:spTree>
    <p:extLst>
      <p:ext uri="{BB962C8B-B14F-4D97-AF65-F5344CB8AC3E}">
        <p14:creationId xmlns:p14="http://schemas.microsoft.com/office/powerpoint/2010/main" val="1123008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400" y="1409125"/>
            <a:ext cx="6969201" cy="4201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1545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25" y="2102775"/>
            <a:ext cx="3640050" cy="204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200" y="184850"/>
            <a:ext cx="2179725" cy="278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1525" y="2966900"/>
            <a:ext cx="2621624" cy="29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7431050" y="1265375"/>
            <a:ext cx="748799" cy="62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CBOW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7384825" y="4143425"/>
            <a:ext cx="1081500" cy="62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Skip-gram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053650" y="4143425"/>
            <a:ext cx="2476800" cy="62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word2vec model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25705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650" y="924950"/>
            <a:ext cx="5828700" cy="43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363200" y="5568275"/>
            <a:ext cx="3364199" cy="62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666666"/>
                </a:solidFill>
                <a:cs typeface="Arial"/>
                <a:sym typeface="Arial"/>
              </a:rPr>
              <a:t>Christopher Manning</a:t>
            </a:r>
          </a:p>
          <a:p>
            <a:r>
              <a:rPr lang="en" sz="1400" kern="0">
                <a:solidFill>
                  <a:srgbClr val="666666"/>
                </a:solidFill>
                <a:cs typeface="Arial"/>
                <a:sym typeface="Arial"/>
              </a:rPr>
              <a:t>Deep Learning Summer School (2015)</a:t>
            </a:r>
          </a:p>
        </p:txBody>
      </p:sp>
    </p:spTree>
    <p:extLst>
      <p:ext uri="{BB962C8B-B14F-4D97-AF65-F5344CB8AC3E}">
        <p14:creationId xmlns:p14="http://schemas.microsoft.com/office/powerpoint/2010/main" val="2090297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Distributed Representation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280682"/>
            <a:ext cx="8520599" cy="4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Word is represented as continuous level of activations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885475" y="2217350"/>
            <a:ext cx="936000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apple            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798850" y="3170275"/>
            <a:ext cx="936000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orange </a:t>
            </a:r>
          </a:p>
          <a:p>
            <a:endParaRPr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3494375" y="2305400"/>
            <a:ext cx="409500" cy="409500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4367250" y="2305400"/>
            <a:ext cx="409500" cy="409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5240125" y="2305400"/>
            <a:ext cx="409500" cy="409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6113000" y="2305400"/>
            <a:ext cx="409500" cy="409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6985875" y="2305400"/>
            <a:ext cx="409500" cy="409500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3494375" y="3258325"/>
            <a:ext cx="409500" cy="409500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4367250" y="3258325"/>
            <a:ext cx="409500" cy="409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5240125" y="3258325"/>
            <a:ext cx="409500" cy="409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113000" y="3258325"/>
            <a:ext cx="409500" cy="4095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6985875" y="3258325"/>
            <a:ext cx="409500" cy="409500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1956795" y="4123200"/>
            <a:ext cx="620099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car</a:t>
            </a:r>
          </a:p>
          <a:p>
            <a:endParaRPr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3494362" y="4211250"/>
            <a:ext cx="409500" cy="409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4367237" y="4211250"/>
            <a:ext cx="409500" cy="409500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5240112" y="4211250"/>
            <a:ext cx="409500" cy="409500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6112987" y="4211250"/>
            <a:ext cx="409500" cy="409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6985862" y="4211250"/>
            <a:ext cx="409500" cy="409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574" y="5298050"/>
            <a:ext cx="3178840" cy="4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1798849" y="5298050"/>
            <a:ext cx="1319100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b="1" kern="0">
                <a:solidFill>
                  <a:srgbClr val="0B5394"/>
                </a:solidFill>
                <a:cs typeface="Arial"/>
                <a:sym typeface="Arial"/>
              </a:rPr>
              <a:t>inhibited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6113000" y="5298050"/>
            <a:ext cx="1102799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b="1" kern="0">
                <a:solidFill>
                  <a:srgbClr val="CC0000"/>
                </a:solidFill>
                <a:cs typeface="Arial"/>
                <a:sym typeface="Arial"/>
              </a:rPr>
              <a:t>excited</a:t>
            </a:r>
          </a:p>
        </p:txBody>
      </p:sp>
    </p:spTree>
    <p:extLst>
      <p:ext uri="{BB962C8B-B14F-4D97-AF65-F5344CB8AC3E}">
        <p14:creationId xmlns:p14="http://schemas.microsoft.com/office/powerpoint/2010/main" val="555378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word2vec decomposed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350" y="3522625"/>
            <a:ext cx="2509298" cy="140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2615550" y="3970200"/>
            <a:ext cx="889800" cy="6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Input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Words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888875" y="3970200"/>
            <a:ext cx="889800" cy="6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Output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Words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1524950" y="1254825"/>
            <a:ext cx="852600" cy="6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Input Corpus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4011900" y="1320525"/>
            <a:ext cx="1120200" cy="491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Vocabulary</a:t>
            </a:r>
          </a:p>
          <a:p>
            <a:pPr algn="ctr"/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Builder</a:t>
            </a:r>
          </a:p>
        </p:txBody>
      </p:sp>
      <p:cxnSp>
        <p:nvCxnSpPr>
          <p:cNvPr id="218" name="Shape 218"/>
          <p:cNvCxnSpPr>
            <a:stCxn id="216" idx="3"/>
          </p:cNvCxnSpPr>
          <p:nvPr/>
        </p:nvCxnSpPr>
        <p:spPr>
          <a:xfrm>
            <a:off x="2377550" y="1566224"/>
            <a:ext cx="146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9" name="Shape 219"/>
          <p:cNvSpPr txBox="1"/>
          <p:nvPr/>
        </p:nvSpPr>
        <p:spPr>
          <a:xfrm>
            <a:off x="5087875" y="2219250"/>
            <a:ext cx="2307600" cy="706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Dynamic Window Scaling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Subsampling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Pruning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4145700" y="2303325"/>
            <a:ext cx="852600" cy="6227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Context Builder</a:t>
            </a:r>
          </a:p>
        </p:txBody>
      </p:sp>
      <p:cxnSp>
        <p:nvCxnSpPr>
          <p:cNvPr id="221" name="Shape 221"/>
          <p:cNvCxnSpPr>
            <a:stCxn id="217" idx="2"/>
            <a:endCxn id="220" idx="0"/>
          </p:cNvCxnSpPr>
          <p:nvPr/>
        </p:nvCxnSpPr>
        <p:spPr>
          <a:xfrm>
            <a:off x="4572000" y="1811925"/>
            <a:ext cx="0" cy="49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2" name="Shape 222"/>
          <p:cNvSpPr txBox="1"/>
          <p:nvPr/>
        </p:nvSpPr>
        <p:spPr>
          <a:xfrm>
            <a:off x="4566850" y="1867575"/>
            <a:ext cx="1120200" cy="380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Vocabulary</a:t>
            </a:r>
          </a:p>
        </p:txBody>
      </p:sp>
      <p:cxnSp>
        <p:nvCxnSpPr>
          <p:cNvPr id="223" name="Shape 223"/>
          <p:cNvCxnSpPr>
            <a:stCxn id="216" idx="2"/>
          </p:cNvCxnSpPr>
          <p:nvPr/>
        </p:nvCxnSpPr>
        <p:spPr>
          <a:xfrm>
            <a:off x="1951250" y="1877624"/>
            <a:ext cx="0" cy="74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4" name="Shape 224"/>
          <p:cNvCxnSpPr>
            <a:endCxn id="220" idx="1"/>
          </p:cNvCxnSpPr>
          <p:nvPr/>
        </p:nvCxnSpPr>
        <p:spPr>
          <a:xfrm>
            <a:off x="1955400" y="2613524"/>
            <a:ext cx="2190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5" name="Shape 225"/>
          <p:cNvSpPr txBox="1"/>
          <p:nvPr/>
        </p:nvSpPr>
        <p:spPr>
          <a:xfrm>
            <a:off x="5087875" y="1340475"/>
            <a:ext cx="1566299" cy="451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 Lossy Counting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2029625" y="2303312"/>
            <a:ext cx="1728900" cy="335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Sentence Windows</a:t>
            </a:r>
          </a:p>
        </p:txBody>
      </p:sp>
      <p:cxnSp>
        <p:nvCxnSpPr>
          <p:cNvPr id="227" name="Shape 227"/>
          <p:cNvCxnSpPr>
            <a:stCxn id="220" idx="2"/>
          </p:cNvCxnSpPr>
          <p:nvPr/>
        </p:nvCxnSpPr>
        <p:spPr>
          <a:xfrm>
            <a:off x="4572000" y="2926124"/>
            <a:ext cx="6300" cy="24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8" name="Shape 228"/>
          <p:cNvCxnSpPr/>
          <p:nvPr/>
        </p:nvCxnSpPr>
        <p:spPr>
          <a:xfrm>
            <a:off x="2915175" y="3178775"/>
            <a:ext cx="334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9" name="Shape 229"/>
          <p:cNvCxnSpPr/>
          <p:nvPr/>
        </p:nvCxnSpPr>
        <p:spPr>
          <a:xfrm>
            <a:off x="2919300" y="3188050"/>
            <a:ext cx="0" cy="769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0" name="Shape 230"/>
          <p:cNvCxnSpPr/>
          <p:nvPr/>
        </p:nvCxnSpPr>
        <p:spPr>
          <a:xfrm>
            <a:off x="6250450" y="3182875"/>
            <a:ext cx="0" cy="769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1" name="Shape 231"/>
          <p:cNvCxnSpPr/>
          <p:nvPr/>
        </p:nvCxnSpPr>
        <p:spPr>
          <a:xfrm>
            <a:off x="3206575" y="4281625"/>
            <a:ext cx="22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2" name="Shape 232"/>
          <p:cNvCxnSpPr/>
          <p:nvPr/>
        </p:nvCxnSpPr>
        <p:spPr>
          <a:xfrm rot="10800000">
            <a:off x="5755174" y="4290875"/>
            <a:ext cx="25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3" name="Shape 233"/>
          <p:cNvCxnSpPr/>
          <p:nvPr/>
        </p:nvCxnSpPr>
        <p:spPr>
          <a:xfrm>
            <a:off x="5328850" y="4722375"/>
            <a:ext cx="0" cy="3983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4" name="Shape 234"/>
          <p:cNvCxnSpPr/>
          <p:nvPr/>
        </p:nvCxnSpPr>
        <p:spPr>
          <a:xfrm rot="10800000">
            <a:off x="3901700" y="5139375"/>
            <a:ext cx="14363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5" name="Shape 235"/>
          <p:cNvCxnSpPr/>
          <p:nvPr/>
        </p:nvCxnSpPr>
        <p:spPr>
          <a:xfrm rot="10800000">
            <a:off x="3901700" y="4703775"/>
            <a:ext cx="0" cy="4355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6" name="Shape 236"/>
          <p:cNvSpPr txBox="1"/>
          <p:nvPr/>
        </p:nvSpPr>
        <p:spPr>
          <a:xfrm>
            <a:off x="4088175" y="5000675"/>
            <a:ext cx="1120200" cy="569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Parameter Learner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3973150" y="5525875"/>
            <a:ext cx="2307600" cy="706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Backpropagation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Hierarchical Softmax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Negative Sampling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106200" y="3080575"/>
            <a:ext cx="852600" cy="335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CBOW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5228575" y="3075312"/>
            <a:ext cx="1001999" cy="335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Skip-gram</a:t>
            </a:r>
          </a:p>
        </p:txBody>
      </p:sp>
      <p:sp>
        <p:nvSpPr>
          <p:cNvPr id="240" name="Shape 240"/>
          <p:cNvSpPr/>
          <p:nvPr/>
        </p:nvSpPr>
        <p:spPr>
          <a:xfrm>
            <a:off x="3758525" y="3734825"/>
            <a:ext cx="634200" cy="987599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241" name="Shape 241"/>
          <p:cNvCxnSpPr>
            <a:endCxn id="242" idx="1"/>
          </p:cNvCxnSpPr>
          <p:nvPr/>
        </p:nvCxnSpPr>
        <p:spPr>
          <a:xfrm>
            <a:off x="4392725" y="4621925"/>
            <a:ext cx="2965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2" name="Shape 242"/>
          <p:cNvSpPr txBox="1"/>
          <p:nvPr/>
        </p:nvSpPr>
        <p:spPr>
          <a:xfrm>
            <a:off x="7358525" y="4404125"/>
            <a:ext cx="1465200" cy="43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Vectors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(Final Product)</a:t>
            </a:r>
          </a:p>
        </p:txBody>
      </p:sp>
      <p:sp>
        <p:nvSpPr>
          <p:cNvPr id="243" name="Shape 243"/>
          <p:cNvSpPr/>
          <p:nvPr/>
        </p:nvSpPr>
        <p:spPr>
          <a:xfrm>
            <a:off x="2377550" y="3333375"/>
            <a:ext cx="4610400" cy="2310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519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2515949" y="2695050"/>
            <a:ext cx="4641595" cy="146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W</a:t>
            </a:r>
            <a:r>
              <a:rPr lang="en" dirty="0"/>
              <a:t>ord2Vec Visualization</a:t>
            </a:r>
            <a:br>
              <a:rPr lang="en" dirty="0"/>
            </a:br>
            <a:endParaRPr lang="en" dirty="0"/>
          </a:p>
          <a:p>
            <a:pPr lvl="0" algn="ctr"/>
            <a:r>
              <a:rPr lang="en-US" sz="2400" u="sng" dirty="0">
                <a:solidFill>
                  <a:schemeClr val="hlink"/>
                </a:solidFill>
                <a:hlinkClick r:id="rId3"/>
              </a:rPr>
              <a:t>https://ronxin.github.io/wevi/</a:t>
            </a:r>
            <a:endParaRPr lang="en" sz="2400" u="sng" dirty="0">
              <a:solidFill>
                <a:schemeClr val="hlink"/>
              </a:solid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57487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Ho</a:t>
            </a:r>
            <a:r>
              <a:rPr dirty="0"/>
              <a:t>w</a:t>
            </a:r>
            <a:r>
              <a:rPr spc="5" dirty="0"/>
              <a:t> </a:t>
            </a:r>
            <a:r>
              <a:rPr spc="-25" dirty="0"/>
              <a:t>d</a:t>
            </a:r>
            <a:r>
              <a:rPr spc="-20" dirty="0"/>
              <a:t>o</a:t>
            </a:r>
            <a:r>
              <a:rPr spc="5" dirty="0"/>
              <a:t> </a:t>
            </a:r>
            <a:r>
              <a:rPr dirty="0"/>
              <a:t>we </a:t>
            </a:r>
            <a:r>
              <a:rPr spc="-25" dirty="0"/>
              <a:t>ha</a:t>
            </a:r>
            <a:r>
              <a:rPr spc="-5" dirty="0"/>
              <a:t>v</a:t>
            </a:r>
            <a:r>
              <a:rPr dirty="0"/>
              <a:t>e </a:t>
            </a:r>
            <a:r>
              <a:rPr spc="-25" dirty="0"/>
              <a:t>usab</a:t>
            </a:r>
            <a:r>
              <a:rPr spc="-10" dirty="0"/>
              <a:t>l</a:t>
            </a:r>
            <a:r>
              <a:rPr dirty="0"/>
              <a:t>e </a:t>
            </a:r>
            <a:r>
              <a:rPr spc="-5" dirty="0"/>
              <a:t>m</a:t>
            </a:r>
            <a:r>
              <a:rPr dirty="0"/>
              <a:t>e</a:t>
            </a:r>
            <a:r>
              <a:rPr spc="-25" dirty="0"/>
              <a:t>an</a:t>
            </a:r>
            <a:r>
              <a:rPr spc="-10" dirty="0"/>
              <a:t>i</a:t>
            </a:r>
            <a:r>
              <a:rPr spc="-25" dirty="0"/>
              <a:t>n</a:t>
            </a:r>
            <a:r>
              <a:rPr dirty="0"/>
              <a:t>g</a:t>
            </a:r>
            <a:r>
              <a:rPr spc="-5" dirty="0"/>
              <a:t> </a:t>
            </a:r>
            <a:r>
              <a:rPr spc="-15" dirty="0"/>
              <a:t>in</a:t>
            </a:r>
            <a:r>
              <a:rPr spc="-5" dirty="0"/>
              <a:t> </a:t>
            </a:r>
            <a:r>
              <a:rPr spc="-20" dirty="0"/>
              <a:t>a</a:t>
            </a:r>
            <a:r>
              <a:rPr spc="-5" dirty="0"/>
              <a:t> c</a:t>
            </a:r>
            <a:r>
              <a:rPr dirty="0"/>
              <a:t>o</a:t>
            </a:r>
            <a:r>
              <a:rPr spc="-5" dirty="0"/>
              <a:t>m</a:t>
            </a:r>
            <a:r>
              <a:rPr spc="-25" dirty="0"/>
              <a:t>pu</a:t>
            </a:r>
            <a:r>
              <a:rPr spc="-15" dirty="0"/>
              <a:t>t</a:t>
            </a:r>
            <a:r>
              <a:rPr dirty="0"/>
              <a:t>er?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1" y="1046236"/>
            <a:ext cx="4062336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329"/>
              </a:lnSpc>
              <a:tabLst>
                <a:tab pos="5005070" algn="l"/>
              </a:tabLst>
            </a:pP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mm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spc="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ns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we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: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 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axo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li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ke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3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h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 h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er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s-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la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io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nsh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ps</a:t>
            </a:r>
          </a:p>
        </p:txBody>
      </p:sp>
      <p:sp>
        <p:nvSpPr>
          <p:cNvPr id="4" name="object 4"/>
          <p:cNvSpPr/>
          <p:nvPr/>
        </p:nvSpPr>
        <p:spPr>
          <a:xfrm>
            <a:off x="258233" y="2950633"/>
            <a:ext cx="4639732" cy="337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8233" y="1843942"/>
            <a:ext cx="4660900" cy="1168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9133" y="2959100"/>
            <a:ext cx="4119032" cy="3378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2691" y="2540602"/>
            <a:ext cx="3961129" cy="3696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/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(h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fo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i="1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800" i="1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2800" i="1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):</a:t>
            </a:r>
            <a:endParaRPr sz="28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">
              <a:spcBef>
                <a:spcPts val="1175"/>
              </a:spcBef>
            </a:pP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S: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ad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j) 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full,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endParaRPr sz="16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" marR="5080">
              <a:lnSpc>
                <a:spcPts val="1900"/>
              </a:lnSpc>
              <a:spcBef>
                <a:spcPts val="90"/>
              </a:spcBef>
            </a:pP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: 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ad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j) 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abl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4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abl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3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sp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1600" kern="0" spc="-3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abl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S: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ad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j) 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fi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ial,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endParaRPr sz="16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">
              <a:lnSpc>
                <a:spcPts val="1864"/>
              </a:lnSpc>
            </a:pP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: 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ad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j) 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j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up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endParaRPr sz="16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" marR="789940">
              <a:lnSpc>
                <a:spcPts val="1930"/>
              </a:lnSpc>
              <a:spcBef>
                <a:spcPts val="45"/>
              </a:spcBef>
            </a:pP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S: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ad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j) 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ad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ep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3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x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ert,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1600" kern="0" spc="-4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d, p</a:t>
            </a:r>
            <a:r>
              <a:rPr sz="1600" kern="0" spc="-3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fi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sk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illfu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endParaRPr sz="16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" marR="1979295">
              <a:lnSpc>
                <a:spcPts val="1900"/>
              </a:lnSpc>
              <a:spcBef>
                <a:spcPts val="25"/>
              </a:spcBef>
            </a:pP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: 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ad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j) 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1600" kern="0" spc="-14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: 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ad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j) 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r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ip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endParaRPr sz="16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">
              <a:lnSpc>
                <a:spcPts val="1864"/>
              </a:lnSpc>
            </a:pP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…</a:t>
            </a:r>
            <a:endParaRPr sz="16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">
              <a:lnSpc>
                <a:spcPts val="1910"/>
              </a:lnSpc>
            </a:pP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: 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ad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 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ll,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endParaRPr sz="16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" marR="1149985">
              <a:lnSpc>
                <a:spcPct val="100699"/>
              </a:lnSpc>
            </a:pP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S: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ad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 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3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hl</a:t>
            </a:r>
            <a:r>
              <a:rPr sz="1600" kern="0" spc="-1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undl</a:t>
            </a:r>
            <a:r>
              <a:rPr sz="1600" kern="0" spc="-1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 S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: 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 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dn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endParaRPr sz="16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">
              <a:lnSpc>
                <a:spcPts val="1900"/>
              </a:lnSpc>
            </a:pP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: 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 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mm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di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1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4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ad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endParaRPr sz="16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791" y="3074379"/>
            <a:ext cx="2461895" cy="315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9875">
              <a:lnSpc>
                <a:spcPct val="99900"/>
              </a:lnSpc>
            </a:pP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[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'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1600" kern="0" spc="-3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1600" kern="0" spc="-3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nid.n.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01'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 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'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ni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3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.n.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01'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 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'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pla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spc="-3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al.n.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01'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 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'm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mm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al.n.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01'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 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'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er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1600" kern="0" spc="-4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.n.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01'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 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'c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3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.n.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01'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 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'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ani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al.n.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01'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 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'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3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-4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anis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.n.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01'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 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'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li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_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hin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.n.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01'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 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'w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.n.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02'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</a:t>
            </a:r>
            <a:endParaRPr sz="16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" marR="5080">
              <a:lnSpc>
                <a:spcPct val="99800"/>
              </a:lnSpc>
              <a:spcBef>
                <a:spcPts val="15"/>
              </a:spcBef>
            </a:pP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'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j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.n.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01'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 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'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1600" kern="0" spc="-3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si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al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_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114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.n.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01'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 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t('e</a:t>
            </a:r>
            <a:r>
              <a:rPr sz="1600" kern="0" spc="-3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114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.n.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01'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)]</a:t>
            </a:r>
            <a:endParaRPr sz="16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67026" y="1010014"/>
            <a:ext cx="200852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ts val="3329"/>
              </a:lnSpc>
              <a:tabLst>
                <a:tab pos="5005070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	</a:t>
            </a:r>
            <a:r>
              <a:rPr lang="en-US" altLang="zh-CN" sz="1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lang="en-US" altLang="zh-CN" sz="1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nd</a:t>
            </a:r>
            <a:r>
              <a:rPr lang="en-US" altLang="zh-CN" sz="14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en-US" altLang="zh-CN" sz="1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lang="en-US" altLang="zh-CN" sz="1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lang="en-US" altLang="zh-CN" sz="1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lang="en-US" altLang="zh-CN" sz="1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lang="en-US" altLang="zh-CN" sz="1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lang="en-US" altLang="zh-CN" sz="1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ym</a:t>
            </a:r>
            <a:r>
              <a:rPr lang="en-US" altLang="zh-CN" sz="1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</a:t>
            </a:r>
            <a:r>
              <a:rPr lang="en-US" altLang="zh-CN" sz="1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lang="en-US" altLang="zh-CN" sz="1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lang="en-US" altLang="zh-CN" sz="1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760043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74" y="2520750"/>
            <a:ext cx="4598001" cy="2008818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 Afforded by a Single Neuron</a:t>
            </a:r>
          </a:p>
        </p:txBody>
      </p:sp>
      <p:sp>
        <p:nvSpPr>
          <p:cNvPr id="284" name="Shape 284"/>
          <p:cNvSpPr/>
          <p:nvPr/>
        </p:nvSpPr>
        <p:spPr>
          <a:xfrm>
            <a:off x="2267294" y="2693201"/>
            <a:ext cx="1696500" cy="16638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aphicFrame>
        <p:nvGraphicFramePr>
          <p:cNvPr id="285" name="Shape 285"/>
          <p:cNvGraphicFramePr/>
          <p:nvPr/>
        </p:nvGraphicFramePr>
        <p:xfrm>
          <a:off x="5451900" y="2039400"/>
          <a:ext cx="3096400" cy="3045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6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Item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Edible?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6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apple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6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orange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6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6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6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paper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6" name="Shape 286"/>
          <p:cNvSpPr txBox="1"/>
          <p:nvPr/>
        </p:nvSpPr>
        <p:spPr>
          <a:xfrm>
            <a:off x="5375200" y="1566200"/>
            <a:ext cx="1816499" cy="352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A lookup table</a:t>
            </a:r>
          </a:p>
        </p:txBody>
      </p:sp>
    </p:spTree>
    <p:extLst>
      <p:ext uri="{BB962C8B-B14F-4D97-AF65-F5344CB8AC3E}">
        <p14:creationId xmlns:p14="http://schemas.microsoft.com/office/powerpoint/2010/main" val="271724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word2vec network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50" y="2155250"/>
            <a:ext cx="4106630" cy="25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 txBox="1"/>
          <p:nvPr/>
        </p:nvSpPr>
        <p:spPr>
          <a:xfrm>
            <a:off x="5162050" y="2155250"/>
            <a:ext cx="3345600" cy="309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Structure Highlights:</a:t>
            </a:r>
          </a:p>
          <a:p>
            <a:endParaRPr kern="0">
              <a:solidFill>
                <a:srgbClr val="000000"/>
              </a:solidFill>
              <a:cs typeface="Arial"/>
              <a:sym typeface="Arial"/>
            </a:endParaRPr>
          </a:p>
          <a:p>
            <a:pPr marL="457200" indent="-342900">
              <a:buSzPct val="100000"/>
              <a:buFontTx/>
              <a:buChar char="●"/>
            </a:pPr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input layer</a:t>
            </a:r>
          </a:p>
          <a:p>
            <a:pPr marL="914400" lvl="1" indent="-342900">
              <a:buSzPct val="100000"/>
              <a:buFontTx/>
              <a:buChar char="○"/>
            </a:pPr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one-hot vector</a:t>
            </a:r>
          </a:p>
          <a:p>
            <a:endParaRPr kern="0">
              <a:solidFill>
                <a:srgbClr val="000000"/>
              </a:solidFill>
              <a:cs typeface="Arial"/>
              <a:sym typeface="Arial"/>
            </a:endParaRPr>
          </a:p>
          <a:p>
            <a:pPr marL="457200" indent="-342900">
              <a:buSzPct val="100000"/>
              <a:buFontTx/>
              <a:buChar char="●"/>
            </a:pPr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hidden layer</a:t>
            </a:r>
          </a:p>
          <a:p>
            <a:pPr marL="914400" lvl="1" indent="-342900">
              <a:buSzPct val="100000"/>
              <a:buFontTx/>
              <a:buChar char="○"/>
            </a:pPr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linear (identity)</a:t>
            </a:r>
          </a:p>
          <a:p>
            <a:endParaRPr kern="0">
              <a:solidFill>
                <a:srgbClr val="000000"/>
              </a:solidFill>
              <a:cs typeface="Arial"/>
              <a:sym typeface="Arial"/>
            </a:endParaRPr>
          </a:p>
          <a:p>
            <a:pPr marL="457200" indent="-342900">
              <a:buSzPct val="100000"/>
              <a:buFontTx/>
              <a:buChar char="●"/>
            </a:pPr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output layer</a:t>
            </a:r>
          </a:p>
          <a:p>
            <a:pPr marL="914400" lvl="1" indent="-342900">
              <a:buSzPct val="100000"/>
              <a:buFontTx/>
              <a:buChar char="○"/>
            </a:pPr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softmax</a:t>
            </a:r>
          </a:p>
        </p:txBody>
      </p:sp>
    </p:spTree>
    <p:extLst>
      <p:ext uri="{BB962C8B-B14F-4D97-AF65-F5344CB8AC3E}">
        <p14:creationId xmlns:p14="http://schemas.microsoft.com/office/powerpoint/2010/main" val="19856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word2vec network</a:t>
            </a:r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25" y="2155237"/>
            <a:ext cx="4079524" cy="254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Shape 3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768" y="734138"/>
            <a:ext cx="4079526" cy="2238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7187" y="4006587"/>
            <a:ext cx="1750699" cy="54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9250" y="3321025"/>
            <a:ext cx="2228674" cy="4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95075" y="4702721"/>
            <a:ext cx="3994925" cy="855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37375" y="4656400"/>
            <a:ext cx="3994925" cy="12943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391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neural network and weight matrices</a:t>
            </a:r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25" y="2155237"/>
            <a:ext cx="4079524" cy="254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562" y="1875325"/>
            <a:ext cx="389572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/>
          <p:nvPr/>
        </p:nvSpPr>
        <p:spPr>
          <a:xfrm>
            <a:off x="5430800" y="3790425"/>
            <a:ext cx="1612500" cy="324299"/>
          </a:xfrm>
          <a:prstGeom prst="rect">
            <a:avLst/>
          </a:prstGeom>
          <a:noFill/>
          <a:ln w="762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7158675" y="2274675"/>
            <a:ext cx="1612500" cy="324299"/>
          </a:xfrm>
          <a:prstGeom prst="rect">
            <a:avLst/>
          </a:prstGeom>
          <a:noFill/>
          <a:ln w="762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7158675" y="2556825"/>
            <a:ext cx="1612500" cy="324299"/>
          </a:xfrm>
          <a:prstGeom prst="rect">
            <a:avLst/>
          </a:prstGeom>
          <a:noFill/>
          <a:ln w="762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7152875" y="2848225"/>
            <a:ext cx="1612500" cy="324299"/>
          </a:xfrm>
          <a:prstGeom prst="rect">
            <a:avLst/>
          </a:prstGeom>
          <a:noFill/>
          <a:ln w="762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7157000" y="3167450"/>
            <a:ext cx="1612500" cy="324299"/>
          </a:xfrm>
          <a:prstGeom prst="rect">
            <a:avLst/>
          </a:prstGeom>
          <a:noFill/>
          <a:ln w="762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706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neural network and word vectors</a:t>
            </a:r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25" y="2155237"/>
            <a:ext cx="4079524" cy="254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599" y="1998625"/>
            <a:ext cx="3924475" cy="2860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3690262"/>
      </p:ext>
    </p:extLst>
  </p:cSld>
  <p:clrMapOvr>
    <a:masterClrMapping/>
  </p:clrMapOvr>
  <p:transition spd="med">
    <p:push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Training: updating </a:t>
            </a:r>
            <a:r>
              <a:rPr lang="en">
                <a:solidFill>
                  <a:srgbClr val="000000"/>
                </a:solidFill>
              </a:rPr>
              <a:t>word </a:t>
            </a:r>
            <a:r>
              <a:rPr lang="en"/>
              <a:t>vectors</a:t>
            </a:r>
          </a:p>
        </p:txBody>
      </p:sp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650"/>
            <a:ext cx="4418400" cy="234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4400" y="1137700"/>
            <a:ext cx="3320725" cy="100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3937" y="2418300"/>
            <a:ext cx="2270850" cy="66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 rotWithShape="1">
          <a:blip r:embed="rId6">
            <a:alphaModFix/>
          </a:blip>
          <a:srcRect r="29790"/>
          <a:stretch/>
        </p:blipFill>
        <p:spPr>
          <a:xfrm>
            <a:off x="5785162" y="3207385"/>
            <a:ext cx="2270850" cy="76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13937" y="4166450"/>
            <a:ext cx="2213275" cy="8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6038" y="5109325"/>
            <a:ext cx="2468762" cy="90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4818" y="3781363"/>
            <a:ext cx="4079526" cy="2238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419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C</a:t>
            </a:r>
            <a:r>
              <a:rPr spc="-25" dirty="0"/>
              <a:t>a</a:t>
            </a:r>
            <a:r>
              <a:rPr spc="-10" dirty="0"/>
              <a:t>l</a:t>
            </a:r>
            <a:r>
              <a:rPr spc="-5" dirty="0"/>
              <a:t>cu</a:t>
            </a:r>
            <a:r>
              <a:rPr spc="-10" dirty="0"/>
              <a:t>l</a:t>
            </a:r>
            <a:r>
              <a:rPr spc="-25" dirty="0"/>
              <a:t>a</a:t>
            </a:r>
            <a:r>
              <a:rPr spc="-10" dirty="0"/>
              <a:t>ti</a:t>
            </a:r>
            <a:r>
              <a:rPr spc="-25" dirty="0"/>
              <a:t>n</a:t>
            </a:r>
            <a:r>
              <a:rPr dirty="0"/>
              <a:t>g</a:t>
            </a:r>
            <a:r>
              <a:rPr spc="-5" dirty="0"/>
              <a:t> </a:t>
            </a:r>
            <a:r>
              <a:rPr spc="-25" dirty="0"/>
              <a:t>a</a:t>
            </a:r>
            <a:r>
              <a:rPr spc="-10" dirty="0"/>
              <a:t>ll</a:t>
            </a:r>
            <a:r>
              <a:rPr dirty="0"/>
              <a:t> </a:t>
            </a:r>
            <a:r>
              <a:rPr spc="-5" dirty="0"/>
              <a:t>g</a:t>
            </a:r>
            <a:r>
              <a:rPr dirty="0"/>
              <a:t>r</a:t>
            </a:r>
            <a:r>
              <a:rPr spc="-25" dirty="0"/>
              <a:t>ad</a:t>
            </a:r>
            <a:r>
              <a:rPr spc="-10" dirty="0"/>
              <a:t>i</a:t>
            </a:r>
            <a:r>
              <a:rPr dirty="0"/>
              <a:t>e</a:t>
            </a:r>
            <a:r>
              <a:rPr spc="-25" dirty="0"/>
              <a:t>n</a:t>
            </a:r>
            <a:r>
              <a:rPr spc="-15" dirty="0"/>
              <a:t>t</a:t>
            </a:r>
            <a:r>
              <a:rPr spc="-20" dirty="0"/>
              <a:t>s</a:t>
            </a:r>
            <a:r>
              <a:rPr spc="-15" dirty="0"/>
              <a:t>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71130"/>
            <a:ext cx="8243570" cy="458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CC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We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ra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 </a:t>
            </a:r>
            <a:r>
              <a:rPr sz="24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i="1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400" i="1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endParaRPr sz="24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355600" indent="-342900">
              <a:spcBef>
                <a:spcPts val="585"/>
              </a:spcBef>
              <a:buClr>
                <a:srgbClr val="CC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We 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ls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ra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rs </a:t>
            </a:r>
            <a:r>
              <a:rPr sz="2400" i="1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endParaRPr sz="24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355600" indent="-342900">
              <a:spcBef>
                <a:spcPts val="585"/>
              </a:spcBef>
              <a:buClr>
                <a:srgbClr val="CC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e!</a:t>
            </a:r>
            <a:endParaRPr sz="24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>
              <a:spcBef>
                <a:spcPts val="32"/>
              </a:spcBef>
              <a:buClr>
                <a:srgbClr val="CC0000"/>
              </a:buClr>
              <a:buFont typeface="Times New Roman"/>
              <a:buChar char="•"/>
            </a:pPr>
            <a:endParaRPr sz="3450" kern="0">
              <a:solidFill>
                <a:srgbClr val="000000"/>
              </a:solidFill>
              <a:latin typeface="Times New Roman"/>
              <a:cs typeface="Times New Roman"/>
              <a:sym typeface="Arial"/>
            </a:endParaRPr>
          </a:p>
          <a:p>
            <a:pPr marL="355600" marR="724535" indent="-342900">
              <a:lnSpc>
                <a:spcPct val="100699"/>
              </a:lnSpc>
              <a:buClr>
                <a:srgbClr val="CC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era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ll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il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pu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upda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 pa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ra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ers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ha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b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ha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</a:t>
            </a:r>
            <a:endParaRPr sz="24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355600" indent="-342900">
              <a:spcBef>
                <a:spcPts val="550"/>
              </a:spcBef>
              <a:buClr>
                <a:srgbClr val="CC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x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e,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z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i="1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i="1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=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1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e:</a:t>
            </a:r>
            <a:endParaRPr sz="24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2755900">
              <a:spcBef>
                <a:spcPts val="20"/>
              </a:spcBef>
            </a:pP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“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li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k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lo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”</a:t>
            </a:r>
            <a:endParaRPr sz="24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355600" indent="-342900">
              <a:spcBef>
                <a:spcPts val="550"/>
              </a:spcBef>
              <a:buClr>
                <a:srgbClr val="CC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Fi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pu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ra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r:</a:t>
            </a:r>
            <a:endParaRPr sz="24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698500" lvl="1" indent="-228600">
              <a:spcBef>
                <a:spcPts val="585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rnal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i="1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400" kern="0" spc="-7" baseline="-19097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lik</a:t>
            </a:r>
            <a:r>
              <a:rPr sz="2400" kern="0" spc="-15" baseline="-19097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262" baseline="-19097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and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x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rnal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rs </a:t>
            </a:r>
            <a:r>
              <a:rPr sz="2400" i="1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400" kern="0" spc="-22" baseline="-19097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We</a:t>
            </a:r>
            <a:r>
              <a:rPr sz="2400" kern="0" spc="262" baseline="-19097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and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i="1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400" kern="0" spc="-7" baseline="-19097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baseline="-19097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22" baseline="-19097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5" baseline="-19097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7" baseline="-19097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nin</a:t>
            </a:r>
            <a:r>
              <a:rPr sz="2400" kern="0" spc="-15" baseline="-19097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endParaRPr sz="2400" kern="0" baseline="-19097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355600" indent="-342900">
              <a:spcBef>
                <a:spcPts val="585"/>
              </a:spcBef>
              <a:buClr>
                <a:srgbClr val="CC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x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?</a:t>
            </a:r>
            <a:endParaRPr sz="24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4473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348675" y="58411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Intuition of </a:t>
            </a:r>
            <a:r>
              <a:rPr lang="en" b="1">
                <a:solidFill>
                  <a:srgbClr val="0000FF"/>
                </a:solidFill>
              </a:rPr>
              <a:t>output </a:t>
            </a:r>
            <a:r>
              <a:rPr lang="en"/>
              <a:t>vector update rule</a:t>
            </a:r>
          </a:p>
        </p:txBody>
      </p:sp>
      <p:pic>
        <p:nvPicPr>
          <p:cNvPr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25" y="2994024"/>
            <a:ext cx="3597100" cy="25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624" y="2864625"/>
            <a:ext cx="3924475" cy="286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337" y="3531562"/>
            <a:ext cx="58102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Shape 3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4137" y="4421400"/>
            <a:ext cx="600075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/>
          <p:nvPr/>
        </p:nvSpPr>
        <p:spPr>
          <a:xfrm>
            <a:off x="1121375" y="3517075"/>
            <a:ext cx="1464299" cy="324299"/>
          </a:xfrm>
          <a:prstGeom prst="rect">
            <a:avLst/>
          </a:prstGeom>
          <a:noFill/>
          <a:ln w="762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2709850" y="4383075"/>
            <a:ext cx="1464299" cy="324299"/>
          </a:xfrm>
          <a:prstGeom prst="rect">
            <a:avLst/>
          </a:prstGeom>
          <a:noFill/>
          <a:ln w="762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7284300" y="4272350"/>
            <a:ext cx="380099" cy="324299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8243125" y="4498900"/>
            <a:ext cx="380099" cy="324299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76" name="Shape 3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09850" y="1694400"/>
            <a:ext cx="3597099" cy="6183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064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Intuitive Understanding of </a:t>
            </a:r>
            <a:r>
              <a:rPr lang="en" b="1">
                <a:solidFill>
                  <a:srgbClr val="FF0000"/>
                </a:solidFill>
              </a:rPr>
              <a:t>Input </a:t>
            </a:r>
            <a:r>
              <a:rPr lang="en"/>
              <a:t>Vectors</a:t>
            </a:r>
          </a:p>
        </p:txBody>
      </p:sp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25" y="2994024"/>
            <a:ext cx="3597100" cy="25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624" y="2864625"/>
            <a:ext cx="3924475" cy="286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7487" y="2148925"/>
            <a:ext cx="3520994" cy="56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Shape 3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48525" y="1267687"/>
            <a:ext cx="2887725" cy="88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Shape 3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337" y="3531562"/>
            <a:ext cx="58102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Shape 38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74137" y="4421400"/>
            <a:ext cx="600075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/>
          <p:nvPr/>
        </p:nvSpPr>
        <p:spPr>
          <a:xfrm>
            <a:off x="1121375" y="3517075"/>
            <a:ext cx="1464299" cy="324299"/>
          </a:xfrm>
          <a:prstGeom prst="rect">
            <a:avLst/>
          </a:prstGeom>
          <a:noFill/>
          <a:ln w="762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2709850" y="4383075"/>
            <a:ext cx="1464299" cy="324299"/>
          </a:xfrm>
          <a:prstGeom prst="rect">
            <a:avLst/>
          </a:prstGeom>
          <a:noFill/>
          <a:ln w="762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7284300" y="4272350"/>
            <a:ext cx="380099" cy="324299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8243125" y="4498900"/>
            <a:ext cx="380099" cy="324299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4184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hape 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75" y="1509250"/>
            <a:ext cx="7784750" cy="452694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Resemblance to a force-directed graph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3653325" y="4429875"/>
            <a:ext cx="5011800" cy="9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equilibrium length ~ - strength of </a:t>
            </a:r>
            <a:r>
              <a:rPr lang="en" kern="0">
                <a:solidFill>
                  <a:srgbClr val="3D85C6"/>
                </a:solidFill>
                <a:cs typeface="Arial"/>
                <a:sym typeface="Arial"/>
              </a:rPr>
              <a:t>co-occurrence</a:t>
            </a:r>
          </a:p>
          <a:p>
            <a:endParaRPr kern="0">
              <a:solidFill>
                <a:srgbClr val="000000"/>
              </a:solidFill>
              <a:cs typeface="Arial"/>
              <a:sym typeface="Arial"/>
            </a:endParaRPr>
          </a:p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more on this later...</a:t>
            </a:r>
          </a:p>
        </p:txBody>
      </p:sp>
    </p:spTree>
    <p:extLst>
      <p:ext uri="{BB962C8B-B14F-4D97-AF65-F5344CB8AC3E}">
        <p14:creationId xmlns:p14="http://schemas.microsoft.com/office/powerpoint/2010/main" val="192542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dirty="0"/>
              <a:t>r</a:t>
            </a:r>
            <a:r>
              <a:rPr spc="-20" dirty="0"/>
              <a:t>o</a:t>
            </a:r>
            <a:r>
              <a:rPr spc="-25" dirty="0"/>
              <a:t>b</a:t>
            </a: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m</a:t>
            </a:r>
            <a:r>
              <a:rPr spc="-15" dirty="0"/>
              <a:t>s</a:t>
            </a:r>
            <a:r>
              <a:rPr dirty="0"/>
              <a:t> w</a:t>
            </a:r>
            <a:r>
              <a:rPr spc="-15" dirty="0"/>
              <a:t>ith</a:t>
            </a:r>
            <a:r>
              <a:rPr spc="-5" dirty="0"/>
              <a:t> </a:t>
            </a:r>
            <a:r>
              <a:rPr spc="-15" dirty="0"/>
              <a:t>t</a:t>
            </a:r>
            <a:r>
              <a:rPr spc="-25" dirty="0"/>
              <a:t>h</a:t>
            </a:r>
            <a:r>
              <a:rPr spc="-15" dirty="0"/>
              <a:t>is</a:t>
            </a:r>
            <a:r>
              <a:rPr dirty="0"/>
              <a:t> </a:t>
            </a:r>
            <a:r>
              <a:rPr spc="-25" dirty="0"/>
              <a:t>d</a:t>
            </a:r>
            <a:r>
              <a:rPr spc="-10" dirty="0"/>
              <a:t>i</a:t>
            </a:r>
            <a:r>
              <a:rPr spc="-20" dirty="0"/>
              <a:t>s</a:t>
            </a:r>
            <a:r>
              <a:rPr spc="-5" dirty="0"/>
              <a:t>c</a:t>
            </a:r>
            <a:r>
              <a:rPr dirty="0"/>
              <a:t>re</a:t>
            </a:r>
            <a:r>
              <a:rPr spc="-15" dirty="0"/>
              <a:t>t</a:t>
            </a:r>
            <a:r>
              <a:rPr dirty="0"/>
              <a:t>e re</a:t>
            </a:r>
            <a:r>
              <a:rPr spc="-25" dirty="0"/>
              <a:t>p</a:t>
            </a:r>
            <a:r>
              <a:rPr dirty="0"/>
              <a:t>re</a:t>
            </a:r>
            <a:r>
              <a:rPr spc="-20" dirty="0"/>
              <a:t>s</a:t>
            </a:r>
            <a:r>
              <a:rPr dirty="0"/>
              <a:t>e</a:t>
            </a:r>
            <a:r>
              <a:rPr spc="-25" dirty="0"/>
              <a:t>n</a:t>
            </a:r>
            <a:r>
              <a:rPr spc="-15" dirty="0"/>
              <a:t>t</a:t>
            </a:r>
            <a:r>
              <a:rPr spc="-25" dirty="0"/>
              <a:t>a</a:t>
            </a:r>
            <a:r>
              <a:rPr spc="-15"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79476"/>
            <a:ext cx="8192134" cy="447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3345"/>
              </a:lnSpc>
              <a:buClr>
                <a:srgbClr val="CC0000"/>
              </a:buClr>
              <a:buFont typeface="Arial"/>
              <a:buChar char="•"/>
              <a:tabLst>
                <a:tab pos="469900" algn="l"/>
              </a:tabLst>
            </a:pP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 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rce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bu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ss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nu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</a:t>
            </a:r>
            <a:endParaRPr sz="2800" kern="0" dirty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69900">
              <a:lnSpc>
                <a:spcPts val="3345"/>
              </a:lnSpc>
            </a:pPr>
            <a:r>
              <a:rPr sz="2800" b="1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syn</a:t>
            </a:r>
            <a:r>
              <a:rPr sz="2800" b="1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b="1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ny</a:t>
            </a:r>
            <a:r>
              <a:rPr sz="2800" b="1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800" b="1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:</a:t>
            </a:r>
            <a:endParaRPr sz="2800" kern="0" dirty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927100" lvl="1" indent="-457200">
              <a:spcBef>
                <a:spcPts val="1540"/>
              </a:spcBef>
              <a:buClr>
                <a:srgbClr val="3A87FF"/>
              </a:buClr>
              <a:buFont typeface="Arial"/>
              <a:buChar char="•"/>
              <a:tabLst>
                <a:tab pos="927100" algn="l"/>
              </a:tabLst>
            </a:pP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ad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2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,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x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er</a:t>
            </a:r>
            <a:r>
              <a:rPr sz="24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,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g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oo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,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ra</a:t>
            </a:r>
            <a:r>
              <a:rPr sz="2400" kern="0" spc="-2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2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,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2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f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2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,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sk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ill</a:t>
            </a:r>
            <a:r>
              <a:rPr sz="2400"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f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ul?</a:t>
            </a:r>
            <a:endParaRPr sz="2400" kern="0" dirty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69900" marR="5080" indent="-457200">
              <a:lnSpc>
                <a:spcPts val="3329"/>
              </a:lnSpc>
              <a:spcBef>
                <a:spcPts val="1920"/>
              </a:spcBef>
              <a:buClr>
                <a:srgbClr val="CC0000"/>
              </a:buClr>
              <a:buFont typeface="Arial"/>
              <a:buChar char="•"/>
              <a:tabLst>
                <a:tab pos="469900" algn="l"/>
              </a:tabLst>
            </a:pP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ss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ng 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ds</a:t>
            </a:r>
            <a:r>
              <a:rPr sz="2800" kern="0" spc="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(i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ss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k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ee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800" kern="0" spc="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up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 d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te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: </a:t>
            </a:r>
            <a:r>
              <a:rPr sz="2800" kern="0" spc="-2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w</a:t>
            </a:r>
            <a:r>
              <a:rPr sz="28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ck</a:t>
            </a:r>
            <a:r>
              <a:rPr sz="2800" kern="0" spc="-2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,</a:t>
            </a:r>
            <a:r>
              <a:rPr sz="2800"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b</a:t>
            </a:r>
            <a:r>
              <a:rPr sz="28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ss</a:t>
            </a:r>
            <a:r>
              <a:rPr sz="28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,</a:t>
            </a:r>
            <a:r>
              <a:rPr sz="2800"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if</a:t>
            </a:r>
            <a:r>
              <a:rPr sz="28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spc="-2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y</a:t>
            </a:r>
            <a:r>
              <a:rPr sz="28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,</a:t>
            </a:r>
            <a:r>
              <a:rPr sz="2800"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cr</a:t>
            </a:r>
            <a:r>
              <a:rPr sz="28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ck,</a:t>
            </a:r>
            <a:r>
              <a:rPr sz="2800"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c</a:t>
            </a:r>
            <a:r>
              <a:rPr sz="2800" kern="0" spc="-2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,</a:t>
            </a:r>
            <a:r>
              <a:rPr sz="2800"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2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w</a:t>
            </a:r>
            <a:r>
              <a:rPr sz="28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z</a:t>
            </a:r>
            <a:r>
              <a:rPr sz="28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,</a:t>
            </a:r>
            <a:r>
              <a:rPr sz="2800"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2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ge</a:t>
            </a:r>
            <a:r>
              <a:rPr sz="28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u</a:t>
            </a:r>
            <a:r>
              <a:rPr sz="2800"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,</a:t>
            </a:r>
            <a:r>
              <a:rPr sz="2800"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j</a:t>
            </a:r>
            <a:r>
              <a:rPr sz="28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a</a:t>
            </a:r>
            <a:endParaRPr sz="2800" kern="0" dirty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69900" indent="-457200">
              <a:spcBef>
                <a:spcPts val="1700"/>
              </a:spcBef>
              <a:buClr>
                <a:srgbClr val="CC0000"/>
              </a:buClr>
              <a:buFont typeface="Arial"/>
              <a:buChar char="•"/>
              <a:tabLst>
                <a:tab pos="469900" algn="l"/>
              </a:tabLst>
            </a:pP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Subj</a:t>
            </a:r>
            <a:r>
              <a:rPr sz="28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ct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endParaRPr sz="2800" kern="0" dirty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69900" indent="-457200">
              <a:spcBef>
                <a:spcPts val="1805"/>
              </a:spcBef>
              <a:buClr>
                <a:srgbClr val="CC0000"/>
              </a:buClr>
              <a:buFont typeface="Arial"/>
              <a:buChar char="•"/>
              <a:tabLst>
                <a:tab pos="469900" algn="l"/>
              </a:tabLst>
            </a:pPr>
            <a:r>
              <a:rPr sz="28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qu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ir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hu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ma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 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cr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nd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pt</a:t>
            </a:r>
          </a:p>
          <a:p>
            <a:pPr marL="469900" indent="-457200">
              <a:spcBef>
                <a:spcPts val="1805"/>
              </a:spcBef>
              <a:buClr>
                <a:srgbClr val="CC0000"/>
              </a:buClr>
              <a:buFont typeface="Arial"/>
              <a:buChar char="•"/>
              <a:tabLst>
                <a:tab pos="469900" algn="l"/>
              </a:tabLst>
            </a:pP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 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put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cc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ra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ila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ty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7144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word2vec decomposed</a:t>
            </a:r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350" y="3522625"/>
            <a:ext cx="2509298" cy="140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2615550" y="3970200"/>
            <a:ext cx="889800" cy="6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Input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Words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5888875" y="3970200"/>
            <a:ext cx="889800" cy="6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Output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Words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524950" y="1254825"/>
            <a:ext cx="852600" cy="6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Input Corpus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4011900" y="1320525"/>
            <a:ext cx="1120200" cy="491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Vocabulary</a:t>
            </a:r>
          </a:p>
          <a:p>
            <a:pPr algn="ctr"/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Builder</a:t>
            </a:r>
          </a:p>
        </p:txBody>
      </p:sp>
      <p:cxnSp>
        <p:nvCxnSpPr>
          <p:cNvPr id="409" name="Shape 409"/>
          <p:cNvCxnSpPr>
            <a:stCxn id="407" idx="3"/>
          </p:cNvCxnSpPr>
          <p:nvPr/>
        </p:nvCxnSpPr>
        <p:spPr>
          <a:xfrm>
            <a:off x="2377550" y="1566224"/>
            <a:ext cx="146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0" name="Shape 410"/>
          <p:cNvSpPr txBox="1"/>
          <p:nvPr/>
        </p:nvSpPr>
        <p:spPr>
          <a:xfrm>
            <a:off x="5087875" y="2219250"/>
            <a:ext cx="2307600" cy="706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Dynamic Window Scaling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Subsampling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Pruning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4145700" y="2303325"/>
            <a:ext cx="852600" cy="6227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Context Builder</a:t>
            </a:r>
          </a:p>
        </p:txBody>
      </p:sp>
      <p:cxnSp>
        <p:nvCxnSpPr>
          <p:cNvPr id="412" name="Shape 412"/>
          <p:cNvCxnSpPr>
            <a:stCxn id="408" idx="2"/>
            <a:endCxn id="411" idx="0"/>
          </p:cNvCxnSpPr>
          <p:nvPr/>
        </p:nvCxnSpPr>
        <p:spPr>
          <a:xfrm>
            <a:off x="4572000" y="1811925"/>
            <a:ext cx="0" cy="49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3" name="Shape 413"/>
          <p:cNvSpPr txBox="1"/>
          <p:nvPr/>
        </p:nvSpPr>
        <p:spPr>
          <a:xfrm>
            <a:off x="4566850" y="1867575"/>
            <a:ext cx="1120200" cy="380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Vocabulary</a:t>
            </a:r>
          </a:p>
        </p:txBody>
      </p:sp>
      <p:cxnSp>
        <p:nvCxnSpPr>
          <p:cNvPr id="414" name="Shape 414"/>
          <p:cNvCxnSpPr>
            <a:stCxn id="407" idx="2"/>
          </p:cNvCxnSpPr>
          <p:nvPr/>
        </p:nvCxnSpPr>
        <p:spPr>
          <a:xfrm>
            <a:off x="1951250" y="1877624"/>
            <a:ext cx="0" cy="74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5" name="Shape 415"/>
          <p:cNvCxnSpPr>
            <a:endCxn id="411" idx="1"/>
          </p:cNvCxnSpPr>
          <p:nvPr/>
        </p:nvCxnSpPr>
        <p:spPr>
          <a:xfrm>
            <a:off x="1955400" y="2613524"/>
            <a:ext cx="2190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6" name="Shape 416"/>
          <p:cNvSpPr txBox="1"/>
          <p:nvPr/>
        </p:nvSpPr>
        <p:spPr>
          <a:xfrm>
            <a:off x="5087875" y="1340475"/>
            <a:ext cx="1566299" cy="451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 Lossy Counting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029625" y="2303312"/>
            <a:ext cx="1728900" cy="335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Sentence Windows</a:t>
            </a:r>
          </a:p>
        </p:txBody>
      </p:sp>
      <p:cxnSp>
        <p:nvCxnSpPr>
          <p:cNvPr id="418" name="Shape 418"/>
          <p:cNvCxnSpPr>
            <a:stCxn id="411" idx="2"/>
          </p:cNvCxnSpPr>
          <p:nvPr/>
        </p:nvCxnSpPr>
        <p:spPr>
          <a:xfrm>
            <a:off x="4572000" y="2926124"/>
            <a:ext cx="6300" cy="24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9" name="Shape 419"/>
          <p:cNvCxnSpPr/>
          <p:nvPr/>
        </p:nvCxnSpPr>
        <p:spPr>
          <a:xfrm>
            <a:off x="2915175" y="3178775"/>
            <a:ext cx="334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0" name="Shape 420"/>
          <p:cNvCxnSpPr/>
          <p:nvPr/>
        </p:nvCxnSpPr>
        <p:spPr>
          <a:xfrm>
            <a:off x="2919300" y="3188050"/>
            <a:ext cx="0" cy="769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1" name="Shape 421"/>
          <p:cNvCxnSpPr/>
          <p:nvPr/>
        </p:nvCxnSpPr>
        <p:spPr>
          <a:xfrm>
            <a:off x="6250450" y="3182875"/>
            <a:ext cx="0" cy="769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2" name="Shape 422"/>
          <p:cNvCxnSpPr/>
          <p:nvPr/>
        </p:nvCxnSpPr>
        <p:spPr>
          <a:xfrm>
            <a:off x="3206575" y="4281625"/>
            <a:ext cx="22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3" name="Shape 423"/>
          <p:cNvCxnSpPr/>
          <p:nvPr/>
        </p:nvCxnSpPr>
        <p:spPr>
          <a:xfrm rot="10800000">
            <a:off x="5755174" y="4290875"/>
            <a:ext cx="25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4" name="Shape 424"/>
          <p:cNvCxnSpPr/>
          <p:nvPr/>
        </p:nvCxnSpPr>
        <p:spPr>
          <a:xfrm>
            <a:off x="5328850" y="4722375"/>
            <a:ext cx="0" cy="3983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5" name="Shape 425"/>
          <p:cNvCxnSpPr/>
          <p:nvPr/>
        </p:nvCxnSpPr>
        <p:spPr>
          <a:xfrm rot="10800000">
            <a:off x="3901700" y="5139375"/>
            <a:ext cx="14363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6" name="Shape 426"/>
          <p:cNvCxnSpPr/>
          <p:nvPr/>
        </p:nvCxnSpPr>
        <p:spPr>
          <a:xfrm rot="10800000">
            <a:off x="3901700" y="4703775"/>
            <a:ext cx="0" cy="4355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27" name="Shape 427"/>
          <p:cNvSpPr txBox="1"/>
          <p:nvPr/>
        </p:nvSpPr>
        <p:spPr>
          <a:xfrm>
            <a:off x="4088175" y="5000675"/>
            <a:ext cx="1120200" cy="569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Parameter Learner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3973150" y="5525875"/>
            <a:ext cx="2307600" cy="706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Backpropagation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Hierarchical Softmax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Negative Sampling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3106200" y="3080575"/>
            <a:ext cx="852600" cy="335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CBOW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5228575" y="3075312"/>
            <a:ext cx="1001999" cy="335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Skip-gram</a:t>
            </a:r>
          </a:p>
        </p:txBody>
      </p:sp>
      <p:sp>
        <p:nvSpPr>
          <p:cNvPr id="431" name="Shape 431"/>
          <p:cNvSpPr/>
          <p:nvPr/>
        </p:nvSpPr>
        <p:spPr>
          <a:xfrm>
            <a:off x="3758525" y="3734825"/>
            <a:ext cx="634200" cy="987599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432" name="Shape 432"/>
          <p:cNvCxnSpPr>
            <a:endCxn id="433" idx="1"/>
          </p:cNvCxnSpPr>
          <p:nvPr/>
        </p:nvCxnSpPr>
        <p:spPr>
          <a:xfrm>
            <a:off x="4392725" y="4621925"/>
            <a:ext cx="2965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3" name="Shape 433"/>
          <p:cNvSpPr txBox="1"/>
          <p:nvPr/>
        </p:nvSpPr>
        <p:spPr>
          <a:xfrm>
            <a:off x="7358525" y="4404125"/>
            <a:ext cx="1465200" cy="43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Vectors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(Final Product)</a:t>
            </a:r>
          </a:p>
        </p:txBody>
      </p:sp>
      <p:sp>
        <p:nvSpPr>
          <p:cNvPr id="434" name="Shape 434"/>
          <p:cNvSpPr/>
          <p:nvPr/>
        </p:nvSpPr>
        <p:spPr>
          <a:xfrm>
            <a:off x="2377550" y="3333375"/>
            <a:ext cx="4610400" cy="2310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2377550" y="2219250"/>
            <a:ext cx="4610400" cy="1707599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227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we select </a:t>
            </a:r>
            <a:r>
              <a:rPr lang="en">
                <a:solidFill>
                  <a:srgbClr val="FF0000"/>
                </a:solidFill>
              </a:rPr>
              <a:t>input </a:t>
            </a:r>
            <a:r>
              <a:rPr lang="en"/>
              <a:t>and </a:t>
            </a:r>
            <a:r>
              <a:rPr lang="en">
                <a:solidFill>
                  <a:srgbClr val="0000FF"/>
                </a:solidFill>
              </a:rPr>
              <a:t>output </a:t>
            </a:r>
            <a:r>
              <a:rPr lang="en"/>
              <a:t>words?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42150" y="1610778"/>
            <a:ext cx="8520599" cy="4742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 1: continuous bag-of-word (CBOW)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3033625" y="4712325"/>
            <a:ext cx="3169499" cy="6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   </a:t>
            </a:r>
            <a:r>
              <a:rPr lang="en" kern="0">
                <a:solidFill>
                  <a:srgbClr val="0000FF"/>
                </a:solidFill>
                <a:cs typeface="Arial"/>
                <a:sym typeface="Arial"/>
              </a:rPr>
              <a:t>eat an </a:t>
            </a:r>
            <a:r>
              <a:rPr lang="en" b="1" kern="0">
                <a:solidFill>
                  <a:srgbClr val="FF0000"/>
                </a:solidFill>
                <a:cs typeface="Arial"/>
                <a:sym typeface="Arial"/>
              </a:rPr>
              <a:t>apple </a:t>
            </a:r>
            <a:r>
              <a:rPr lang="en" kern="0">
                <a:solidFill>
                  <a:srgbClr val="0000FF"/>
                </a:solidFill>
                <a:cs typeface="Arial"/>
                <a:sym typeface="Arial"/>
              </a:rPr>
              <a:t>every day</a:t>
            </a:r>
          </a:p>
        </p:txBody>
      </p:sp>
      <p:sp>
        <p:nvSpPr>
          <p:cNvPr id="443" name="Shape 443"/>
          <p:cNvSpPr/>
          <p:nvPr/>
        </p:nvSpPr>
        <p:spPr>
          <a:xfrm>
            <a:off x="3475350" y="4479850"/>
            <a:ext cx="722870" cy="362200"/>
          </a:xfrm>
          <a:custGeom>
            <a:avLst/>
            <a:gdLst/>
            <a:ahLst/>
            <a:cxnLst/>
            <a:rect l="0" t="0" r="0" b="0"/>
            <a:pathLst>
              <a:path w="18906" h="14488" extrusionOk="0">
                <a:moveTo>
                  <a:pt x="18906" y="14488"/>
                </a:moveTo>
                <a:cubicBezTo>
                  <a:pt x="18906" y="9344"/>
                  <a:pt x="17331" y="2428"/>
                  <a:pt x="12604" y="402"/>
                </a:cubicBezTo>
                <a:cubicBezTo>
                  <a:pt x="7301" y="-1871"/>
                  <a:pt x="0" y="6494"/>
                  <a:pt x="0" y="1226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sp>
      <p:sp>
        <p:nvSpPr>
          <p:cNvPr id="444" name="Shape 444"/>
          <p:cNvSpPr/>
          <p:nvPr/>
        </p:nvSpPr>
        <p:spPr>
          <a:xfrm flipH="1">
            <a:off x="4198254" y="4488850"/>
            <a:ext cx="1158417" cy="362200"/>
          </a:xfrm>
          <a:custGeom>
            <a:avLst/>
            <a:gdLst/>
            <a:ahLst/>
            <a:cxnLst/>
            <a:rect l="0" t="0" r="0" b="0"/>
            <a:pathLst>
              <a:path w="18906" h="14488" extrusionOk="0">
                <a:moveTo>
                  <a:pt x="18906" y="14488"/>
                </a:moveTo>
                <a:cubicBezTo>
                  <a:pt x="18906" y="9344"/>
                  <a:pt x="17331" y="2428"/>
                  <a:pt x="12604" y="402"/>
                </a:cubicBezTo>
                <a:cubicBezTo>
                  <a:pt x="7301" y="-1871"/>
                  <a:pt x="0" y="6494"/>
                  <a:pt x="0" y="1226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sp>
      <p:sp>
        <p:nvSpPr>
          <p:cNvPr id="445" name="Shape 445"/>
          <p:cNvSpPr txBox="1"/>
          <p:nvPr/>
        </p:nvSpPr>
        <p:spPr>
          <a:xfrm>
            <a:off x="642150" y="3707025"/>
            <a:ext cx="3000000" cy="55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kern="0">
                <a:solidFill>
                  <a:srgbClr val="595959"/>
                </a:solidFill>
                <a:cs typeface="Arial"/>
                <a:sym typeface="Arial"/>
              </a:rPr>
              <a:t>Method 2: skip-gram (SG)</a:t>
            </a:r>
          </a:p>
        </p:txBody>
      </p:sp>
      <p:sp>
        <p:nvSpPr>
          <p:cNvPr id="446" name="Shape 446"/>
          <p:cNvSpPr/>
          <p:nvPr/>
        </p:nvSpPr>
        <p:spPr>
          <a:xfrm>
            <a:off x="3753375" y="4643050"/>
            <a:ext cx="444858" cy="198992"/>
          </a:xfrm>
          <a:custGeom>
            <a:avLst/>
            <a:gdLst/>
            <a:ahLst/>
            <a:cxnLst/>
            <a:rect l="0" t="0" r="0" b="0"/>
            <a:pathLst>
              <a:path w="18906" h="14488" extrusionOk="0">
                <a:moveTo>
                  <a:pt x="18906" y="14488"/>
                </a:moveTo>
                <a:cubicBezTo>
                  <a:pt x="18906" y="9344"/>
                  <a:pt x="17331" y="2428"/>
                  <a:pt x="12604" y="402"/>
                </a:cubicBezTo>
                <a:cubicBezTo>
                  <a:pt x="7301" y="-1871"/>
                  <a:pt x="0" y="6494"/>
                  <a:pt x="0" y="1226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sp>
      <p:sp>
        <p:nvSpPr>
          <p:cNvPr id="447" name="Shape 447"/>
          <p:cNvSpPr/>
          <p:nvPr/>
        </p:nvSpPr>
        <p:spPr>
          <a:xfrm flipH="1">
            <a:off x="4198240" y="4643050"/>
            <a:ext cx="593128" cy="198992"/>
          </a:xfrm>
          <a:custGeom>
            <a:avLst/>
            <a:gdLst/>
            <a:ahLst/>
            <a:cxnLst/>
            <a:rect l="0" t="0" r="0" b="0"/>
            <a:pathLst>
              <a:path w="18906" h="14488" extrusionOk="0">
                <a:moveTo>
                  <a:pt x="18906" y="14488"/>
                </a:moveTo>
                <a:cubicBezTo>
                  <a:pt x="18906" y="9344"/>
                  <a:pt x="17331" y="2428"/>
                  <a:pt x="12604" y="402"/>
                </a:cubicBezTo>
                <a:cubicBezTo>
                  <a:pt x="7301" y="-1871"/>
                  <a:pt x="0" y="6494"/>
                  <a:pt x="0" y="1226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sp>
      <p:sp>
        <p:nvSpPr>
          <p:cNvPr id="448" name="Shape 448"/>
          <p:cNvSpPr txBox="1"/>
          <p:nvPr/>
        </p:nvSpPr>
        <p:spPr>
          <a:xfrm>
            <a:off x="3033625" y="2630925"/>
            <a:ext cx="3169499" cy="6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FF0000"/>
                </a:solidFill>
                <a:cs typeface="Arial"/>
                <a:sym typeface="Arial"/>
              </a:rPr>
              <a:t> eat an</a:t>
            </a:r>
            <a:r>
              <a:rPr lang="en" kern="0">
                <a:solidFill>
                  <a:srgbClr val="0000FF"/>
                </a:solidFill>
                <a:cs typeface="Arial"/>
                <a:sym typeface="Arial"/>
              </a:rPr>
              <a:t> </a:t>
            </a:r>
            <a:r>
              <a:rPr lang="en" b="1" kern="0">
                <a:solidFill>
                  <a:srgbClr val="0000FF"/>
                </a:solidFill>
                <a:cs typeface="Arial"/>
                <a:sym typeface="Arial"/>
              </a:rPr>
              <a:t>apple </a:t>
            </a:r>
            <a:r>
              <a:rPr lang="en" kern="0">
                <a:solidFill>
                  <a:srgbClr val="FF0000"/>
                </a:solidFill>
                <a:cs typeface="Arial"/>
                <a:sym typeface="Arial"/>
              </a:rPr>
              <a:t>every day</a:t>
            </a:r>
          </a:p>
        </p:txBody>
      </p:sp>
      <p:sp>
        <p:nvSpPr>
          <p:cNvPr id="449" name="Shape 449"/>
          <p:cNvSpPr/>
          <p:nvPr/>
        </p:nvSpPr>
        <p:spPr>
          <a:xfrm>
            <a:off x="3475350" y="2398450"/>
            <a:ext cx="722870" cy="362200"/>
          </a:xfrm>
          <a:custGeom>
            <a:avLst/>
            <a:gdLst/>
            <a:ahLst/>
            <a:cxnLst/>
            <a:rect l="0" t="0" r="0" b="0"/>
            <a:pathLst>
              <a:path w="18906" h="14488" extrusionOk="0">
                <a:moveTo>
                  <a:pt x="18906" y="14488"/>
                </a:moveTo>
                <a:cubicBezTo>
                  <a:pt x="18906" y="9344"/>
                  <a:pt x="17331" y="2428"/>
                  <a:pt x="12604" y="402"/>
                </a:cubicBezTo>
                <a:cubicBezTo>
                  <a:pt x="7301" y="-1871"/>
                  <a:pt x="0" y="6494"/>
                  <a:pt x="0" y="1226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sp>
      <p:sp>
        <p:nvSpPr>
          <p:cNvPr id="450" name="Shape 450"/>
          <p:cNvSpPr/>
          <p:nvPr/>
        </p:nvSpPr>
        <p:spPr>
          <a:xfrm flipH="1">
            <a:off x="4198254" y="2407450"/>
            <a:ext cx="1158417" cy="362200"/>
          </a:xfrm>
          <a:custGeom>
            <a:avLst/>
            <a:gdLst/>
            <a:ahLst/>
            <a:cxnLst/>
            <a:rect l="0" t="0" r="0" b="0"/>
            <a:pathLst>
              <a:path w="18906" h="14488" extrusionOk="0">
                <a:moveTo>
                  <a:pt x="18906" y="14488"/>
                </a:moveTo>
                <a:cubicBezTo>
                  <a:pt x="18906" y="9344"/>
                  <a:pt x="17331" y="2428"/>
                  <a:pt x="12604" y="402"/>
                </a:cubicBezTo>
                <a:cubicBezTo>
                  <a:pt x="7301" y="-1871"/>
                  <a:pt x="0" y="6494"/>
                  <a:pt x="0" y="1226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sp>
      <p:sp>
        <p:nvSpPr>
          <p:cNvPr id="451" name="Shape 451"/>
          <p:cNvSpPr/>
          <p:nvPr/>
        </p:nvSpPr>
        <p:spPr>
          <a:xfrm>
            <a:off x="3753375" y="2561650"/>
            <a:ext cx="444858" cy="198992"/>
          </a:xfrm>
          <a:custGeom>
            <a:avLst/>
            <a:gdLst/>
            <a:ahLst/>
            <a:cxnLst/>
            <a:rect l="0" t="0" r="0" b="0"/>
            <a:pathLst>
              <a:path w="18906" h="14488" extrusionOk="0">
                <a:moveTo>
                  <a:pt x="18906" y="14488"/>
                </a:moveTo>
                <a:cubicBezTo>
                  <a:pt x="18906" y="9344"/>
                  <a:pt x="17331" y="2428"/>
                  <a:pt x="12604" y="402"/>
                </a:cubicBezTo>
                <a:cubicBezTo>
                  <a:pt x="7301" y="-1871"/>
                  <a:pt x="0" y="6494"/>
                  <a:pt x="0" y="1226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sp>
      <p:sp>
        <p:nvSpPr>
          <p:cNvPr id="452" name="Shape 452"/>
          <p:cNvSpPr/>
          <p:nvPr/>
        </p:nvSpPr>
        <p:spPr>
          <a:xfrm flipH="1">
            <a:off x="4198240" y="2561650"/>
            <a:ext cx="593128" cy="198992"/>
          </a:xfrm>
          <a:custGeom>
            <a:avLst/>
            <a:gdLst/>
            <a:ahLst/>
            <a:cxnLst/>
            <a:rect l="0" t="0" r="0" b="0"/>
            <a:pathLst>
              <a:path w="18906" h="14488" extrusionOk="0">
                <a:moveTo>
                  <a:pt x="18906" y="14488"/>
                </a:moveTo>
                <a:cubicBezTo>
                  <a:pt x="18906" y="9344"/>
                  <a:pt x="17331" y="2428"/>
                  <a:pt x="12604" y="402"/>
                </a:cubicBezTo>
                <a:cubicBezTo>
                  <a:pt x="7301" y="-1871"/>
                  <a:pt x="0" y="6494"/>
                  <a:pt x="0" y="1226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3297846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 idx="4294967295"/>
          </p:nvPr>
        </p:nvSpPr>
        <p:spPr>
          <a:xfrm>
            <a:off x="2692750" y="2663475"/>
            <a:ext cx="3771112" cy="13865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br>
              <a:rPr lang="en" dirty="0"/>
            </a:br>
            <a:r>
              <a:rPr lang="en" dirty="0"/>
              <a:t>demo </a:t>
            </a:r>
          </a:p>
          <a:p>
            <a:pPr lvl="0" algn="ctr"/>
            <a:r>
              <a:rPr lang="en" sz="1800" dirty="0"/>
              <a:t> (CBOW and SG)</a:t>
            </a:r>
            <a:br>
              <a:rPr lang="en" sz="1800" dirty="0"/>
            </a:br>
            <a:br>
              <a:rPr lang="en" sz="1800" dirty="0"/>
            </a:br>
            <a:r>
              <a:rPr lang="en-US" altLang="zh-CN" sz="1800" u="sng" dirty="0">
                <a:solidFill>
                  <a:schemeClr val="hlink"/>
                </a:solidFill>
                <a:hlinkClick r:id="rId3"/>
              </a:rPr>
              <a:t>https://ronxin.github.io/wevi/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3879632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word2vec decomposed</a:t>
            </a:r>
          </a:p>
        </p:txBody>
      </p:sp>
      <p:pic>
        <p:nvPicPr>
          <p:cNvPr id="463" name="Shape 4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350" y="3522625"/>
            <a:ext cx="2509298" cy="140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2615550" y="3970200"/>
            <a:ext cx="889800" cy="6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Input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Words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5888875" y="3970200"/>
            <a:ext cx="889800" cy="6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Output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Words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524950" y="1254825"/>
            <a:ext cx="852600" cy="6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Input Corpus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4011900" y="1320525"/>
            <a:ext cx="1120200" cy="491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Vocabulary</a:t>
            </a:r>
          </a:p>
          <a:p>
            <a:pPr algn="ctr"/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Builder</a:t>
            </a:r>
          </a:p>
        </p:txBody>
      </p:sp>
      <p:cxnSp>
        <p:nvCxnSpPr>
          <p:cNvPr id="468" name="Shape 468"/>
          <p:cNvCxnSpPr>
            <a:stCxn id="466" idx="3"/>
          </p:cNvCxnSpPr>
          <p:nvPr/>
        </p:nvCxnSpPr>
        <p:spPr>
          <a:xfrm>
            <a:off x="2377550" y="1566224"/>
            <a:ext cx="146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9" name="Shape 469"/>
          <p:cNvSpPr txBox="1"/>
          <p:nvPr/>
        </p:nvSpPr>
        <p:spPr>
          <a:xfrm>
            <a:off x="5087875" y="2219250"/>
            <a:ext cx="2307600" cy="706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Dynamic Window Scaling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Subsampling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Pruning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4145700" y="2303325"/>
            <a:ext cx="852600" cy="6227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Context Builder</a:t>
            </a:r>
          </a:p>
        </p:txBody>
      </p:sp>
      <p:cxnSp>
        <p:nvCxnSpPr>
          <p:cNvPr id="471" name="Shape 471"/>
          <p:cNvCxnSpPr>
            <a:stCxn id="467" idx="2"/>
            <a:endCxn id="470" idx="0"/>
          </p:cNvCxnSpPr>
          <p:nvPr/>
        </p:nvCxnSpPr>
        <p:spPr>
          <a:xfrm>
            <a:off x="4572000" y="1811925"/>
            <a:ext cx="0" cy="49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72" name="Shape 472"/>
          <p:cNvSpPr txBox="1"/>
          <p:nvPr/>
        </p:nvSpPr>
        <p:spPr>
          <a:xfrm>
            <a:off x="4566850" y="1867575"/>
            <a:ext cx="1120200" cy="380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Vocabulary</a:t>
            </a:r>
          </a:p>
        </p:txBody>
      </p:sp>
      <p:cxnSp>
        <p:nvCxnSpPr>
          <p:cNvPr id="473" name="Shape 473"/>
          <p:cNvCxnSpPr>
            <a:stCxn id="466" idx="2"/>
          </p:cNvCxnSpPr>
          <p:nvPr/>
        </p:nvCxnSpPr>
        <p:spPr>
          <a:xfrm>
            <a:off x="1951250" y="1877624"/>
            <a:ext cx="0" cy="74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74" name="Shape 474"/>
          <p:cNvCxnSpPr>
            <a:endCxn id="470" idx="1"/>
          </p:cNvCxnSpPr>
          <p:nvPr/>
        </p:nvCxnSpPr>
        <p:spPr>
          <a:xfrm>
            <a:off x="1955400" y="2613524"/>
            <a:ext cx="2190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75" name="Shape 475"/>
          <p:cNvSpPr txBox="1"/>
          <p:nvPr/>
        </p:nvSpPr>
        <p:spPr>
          <a:xfrm>
            <a:off x="5087875" y="1340475"/>
            <a:ext cx="1566299" cy="451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 Lossy Counting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2029625" y="2303312"/>
            <a:ext cx="1728900" cy="335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Sentence Windows</a:t>
            </a:r>
          </a:p>
        </p:txBody>
      </p:sp>
      <p:cxnSp>
        <p:nvCxnSpPr>
          <p:cNvPr id="477" name="Shape 477"/>
          <p:cNvCxnSpPr>
            <a:stCxn id="470" idx="2"/>
          </p:cNvCxnSpPr>
          <p:nvPr/>
        </p:nvCxnSpPr>
        <p:spPr>
          <a:xfrm>
            <a:off x="4572000" y="2926124"/>
            <a:ext cx="6300" cy="24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78" name="Shape 478"/>
          <p:cNvCxnSpPr/>
          <p:nvPr/>
        </p:nvCxnSpPr>
        <p:spPr>
          <a:xfrm>
            <a:off x="2915175" y="3178775"/>
            <a:ext cx="334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79" name="Shape 479"/>
          <p:cNvCxnSpPr/>
          <p:nvPr/>
        </p:nvCxnSpPr>
        <p:spPr>
          <a:xfrm>
            <a:off x="2919300" y="3188050"/>
            <a:ext cx="0" cy="769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0" name="Shape 480"/>
          <p:cNvCxnSpPr/>
          <p:nvPr/>
        </p:nvCxnSpPr>
        <p:spPr>
          <a:xfrm>
            <a:off x="6250450" y="3182875"/>
            <a:ext cx="0" cy="769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1" name="Shape 481"/>
          <p:cNvCxnSpPr/>
          <p:nvPr/>
        </p:nvCxnSpPr>
        <p:spPr>
          <a:xfrm>
            <a:off x="3206575" y="4281625"/>
            <a:ext cx="22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5755174" y="4290875"/>
            <a:ext cx="25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3" name="Shape 483"/>
          <p:cNvCxnSpPr/>
          <p:nvPr/>
        </p:nvCxnSpPr>
        <p:spPr>
          <a:xfrm>
            <a:off x="5328850" y="4722375"/>
            <a:ext cx="0" cy="3983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4" name="Shape 484"/>
          <p:cNvCxnSpPr/>
          <p:nvPr/>
        </p:nvCxnSpPr>
        <p:spPr>
          <a:xfrm rot="10800000">
            <a:off x="3901700" y="5139375"/>
            <a:ext cx="14363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5" name="Shape 485"/>
          <p:cNvCxnSpPr/>
          <p:nvPr/>
        </p:nvCxnSpPr>
        <p:spPr>
          <a:xfrm rot="10800000">
            <a:off x="3901700" y="4703775"/>
            <a:ext cx="0" cy="4355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6" name="Shape 486"/>
          <p:cNvSpPr txBox="1"/>
          <p:nvPr/>
        </p:nvSpPr>
        <p:spPr>
          <a:xfrm>
            <a:off x="4088175" y="5000675"/>
            <a:ext cx="1120200" cy="569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Parameter Learner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3973150" y="5525875"/>
            <a:ext cx="2307600" cy="706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Backpropagation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Hierarchical Softmax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Negative Sampling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3106200" y="3080575"/>
            <a:ext cx="852600" cy="335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CBOW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5228575" y="3075312"/>
            <a:ext cx="1001999" cy="335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Skip-gram</a:t>
            </a:r>
          </a:p>
        </p:txBody>
      </p:sp>
      <p:sp>
        <p:nvSpPr>
          <p:cNvPr id="490" name="Shape 490"/>
          <p:cNvSpPr/>
          <p:nvPr/>
        </p:nvSpPr>
        <p:spPr>
          <a:xfrm>
            <a:off x="3758525" y="3734825"/>
            <a:ext cx="634200" cy="987599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491" name="Shape 491"/>
          <p:cNvCxnSpPr>
            <a:endCxn id="492" idx="1"/>
          </p:cNvCxnSpPr>
          <p:nvPr/>
        </p:nvCxnSpPr>
        <p:spPr>
          <a:xfrm>
            <a:off x="4392725" y="4621925"/>
            <a:ext cx="2965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2" name="Shape 492"/>
          <p:cNvSpPr txBox="1"/>
          <p:nvPr/>
        </p:nvSpPr>
        <p:spPr>
          <a:xfrm>
            <a:off x="7358525" y="4404125"/>
            <a:ext cx="1465200" cy="43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Vectors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(Final Product)</a:t>
            </a:r>
          </a:p>
        </p:txBody>
      </p:sp>
      <p:sp>
        <p:nvSpPr>
          <p:cNvPr id="493" name="Shape 493"/>
          <p:cNvSpPr/>
          <p:nvPr/>
        </p:nvSpPr>
        <p:spPr>
          <a:xfrm>
            <a:off x="2377550" y="2219250"/>
            <a:ext cx="4610400" cy="3424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3317350" y="4960075"/>
            <a:ext cx="2799299" cy="1406699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298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Training Generic Softmax is Intractable</a:t>
            </a:r>
          </a:p>
        </p:txBody>
      </p:sp>
      <p:pic>
        <p:nvPicPr>
          <p:cNvPr id="500" name="Shape 5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25" y="2155237"/>
            <a:ext cx="4079524" cy="254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Shape 5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4253" y="2155250"/>
            <a:ext cx="3228184" cy="240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Shape 5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2823" y="2672217"/>
            <a:ext cx="521435" cy="27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Shape 5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22442" y="3479573"/>
            <a:ext cx="538531" cy="229857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Shape 504"/>
          <p:cNvSpPr/>
          <p:nvPr/>
        </p:nvSpPr>
        <p:spPr>
          <a:xfrm>
            <a:off x="2706125" y="1946250"/>
            <a:ext cx="1297500" cy="2965499"/>
          </a:xfrm>
          <a:prstGeom prst="ellipse">
            <a:avLst/>
          </a:prstGeom>
          <a:noFill/>
          <a:ln w="381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7108225" y="1877000"/>
            <a:ext cx="1414199" cy="2965499"/>
          </a:xfrm>
          <a:prstGeom prst="ellipse">
            <a:avLst/>
          </a:prstGeom>
          <a:noFill/>
          <a:ln w="381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3373400" y="5152775"/>
            <a:ext cx="5254800" cy="6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need to update every single output vector!</a:t>
            </a:r>
          </a:p>
        </p:txBody>
      </p:sp>
    </p:spTree>
    <p:extLst>
      <p:ext uri="{BB962C8B-B14F-4D97-AF65-F5344CB8AC3E}">
        <p14:creationId xmlns:p14="http://schemas.microsoft.com/office/powerpoint/2010/main" val="171351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Hierarchical Softmax</a:t>
            </a:r>
          </a:p>
        </p:txBody>
      </p:sp>
      <p:pic>
        <p:nvPicPr>
          <p:cNvPr id="512" name="Shape 5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300" y="1907575"/>
            <a:ext cx="6555401" cy="379982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Shape 513"/>
          <p:cNvSpPr/>
          <p:nvPr/>
        </p:nvSpPr>
        <p:spPr>
          <a:xfrm rot="-2738929">
            <a:off x="5174286" y="3351898"/>
            <a:ext cx="430867" cy="368709"/>
          </a:xfrm>
          <a:prstGeom prst="rightArrow">
            <a:avLst>
              <a:gd name="adj1" fmla="val 50000"/>
              <a:gd name="adj2" fmla="val 93751"/>
            </a:avLst>
          </a:prstGeom>
          <a:solidFill>
            <a:srgbClr val="FF0000"/>
          </a:solidFill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14" name="Shape 514"/>
          <p:cNvSpPr/>
          <p:nvPr/>
        </p:nvSpPr>
        <p:spPr>
          <a:xfrm rot="1808186">
            <a:off x="5895013" y="3270260"/>
            <a:ext cx="484602" cy="317483"/>
          </a:xfrm>
          <a:prstGeom prst="rightArrow">
            <a:avLst>
              <a:gd name="adj1" fmla="val 50000"/>
              <a:gd name="adj2" fmla="val 102198"/>
            </a:avLst>
          </a:prstGeom>
          <a:solidFill>
            <a:srgbClr val="3D85C6"/>
          </a:solidFill>
          <a:ln w="381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15" name="Shape 515"/>
          <p:cNvSpPr/>
          <p:nvPr/>
        </p:nvSpPr>
        <p:spPr>
          <a:xfrm rot="1268234">
            <a:off x="6643734" y="3507968"/>
            <a:ext cx="495004" cy="323533"/>
          </a:xfrm>
          <a:prstGeom prst="rightArrow">
            <a:avLst>
              <a:gd name="adj1" fmla="val 50000"/>
              <a:gd name="adj2" fmla="val 113512"/>
            </a:avLst>
          </a:prstGeom>
          <a:solidFill>
            <a:srgbClr val="3D85C6"/>
          </a:solidFill>
          <a:ln w="381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16" name="Shape 5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73" y="4402892"/>
            <a:ext cx="521435" cy="27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Shape 5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5367" y="3554798"/>
            <a:ext cx="538531" cy="229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58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Negative Sampling</a:t>
            </a:r>
          </a:p>
        </p:txBody>
      </p:sp>
      <p:pic>
        <p:nvPicPr>
          <p:cNvPr id="523" name="Shape 5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50" y="1682599"/>
            <a:ext cx="6640424" cy="414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Shape 5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73" y="4402892"/>
            <a:ext cx="521435" cy="27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Shape 5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5867" y="3415798"/>
            <a:ext cx="538531" cy="229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629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word2vec decomposed</a:t>
            </a:r>
          </a:p>
        </p:txBody>
      </p:sp>
      <p:pic>
        <p:nvPicPr>
          <p:cNvPr id="531" name="Shape 5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350" y="3522625"/>
            <a:ext cx="2509298" cy="140675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Shape 532"/>
          <p:cNvSpPr txBox="1"/>
          <p:nvPr/>
        </p:nvSpPr>
        <p:spPr>
          <a:xfrm>
            <a:off x="2615550" y="3970200"/>
            <a:ext cx="889800" cy="6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Input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Words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5888875" y="3970200"/>
            <a:ext cx="889800" cy="6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Output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Words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1524950" y="1254825"/>
            <a:ext cx="852600" cy="6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Input Corpus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4011900" y="1320525"/>
            <a:ext cx="1120200" cy="491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Vocabulary</a:t>
            </a:r>
          </a:p>
          <a:p>
            <a:pPr algn="ctr"/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Builder</a:t>
            </a:r>
          </a:p>
        </p:txBody>
      </p:sp>
      <p:cxnSp>
        <p:nvCxnSpPr>
          <p:cNvPr id="536" name="Shape 536"/>
          <p:cNvCxnSpPr>
            <a:stCxn id="534" idx="3"/>
          </p:cNvCxnSpPr>
          <p:nvPr/>
        </p:nvCxnSpPr>
        <p:spPr>
          <a:xfrm>
            <a:off x="2377550" y="1566224"/>
            <a:ext cx="146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7" name="Shape 537"/>
          <p:cNvSpPr txBox="1"/>
          <p:nvPr/>
        </p:nvSpPr>
        <p:spPr>
          <a:xfrm>
            <a:off x="5087875" y="2219250"/>
            <a:ext cx="2307600" cy="706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Dynamic Window Scaling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Subsampling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Pruning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x="4145700" y="2303325"/>
            <a:ext cx="852600" cy="6227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Context Builder</a:t>
            </a:r>
          </a:p>
        </p:txBody>
      </p:sp>
      <p:cxnSp>
        <p:nvCxnSpPr>
          <p:cNvPr id="539" name="Shape 539"/>
          <p:cNvCxnSpPr>
            <a:stCxn id="535" idx="2"/>
            <a:endCxn id="538" idx="0"/>
          </p:cNvCxnSpPr>
          <p:nvPr/>
        </p:nvCxnSpPr>
        <p:spPr>
          <a:xfrm>
            <a:off x="4572000" y="1811925"/>
            <a:ext cx="0" cy="49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0" name="Shape 540"/>
          <p:cNvSpPr txBox="1"/>
          <p:nvPr/>
        </p:nvSpPr>
        <p:spPr>
          <a:xfrm>
            <a:off x="4566850" y="1867575"/>
            <a:ext cx="1120200" cy="380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Vocabulary</a:t>
            </a:r>
          </a:p>
        </p:txBody>
      </p:sp>
      <p:cxnSp>
        <p:nvCxnSpPr>
          <p:cNvPr id="541" name="Shape 541"/>
          <p:cNvCxnSpPr>
            <a:stCxn id="534" idx="2"/>
          </p:cNvCxnSpPr>
          <p:nvPr/>
        </p:nvCxnSpPr>
        <p:spPr>
          <a:xfrm>
            <a:off x="1951250" y="1877624"/>
            <a:ext cx="0" cy="74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42" name="Shape 542"/>
          <p:cNvCxnSpPr>
            <a:endCxn id="538" idx="1"/>
          </p:cNvCxnSpPr>
          <p:nvPr/>
        </p:nvCxnSpPr>
        <p:spPr>
          <a:xfrm>
            <a:off x="1955400" y="2613524"/>
            <a:ext cx="2190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3" name="Shape 543"/>
          <p:cNvSpPr txBox="1"/>
          <p:nvPr/>
        </p:nvSpPr>
        <p:spPr>
          <a:xfrm>
            <a:off x="5087875" y="1340475"/>
            <a:ext cx="1566299" cy="451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 Lossy Counting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2029625" y="2303312"/>
            <a:ext cx="1728900" cy="335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Sentence Windows</a:t>
            </a:r>
          </a:p>
        </p:txBody>
      </p:sp>
      <p:cxnSp>
        <p:nvCxnSpPr>
          <p:cNvPr id="545" name="Shape 545"/>
          <p:cNvCxnSpPr>
            <a:stCxn id="538" idx="2"/>
          </p:cNvCxnSpPr>
          <p:nvPr/>
        </p:nvCxnSpPr>
        <p:spPr>
          <a:xfrm>
            <a:off x="4572000" y="2926124"/>
            <a:ext cx="6300" cy="24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46" name="Shape 546"/>
          <p:cNvCxnSpPr/>
          <p:nvPr/>
        </p:nvCxnSpPr>
        <p:spPr>
          <a:xfrm>
            <a:off x="2915175" y="3178775"/>
            <a:ext cx="334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47" name="Shape 547"/>
          <p:cNvCxnSpPr/>
          <p:nvPr/>
        </p:nvCxnSpPr>
        <p:spPr>
          <a:xfrm>
            <a:off x="2919300" y="3188050"/>
            <a:ext cx="0" cy="769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48" name="Shape 548"/>
          <p:cNvCxnSpPr/>
          <p:nvPr/>
        </p:nvCxnSpPr>
        <p:spPr>
          <a:xfrm>
            <a:off x="6250450" y="3182875"/>
            <a:ext cx="0" cy="769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49" name="Shape 549"/>
          <p:cNvCxnSpPr/>
          <p:nvPr/>
        </p:nvCxnSpPr>
        <p:spPr>
          <a:xfrm>
            <a:off x="3206575" y="4281625"/>
            <a:ext cx="22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50" name="Shape 550"/>
          <p:cNvCxnSpPr/>
          <p:nvPr/>
        </p:nvCxnSpPr>
        <p:spPr>
          <a:xfrm rot="10800000">
            <a:off x="5755174" y="4290875"/>
            <a:ext cx="25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51" name="Shape 551"/>
          <p:cNvCxnSpPr/>
          <p:nvPr/>
        </p:nvCxnSpPr>
        <p:spPr>
          <a:xfrm>
            <a:off x="5328850" y="4722375"/>
            <a:ext cx="0" cy="3983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52" name="Shape 552"/>
          <p:cNvCxnSpPr/>
          <p:nvPr/>
        </p:nvCxnSpPr>
        <p:spPr>
          <a:xfrm rot="10800000">
            <a:off x="3901700" y="5139375"/>
            <a:ext cx="14363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53" name="Shape 553"/>
          <p:cNvCxnSpPr/>
          <p:nvPr/>
        </p:nvCxnSpPr>
        <p:spPr>
          <a:xfrm rot="10800000">
            <a:off x="3901700" y="4703775"/>
            <a:ext cx="0" cy="4355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4" name="Shape 554"/>
          <p:cNvSpPr txBox="1"/>
          <p:nvPr/>
        </p:nvSpPr>
        <p:spPr>
          <a:xfrm>
            <a:off x="4088175" y="5000675"/>
            <a:ext cx="1120200" cy="569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Parameter Learner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3973150" y="5525875"/>
            <a:ext cx="2307600" cy="706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Backpropagation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Hierarchical Softmax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Negative Sampling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3106200" y="3080575"/>
            <a:ext cx="852600" cy="335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CBOW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5228575" y="3075312"/>
            <a:ext cx="1001999" cy="335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Skip-gram</a:t>
            </a:r>
          </a:p>
        </p:txBody>
      </p:sp>
      <p:sp>
        <p:nvSpPr>
          <p:cNvPr id="558" name="Shape 558"/>
          <p:cNvSpPr/>
          <p:nvPr/>
        </p:nvSpPr>
        <p:spPr>
          <a:xfrm>
            <a:off x="3758525" y="3734825"/>
            <a:ext cx="634200" cy="987599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559" name="Shape 559"/>
          <p:cNvCxnSpPr>
            <a:endCxn id="560" idx="1"/>
          </p:cNvCxnSpPr>
          <p:nvPr/>
        </p:nvCxnSpPr>
        <p:spPr>
          <a:xfrm>
            <a:off x="4392725" y="4621925"/>
            <a:ext cx="2965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0" name="Shape 560"/>
          <p:cNvSpPr txBox="1"/>
          <p:nvPr/>
        </p:nvSpPr>
        <p:spPr>
          <a:xfrm>
            <a:off x="7358525" y="4404125"/>
            <a:ext cx="1465200" cy="43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Vectors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(Final Product)</a:t>
            </a:r>
          </a:p>
        </p:txBody>
      </p:sp>
      <p:sp>
        <p:nvSpPr>
          <p:cNvPr id="561" name="Shape 561"/>
          <p:cNvSpPr/>
          <p:nvPr/>
        </p:nvSpPr>
        <p:spPr>
          <a:xfrm>
            <a:off x="2377550" y="2219250"/>
            <a:ext cx="4610400" cy="41013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76790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Word ambiguity</a:t>
            </a:r>
          </a:p>
          <a:p>
            <a:pPr marL="457200" lvl="0" indent="-2286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Debuggability</a:t>
            </a:r>
          </a:p>
          <a:p>
            <a:pPr marL="457200" lvl="0" indent="-2286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Sequence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0" name="Shape 63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541475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Any Questions?</a:t>
            </a:r>
            <a:endParaRPr lang="zh-CN" altLang="en-US" cap="none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597650"/>
            <a:ext cx="1981200" cy="195263"/>
          </a:xfrm>
        </p:spPr>
        <p:txBody>
          <a:bodyPr/>
          <a:lstStyle/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67262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dirty="0"/>
              <a:t>r</a:t>
            </a:r>
            <a:r>
              <a:rPr spc="-20" dirty="0"/>
              <a:t>o</a:t>
            </a:r>
            <a:r>
              <a:rPr spc="-25" dirty="0"/>
              <a:t>b</a:t>
            </a: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m</a:t>
            </a:r>
            <a:r>
              <a:rPr spc="-15" dirty="0"/>
              <a:t>s</a:t>
            </a:r>
            <a:r>
              <a:rPr dirty="0"/>
              <a:t> w</a:t>
            </a:r>
            <a:r>
              <a:rPr spc="-15" dirty="0"/>
              <a:t>ith</a:t>
            </a:r>
            <a:r>
              <a:rPr spc="-5" dirty="0"/>
              <a:t> </a:t>
            </a:r>
            <a:r>
              <a:rPr spc="-15" dirty="0"/>
              <a:t>t</a:t>
            </a:r>
            <a:r>
              <a:rPr spc="-25" dirty="0"/>
              <a:t>h</a:t>
            </a:r>
            <a:r>
              <a:rPr spc="-15" dirty="0"/>
              <a:t>is</a:t>
            </a:r>
            <a:r>
              <a:rPr dirty="0"/>
              <a:t> </a:t>
            </a:r>
            <a:r>
              <a:rPr spc="-25" dirty="0"/>
              <a:t>d</a:t>
            </a:r>
            <a:r>
              <a:rPr spc="-10" dirty="0"/>
              <a:t>i</a:t>
            </a:r>
            <a:r>
              <a:rPr spc="-20" dirty="0"/>
              <a:t>s</a:t>
            </a:r>
            <a:r>
              <a:rPr spc="-5" dirty="0"/>
              <a:t>c</a:t>
            </a:r>
            <a:r>
              <a:rPr dirty="0"/>
              <a:t>re</a:t>
            </a:r>
            <a:r>
              <a:rPr spc="-15" dirty="0"/>
              <a:t>t</a:t>
            </a:r>
            <a:r>
              <a:rPr dirty="0"/>
              <a:t>e re</a:t>
            </a:r>
            <a:r>
              <a:rPr spc="-25" dirty="0"/>
              <a:t>p</a:t>
            </a:r>
            <a:r>
              <a:rPr dirty="0"/>
              <a:t>re</a:t>
            </a:r>
            <a:r>
              <a:rPr spc="-20" dirty="0"/>
              <a:t>s</a:t>
            </a:r>
            <a:r>
              <a:rPr dirty="0"/>
              <a:t>e</a:t>
            </a:r>
            <a:r>
              <a:rPr spc="-25" dirty="0"/>
              <a:t>n</a:t>
            </a:r>
            <a:r>
              <a:rPr spc="-15" dirty="0"/>
              <a:t>t</a:t>
            </a:r>
            <a:r>
              <a:rPr spc="-25" dirty="0"/>
              <a:t>a</a:t>
            </a:r>
            <a:r>
              <a:rPr spc="-15"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47330"/>
            <a:ext cx="8338184" cy="4077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33705">
              <a:lnSpc>
                <a:spcPct val="100699"/>
              </a:lnSpc>
              <a:tabLst>
                <a:tab pos="4360545" algn="l"/>
                <a:tab pos="6527165" algn="l"/>
              </a:tabLst>
            </a:pPr>
            <a:r>
              <a:rPr sz="24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aj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ty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 ru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-ba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b="1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and</a:t>
            </a:r>
            <a:r>
              <a:rPr sz="2400" b="1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is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rk re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ards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rds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ols</a:t>
            </a:r>
            <a:endParaRPr sz="2400" kern="0" dirty="0">
              <a:solidFill>
                <a:srgbClr val="000000"/>
              </a:solidFill>
              <a:latin typeface="Times New Roman"/>
              <a:cs typeface="Times New Roman"/>
              <a:sym typeface="Arial"/>
            </a:endParaRPr>
          </a:p>
          <a:p>
            <a:pPr>
              <a:spcBef>
                <a:spcPts val="46"/>
              </a:spcBef>
            </a:pPr>
            <a:endParaRPr sz="3200" kern="0" dirty="0">
              <a:solidFill>
                <a:srgbClr val="000000"/>
              </a:solidFill>
              <a:latin typeface="Times New Roman"/>
              <a:cs typeface="Times New Roman"/>
              <a:sym typeface="Arial"/>
            </a:endParaRPr>
          </a:p>
          <a:p>
            <a:pPr marL="12700"/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pa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er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1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and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lo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 z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er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</a:p>
          <a:p>
            <a:pPr marL="41275" algn="ctr">
              <a:spcBef>
                <a:spcPts val="1750"/>
              </a:spcBef>
              <a:tabLst>
                <a:tab pos="669925" algn="l"/>
                <a:tab pos="1090930" algn="l"/>
                <a:tab pos="1511935" algn="l"/>
                <a:tab pos="1932939" algn="l"/>
                <a:tab pos="2353310" algn="l"/>
                <a:tab pos="2774315" algn="l"/>
                <a:tab pos="3195320" algn="l"/>
                <a:tab pos="3616325" algn="l"/>
                <a:tab pos="4037329" algn="l"/>
                <a:tab pos="4457700" algn="l"/>
                <a:tab pos="4848860" algn="l"/>
                <a:tab pos="5269230" algn="l"/>
                <a:tab pos="5690235" algn="l"/>
                <a:tab pos="6111240" algn="l"/>
              </a:tabLst>
            </a:pPr>
            <a:r>
              <a:rPr sz="2800" kern="0" spc="63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[0	</a:t>
            </a:r>
            <a:r>
              <a:rPr sz="2800" kern="0" spc="49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	0	0	0	0	0	0	0	0	</a:t>
            </a:r>
            <a:r>
              <a:rPr sz="2800" kern="0" spc="26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1	</a:t>
            </a:r>
            <a:r>
              <a:rPr sz="2800" kern="0" spc="49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	0	0	</a:t>
            </a:r>
            <a:r>
              <a:rPr sz="2800" kern="0" spc="49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800" kern="0" spc="71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]</a:t>
            </a:r>
            <a:endParaRPr sz="2800" kern="0" dirty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">
              <a:spcBef>
                <a:spcPts val="1870"/>
              </a:spcBef>
            </a:pPr>
            <a:r>
              <a:rPr sz="20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0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0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me</a:t>
            </a:r>
            <a:r>
              <a:rPr sz="20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0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0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0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on</a:t>
            </a:r>
            <a:r>
              <a:rPr sz="20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ali</a:t>
            </a:r>
            <a:r>
              <a:rPr sz="20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0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20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:</a:t>
            </a:r>
            <a:r>
              <a:rPr sz="20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0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20</a:t>
            </a:r>
            <a:r>
              <a:rPr sz="20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K</a:t>
            </a:r>
            <a:r>
              <a:rPr sz="20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0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(s</a:t>
            </a:r>
            <a:r>
              <a:rPr sz="20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0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eec</a:t>
            </a:r>
            <a:r>
              <a:rPr sz="20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0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 – </a:t>
            </a:r>
            <a:r>
              <a:rPr sz="20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50</a:t>
            </a:r>
            <a:r>
              <a:rPr sz="20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K</a:t>
            </a:r>
            <a:r>
              <a:rPr sz="20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0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20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0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0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20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 – </a:t>
            </a:r>
            <a:r>
              <a:rPr sz="20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500</a:t>
            </a:r>
            <a:r>
              <a:rPr sz="20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K</a:t>
            </a:r>
            <a:r>
              <a:rPr sz="20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0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20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20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0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 </a:t>
            </a:r>
            <a:r>
              <a:rPr sz="20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0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0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0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0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20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 – </a:t>
            </a:r>
            <a:r>
              <a:rPr sz="20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13M</a:t>
            </a:r>
            <a:r>
              <a:rPr sz="20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0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20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0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20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0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0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0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0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1T</a:t>
            </a:r>
            <a:r>
              <a:rPr sz="20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  <a:p>
            <a:pPr marL="12700" marR="3448685">
              <a:lnSpc>
                <a:spcPts val="4670"/>
              </a:lnSpc>
              <a:spcBef>
                <a:spcPts val="430"/>
              </a:spcBef>
            </a:pP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We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all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his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“</a:t>
            </a:r>
            <a:r>
              <a:rPr sz="2400" kern="0" spc="-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-h</a:t>
            </a:r>
            <a:r>
              <a:rPr sz="2400" kern="0" spc="-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”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re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b="1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locali</a:t>
            </a:r>
            <a:r>
              <a:rPr sz="2400" b="1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st</a:t>
            </a:r>
            <a:r>
              <a:rPr sz="2400" b="1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5863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F</a:t>
            </a:r>
            <a:r>
              <a:rPr dirty="0"/>
              <a:t>r</a:t>
            </a:r>
            <a:r>
              <a:rPr spc="-2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spc="-20" dirty="0"/>
              <a:t>sy</a:t>
            </a:r>
            <a:r>
              <a:rPr spc="-5" dirty="0"/>
              <a:t>m</a:t>
            </a:r>
            <a:r>
              <a:rPr spc="-25" dirty="0"/>
              <a:t>b</a:t>
            </a:r>
            <a:r>
              <a:rPr spc="-15" dirty="0"/>
              <a:t>oli</a:t>
            </a:r>
            <a:r>
              <a:rPr dirty="0"/>
              <a:t>c </a:t>
            </a:r>
            <a:r>
              <a:rPr spc="-15" dirty="0"/>
              <a:t>to</a:t>
            </a:r>
            <a:r>
              <a:rPr spc="5" dirty="0"/>
              <a:t> </a:t>
            </a:r>
            <a:r>
              <a:rPr spc="-25" dirty="0"/>
              <a:t>d</a:t>
            </a:r>
            <a:r>
              <a:rPr spc="-10" dirty="0"/>
              <a:t>i</a:t>
            </a:r>
            <a:r>
              <a:rPr spc="-20" dirty="0"/>
              <a:t>s</a:t>
            </a:r>
            <a:r>
              <a:rPr spc="-15" dirty="0"/>
              <a:t>t</a:t>
            </a:r>
            <a:r>
              <a:rPr dirty="0"/>
              <a:t>r</a:t>
            </a:r>
            <a:r>
              <a:rPr spc="-10" dirty="0"/>
              <a:t>i</a:t>
            </a:r>
            <a:r>
              <a:rPr spc="-25" dirty="0"/>
              <a:t>bu</a:t>
            </a:r>
            <a:r>
              <a:rPr spc="-15" dirty="0"/>
              <a:t>t</a:t>
            </a:r>
            <a:r>
              <a:rPr dirty="0"/>
              <a:t>e</a:t>
            </a:r>
            <a:r>
              <a:rPr spc="-20" dirty="0"/>
              <a:t>d</a:t>
            </a:r>
            <a:r>
              <a:rPr spc="-5" dirty="0"/>
              <a:t> </a:t>
            </a:r>
            <a:r>
              <a:rPr dirty="0"/>
              <a:t>re</a:t>
            </a:r>
            <a:r>
              <a:rPr spc="-25" dirty="0"/>
              <a:t>p</a:t>
            </a:r>
            <a:r>
              <a:rPr dirty="0"/>
              <a:t>re</a:t>
            </a:r>
            <a:r>
              <a:rPr spc="-20" dirty="0"/>
              <a:t>s</a:t>
            </a:r>
            <a:r>
              <a:rPr dirty="0"/>
              <a:t>e</a:t>
            </a:r>
            <a:r>
              <a:rPr spc="-25" dirty="0"/>
              <a:t>n</a:t>
            </a:r>
            <a:r>
              <a:rPr spc="-15" dirty="0"/>
              <a:t>t</a:t>
            </a:r>
            <a:r>
              <a:rPr spc="-25" dirty="0"/>
              <a:t>a</a:t>
            </a:r>
            <a:r>
              <a:rPr spc="-15" dirty="0"/>
              <a:t>tio</a:t>
            </a:r>
            <a:r>
              <a:rPr spc="-25" dirty="0"/>
              <a:t>n</a:t>
            </a:r>
            <a:r>
              <a:rPr spc="-1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71130"/>
            <a:ext cx="8179434" cy="538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e.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.,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endParaRPr sz="24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698500" marR="61594" indent="-228600">
              <a:lnSpc>
                <a:spcPts val="2870"/>
              </a:lnSpc>
              <a:spcBef>
                <a:spcPts val="690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 u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[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b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oo</a:t>
            </a:r>
            <a:r>
              <a:rPr sz="24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k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ba</a:t>
            </a:r>
            <a:r>
              <a:rPr sz="24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tt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ery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si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z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],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lik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at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“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ap</a:t>
            </a:r>
            <a:r>
              <a:rPr sz="24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ba</a:t>
            </a:r>
            <a:r>
              <a:rPr sz="24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tt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ery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apa</a:t>
            </a:r>
            <a:r>
              <a:rPr sz="2400" kern="0" spc="-2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ty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”</a:t>
            </a:r>
            <a:endParaRPr sz="24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698500" marR="173355" indent="-228600">
              <a:lnSpc>
                <a:spcPct val="100699"/>
              </a:lnSpc>
              <a:spcBef>
                <a:spcPts val="470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 u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[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tt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ot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],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li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k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 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ng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“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tt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h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ot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el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”</a:t>
            </a:r>
            <a:endParaRPr sz="24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">
              <a:spcBef>
                <a:spcPts val="550"/>
              </a:spcBef>
            </a:pP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endParaRPr sz="24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69900">
              <a:lnSpc>
                <a:spcPts val="2875"/>
              </a:lnSpc>
              <a:spcBef>
                <a:spcPts val="585"/>
              </a:spcBef>
              <a:tabLst>
                <a:tab pos="1618615" algn="l"/>
                <a:tab pos="2156460" algn="l"/>
                <a:tab pos="2516505" algn="l"/>
                <a:tab pos="2877185" algn="l"/>
                <a:tab pos="3237230" algn="l"/>
                <a:tab pos="3597275" algn="l"/>
                <a:tab pos="3957320" algn="l"/>
                <a:tab pos="4318000" algn="l"/>
                <a:tab pos="4678045" algn="l"/>
                <a:tab pos="5038090" algn="l"/>
                <a:tab pos="5398135" algn="l"/>
                <a:tab pos="5733415" algn="l"/>
                <a:tab pos="6093460" algn="l"/>
                <a:tab pos="6453505" algn="l"/>
                <a:tab pos="6814184" algn="l"/>
              </a:tabLst>
            </a:pPr>
            <a:r>
              <a:rPr sz="2400" kern="0" spc="57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spc="37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29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28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57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66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[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229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1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spc="62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]</a:t>
            </a:r>
            <a:r>
              <a:rPr sz="2400" kern="0" spc="660" baseline="26041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T</a:t>
            </a:r>
            <a:endParaRPr sz="2400" kern="0" baseline="26041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69900">
              <a:lnSpc>
                <a:spcPts val="2875"/>
              </a:lnSpc>
              <a:tabLst>
                <a:tab pos="1650364" algn="l"/>
                <a:tab pos="2188845" algn="l"/>
                <a:tab pos="2548890" algn="l"/>
                <a:tab pos="2909570" algn="l"/>
                <a:tab pos="3270250" algn="l"/>
                <a:tab pos="3630295" algn="l"/>
                <a:tab pos="3990975" algn="l"/>
                <a:tab pos="4351655" algn="l"/>
                <a:tab pos="4686300" algn="l"/>
                <a:tab pos="5046345" algn="l"/>
                <a:tab pos="5407025" algn="l"/>
                <a:tab pos="5767705" algn="l"/>
                <a:tab pos="6127750" algn="l"/>
                <a:tab pos="6488430" algn="l"/>
                <a:tab pos="6849109" algn="l"/>
                <a:tab pos="7381240" algn="l"/>
                <a:tab pos="7738109" algn="l"/>
              </a:tabLst>
            </a:pPr>
            <a:r>
              <a:rPr sz="2400" kern="0" spc="33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3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229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34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57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65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[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229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1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spc="61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]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1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=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endParaRPr sz="24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0">
              <a:spcBef>
                <a:spcPts val="585"/>
              </a:spcBef>
            </a:pP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qu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ery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and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rs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b="1" kern="0" spc="-2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b="1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rt</a:t>
            </a:r>
            <a:r>
              <a:rPr sz="2400" b="1" kern="0" spc="-2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hogon</a:t>
            </a:r>
            <a:r>
              <a:rPr sz="2400" b="1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al</a:t>
            </a:r>
            <a:endParaRPr sz="24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0">
              <a:spcBef>
                <a:spcPts val="585"/>
              </a:spcBef>
            </a:pPr>
            <a:r>
              <a:rPr sz="24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na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ra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si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il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ty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et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-h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rs</a:t>
            </a:r>
            <a:endParaRPr sz="24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>
              <a:spcBef>
                <a:spcPts val="52"/>
              </a:spcBef>
            </a:pPr>
            <a:endParaRPr sz="3450" kern="0">
              <a:solidFill>
                <a:srgbClr val="000000"/>
              </a:solidFill>
              <a:latin typeface="Times New Roman"/>
              <a:cs typeface="Times New Roman"/>
              <a:sym typeface="Arial"/>
            </a:endParaRPr>
          </a:p>
          <a:p>
            <a:pPr marL="127000"/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si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il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ty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pa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ra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y;</a:t>
            </a:r>
            <a:endParaRPr sz="24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0">
              <a:spcBef>
                <a:spcPts val="585"/>
              </a:spcBef>
            </a:pP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x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lo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app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rs 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endParaRPr sz="24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98740" y="45950"/>
            <a:ext cx="9988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kern="0" spc="-10" dirty="0">
                <a:solidFill>
                  <a:srgbClr val="FBFCFF"/>
                </a:solidFill>
                <a:latin typeface="Lucida Sans Unicode"/>
                <a:cs typeface="Lucida Sans Unicode"/>
                <a:sym typeface="Arial"/>
              </a:rPr>
              <a:t>S</a:t>
            </a:r>
            <a:r>
              <a:rPr sz="1600" kern="0" spc="-15" dirty="0">
                <a:solidFill>
                  <a:srgbClr val="FBFCFF"/>
                </a:solidFill>
                <a:latin typeface="Lucida Sans Unicode"/>
                <a:cs typeface="Lucida Sans Unicode"/>
                <a:sym typeface="Arial"/>
              </a:rPr>
              <a:t>e</a:t>
            </a:r>
            <a:r>
              <a:rPr sz="1600" kern="0" spc="5" dirty="0">
                <a:solidFill>
                  <a:srgbClr val="FBFCFF"/>
                </a:solidFill>
                <a:latin typeface="Lucida Sans Unicode"/>
                <a:cs typeface="Lucida Sans Unicode"/>
                <a:sym typeface="Arial"/>
              </a:rPr>
              <a:t>c</a:t>
            </a:r>
            <a:r>
              <a:rPr sz="1600" kern="0" dirty="0">
                <a:solidFill>
                  <a:srgbClr val="FBFCFF"/>
                </a:solidFill>
                <a:latin typeface="Lucida Sans Unicode"/>
                <a:cs typeface="Lucida Sans Unicode"/>
                <a:sym typeface="Arial"/>
              </a:rPr>
              <a:t>.</a:t>
            </a:r>
            <a:r>
              <a:rPr sz="1600" kern="0" spc="10" dirty="0">
                <a:solidFill>
                  <a:srgbClr val="FBFCFF"/>
                </a:solidFill>
                <a:latin typeface="Lucida Sans Unicode"/>
                <a:cs typeface="Lucida Sans Unicode"/>
                <a:sym typeface="Arial"/>
              </a:rPr>
              <a:t> </a:t>
            </a:r>
            <a:r>
              <a:rPr sz="1600" kern="0" dirty="0">
                <a:solidFill>
                  <a:srgbClr val="FBFCFF"/>
                </a:solidFill>
                <a:latin typeface="Lucida Sans Unicode"/>
                <a:cs typeface="Lucida Sans Unicode"/>
                <a:sym typeface="Arial"/>
              </a:rPr>
              <a:t>9</a:t>
            </a:r>
            <a:r>
              <a:rPr sz="1600" kern="0" spc="5" dirty="0">
                <a:solidFill>
                  <a:srgbClr val="FBFCFF"/>
                </a:solidFill>
                <a:latin typeface="Lucida Sans Unicode"/>
                <a:cs typeface="Lucida Sans Unicode"/>
                <a:sym typeface="Arial"/>
              </a:rPr>
              <a:t>.</a:t>
            </a:r>
            <a:r>
              <a:rPr sz="1600" kern="0" dirty="0">
                <a:solidFill>
                  <a:srgbClr val="FBFCFF"/>
                </a:solidFill>
                <a:latin typeface="Lucida Sans Unicode"/>
                <a:cs typeface="Lucida Sans Unicode"/>
                <a:sym typeface="Arial"/>
              </a:rPr>
              <a:t>2</a:t>
            </a:r>
            <a:r>
              <a:rPr sz="1600" kern="0" spc="5" dirty="0">
                <a:solidFill>
                  <a:srgbClr val="FBFCFF"/>
                </a:solidFill>
                <a:latin typeface="Lucida Sans Unicode"/>
                <a:cs typeface="Lucida Sans Unicode"/>
                <a:sym typeface="Arial"/>
              </a:rPr>
              <a:t>.</a:t>
            </a:r>
            <a:r>
              <a:rPr sz="1600" kern="0" dirty="0">
                <a:solidFill>
                  <a:srgbClr val="FBFCFF"/>
                </a:solidFill>
                <a:latin typeface="Lucida Sans Unicode"/>
                <a:cs typeface="Lucida Sans Unicode"/>
                <a:sym typeface="Arial"/>
              </a:rPr>
              <a:t>2</a:t>
            </a:r>
            <a:endParaRPr sz="1600" kern="0">
              <a:solidFill>
                <a:srgbClr val="000000"/>
              </a:solidFill>
              <a:latin typeface="Lucida Sans Unicode"/>
              <a:cs typeface="Lucida Sans Unicode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460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10141" y="4574890"/>
            <a:ext cx="3324225" cy="810895"/>
          </a:xfrm>
          <a:custGeom>
            <a:avLst/>
            <a:gdLst/>
            <a:ahLst/>
            <a:cxnLst/>
            <a:rect l="l" t="t" r="r" b="b"/>
            <a:pathLst>
              <a:path w="3324225" h="810895">
                <a:moveTo>
                  <a:pt x="0" y="810598"/>
                </a:moveTo>
                <a:lnTo>
                  <a:pt x="3323861" y="810598"/>
                </a:lnTo>
                <a:lnTo>
                  <a:pt x="3323861" y="0"/>
                </a:lnTo>
                <a:lnTo>
                  <a:pt x="0" y="0"/>
                </a:lnTo>
                <a:lnTo>
                  <a:pt x="0" y="810598"/>
                </a:lnTo>
                <a:close/>
              </a:path>
            </a:pathLst>
          </a:custGeom>
          <a:solidFill>
            <a:srgbClr val="FFB766"/>
          </a:solidFill>
        </p:spPr>
        <p:txBody>
          <a:bodyPr wrap="square" lIns="0" tIns="0" rIns="0" bIns="0" rtlCol="0"/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6652" y="4574890"/>
            <a:ext cx="3324225" cy="810895"/>
          </a:xfrm>
          <a:custGeom>
            <a:avLst/>
            <a:gdLst/>
            <a:ahLst/>
            <a:cxnLst/>
            <a:rect l="l" t="t" r="r" b="b"/>
            <a:pathLst>
              <a:path w="3324225" h="810895">
                <a:moveTo>
                  <a:pt x="0" y="810598"/>
                </a:moveTo>
                <a:lnTo>
                  <a:pt x="3323861" y="810598"/>
                </a:lnTo>
                <a:lnTo>
                  <a:pt x="3323861" y="0"/>
                </a:lnTo>
                <a:lnTo>
                  <a:pt x="0" y="0"/>
                </a:lnTo>
                <a:lnTo>
                  <a:pt x="0" y="810598"/>
                </a:lnTo>
                <a:close/>
              </a:path>
            </a:pathLst>
          </a:custGeom>
          <a:solidFill>
            <a:srgbClr val="FFB766"/>
          </a:solidFill>
        </p:spPr>
        <p:txBody>
          <a:bodyPr wrap="square" lIns="0" tIns="0" rIns="0" bIns="0" rtlCol="0"/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80513" y="4574890"/>
            <a:ext cx="730250" cy="810895"/>
          </a:xfrm>
          <a:custGeom>
            <a:avLst/>
            <a:gdLst/>
            <a:ahLst/>
            <a:cxnLst/>
            <a:rect l="l" t="t" r="r" b="b"/>
            <a:pathLst>
              <a:path w="730250" h="810895">
                <a:moveTo>
                  <a:pt x="0" y="810598"/>
                </a:moveTo>
                <a:lnTo>
                  <a:pt x="729627" y="810598"/>
                </a:lnTo>
                <a:lnTo>
                  <a:pt x="729627" y="0"/>
                </a:lnTo>
                <a:lnTo>
                  <a:pt x="0" y="0"/>
                </a:lnTo>
                <a:lnTo>
                  <a:pt x="0" y="810598"/>
                </a:lnTo>
                <a:close/>
              </a:path>
            </a:pathLst>
          </a:custGeom>
          <a:solidFill>
            <a:srgbClr val="BDD7FF"/>
          </a:solidFill>
        </p:spPr>
        <p:txBody>
          <a:bodyPr wrap="square" lIns="0" tIns="0" rIns="0" bIns="0" rtlCol="0"/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D</a:t>
            </a:r>
            <a:r>
              <a:rPr spc="-15" dirty="0"/>
              <a:t>ist</a:t>
            </a:r>
            <a:r>
              <a:rPr dirty="0"/>
              <a:t>r</a:t>
            </a:r>
            <a:r>
              <a:rPr spc="-10" dirty="0"/>
              <a:t>i</a:t>
            </a:r>
            <a:r>
              <a:rPr spc="-30" dirty="0"/>
              <a:t>bu</a:t>
            </a:r>
            <a:r>
              <a:rPr spc="-15" dirty="0"/>
              <a:t>tio</a:t>
            </a:r>
            <a:r>
              <a:rPr spc="-30" dirty="0"/>
              <a:t>na</a:t>
            </a:r>
            <a:r>
              <a:rPr spc="-10" dirty="0"/>
              <a:t>l</a:t>
            </a:r>
            <a:r>
              <a:rPr dirty="0"/>
              <a:t> </a:t>
            </a:r>
            <a:r>
              <a:rPr spc="-15" dirty="0"/>
              <a:t>si</a:t>
            </a:r>
            <a:r>
              <a:rPr spc="-5" dirty="0"/>
              <a:t>m</a:t>
            </a:r>
            <a:r>
              <a:rPr spc="-10" dirty="0"/>
              <a:t>il</a:t>
            </a:r>
            <a:r>
              <a:rPr spc="-30" dirty="0"/>
              <a:t>a</a:t>
            </a:r>
            <a:r>
              <a:rPr dirty="0"/>
              <a:t>r</a:t>
            </a:r>
            <a:r>
              <a:rPr spc="-15" dirty="0"/>
              <a:t>ity</a:t>
            </a:r>
            <a:r>
              <a:rPr dirty="0"/>
              <a:t> </a:t>
            </a:r>
            <a:r>
              <a:rPr spc="-30" dirty="0"/>
              <a:t>ba</a:t>
            </a:r>
            <a:r>
              <a:rPr spc="-15" dirty="0"/>
              <a:t>s</a:t>
            </a:r>
            <a:r>
              <a:rPr dirty="0"/>
              <a:t>e</a:t>
            </a:r>
            <a:r>
              <a:rPr spc="-20" dirty="0"/>
              <a:t>d</a:t>
            </a:r>
            <a:r>
              <a:rPr spc="-5" dirty="0"/>
              <a:t> </a:t>
            </a:r>
            <a:r>
              <a:rPr dirty="0"/>
              <a:t>re</a:t>
            </a:r>
            <a:r>
              <a:rPr spc="-30" dirty="0"/>
              <a:t>p</a:t>
            </a:r>
            <a:r>
              <a:rPr dirty="0"/>
              <a:t>re</a:t>
            </a:r>
            <a:r>
              <a:rPr spc="-15" dirty="0"/>
              <a:t>s</a:t>
            </a:r>
            <a:r>
              <a:rPr dirty="0"/>
              <a:t>e</a:t>
            </a:r>
            <a:r>
              <a:rPr spc="-30" dirty="0"/>
              <a:t>n</a:t>
            </a:r>
            <a:r>
              <a:rPr spc="-15" dirty="0"/>
              <a:t>t</a:t>
            </a:r>
            <a:r>
              <a:rPr spc="-30" dirty="0"/>
              <a:t>a</a:t>
            </a:r>
            <a:r>
              <a:rPr spc="-15" dirty="0"/>
              <a:t>tio</a:t>
            </a:r>
            <a:r>
              <a:rPr spc="-30" dirty="0"/>
              <a:t>n</a:t>
            </a:r>
            <a:r>
              <a:rPr spc="-15"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540" y="1353756"/>
            <a:ext cx="8489950" cy="4649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71550">
              <a:lnSpc>
                <a:spcPts val="3329"/>
              </a:lnSpc>
            </a:pP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Yo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ge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 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 </a:t>
            </a:r>
            <a:r>
              <a:rPr sz="28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wor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 m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ns</a:t>
            </a:r>
            <a:r>
              <a:rPr sz="2800" kern="0" spc="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ts</a:t>
            </a:r>
            <a:r>
              <a:rPr sz="2800" kern="0" spc="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hb</a:t>
            </a:r>
            <a:r>
              <a:rPr sz="28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or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</a:p>
          <a:p>
            <a:pPr marL="12700">
              <a:spcBef>
                <a:spcPts val="1700"/>
              </a:spcBef>
            </a:pPr>
            <a:r>
              <a:rPr sz="28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“</a:t>
            </a:r>
            <a:r>
              <a:rPr sz="2800" kern="0" spc="-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Yo</a:t>
            </a:r>
            <a:r>
              <a:rPr sz="28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u</a:t>
            </a:r>
            <a:r>
              <a:rPr sz="2800" kern="0" spc="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sh</a:t>
            </a:r>
            <a:r>
              <a:rPr sz="2800" kern="0" spc="-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spc="-1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l</a:t>
            </a:r>
            <a:r>
              <a:rPr sz="28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l</a:t>
            </a:r>
            <a:r>
              <a:rPr sz="2800" kern="0" spc="-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k</a:t>
            </a:r>
            <a:r>
              <a:rPr sz="28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w a </a:t>
            </a:r>
            <a:r>
              <a:rPr sz="2800" kern="0" spc="-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wor</a:t>
            </a:r>
            <a:r>
              <a:rPr sz="28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b</a:t>
            </a:r>
            <a:r>
              <a:rPr sz="2800" kern="0" spc="-1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y</a:t>
            </a:r>
            <a:r>
              <a:rPr sz="2800" kern="0" spc="-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 t</a:t>
            </a:r>
            <a:r>
              <a:rPr sz="28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h</a:t>
            </a:r>
            <a:r>
              <a:rPr sz="2800" kern="0" spc="-1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c</a:t>
            </a:r>
            <a:r>
              <a:rPr sz="2800" kern="0" spc="-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mp</a:t>
            </a:r>
            <a:r>
              <a:rPr sz="2800" kern="0" spc="-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1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y</a:t>
            </a:r>
            <a:r>
              <a:rPr sz="2800" kern="0" spc="-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it</a:t>
            </a:r>
            <a:r>
              <a:rPr sz="28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k</a:t>
            </a:r>
            <a:r>
              <a:rPr sz="2800" kern="0" spc="-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ee</a:t>
            </a:r>
            <a:r>
              <a:rPr sz="28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p</a:t>
            </a:r>
            <a:r>
              <a:rPr sz="2800" kern="0" spc="1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”</a:t>
            </a:r>
            <a:endParaRPr sz="2800" kern="0" dirty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R="5080" algn="r">
              <a:spcBef>
                <a:spcPts val="1870"/>
              </a:spcBef>
            </a:pP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(J.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R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ir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1957: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11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  <a:p>
            <a:pPr>
              <a:spcBef>
                <a:spcPts val="21"/>
              </a:spcBef>
            </a:pPr>
            <a:endParaRPr sz="1500" kern="0" dirty="0">
              <a:solidFill>
                <a:srgbClr val="000000"/>
              </a:solidFill>
              <a:latin typeface="Times New Roman"/>
              <a:cs typeface="Times New Roman"/>
              <a:sym typeface="Arial"/>
            </a:endParaRPr>
          </a:p>
          <a:p>
            <a:pPr marL="12700"/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o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 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3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su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cc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ss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ul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i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 </a:t>
            </a:r>
            <a:r>
              <a:rPr sz="2800" kern="0" spc="-3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tat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endParaRPr sz="2800" kern="0" dirty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endParaRPr sz="2800" kern="0" dirty="0">
              <a:solidFill>
                <a:srgbClr val="000000"/>
              </a:solidFill>
              <a:latin typeface="Times New Roman"/>
              <a:cs typeface="Times New Roman"/>
              <a:sym typeface="Arial"/>
            </a:endParaRPr>
          </a:p>
          <a:p>
            <a:pPr marR="1376680" algn="ctr">
              <a:spcBef>
                <a:spcPts val="2050"/>
              </a:spcBef>
            </a:pP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go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v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e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r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n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m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ent</a:t>
            </a:r>
            <a:r>
              <a:rPr kern="0" spc="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 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debt p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r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ob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l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e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m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s tu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r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n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i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ng</a:t>
            </a:r>
            <a:r>
              <a:rPr kern="0" spc="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 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i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nto</a:t>
            </a:r>
            <a:r>
              <a:rPr kern="0" spc="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 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ban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ki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ng</a:t>
            </a:r>
            <a:r>
              <a:rPr kern="0" spc="1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 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cris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es as has happened</a:t>
            </a:r>
            <a:r>
              <a:rPr kern="0" spc="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 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in</a:t>
            </a:r>
            <a:endParaRPr kern="0" dirty="0">
              <a:solidFill>
                <a:srgbClr val="000000"/>
              </a:solidFill>
              <a:latin typeface="Arial Narrow"/>
              <a:cs typeface="Arial Narrow"/>
              <a:sym typeface="Arial"/>
            </a:endParaRPr>
          </a:p>
          <a:p>
            <a:pPr marL="13970" algn="ctr">
              <a:spcBef>
                <a:spcPts val="1505"/>
              </a:spcBef>
            </a:pP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s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a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yi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ng that </a:t>
            </a:r>
            <a:r>
              <a:rPr kern="0" spc="-1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Eur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ope</a:t>
            </a:r>
            <a:r>
              <a:rPr kern="0" spc="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 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needs un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i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f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i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ed</a:t>
            </a:r>
            <a:r>
              <a:rPr kern="0" spc="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 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ban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ki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ng</a:t>
            </a:r>
            <a:r>
              <a:rPr kern="0" spc="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 </a:t>
            </a:r>
            <a:r>
              <a:rPr kern="0" spc="-1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r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egu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l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at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i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on</a:t>
            </a:r>
            <a:r>
              <a:rPr kern="0" spc="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 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to</a:t>
            </a:r>
            <a:r>
              <a:rPr kern="0" spc="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 </a:t>
            </a:r>
            <a:r>
              <a:rPr kern="0" spc="-1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r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ep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l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a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c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e</a:t>
            </a:r>
            <a:r>
              <a:rPr kern="0" spc="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 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the</a:t>
            </a:r>
            <a:r>
              <a:rPr kern="0" spc="1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 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hodgepodge</a:t>
            </a:r>
          </a:p>
          <a:p>
            <a:pPr marL="1937385">
              <a:spcBef>
                <a:spcPts val="1355"/>
              </a:spcBef>
            </a:pPr>
            <a:r>
              <a:rPr sz="24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rds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il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re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 </a:t>
            </a:r>
            <a:r>
              <a:rPr sz="2400" i="1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ban</a:t>
            </a:r>
            <a:r>
              <a:rPr sz="2400" i="1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k</a:t>
            </a:r>
            <a:r>
              <a:rPr sz="2400" i="1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ing</a:t>
            </a:r>
            <a:endParaRPr sz="245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322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W</a:t>
            </a:r>
            <a:r>
              <a:rPr spc="-20" dirty="0"/>
              <a:t>ord</a:t>
            </a:r>
            <a:r>
              <a:rPr spc="-5" dirty="0"/>
              <a:t> m</a:t>
            </a:r>
            <a:r>
              <a:rPr dirty="0"/>
              <a:t>e</a:t>
            </a:r>
            <a:r>
              <a:rPr spc="-25" dirty="0"/>
              <a:t>an</a:t>
            </a:r>
            <a:r>
              <a:rPr spc="-10" dirty="0"/>
              <a:t>i</a:t>
            </a:r>
            <a:r>
              <a:rPr spc="-25" dirty="0"/>
              <a:t>n</a:t>
            </a:r>
            <a:r>
              <a:rPr dirty="0"/>
              <a:t>g</a:t>
            </a:r>
            <a:r>
              <a:rPr spc="-5" dirty="0"/>
              <a:t> </a:t>
            </a:r>
            <a:r>
              <a:rPr spc="-15" dirty="0"/>
              <a:t>is</a:t>
            </a:r>
            <a:r>
              <a:rPr dirty="0"/>
              <a:t> </a:t>
            </a:r>
            <a:r>
              <a:rPr spc="-25" dirty="0"/>
              <a:t>d</a:t>
            </a:r>
            <a:r>
              <a:rPr dirty="0"/>
              <a:t>ef</a:t>
            </a:r>
            <a:r>
              <a:rPr spc="-10" dirty="0"/>
              <a:t>i</a:t>
            </a:r>
            <a:r>
              <a:rPr spc="-25" dirty="0"/>
              <a:t>n</a:t>
            </a:r>
            <a:r>
              <a:rPr dirty="0"/>
              <a:t>e</a:t>
            </a:r>
            <a:r>
              <a:rPr spc="-20" dirty="0"/>
              <a:t>d</a:t>
            </a:r>
            <a:r>
              <a:rPr spc="-5" dirty="0"/>
              <a:t> </a:t>
            </a:r>
            <a:r>
              <a:rPr spc="-15" dirty="0"/>
              <a:t>in</a:t>
            </a:r>
            <a:r>
              <a:rPr spc="-5" dirty="0"/>
              <a:t> </a:t>
            </a:r>
            <a:r>
              <a:rPr spc="-15" dirty="0"/>
              <a:t>t</a:t>
            </a:r>
            <a:r>
              <a:rPr dirty="0"/>
              <a:t>er</a:t>
            </a:r>
            <a:r>
              <a:rPr spc="-5" dirty="0"/>
              <a:t>m</a:t>
            </a:r>
            <a:r>
              <a:rPr spc="-15" dirty="0"/>
              <a:t>s</a:t>
            </a:r>
            <a:r>
              <a:rPr dirty="0"/>
              <a:t> </a:t>
            </a:r>
            <a:r>
              <a:rPr spc="-20" dirty="0"/>
              <a:t>o</a:t>
            </a:r>
            <a:r>
              <a:rPr dirty="0"/>
              <a:t>f </a:t>
            </a:r>
            <a:r>
              <a:rPr spc="-5" dirty="0"/>
              <a:t>v</a:t>
            </a:r>
            <a:r>
              <a:rPr dirty="0"/>
              <a:t>e</a:t>
            </a:r>
            <a:r>
              <a:rPr spc="-5" dirty="0"/>
              <a:t>c</a:t>
            </a:r>
            <a:r>
              <a:rPr dirty="0"/>
              <a:t>t</a:t>
            </a:r>
            <a:r>
              <a:rPr spc="-20" dirty="0"/>
              <a:t>o</a:t>
            </a:r>
            <a:r>
              <a:rPr dirty="0"/>
              <a:t>r</a:t>
            </a:r>
            <a:r>
              <a:rPr spc="-1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38" y="1240411"/>
            <a:ext cx="7886065" cy="974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We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il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bu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il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ty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e,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ha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rds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app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i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x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endParaRPr sz="24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64769">
              <a:spcBef>
                <a:spcPts val="20"/>
              </a:spcBef>
            </a:pPr>
            <a:r>
              <a:rPr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… </a:t>
            </a:r>
            <a:r>
              <a:rPr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</a:t>
            </a:r>
            <a:r>
              <a:rPr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h</a:t>
            </a:r>
            <a:r>
              <a:rPr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o</a:t>
            </a:r>
            <a:r>
              <a:rPr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s</a:t>
            </a:r>
            <a:r>
              <a:rPr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kern="0" spc="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o</a:t>
            </a:r>
            <a:r>
              <a:rPr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</a:t>
            </a:r>
            <a:r>
              <a:rPr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h</a:t>
            </a:r>
            <a:r>
              <a:rPr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r</a:t>
            </a:r>
            <a:r>
              <a:rPr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w</a:t>
            </a:r>
            <a:r>
              <a:rPr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o</a:t>
            </a:r>
            <a:r>
              <a:rPr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r</a:t>
            </a:r>
            <a:r>
              <a:rPr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d</a:t>
            </a:r>
            <a:r>
              <a:rPr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s a</a:t>
            </a:r>
            <a:r>
              <a:rPr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ls</a:t>
            </a:r>
            <a:r>
              <a:rPr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o</a:t>
            </a:r>
            <a:r>
              <a:rPr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b</a:t>
            </a:r>
            <a:r>
              <a:rPr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ei</a:t>
            </a:r>
            <a:r>
              <a:rPr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n</a:t>
            </a:r>
            <a:r>
              <a:rPr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g</a:t>
            </a:r>
            <a:r>
              <a:rPr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r</a:t>
            </a:r>
            <a:r>
              <a:rPr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p</a:t>
            </a:r>
            <a:r>
              <a:rPr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r</a:t>
            </a:r>
            <a:r>
              <a:rPr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s</a:t>
            </a:r>
            <a:r>
              <a:rPr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n</a:t>
            </a:r>
            <a:r>
              <a:rPr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</a:t>
            </a:r>
            <a:r>
              <a:rPr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d</a:t>
            </a:r>
            <a:r>
              <a:rPr kern="0" spc="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b</a:t>
            </a:r>
            <a:r>
              <a:rPr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y</a:t>
            </a:r>
            <a:r>
              <a:rPr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v</a:t>
            </a:r>
            <a:r>
              <a:rPr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c</a:t>
            </a:r>
            <a:r>
              <a:rPr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</a:t>
            </a:r>
            <a:r>
              <a:rPr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o</a:t>
            </a:r>
            <a:r>
              <a:rPr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r</a:t>
            </a:r>
            <a:r>
              <a:rPr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s</a:t>
            </a:r>
            <a:r>
              <a:rPr kern="0" spc="-2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… </a:t>
            </a:r>
            <a:r>
              <a:rPr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i</a:t>
            </a:r>
            <a:r>
              <a:rPr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 all </a:t>
            </a:r>
            <a:r>
              <a:rPr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ge</a:t>
            </a:r>
            <a:r>
              <a:rPr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</a:t>
            </a:r>
            <a:r>
              <a:rPr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s a</a:t>
            </a:r>
            <a:r>
              <a:rPr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b</a:t>
            </a:r>
            <a:r>
              <a:rPr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i</a:t>
            </a:r>
            <a:r>
              <a:rPr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 </a:t>
            </a:r>
            <a:r>
              <a:rPr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r</a:t>
            </a:r>
            <a:r>
              <a:rPr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c</a:t>
            </a:r>
            <a:r>
              <a:rPr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u</a:t>
            </a:r>
            <a:r>
              <a:rPr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r</a:t>
            </a:r>
            <a:r>
              <a:rPr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siv</a:t>
            </a:r>
            <a:r>
              <a:rPr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endParaRPr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0629" y="4142116"/>
            <a:ext cx="15316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366520" algn="l"/>
              </a:tabLst>
            </a:pPr>
            <a:r>
              <a:rPr sz="2400" i="1" kern="0" spc="-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li</a:t>
            </a:r>
            <a:r>
              <a:rPr sz="2400" i="1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ngu</a:t>
            </a:r>
            <a:r>
              <a:rPr sz="2400" i="1" kern="0" spc="-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i="1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i="1" kern="0" spc="-1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i="1" kern="0" spc="-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ic</a:t>
            </a:r>
            <a:r>
              <a:rPr sz="2400" i="1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s	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=</a:t>
            </a:r>
            <a:endParaRPr sz="24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4217" y="2962896"/>
            <a:ext cx="800735" cy="2650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2635"/>
              </a:lnSpc>
            </a:pPr>
            <a:r>
              <a:rPr sz="22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</a:t>
            </a:r>
            <a:r>
              <a:rPr sz="22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</a:t>
            </a:r>
            <a:r>
              <a:rPr sz="22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286</a:t>
            </a:r>
            <a:endParaRPr sz="22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52400">
              <a:lnSpc>
                <a:spcPts val="2635"/>
              </a:lnSpc>
            </a:pPr>
            <a:r>
              <a:rPr sz="22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</a:t>
            </a:r>
            <a:r>
              <a:rPr sz="22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</a:t>
            </a:r>
            <a:r>
              <a:rPr sz="22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792</a:t>
            </a:r>
            <a:endParaRPr sz="22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">
              <a:lnSpc>
                <a:spcPts val="2635"/>
              </a:lnSpc>
            </a:pPr>
            <a:r>
              <a:rPr sz="22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−</a:t>
            </a:r>
            <a:r>
              <a:rPr sz="22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</a:t>
            </a:r>
            <a:r>
              <a:rPr sz="22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</a:t>
            </a:r>
            <a:r>
              <a:rPr sz="22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17</a:t>
            </a:r>
            <a:r>
              <a:rPr sz="22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7</a:t>
            </a:r>
            <a:endParaRPr sz="22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">
              <a:lnSpc>
                <a:spcPts val="2635"/>
              </a:lnSpc>
            </a:pPr>
            <a:r>
              <a:rPr sz="22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−</a:t>
            </a:r>
            <a:r>
              <a:rPr sz="22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</a:t>
            </a:r>
            <a:r>
              <a:rPr sz="22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</a:t>
            </a:r>
            <a:r>
              <a:rPr sz="22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107</a:t>
            </a:r>
            <a:endParaRPr sz="22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52400">
              <a:lnSpc>
                <a:spcPts val="2635"/>
              </a:lnSpc>
              <a:spcBef>
                <a:spcPts val="25"/>
              </a:spcBef>
            </a:pPr>
            <a:r>
              <a:rPr sz="22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</a:t>
            </a:r>
            <a:r>
              <a:rPr sz="22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</a:t>
            </a:r>
            <a:r>
              <a:rPr sz="22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109</a:t>
            </a:r>
            <a:endParaRPr sz="22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">
              <a:lnSpc>
                <a:spcPts val="2635"/>
              </a:lnSpc>
            </a:pPr>
            <a:r>
              <a:rPr sz="22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−</a:t>
            </a:r>
            <a:r>
              <a:rPr sz="22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</a:t>
            </a:r>
            <a:r>
              <a:rPr sz="22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</a:t>
            </a:r>
            <a:r>
              <a:rPr sz="22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542</a:t>
            </a:r>
            <a:endParaRPr sz="22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52400">
              <a:lnSpc>
                <a:spcPts val="2635"/>
              </a:lnSpc>
            </a:pPr>
            <a:r>
              <a:rPr sz="22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</a:t>
            </a:r>
            <a:r>
              <a:rPr sz="22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</a:t>
            </a:r>
            <a:r>
              <a:rPr sz="22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349</a:t>
            </a:r>
            <a:endParaRPr sz="22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52400">
              <a:lnSpc>
                <a:spcPts val="2635"/>
              </a:lnSpc>
            </a:pPr>
            <a:r>
              <a:rPr sz="22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</a:t>
            </a:r>
            <a:r>
              <a:rPr sz="22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</a:t>
            </a:r>
            <a:r>
              <a:rPr sz="22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271</a:t>
            </a:r>
            <a:endParaRPr sz="22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0558" y="2706460"/>
            <a:ext cx="229870" cy="3394075"/>
          </a:xfrm>
          <a:custGeom>
            <a:avLst/>
            <a:gdLst/>
            <a:ahLst/>
            <a:cxnLst/>
            <a:rect l="l" t="t" r="r" b="b"/>
            <a:pathLst>
              <a:path w="229870" h="3394075">
                <a:moveTo>
                  <a:pt x="229872" y="3394081"/>
                </a:moveTo>
                <a:lnTo>
                  <a:pt x="174631" y="3387400"/>
                </a:lnTo>
                <a:lnTo>
                  <a:pt x="124232" y="3368422"/>
                </a:lnTo>
                <a:lnTo>
                  <a:pt x="80273" y="3338746"/>
                </a:lnTo>
                <a:lnTo>
                  <a:pt x="44352" y="3299967"/>
                </a:lnTo>
                <a:lnTo>
                  <a:pt x="18064" y="3253684"/>
                </a:lnTo>
                <a:lnTo>
                  <a:pt x="3008" y="3201494"/>
                </a:lnTo>
                <a:lnTo>
                  <a:pt x="0" y="3164208"/>
                </a:lnTo>
                <a:lnTo>
                  <a:pt x="0" y="229872"/>
                </a:lnTo>
                <a:lnTo>
                  <a:pt x="6680" y="174631"/>
                </a:lnTo>
                <a:lnTo>
                  <a:pt x="25657" y="124232"/>
                </a:lnTo>
                <a:lnTo>
                  <a:pt x="55334" y="80273"/>
                </a:lnTo>
                <a:lnTo>
                  <a:pt x="94112" y="44352"/>
                </a:lnTo>
                <a:lnTo>
                  <a:pt x="140395" y="18064"/>
                </a:lnTo>
                <a:lnTo>
                  <a:pt x="192586" y="3008"/>
                </a:lnTo>
                <a:lnTo>
                  <a:pt x="211019" y="762"/>
                </a:lnTo>
                <a:lnTo>
                  <a:pt x="22987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9891" y="2706460"/>
            <a:ext cx="229870" cy="3394075"/>
          </a:xfrm>
          <a:custGeom>
            <a:avLst/>
            <a:gdLst/>
            <a:ahLst/>
            <a:cxnLst/>
            <a:rect l="l" t="t" r="r" b="b"/>
            <a:pathLst>
              <a:path w="229870" h="3394075">
                <a:moveTo>
                  <a:pt x="0" y="0"/>
                </a:moveTo>
                <a:lnTo>
                  <a:pt x="55241" y="6680"/>
                </a:lnTo>
                <a:lnTo>
                  <a:pt x="105640" y="25657"/>
                </a:lnTo>
                <a:lnTo>
                  <a:pt x="149599" y="55334"/>
                </a:lnTo>
                <a:lnTo>
                  <a:pt x="185521" y="94112"/>
                </a:lnTo>
                <a:lnTo>
                  <a:pt x="211808" y="140395"/>
                </a:lnTo>
                <a:lnTo>
                  <a:pt x="226864" y="192585"/>
                </a:lnTo>
                <a:lnTo>
                  <a:pt x="229873" y="229872"/>
                </a:lnTo>
                <a:lnTo>
                  <a:pt x="229873" y="3164208"/>
                </a:lnTo>
                <a:lnTo>
                  <a:pt x="223192" y="3219449"/>
                </a:lnTo>
                <a:lnTo>
                  <a:pt x="204215" y="3269847"/>
                </a:lnTo>
                <a:lnTo>
                  <a:pt x="174538" y="3313806"/>
                </a:lnTo>
                <a:lnTo>
                  <a:pt x="135760" y="3349728"/>
                </a:lnTo>
                <a:lnTo>
                  <a:pt x="89477" y="3376016"/>
                </a:lnTo>
                <a:lnTo>
                  <a:pt x="37286" y="3391072"/>
                </a:lnTo>
                <a:lnTo>
                  <a:pt x="18853" y="3393319"/>
                </a:lnTo>
                <a:lnTo>
                  <a:pt x="0" y="339408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33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4880C-66D6-4C8C-8BF5-30CD21D0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69C3A7-670B-4DC8-93BC-2FBDA6233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092941"/>
      </p:ext>
    </p:extLst>
  </p:cSld>
  <p:clrMapOvr>
    <a:masterClrMapping/>
  </p:clrMapOvr>
</p:sld>
</file>

<file path=ppt/theme/theme1.xml><?xml version="1.0" encoding="utf-8"?>
<a:theme xmlns:a="http://schemas.openxmlformats.org/drawingml/2006/main" name="1_NSFC建设方案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研制报告Ver1.12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normAutofit fontScale="85000" lnSpcReduction="10000"/>
      </a:bodyPr>
      <a:lstStyle>
        <a:defPPr>
          <a:defRPr sz="2400" dirty="0" smtClean="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defRPr>
        </a:defPPr>
      </a:lstStyle>
    </a:txDef>
  </a:objectDefaults>
  <a:extraClrSchemeLst>
    <a:extraClrScheme>
      <a:clrScheme name="研制报告Ver1.12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研制报告Ver1.12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7019</TotalTime>
  <Words>1641</Words>
  <Application>Microsoft Office PowerPoint</Application>
  <PresentationFormat>全屏显示(4:3)</PresentationFormat>
  <Paragraphs>345</Paragraphs>
  <Slides>49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黑体</vt:lpstr>
      <vt:lpstr>Arial</vt:lpstr>
      <vt:lpstr>Arial Narrow</vt:lpstr>
      <vt:lpstr>Calibri</vt:lpstr>
      <vt:lpstr>Lucida Sans Unicode</vt:lpstr>
      <vt:lpstr>Times New Roman</vt:lpstr>
      <vt:lpstr>Verdana</vt:lpstr>
      <vt:lpstr>Wingdings</vt:lpstr>
      <vt:lpstr>1_NSFC建设方案主题</vt:lpstr>
      <vt:lpstr>Simple Light</vt:lpstr>
      <vt:lpstr>Word Embedding</vt:lpstr>
      <vt:lpstr>How do we represent the meaning of a word?</vt:lpstr>
      <vt:lpstr>How do we have usable meaning in a computer?</vt:lpstr>
      <vt:lpstr>Problems with this discrete representation</vt:lpstr>
      <vt:lpstr>Problems with this discrete representation</vt:lpstr>
      <vt:lpstr>From symbolic to distributed representations</vt:lpstr>
      <vt:lpstr>Distributional similarity based representations</vt:lpstr>
      <vt:lpstr>Word meaning is defined in terms of vectors</vt:lpstr>
      <vt:lpstr>PowerPoint 演示文稿</vt:lpstr>
      <vt:lpstr>Basic idea of learning neural network word embeddings</vt:lpstr>
      <vt:lpstr>Directly learning low-dimensional word vectors</vt:lpstr>
      <vt:lpstr>About word2vec...</vt:lpstr>
      <vt:lpstr>Word Vectors</vt:lpstr>
      <vt:lpstr>Word Analogy</vt:lpstr>
      <vt:lpstr>word2vec as a (powerful) black box</vt:lpstr>
      <vt:lpstr>Applications of Word Vectors</vt:lpstr>
      <vt:lpstr>Applications of Word Vectors</vt:lpstr>
      <vt:lpstr>Applications of Word Vectors</vt:lpstr>
      <vt:lpstr>Applications of Word Vectors</vt:lpstr>
      <vt:lpstr>Applications of Word Vectors</vt:lpstr>
      <vt:lpstr>Applications of Word Vectors</vt:lpstr>
      <vt:lpstr>Other Applications benefited by word embeddings</vt:lpstr>
      <vt:lpstr>Contextual Representation</vt:lpstr>
      <vt:lpstr>PowerPoint 演示文稿</vt:lpstr>
      <vt:lpstr>PowerPoint 演示文稿</vt:lpstr>
      <vt:lpstr>PowerPoint 演示文稿</vt:lpstr>
      <vt:lpstr>Distributed Representation</vt:lpstr>
      <vt:lpstr>word2vec decomposed</vt:lpstr>
      <vt:lpstr>Word2Vec Visualization  https://ronxin.github.io/wevi/</vt:lpstr>
      <vt:lpstr>Task Afforded by a Single Neuron</vt:lpstr>
      <vt:lpstr>word2vec network </vt:lpstr>
      <vt:lpstr>word2vec network</vt:lpstr>
      <vt:lpstr>neural network and weight matrices</vt:lpstr>
      <vt:lpstr>neural network and word vectors</vt:lpstr>
      <vt:lpstr>Training: updating word vectors</vt:lpstr>
      <vt:lpstr>Calculating all gradients!</vt:lpstr>
      <vt:lpstr>Intuition of output vector update rule</vt:lpstr>
      <vt:lpstr>Intuitive Understanding of Input Vectors</vt:lpstr>
      <vt:lpstr>Resemblance to a force-directed graph</vt:lpstr>
      <vt:lpstr>word2vec decomposed</vt:lpstr>
      <vt:lpstr>How do we select input and output words?</vt:lpstr>
      <vt:lpstr> demo   (CBOW and SG)  https://ronxin.github.io/wevi/</vt:lpstr>
      <vt:lpstr>word2vec decomposed</vt:lpstr>
      <vt:lpstr>Training Generic Softmax is Intractable</vt:lpstr>
      <vt:lpstr>Hierarchical Softmax</vt:lpstr>
      <vt:lpstr>Negative Sampling</vt:lpstr>
      <vt:lpstr>word2vec decomposed</vt:lpstr>
      <vt:lpstr>Limitations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环境/场景适应的跨媒体综合推理 指南方向：智能自主运动体</dc:title>
  <dc:creator>dell</dc:creator>
  <cp:lastModifiedBy>Siliang Tang</cp:lastModifiedBy>
  <cp:revision>862</cp:revision>
  <dcterms:created xsi:type="dcterms:W3CDTF">2017-11-09T01:05:16Z</dcterms:created>
  <dcterms:modified xsi:type="dcterms:W3CDTF">2019-04-28T10:18:57Z</dcterms:modified>
</cp:coreProperties>
</file>