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5"/>
  </p:notesMasterIdLst>
  <p:handoutMasterIdLst>
    <p:handoutMasterId r:id="rId20"/>
  </p:handoutMasterIdLst>
  <p:sldIdLst>
    <p:sldId id="256" r:id="rId4"/>
    <p:sldId id="262" r:id="rId6"/>
    <p:sldId id="261" r:id="rId7"/>
    <p:sldId id="257" r:id="rId8"/>
    <p:sldId id="258" r:id="rId9"/>
    <p:sldId id="259" r:id="rId10"/>
    <p:sldId id="260" r:id="rId11"/>
    <p:sldId id="263" r:id="rId12"/>
    <p:sldId id="264" r:id="rId13"/>
    <p:sldId id="265" r:id="rId14"/>
    <p:sldId id="266" r:id="rId15"/>
    <p:sldId id="267" r:id="rId16"/>
    <p:sldId id="273" r:id="rId17"/>
    <p:sldId id="275" r:id="rId18"/>
    <p:sldId id="274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4" y="5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handoutMaster" Target="handoutMasters/handoutMaster1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7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7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0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1296000"/>
            <a:ext cx="10852237" cy="504135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686800" y="609600"/>
            <a:ext cx="2590800" cy="54864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609600"/>
            <a:ext cx="7569200" cy="54864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1.xml"/><Relationship Id="rId16" Type="http://schemas.openxmlformats.org/officeDocument/2006/relationships/tags" Target="../tags/tag60.xml"/><Relationship Id="rId15" Type="http://schemas.openxmlformats.org/officeDocument/2006/relationships/tags" Target="../tags/tag59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tags" Target="../tags/tag56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69882" y="1296000"/>
            <a:ext cx="10852237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Rectangle 3"/>
          <p:cNvSpPr>
            <a:spLocks noGrp="1"/>
          </p:cNvSpPr>
          <p:nvPr>
            <p:ph type="body"/>
          </p:nvPr>
        </p:nvSpPr>
        <p:spPr>
          <a:xfrm>
            <a:off x="914400" y="1981200"/>
            <a:ext cx="10363200" cy="411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8575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" Type="http://schemas.openxmlformats.org/officeDocument/2006/relationships/tags" Target="../tags/tag62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88.xml"/><Relationship Id="rId2" Type="http://schemas.openxmlformats.org/officeDocument/2006/relationships/tags" Target="../tags/tag87.xml"/><Relationship Id="rId1" Type="http://schemas.openxmlformats.org/officeDocument/2006/relationships/tags" Target="../tags/tag86.xml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91.xml"/><Relationship Id="rId2" Type="http://schemas.openxmlformats.org/officeDocument/2006/relationships/tags" Target="../tags/tag90.xml"/><Relationship Id="rId1" Type="http://schemas.openxmlformats.org/officeDocument/2006/relationships/tags" Target="../tags/tag89.xml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94.xml"/><Relationship Id="rId2" Type="http://schemas.openxmlformats.org/officeDocument/2006/relationships/tags" Target="../tags/tag93.xml"/><Relationship Id="rId1" Type="http://schemas.openxmlformats.org/officeDocument/2006/relationships/tags" Target="../tags/tag92.xml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2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97.xml"/><Relationship Id="rId3" Type="http://schemas.openxmlformats.org/officeDocument/2006/relationships/image" Target="../media/image3.png"/><Relationship Id="rId2" Type="http://schemas.openxmlformats.org/officeDocument/2006/relationships/tags" Target="../tags/tag96.xml"/><Relationship Id="rId1" Type="http://schemas.openxmlformats.org/officeDocument/2006/relationships/tags" Target="../tags/tag95.xml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00.xml"/><Relationship Id="rId3" Type="http://schemas.openxmlformats.org/officeDocument/2006/relationships/image" Target="../media/image4.png"/><Relationship Id="rId2" Type="http://schemas.openxmlformats.org/officeDocument/2006/relationships/tags" Target="../tags/tag99.xml"/><Relationship Id="rId1" Type="http://schemas.openxmlformats.org/officeDocument/2006/relationships/tags" Target="../tags/tag98.xml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102.xml"/><Relationship Id="rId2" Type="http://schemas.openxmlformats.org/officeDocument/2006/relationships/image" Target="../media/image5.png"/><Relationship Id="rId1" Type="http://schemas.openxmlformats.org/officeDocument/2006/relationships/tags" Target="../tags/tag101.xml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18.xml"/><Relationship Id="rId4" Type="http://schemas.openxmlformats.org/officeDocument/2006/relationships/image" Target="../media/image2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1.wmf"/><Relationship Id="rId1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67.xml"/><Relationship Id="rId2" Type="http://schemas.openxmlformats.org/officeDocument/2006/relationships/tags" Target="../tags/tag66.xml"/><Relationship Id="rId1" Type="http://schemas.openxmlformats.org/officeDocument/2006/relationships/tags" Target="../tags/tag65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70.xml"/><Relationship Id="rId2" Type="http://schemas.openxmlformats.org/officeDocument/2006/relationships/tags" Target="../tags/tag69.xml"/><Relationship Id="rId1" Type="http://schemas.openxmlformats.org/officeDocument/2006/relationships/tags" Target="../tags/tag68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73.xml"/><Relationship Id="rId2" Type="http://schemas.openxmlformats.org/officeDocument/2006/relationships/tags" Target="../tags/tag72.xml"/><Relationship Id="rId1" Type="http://schemas.openxmlformats.org/officeDocument/2006/relationships/tags" Target="../tags/tag71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76.xml"/><Relationship Id="rId2" Type="http://schemas.openxmlformats.org/officeDocument/2006/relationships/tags" Target="../tags/tag75.xml"/><Relationship Id="rId1" Type="http://schemas.openxmlformats.org/officeDocument/2006/relationships/tags" Target="../tags/tag74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79.xml"/><Relationship Id="rId2" Type="http://schemas.openxmlformats.org/officeDocument/2006/relationships/tags" Target="../tags/tag78.xml"/><Relationship Id="rId1" Type="http://schemas.openxmlformats.org/officeDocument/2006/relationships/tags" Target="../tags/tag77.xml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82.xml"/><Relationship Id="rId2" Type="http://schemas.openxmlformats.org/officeDocument/2006/relationships/tags" Target="../tags/tag81.xml"/><Relationship Id="rId1" Type="http://schemas.openxmlformats.org/officeDocument/2006/relationships/tags" Target="../tags/tag80.xml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85.xml"/><Relationship Id="rId2" Type="http://schemas.openxmlformats.org/officeDocument/2006/relationships/tags" Target="../tags/tag84.xml"/><Relationship Id="rId1" Type="http://schemas.openxmlformats.org/officeDocument/2006/relationships/tags" Target="../tags/tag8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/>
              <a:t>FDS Re</a:t>
            </a:r>
            <a:r>
              <a:rPr lang="en-US" altLang="zh-CN"/>
              <a:t>view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在此输入您的封面副标题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/>
              <a:t>Chapter7 Sorting</a:t>
            </a:r>
            <a:endParaRPr lang="en-US" altLang="zh-CN"/>
          </a:p>
        </p:txBody>
      </p:sp>
      <p:sp>
        <p:nvSpPr>
          <p:cNvPr id="7" name="内容占位符 6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zh-CN"/>
              <a:t>comparison-based sorting</a:t>
            </a:r>
            <a:endParaRPr lang="en-US" altLang="zh-CN"/>
          </a:p>
          <a:p>
            <a:pPr lvl="1"/>
            <a:r>
              <a:rPr lang="en-US" altLang="zh-CN"/>
              <a:t>selection sort</a:t>
            </a:r>
            <a:endParaRPr lang="en-US" altLang="zh-CN"/>
          </a:p>
          <a:p>
            <a:pPr lvl="1"/>
            <a:r>
              <a:rPr lang="en-US" altLang="zh-CN"/>
              <a:t>bubble sort</a:t>
            </a:r>
            <a:endParaRPr lang="en-US" altLang="zh-CN"/>
          </a:p>
          <a:p>
            <a:pPr lvl="1"/>
            <a:r>
              <a:rPr lang="en-US" altLang="zh-CN"/>
              <a:t>insert sort-shell sort</a:t>
            </a:r>
            <a:endParaRPr lang="en-US" altLang="zh-CN"/>
          </a:p>
          <a:p>
            <a:pPr lvl="1"/>
            <a:r>
              <a:rPr lang="en-US" altLang="zh-CN"/>
              <a:t>heapsort, mergesort, quicksort</a:t>
            </a:r>
            <a:endParaRPr lang="en-US" altLang="zh-CN"/>
          </a:p>
          <a:p>
            <a:pPr lvl="0"/>
            <a:r>
              <a:rPr lang="en-US" altLang="zh-CN"/>
              <a:t>non-comparison based sorting</a:t>
            </a:r>
            <a:endParaRPr lang="en-US" altLang="zh-CN"/>
          </a:p>
          <a:p>
            <a:pPr lvl="1"/>
            <a:r>
              <a:rPr lang="en-US" altLang="zh-CN"/>
              <a:t>bucket sort</a:t>
            </a:r>
            <a:endParaRPr lang="en-US" altLang="zh-CN"/>
          </a:p>
          <a:p>
            <a:pPr lvl="1"/>
            <a:r>
              <a:rPr lang="en-US" altLang="zh-CN"/>
              <a:t>radix sort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/>
              <a:t>Chapter8 Disjoint set</a:t>
            </a:r>
            <a:endParaRPr lang="en-US" altLang="zh-CN"/>
          </a:p>
        </p:txBody>
      </p:sp>
      <p:sp>
        <p:nvSpPr>
          <p:cNvPr id="7" name="内容占位符 6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zh-CN"/>
              <a:t>FIND-UNION algorithm</a:t>
            </a:r>
            <a:endParaRPr lang="en-US" altLang="zh-CN"/>
          </a:p>
          <a:p>
            <a:r>
              <a:rPr lang="en-US" altLang="zh-CN"/>
              <a:t>Smart Union: Union-by-size, Union-by-height</a:t>
            </a:r>
            <a:endParaRPr lang="en-US" altLang="zh-CN"/>
          </a:p>
          <a:p>
            <a:r>
              <a:rPr lang="en-US" altLang="zh-CN"/>
              <a:t>Path Compression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/>
              <a:t>Chapter9 Graph</a:t>
            </a:r>
            <a:endParaRPr lang="en-US" altLang="zh-CN"/>
          </a:p>
        </p:txBody>
      </p:sp>
      <p:sp>
        <p:nvSpPr>
          <p:cNvPr id="7" name="内容占位符 6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zh-CN"/>
              <a:t>Representation of Graphs-adjacency matrix vs adjacency lists, </a:t>
            </a:r>
            <a:endParaRPr lang="en-US" altLang="zh-CN"/>
          </a:p>
          <a:p>
            <a:r>
              <a:rPr lang="en-US" altLang="zh-CN"/>
              <a:t>algorithms</a:t>
            </a:r>
            <a:endParaRPr lang="en-US" altLang="zh-CN"/>
          </a:p>
          <a:p>
            <a:pPr lvl="1"/>
            <a:r>
              <a:rPr lang="en-US" altLang="zh-CN"/>
              <a:t>topological sort</a:t>
            </a:r>
            <a:endParaRPr lang="en-US" altLang="zh-CN"/>
          </a:p>
          <a:p>
            <a:pPr lvl="1"/>
            <a:r>
              <a:rPr lang="en-US" altLang="zh-CN"/>
              <a:t>Dijkstra's algorithm for weighted shortest path</a:t>
            </a:r>
            <a:endParaRPr lang="en-US" altLang="zh-CN"/>
          </a:p>
          <a:p>
            <a:pPr lvl="1"/>
            <a:r>
              <a:rPr lang="en-US" altLang="zh-CN"/>
              <a:t>critical path analysis</a:t>
            </a:r>
            <a:endParaRPr lang="en-US" altLang="zh-CN"/>
          </a:p>
          <a:p>
            <a:pPr lvl="1"/>
            <a:r>
              <a:rPr lang="en-US" altLang="zh-CN"/>
              <a:t>maximum flow </a:t>
            </a:r>
            <a:endParaRPr lang="en-US" altLang="zh-CN"/>
          </a:p>
          <a:p>
            <a:pPr lvl="1"/>
            <a:r>
              <a:rPr lang="en-US" altLang="zh-CN"/>
              <a:t>Minimum spanning tree: Prim's algorithm vs Kruskal's algorithm</a:t>
            </a:r>
            <a:endParaRPr lang="en-US" altLang="zh-CN"/>
          </a:p>
          <a:p>
            <a:pPr lvl="1"/>
            <a:r>
              <a:rPr lang="en-US" altLang="zh-CN"/>
              <a:t>DFS and applications 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单击此处添加标题</a:t>
            </a:r>
            <a:endParaRPr lang="zh-CN" altLang="en-US"/>
          </a:p>
        </p:txBody>
      </p:sp>
      <p:pic>
        <p:nvPicPr>
          <p:cNvPr id="3" name="内容占位符 2"/>
          <p:cNvPicPr>
            <a:picLocks noChangeAspect="1"/>
          </p:cNvPicPr>
          <p:nvPr>
            <p:ph idx="1"/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2679065" y="1763395"/>
            <a:ext cx="6751320" cy="436753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单击此处添加标题</a:t>
            </a:r>
            <a:endParaRPr lang="zh-CN" altLang="en-US"/>
          </a:p>
        </p:txBody>
      </p:sp>
      <p:pic>
        <p:nvPicPr>
          <p:cNvPr id="3" name="内容占位符 2"/>
          <p:cNvPicPr>
            <a:picLocks noChangeAspect="1"/>
          </p:cNvPicPr>
          <p:nvPr>
            <p:ph idx="1"/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882015" y="2171700"/>
            <a:ext cx="10426700" cy="295910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单击此处添加标题</a:t>
            </a:r>
            <a:endParaRPr lang="zh-CN" altLang="en-US"/>
          </a:p>
        </p:txBody>
      </p:sp>
      <p:pic>
        <p:nvPicPr>
          <p:cNvPr id="3" name="内容占位符 2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9925" y="1618615"/>
            <a:ext cx="10304145" cy="348678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" name="Group 11"/>
          <p:cNvGrpSpPr/>
          <p:nvPr/>
        </p:nvGrpSpPr>
        <p:grpSpPr>
          <a:xfrm>
            <a:off x="1828800" y="533400"/>
            <a:ext cx="8305800" cy="5373688"/>
            <a:chOff x="192" y="432"/>
            <a:chExt cx="5232" cy="3385"/>
          </a:xfrm>
        </p:grpSpPr>
        <p:sp>
          <p:nvSpPr>
            <p:cNvPr id="5122" name="Text Box 2"/>
            <p:cNvSpPr txBox="1"/>
            <p:nvPr/>
          </p:nvSpPr>
          <p:spPr>
            <a:xfrm>
              <a:off x="192" y="480"/>
              <a:ext cx="5232" cy="321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3200" b="1" dirty="0">
                  <a:latin typeface="Times New Roman" panose="02020603050405020304" pitchFamily="18" charset="0"/>
                  <a:ea typeface="楷体_GB2312" pitchFamily="49" charset="-122"/>
                  <a:sym typeface="Webdings" panose="05030102010509060703" pitchFamily="18" charset="2"/>
                </a:rPr>
                <a:t>             </a:t>
              </a:r>
              <a:r>
                <a:rPr lang="zh-CN" altLang="en-US" sz="3200" b="1" dirty="0">
                  <a:latin typeface="Times New Roman" panose="02020603050405020304" pitchFamily="18" charset="0"/>
                  <a:ea typeface="楷体_GB2312" pitchFamily="49" charset="-122"/>
                  <a:sym typeface="Webdings" panose="05030102010509060703" pitchFamily="18" charset="2"/>
                </a:rPr>
                <a:t>课程评分方法 </a:t>
              </a:r>
              <a:r>
                <a:rPr lang="en-US" altLang="zh-CN" sz="2800" b="1" dirty="0">
                  <a:latin typeface="Times New Roman" panose="02020603050405020304" pitchFamily="18" charset="0"/>
                  <a:ea typeface="楷体_GB2312" pitchFamily="49" charset="-122"/>
                  <a:sym typeface="Webdings" panose="05030102010509060703" pitchFamily="18" charset="2"/>
                </a:rPr>
                <a:t>(Grading Policies)</a:t>
              </a:r>
              <a:endParaRPr lang="en-US" altLang="zh-CN" sz="2800" b="1" dirty="0">
                <a:latin typeface="Times New Roman" panose="02020603050405020304" pitchFamily="18" charset="0"/>
                <a:ea typeface="楷体_GB2312" pitchFamily="49" charset="-122"/>
                <a:sym typeface="Webdings" panose="05030102010509060703" pitchFamily="18" charset="2"/>
              </a:endParaRPr>
            </a:p>
            <a:p>
              <a:pPr>
                <a:spcBef>
                  <a:spcPct val="50000"/>
                </a:spcBef>
              </a:pPr>
              <a:endParaRPr lang="en-US" altLang="zh-CN" sz="2800" b="1" dirty="0">
                <a:latin typeface="Times New Roman" panose="02020603050405020304" pitchFamily="18" charset="0"/>
                <a:ea typeface="楷体_GB2312" pitchFamily="49" charset="-122"/>
                <a:sym typeface="Webdings" panose="05030102010509060703" pitchFamily="18" charset="2"/>
              </a:endParaRPr>
            </a:p>
            <a:p>
              <a:pPr>
                <a:spcBef>
                  <a:spcPct val="50000"/>
                </a:spcBef>
              </a:pPr>
              <a:r>
                <a:rPr lang="en-US" altLang="zh-CN" sz="2800" b="1" dirty="0">
                  <a:latin typeface="Times New Roman" panose="02020603050405020304" pitchFamily="18" charset="0"/>
                  <a:ea typeface="楷体_GB2312" pitchFamily="49" charset="-122"/>
                  <a:sym typeface="Webdings" panose="05030102010509060703" pitchFamily="18" charset="2"/>
                </a:rPr>
                <a:t>  </a:t>
              </a:r>
              <a:r>
                <a:rPr lang="en-US" altLang="zh-CN" sz="2800" b="1" dirty="0">
                  <a:latin typeface="Times New Roman" panose="02020603050405020304" pitchFamily="18" charset="0"/>
                  <a:ea typeface="楷体_GB2312" pitchFamily="49" charset="-122"/>
                  <a:sym typeface="Wingdings" panose="05000000000000000000" pitchFamily="2" charset="2"/>
                </a:rPr>
                <a:t> Lecture Grade (75) = Homework Exercises (10)</a:t>
              </a:r>
              <a:endParaRPr lang="en-US" altLang="zh-CN" sz="2800" b="1" dirty="0">
                <a:latin typeface="Times New Roman" panose="02020603050405020304" pitchFamily="18" charset="0"/>
                <a:ea typeface="楷体_GB2312" pitchFamily="49" charset="-122"/>
                <a:sym typeface="Wingdings" panose="05000000000000000000" pitchFamily="2" charset="2"/>
              </a:endParaRPr>
            </a:p>
            <a:p>
              <a:pPr>
                <a:spcBef>
                  <a:spcPct val="50000"/>
                </a:spcBef>
              </a:pPr>
              <a:r>
                <a:rPr lang="en-US" altLang="zh-CN" sz="2800" b="1" dirty="0">
                  <a:latin typeface="Times New Roman" panose="02020603050405020304" pitchFamily="18" charset="0"/>
                  <a:ea typeface="楷体_GB2312" pitchFamily="49" charset="-122"/>
                  <a:sym typeface="Wingdings" panose="05000000000000000000" pitchFamily="2" charset="2"/>
                </a:rPr>
                <a:t>                                               + Quizzes (10)</a:t>
              </a:r>
              <a:endParaRPr lang="en-US" altLang="zh-CN" sz="2800" b="1" dirty="0">
                <a:latin typeface="Times New Roman" panose="02020603050405020304" pitchFamily="18" charset="0"/>
                <a:ea typeface="楷体_GB2312" pitchFamily="49" charset="-122"/>
                <a:sym typeface="Wingdings" panose="05000000000000000000" pitchFamily="2" charset="2"/>
              </a:endParaRPr>
            </a:p>
            <a:p>
              <a:pPr>
                <a:spcBef>
                  <a:spcPct val="50000"/>
                </a:spcBef>
              </a:pPr>
              <a:r>
                <a:rPr lang="en-US" altLang="zh-CN" sz="2800" b="1" dirty="0">
                  <a:latin typeface="Times New Roman" panose="02020603050405020304" pitchFamily="18" charset="0"/>
                  <a:ea typeface="楷体_GB2312" pitchFamily="49" charset="-122"/>
                  <a:sym typeface="Wingdings" panose="05000000000000000000" pitchFamily="2" charset="2"/>
                </a:rPr>
                <a:t>                                               + Mid-Term Exam (15</a:t>
              </a:r>
              <a:r>
                <a:rPr lang="en-US" altLang="zh-CN" sz="28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  <a:sym typeface="Wingdings" panose="05000000000000000000" pitchFamily="2" charset="2"/>
                </a:rPr>
                <a:t>*</a:t>
              </a:r>
              <a:r>
                <a:rPr lang="en-US" altLang="zh-CN" sz="2800" b="1" dirty="0">
                  <a:latin typeface="Times New Roman" panose="02020603050405020304" pitchFamily="18" charset="0"/>
                  <a:ea typeface="楷体_GB2312" pitchFamily="49" charset="-122"/>
                  <a:sym typeface="Wingdings" panose="05000000000000000000" pitchFamily="2" charset="2"/>
                </a:rPr>
                <a:t>)</a:t>
              </a:r>
              <a:endParaRPr lang="en-US" altLang="zh-CN" sz="2800" b="1" dirty="0">
                <a:latin typeface="Times New Roman" panose="02020603050405020304" pitchFamily="18" charset="0"/>
                <a:ea typeface="楷体_GB2312" pitchFamily="49" charset="-122"/>
                <a:sym typeface="Wingdings" panose="05000000000000000000" pitchFamily="2" charset="2"/>
              </a:endParaRPr>
            </a:p>
            <a:p>
              <a:pPr>
                <a:spcBef>
                  <a:spcPct val="50000"/>
                </a:spcBef>
              </a:pPr>
              <a:r>
                <a:rPr lang="en-US" altLang="zh-CN" sz="2800" b="1" dirty="0">
                  <a:latin typeface="Times New Roman" panose="02020603050405020304" pitchFamily="18" charset="0"/>
                  <a:ea typeface="楷体_GB2312" pitchFamily="49" charset="-122"/>
                  <a:sym typeface="Wingdings" panose="05000000000000000000" pitchFamily="2" charset="2"/>
                </a:rPr>
                <a:t>                                               + Final Exam (40</a:t>
              </a:r>
              <a:r>
                <a:rPr lang="en-US" altLang="zh-CN" sz="24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Wingdings" panose="05000000000000000000" pitchFamily="2" charset="2"/>
                </a:rPr>
                <a:t>*</a:t>
              </a:r>
              <a:r>
                <a:rPr lang="en-US" altLang="zh-CN" sz="2800" b="1" dirty="0">
                  <a:latin typeface="Times New Roman" panose="02020603050405020304" pitchFamily="18" charset="0"/>
                  <a:ea typeface="楷体_GB2312" pitchFamily="49" charset="-122"/>
                  <a:sym typeface="Wingdings" panose="05000000000000000000" pitchFamily="2" charset="2"/>
                </a:rPr>
                <a:t>)</a:t>
              </a:r>
              <a:endParaRPr lang="en-US" altLang="zh-CN" sz="2800" b="1" dirty="0">
                <a:latin typeface="Times New Roman" panose="02020603050405020304" pitchFamily="18" charset="0"/>
                <a:ea typeface="楷体_GB2312" pitchFamily="49" charset="-122"/>
                <a:sym typeface="Wingdings" panose="05000000000000000000" pitchFamily="2" charset="2"/>
              </a:endParaRPr>
            </a:p>
            <a:p>
              <a:pPr>
                <a:spcBef>
                  <a:spcPct val="50000"/>
                </a:spcBef>
              </a:pPr>
              <a:endParaRPr lang="en-US" altLang="zh-CN" sz="2800" b="1" dirty="0">
                <a:latin typeface="Times New Roman" panose="02020603050405020304" pitchFamily="18" charset="0"/>
                <a:ea typeface="楷体_GB2312" pitchFamily="49" charset="-122"/>
                <a:sym typeface="Wingdings" panose="05000000000000000000" pitchFamily="2" charset="2"/>
              </a:endParaRPr>
            </a:p>
            <a:p>
              <a:pPr>
                <a:spcBef>
                  <a:spcPct val="50000"/>
                </a:spcBef>
              </a:pPr>
              <a:r>
                <a:rPr lang="en-US" altLang="zh-CN" sz="2800" b="1" dirty="0">
                  <a:latin typeface="Times New Roman" panose="02020603050405020304" pitchFamily="18" charset="0"/>
                  <a:ea typeface="楷体_GB2312" pitchFamily="49" charset="-122"/>
                  <a:sym typeface="Wingdings" panose="05000000000000000000" pitchFamily="2" charset="2"/>
                </a:rPr>
                <a:t>   Laboratory Grade (25) = </a:t>
              </a:r>
              <a:endParaRPr lang="en-US" altLang="zh-CN" sz="2800" b="1" dirty="0">
                <a:latin typeface="Times New Roman" panose="02020603050405020304" pitchFamily="18" charset="0"/>
                <a:ea typeface="楷体_GB2312" pitchFamily="49" charset="-122"/>
                <a:sym typeface="Wingdings" panose="05000000000000000000" pitchFamily="2" charset="2"/>
              </a:endParaRPr>
            </a:p>
          </p:txBody>
        </p:sp>
        <p:graphicFrame>
          <p:nvGraphicFramePr>
            <p:cNvPr id="5123" name="Object 3"/>
            <p:cNvGraphicFramePr/>
            <p:nvPr/>
          </p:nvGraphicFramePr>
          <p:xfrm>
            <a:off x="3120" y="3216"/>
            <a:ext cx="1605" cy="6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6" name="" r:id="rId1" imgW="1155700" imgH="469900" progId="Equation.3">
                    <p:embed/>
                  </p:oleObj>
                </mc:Choice>
                <mc:Fallback>
                  <p:oleObj name="" r:id="rId1" imgW="1155700" imgH="469900" progId="Equation.3">
                    <p:embed/>
                    <p:pic>
                      <p:nvPicPr>
                        <p:cNvPr id="0" name="图片 3075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3120" y="3216"/>
                          <a:ext cx="1605" cy="60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24" name="Object 6"/>
            <p:cNvGraphicFramePr/>
            <p:nvPr/>
          </p:nvGraphicFramePr>
          <p:xfrm>
            <a:off x="432" y="432"/>
            <a:ext cx="459" cy="6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0" name="" r:id="rId3" imgW="2522220" imgH="3603625" progId="MS_ClipArt_Gallery.2">
                    <p:embed/>
                  </p:oleObj>
                </mc:Choice>
                <mc:Fallback>
                  <p:oleObj name="" r:id="rId3" imgW="2522220" imgH="3603625" progId="MS_ClipArt_Gallery.2">
                    <p:embed/>
                    <p:pic>
                      <p:nvPicPr>
                        <p:cNvPr id="0" name="图片 3079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432" y="432"/>
                          <a:ext cx="459" cy="65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t>考题类型与考试范围</a:t>
            </a:r>
          </a:p>
        </p:txBody>
      </p:sp>
      <p:sp>
        <p:nvSpPr>
          <p:cNvPr id="7" name="内容占位符 6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与平时作业和</a:t>
            </a:r>
            <a:r>
              <a:rPr lang="zh-CN" altLang="en-US"/>
              <a:t>期中考试的题型一样</a:t>
            </a:r>
            <a:endParaRPr lang="zh-CN" altLang="en-US"/>
          </a:p>
          <a:p>
            <a:r>
              <a:rPr lang="zh-CN" altLang="en-US"/>
              <a:t>判断题</a:t>
            </a:r>
            <a:endParaRPr lang="zh-CN" altLang="en-US"/>
          </a:p>
          <a:p>
            <a:r>
              <a:rPr lang="zh-CN" altLang="en-US"/>
              <a:t>选择题</a:t>
            </a:r>
            <a:endParaRPr lang="zh-CN" altLang="en-US"/>
          </a:p>
          <a:p>
            <a:r>
              <a:t>填空题</a:t>
            </a:r>
          </a:p>
          <a:p>
            <a:r>
              <a:t>函数题</a:t>
            </a:r>
          </a:p>
          <a:p/>
          <a:p>
            <a:r>
              <a:t>范围：</a:t>
            </a:r>
            <a:r>
              <a:rPr lang="en-US" altLang="zh-CN"/>
              <a:t>chapter2-9</a:t>
            </a:r>
            <a:endParaRPr lang="en-US" altLang="zh-CN"/>
          </a:p>
          <a:p>
            <a:r>
              <a:t>重点：</a:t>
            </a:r>
            <a:r>
              <a:rPr lang="en-US" altLang="zh-CN"/>
              <a:t>chapter4 trees(33),</a:t>
            </a:r>
            <a:r>
              <a:t> </a:t>
            </a:r>
            <a:r>
              <a:rPr lang="en-US" altLang="zh-CN"/>
              <a:t>chapter9 graphs(28),chapter6 Heaps(16),chapter7 Sorting (8)</a:t>
            </a:r>
            <a:r>
              <a:t> </a:t>
            </a:r>
          </a:p>
        </p:txBody>
      </p:sp>
    </p:spTree>
    <p:custDataLst>
      <p:tags r:id="rId3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/>
          <a:lstStyle/>
          <a:p>
            <a:r>
              <a:rPr lang="en-US" altLang="zh-CN"/>
              <a:t>Chapter 2 </a:t>
            </a:r>
            <a:r>
              <a:rPr lang="en-US" altLang="zh-CN">
                <a:sym typeface="+mn-ea"/>
              </a:rPr>
              <a:t>Algorithm Analysis </a:t>
            </a:r>
            <a:br>
              <a:rPr lang="en-US" altLang="zh-CN"/>
            </a:br>
            <a:endParaRPr lang="en-US" altLang="zh-CN"/>
          </a:p>
        </p:txBody>
      </p:sp>
      <p:sp>
        <p:nvSpPr>
          <p:cNvPr id="7" name="内容占位符 6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69882" y="1079465"/>
            <a:ext cx="10852237" cy="5041355"/>
          </a:xfrm>
        </p:spPr>
        <p:txBody>
          <a:bodyPr/>
          <a:lstStyle/>
          <a:p>
            <a:pPr marL="457200" lvl="1" indent="0">
              <a:buNone/>
            </a:pPr>
            <a:r>
              <a:rPr lang="en-US" altLang="zh-CN" sz="2000"/>
              <a:t>5 </a:t>
            </a:r>
            <a:r>
              <a:rPr lang="en-US" altLang="zh-CN" sz="2000" b="1">
                <a:latin typeface="Times New Roman" panose="02020603050405020304" pitchFamily="18" charset="0"/>
                <a:sym typeface="+mn-ea"/>
              </a:rPr>
              <a:t>criteria</a:t>
            </a:r>
            <a:r>
              <a:rPr lang="en-US" altLang="zh-CN" sz="2000"/>
              <a:t> </a:t>
            </a:r>
            <a:endParaRPr lang="en-US" altLang="zh-CN"/>
          </a:p>
          <a:p>
            <a:pPr>
              <a:spcBef>
                <a:spcPct val="40000"/>
              </a:spcBef>
            </a:pPr>
            <a:r>
              <a:rPr lang="en-US" altLang="zh-CN" b="1">
                <a:latin typeface="Times New Roman" panose="02020603050405020304" pitchFamily="18" charset="0"/>
                <a:sym typeface="+mn-ea"/>
              </a:rPr>
              <a:t>(1)   </a:t>
            </a:r>
            <a:r>
              <a:rPr lang="en-US" altLang="zh-CN" b="1">
                <a:solidFill>
                  <a:schemeClr val="hlink"/>
                </a:solidFill>
                <a:latin typeface="Arial" panose="020B0604020202020204" pitchFamily="34" charset="0"/>
                <a:sym typeface="+mn-ea"/>
              </a:rPr>
              <a:t>Input</a:t>
            </a:r>
            <a:r>
              <a:rPr lang="en-US" altLang="zh-CN" b="1">
                <a:latin typeface="Times New Roman" panose="02020603050405020304" pitchFamily="18" charset="0"/>
                <a:sym typeface="+mn-ea"/>
              </a:rPr>
              <a:t>    There are zero or more quantities that are externally </a:t>
            </a:r>
            <a:r>
              <a:rPr lang="en-US" altLang="zh-CN" b="1">
                <a:solidFill>
                  <a:schemeClr val="accent1"/>
                </a:solidFill>
                <a:latin typeface="Times New Roman" panose="02020603050405020304" pitchFamily="18" charset="0"/>
                <a:sym typeface="+mn-ea"/>
              </a:rPr>
              <a:t>supplied</a:t>
            </a:r>
            <a:r>
              <a:rPr lang="en-US" altLang="zh-CN" b="1">
                <a:latin typeface="Times New Roman" panose="02020603050405020304" pitchFamily="18" charset="0"/>
                <a:sym typeface="+mn-ea"/>
              </a:rPr>
              <a:t>.</a:t>
            </a:r>
            <a:endParaRPr lang="en-US" altLang="zh-CN" b="1">
              <a:latin typeface="Times New Roman" panose="02020603050405020304" pitchFamily="18" charset="0"/>
            </a:endParaRPr>
          </a:p>
          <a:p>
            <a:pPr>
              <a:spcBef>
                <a:spcPct val="40000"/>
              </a:spcBef>
            </a:pPr>
            <a:r>
              <a:rPr lang="en-US" altLang="zh-CN" b="1">
                <a:latin typeface="Times New Roman" panose="02020603050405020304" pitchFamily="18" charset="0"/>
                <a:sym typeface="+mn-ea"/>
              </a:rPr>
              <a:t>(2)   </a:t>
            </a:r>
            <a:r>
              <a:rPr lang="en-US" altLang="zh-CN" b="1">
                <a:solidFill>
                  <a:schemeClr val="hlink"/>
                </a:solidFill>
                <a:latin typeface="Arial" panose="020B0604020202020204" pitchFamily="34" charset="0"/>
                <a:sym typeface="+mn-ea"/>
              </a:rPr>
              <a:t>Output</a:t>
            </a:r>
            <a:r>
              <a:rPr lang="en-US" altLang="zh-CN" b="1">
                <a:latin typeface="Times New Roman" panose="02020603050405020304" pitchFamily="18" charset="0"/>
                <a:sym typeface="+mn-ea"/>
              </a:rPr>
              <a:t>    At least one quantity is </a:t>
            </a:r>
            <a:r>
              <a:rPr lang="en-US" altLang="zh-CN" b="1">
                <a:solidFill>
                  <a:schemeClr val="accent1"/>
                </a:solidFill>
                <a:latin typeface="Times New Roman" panose="02020603050405020304" pitchFamily="18" charset="0"/>
                <a:sym typeface="+mn-ea"/>
              </a:rPr>
              <a:t>produced</a:t>
            </a:r>
            <a:r>
              <a:rPr lang="en-US" altLang="zh-CN" b="1">
                <a:latin typeface="Times New Roman" panose="02020603050405020304" pitchFamily="18" charset="0"/>
                <a:sym typeface="+mn-ea"/>
              </a:rPr>
              <a:t>.</a:t>
            </a:r>
            <a:endParaRPr lang="en-US" altLang="zh-CN" b="1">
              <a:latin typeface="Times New Roman" panose="02020603050405020304" pitchFamily="18" charset="0"/>
            </a:endParaRPr>
          </a:p>
          <a:p>
            <a:pPr>
              <a:spcBef>
                <a:spcPct val="40000"/>
              </a:spcBef>
            </a:pPr>
            <a:r>
              <a:rPr lang="en-US" altLang="zh-CN" b="1">
                <a:latin typeface="Times New Roman" panose="02020603050405020304" pitchFamily="18" charset="0"/>
                <a:sym typeface="+mn-ea"/>
              </a:rPr>
              <a:t>(3)   </a:t>
            </a:r>
            <a:r>
              <a:rPr lang="en-US" altLang="zh-CN" b="1">
                <a:solidFill>
                  <a:schemeClr val="hlink"/>
                </a:solidFill>
                <a:latin typeface="Arial" panose="020B0604020202020204" pitchFamily="34" charset="0"/>
                <a:sym typeface="+mn-ea"/>
              </a:rPr>
              <a:t>Definiteness</a:t>
            </a:r>
            <a:r>
              <a:rPr lang="en-US" altLang="zh-CN" b="1">
                <a:latin typeface="Times New Roman" panose="02020603050405020304" pitchFamily="18" charset="0"/>
                <a:sym typeface="+mn-ea"/>
              </a:rPr>
              <a:t>    Each instruction is </a:t>
            </a:r>
            <a:r>
              <a:rPr lang="en-US" altLang="zh-CN" b="1">
                <a:solidFill>
                  <a:schemeClr val="accent1"/>
                </a:solidFill>
                <a:latin typeface="Times New Roman" panose="02020603050405020304" pitchFamily="18" charset="0"/>
                <a:sym typeface="+mn-ea"/>
              </a:rPr>
              <a:t>clear and unambiguous</a:t>
            </a:r>
            <a:r>
              <a:rPr lang="en-US" altLang="zh-CN" b="1">
                <a:latin typeface="Times New Roman" panose="02020603050405020304" pitchFamily="18" charset="0"/>
                <a:sym typeface="+mn-ea"/>
              </a:rPr>
              <a:t>.</a:t>
            </a:r>
            <a:endParaRPr lang="en-US" altLang="zh-CN" b="1">
              <a:latin typeface="Times New Roman" panose="02020603050405020304" pitchFamily="18" charset="0"/>
            </a:endParaRPr>
          </a:p>
          <a:p>
            <a:pPr>
              <a:spcBef>
                <a:spcPct val="40000"/>
              </a:spcBef>
            </a:pPr>
            <a:r>
              <a:rPr lang="en-US" altLang="zh-CN" b="1">
                <a:latin typeface="Times New Roman" panose="02020603050405020304" pitchFamily="18" charset="0"/>
                <a:sym typeface="+mn-ea"/>
              </a:rPr>
              <a:t>(4)   </a:t>
            </a:r>
            <a:r>
              <a:rPr lang="en-US" altLang="zh-CN" b="1">
                <a:solidFill>
                  <a:schemeClr val="hlink"/>
                </a:solidFill>
                <a:latin typeface="Arial" panose="020B0604020202020204" pitchFamily="34" charset="0"/>
                <a:sym typeface="+mn-ea"/>
              </a:rPr>
              <a:t>Finiteness</a:t>
            </a:r>
            <a:r>
              <a:rPr lang="en-US" altLang="zh-CN" b="1">
                <a:latin typeface="Times New Roman" panose="02020603050405020304" pitchFamily="18" charset="0"/>
                <a:sym typeface="+mn-ea"/>
              </a:rPr>
              <a:t>    If we trace out the instructions of an algorithm, then for all cases, the algorithm </a:t>
            </a:r>
            <a:r>
              <a:rPr lang="en-US" altLang="zh-CN" b="1">
                <a:solidFill>
                  <a:schemeClr val="accent1"/>
                </a:solidFill>
                <a:latin typeface="Times New Roman" panose="02020603050405020304" pitchFamily="18" charset="0"/>
                <a:sym typeface="+mn-ea"/>
              </a:rPr>
              <a:t>terminates</a:t>
            </a:r>
            <a:r>
              <a:rPr lang="en-US" altLang="zh-CN" b="1">
                <a:latin typeface="Times New Roman" panose="02020603050405020304" pitchFamily="18" charset="0"/>
                <a:sym typeface="+mn-ea"/>
              </a:rPr>
              <a:t> after </a:t>
            </a:r>
            <a:r>
              <a:rPr lang="en-US" altLang="zh-CN" b="1">
                <a:solidFill>
                  <a:schemeClr val="accent1"/>
                </a:solidFill>
                <a:latin typeface="Times New Roman" panose="02020603050405020304" pitchFamily="18" charset="0"/>
                <a:sym typeface="+mn-ea"/>
              </a:rPr>
              <a:t>finite number of steps</a:t>
            </a:r>
            <a:r>
              <a:rPr lang="en-US" altLang="zh-CN" b="1">
                <a:latin typeface="Times New Roman" panose="02020603050405020304" pitchFamily="18" charset="0"/>
                <a:sym typeface="+mn-ea"/>
              </a:rPr>
              <a:t>.</a:t>
            </a:r>
            <a:endParaRPr lang="en-US" altLang="zh-CN" b="1">
              <a:latin typeface="Times New Roman" panose="02020603050405020304" pitchFamily="18" charset="0"/>
            </a:endParaRPr>
          </a:p>
          <a:p>
            <a:pPr>
              <a:spcBef>
                <a:spcPct val="40000"/>
              </a:spcBef>
            </a:pPr>
            <a:r>
              <a:rPr lang="en-US" altLang="zh-CN" b="1">
                <a:latin typeface="Times New Roman" panose="02020603050405020304" pitchFamily="18" charset="0"/>
                <a:sym typeface="+mn-ea"/>
              </a:rPr>
              <a:t>(5)   </a:t>
            </a:r>
            <a:r>
              <a:rPr lang="en-US" altLang="zh-CN" b="1">
                <a:solidFill>
                  <a:schemeClr val="hlink"/>
                </a:solidFill>
                <a:latin typeface="Arial" panose="020B0604020202020204" pitchFamily="34" charset="0"/>
                <a:sym typeface="+mn-ea"/>
              </a:rPr>
              <a:t>Effectiveness</a:t>
            </a:r>
            <a:r>
              <a:rPr lang="en-US" altLang="zh-CN" b="1">
                <a:latin typeface="Times New Roman" panose="02020603050405020304" pitchFamily="18" charset="0"/>
                <a:sym typeface="+mn-ea"/>
              </a:rPr>
              <a:t>    Every instruction must be basic enough to </a:t>
            </a:r>
            <a:r>
              <a:rPr lang="en-US" altLang="zh-CN" b="1">
                <a:solidFill>
                  <a:schemeClr val="accent1"/>
                </a:solidFill>
                <a:latin typeface="Times New Roman" panose="02020603050405020304" pitchFamily="18" charset="0"/>
                <a:sym typeface="+mn-ea"/>
              </a:rPr>
              <a:t>be carried out</a:t>
            </a:r>
            <a:r>
              <a:rPr lang="en-US" altLang="zh-CN" b="1">
                <a:latin typeface="Times New Roman" panose="02020603050405020304" pitchFamily="18" charset="0"/>
                <a:sym typeface="+mn-ea"/>
              </a:rPr>
              <a:t>, in principle, by a person using only pencil and paper.  It is not enough that each operation be definite as in(3); it also must be </a:t>
            </a:r>
            <a:r>
              <a:rPr lang="en-US" altLang="zh-CN" b="1">
                <a:solidFill>
                  <a:schemeClr val="accent1"/>
                </a:solidFill>
                <a:latin typeface="Times New Roman" panose="02020603050405020304" pitchFamily="18" charset="0"/>
                <a:sym typeface="+mn-ea"/>
              </a:rPr>
              <a:t>feasible</a:t>
            </a:r>
            <a:r>
              <a:rPr lang="en-US" altLang="zh-CN" b="1">
                <a:latin typeface="Times New Roman" panose="02020603050405020304" pitchFamily="18" charset="0"/>
                <a:sym typeface="+mn-ea"/>
              </a:rPr>
              <a:t>.</a:t>
            </a:r>
            <a:endParaRPr lang="en-US" altLang="zh-CN" b="1">
              <a:latin typeface="Times New Roman" panose="02020603050405020304" pitchFamily="18" charset="0"/>
              <a:sym typeface="+mn-ea"/>
            </a:endParaRPr>
          </a:p>
          <a:p>
            <a:pPr>
              <a:spcBef>
                <a:spcPct val="40000"/>
              </a:spcBef>
            </a:pPr>
            <a:r>
              <a:rPr lang="en-US" altLang="zh-CN" b="1">
                <a:latin typeface="Times New Roman" panose="02020603050405020304" pitchFamily="18" charset="0"/>
                <a:sym typeface="+mn-ea"/>
              </a:rPr>
              <a:t>An </a:t>
            </a:r>
            <a:r>
              <a:rPr lang="en-US" altLang="zh-CN" b="1">
                <a:solidFill>
                  <a:schemeClr val="hlink"/>
                </a:solidFill>
                <a:latin typeface="Times New Roman" panose="02020603050405020304" pitchFamily="18" charset="0"/>
                <a:sym typeface="+mn-ea"/>
              </a:rPr>
              <a:t>algorithm</a:t>
            </a:r>
            <a:r>
              <a:rPr lang="en-US" altLang="zh-CN" b="1">
                <a:latin typeface="Times New Roman" panose="02020603050405020304" pitchFamily="18" charset="0"/>
                <a:sym typeface="+mn-ea"/>
              </a:rPr>
              <a:t> can be described by human languages, flow charts, some programming languages, or pseudo-code.</a:t>
            </a:r>
            <a:endParaRPr lang="en-US" altLang="zh-CN" b="1">
              <a:latin typeface="Times New Roman" panose="02020603050405020304" pitchFamily="18" charset="0"/>
              <a:sym typeface="+mn-ea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单击此处添加标题</a:t>
            </a:r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zh-CN" b="1">
                <a:solidFill>
                  <a:schemeClr val="hlink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Time &amp; space complexities: </a:t>
            </a:r>
            <a:r>
              <a:rPr lang="en-US" altLang="zh-CN" b="1">
                <a:latin typeface="Times New Roman" panose="02020603050405020304" pitchFamily="18" charset="0"/>
                <a:sym typeface="+mn-ea"/>
              </a:rPr>
              <a:t>Asymptotic Notation  ( 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, , , o </a:t>
            </a:r>
            <a:r>
              <a:rPr lang="en-US" altLang="zh-CN" b="1">
                <a:latin typeface="Times New Roman" panose="02020603050405020304" pitchFamily="18" charset="0"/>
                <a:sym typeface="+mn-ea"/>
              </a:rPr>
              <a:t>)</a:t>
            </a:r>
            <a:endParaRPr lang="en-US" altLang="zh-CN" b="1">
              <a:latin typeface="Times New Roman" panose="02020603050405020304" pitchFamily="18" charset="0"/>
              <a:sym typeface="+mn-ea"/>
            </a:endParaRPr>
          </a:p>
          <a:p>
            <a:r>
              <a:rPr lang="en-US" altLang="zh-CN" b="1">
                <a:latin typeface="Times New Roman" panose="02020603050405020304" pitchFamily="18" charset="0"/>
                <a:sym typeface="+mn-ea"/>
              </a:rPr>
              <a:t> 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: </a:t>
            </a:r>
            <a:r>
              <a:rPr lang="en-US" altLang="zh-CN" b="1" i="1">
                <a:solidFill>
                  <a:schemeClr val="hlink"/>
                </a:solidFill>
                <a:latin typeface="Times New Roman" panose="02020603050405020304" pitchFamily="18" charset="0"/>
                <a:sym typeface="+mn-ea"/>
              </a:rPr>
              <a:t>T </a:t>
            </a:r>
            <a:r>
              <a:rPr lang="en-US" altLang="zh-CN" b="1">
                <a:solidFill>
                  <a:schemeClr val="hlink"/>
                </a:solidFill>
                <a:latin typeface="Times New Roman" panose="02020603050405020304" pitchFamily="18" charset="0"/>
                <a:sym typeface="+mn-ea"/>
              </a:rPr>
              <a:t>(</a:t>
            </a:r>
            <a:r>
              <a:rPr lang="en-US" altLang="zh-CN" b="1" i="1">
                <a:solidFill>
                  <a:schemeClr val="hlink"/>
                </a:solidFill>
                <a:latin typeface="Times New Roman" panose="02020603050405020304" pitchFamily="18" charset="0"/>
                <a:sym typeface="+mn-ea"/>
              </a:rPr>
              <a:t>N</a:t>
            </a:r>
            <a:r>
              <a:rPr lang="en-US" altLang="zh-CN" b="1">
                <a:solidFill>
                  <a:schemeClr val="hlink"/>
                </a:solidFill>
                <a:latin typeface="Times New Roman" panose="02020603050405020304" pitchFamily="18" charset="0"/>
                <a:sym typeface="+mn-ea"/>
              </a:rPr>
              <a:t>) = O( </a:t>
            </a:r>
            <a:r>
              <a:rPr lang="en-US" altLang="zh-CN" b="1" i="1">
                <a:solidFill>
                  <a:schemeClr val="hlink"/>
                </a:solidFill>
                <a:latin typeface="Times New Roman" panose="02020603050405020304" pitchFamily="18" charset="0"/>
                <a:sym typeface="+mn-ea"/>
              </a:rPr>
              <a:t>f </a:t>
            </a:r>
            <a:r>
              <a:rPr lang="en-US" altLang="zh-CN" b="1">
                <a:solidFill>
                  <a:schemeClr val="hlink"/>
                </a:solidFill>
                <a:latin typeface="Times New Roman" panose="02020603050405020304" pitchFamily="18" charset="0"/>
                <a:sym typeface="+mn-ea"/>
              </a:rPr>
              <a:t>(</a:t>
            </a:r>
            <a:r>
              <a:rPr lang="en-US" altLang="zh-CN" b="1" i="1">
                <a:solidFill>
                  <a:schemeClr val="hlink"/>
                </a:solidFill>
                <a:latin typeface="Times New Roman" panose="02020603050405020304" pitchFamily="18" charset="0"/>
                <a:sym typeface="+mn-ea"/>
              </a:rPr>
              <a:t>N</a:t>
            </a:r>
            <a:r>
              <a:rPr lang="en-US" altLang="zh-CN" b="1">
                <a:solidFill>
                  <a:schemeClr val="hlink"/>
                </a:solidFill>
                <a:latin typeface="Times New Roman" panose="02020603050405020304" pitchFamily="18" charset="0"/>
                <a:sym typeface="+mn-ea"/>
              </a:rPr>
              <a:t>) )</a:t>
            </a:r>
            <a:r>
              <a:rPr lang="en-US" altLang="zh-CN" b="1">
                <a:latin typeface="Arial" panose="020B0604020202020204" pitchFamily="34" charset="0"/>
                <a:sym typeface="+mn-ea"/>
              </a:rPr>
              <a:t> if there are positive constants </a:t>
            </a:r>
            <a:r>
              <a:rPr lang="en-US" altLang="zh-CN" b="1" i="1">
                <a:latin typeface="Times New Roman" panose="02020603050405020304" pitchFamily="18" charset="0"/>
                <a:sym typeface="+mn-ea"/>
              </a:rPr>
              <a:t>c</a:t>
            </a:r>
            <a:r>
              <a:rPr lang="en-US" altLang="zh-CN" b="1">
                <a:latin typeface="Arial" panose="020B0604020202020204" pitchFamily="34" charset="0"/>
                <a:sym typeface="+mn-ea"/>
              </a:rPr>
              <a:t> and </a:t>
            </a:r>
            <a:r>
              <a:rPr lang="en-US" altLang="zh-CN" b="1" i="1">
                <a:latin typeface="Times New Roman" panose="02020603050405020304" pitchFamily="18" charset="0"/>
                <a:sym typeface="+mn-ea"/>
              </a:rPr>
              <a:t>n</a:t>
            </a:r>
            <a:r>
              <a:rPr lang="en-US" altLang="zh-CN" b="1" baseline="-25000">
                <a:latin typeface="Times New Roman" panose="02020603050405020304" pitchFamily="18" charset="0"/>
                <a:sym typeface="+mn-ea"/>
              </a:rPr>
              <a:t>0</a:t>
            </a:r>
            <a:r>
              <a:rPr lang="en-US" altLang="zh-CN" b="1">
                <a:latin typeface="Arial" panose="020B0604020202020204" pitchFamily="34" charset="0"/>
                <a:sym typeface="+mn-ea"/>
              </a:rPr>
              <a:t> such that  </a:t>
            </a:r>
            <a:r>
              <a:rPr lang="en-US" altLang="zh-CN" b="1" i="1">
                <a:latin typeface="Times New Roman" panose="02020603050405020304" pitchFamily="18" charset="0"/>
                <a:sym typeface="+mn-ea"/>
              </a:rPr>
              <a:t>T </a:t>
            </a:r>
            <a:r>
              <a:rPr lang="en-US" altLang="zh-CN" b="1">
                <a:latin typeface="Times New Roman" panose="02020603050405020304" pitchFamily="18" charset="0"/>
                <a:sym typeface="+mn-ea"/>
              </a:rPr>
              <a:t>(</a:t>
            </a:r>
            <a:r>
              <a:rPr lang="en-US" altLang="zh-CN" b="1" i="1">
                <a:latin typeface="Times New Roman" panose="02020603050405020304" pitchFamily="18" charset="0"/>
                <a:sym typeface="+mn-ea"/>
              </a:rPr>
              <a:t>N</a:t>
            </a:r>
            <a:r>
              <a:rPr lang="en-US" altLang="zh-CN" b="1">
                <a:latin typeface="Times New Roman" panose="02020603050405020304" pitchFamily="18" charset="0"/>
                <a:sym typeface="+mn-ea"/>
              </a:rPr>
              <a:t>) 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 </a:t>
            </a:r>
            <a:r>
              <a:rPr lang="en-US" altLang="zh-CN" b="1" i="1">
                <a:latin typeface="Times New Roman" panose="02020603050405020304" pitchFamily="18" charset="0"/>
                <a:sym typeface="+mn-ea"/>
              </a:rPr>
              <a:t>c 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 </a:t>
            </a:r>
            <a:r>
              <a:rPr lang="en-US" altLang="zh-CN" b="1" i="1">
                <a:latin typeface="Times New Roman" panose="02020603050405020304" pitchFamily="18" charset="0"/>
                <a:sym typeface="+mn-ea"/>
              </a:rPr>
              <a:t>f </a:t>
            </a:r>
            <a:r>
              <a:rPr lang="en-US" altLang="zh-CN" b="1">
                <a:latin typeface="Times New Roman" panose="02020603050405020304" pitchFamily="18" charset="0"/>
                <a:sym typeface="+mn-ea"/>
              </a:rPr>
              <a:t>(</a:t>
            </a:r>
            <a:r>
              <a:rPr lang="en-US" altLang="zh-CN" b="1" i="1">
                <a:latin typeface="Times New Roman" panose="02020603050405020304" pitchFamily="18" charset="0"/>
                <a:sym typeface="+mn-ea"/>
              </a:rPr>
              <a:t>N</a:t>
            </a:r>
            <a:r>
              <a:rPr lang="en-US" altLang="zh-CN" b="1">
                <a:latin typeface="Times New Roman" panose="02020603050405020304" pitchFamily="18" charset="0"/>
                <a:sym typeface="+mn-ea"/>
              </a:rPr>
              <a:t>)</a:t>
            </a:r>
            <a:r>
              <a:rPr lang="en-US" altLang="zh-CN" b="1">
                <a:latin typeface="Arial" panose="020B0604020202020204" pitchFamily="34" charset="0"/>
                <a:sym typeface="+mn-ea"/>
              </a:rPr>
              <a:t> for all </a:t>
            </a:r>
            <a:r>
              <a:rPr lang="en-US" altLang="zh-CN" b="1" i="1">
                <a:latin typeface="Times New Roman" panose="02020603050405020304" pitchFamily="18" charset="0"/>
                <a:sym typeface="+mn-ea"/>
              </a:rPr>
              <a:t>N 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 </a:t>
            </a:r>
            <a:r>
              <a:rPr lang="en-US" altLang="zh-CN" b="1" i="1">
                <a:latin typeface="Times New Roman" panose="02020603050405020304" pitchFamily="18" charset="0"/>
                <a:sym typeface="+mn-ea"/>
              </a:rPr>
              <a:t>n</a:t>
            </a:r>
            <a:r>
              <a:rPr lang="en-US" altLang="zh-CN" b="1" baseline="-25000">
                <a:latin typeface="Times New Roman" panose="02020603050405020304" pitchFamily="18" charset="0"/>
                <a:sym typeface="+mn-ea"/>
              </a:rPr>
              <a:t>0</a:t>
            </a:r>
            <a:r>
              <a:rPr lang="en-US" altLang="zh-CN" b="1">
                <a:latin typeface="Times New Roman" panose="02020603050405020304" pitchFamily="18" charset="0"/>
                <a:sym typeface="+mn-ea"/>
              </a:rPr>
              <a:t>.</a:t>
            </a:r>
            <a:endParaRPr lang="en-US" altLang="zh-CN" b="1">
              <a:latin typeface="Arial" panose="020B0604020202020204" pitchFamily="34" charset="0"/>
            </a:endParaRPr>
          </a:p>
          <a:p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b="1" i="1">
                <a:solidFill>
                  <a:schemeClr val="hlink"/>
                </a:solidFill>
                <a:latin typeface="Times New Roman" panose="02020603050405020304" pitchFamily="18" charset="0"/>
                <a:sym typeface="+mn-ea"/>
              </a:rPr>
              <a:t>T</a:t>
            </a:r>
            <a:r>
              <a:rPr lang="en-US" altLang="zh-CN" b="1" baseline="-25000">
                <a:solidFill>
                  <a:schemeClr val="hlink"/>
                </a:solidFill>
                <a:latin typeface="Times New Roman" panose="02020603050405020304" pitchFamily="18" charset="0"/>
                <a:sym typeface="+mn-ea"/>
              </a:rPr>
              <a:t>avg</a:t>
            </a:r>
            <a:r>
              <a:rPr lang="en-US" altLang="zh-CN" b="1">
                <a:solidFill>
                  <a:schemeClr val="hlink"/>
                </a:solidFill>
                <a:latin typeface="Times New Roman" panose="02020603050405020304" pitchFamily="18" charset="0"/>
                <a:sym typeface="+mn-ea"/>
              </a:rPr>
              <a:t>(</a:t>
            </a:r>
            <a:r>
              <a:rPr lang="en-US" altLang="zh-CN" b="1" i="1">
                <a:solidFill>
                  <a:schemeClr val="hlink"/>
                </a:solidFill>
                <a:latin typeface="Times New Roman" panose="02020603050405020304" pitchFamily="18" charset="0"/>
                <a:sym typeface="+mn-ea"/>
              </a:rPr>
              <a:t>N</a:t>
            </a:r>
            <a:r>
              <a:rPr lang="en-US" altLang="zh-CN" b="1">
                <a:solidFill>
                  <a:schemeClr val="hlink"/>
                </a:solidFill>
                <a:latin typeface="Times New Roman" panose="02020603050405020304" pitchFamily="18" charset="0"/>
                <a:sym typeface="+mn-ea"/>
              </a:rPr>
              <a:t>)</a:t>
            </a:r>
            <a:r>
              <a:rPr lang="en-US" altLang="zh-CN" b="1">
                <a:latin typeface="Times New Roman" panose="02020603050405020304" pitchFamily="18" charset="0"/>
                <a:sym typeface="+mn-ea"/>
              </a:rPr>
              <a:t> &amp; </a:t>
            </a:r>
            <a:r>
              <a:rPr lang="en-US" altLang="zh-CN" b="1" i="1">
                <a:solidFill>
                  <a:schemeClr val="hlink"/>
                </a:solidFill>
                <a:latin typeface="Times New Roman" panose="02020603050405020304" pitchFamily="18" charset="0"/>
                <a:sym typeface="+mn-ea"/>
              </a:rPr>
              <a:t>T</a:t>
            </a:r>
            <a:r>
              <a:rPr lang="en-US" altLang="zh-CN" b="1" baseline="-25000">
                <a:solidFill>
                  <a:schemeClr val="hlink"/>
                </a:solidFill>
                <a:latin typeface="Times New Roman" panose="02020603050405020304" pitchFamily="18" charset="0"/>
                <a:sym typeface="+mn-ea"/>
              </a:rPr>
              <a:t>worst</a:t>
            </a:r>
            <a:r>
              <a:rPr lang="en-US" altLang="zh-CN" b="1">
                <a:solidFill>
                  <a:schemeClr val="hlink"/>
                </a:solidFill>
                <a:latin typeface="Times New Roman" panose="02020603050405020304" pitchFamily="18" charset="0"/>
                <a:sym typeface="+mn-ea"/>
              </a:rPr>
              <a:t>(</a:t>
            </a:r>
            <a:r>
              <a:rPr lang="en-US" altLang="zh-CN" b="1" i="1">
                <a:solidFill>
                  <a:schemeClr val="hlink"/>
                </a:solidFill>
                <a:latin typeface="Times New Roman" panose="02020603050405020304" pitchFamily="18" charset="0"/>
                <a:sym typeface="+mn-ea"/>
              </a:rPr>
              <a:t>N</a:t>
            </a:r>
            <a:r>
              <a:rPr lang="en-US" altLang="zh-CN" b="1">
                <a:solidFill>
                  <a:schemeClr val="hlink"/>
                </a:solidFill>
                <a:latin typeface="Times New Roman" panose="02020603050405020304" pitchFamily="18" charset="0"/>
                <a:sym typeface="+mn-ea"/>
              </a:rPr>
              <a:t>)</a:t>
            </a:r>
            <a:r>
              <a:rPr lang="en-US" altLang="zh-CN" b="1">
                <a:latin typeface="Times New Roman" panose="02020603050405020304" pitchFamily="18" charset="0"/>
                <a:sym typeface="+mn-ea"/>
              </a:rPr>
              <a:t> </a:t>
            </a:r>
            <a:endParaRPr lang="en-US" altLang="zh-CN" b="1">
              <a:latin typeface="Times New Roman" panose="02020603050405020304" pitchFamily="18" charset="0"/>
              <a:sym typeface="+mn-ea"/>
            </a:endParaRPr>
          </a:p>
          <a:p>
            <a:r>
              <a:rPr lang="en-US" altLang="zh-CN" b="1">
                <a:latin typeface="Times New Roman" panose="02020603050405020304" pitchFamily="18" charset="0"/>
                <a:sym typeface="+mn-ea"/>
              </a:rPr>
              <a:t>O(1), O(logn), O(n), O(nlogn), O(n</a:t>
            </a:r>
            <a:r>
              <a:rPr lang="en-US" altLang="zh-CN" b="1" baseline="3000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Times New Roman" panose="02020603050405020304" pitchFamily="18" charset="0"/>
                <a:sym typeface="+mn-ea"/>
              </a:rPr>
              <a:t>2</a:t>
            </a: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Times New Roman" panose="02020603050405020304" pitchFamily="18" charset="0"/>
                <a:sym typeface="+mn-ea"/>
              </a:rPr>
              <a:t>), </a:t>
            </a:r>
            <a:r>
              <a:rPr lang="en-US" altLang="zh-CN" b="1">
                <a:latin typeface="Times New Roman" panose="02020603050405020304" pitchFamily="18" charset="0"/>
                <a:sym typeface="+mn-ea"/>
              </a:rPr>
              <a:t>O(2</a:t>
            </a:r>
            <a:r>
              <a:rPr lang="en-US" altLang="zh-CN" b="1" baseline="3000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Times New Roman" panose="02020603050405020304" pitchFamily="18" charset="0"/>
                <a:sym typeface="+mn-ea"/>
              </a:rPr>
              <a:t>n</a:t>
            </a:r>
            <a:r>
              <a:rPr lang="en-US" altLang="zh-CN" b="1">
                <a:latin typeface="Times New Roman" panose="02020603050405020304" pitchFamily="18" charset="0"/>
                <a:sym typeface="+mn-ea"/>
              </a:rPr>
              <a:t>), </a:t>
            </a: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Times New Roman" panose="02020603050405020304" pitchFamily="18" charset="0"/>
                <a:sym typeface="+mn-ea"/>
              </a:rPr>
              <a:t>……</a:t>
            </a:r>
            <a:endParaRPr lang="en-US" altLang="zh-CN" b="1">
              <a:solidFill>
                <a:schemeClr val="tx1">
                  <a:lumMod val="75000"/>
                  <a:lumOff val="25000"/>
                </a:schemeClr>
              </a:solidFill>
              <a:uFillTx/>
              <a:latin typeface="Times New Roman" panose="02020603050405020304" pitchFamily="18" charset="0"/>
              <a:sym typeface="+mn-ea"/>
            </a:endParaRPr>
          </a:p>
          <a:p>
            <a:r>
              <a:rPr lang="en-US" altLang="zh-CN"/>
              <a:t>Examples</a:t>
            </a:r>
            <a:endParaRPr lang="en-US" altLang="zh-CN"/>
          </a:p>
          <a:p>
            <a:pPr lvl="1"/>
            <a:r>
              <a:rPr lang="en-US" altLang="zh-CN"/>
              <a:t>Factorial(N)</a:t>
            </a:r>
            <a:endParaRPr lang="en-US" altLang="zh-CN"/>
          </a:p>
          <a:p>
            <a:pPr lvl="1"/>
            <a:r>
              <a:rPr lang="en-US" altLang="zh-CN"/>
              <a:t>Fib(N)</a:t>
            </a:r>
            <a:endParaRPr lang="en-US" altLang="zh-CN"/>
          </a:p>
          <a:p>
            <a:pPr lvl="1"/>
            <a:r>
              <a:rPr lang="en-US" altLang="zh-CN"/>
              <a:t>BinarySearch(A[], N, X)</a:t>
            </a:r>
            <a:endParaRPr lang="en-US" altLang="zh-CN"/>
          </a:p>
          <a:p>
            <a:pPr lvl="1"/>
            <a:r>
              <a:rPr lang="en-US" altLang="zh-CN"/>
              <a:t>Gcd(M,N)</a:t>
            </a:r>
            <a:endParaRPr lang="en-US" altLang="zh-CN"/>
          </a:p>
          <a:p>
            <a:pPr lvl="1"/>
            <a:r>
              <a:rPr lang="en-US" altLang="zh-CN"/>
              <a:t>POW(X, N)</a:t>
            </a:r>
            <a:endParaRPr lang="en-US" altLang="zh-CN"/>
          </a:p>
          <a:p>
            <a:pPr lvl="1"/>
            <a:endParaRPr lang="en-US" altLang="zh-CN"/>
          </a:p>
        </p:txBody>
      </p:sp>
    </p:spTree>
    <p:custDataLst>
      <p:tags r:id="rId3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/>
              <a:t>Chapter 3 Lists</a:t>
            </a:r>
            <a:endParaRPr lang="en-US" altLang="zh-CN"/>
          </a:p>
        </p:txBody>
      </p:sp>
      <p:sp>
        <p:nvSpPr>
          <p:cNvPr id="7" name="内容占位符 6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zh-CN"/>
              <a:t>linear lists: Arrays vs. Linked Lists</a:t>
            </a:r>
            <a:endParaRPr lang="en-US" altLang="zh-CN"/>
          </a:p>
          <a:p>
            <a:pPr lvl="1"/>
            <a:r>
              <a:rPr lang="en-US" altLang="zh-CN"/>
              <a:t>Insert, Delete, Find</a:t>
            </a:r>
            <a:endParaRPr lang="en-US" altLang="zh-CN"/>
          </a:p>
          <a:p>
            <a:pPr lvl="1"/>
            <a:r>
              <a:rPr lang="en-US" altLang="zh-CN"/>
              <a:t>the use of header node </a:t>
            </a:r>
            <a:endParaRPr lang="en-US" altLang="zh-CN"/>
          </a:p>
          <a:p>
            <a:pPr lvl="1"/>
            <a:r>
              <a:rPr lang="en-US" altLang="zh-CN"/>
              <a:t>doubly linked lists</a:t>
            </a:r>
            <a:endParaRPr lang="en-US" altLang="zh-CN"/>
          </a:p>
          <a:p>
            <a:pPr lvl="1"/>
            <a:r>
              <a:rPr lang="en-US" altLang="zh-CN"/>
              <a:t>circularly linked lists</a:t>
            </a:r>
            <a:endParaRPr lang="en-US" altLang="zh-CN"/>
          </a:p>
          <a:p>
            <a:pPr lvl="0"/>
            <a:r>
              <a:rPr lang="en-US" altLang="zh-CN"/>
              <a:t>stack vs queue</a:t>
            </a:r>
            <a:endParaRPr lang="en-US" altLang="zh-CN"/>
          </a:p>
          <a:p>
            <a:pPr lvl="1"/>
            <a:r>
              <a:rPr lang="en-US" altLang="zh-CN"/>
              <a:t>stack </a:t>
            </a:r>
            <a:endParaRPr lang="en-US" altLang="zh-CN"/>
          </a:p>
          <a:p>
            <a:pPr lvl="1"/>
            <a:r>
              <a:rPr lang="en-US" altLang="zh-CN"/>
              <a:t>queue</a:t>
            </a:r>
            <a:endParaRPr lang="en-US" altLang="zh-CN"/>
          </a:p>
          <a:p>
            <a:pPr lvl="0"/>
            <a:r>
              <a:rPr lang="en-US" altLang="zh-CN"/>
              <a:t>applications</a:t>
            </a:r>
            <a:endParaRPr lang="en-US" altLang="zh-CN"/>
          </a:p>
          <a:p>
            <a:pPr marL="457200" lvl="1" indent="0">
              <a:buNone/>
            </a:pPr>
            <a:r>
              <a:rPr lang="en-US" altLang="zh-CN"/>
              <a:t>				 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/>
              <a:t>Chapter 4 trees</a:t>
            </a:r>
            <a:endParaRPr lang="en-US" altLang="zh-CN"/>
          </a:p>
        </p:txBody>
      </p:sp>
      <p:sp>
        <p:nvSpPr>
          <p:cNvPr id="7" name="内容占位符 6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zh-CN"/>
              <a:t>trees vs binary trees</a:t>
            </a:r>
            <a:r>
              <a:t>：</a:t>
            </a:r>
            <a:r>
              <a:rPr lang="en-US" altLang="zh-CN"/>
              <a:t>left-child, right-sibling</a:t>
            </a:r>
            <a:endParaRPr lang="en-US" altLang="zh-CN"/>
          </a:p>
          <a:p>
            <a:r>
              <a:rPr lang="en-US" altLang="zh-CN"/>
              <a:t>some special binary trees:  </a:t>
            </a:r>
            <a:endParaRPr lang="en-US" altLang="zh-CN"/>
          </a:p>
          <a:p>
            <a:r>
              <a:rPr lang="en-US" altLang="zh-CN"/>
              <a:t>travesals of binary tree: level-order, pre-order,in-order, post-order</a:t>
            </a:r>
            <a:endParaRPr lang="en-US" altLang="zh-CN"/>
          </a:p>
          <a:p>
            <a:r>
              <a:rPr lang="en-US" altLang="zh-CN">
                <a:sym typeface="+mn-ea"/>
              </a:rPr>
              <a:t>binary search tree: find, insert,delete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applications 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examples</a:t>
            </a:r>
            <a:endParaRPr lang="en-US" altLang="zh-CN">
              <a:sym typeface="+mn-ea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/>
              <a:t>Chapter5 H</a:t>
            </a:r>
            <a:r>
              <a:rPr lang="en-US" altLang="zh-CN"/>
              <a:t>ashing</a:t>
            </a:r>
            <a:endParaRPr lang="en-US" altLang="zh-CN"/>
          </a:p>
        </p:txBody>
      </p:sp>
      <p:sp>
        <p:nvSpPr>
          <p:cNvPr id="7" name="内容占位符 6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zh-CN"/>
              <a:t>Hash functions f(x)</a:t>
            </a:r>
            <a:endParaRPr lang="en-US" altLang="zh-CN"/>
          </a:p>
          <a:p>
            <a:r>
              <a:rPr lang="en-US" altLang="zh-CN"/>
              <a:t>collision resolution</a:t>
            </a:r>
            <a:endParaRPr lang="en-US" altLang="zh-CN"/>
          </a:p>
          <a:p>
            <a:pPr lvl="1"/>
            <a:r>
              <a:rPr lang="en-US" altLang="zh-CN"/>
              <a:t>seperate chaining</a:t>
            </a:r>
            <a:endParaRPr lang="en-US" altLang="zh-CN"/>
          </a:p>
          <a:p>
            <a:pPr lvl="1"/>
            <a:r>
              <a:t> </a:t>
            </a:r>
            <a:r>
              <a:rPr lang="en-US" altLang="zh-CN"/>
              <a:t>open addressing-linear probing, quadratic probing 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/>
              <a:t>Chapter6 Priority Queues (Heaps)</a:t>
            </a:r>
            <a:endParaRPr lang="en-US" altLang="zh-CN"/>
          </a:p>
        </p:txBody>
      </p:sp>
      <p:sp>
        <p:nvSpPr>
          <p:cNvPr id="7" name="内容占位符 6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zh-CN"/>
              <a:t>binary heap-complete tree based structure</a:t>
            </a:r>
            <a:endParaRPr lang="en-US" altLang="zh-CN"/>
          </a:p>
          <a:p>
            <a:pPr lvl="1"/>
            <a:r>
              <a:rPr lang="en-US" altLang="zh-CN"/>
              <a:t>min heap</a:t>
            </a:r>
            <a:endParaRPr lang="en-US" altLang="zh-CN"/>
          </a:p>
          <a:p>
            <a:pPr lvl="1"/>
            <a:r>
              <a:rPr lang="en-US" altLang="zh-CN"/>
              <a:t>max heap</a:t>
            </a:r>
            <a:endParaRPr lang="en-US" altLang="zh-CN"/>
          </a:p>
          <a:p>
            <a:pPr lvl="0"/>
            <a:r>
              <a:rPr lang="en-US" altLang="zh-CN"/>
              <a:t>insert,delete</a:t>
            </a:r>
            <a:endParaRPr lang="en-US" altLang="zh-CN"/>
          </a:p>
          <a:p>
            <a:pPr lvl="1"/>
            <a:r>
              <a:rPr lang="en-US" altLang="zh-CN"/>
              <a:t>percolate down vs percolate up</a:t>
            </a:r>
            <a:endParaRPr lang="en-US" altLang="zh-CN"/>
          </a:p>
          <a:p>
            <a:pPr lvl="0"/>
            <a:r>
              <a:rPr lang="en-US" altLang="zh-CN"/>
              <a:t>applications</a:t>
            </a:r>
            <a:endParaRPr lang="en-US" altLang="zh-CN"/>
          </a:p>
          <a:p>
            <a:pPr lvl="1"/>
            <a:r>
              <a:rPr lang="en-US" altLang="zh-CN"/>
              <a:t>the selection problem</a:t>
            </a:r>
            <a:endParaRPr lang="en-US" altLang="zh-CN"/>
          </a:p>
          <a:p>
            <a:pPr lvl="1"/>
            <a:r>
              <a:rPr lang="en-US" altLang="zh-CN"/>
              <a:t>heapsort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SLIDE_ID" val="custom20187308_4"/>
  <p:tag name="KSO_WM_TEMPLATE_SUBCATEGORY" val="19"/>
  <p:tag name="KSO_WM_TEMPLATE_MASTER_TYPE" val="0"/>
  <p:tag name="KSO_WM_TEMPLATE_COLOR_TYPE" val="0"/>
  <p:tag name="KSO_WM_SLIDE_TYPE" val="text"/>
  <p:tag name="KSO_WM_SLIDE_SUBTYPE" val="pureTxt"/>
  <p:tag name="KSO_WM_SLIDE_ITEM_CNT" val="0"/>
  <p:tag name="KSO_WM_SLIDE_INDEX" val="4"/>
  <p:tag name="KSO_WM_SLIDE_SIZE" val="854*464"/>
  <p:tag name="KSO_WM_SLIDE_POSITION" val="52*34"/>
  <p:tag name="KSO_WM_TAG_VERSION" val="1.0"/>
  <p:tag name="KSO_WM_BEAUTIFY_FLAG" val="#wm#"/>
  <p:tag name="KSO_WM_TEMPLATE_CATEGORY" val="custom"/>
  <p:tag name="KSO_WM_TEMPLATE_INDEX" val="20187308"/>
  <p:tag name="KSO_WM_SLIDE_LAYOUT" val="a_f"/>
  <p:tag name="KSO_WM_SLIDE_LAYOUT_CNT" val="1_1"/>
</p:tagLst>
</file>

<file path=ppt/tags/tag101.xml><?xml version="1.0" encoding="utf-8"?>
<p:tagLst xmlns:p="http://schemas.openxmlformats.org/presentationml/2006/main">
  <p:tag name="KSO_WM_UNIT_ISCONTENTSTITLE" val="0"/>
  <p:tag name="KSO_WM_UNIT_NOCLEAR" val="0"/>
  <p:tag name="KSO_WM_UNIT_VALUE" val="35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4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PRESET_TEXT" val="单击此处添加标题"/>
</p:tagLst>
</file>

<file path=ppt/tags/tag102.xml><?xml version="1.0" encoding="utf-8"?>
<p:tagLst xmlns:p="http://schemas.openxmlformats.org/presentationml/2006/main">
  <p:tag name="KSO_WM_SLIDE_ID" val="custom20187308_4"/>
  <p:tag name="KSO_WM_TEMPLATE_SUBCATEGORY" val="19"/>
  <p:tag name="KSO_WM_TEMPLATE_MASTER_TYPE" val="0"/>
  <p:tag name="KSO_WM_TEMPLATE_COLOR_TYPE" val="0"/>
  <p:tag name="KSO_WM_SLIDE_TYPE" val="text"/>
  <p:tag name="KSO_WM_SLIDE_SUBTYPE" val="pureTxt"/>
  <p:tag name="KSO_WM_SLIDE_ITEM_CNT" val="0"/>
  <p:tag name="KSO_WM_SLIDE_INDEX" val="4"/>
  <p:tag name="KSO_WM_SLIDE_SIZE" val="854*464"/>
  <p:tag name="KSO_WM_SLIDE_POSITION" val="52*34"/>
  <p:tag name="KSO_WM_TAG_VERSION" val="1.0"/>
  <p:tag name="KSO_WM_BEAUTIFY_FLAG" val="#wm#"/>
  <p:tag name="KSO_WM_TEMPLATE_CATEGORY" val="custom"/>
  <p:tag name="KSO_WM_TEMPLATE_INDEX" val="20187308"/>
  <p:tag name="KSO_WM_SLIDE_LAYOUT" val="a_f"/>
  <p:tag name="KSO_WM_SLIDE_LAYOUT_CNT" val="1_1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TEMPLATE_THUMBS_INDEX" val="1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62.xml><?xml version="1.0" encoding="utf-8"?>
<p:tagLst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65.xml><?xml version="1.0" encoding="utf-8"?>
<p:tagLst xmlns:p="http://schemas.openxmlformats.org/presentationml/2006/main">
  <p:tag name="KSO_WM_UNIT_ISCONTENTSTITLE" val="0"/>
  <p:tag name="KSO_WM_UNIT_NOCLEAR" val="0"/>
  <p:tag name="KSO_WM_UNIT_VALUE" val="35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4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PRESET_TEXT" val="单击此处添加标题"/>
</p:tagLst>
</file>

<file path=ppt/tags/tag66.xml><?xml version="1.0" encoding="utf-8"?>
<p:tagLst xmlns:p="http://schemas.openxmlformats.org/presentationml/2006/main">
  <p:tag name="KSO_WM_UNIT_NOCLEAR" val="0"/>
  <p:tag name="KSO_WM_UNIT_VALUE" val="676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187308_4*f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PRESET_TEXT" val="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&#13;单击此处添加文本具体内容，简明扼要的阐述您的观点。根据需要可酌情增减文字，以便观者准确的理解您传达的思想。&#13;单击此处添加文本具体内容，简明扼要的阐述您的观点。根据需要可酌情增减文字，以便观者准确的理解您传达的思想。&#13;单击此处添加文本具体内容，简明扼要的阐述您的观点。"/>
</p:tagLst>
</file>

<file path=ppt/tags/tag67.xml><?xml version="1.0" encoding="utf-8"?>
<p:tagLst xmlns:p="http://schemas.openxmlformats.org/presentationml/2006/main">
  <p:tag name="KSO_WM_SLIDE_ID" val="custom20187308_4"/>
  <p:tag name="KSO_WM_TEMPLATE_SUBCATEGORY" val="19"/>
  <p:tag name="KSO_WM_TEMPLATE_MASTER_TYPE" val="0"/>
  <p:tag name="KSO_WM_TEMPLATE_COLOR_TYPE" val="0"/>
  <p:tag name="KSO_WM_SLIDE_TYPE" val="text"/>
  <p:tag name="KSO_WM_SLIDE_SUBTYPE" val="pureTxt"/>
  <p:tag name="KSO_WM_SLIDE_ITEM_CNT" val="0"/>
  <p:tag name="KSO_WM_SLIDE_INDEX" val="4"/>
  <p:tag name="KSO_WM_SLIDE_SIZE" val="854*464"/>
  <p:tag name="KSO_WM_SLIDE_POSITION" val="52*34"/>
  <p:tag name="KSO_WM_TAG_VERSION" val="1.0"/>
  <p:tag name="KSO_WM_BEAUTIFY_FLAG" val="#wm#"/>
  <p:tag name="KSO_WM_TEMPLATE_CATEGORY" val="custom"/>
  <p:tag name="KSO_WM_TEMPLATE_INDEX" val="20187308"/>
  <p:tag name="KSO_WM_SLIDE_LAYOUT" val="a_f"/>
  <p:tag name="KSO_WM_SLIDE_LAYOUT_CNT" val="1_1"/>
</p:tagLst>
</file>

<file path=ppt/tags/tag68.xml><?xml version="1.0" encoding="utf-8"?>
<p:tagLst xmlns:p="http://schemas.openxmlformats.org/presentationml/2006/main">
  <p:tag name="KSO_WM_UNIT_ISCONTENTSTITLE" val="0"/>
  <p:tag name="KSO_WM_UNIT_NOCLEAR" val="0"/>
  <p:tag name="KSO_WM_UNIT_VALUE" val="35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4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PRESET_TEXT" val="单击此处添加标题"/>
</p:tagLst>
</file>

<file path=ppt/tags/tag69.xml><?xml version="1.0" encoding="utf-8"?>
<p:tagLst xmlns:p="http://schemas.openxmlformats.org/presentationml/2006/main">
  <p:tag name="KSO_WM_UNIT_NOCLEAR" val="0"/>
  <p:tag name="KSO_WM_UNIT_VALUE" val="676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187308_4*f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PRESET_TEXT" val="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&#13;单击此处添加文本具体内容，简明扼要的阐述您的观点。根据需要可酌情增减文字，以便观者准确的理解您传达的思想。&#13;单击此处添加文本具体内容，简明扼要的阐述您的观点。根据需要可酌情增减文字，以便观者准确的理解您传达的思想。&#13;单击此处添加文本具体内容，简明扼要的阐述您的观点。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SLIDE_ID" val="custom20187308_4"/>
  <p:tag name="KSO_WM_TEMPLATE_SUBCATEGORY" val="19"/>
  <p:tag name="KSO_WM_TEMPLATE_MASTER_TYPE" val="0"/>
  <p:tag name="KSO_WM_TEMPLATE_COLOR_TYPE" val="0"/>
  <p:tag name="KSO_WM_SLIDE_TYPE" val="text"/>
  <p:tag name="KSO_WM_SLIDE_SUBTYPE" val="pureTxt"/>
  <p:tag name="KSO_WM_SLIDE_ITEM_CNT" val="0"/>
  <p:tag name="KSO_WM_SLIDE_INDEX" val="4"/>
  <p:tag name="KSO_WM_SLIDE_SIZE" val="854*464"/>
  <p:tag name="KSO_WM_SLIDE_POSITION" val="52*34"/>
  <p:tag name="KSO_WM_TAG_VERSION" val="1.0"/>
  <p:tag name="KSO_WM_BEAUTIFY_FLAG" val="#wm#"/>
  <p:tag name="KSO_WM_TEMPLATE_CATEGORY" val="custom"/>
  <p:tag name="KSO_WM_TEMPLATE_INDEX" val="20187308"/>
  <p:tag name="KSO_WM_SLIDE_LAYOUT" val="a_f"/>
  <p:tag name="KSO_WM_SLIDE_LAYOUT_CNT" val="1_1"/>
</p:tagLst>
</file>

<file path=ppt/tags/tag71.xml><?xml version="1.0" encoding="utf-8"?>
<p:tagLst xmlns:p="http://schemas.openxmlformats.org/presentationml/2006/main">
  <p:tag name="KSO_WM_UNIT_ISCONTENTSTITLE" val="0"/>
  <p:tag name="KSO_WM_UNIT_NOCLEAR" val="0"/>
  <p:tag name="KSO_WM_UNIT_VALUE" val="35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4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PRESET_TEXT" val="单击此处添加标题"/>
</p:tagLst>
</file>

<file path=ppt/tags/tag72.xml><?xml version="1.0" encoding="utf-8"?>
<p:tagLst xmlns:p="http://schemas.openxmlformats.org/presentationml/2006/main">
  <p:tag name="KSO_WM_UNIT_NOCLEAR" val="0"/>
  <p:tag name="KSO_WM_UNIT_VALUE" val="676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187308_4*f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PRESET_TEXT" val="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&#13;单击此处添加文本具体内容，简明扼要的阐述您的观点。根据需要可酌情增减文字，以便观者准确的理解您传达的思想。&#13;单击此处添加文本具体内容，简明扼要的阐述您的观点。根据需要可酌情增减文字，以便观者准确的理解您传达的思想。&#13;单击此处添加文本具体内容，简明扼要的阐述您的观点。"/>
</p:tagLst>
</file>

<file path=ppt/tags/tag73.xml><?xml version="1.0" encoding="utf-8"?>
<p:tagLst xmlns:p="http://schemas.openxmlformats.org/presentationml/2006/main">
  <p:tag name="KSO_WM_SLIDE_ID" val="custom20187308_4"/>
  <p:tag name="KSO_WM_TEMPLATE_SUBCATEGORY" val="19"/>
  <p:tag name="KSO_WM_TEMPLATE_MASTER_TYPE" val="0"/>
  <p:tag name="KSO_WM_TEMPLATE_COLOR_TYPE" val="0"/>
  <p:tag name="KSO_WM_SLIDE_TYPE" val="text"/>
  <p:tag name="KSO_WM_SLIDE_SUBTYPE" val="pureTxt"/>
  <p:tag name="KSO_WM_SLIDE_ITEM_CNT" val="0"/>
  <p:tag name="KSO_WM_SLIDE_INDEX" val="4"/>
  <p:tag name="KSO_WM_SLIDE_SIZE" val="854*464"/>
  <p:tag name="KSO_WM_SLIDE_POSITION" val="52*34"/>
  <p:tag name="KSO_WM_TAG_VERSION" val="1.0"/>
  <p:tag name="KSO_WM_BEAUTIFY_FLAG" val="#wm#"/>
  <p:tag name="KSO_WM_TEMPLATE_CATEGORY" val="custom"/>
  <p:tag name="KSO_WM_TEMPLATE_INDEX" val="20187308"/>
  <p:tag name="KSO_WM_SLIDE_LAYOUT" val="a_f"/>
  <p:tag name="KSO_WM_SLIDE_LAYOUT_CNT" val="1_1"/>
</p:tagLst>
</file>

<file path=ppt/tags/tag74.xml><?xml version="1.0" encoding="utf-8"?>
<p:tagLst xmlns:p="http://schemas.openxmlformats.org/presentationml/2006/main">
  <p:tag name="KSO_WM_UNIT_ISCONTENTSTITLE" val="0"/>
  <p:tag name="KSO_WM_UNIT_NOCLEAR" val="0"/>
  <p:tag name="KSO_WM_UNIT_VALUE" val="35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4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PRESET_TEXT" val="单击此处添加标题"/>
</p:tagLst>
</file>

<file path=ppt/tags/tag75.xml><?xml version="1.0" encoding="utf-8"?>
<p:tagLst xmlns:p="http://schemas.openxmlformats.org/presentationml/2006/main">
  <p:tag name="KSO_WM_UNIT_NOCLEAR" val="0"/>
  <p:tag name="KSO_WM_UNIT_VALUE" val="676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187308_4*f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PRESET_TEXT" val="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&#13;单击此处添加文本具体内容，简明扼要的阐述您的观点。根据需要可酌情增减文字，以便观者准确的理解您传达的思想。&#13;单击此处添加文本具体内容，简明扼要的阐述您的观点。根据需要可酌情增减文字，以便观者准确的理解您传达的思想。&#13;单击此处添加文本具体内容，简明扼要的阐述您的观点。"/>
</p:tagLst>
</file>

<file path=ppt/tags/tag76.xml><?xml version="1.0" encoding="utf-8"?>
<p:tagLst xmlns:p="http://schemas.openxmlformats.org/presentationml/2006/main">
  <p:tag name="KSO_WM_SLIDE_ID" val="custom20187308_4"/>
  <p:tag name="KSO_WM_TEMPLATE_SUBCATEGORY" val="19"/>
  <p:tag name="KSO_WM_TEMPLATE_MASTER_TYPE" val="0"/>
  <p:tag name="KSO_WM_TEMPLATE_COLOR_TYPE" val="0"/>
  <p:tag name="KSO_WM_SLIDE_TYPE" val="text"/>
  <p:tag name="KSO_WM_SLIDE_SUBTYPE" val="pureTxt"/>
  <p:tag name="KSO_WM_SLIDE_ITEM_CNT" val="0"/>
  <p:tag name="KSO_WM_SLIDE_INDEX" val="4"/>
  <p:tag name="KSO_WM_SLIDE_SIZE" val="854*464"/>
  <p:tag name="KSO_WM_SLIDE_POSITION" val="52*34"/>
  <p:tag name="KSO_WM_TAG_VERSION" val="1.0"/>
  <p:tag name="KSO_WM_BEAUTIFY_FLAG" val="#wm#"/>
  <p:tag name="KSO_WM_TEMPLATE_CATEGORY" val="custom"/>
  <p:tag name="KSO_WM_TEMPLATE_INDEX" val="20187308"/>
  <p:tag name="KSO_WM_SLIDE_LAYOUT" val="a_f"/>
  <p:tag name="KSO_WM_SLIDE_LAYOUT_CNT" val="1_1"/>
</p:tagLst>
</file>

<file path=ppt/tags/tag77.xml><?xml version="1.0" encoding="utf-8"?>
<p:tagLst xmlns:p="http://schemas.openxmlformats.org/presentationml/2006/main">
  <p:tag name="KSO_WM_UNIT_ISCONTENTSTITLE" val="0"/>
  <p:tag name="KSO_WM_UNIT_NOCLEAR" val="0"/>
  <p:tag name="KSO_WM_UNIT_VALUE" val="35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4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PRESET_TEXT" val="单击此处添加标题"/>
</p:tagLst>
</file>

<file path=ppt/tags/tag78.xml><?xml version="1.0" encoding="utf-8"?>
<p:tagLst xmlns:p="http://schemas.openxmlformats.org/presentationml/2006/main">
  <p:tag name="KSO_WM_UNIT_NOCLEAR" val="0"/>
  <p:tag name="KSO_WM_UNIT_VALUE" val="676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187308_4*f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PRESET_TEXT" val="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&#13;单击此处添加文本具体内容，简明扼要的阐述您的观点。根据需要可酌情增减文字，以便观者准确的理解您传达的思想。&#13;单击此处添加文本具体内容，简明扼要的阐述您的观点。根据需要可酌情增减文字，以便观者准确的理解您传达的思想。&#13;单击此处添加文本具体内容，简明扼要的阐述您的观点。"/>
</p:tagLst>
</file>

<file path=ppt/tags/tag79.xml><?xml version="1.0" encoding="utf-8"?>
<p:tagLst xmlns:p="http://schemas.openxmlformats.org/presentationml/2006/main">
  <p:tag name="KSO_WM_SLIDE_ID" val="custom20187308_4"/>
  <p:tag name="KSO_WM_TEMPLATE_SUBCATEGORY" val="19"/>
  <p:tag name="KSO_WM_TEMPLATE_MASTER_TYPE" val="0"/>
  <p:tag name="KSO_WM_TEMPLATE_COLOR_TYPE" val="0"/>
  <p:tag name="KSO_WM_SLIDE_TYPE" val="text"/>
  <p:tag name="KSO_WM_SLIDE_SUBTYPE" val="pureTxt"/>
  <p:tag name="KSO_WM_SLIDE_ITEM_CNT" val="0"/>
  <p:tag name="KSO_WM_SLIDE_INDEX" val="4"/>
  <p:tag name="KSO_WM_SLIDE_SIZE" val="854*464"/>
  <p:tag name="KSO_WM_SLIDE_POSITION" val="52*34"/>
  <p:tag name="KSO_WM_TAG_VERSION" val="1.0"/>
  <p:tag name="KSO_WM_BEAUTIFY_FLAG" val="#wm#"/>
  <p:tag name="KSO_WM_TEMPLATE_CATEGORY" val="custom"/>
  <p:tag name="KSO_WM_TEMPLATE_INDEX" val="20187308"/>
  <p:tag name="KSO_WM_SLIDE_LAYOUT" val="a_f"/>
  <p:tag name="KSO_WM_SLIDE_LAYOUT_CNT" val="1_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ISCONTENTSTITLE" val="0"/>
  <p:tag name="KSO_WM_UNIT_NOCLEAR" val="0"/>
  <p:tag name="KSO_WM_UNIT_VALUE" val="35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4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PRESET_TEXT" val="单击此处添加标题"/>
</p:tagLst>
</file>

<file path=ppt/tags/tag81.xml><?xml version="1.0" encoding="utf-8"?>
<p:tagLst xmlns:p="http://schemas.openxmlformats.org/presentationml/2006/main">
  <p:tag name="KSO_WM_UNIT_NOCLEAR" val="0"/>
  <p:tag name="KSO_WM_UNIT_VALUE" val="676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187308_4*f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PRESET_TEXT" val="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&#13;单击此处添加文本具体内容，简明扼要的阐述您的观点。根据需要可酌情增减文字，以便观者准确的理解您传达的思想。&#13;单击此处添加文本具体内容，简明扼要的阐述您的观点。根据需要可酌情增减文字，以便观者准确的理解您传达的思想。&#13;单击此处添加文本具体内容，简明扼要的阐述您的观点。"/>
</p:tagLst>
</file>

<file path=ppt/tags/tag82.xml><?xml version="1.0" encoding="utf-8"?>
<p:tagLst xmlns:p="http://schemas.openxmlformats.org/presentationml/2006/main">
  <p:tag name="KSO_WM_SLIDE_ID" val="custom20187308_4"/>
  <p:tag name="KSO_WM_TEMPLATE_SUBCATEGORY" val="19"/>
  <p:tag name="KSO_WM_TEMPLATE_MASTER_TYPE" val="0"/>
  <p:tag name="KSO_WM_TEMPLATE_COLOR_TYPE" val="0"/>
  <p:tag name="KSO_WM_SLIDE_TYPE" val="text"/>
  <p:tag name="KSO_WM_SLIDE_SUBTYPE" val="pureTxt"/>
  <p:tag name="KSO_WM_SLIDE_ITEM_CNT" val="0"/>
  <p:tag name="KSO_WM_SLIDE_INDEX" val="4"/>
  <p:tag name="KSO_WM_SLIDE_SIZE" val="854*464"/>
  <p:tag name="KSO_WM_SLIDE_POSITION" val="52*34"/>
  <p:tag name="KSO_WM_TAG_VERSION" val="1.0"/>
  <p:tag name="KSO_WM_BEAUTIFY_FLAG" val="#wm#"/>
  <p:tag name="KSO_WM_TEMPLATE_CATEGORY" val="custom"/>
  <p:tag name="KSO_WM_TEMPLATE_INDEX" val="20187308"/>
  <p:tag name="KSO_WM_SLIDE_LAYOUT" val="a_f"/>
  <p:tag name="KSO_WM_SLIDE_LAYOUT_CNT" val="1_1"/>
</p:tagLst>
</file>

<file path=ppt/tags/tag83.xml><?xml version="1.0" encoding="utf-8"?>
<p:tagLst xmlns:p="http://schemas.openxmlformats.org/presentationml/2006/main">
  <p:tag name="KSO_WM_UNIT_ISCONTENTSTITLE" val="0"/>
  <p:tag name="KSO_WM_UNIT_NOCLEAR" val="0"/>
  <p:tag name="KSO_WM_UNIT_VALUE" val="35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4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PRESET_TEXT" val="单击此处添加标题"/>
</p:tagLst>
</file>

<file path=ppt/tags/tag84.xml><?xml version="1.0" encoding="utf-8"?>
<p:tagLst xmlns:p="http://schemas.openxmlformats.org/presentationml/2006/main">
  <p:tag name="KSO_WM_UNIT_NOCLEAR" val="0"/>
  <p:tag name="KSO_WM_UNIT_VALUE" val="676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187308_4*f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PRESET_TEXT" val="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&#13;单击此处添加文本具体内容，简明扼要的阐述您的观点。根据需要可酌情增减文字，以便观者准确的理解您传达的思想。&#13;单击此处添加文本具体内容，简明扼要的阐述您的观点。根据需要可酌情增减文字，以便观者准确的理解您传达的思想。&#13;单击此处添加文本具体内容，简明扼要的阐述您的观点。"/>
</p:tagLst>
</file>

<file path=ppt/tags/tag85.xml><?xml version="1.0" encoding="utf-8"?>
<p:tagLst xmlns:p="http://schemas.openxmlformats.org/presentationml/2006/main">
  <p:tag name="KSO_WM_SLIDE_ID" val="custom20187308_4"/>
  <p:tag name="KSO_WM_TEMPLATE_SUBCATEGORY" val="19"/>
  <p:tag name="KSO_WM_TEMPLATE_MASTER_TYPE" val="0"/>
  <p:tag name="KSO_WM_TEMPLATE_COLOR_TYPE" val="0"/>
  <p:tag name="KSO_WM_SLIDE_TYPE" val="text"/>
  <p:tag name="KSO_WM_SLIDE_SUBTYPE" val="pureTxt"/>
  <p:tag name="KSO_WM_SLIDE_ITEM_CNT" val="0"/>
  <p:tag name="KSO_WM_SLIDE_INDEX" val="4"/>
  <p:tag name="KSO_WM_SLIDE_SIZE" val="854*464"/>
  <p:tag name="KSO_WM_SLIDE_POSITION" val="52*34"/>
  <p:tag name="KSO_WM_TAG_VERSION" val="1.0"/>
  <p:tag name="KSO_WM_BEAUTIFY_FLAG" val="#wm#"/>
  <p:tag name="KSO_WM_TEMPLATE_CATEGORY" val="custom"/>
  <p:tag name="KSO_WM_TEMPLATE_INDEX" val="20187308"/>
  <p:tag name="KSO_WM_SLIDE_LAYOUT" val="a_f"/>
  <p:tag name="KSO_WM_SLIDE_LAYOUT_CNT" val="1_1"/>
</p:tagLst>
</file>

<file path=ppt/tags/tag86.xml><?xml version="1.0" encoding="utf-8"?>
<p:tagLst xmlns:p="http://schemas.openxmlformats.org/presentationml/2006/main">
  <p:tag name="KSO_WM_UNIT_ISCONTENTSTITLE" val="0"/>
  <p:tag name="KSO_WM_UNIT_NOCLEAR" val="0"/>
  <p:tag name="KSO_WM_UNIT_VALUE" val="35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4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PRESET_TEXT" val="单击此处添加标题"/>
</p:tagLst>
</file>

<file path=ppt/tags/tag87.xml><?xml version="1.0" encoding="utf-8"?>
<p:tagLst xmlns:p="http://schemas.openxmlformats.org/presentationml/2006/main">
  <p:tag name="KSO_WM_UNIT_NOCLEAR" val="0"/>
  <p:tag name="KSO_WM_UNIT_VALUE" val="676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187308_4*f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PRESET_TEXT" val="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&#13;单击此处添加文本具体内容，简明扼要的阐述您的观点。根据需要可酌情增减文字，以便观者准确的理解您传达的思想。&#13;单击此处添加文本具体内容，简明扼要的阐述您的观点。根据需要可酌情增减文字，以便观者准确的理解您传达的思想。&#13;单击此处添加文本具体内容，简明扼要的阐述您的观点。"/>
</p:tagLst>
</file>

<file path=ppt/tags/tag88.xml><?xml version="1.0" encoding="utf-8"?>
<p:tagLst xmlns:p="http://schemas.openxmlformats.org/presentationml/2006/main">
  <p:tag name="KSO_WM_SLIDE_ID" val="custom20187308_4"/>
  <p:tag name="KSO_WM_TEMPLATE_SUBCATEGORY" val="19"/>
  <p:tag name="KSO_WM_TEMPLATE_MASTER_TYPE" val="0"/>
  <p:tag name="KSO_WM_TEMPLATE_COLOR_TYPE" val="0"/>
  <p:tag name="KSO_WM_SLIDE_TYPE" val="text"/>
  <p:tag name="KSO_WM_SLIDE_SUBTYPE" val="pureTxt"/>
  <p:tag name="KSO_WM_SLIDE_ITEM_CNT" val="0"/>
  <p:tag name="KSO_WM_SLIDE_INDEX" val="4"/>
  <p:tag name="KSO_WM_SLIDE_SIZE" val="854*464"/>
  <p:tag name="KSO_WM_SLIDE_POSITION" val="52*34"/>
  <p:tag name="KSO_WM_TAG_VERSION" val="1.0"/>
  <p:tag name="KSO_WM_BEAUTIFY_FLAG" val="#wm#"/>
  <p:tag name="KSO_WM_TEMPLATE_CATEGORY" val="custom"/>
  <p:tag name="KSO_WM_TEMPLATE_INDEX" val="20187308"/>
  <p:tag name="KSO_WM_SLIDE_LAYOUT" val="a_f"/>
  <p:tag name="KSO_WM_SLIDE_LAYOUT_CNT" val="1_1"/>
</p:tagLst>
</file>

<file path=ppt/tags/tag89.xml><?xml version="1.0" encoding="utf-8"?>
<p:tagLst xmlns:p="http://schemas.openxmlformats.org/presentationml/2006/main">
  <p:tag name="KSO_WM_UNIT_ISCONTENTSTITLE" val="0"/>
  <p:tag name="KSO_WM_UNIT_NOCLEAR" val="0"/>
  <p:tag name="KSO_WM_UNIT_VALUE" val="35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4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PRESET_TEXT" val="单击此处添加标题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NOCLEAR" val="0"/>
  <p:tag name="KSO_WM_UNIT_VALUE" val="676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187308_4*f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PRESET_TEXT" val="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&#13;单击此处添加文本具体内容，简明扼要的阐述您的观点。根据需要可酌情增减文字，以便观者准确的理解您传达的思想。&#13;单击此处添加文本具体内容，简明扼要的阐述您的观点。根据需要可酌情增减文字，以便观者准确的理解您传达的思想。&#13;单击此处添加文本具体内容，简明扼要的阐述您的观点。"/>
</p:tagLst>
</file>

<file path=ppt/tags/tag91.xml><?xml version="1.0" encoding="utf-8"?>
<p:tagLst xmlns:p="http://schemas.openxmlformats.org/presentationml/2006/main">
  <p:tag name="KSO_WM_SLIDE_ID" val="custom20187308_4"/>
  <p:tag name="KSO_WM_TEMPLATE_SUBCATEGORY" val="19"/>
  <p:tag name="KSO_WM_TEMPLATE_MASTER_TYPE" val="0"/>
  <p:tag name="KSO_WM_TEMPLATE_COLOR_TYPE" val="0"/>
  <p:tag name="KSO_WM_SLIDE_TYPE" val="text"/>
  <p:tag name="KSO_WM_SLIDE_SUBTYPE" val="pureTxt"/>
  <p:tag name="KSO_WM_SLIDE_ITEM_CNT" val="0"/>
  <p:tag name="KSO_WM_SLIDE_INDEX" val="4"/>
  <p:tag name="KSO_WM_SLIDE_SIZE" val="854*464"/>
  <p:tag name="KSO_WM_SLIDE_POSITION" val="52*34"/>
  <p:tag name="KSO_WM_TAG_VERSION" val="1.0"/>
  <p:tag name="KSO_WM_BEAUTIFY_FLAG" val="#wm#"/>
  <p:tag name="KSO_WM_TEMPLATE_CATEGORY" val="custom"/>
  <p:tag name="KSO_WM_TEMPLATE_INDEX" val="20187308"/>
  <p:tag name="KSO_WM_SLIDE_LAYOUT" val="a_f"/>
  <p:tag name="KSO_WM_SLIDE_LAYOUT_CNT" val="1_1"/>
</p:tagLst>
</file>

<file path=ppt/tags/tag92.xml><?xml version="1.0" encoding="utf-8"?>
<p:tagLst xmlns:p="http://schemas.openxmlformats.org/presentationml/2006/main">
  <p:tag name="KSO_WM_UNIT_ISCONTENTSTITLE" val="0"/>
  <p:tag name="KSO_WM_UNIT_NOCLEAR" val="0"/>
  <p:tag name="KSO_WM_UNIT_VALUE" val="35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4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PRESET_TEXT" val="单击此处添加标题"/>
</p:tagLst>
</file>

<file path=ppt/tags/tag93.xml><?xml version="1.0" encoding="utf-8"?>
<p:tagLst xmlns:p="http://schemas.openxmlformats.org/presentationml/2006/main">
  <p:tag name="KSO_WM_UNIT_NOCLEAR" val="0"/>
  <p:tag name="KSO_WM_UNIT_VALUE" val="676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187308_4*f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PRESET_TEXT" val="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&#13;单击此处添加文本具体内容，简明扼要的阐述您的观点。根据需要可酌情增减文字，以便观者准确的理解您传达的思想。&#13;单击此处添加文本具体内容，简明扼要的阐述您的观点。根据需要可酌情增减文字，以便观者准确的理解您传达的思想。&#13;单击此处添加文本具体内容，简明扼要的阐述您的观点。"/>
</p:tagLst>
</file>

<file path=ppt/tags/tag94.xml><?xml version="1.0" encoding="utf-8"?>
<p:tagLst xmlns:p="http://schemas.openxmlformats.org/presentationml/2006/main">
  <p:tag name="KSO_WM_SLIDE_ID" val="custom20187308_4"/>
  <p:tag name="KSO_WM_TEMPLATE_SUBCATEGORY" val="19"/>
  <p:tag name="KSO_WM_TEMPLATE_MASTER_TYPE" val="0"/>
  <p:tag name="KSO_WM_TEMPLATE_COLOR_TYPE" val="0"/>
  <p:tag name="KSO_WM_SLIDE_TYPE" val="text"/>
  <p:tag name="KSO_WM_SLIDE_SUBTYPE" val="pureTxt"/>
  <p:tag name="KSO_WM_SLIDE_ITEM_CNT" val="0"/>
  <p:tag name="KSO_WM_SLIDE_INDEX" val="4"/>
  <p:tag name="KSO_WM_SLIDE_SIZE" val="854*464"/>
  <p:tag name="KSO_WM_SLIDE_POSITION" val="52*34"/>
  <p:tag name="KSO_WM_TAG_VERSION" val="1.0"/>
  <p:tag name="KSO_WM_BEAUTIFY_FLAG" val="#wm#"/>
  <p:tag name="KSO_WM_TEMPLATE_CATEGORY" val="custom"/>
  <p:tag name="KSO_WM_TEMPLATE_INDEX" val="20187308"/>
  <p:tag name="KSO_WM_SLIDE_LAYOUT" val="a_f"/>
  <p:tag name="KSO_WM_SLIDE_LAYOUT_CNT" val="1_1"/>
</p:tagLst>
</file>

<file path=ppt/tags/tag95.xml><?xml version="1.0" encoding="utf-8"?>
<p:tagLst xmlns:p="http://schemas.openxmlformats.org/presentationml/2006/main">
  <p:tag name="KSO_WM_UNIT_ISCONTENTSTITLE" val="0"/>
  <p:tag name="KSO_WM_UNIT_NOCLEAR" val="0"/>
  <p:tag name="KSO_WM_UNIT_VALUE" val="35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4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PRESET_TEXT" val="单击此处添加标题"/>
</p:tagLst>
</file>

<file path=ppt/tags/tag96.xml><?xml version="1.0" encoding="utf-8"?>
<p:tagLst xmlns:p="http://schemas.openxmlformats.org/presentationml/2006/main">
  <p:tag name="REFSHAPE" val="798118708"/>
  <p:tag name="KSO_WM_UNIT_PLACING_PICTURE_USER_VIEWPORT" val="{&quot;height&quot;:4340,&quot;width&quot;:6120}"/>
</p:tagLst>
</file>

<file path=ppt/tags/tag97.xml><?xml version="1.0" encoding="utf-8"?>
<p:tagLst xmlns:p="http://schemas.openxmlformats.org/presentationml/2006/main">
  <p:tag name="KSO_WM_SLIDE_ID" val="custom20187308_4"/>
  <p:tag name="KSO_WM_TEMPLATE_SUBCATEGORY" val="19"/>
  <p:tag name="KSO_WM_TEMPLATE_MASTER_TYPE" val="0"/>
  <p:tag name="KSO_WM_TEMPLATE_COLOR_TYPE" val="0"/>
  <p:tag name="KSO_WM_SLIDE_TYPE" val="text"/>
  <p:tag name="KSO_WM_SLIDE_SUBTYPE" val="pureTxt"/>
  <p:tag name="KSO_WM_SLIDE_ITEM_CNT" val="0"/>
  <p:tag name="KSO_WM_SLIDE_INDEX" val="4"/>
  <p:tag name="KSO_WM_SLIDE_SIZE" val="854*464"/>
  <p:tag name="KSO_WM_SLIDE_POSITION" val="52*34"/>
  <p:tag name="KSO_WM_TAG_VERSION" val="1.0"/>
  <p:tag name="KSO_WM_BEAUTIFY_FLAG" val="#wm#"/>
  <p:tag name="KSO_WM_TEMPLATE_CATEGORY" val="custom"/>
  <p:tag name="KSO_WM_TEMPLATE_INDEX" val="20187308"/>
  <p:tag name="KSO_WM_SLIDE_LAYOUT" val="a_f"/>
  <p:tag name="KSO_WM_SLIDE_LAYOUT_CNT" val="1_1"/>
</p:tagLst>
</file>

<file path=ppt/tags/tag98.xml><?xml version="1.0" encoding="utf-8"?>
<p:tagLst xmlns:p="http://schemas.openxmlformats.org/presentationml/2006/main">
  <p:tag name="KSO_WM_UNIT_ISCONTENTSTITLE" val="0"/>
  <p:tag name="KSO_WM_UNIT_NOCLEAR" val="0"/>
  <p:tag name="KSO_WM_UNIT_VALUE" val="35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4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PRESET_TEXT" val="单击此处添加标题"/>
</p:tagLst>
</file>

<file path=ppt/tags/tag99.xml><?xml version="1.0" encoding="utf-8"?>
<p:tagLst xmlns:p="http://schemas.openxmlformats.org/presentationml/2006/main">
  <p:tag name="REFSHAPE" val="798967572"/>
  <p:tag name="KSO_WM_UNIT_PLACING_PICTURE_USER_VIEWPORT" val="{&quot;height&quot;:4140,&quot;width&quot;:16420}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默认设计模板">
  <a:themeElements>
    <a:clrScheme name="默认设计模板 3">
      <a:dk1>
        <a:srgbClr val="000000"/>
      </a:dk1>
      <a:lt1>
        <a:srgbClr val="FFFFCC"/>
      </a:lt1>
      <a:dk2>
        <a:srgbClr val="808000"/>
      </a:dk2>
      <a:lt2>
        <a:srgbClr val="666633"/>
      </a:lt2>
      <a:accent1>
        <a:srgbClr val="339933"/>
      </a:accent1>
      <a:accent2>
        <a:srgbClr val="800000"/>
      </a:accent2>
      <a:accent3>
        <a:srgbClr val="FFFFE2"/>
      </a:accent3>
      <a:accent4>
        <a:srgbClr val="000000"/>
      </a:accent4>
      <a:accent5>
        <a:srgbClr val="ADCAAD"/>
      </a:accent5>
      <a:accent6>
        <a:srgbClr val="730000"/>
      </a:accent6>
      <a:hlink>
        <a:srgbClr val="0033CC"/>
      </a:hlink>
      <a:folHlink>
        <a:srgbClr val="FFCC66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2728</Words>
  <Application>WPS 演示</Application>
  <PresentationFormat>宽屏</PresentationFormat>
  <Paragraphs>122</Paragraphs>
  <Slides>15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15</vt:i4>
      </vt:variant>
    </vt:vector>
  </HeadingPairs>
  <TitlesOfParts>
    <vt:vector size="29" baseType="lpstr">
      <vt:lpstr>Arial</vt:lpstr>
      <vt:lpstr>宋体</vt:lpstr>
      <vt:lpstr>Wingdings</vt:lpstr>
      <vt:lpstr>Times New Roman</vt:lpstr>
      <vt:lpstr>微软雅黑</vt:lpstr>
      <vt:lpstr>楷体_GB2312</vt:lpstr>
      <vt:lpstr>新宋体</vt:lpstr>
      <vt:lpstr>Webdings</vt:lpstr>
      <vt:lpstr>Symbol</vt:lpstr>
      <vt:lpstr>Arial Unicode MS</vt:lpstr>
      <vt:lpstr>Office 主题​​</vt:lpstr>
      <vt:lpstr>默认设计模板</vt:lpstr>
      <vt:lpstr>Equation.3</vt:lpstr>
      <vt:lpstr>MS_ClipArt_Gallery.2</vt:lpstr>
      <vt:lpstr>FDS Review</vt:lpstr>
      <vt:lpstr>PowerPoint 演示文稿</vt:lpstr>
      <vt:lpstr>考题类型与考试范围</vt:lpstr>
      <vt:lpstr>Chapter 2 Algorithm Analysis  </vt:lpstr>
      <vt:lpstr>单击此处添加标题</vt:lpstr>
      <vt:lpstr>Chapter 3 Lists</vt:lpstr>
      <vt:lpstr>Chapter 4 trees</vt:lpstr>
      <vt:lpstr>Chapter5 Hashing</vt:lpstr>
      <vt:lpstr>Chapter6 Priority Queues (Heaps)</vt:lpstr>
      <vt:lpstr>Chapter7 Sorting</vt:lpstr>
      <vt:lpstr>Chapter8 Disjoint set</vt:lpstr>
      <vt:lpstr>Chapter9 Graph</vt:lpstr>
      <vt:lpstr>单击此处添加标题</vt:lpstr>
      <vt:lpstr>单击此处添加标题</vt:lpstr>
      <vt:lpstr>单击此处添加标题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干红</cp:lastModifiedBy>
  <cp:revision>31</cp:revision>
  <dcterms:created xsi:type="dcterms:W3CDTF">2019-06-19T02:08:00Z</dcterms:created>
  <dcterms:modified xsi:type="dcterms:W3CDTF">2020-01-06T08:46:48Z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2052-11.1.0.9339</vt:lpwstr>
  </property>
</Properties>
</file>