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8" r:id="rId3"/>
    <p:sldId id="272" r:id="rId4"/>
    <p:sldId id="303" r:id="rId5"/>
    <p:sldId id="259" r:id="rId6"/>
    <p:sldId id="282" r:id="rId8"/>
    <p:sldId id="305" r:id="rId9"/>
    <p:sldId id="306" r:id="rId10"/>
    <p:sldId id="283" r:id="rId11"/>
    <p:sldId id="285" r:id="rId12"/>
    <p:sldId id="315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0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互联网时代，信息爆炸的时代，网络有各种个样的信息，那么若何快速正确的获取这些信息呢。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18335" y="511810"/>
            <a:ext cx="826452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开发</a:t>
            </a:r>
            <a:r>
              <a:rPr lang="en-US" altLang="zh-CN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day01</a:t>
            </a:r>
            <a:endParaRPr lang="en-US" altLang="zh-CN" sz="60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230" y="1739265"/>
            <a:ext cx="890524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前端的概念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网站的概念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常见的浏览器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四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网页的基本规范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五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开发工具</a:t>
            </a:r>
            <a:endParaRPr lang="en-US" altLang="zh-CN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六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常用的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html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标签学习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七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注册案例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6. </a:t>
            </a:r>
            <a:r>
              <a:rPr lang="zh-CN" altLang="en-US" sz="2400">
                <a:latin typeface="新宋体" charset="0"/>
                <a:ea typeface="新宋体" charset="0"/>
              </a:rPr>
              <a:t>转义字符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1922145"/>
            <a:ext cx="6495415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7.  </a:t>
            </a:r>
            <a:r>
              <a:rPr lang="zh-CN" altLang="en-US" sz="2400">
                <a:latin typeface="新宋体" charset="0"/>
                <a:ea typeface="新宋体" charset="0"/>
              </a:rPr>
              <a:t>格式话标签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1784985"/>
            <a:ext cx="8843645" cy="4809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116965"/>
            <a:ext cx="71812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8. </a:t>
            </a:r>
            <a:r>
              <a:rPr lang="zh-CN" altLang="en-US" sz="2400">
                <a:latin typeface="新宋体" charset="0"/>
                <a:ea typeface="新宋体" charset="0"/>
              </a:rPr>
              <a:t>图片标签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9. </a:t>
            </a:r>
            <a:r>
              <a:rPr lang="zh-CN" altLang="en-US" sz="2400">
                <a:latin typeface="新宋体" charset="0"/>
                <a:ea typeface="新宋体" charset="0"/>
              </a:rPr>
              <a:t>超链接标签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10. </a:t>
            </a:r>
            <a:r>
              <a:rPr lang="zh-CN" altLang="en-US" sz="2400">
                <a:latin typeface="新宋体" charset="0"/>
                <a:ea typeface="新宋体" charset="0"/>
              </a:rPr>
              <a:t>列表标签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</a:rPr>
              <a:t>有序列表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</a:rPr>
              <a:t>无序列表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</a:rPr>
              <a:t>自定义列表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r>
              <a:rPr lang="zh-CN" altLang="en-US" sz="2400">
                <a:latin typeface="新宋体" charset="0"/>
                <a:ea typeface="新宋体" charset="0"/>
              </a:rPr>
              <a:t>案例：完成一个自我介绍的小网页</a:t>
            </a: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11. </a:t>
            </a:r>
            <a:r>
              <a:rPr lang="zh-CN" altLang="en-US" sz="2400">
                <a:latin typeface="新宋体" charset="0"/>
                <a:ea typeface="新宋体" charset="0"/>
              </a:rPr>
              <a:t>表格标签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</a:rPr>
              <a:t>表格头部标签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</a:rPr>
              <a:t>表格主体标签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</a:rPr>
              <a:t>表格尾部标签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</a:rPr>
              <a:t>行标签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</a:rPr>
              <a:t>列标签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</a:rPr>
              <a:t>表格合并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9709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12. </a:t>
            </a:r>
            <a:r>
              <a:rPr lang="zh-CN" altLang="en-US" sz="2400">
                <a:latin typeface="新宋体" charset="0"/>
                <a:ea typeface="新宋体" charset="0"/>
              </a:rPr>
              <a:t>表单标签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form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filedset</a:t>
            </a:r>
            <a:r>
              <a:rPr lang="zh-CN" altLang="en-US" sz="2400">
                <a:latin typeface="新宋体" charset="0"/>
                <a:ea typeface="新宋体" charset="0"/>
              </a:rPr>
              <a:t>标签和</a:t>
            </a:r>
            <a:r>
              <a:rPr lang="en-US" altLang="zh-CN" sz="2400">
                <a:latin typeface="新宋体" charset="0"/>
                <a:ea typeface="新宋体" charset="0"/>
              </a:rPr>
              <a:t>legend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input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>
                <a:latin typeface="新宋体" charset="0"/>
                <a:ea typeface="新宋体" charset="0"/>
                <a:sym typeface="+mn-ea"/>
              </a:rPr>
              <a:t>文本框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>
                <a:latin typeface="新宋体" charset="0"/>
                <a:ea typeface="新宋体" charset="0"/>
                <a:sym typeface="+mn-ea"/>
              </a:rPr>
              <a:t>密码框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>
                <a:latin typeface="新宋体" charset="0"/>
                <a:ea typeface="新宋体" charset="0"/>
                <a:sym typeface="+mn-ea"/>
              </a:rPr>
              <a:t>单选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>
                <a:latin typeface="新宋体" charset="0"/>
                <a:ea typeface="新宋体" charset="0"/>
                <a:sym typeface="+mn-ea"/>
              </a:rPr>
              <a:t>复选</a:t>
            </a:r>
            <a:endParaRPr lang="zh-CN" altLang="en-US" sz="2400">
              <a:latin typeface="新宋体" charset="0"/>
              <a:ea typeface="新宋体" charset="0"/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>
                <a:latin typeface="新宋体" charset="0"/>
                <a:ea typeface="新宋体" charset="0"/>
                <a:sym typeface="+mn-ea"/>
              </a:rPr>
              <a:t>按钮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label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r>
              <a:rPr lang="en-US" altLang="zh-CN" sz="2400">
                <a:latin typeface="新宋体" charset="0"/>
                <a:ea typeface="新宋体" charset="0"/>
              </a:rPr>
              <a:t>	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12. </a:t>
            </a:r>
            <a:r>
              <a:rPr lang="zh-CN" altLang="en-US" sz="2400">
                <a:latin typeface="新宋体" charset="0"/>
                <a:ea typeface="新宋体" charset="0"/>
              </a:rPr>
              <a:t>表单标签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  <a:sym typeface="+mn-ea"/>
              </a:rPr>
              <a:t>select</a:t>
            </a:r>
            <a:r>
              <a:rPr lang="zh-CN" altLang="en-US" sz="2400">
                <a:latin typeface="新宋体" charset="0"/>
                <a:ea typeface="新宋体" charset="0"/>
                <a:sym typeface="+mn-ea"/>
              </a:rPr>
              <a:t>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  <a:sym typeface="+mn-ea"/>
              </a:rPr>
              <a:t>textarea</a:t>
            </a:r>
            <a:r>
              <a:rPr lang="zh-CN" altLang="en-US" sz="2400">
                <a:latin typeface="新宋体" charset="0"/>
                <a:ea typeface="新宋体" charset="0"/>
                <a:sym typeface="+mn-ea"/>
              </a:rPr>
              <a:t>标签</a:t>
            </a:r>
            <a:endParaRPr lang="zh-CN" altLang="en-US" sz="2400">
              <a:latin typeface="新宋体" charset="0"/>
              <a:ea typeface="新宋体" charset="0"/>
              <a:sym typeface="+mn-ea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r>
              <a:rPr lang="zh-CN" altLang="en-US" sz="2400">
                <a:latin typeface="新宋体" charset="0"/>
                <a:ea typeface="新宋体" charset="0"/>
                <a:sym typeface="+mn-ea"/>
              </a:rPr>
              <a:t>案例：完成一个注册的网页</a:t>
            </a:r>
            <a:endParaRPr lang="zh-CN" altLang="en-US" sz="2400">
              <a:latin typeface="新宋体" charset="0"/>
              <a:ea typeface="新宋体" charset="0"/>
              <a:sym typeface="+mn-ea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13. </a:t>
            </a:r>
            <a:r>
              <a:rPr lang="zh-CN" altLang="en-US" sz="2400">
                <a:latin typeface="新宋体" charset="0"/>
                <a:ea typeface="新宋体" charset="0"/>
              </a:rPr>
              <a:t>区域标签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div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span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14. </a:t>
            </a:r>
            <a:r>
              <a:rPr lang="zh-CN" altLang="en-US" sz="2400">
                <a:latin typeface="新宋体" charset="0"/>
                <a:ea typeface="新宋体" charset="0"/>
              </a:rPr>
              <a:t>新增语义标签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header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nav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endParaRPr lang="en-US" altLang="zh-CN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aside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section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article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footer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15. </a:t>
            </a:r>
            <a:r>
              <a:rPr lang="zh-CN" altLang="en-US" sz="2400">
                <a:latin typeface="新宋体" charset="0"/>
                <a:ea typeface="新宋体" charset="0"/>
              </a:rPr>
              <a:t>新增媒体标签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audio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新宋体" charset="0"/>
                <a:ea typeface="新宋体" charset="0"/>
              </a:rPr>
              <a:t>video</a:t>
            </a:r>
            <a:r>
              <a:rPr lang="zh-CN" altLang="en-US" sz="2400">
                <a:latin typeface="新宋体" charset="0"/>
                <a:ea typeface="新宋体" charset="0"/>
              </a:rPr>
              <a:t>标签</a:t>
            </a:r>
            <a:endParaRPr lang="en-US" altLang="zh-CN" sz="2400">
              <a:latin typeface="新宋体" charset="0"/>
              <a:ea typeface="新宋体" charset="0"/>
            </a:endParaRPr>
          </a:p>
          <a:p>
            <a:pPr lvl="1" indent="0" fontAlgn="auto">
              <a:lnSpc>
                <a:spcPct val="150000"/>
              </a:lnSpc>
              <a:buFont typeface="+mj-ea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07130" y="1939290"/>
            <a:ext cx="833247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charset="0"/>
                <a:ea typeface="新宋体" charset="0"/>
              </a:rPr>
              <a:t>谢谢观赏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一、前端的概念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770" y="1120775"/>
            <a:ext cx="8174990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1. 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前端：展示给用户看的网页</a:t>
            </a:r>
            <a:endParaRPr lang="zh-CN" altLang="en-US" sz="28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2. 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分类</a:t>
            </a:r>
            <a:endParaRPr lang="zh-CN" altLang="en-US" sz="28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移动端</a:t>
            </a: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1428750" lvl="2" indent="-514350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Android</a:t>
            </a:r>
            <a:endParaRPr lang="en-US" altLang="zh-CN" sz="20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1428750" lvl="2" indent="-514350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iOS</a:t>
            </a:r>
            <a:endParaRPr lang="en-US" altLang="zh-CN" sz="20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1428750" lvl="2" indent="-514350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H5</a:t>
            </a:r>
            <a:endParaRPr lang="en-US" altLang="zh-CN" sz="20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1428750" lvl="2" indent="-514350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RN</a:t>
            </a:r>
            <a:endParaRPr lang="en-US" altLang="zh-CN" sz="20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1428750" lvl="2" indent="-51435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微信小程序</a:t>
            </a: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PC</a:t>
            </a:r>
            <a:r>
              <a:rPr lang="zh-CN" altLang="en-US" sz="24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端（电脑）：又称</a:t>
            </a:r>
            <a:r>
              <a:rPr lang="en-US" altLang="zh-CN" sz="24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WEB</a:t>
            </a:r>
            <a:r>
              <a:rPr lang="zh-CN" altLang="en-US" sz="24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前端</a:t>
            </a:r>
            <a:endParaRPr lang="zh-CN" altLang="en-US" sz="28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>
              <a:latin typeface="新宋体" charset="0"/>
              <a:ea typeface="新宋体" charset="0"/>
              <a:cs typeface="新宋体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二、网站的概念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835" y="1120775"/>
            <a:ext cx="81749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1.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网站</a:t>
            </a:r>
            <a:endParaRPr lang="zh-CN" altLang="en-US" sz="28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2.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页面</a:t>
            </a:r>
            <a:endParaRPr lang="zh-CN" altLang="en-US" sz="28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3.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网站的访问流程</a:t>
            </a:r>
            <a:r>
              <a:rPr lang="en-US" altLang="zh-CN">
                <a:latin typeface="新宋体" charset="0"/>
                <a:ea typeface="新宋体" charset="0"/>
                <a:cs typeface="新宋体" charset="0"/>
                <a:sym typeface="+mn-ea"/>
              </a:rPr>
              <a:t>	</a:t>
            </a:r>
            <a:endParaRPr lang="en-US" altLang="zh-CN">
              <a:latin typeface="新宋体" charset="0"/>
              <a:ea typeface="新宋体" charset="0"/>
              <a:cs typeface="新宋体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3065780"/>
            <a:ext cx="6765925" cy="3567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54965"/>
            <a:ext cx="723963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三、常见的浏览器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IE</a:t>
            </a: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</a:t>
            </a:r>
            <a:endParaRPr lang="zh-CN" altLang="en-US" sz="24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Opera</a:t>
            </a: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</a:t>
            </a:r>
            <a:endParaRPr lang="zh-CN" altLang="en-US" sz="24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Safari</a:t>
            </a: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</a:t>
            </a:r>
            <a:endParaRPr lang="en-US" altLang="zh-CN" sz="24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FireFox</a:t>
            </a: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</a:t>
            </a:r>
            <a:endParaRPr lang="zh-CN" altLang="en-US" sz="24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Google</a:t>
            </a:r>
            <a:r>
              <a:rPr lang="zh-CN" altLang="en-US" sz="24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</a:t>
            </a:r>
            <a:endParaRPr lang="zh-CN" altLang="en-US" sz="24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2400" b="1">
              <a:solidFill>
                <a:srgbClr val="FF0000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Google</a:t>
            </a: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浏览器占据时长份额最多，本次课程使用</a:t>
            </a:r>
            <a:r>
              <a:rPr lang="en-US" altLang="zh-CN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Google</a:t>
            </a: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</a:t>
            </a:r>
            <a:endParaRPr lang="zh-CN" altLang="en-US" sz="2400" b="1">
              <a:solidFill>
                <a:srgbClr val="FF0000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四、网页的基本规范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5930" y="1120775"/>
            <a:ext cx="1052766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为什么要有规范</a:t>
            </a: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网页的规范由</a:t>
            </a: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W3C</a:t>
            </a: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制定</a:t>
            </a: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网页的组成</a:t>
            </a: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html</a:t>
            </a:r>
            <a:r>
              <a:rPr lang="zh-CN" altLang="en-US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部分</a:t>
            </a:r>
            <a:endParaRPr lang="zh-CN" altLang="en-US" sz="20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css</a:t>
            </a:r>
            <a:r>
              <a:rPr lang="zh-CN" altLang="en-US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部分</a:t>
            </a:r>
            <a:endParaRPr lang="zh-CN" altLang="en-US" sz="20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JavaScript</a:t>
            </a:r>
            <a:r>
              <a:rPr lang="zh-CN" altLang="en-US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部分</a:t>
            </a:r>
            <a:endParaRPr lang="zh-CN" altLang="en-US" sz="20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buNone/>
            </a:pP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4.  </a:t>
            </a: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网页组成的各部分作用</a:t>
            </a: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buNone/>
            </a:pP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四、网页的基本规范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5930" y="1120775"/>
            <a:ext cx="105276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4.  </a:t>
            </a: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网页组成的各部分作用</a:t>
            </a: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buNone/>
            </a:pP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0" y="2175510"/>
            <a:ext cx="3425825" cy="3478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880" y="2175510"/>
            <a:ext cx="3319145" cy="3478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5930" y="5937250"/>
            <a:ext cx="908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HTML</a:t>
            </a:r>
            <a:r>
              <a:rPr lang="zh-CN" altLang="en-US">
                <a:solidFill>
                  <a:srgbClr val="FF0000"/>
                </a:solidFill>
              </a:rPr>
              <a:t>：网页骨架部分</a:t>
            </a:r>
            <a:r>
              <a:rPr lang="en-US" altLang="zh-CN">
                <a:solidFill>
                  <a:srgbClr val="FF0000"/>
                </a:solidFill>
              </a:rPr>
              <a:t>	CSS</a:t>
            </a:r>
            <a:r>
              <a:rPr lang="zh-CN" altLang="en-US">
                <a:solidFill>
                  <a:srgbClr val="FF0000"/>
                </a:solidFill>
              </a:rPr>
              <a:t>：网页修饰部分</a:t>
            </a:r>
            <a:r>
              <a:rPr lang="en-US" altLang="zh-CN">
                <a:solidFill>
                  <a:srgbClr val="FF0000"/>
                </a:solidFill>
              </a:rPr>
              <a:t>	JavaScript</a:t>
            </a:r>
            <a:r>
              <a:rPr lang="zh-CN" altLang="en-US">
                <a:solidFill>
                  <a:srgbClr val="FF0000"/>
                </a:solidFill>
              </a:rPr>
              <a:t>：网页动态交互部分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" y="2159000"/>
            <a:ext cx="3587115" cy="3495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四、网页的基本规范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5930" y="1120775"/>
            <a:ext cx="105276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5.  </a:t>
            </a: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网页的</a:t>
            </a: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HelloWorld</a:t>
            </a:r>
            <a:endParaRPr lang="en-US" altLang="zh-CN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创建记事本</a:t>
            </a:r>
            <a:endParaRPr lang="zh-CN" altLang="en-US" sz="24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书写网页代码</a:t>
            </a:r>
            <a:endParaRPr lang="zh-CN" altLang="en-US" sz="24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>
                <a:latin typeface="新宋体" charset="0"/>
                <a:ea typeface="新宋体" charset="0"/>
                <a:sym typeface="+mn-ea"/>
              </a:rPr>
              <a:t>单双标签</a:t>
            </a:r>
            <a:endParaRPr lang="zh-CN" altLang="en-US" sz="2000">
              <a:latin typeface="新宋体" charset="0"/>
              <a:ea typeface="新宋体" charset="0"/>
            </a:endParaRP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>
                <a:latin typeface="新宋体" charset="0"/>
                <a:ea typeface="新宋体" charset="0"/>
                <a:sym typeface="+mn-ea"/>
              </a:rPr>
              <a:t>标签的嵌套</a:t>
            </a:r>
            <a:endParaRPr lang="zh-CN" altLang="en-US" sz="24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修改记事本后缀名位</a:t>
            </a:r>
            <a:r>
              <a:rPr lang="en-US" altLang="zh-CN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html</a:t>
            </a:r>
            <a:r>
              <a:rPr lang="zh-CN" altLang="en-US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或</a:t>
            </a:r>
            <a:r>
              <a:rPr lang="en-US" altLang="zh-CN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htm</a:t>
            </a:r>
            <a:endParaRPr lang="zh-CN" altLang="en-US" sz="24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浏览器浏览</a:t>
            </a: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buNone/>
            </a:pP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6749415" cy="82994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3200">
                <a:latin typeface="Heiti SC Light" panose="02000000000000000000" charset="-122"/>
                <a:ea typeface="Heiti SC Light" panose="02000000000000000000" charset="-122"/>
                <a:cs typeface="黑体" panose="02010609060101010101" charset="-122"/>
              </a:rPr>
              <a:t>五、</a:t>
            </a:r>
            <a:r>
              <a:rPr lang="zh-CN" altLang="en-US" sz="3200">
                <a:latin typeface="Heiti SC Light" panose="02000000000000000000" charset="-122"/>
                <a:ea typeface="Heiti SC Light" panose="02000000000000000000" charset="-122"/>
                <a:cs typeface="楷体" panose="02010609060101010101" charset="-122"/>
                <a:sym typeface="+mn-ea"/>
              </a:rPr>
              <a:t>开发工具</a:t>
            </a:r>
            <a:endParaRPr lang="zh-CN" altLang="en-US" sz="3200">
              <a:latin typeface="Heiti SC Light" panose="02000000000000000000" charset="-122"/>
              <a:ea typeface="Heiti SC Light" panose="02000000000000000000" charset="-122"/>
              <a:cs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5930" y="1120775"/>
            <a:ext cx="1052766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记事本开发（麻烦）</a:t>
            </a: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常见的</a:t>
            </a: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IDE</a:t>
            </a: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（集成开发环境）</a:t>
            </a: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VSCode</a:t>
            </a:r>
            <a:endParaRPr lang="zh-CN" altLang="en-US" sz="20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SublimeText</a:t>
            </a:r>
            <a:endParaRPr lang="zh-CN" altLang="en-US" sz="20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WebStorm</a:t>
            </a:r>
            <a:endParaRPr lang="en-US" altLang="zh-CN" sz="20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Hbuilder</a:t>
            </a:r>
            <a:endParaRPr lang="en-US" altLang="zh-CN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514350" lvl="0" indent="-514350" fontAlgn="auto">
              <a:lnSpc>
                <a:spcPct val="150000"/>
              </a:lnSpc>
              <a:buFont typeface="+mj-ea"/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本次使用</a:t>
            </a: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VSCode</a:t>
            </a:r>
            <a:endParaRPr lang="en-US" altLang="zh-CN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中文插件</a:t>
            </a:r>
            <a:endParaRPr lang="zh-CN" altLang="en-US" sz="20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View In Browser</a:t>
            </a:r>
            <a:endParaRPr lang="en-US" altLang="zh-CN" sz="20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514350" lvl="0" indent="-514350" fontAlgn="auto">
              <a:lnSpc>
                <a:spcPct val="150000"/>
              </a:lnSpc>
              <a:buFont typeface="+mj-ea"/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在</a:t>
            </a: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VSCode</a:t>
            </a: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中开发网页</a:t>
            </a: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>
                <a:latin typeface="新宋体" charset="0"/>
                <a:ea typeface="新宋体" charset="0"/>
              </a:rPr>
              <a:t>html</a:t>
            </a:r>
            <a:r>
              <a:rPr lang="zh-CN" altLang="en-US" sz="2400">
                <a:latin typeface="新宋体" charset="0"/>
                <a:ea typeface="新宋体" charset="0"/>
              </a:rPr>
              <a:t>的基本结构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新宋体" charset="0"/>
                <a:ea typeface="新宋体" charset="0"/>
              </a:rPr>
              <a:t>标题标签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新宋体" charset="0"/>
                <a:ea typeface="新宋体" charset="0"/>
              </a:rPr>
              <a:t>段落标签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新宋体" charset="0"/>
                <a:ea typeface="新宋体" charset="0"/>
              </a:rPr>
              <a:t>换行标签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新宋体" charset="0"/>
                <a:ea typeface="新宋体" charset="0"/>
              </a:rPr>
              <a:t>水平分割线标签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WPS 文字</Application>
  <PresentationFormat>宽屏</PresentationFormat>
  <Paragraphs>177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方正书宋_GBK</vt:lpstr>
      <vt:lpstr>Wingdings</vt:lpstr>
      <vt:lpstr>黑体</vt:lpstr>
      <vt:lpstr>汉仪中黑KW</vt:lpstr>
      <vt:lpstr>楷体</vt:lpstr>
      <vt:lpstr>Heiti SC Medium</vt:lpstr>
      <vt:lpstr>新宋体</vt:lpstr>
      <vt:lpstr>Heiti SC Light</vt:lpstr>
      <vt:lpstr>汉仪楷体KW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maxx</cp:lastModifiedBy>
  <cp:revision>2138</cp:revision>
  <dcterms:created xsi:type="dcterms:W3CDTF">2021-02-28T23:19:36Z</dcterms:created>
  <dcterms:modified xsi:type="dcterms:W3CDTF">2021-02-28T23:19:36Z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