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8" r:id="rId2"/>
    <p:sldId id="272" r:id="rId3"/>
    <p:sldId id="303" r:id="rId4"/>
    <p:sldId id="259" r:id="rId5"/>
    <p:sldId id="282" r:id="rId6"/>
    <p:sldId id="325" r:id="rId7"/>
    <p:sldId id="283" r:id="rId8"/>
    <p:sldId id="312" r:id="rId9"/>
    <p:sldId id="313" r:id="rId10"/>
    <p:sldId id="327" r:id="rId11"/>
    <p:sldId id="326" r:id="rId12"/>
    <p:sldId id="328" r:id="rId13"/>
    <p:sldId id="329" r:id="rId14"/>
    <p:sldId id="330" r:id="rId15"/>
    <p:sldId id="302" r:id="rId16"/>
    <p:sldId id="33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8335" y="511810"/>
            <a:ext cx="82645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</a:t>
            </a:r>
            <a:r>
              <a:rPr lang="en-US" altLang="zh-CN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day02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4230" y="1739265"/>
            <a:ext cx="890524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什么是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CSS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.CSS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的语法和使用方式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简单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CSS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选择器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四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文字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相关的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CSS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样式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五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文本相关的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CSS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样式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六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背景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七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超链接相关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八、尺寸和元素的展示方式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1. </a:t>
            </a:r>
            <a:r>
              <a:rPr lang="zh-CN" altLang="en-US" sz="2400" dirty="0">
                <a:latin typeface="新宋体" charset="0"/>
                <a:ea typeface="新宋体" charset="0"/>
              </a:rPr>
              <a:t>尺寸：</a:t>
            </a:r>
            <a:r>
              <a:rPr lang="en-US" altLang="zh-CN" sz="2400" dirty="0">
                <a:latin typeface="新宋体" charset="0"/>
                <a:ea typeface="新宋体" charset="0"/>
              </a:rPr>
              <a:t>width</a:t>
            </a:r>
            <a:r>
              <a:rPr lang="zh-CN" altLang="en-US" sz="2400" dirty="0">
                <a:latin typeface="新宋体" charset="0"/>
                <a:ea typeface="新宋体" charset="0"/>
              </a:rPr>
              <a:t>、</a:t>
            </a:r>
            <a:r>
              <a:rPr lang="en-US" altLang="zh-CN" sz="2400" dirty="0">
                <a:latin typeface="新宋体" charset="0"/>
                <a:ea typeface="新宋体" charset="0"/>
              </a:rPr>
              <a:t>height</a:t>
            </a:r>
            <a:endParaRPr lang="zh-CN" altLang="en-US" sz="2400" dirty="0">
              <a:latin typeface="新宋体" charset="0"/>
              <a:ea typeface="新宋体" charset="0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2. </a:t>
            </a:r>
            <a:r>
              <a:rPr lang="zh-CN" altLang="en-US" sz="2400" dirty="0">
                <a:latin typeface="新宋体" charset="0"/>
                <a:ea typeface="新宋体" charset="0"/>
              </a:rPr>
              <a:t>展示方式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	</a:t>
            </a:r>
            <a:r>
              <a:rPr lang="zh-CN" altLang="en-US" sz="2400" dirty="0">
                <a:latin typeface="新宋体" charset="0"/>
                <a:ea typeface="新宋体" charset="0"/>
              </a:rPr>
              <a:t>块元素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	</a:t>
            </a:r>
            <a:r>
              <a:rPr lang="zh-CN" altLang="en-US" sz="2400" dirty="0">
                <a:latin typeface="新宋体" charset="0"/>
                <a:ea typeface="新宋体" charset="0"/>
              </a:rPr>
              <a:t>行内元素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	</a:t>
            </a:r>
            <a:r>
              <a:rPr lang="zh-CN" altLang="en-US" sz="2400" dirty="0">
                <a:latin typeface="新宋体" charset="0"/>
                <a:ea typeface="新宋体" charset="0"/>
              </a:rPr>
              <a:t>行内块元素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3. </a:t>
            </a:r>
            <a:r>
              <a:rPr lang="zh-CN" altLang="en-US" sz="2400" smtClean="0">
                <a:latin typeface="新宋体" charset="0"/>
                <a:ea typeface="新宋体" charset="0"/>
              </a:rPr>
              <a:t>展示方式的</a:t>
            </a:r>
            <a:r>
              <a:rPr lang="zh-CN" altLang="en-US" sz="2400" dirty="0">
                <a:latin typeface="新宋体" charset="0"/>
                <a:ea typeface="新宋体" charset="0"/>
              </a:rPr>
              <a:t>转换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 dirty="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 dirty="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九、盒子模型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1. </a:t>
            </a:r>
            <a:r>
              <a:rPr lang="zh-CN" altLang="en-US" sz="2400">
                <a:latin typeface="新宋体" charset="0"/>
                <a:ea typeface="新宋体" charset="0"/>
              </a:rPr>
              <a:t>什么是盒子模型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2. </a:t>
            </a:r>
            <a:r>
              <a:rPr lang="zh-CN" altLang="en-US" sz="2400">
                <a:latin typeface="新宋体" charset="0"/>
                <a:ea typeface="新宋体" charset="0"/>
              </a:rPr>
              <a:t>盒子模型的组成部分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	</a:t>
            </a:r>
            <a:r>
              <a:rPr lang="zh-CN" altLang="en-US" sz="2400">
                <a:latin typeface="新宋体" charset="0"/>
                <a:ea typeface="新宋体" charset="0"/>
              </a:rPr>
              <a:t>内容：</a:t>
            </a:r>
            <a:r>
              <a:rPr lang="en-US" altLang="zh-CN" sz="2400">
                <a:latin typeface="新宋体" charset="0"/>
                <a:ea typeface="新宋体" charset="0"/>
              </a:rPr>
              <a:t>content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	</a:t>
            </a:r>
            <a:r>
              <a:rPr lang="zh-CN" altLang="en-US" sz="2400">
                <a:latin typeface="新宋体" charset="0"/>
                <a:ea typeface="新宋体" charset="0"/>
              </a:rPr>
              <a:t>内边距：</a:t>
            </a:r>
            <a:r>
              <a:rPr lang="en-US" altLang="zh-CN" sz="2400">
                <a:latin typeface="新宋体" charset="0"/>
                <a:ea typeface="新宋体" charset="0"/>
              </a:rPr>
              <a:t>padding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	</a:t>
            </a:r>
            <a:r>
              <a:rPr lang="zh-CN" altLang="en-US" sz="2400">
                <a:latin typeface="新宋体" charset="0"/>
                <a:ea typeface="新宋体" charset="0"/>
              </a:rPr>
              <a:t>边框：</a:t>
            </a:r>
            <a:r>
              <a:rPr lang="en-US" altLang="zh-CN" sz="2400">
                <a:latin typeface="新宋体" charset="0"/>
                <a:ea typeface="新宋体" charset="0"/>
              </a:rPr>
              <a:t>border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	</a:t>
            </a:r>
            <a:r>
              <a:rPr lang="zh-CN" altLang="en-US" sz="2400">
                <a:latin typeface="新宋体" charset="0"/>
                <a:ea typeface="新宋体" charset="0"/>
              </a:rPr>
              <a:t>外边距：</a:t>
            </a:r>
            <a:r>
              <a:rPr lang="en-US" altLang="zh-CN" sz="2400">
                <a:latin typeface="新宋体" charset="0"/>
                <a:ea typeface="新宋体" charset="0"/>
              </a:rPr>
              <a:t>margin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3. </a:t>
            </a:r>
            <a:r>
              <a:rPr lang="zh-CN" altLang="en-US" sz="2400">
                <a:latin typeface="新宋体" charset="0"/>
                <a:ea typeface="新宋体" charset="0"/>
              </a:rPr>
              <a:t>边框：</a:t>
            </a:r>
            <a:r>
              <a:rPr lang="en-US" altLang="zh-CN" sz="2400">
                <a:latin typeface="新宋体" charset="0"/>
                <a:ea typeface="新宋体" charset="0"/>
              </a:rPr>
              <a:t>border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4. </a:t>
            </a:r>
            <a:r>
              <a:rPr lang="zh-CN" altLang="en-US" sz="2400">
                <a:latin typeface="新宋体" charset="0"/>
                <a:ea typeface="新宋体" charset="0"/>
              </a:rPr>
              <a:t>内边距：</a:t>
            </a:r>
            <a:r>
              <a:rPr lang="en-US" altLang="zh-CN" sz="2400">
                <a:latin typeface="新宋体" charset="0"/>
                <a:ea typeface="新宋体" charset="0"/>
              </a:rPr>
              <a:t>padding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5. </a:t>
            </a:r>
            <a:r>
              <a:rPr lang="zh-CN" altLang="en-US" sz="2400">
                <a:latin typeface="新宋体" charset="0"/>
                <a:ea typeface="新宋体" charset="0"/>
              </a:rPr>
              <a:t>外边距：</a:t>
            </a:r>
            <a:r>
              <a:rPr lang="en-US" altLang="zh-CN" sz="2400">
                <a:latin typeface="新宋体" charset="0"/>
                <a:ea typeface="新宋体" charset="0"/>
              </a:rPr>
              <a:t>margin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	</a:t>
            </a:r>
            <a:r>
              <a:rPr lang="zh-CN" altLang="en-US" sz="2400">
                <a:latin typeface="新宋体" charset="0"/>
                <a:ea typeface="新宋体" charset="0"/>
              </a:rPr>
              <a:t>居中用法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	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十、复杂选择器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1. </a:t>
            </a:r>
            <a:r>
              <a:rPr lang="zh-CN" altLang="en-US" sz="2400">
                <a:latin typeface="新宋体" charset="0"/>
                <a:ea typeface="新宋体" charset="0"/>
              </a:rPr>
              <a:t>组选择器</a:t>
            </a:r>
            <a:endParaRPr lang="en-US" altLang="zh-CN" sz="2400">
              <a:latin typeface="新宋体" charset="0"/>
              <a:ea typeface="新宋体" charset="0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2. </a:t>
            </a:r>
            <a:r>
              <a:rPr lang="zh-CN" altLang="en-US" sz="2400">
                <a:latin typeface="新宋体" charset="0"/>
                <a:ea typeface="新宋体" charset="0"/>
              </a:rPr>
              <a:t>后代选择器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3. </a:t>
            </a:r>
            <a:r>
              <a:rPr lang="zh-CN" altLang="en-US" sz="2400">
                <a:latin typeface="新宋体" charset="0"/>
                <a:ea typeface="新宋体" charset="0"/>
              </a:rPr>
              <a:t>子选择器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4. </a:t>
            </a:r>
            <a:r>
              <a:rPr lang="zh-CN" altLang="en-US" sz="2400">
                <a:latin typeface="新宋体" charset="0"/>
                <a:ea typeface="新宋体" charset="0"/>
              </a:rPr>
              <a:t>相邻兄弟选择器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5.</a:t>
            </a:r>
            <a:r>
              <a:rPr lang="zh-CN" altLang="en-US" sz="2400">
                <a:latin typeface="新宋体" charset="0"/>
                <a:ea typeface="新宋体" charset="0"/>
              </a:rPr>
              <a:t>通配符选择器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6.</a:t>
            </a:r>
            <a:r>
              <a:rPr lang="zh-CN" altLang="en-US" sz="2400">
                <a:latin typeface="新宋体" charset="0"/>
                <a:ea typeface="新宋体" charset="0"/>
              </a:rPr>
              <a:t>伪类选择器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	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十一、浮动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1. </a:t>
            </a:r>
            <a:r>
              <a:rPr lang="zh-CN" altLang="en-US" sz="2400">
                <a:latin typeface="新宋体" charset="0"/>
                <a:ea typeface="新宋体" charset="0"/>
              </a:rPr>
              <a:t>浮动的用法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2. </a:t>
            </a:r>
            <a:r>
              <a:rPr lang="zh-CN" altLang="en-US" sz="2400">
                <a:latin typeface="新宋体" charset="0"/>
                <a:ea typeface="新宋体" charset="0"/>
              </a:rPr>
              <a:t>浮动的副作用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3. </a:t>
            </a:r>
            <a:r>
              <a:rPr lang="zh-CN" altLang="en-US" sz="2400">
                <a:latin typeface="新宋体" charset="0"/>
                <a:ea typeface="新宋体" charset="0"/>
              </a:rPr>
              <a:t>浮动副作用清除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	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十二、定位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1. </a:t>
            </a:r>
            <a:r>
              <a:rPr lang="zh-CN" altLang="en-US" sz="2400">
                <a:latin typeface="新宋体" charset="0"/>
                <a:ea typeface="新宋体" charset="0"/>
              </a:rPr>
              <a:t>定位的概念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2. </a:t>
            </a:r>
            <a:r>
              <a:rPr lang="zh-CN" altLang="en-US" sz="2400">
                <a:latin typeface="新宋体" charset="0"/>
                <a:ea typeface="新宋体" charset="0"/>
              </a:rPr>
              <a:t>相对定位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3. </a:t>
            </a:r>
            <a:r>
              <a:rPr lang="zh-CN" altLang="en-US" sz="2400">
                <a:latin typeface="新宋体" charset="0"/>
                <a:ea typeface="新宋体" charset="0"/>
              </a:rPr>
              <a:t>绝对定位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4. </a:t>
            </a:r>
            <a:r>
              <a:rPr lang="zh-CN" altLang="en-US" sz="2400">
                <a:latin typeface="新宋体" charset="0"/>
                <a:ea typeface="新宋体" charset="0"/>
              </a:rPr>
              <a:t>固定定位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	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130" y="1939290"/>
            <a:ext cx="833247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charset="0"/>
                <a:ea typeface="新宋体" charset="0"/>
              </a:rPr>
              <a:t>谢谢观赏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4560" y="518160"/>
            <a:ext cx="6812280" cy="547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94560" y="518160"/>
            <a:ext cx="7528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94560" y="518160"/>
            <a:ext cx="0" cy="6339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94560" y="518160"/>
            <a:ext cx="1935480" cy="3352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30040" y="518160"/>
            <a:ext cx="1935480" cy="3352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一、什么是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CSS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5770" y="1120775"/>
            <a:ext cx="817499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1. CSS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：层叠样式表 (Cascading Style Sheets)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2. 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作用：美化页面</a:t>
            </a:r>
          </a:p>
          <a:p>
            <a:pPr fontAlgn="auto">
              <a:lnSpc>
                <a:spcPct val="150000"/>
              </a:lnSpc>
            </a:pPr>
            <a:endParaRPr lang="en-US" altLang="zh-CN">
              <a:latin typeface="新宋体" charset="0"/>
              <a:ea typeface="新宋体" charset="0"/>
              <a:cs typeface="新宋体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二、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CSS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语法和使用方式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835" y="1120775"/>
            <a:ext cx="81749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1.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语法：元素 </a:t>
            </a: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{ 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样式</a:t>
            </a: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: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样式值</a:t>
            </a: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;  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样式</a:t>
            </a: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: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样式值</a:t>
            </a: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}</a:t>
            </a:r>
            <a:endParaRPr lang="zh-CN" altLang="en-US" sz="28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3.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使用方式</a:t>
            </a: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新宋体" charset="0"/>
                <a:ea typeface="新宋体" charset="0"/>
                <a:cs typeface="新宋体" charset="0"/>
                <a:sym typeface="+mn-ea"/>
              </a:rPr>
              <a:t>	</a:t>
            </a:r>
            <a:r>
              <a:rPr lang="en-US" altLang="zh-CN" sz="2400">
                <a:latin typeface="新宋体" charset="0"/>
                <a:ea typeface="新宋体" charset="0"/>
                <a:cs typeface="新宋体" charset="0"/>
                <a:sym typeface="+mn-ea"/>
              </a:rPr>
              <a:t>外部样式表(External style sheet)</a:t>
            </a:r>
          </a:p>
          <a:p>
            <a:pPr lvl="2" fontAlgn="auto">
              <a:lnSpc>
                <a:spcPct val="150000"/>
              </a:lnSpc>
            </a:pPr>
            <a:r>
              <a:rPr lang="en-US" altLang="zh-CN" sz="2400">
                <a:latin typeface="新宋体" charset="0"/>
                <a:ea typeface="新宋体" charset="0"/>
                <a:cs typeface="新宋体" charset="0"/>
                <a:sym typeface="+mn-ea"/>
              </a:rPr>
              <a:t>内部样式表(Internal style sheet)</a:t>
            </a:r>
          </a:p>
          <a:p>
            <a:pPr lvl="2" fontAlgn="auto">
              <a:lnSpc>
                <a:spcPct val="150000"/>
              </a:lnSpc>
            </a:pPr>
            <a:r>
              <a:rPr lang="en-US" altLang="zh-CN" sz="2400">
                <a:latin typeface="新宋体" charset="0"/>
                <a:ea typeface="新宋体" charset="0"/>
                <a:cs typeface="新宋体" charset="0"/>
                <a:sym typeface="+mn-ea"/>
              </a:rPr>
              <a:t>内联样式(Inline style)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三、简单选择器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标签选择器</a:t>
            </a: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id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选择器</a:t>
            </a: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类选择器</a:t>
            </a:r>
            <a:endParaRPr lang="zh-CN" altLang="en-US" sz="2400" b="1">
              <a:solidFill>
                <a:srgbClr val="FF0000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四、文字相关的样式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180" y="835025"/>
            <a:ext cx="1052766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文字的字体相关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font-family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font-size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font-weight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font-style</a:t>
            </a:r>
            <a:endParaRPr lang="zh-CN" altLang="en-US" sz="3600" dirty="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+mj-ea"/>
              <a:buNone/>
            </a:pPr>
            <a:endParaRPr lang="zh-CN" altLang="en-US" sz="3600" dirty="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五、文本相关的样式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180" y="835025"/>
            <a:ext cx="1052766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文本相关样式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>
                <a:solidFill>
                  <a:srgbClr val="FF0000"/>
                </a:solidFill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color</a:t>
            </a:r>
            <a:r>
              <a:rPr lang="zh-CN" altLang="en-US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，颜色的使用方式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letter-spacing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>
                <a:solidFill>
                  <a:srgbClr val="FF0000"/>
                </a:solidFill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text-align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text-indent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>
                <a:solidFill>
                  <a:srgbClr val="FF0000"/>
                </a:solidFill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line-height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>
                <a:solidFill>
                  <a:srgbClr val="FF0000"/>
                </a:solidFill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text-decoration</a:t>
            </a:r>
            <a:endParaRPr lang="en-US" altLang="zh-CN" sz="2400" dirty="0">
              <a:solidFill>
                <a:srgbClr val="FF0000"/>
              </a:solidFill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endParaRPr lang="en-US" altLang="zh-CN" sz="2400" dirty="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6749415" cy="82994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3200" dirty="0">
                <a:latin typeface="Heiti SC Light" panose="02000000000000000000" charset="-122"/>
                <a:ea typeface="Heiti SC Light" panose="02000000000000000000" charset="-122"/>
                <a:cs typeface="黑体" panose="02010609060101010101" charset="-122"/>
              </a:rPr>
              <a:t>六、</a:t>
            </a:r>
            <a:r>
              <a:rPr lang="zh-CN" altLang="en-US" sz="3200" dirty="0">
                <a:latin typeface="Heiti SC Light" panose="02000000000000000000" charset="-122"/>
                <a:ea typeface="Heiti SC Light" panose="02000000000000000000" charset="-122"/>
                <a:cs typeface="楷体" panose="02010609060101010101" charset="-122"/>
                <a:sym typeface="+mn-ea"/>
              </a:rPr>
              <a:t>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5930" y="1120775"/>
            <a:ext cx="1052766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背景色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err="1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backgroud</a:t>
            </a:r>
            <a:r>
              <a:rPr lang="en-US" altLang="zh-CN" sz="20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-color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颜色的表示</a:t>
            </a:r>
            <a:endParaRPr lang="zh-CN" altLang="en-US" sz="2800" dirty="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背景图片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err="1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backgroud</a:t>
            </a:r>
            <a:r>
              <a:rPr lang="en-US" altLang="zh-CN" sz="20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-image</a:t>
            </a:r>
            <a:endParaRPr lang="zh-CN" altLang="en-US" sz="2000" dirty="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err="1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backgroud</a:t>
            </a:r>
            <a:r>
              <a:rPr lang="en-US" altLang="zh-CN" sz="20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-repeat</a:t>
            </a:r>
            <a:endParaRPr lang="zh-CN" altLang="en-US" sz="2000" dirty="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err="1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backgroud</a:t>
            </a:r>
            <a:r>
              <a:rPr lang="en-US" altLang="zh-CN" sz="20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-position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err="1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backgroud</a:t>
            </a:r>
            <a:r>
              <a:rPr lang="en-US" altLang="zh-CN" sz="2000" dirty="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-attachment</a:t>
            </a:r>
            <a:endParaRPr lang="zh-CN" altLang="en-US" sz="2800" dirty="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六、超链接相关设置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1. </a:t>
            </a:r>
            <a:r>
              <a:rPr lang="zh-CN" altLang="en-US" sz="2400" dirty="0">
                <a:latin typeface="新宋体" charset="0"/>
                <a:ea typeface="新宋体" charset="0"/>
              </a:rPr>
              <a:t>超链接的四种状态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	link - </a:t>
            </a:r>
            <a:r>
              <a:rPr lang="en-US" altLang="zh-CN" sz="2400" dirty="0" err="1">
                <a:latin typeface="新宋体" charset="0"/>
                <a:ea typeface="新宋体" charset="0"/>
              </a:rPr>
              <a:t>正常，未访问过的链接</a:t>
            </a:r>
            <a:endParaRPr lang="en-US" altLang="zh-CN" sz="2400" dirty="0">
              <a:latin typeface="新宋体" charset="0"/>
              <a:ea typeface="新宋体" charset="0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	</a:t>
            </a:r>
            <a:r>
              <a:rPr lang="zh-CN" altLang="en-US" sz="2400" dirty="0">
                <a:latin typeface="新宋体" charset="0"/>
                <a:ea typeface="新宋体" charset="0"/>
              </a:rPr>
              <a:t>visited - 用户已访问过的链接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	</a:t>
            </a:r>
            <a:r>
              <a:rPr lang="zh-CN" altLang="en-US" sz="2400" dirty="0">
                <a:latin typeface="新宋体" charset="0"/>
                <a:ea typeface="新宋体" charset="0"/>
              </a:rPr>
              <a:t>hover - 当用户鼠标放在链接上时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	</a:t>
            </a:r>
            <a:r>
              <a:rPr lang="zh-CN" altLang="en-US" sz="2400" dirty="0">
                <a:latin typeface="新宋体" charset="0"/>
                <a:ea typeface="新宋体" charset="0"/>
              </a:rPr>
              <a:t>active - 链接被点击的那一刻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 dirty="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 dirty="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七、列表相关的样式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1. list-style-type 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2. list-style-position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3. list-style-image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322</Words>
  <Application>Microsoft Office PowerPoint</Application>
  <PresentationFormat>自定义</PresentationFormat>
  <Paragraphs>95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2389</cp:revision>
  <dcterms:created xsi:type="dcterms:W3CDTF">2021-03-02T05:44:52Z</dcterms:created>
  <dcterms:modified xsi:type="dcterms:W3CDTF">2021-03-02T09:57:51Z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