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3"/>
  </p:notesMasterIdLst>
  <p:sldIdLst>
    <p:sldId id="256" r:id="rId2"/>
    <p:sldId id="294" r:id="rId3"/>
    <p:sldId id="296" r:id="rId4"/>
    <p:sldId id="298" r:id="rId5"/>
    <p:sldId id="295" r:id="rId6"/>
    <p:sldId id="299" r:id="rId7"/>
    <p:sldId id="300" r:id="rId8"/>
    <p:sldId id="292" r:id="rId9"/>
    <p:sldId id="291" r:id="rId10"/>
    <p:sldId id="29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94"/>
            <p14:sldId id="296"/>
            <p14:sldId id="298"/>
            <p14:sldId id="295"/>
            <p14:sldId id="299"/>
            <p14:sldId id="300"/>
            <p14:sldId id="292"/>
            <p14:sldId id="291"/>
            <p14:sldId id="29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/>
    <p:restoredTop sz="94685"/>
  </p:normalViewPr>
  <p:slideViewPr>
    <p:cSldViewPr snapToGrid="0">
      <p:cViewPr varScale="1">
        <p:scale>
          <a:sx n="89" d="100"/>
          <a:sy n="89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ain.xyz/blog/graphics-debugging" TargetMode="External"/><Relationship Id="rId2" Type="http://schemas.openxmlformats.org/officeDocument/2006/relationships/hyperlink" Target="https://fullsail.zoom.us/rec/share/s89hxMYU7woZdb4kgHdBjq3afq5K9IwiIjSWQhp-AZ3SCUKCDjjJsqxx8PxTINiV.--x2qJi8AzgK4j-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eg-vorontsov.com/?p=425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&amp; Shader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3DCC </a:t>
            </a:r>
            <a:r>
              <a:rPr lang="en-US" dirty="0"/>
              <a:t>DAY2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7999-A05A-555A-66BF-FBA40B2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8B38-3483-9116-5C7C-1A0EDFDF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recording of how to use RenderDoc</a:t>
            </a:r>
            <a:r>
              <a:rPr lang="en-US" u="sng" dirty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en-US" dirty="0"/>
              <a:t>Passcode: </a:t>
            </a:r>
            <a:r>
              <a:rPr lang="en-US" dirty="0">
                <a:solidFill>
                  <a:schemeClr val="tx2"/>
                </a:solidFill>
              </a:rPr>
              <a:t>BndU%3u0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RenderDoc is great but it is not your only option!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Did you know you can Analyze your Steam collection?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017C5-69E1-D3D4-C7BE-DF8B5B7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COMMON API AGNOSTIC PITFALLS</a:t>
            </a:r>
          </a:p>
        </p:txBody>
      </p:sp>
      <p:pic>
        <p:nvPicPr>
          <p:cNvPr id="1034" name="Picture 10" descr="Common mobile web development pitfalls - Paul Bakaus' blog">
            <a:extLst>
              <a:ext uri="{FF2B5EF4-FFF2-40B4-BE49-F238E27FC236}">
                <a16:creationId xmlns:a16="http://schemas.microsoft.com/office/drawing/2014/main" id="{39CEFD5B-64AC-83F8-A24A-BD7B9953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503" y="1754552"/>
            <a:ext cx="3525628" cy="309489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B7E7-CA13-5AA7-4E00-279600D0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THE CONSOLE/OUTPUT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B82D-EC76-7A54-AEA1-A2CB3E54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figure out what an error means, that doesn’t mean you should ignore it. Its ok to ask each other what they mean!</a:t>
            </a:r>
          </a:p>
          <a:p>
            <a:r>
              <a:rPr lang="en-US" dirty="0"/>
              <a:t>Eventually you will begin to understand them, but until then web search and discussion will help! (ask in our Discord channel)</a:t>
            </a:r>
          </a:p>
          <a:p>
            <a:r>
              <a:rPr lang="en-US" dirty="0"/>
              <a:t>This doesn’t mean people can fix your code for you, we can just help you understand what is wrong so </a:t>
            </a:r>
            <a:r>
              <a:rPr lang="en-US" u="sng" dirty="0"/>
              <a:t>YOU</a:t>
            </a:r>
            <a:r>
              <a:rPr lang="en-US" dirty="0"/>
              <a:t> can fix it.</a:t>
            </a:r>
          </a:p>
        </p:txBody>
      </p:sp>
    </p:spTree>
    <p:extLst>
      <p:ext uri="{BB962C8B-B14F-4D97-AF65-F5344CB8AC3E}">
        <p14:creationId xmlns:p14="http://schemas.microsoft.com/office/powerpoint/2010/main" val="27274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42C-4FEE-47C7-897A-1CF74BB9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DEFAULT TO </a:t>
            </a:r>
            <a:r>
              <a:rPr lang="en-US" u="sng" dirty="0"/>
              <a:t>COLUMN MAJOR</a:t>
            </a:r>
            <a:r>
              <a:rPr lang="en-US" dirty="0"/>
              <a:t> MATRICIES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9DC7-EF2E-B99A-A804-7D0A0365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seems right but nothing shows up this could be why.</a:t>
            </a:r>
          </a:p>
          <a:p>
            <a:r>
              <a:rPr lang="en-US" dirty="0"/>
              <a:t>Many CPU math libraries are ROW MAJOR. (ex: Gateware, DirectXMath)</a:t>
            </a:r>
          </a:p>
          <a:p>
            <a:r>
              <a:rPr lang="en-US" dirty="0"/>
              <a:t>This means after you send a matrix to the GPU everything gets mixed up.</a:t>
            </a:r>
          </a:p>
          <a:p>
            <a:r>
              <a:rPr lang="en-US" dirty="0"/>
              <a:t>There are three common solutions:</a:t>
            </a:r>
          </a:p>
          <a:p>
            <a:pPr lvl="1"/>
            <a:r>
              <a:rPr lang="en-US" dirty="0"/>
              <a:t>Use special commands in the </a:t>
            </a:r>
            <a:r>
              <a:rPr lang="en-US" u="sng" dirty="0"/>
              <a:t>shader language</a:t>
            </a:r>
            <a:r>
              <a:rPr lang="en-US" dirty="0"/>
              <a:t> to switch them to ROW MAJOR.</a:t>
            </a:r>
          </a:p>
          <a:p>
            <a:pPr lvl="1"/>
            <a:r>
              <a:rPr lang="en-US" dirty="0"/>
              <a:t>Mathematically </a:t>
            </a:r>
            <a:r>
              <a:rPr lang="en-US" u="sng" dirty="0"/>
              <a:t>Transpose</a:t>
            </a:r>
            <a:r>
              <a:rPr lang="en-US" dirty="0"/>
              <a:t> a copy of your matrix data before you send it.</a:t>
            </a:r>
          </a:p>
          <a:p>
            <a:pPr lvl="1"/>
            <a:r>
              <a:rPr lang="en-US" u="sng" dirty="0"/>
              <a:t>Reverse</a:t>
            </a:r>
            <a:r>
              <a:rPr lang="en-US" dirty="0"/>
              <a:t> the order or multiplication in the shader. (Ex: Projection * View * World * pos)  </a:t>
            </a:r>
          </a:p>
        </p:txBody>
      </p:sp>
    </p:spTree>
    <p:extLst>
      <p:ext uri="{BB962C8B-B14F-4D97-AF65-F5344CB8AC3E}">
        <p14:creationId xmlns:p14="http://schemas.microsoft.com/office/powerpoint/2010/main" val="16892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87DB-9E62-4D28-305B-32BEC9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STD library VECTOR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90A5-0715-F4B9-D10B-250BD2A9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At some point you're probably going to want to use std::vector for data.</a:t>
            </a:r>
          </a:p>
          <a:p>
            <a:r>
              <a:rPr lang="en-US" dirty="0"/>
              <a:t>It’s a useful and convenient data structure </a:t>
            </a:r>
            <a:r>
              <a:rPr lang="en-US" u="sng" dirty="0">
                <a:solidFill>
                  <a:srgbClr val="FFC000"/>
                </a:solidFill>
              </a:rPr>
              <a:t>if</a:t>
            </a:r>
            <a:r>
              <a:rPr lang="en-US" dirty="0"/>
              <a:t> you understand how it works.</a:t>
            </a:r>
          </a:p>
          <a:p>
            <a:r>
              <a:rPr lang="en-US" dirty="0"/>
              <a:t>A std::vector is </a:t>
            </a:r>
            <a:r>
              <a:rPr lang="en-US" u="sng" dirty="0"/>
              <a:t>NOT</a:t>
            </a:r>
            <a:r>
              <a:rPr lang="en-US" dirty="0"/>
              <a:t> an array. An std::vector </a:t>
            </a:r>
            <a:r>
              <a:rPr lang="en-US" u="sng" dirty="0"/>
              <a:t>MANAGES</a:t>
            </a:r>
            <a:r>
              <a:rPr lang="en-US" dirty="0"/>
              <a:t> a resizable array.</a:t>
            </a:r>
          </a:p>
          <a:p>
            <a:r>
              <a:rPr lang="en-US" dirty="0"/>
              <a:t>If you treat your std::vector like its a raw array, you will run into problems!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591BB-0968-0446-D90D-88BC5778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" y="4759166"/>
            <a:ext cx="4990724" cy="14378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58F25-B69B-CF4F-0821-91FE088F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759166"/>
            <a:ext cx="5423756" cy="144020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4" name="Graphic 13" descr="Slippery with solid fill">
            <a:extLst>
              <a:ext uri="{FF2B5EF4-FFF2-40B4-BE49-F238E27FC236}">
                <a16:creationId xmlns:a16="http://schemas.microsoft.com/office/drawing/2014/main" id="{C2E319D8-D5A8-C21E-BC4B-CD65EB0AC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3123" y="4349402"/>
            <a:ext cx="1128702" cy="1128702"/>
          </a:xfrm>
          <a:prstGeom prst="rect">
            <a:avLst/>
          </a:prstGeom>
        </p:spPr>
      </p:pic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74BE8076-EAE4-C000-C533-743A7F0B4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6161" y="4275604"/>
            <a:ext cx="1202500" cy="12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9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687-FBF9-4026-877C-C317DF6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SHADERS (API DEBUGGING)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95CC-E0D9-405F-B048-855E845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0094"/>
          </a:xfrm>
        </p:spPr>
        <p:txBody>
          <a:bodyPr>
            <a:normAutofit/>
          </a:bodyPr>
          <a:lstStyle/>
          <a:p>
            <a:r>
              <a:rPr lang="en-US" dirty="0"/>
              <a:t>Unlike CPU debugging, </a:t>
            </a:r>
            <a:r>
              <a:rPr lang="en-US" dirty="0">
                <a:solidFill>
                  <a:schemeClr val="tx2"/>
                </a:solidFill>
              </a:rPr>
              <a:t>the built in IDE debugger is generally not capable of inspecting a graphics API</a:t>
            </a:r>
            <a:r>
              <a:rPr lang="en-US" dirty="0"/>
              <a:t> since much of what you do happens on the GPU.</a:t>
            </a:r>
          </a:p>
          <a:p>
            <a:r>
              <a:rPr lang="en-US" dirty="0"/>
              <a:t>A more </a:t>
            </a:r>
            <a:r>
              <a:rPr lang="en-US" dirty="0">
                <a:solidFill>
                  <a:schemeClr val="tx2"/>
                </a:solidFill>
              </a:rPr>
              <a:t>specialized tool</a:t>
            </a:r>
            <a:r>
              <a:rPr lang="en-US" dirty="0"/>
              <a:t> built specifically for this purpose will be necessary.</a:t>
            </a:r>
          </a:p>
          <a:p>
            <a:r>
              <a:rPr lang="en-US" dirty="0"/>
              <a:t>Many such tools have come and gone over time, but generally there are three common options depending on the API in use:</a:t>
            </a:r>
          </a:p>
          <a:p>
            <a:pPr lvl="1"/>
            <a:r>
              <a:rPr lang="en-US" dirty="0"/>
              <a:t>The Visual Studio Graphics Debugger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only)</a:t>
            </a:r>
          </a:p>
          <a:p>
            <a:pPr lvl="1"/>
            <a:r>
              <a:rPr lang="en-US" dirty="0"/>
              <a:t>Microsoft PIX (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  <a:r>
              <a:rPr lang="en-US" dirty="0"/>
              <a:t> only)</a:t>
            </a:r>
          </a:p>
          <a:p>
            <a:pPr lvl="1"/>
            <a:r>
              <a:rPr lang="en-US" dirty="0" err="1"/>
              <a:t>RenderDoc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>
                <a:solidFill>
                  <a:srgbClr val="00B050"/>
                </a:solidFill>
              </a:rPr>
              <a:t>/12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, </a:t>
            </a:r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67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614A-5205-40C1-B1D2-0606C2E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Renderdoc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2B7629-6C40-470A-AC13-28F9088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723255"/>
            <a:ext cx="6505068" cy="5181599"/>
          </a:xfrm>
          <a:ln>
            <a:solidFill>
              <a:schemeClr val="bg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A41F-82E3-47D8-9A72-F90BA92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6553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incredibly powerful and versatile development tool, </a:t>
            </a:r>
            <a:r>
              <a:rPr lang="en-US" dirty="0" err="1"/>
              <a:t>RenderDoc</a:t>
            </a:r>
            <a:r>
              <a:rPr lang="en-US" dirty="0"/>
              <a:t> enables </a:t>
            </a:r>
            <a:r>
              <a:rPr lang="en-US" dirty="0">
                <a:solidFill>
                  <a:schemeClr val="tx2"/>
                </a:solidFill>
              </a:rPr>
              <a:t>pipeline and shader debugging</a:t>
            </a:r>
            <a:r>
              <a:rPr lang="en-US" dirty="0"/>
              <a:t> on nearly every graphics API available!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it to launch the Debug executable of your program. It will </a:t>
            </a:r>
            <a:r>
              <a:rPr lang="en-US" dirty="0">
                <a:solidFill>
                  <a:schemeClr val="tx2"/>
                </a:solidFill>
              </a:rPr>
              <a:t>capture the various calls to the GPU </a:t>
            </a:r>
            <a:r>
              <a:rPr lang="en-US" dirty="0"/>
              <a:t>so you can inspect what is really going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solidFill>
                  <a:schemeClr val="tx2"/>
                </a:solidFill>
              </a:rPr>
              <a:t>short learning curve</a:t>
            </a:r>
            <a:r>
              <a:rPr lang="en-US" dirty="0"/>
              <a:t>, but once you get to grips with it you will wonder how you ever wrote anything without it!</a:t>
            </a:r>
          </a:p>
        </p:txBody>
      </p:sp>
    </p:spTree>
    <p:extLst>
      <p:ext uri="{BB962C8B-B14F-4D97-AF65-F5344CB8AC3E}">
        <p14:creationId xmlns:p14="http://schemas.microsoft.com/office/powerpoint/2010/main" val="366944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741EA3-1E12-6F6E-6C22-9BC073BA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210" r="5815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8522E-21B4-4B96-BB17-1F2532D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DEMO: Where is the debug output?</a:t>
            </a:r>
          </a:p>
        </p:txBody>
      </p:sp>
    </p:spTree>
    <p:extLst>
      <p:ext uri="{BB962C8B-B14F-4D97-AF65-F5344CB8AC3E}">
        <p14:creationId xmlns:p14="http://schemas.microsoft.com/office/powerpoint/2010/main" val="2108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522E-21B4-4B96-BB17-1F2532D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DEMO: LETS USE RENDERDOC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DF512-8CD3-46FC-82F2-681D7391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35" y="1271406"/>
            <a:ext cx="10266669" cy="23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2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2409</TotalTime>
  <Words>495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API &amp; Shader Debugging</vt:lpstr>
      <vt:lpstr>COMMON API AGNOSTIC PITFALLS</vt:lpstr>
      <vt:lpstr>IGNORING THE CONSOLE/OUTPUT WINDOW</vt:lpstr>
      <vt:lpstr>SHADERS DEFAULT TO COLUMN MAJOR MATRICIES</vt:lpstr>
      <vt:lpstr>Incorrect use of STD library VECTOR class</vt:lpstr>
      <vt:lpstr>DEBUGGING SHADERS (API DEBUGGING)</vt:lpstr>
      <vt:lpstr>Renderdoc</vt:lpstr>
      <vt:lpstr>DEMO: Where is the debug output?</vt:lpstr>
      <vt:lpstr>DEMO: LETS USE RENDERDOC</vt:lpstr>
      <vt:lpstr>Resources &amp;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105</cp:revision>
  <dcterms:created xsi:type="dcterms:W3CDTF">2021-08-29T16:51:40Z</dcterms:created>
  <dcterms:modified xsi:type="dcterms:W3CDTF">2024-06-26T20:26:53Z</dcterms:modified>
</cp:coreProperties>
</file>