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7"/>
  </p:notesMasterIdLst>
  <p:sldIdLst>
    <p:sldId id="256" r:id="rId2"/>
    <p:sldId id="267" r:id="rId3"/>
    <p:sldId id="268" r:id="rId4"/>
    <p:sldId id="288" r:id="rId5"/>
    <p:sldId id="289" r:id="rId6"/>
    <p:sldId id="290" r:id="rId7"/>
    <p:sldId id="291" r:id="rId8"/>
    <p:sldId id="286" r:id="rId9"/>
    <p:sldId id="287" r:id="rId10"/>
    <p:sldId id="303" r:id="rId11"/>
    <p:sldId id="309" r:id="rId12"/>
    <p:sldId id="292" r:id="rId13"/>
    <p:sldId id="272" r:id="rId14"/>
    <p:sldId id="30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67"/>
            <p14:sldId id="268"/>
            <p14:sldId id="288"/>
            <p14:sldId id="289"/>
            <p14:sldId id="290"/>
            <p14:sldId id="291"/>
            <p14:sldId id="286"/>
            <p14:sldId id="287"/>
            <p14:sldId id="303"/>
            <p14:sldId id="309"/>
            <p14:sldId id="292"/>
            <p14:sldId id="272"/>
            <p14:sldId id="30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3"/>
    <p:restoredTop sz="94545"/>
  </p:normalViewPr>
  <p:slideViewPr>
    <p:cSldViewPr snapToGrid="0">
      <p:cViewPr varScale="1">
        <p:scale>
          <a:sx n="79" d="100"/>
          <a:sy n="79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ShaderCompiler/blob/master/docs/SPIR-V.r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OpenGL_Shading_Langu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hronos.org/opengl/wiki/History_of_Programmability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win32/direct3d12/pipelines-and-shaders-with-directx-12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3DCC day2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SPECIFIC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1826154"/>
            <a:ext cx="8991600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 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[[vk::push_constant]]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PUSH_CONSTANTS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world;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0)]]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UNIFORM_BUFFER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view, projection;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lightDirection, lightPosition, lightColor;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1)]]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StructuredBuffer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&lt;DATA&gt; StorageBuffer;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descriptorTexture;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matchingFilter;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B9419-7BA4-427A-B014-37499387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4873142"/>
            <a:ext cx="8991600" cy="1984858"/>
          </a:xfrm>
        </p:spPr>
        <p:txBody>
          <a:bodyPr>
            <a:normAutofit/>
          </a:bodyPr>
          <a:lstStyle/>
          <a:p>
            <a:r>
              <a:rPr lang="en-US" dirty="0"/>
              <a:t>These optional language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markers</a:t>
            </a:r>
            <a:r>
              <a:rPr lang="en-US" dirty="0"/>
              <a:t> allow developers using </a:t>
            </a:r>
            <a:r>
              <a:rPr lang="en-US" dirty="0">
                <a:solidFill>
                  <a:schemeClr val="tx2"/>
                </a:solidFill>
              </a:rPr>
              <a:t>HLSL with Vulkan</a:t>
            </a:r>
            <a:r>
              <a:rPr lang="en-US" dirty="0"/>
              <a:t> to explicitly connect shader code to Vulkan API </a:t>
            </a:r>
            <a:r>
              <a:rPr lang="en-US" dirty="0">
                <a:solidFill>
                  <a:schemeClr val="tx2"/>
                </a:solidFill>
              </a:rPr>
              <a:t>resources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of the most common ones are shown above, click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for all the details.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 : register( X, spaceY ) </a:t>
            </a:r>
            <a:r>
              <a:rPr lang="en-US" dirty="0"/>
              <a:t>syntax can also used for </a:t>
            </a:r>
            <a:r>
              <a:rPr lang="en-US" dirty="0">
                <a:solidFill>
                  <a:schemeClr val="tx2"/>
                </a:solidFill>
              </a:rPr>
              <a:t>binding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VkDescriptorSets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GLSL </a:t>
            </a:r>
            <a:r>
              <a:rPr lang="en-US" dirty="0"/>
              <a:t>CRASH COURSE - VERTEX &amp; FRAGMENT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1135" y="2558753"/>
            <a:ext cx="5343277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/>
              </a:rPr>
              <a:t>#version 330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mat4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viewProjection;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mat4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world;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(location = 0)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 vec3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local_pos;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layout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(location = 1)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local_uv;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uvToFragment;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main() 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uvToFragment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= local_uv;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gl_Position = viewProjection * world * vec4(local_pos, 1);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AA42C-7074-432B-9F4D-3E604CBA1CA8}"/>
              </a:ext>
            </a:extLst>
          </p:cNvPr>
          <p:cNvSpPr/>
          <p:nvPr/>
        </p:nvSpPr>
        <p:spPr>
          <a:xfrm>
            <a:off x="6514371" y="3020418"/>
            <a:ext cx="492649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/>
              </a:rPr>
              <a:t>#version 330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uniform sampler2D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diffuseTexture;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 vec2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interpolated_uv;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main() 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   fragColor = texture(diffuseTexture, interpolated_uv);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3C3F-026B-D35C-C188-609672258B39}"/>
              </a:ext>
            </a:extLst>
          </p:cNvPr>
          <p:cNvSpPr txBox="1"/>
          <p:nvPr/>
        </p:nvSpPr>
        <p:spPr>
          <a:xfrm>
            <a:off x="2884636" y="5975073"/>
            <a:ext cx="641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4BC9"/>
                </a:solidFill>
                <a:hlinkClick r:id="rId2"/>
              </a:rPr>
              <a:t>https://www.khronos.org/opengl/wiki/OpenGL_Shading_Language</a:t>
            </a:r>
            <a:endParaRPr lang="en-US" dirty="0">
              <a:solidFill>
                <a:srgbClr val="934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5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D853-BA86-4AA7-9E07-04896F6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4553-0130-4982-9D26-C27AE4F8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is largely dependent on your chosen API, but in general there are two ways: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Pre-Compiling</a:t>
            </a:r>
            <a:r>
              <a:rPr lang="en-US" dirty="0"/>
              <a:t> (Reduces load times)</a:t>
            </a:r>
          </a:p>
          <a:p>
            <a:pPr lvl="2"/>
            <a:r>
              <a:rPr lang="en-US" dirty="0"/>
              <a:t>Shaders are compiled into byte-code files ahead of time. </a:t>
            </a:r>
          </a:p>
          <a:p>
            <a:pPr lvl="2"/>
            <a:r>
              <a:rPr lang="en-US" dirty="0"/>
              <a:t>These files are then read and transferred to video memory so the GPU can use them.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Runtime-Compiling</a:t>
            </a:r>
            <a:r>
              <a:rPr lang="en-US" dirty="0"/>
              <a:t> (JIT Just-In-Time compiling)</a:t>
            </a:r>
          </a:p>
          <a:p>
            <a:pPr lvl="2"/>
            <a:r>
              <a:rPr lang="en-US" dirty="0"/>
              <a:t>A shader’s raw source is compiled at run-time by the CPU, then transferred to the GPU memory for use. Many commercial game engines use this feature to allow custom shaders.</a:t>
            </a:r>
          </a:p>
          <a:p>
            <a:r>
              <a:rPr lang="en-US" dirty="0"/>
              <a:t>Visual Studio can compile any valid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file in your project into a </a:t>
            </a:r>
            <a:r>
              <a:rPr lang="en-US" dirty="0">
                <a:solidFill>
                  <a:schemeClr val="tx2"/>
                </a:solidFill>
              </a:rPr>
              <a:t>*.</a:t>
            </a:r>
            <a:r>
              <a:rPr lang="en-US" dirty="0" err="1">
                <a:solidFill>
                  <a:schemeClr val="tx2"/>
                </a:solidFill>
              </a:rPr>
              <a:t>cso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CSO stands for </a:t>
            </a:r>
            <a:r>
              <a:rPr lang="en-US" dirty="0">
                <a:solidFill>
                  <a:schemeClr val="tx2"/>
                </a:solidFill>
              </a:rPr>
              <a:t>Compiled Shader Object</a:t>
            </a:r>
            <a:r>
              <a:rPr lang="en-US" dirty="0"/>
              <a:t>, its is a raw bytecode file. Only </a:t>
            </a:r>
            <a:r>
              <a:rPr lang="en-US" dirty="0">
                <a:solidFill>
                  <a:srgbClr val="00B050"/>
                </a:solidFill>
              </a:rPr>
              <a:t>Direct3D</a:t>
            </a:r>
            <a:r>
              <a:rPr lang="en-US" dirty="0"/>
              <a:t> APIs can read this. </a:t>
            </a:r>
          </a:p>
          <a:p>
            <a:r>
              <a:rPr lang="en-US" dirty="0"/>
              <a:t>Google’s </a:t>
            </a:r>
            <a:r>
              <a:rPr lang="en-US" dirty="0">
                <a:solidFill>
                  <a:schemeClr val="tx2"/>
                </a:solidFill>
              </a:rPr>
              <a:t>shaderc</a:t>
            </a:r>
            <a:r>
              <a:rPr lang="en-US" dirty="0"/>
              <a:t> library, can compile both </a:t>
            </a:r>
            <a:r>
              <a:rPr lang="en-US" dirty="0">
                <a:solidFill>
                  <a:schemeClr val="tx2"/>
                </a:solidFill>
              </a:rPr>
              <a:t>HLSL &amp; GLSL</a:t>
            </a:r>
            <a:r>
              <a:rPr lang="en-US" dirty="0"/>
              <a:t> into </a:t>
            </a:r>
            <a:r>
              <a:rPr lang="en-US" dirty="0">
                <a:solidFill>
                  <a:schemeClr val="tx2"/>
                </a:solidFill>
              </a:rPr>
              <a:t>SPIR-V</a:t>
            </a:r>
            <a:r>
              <a:rPr lang="en-US" dirty="0"/>
              <a:t> bytecode.</a:t>
            </a:r>
          </a:p>
          <a:p>
            <a:pPr lvl="1"/>
            <a:r>
              <a:rPr lang="en-US" dirty="0"/>
              <a:t>SPIR-V is shader bytecode that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understands how to use. </a:t>
            </a:r>
          </a:p>
          <a:p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 sends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source code </a:t>
            </a:r>
            <a:r>
              <a:rPr lang="en-US" dirty="0">
                <a:solidFill>
                  <a:schemeClr val="tx2"/>
                </a:solidFill>
              </a:rPr>
              <a:t>directly to the driver</a:t>
            </a:r>
            <a:r>
              <a:rPr lang="en-US" dirty="0"/>
              <a:t>, which is responsible for compiling it. </a:t>
            </a:r>
          </a:p>
        </p:txBody>
      </p:sp>
    </p:spTree>
    <p:extLst>
      <p:ext uri="{BB962C8B-B14F-4D97-AF65-F5344CB8AC3E}">
        <p14:creationId xmlns:p14="http://schemas.microsoft.com/office/powerpoint/2010/main" val="189240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4945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VkShaderModule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shaderc_compiler_t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shaderc_compile_options_t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shaderc_compile_into_spv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shaderc_result_get_bytes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create_shader_module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VkPipelineShaderStageCreateInfo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vkDestroyShaderModule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4945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ID3DBlob*</a:t>
            </a: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D3DCompile(…)</a:t>
            </a:r>
          </a:p>
          <a:p>
            <a:pPr lvl="1"/>
            <a:r>
              <a:rPr lang="en-US" dirty="0"/>
              <a:t>Pipeline State Descriptors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CD3DX12_SHADER_BYTECODE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FAC-A799-48FE-A4A6-49D099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GPU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BB2D-0E3F-4D71-AD5C-C578ECF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1472-8FDE-43DA-84D9-0D0404E6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around 2001graphics cards &amp; APIs were mostly </a:t>
            </a:r>
            <a:r>
              <a:rPr lang="en-US" dirty="0">
                <a:solidFill>
                  <a:schemeClr val="tx2"/>
                </a:solidFill>
              </a:rPr>
              <a:t>fixed-function</a:t>
            </a:r>
            <a:r>
              <a:rPr lang="en-US" dirty="0"/>
              <a:t>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meant API programmers had very little control over how something was transformed or shaded. (no variety)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advent of </a:t>
            </a:r>
            <a:r>
              <a:rPr lang="en-US" dirty="0">
                <a:solidFill>
                  <a:schemeClr val="tx2"/>
                </a:solidFill>
              </a:rPr>
              <a:t>shaders</a:t>
            </a:r>
            <a:r>
              <a:rPr lang="en-US" dirty="0"/>
              <a:t>, developers gained significantly more </a:t>
            </a:r>
            <a:r>
              <a:rPr lang="en-US" dirty="0">
                <a:solidFill>
                  <a:schemeClr val="tx2"/>
                </a:solidFill>
              </a:rPr>
              <a:t>control over vertex and pixel processing</a:t>
            </a:r>
            <a:r>
              <a:rPr lang="en-US" dirty="0"/>
              <a:t>. (visual styles)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shaders are mostly written in higher level languages that get </a:t>
            </a:r>
            <a:r>
              <a:rPr lang="en-US" dirty="0">
                <a:solidFill>
                  <a:schemeClr val="tx2"/>
                </a:solidFill>
              </a:rPr>
              <a:t>compiled into GPU assembly</a:t>
            </a:r>
            <a:r>
              <a:rPr lang="en-US" dirty="0"/>
              <a:t> that cards can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D7F3ED0-A970-49EC-B726-9F605A24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523140"/>
            <a:ext cx="667795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20A-8F2E-4E2B-90DA-638606CD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SHADING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2724-99D0-4119-ACDB-FCC8F641A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shading language (HLSL)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A9E2-D64E-4B27-A68D-70D93E2A4B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dirty="0">
                <a:solidFill>
                  <a:schemeClr val="tx2"/>
                </a:solidFill>
              </a:rPr>
              <a:t>Microsoft</a:t>
            </a:r>
            <a:r>
              <a:rPr lang="en-US" dirty="0"/>
              <a:t> for use by their DirectX rendering APIs,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is a very popular and widely used C style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HLSL: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Direct3D9, 10, 11 and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933DE-46BE-4EC9-8809-DAA1C9B8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OpenGL shading language (GLSL)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B6CDF2-ED9E-47AE-83E9-50A57BFFA72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3D Labs,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was years ago adopted into the core of </a:t>
            </a:r>
            <a:r>
              <a:rPr lang="en-US" dirty="0">
                <a:solidFill>
                  <a:schemeClr val="tx2"/>
                </a:solidFill>
              </a:rPr>
              <a:t>OpenGL 2.0</a:t>
            </a:r>
            <a:r>
              <a:rPr lang="en-US" dirty="0"/>
              <a:t>. It is the official shader language of OpenGL, and the original shading language of </a:t>
            </a:r>
            <a:r>
              <a:rPr lang="en-US" dirty="0">
                <a:solidFill>
                  <a:schemeClr val="tx2"/>
                </a:solidFill>
              </a:rPr>
              <a:t>Vulkan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GLSL: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FF319-718C-40F4-89F3-336098794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Other shading languages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C8AFE-E377-46B2-A01E-DCB1F54F982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CG</a:t>
            </a:r>
            <a:r>
              <a:rPr lang="en-US" dirty="0"/>
              <a:t> (C for Graphics)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intermediary shading language designed by </a:t>
            </a:r>
            <a:r>
              <a:rPr lang="en-US" dirty="0">
                <a:solidFill>
                  <a:srgbClr val="92D050"/>
                </a:solidFill>
              </a:rPr>
              <a:t>NVidia</a:t>
            </a:r>
            <a:r>
              <a:rPr lang="en-US" dirty="0"/>
              <a:t>. (discontinued)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PlayStation Shader Language </a:t>
            </a:r>
            <a:r>
              <a:rPr lang="en-US" dirty="0"/>
              <a:t>(PSSL)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by PS4/PS5, essentially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with a few console specific additions.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C++ </a:t>
            </a:r>
            <a:r>
              <a:rPr lang="en-US" dirty="0"/>
              <a:t>(MacOS &amp; iOS)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Apple’s </a:t>
            </a:r>
            <a:r>
              <a:rPr lang="en-US" dirty="0">
                <a:solidFill>
                  <a:schemeClr val="tx2"/>
                </a:solidFill>
              </a:rPr>
              <a:t>Metal</a:t>
            </a:r>
            <a:r>
              <a:rPr lang="en-US" dirty="0"/>
              <a:t> API uses C++ directly.</a:t>
            </a:r>
          </a:p>
        </p:txBody>
      </p:sp>
    </p:spTree>
    <p:extLst>
      <p:ext uri="{BB962C8B-B14F-4D97-AF65-F5344CB8AC3E}">
        <p14:creationId xmlns:p14="http://schemas.microsoft.com/office/powerpoint/2010/main" val="43365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42D-369C-44FE-A69B-0C95D44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SHADER TYPES</a:t>
            </a:r>
          </a:p>
        </p:txBody>
      </p:sp>
      <p:pic>
        <p:nvPicPr>
          <p:cNvPr id="7" name="Content Placeholder 6" descr="Diagram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0444F3-E471-469B-8C91-F055648C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7" y="1631995"/>
            <a:ext cx="5891213" cy="3594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4D2A-5964-448D-BC09-CC5331E1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 Shader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Vertex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Hull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Pixel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Hit, Callable, Closest Hit, Intersection, Miss, Ray Generation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EF55F-C1D9-44C8-8CCF-4A02B20E98DA}"/>
              </a:ext>
            </a:extLst>
          </p:cNvPr>
          <p:cNvSpPr txBox="1"/>
          <p:nvPr/>
        </p:nvSpPr>
        <p:spPr>
          <a:xfrm>
            <a:off x="6672116" y="5226005"/>
            <a:ext cx="28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i="1" dirty="0"/>
              <a:t>Only Available in DirectX12 Ultimate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2A2BBE-3BEC-4BE0-B313-A3BD09F62FC4}"/>
              </a:ext>
            </a:extLst>
          </p:cNvPr>
          <p:cNvSpPr/>
          <p:nvPr/>
        </p:nvSpPr>
        <p:spPr>
          <a:xfrm>
            <a:off x="5389631" y="1690453"/>
            <a:ext cx="2564970" cy="55903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Direct3D12 Pipeline</a:t>
            </a:r>
          </a:p>
        </p:txBody>
      </p:sp>
    </p:spTree>
    <p:extLst>
      <p:ext uri="{BB962C8B-B14F-4D97-AF65-F5344CB8AC3E}">
        <p14:creationId xmlns:p14="http://schemas.microsoft.com/office/powerpoint/2010/main" val="138307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C308-C4C8-488C-9C2C-1A8B9FE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SCALAR, VECTOR &amp; MATRIX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D6A-C578-4EAE-8B30-F404BB9A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Scalar Types: (single component)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bool, int, uint, dword, half, float, double</a:t>
            </a:r>
          </a:p>
          <a:p>
            <a:r>
              <a:rPr lang="en-US" dirty="0"/>
              <a:t>Vector Types: (1 to 4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uint2,  int3, float4, etc…</a:t>
            </a:r>
          </a:p>
          <a:p>
            <a:r>
              <a:rPr lang="en-US" dirty="0"/>
              <a:t>Matrix Types: (2 to 16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uint2x3,  float4x4, double2x2, etc…</a:t>
            </a:r>
          </a:p>
          <a:p>
            <a:r>
              <a:rPr lang="en-US" dirty="0"/>
              <a:t>Many similarities to basic C/C++</a:t>
            </a:r>
          </a:p>
          <a:p>
            <a:pPr lvl="1"/>
            <a:r>
              <a:rPr lang="en-US" dirty="0"/>
              <a:t>The use of </a:t>
            </a:r>
            <a:r>
              <a:rPr lang="en-US" dirty="0">
                <a:solidFill>
                  <a:schemeClr val="tx2"/>
                </a:solidFill>
              </a:rPr>
              <a:t>Structures</a:t>
            </a:r>
            <a:r>
              <a:rPr lang="en-US" dirty="0"/>
              <a:t> is extremely common.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Templates</a:t>
            </a:r>
            <a:r>
              <a:rPr lang="en-US" dirty="0"/>
              <a:t> are also present but only required for specific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6D1-7F76-44B3-B7AA-C23A47E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GPU 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C392-88ED-4AB6-8608-F4FF031D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Definition &amp;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(a specialized version of the </a:t>
            </a:r>
            <a:r>
              <a:rPr lang="en-US" dirty="0">
                <a:solidFill>
                  <a:schemeClr val="tx2"/>
                </a:solidFill>
              </a:rPr>
              <a:t>struct</a:t>
            </a:r>
            <a:r>
              <a:rPr lang="en-US" dirty="0"/>
              <a:t> keyword)</a:t>
            </a:r>
          </a:p>
          <a:p>
            <a:r>
              <a:rPr lang="en-US" dirty="0"/>
              <a:t>Texture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Texture2D, TextureCUBE, Texture1D, Texture3D</a:t>
            </a:r>
          </a:p>
          <a:p>
            <a:r>
              <a:rPr lang="en-US" dirty="0"/>
              <a:t>Texture Quality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SamplerState</a:t>
            </a:r>
          </a:p>
          <a:p>
            <a:r>
              <a:rPr lang="en-US" dirty="0"/>
              <a:t>Custom Resource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Buffer&lt;&gt;, RWBuffer&lt;&gt;, StructuredBuffer&lt;&gt;, RWStructuredBuffer&lt;&gt;, etc…  </a:t>
            </a:r>
          </a:p>
        </p:txBody>
      </p:sp>
    </p:spTree>
    <p:extLst>
      <p:ext uri="{BB962C8B-B14F-4D97-AF65-F5344CB8AC3E}">
        <p14:creationId xmlns:p14="http://schemas.microsoft.com/office/powerpoint/2010/main" val="19111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BACB-267D-4DCA-B2CD-975B3EE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SEMANTICS &amp; SYSTEM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DA83-25C8-4100-B3A9-5E2FA730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Found at the end of variable declarations being </a:t>
            </a:r>
            <a:r>
              <a:rPr lang="en-US" dirty="0">
                <a:solidFill>
                  <a:schemeClr val="tx2"/>
                </a:solidFill>
              </a:rPr>
              <a:t>passed into and out of shaders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identify what </a:t>
            </a:r>
            <a:r>
              <a:rPr lang="en-US" dirty="0">
                <a:solidFill>
                  <a:schemeClr val="tx2"/>
                </a:solidFill>
              </a:rPr>
              <a:t>GPU register</a:t>
            </a:r>
            <a:r>
              <a:rPr lang="en-US" dirty="0"/>
              <a:t> a variable is to be read from or written to.</a:t>
            </a:r>
          </a:p>
          <a:p>
            <a:pPr lvl="1"/>
            <a:r>
              <a:rPr lang="en-US" dirty="0"/>
              <a:t>In the Direct3D11/12 APIs you must also provide these names to the </a:t>
            </a:r>
            <a:r>
              <a:rPr lang="en-US" dirty="0">
                <a:solidFill>
                  <a:schemeClr val="tx2"/>
                </a:solidFill>
              </a:rPr>
              <a:t>Input Assembler</a:t>
            </a:r>
            <a:r>
              <a:rPr lang="en-US" dirty="0"/>
              <a:t>.</a:t>
            </a:r>
          </a:p>
          <a:p>
            <a:r>
              <a:rPr lang="en-US" dirty="0"/>
              <a:t>System Semantics</a:t>
            </a:r>
          </a:p>
          <a:p>
            <a:pPr lvl="1"/>
            <a:r>
              <a:rPr lang="en-US" dirty="0"/>
              <a:t>System reserved Semantics that each have a unique &amp; </a:t>
            </a:r>
            <a:r>
              <a:rPr lang="en-US" dirty="0">
                <a:solidFill>
                  <a:schemeClr val="tx2"/>
                </a:solidFill>
              </a:rPr>
              <a:t>special purpose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to access/provide </a:t>
            </a:r>
            <a:r>
              <a:rPr lang="en-US" dirty="0">
                <a:solidFill>
                  <a:schemeClr val="tx2"/>
                </a:solidFill>
              </a:rPr>
              <a:t>specific data available to or required by the pipeline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chemeClr val="tx2"/>
                </a:solidFill>
              </a:rPr>
              <a:t>SV_Position, SV_Target, SV_Depth, SV_VertexID, SV_InstanceID   </a:t>
            </a:r>
          </a:p>
        </p:txBody>
      </p:sp>
    </p:spTree>
    <p:extLst>
      <p:ext uri="{BB962C8B-B14F-4D97-AF65-F5344CB8AC3E}">
        <p14:creationId xmlns:p14="http://schemas.microsoft.com/office/powerpoint/2010/main" val="34138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Vertex Shader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4709" y="2097088"/>
            <a:ext cx="7099405" cy="43396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 pack_matrix(row_major)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VERTEX_IN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local_position : 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VERTEX_OUT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projected_position : SV_POSITION;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float4x4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worldViewProjectionCombined;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VERTEX_OUT main( VERTEX_IN buffer_vertex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VERTEX_OUT to_rasterizer = (VERTEX_OUT)0;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homogenous_positon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(buffer_vertex.local_position, 1);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homogenous_positon = mul( homogenous_positon, worldViewProjectionCombined);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to_rasterizer.projected_position = homogenous_positon;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to_rasterizer;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PIXEL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2097088"/>
            <a:ext cx="8991600" cy="36009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DiffuseTexture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t0, space1 );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QualityFilter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s0, space1 );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LightDirection;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LightAmbient;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Interpolated_Normal : NORMAL,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float2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Interpolated_UV : TEXTURECOORDINATE) : SV_TARGET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diffuseColor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DiffuseTexture.Sample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QualityFilter, Interpolated_UV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surfaceNormal = normalize( Interpolated_Normal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lightRatio = saturate( dot( surfaceNormal, -LightDirection.xyz)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saturate(LightColor * lightRatio + LightAmbient) * diffuseColor;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75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2362</TotalTime>
  <Words>1296</Words>
  <Application>Microsoft Macintosh PowerPoint</Application>
  <PresentationFormat>Widescreen</PresentationFormat>
  <Paragraphs>190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Circuit</vt:lpstr>
      <vt:lpstr>SHADing LANGUAGES</vt:lpstr>
      <vt:lpstr>programmable GPU STAGES</vt:lpstr>
      <vt:lpstr>HARDWARE SHADING LANGUAGES</vt:lpstr>
      <vt:lpstr>HLSL SHADER TYPES</vt:lpstr>
      <vt:lpstr>HLSL SYNTAX: SCALAR, VECTOR &amp; MATRIX TYPES</vt:lpstr>
      <vt:lpstr>HLSL SYNTAX: GPU RESOURCE TYPES</vt:lpstr>
      <vt:lpstr>HLSL SYNTAX: SEMANTICS &amp; SYSTEM SEMANTICS</vt:lpstr>
      <vt:lpstr>Sample HLSL Vertex Shader</vt:lpstr>
      <vt:lpstr>Sample HLSL PIXEL Shader</vt:lpstr>
      <vt:lpstr>HLSL VULKAN SPECIFIC FEATURES</vt:lpstr>
      <vt:lpstr>GLSL CRASH COURSE - VERTEX &amp; FRAGMENT</vt:lpstr>
      <vt:lpstr>Compiling shaders</vt:lpstr>
      <vt:lpstr>USING SHADERS: VULKAN</vt:lpstr>
      <vt:lpstr>USING SHADERS: DIRECT3D12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80</cp:revision>
  <dcterms:created xsi:type="dcterms:W3CDTF">2021-08-29T16:51:40Z</dcterms:created>
  <dcterms:modified xsi:type="dcterms:W3CDTF">2024-06-26T20:28:25Z</dcterms:modified>
</cp:coreProperties>
</file>