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1"/>
  </p:notesMasterIdLst>
  <p:sldIdLst>
    <p:sldId id="256" r:id="rId2"/>
    <p:sldId id="296" r:id="rId3"/>
    <p:sldId id="297" r:id="rId4"/>
    <p:sldId id="298" r:id="rId5"/>
    <p:sldId id="300" r:id="rId6"/>
    <p:sldId id="301" r:id="rId7"/>
    <p:sldId id="304" r:id="rId8"/>
    <p:sldId id="27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2FB86F-D8EF-4348-AE2A-EFC23CAE9D2E}">
          <p14:sldIdLst>
            <p14:sldId id="256"/>
            <p14:sldId id="296"/>
            <p14:sldId id="297"/>
            <p14:sldId id="298"/>
            <p14:sldId id="300"/>
            <p14:sldId id="301"/>
            <p14:sldId id="304"/>
            <p14:sldId id="27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13"/>
    <p:restoredTop sz="94620"/>
  </p:normalViewPr>
  <p:slideViewPr>
    <p:cSldViewPr snapToGrid="0">
      <p:cViewPr varScale="1">
        <p:scale>
          <a:sx n="87" d="100"/>
          <a:sy n="87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4F3-3D17-4651-B607-12F5E26150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A3A2-2601-4703-AABF-38632286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2D7A-BFC8-457A-BCD5-7CA5AAA3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SHADER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C9CD-A1FC-4A1E-87B0-ADDBA4B4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3DCC day3</a:t>
            </a:r>
          </a:p>
        </p:txBody>
      </p:sp>
    </p:spTree>
    <p:extLst>
      <p:ext uri="{BB962C8B-B14F-4D97-AF65-F5344CB8AC3E}">
        <p14:creationId xmlns:p14="http://schemas.microsoft.com/office/powerpoint/2010/main" val="155911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491C-1CD2-4FCC-9001-236BF170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97A4-1E94-4C1A-A4EC-978AF55D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6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addition to vertex &amp; texture data, shaders need to know many things: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World Matrices, Inverse Bind Matrix. </a:t>
            </a:r>
            <a:r>
              <a:rPr lang="en-US" dirty="0"/>
              <a:t>(from the model/physics system)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Light Positions, Light Types, Light Colors.</a:t>
            </a:r>
            <a:r>
              <a:rPr lang="en-US" dirty="0"/>
              <a:t> (from the level/environment)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Surface Material Properties. </a:t>
            </a:r>
            <a:r>
              <a:rPr lang="en-US" dirty="0"/>
              <a:t>(from the model/artists)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View/Camera Matrix, Projection Matrix, Frame Time, Total Time. </a:t>
            </a:r>
            <a:r>
              <a:rPr lang="en-US" dirty="0"/>
              <a:t>(from the game loop/engine)</a:t>
            </a:r>
          </a:p>
          <a:p>
            <a:r>
              <a:rPr lang="en-US" dirty="0"/>
              <a:t>Since this data does not change from vertex to vertex, it is considered </a:t>
            </a:r>
            <a:r>
              <a:rPr lang="en-US" dirty="0">
                <a:solidFill>
                  <a:schemeClr val="tx2"/>
                </a:solidFill>
              </a:rPr>
              <a:t>uniform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constant</a:t>
            </a:r>
            <a:r>
              <a:rPr lang="en-US" dirty="0"/>
              <a:t> during the execution of the shader code </a:t>
            </a:r>
            <a:r>
              <a:rPr lang="en-US" dirty="0">
                <a:solidFill>
                  <a:schemeClr val="tx2"/>
                </a:solidFill>
              </a:rPr>
              <a:t>on the GPU</a:t>
            </a:r>
            <a:r>
              <a:rPr lang="en-US" dirty="0"/>
              <a:t>.</a:t>
            </a:r>
          </a:p>
          <a:p>
            <a:r>
              <a:rPr lang="en-US" dirty="0"/>
              <a:t>However, it is expected that these variables are </a:t>
            </a:r>
            <a:r>
              <a:rPr lang="en-US" dirty="0">
                <a:solidFill>
                  <a:schemeClr val="tx2"/>
                </a:solidFill>
              </a:rPr>
              <a:t>updated every frame</a:t>
            </a:r>
            <a:r>
              <a:rPr lang="en-US" dirty="0"/>
              <a:t> or even sometimes </a:t>
            </a:r>
            <a:r>
              <a:rPr lang="en-US" dirty="0">
                <a:solidFill>
                  <a:schemeClr val="tx2"/>
                </a:solidFill>
              </a:rPr>
              <a:t>between draw calls</a:t>
            </a:r>
            <a:r>
              <a:rPr lang="en-US" dirty="0"/>
              <a:t>. For Example: you reuse a shader’s world matrix to draw two meshes.  </a:t>
            </a:r>
          </a:p>
          <a:p>
            <a:r>
              <a:rPr lang="en-US" dirty="0"/>
              <a:t>Each API has a few different ways to </a:t>
            </a:r>
            <a:r>
              <a:rPr lang="en-US" dirty="0">
                <a:solidFill>
                  <a:schemeClr val="tx2"/>
                </a:solidFill>
              </a:rPr>
              <a:t>upload uniforms</a:t>
            </a:r>
            <a:r>
              <a:rPr lang="en-US" dirty="0"/>
              <a:t> depending on your needs.  </a:t>
            </a:r>
          </a:p>
        </p:txBody>
      </p:sp>
    </p:spTree>
    <p:extLst>
      <p:ext uri="{BB962C8B-B14F-4D97-AF65-F5344CB8AC3E}">
        <p14:creationId xmlns:p14="http://schemas.microsoft.com/office/powerpoint/2010/main" val="307909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925C-BEAF-445D-9AB6-754B0D97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Flavors of uniform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6A73-9E14-4573-8318-CBFEFE48C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Blazing fast but miniscule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6C13-F806-47A7-A8DE-7902278F8B4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8881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Push Constants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Root Descriptor Constants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BA359-46B5-43B2-866E-35A25E7C9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Really Fast and reasonable size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FD3C66-254B-4673-A4AA-F6A8DDB12A9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89944" y="3363434"/>
            <a:ext cx="3210099" cy="29521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Uniform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Constant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Direct3D11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Constant 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34BC9"/>
                </a:solidFill>
              </a:rPr>
              <a:t>OpenGL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Uniform Buffer Objects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B6525-0E50-4B11-BF6B-B7AA6CCED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Fast Enough AND MASSIVE Size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151D13-5958-4450-97DC-41980A0CADF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955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Storage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Structured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Direct3D11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Structured 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34BC9"/>
                </a:solidFill>
              </a:rPr>
              <a:t>OpenGL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Shader Storage Buffer Objects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7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 Push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2437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Pipeline Descriptors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VkPushConstantRange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VkPipelineLayoutCreateInfo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Update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vkCmdPushConstants(…)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Place the tag </a:t>
            </a:r>
            <a:r>
              <a:rPr lang="en-US" dirty="0">
                <a:solidFill>
                  <a:schemeClr val="tx2"/>
                </a:solidFill>
              </a:rPr>
              <a:t>[[vk::push_constant]] </a:t>
            </a:r>
            <a:r>
              <a:rPr lang="en-US" dirty="0"/>
              <a:t>above the first </a:t>
            </a:r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in the shader file to link them.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3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50"/>
                </a:solidFill>
              </a:rPr>
              <a:t>D3D12</a:t>
            </a:r>
            <a:r>
              <a:rPr lang="en-US" dirty="0"/>
              <a:t> ROOT Descriptor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Root Signature Parameter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CD3DX12_ROOT_PARAMETER</a:t>
            </a:r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CD3DX12_ROOT_PARAMETER::</a:t>
            </a:r>
            <a:r>
              <a:rPr lang="en-US" dirty="0" err="1">
                <a:solidFill>
                  <a:schemeClr val="tx2"/>
                </a:solidFill>
              </a:rPr>
              <a:t>InitAsConstants</a:t>
            </a:r>
            <a:r>
              <a:rPr lang="en-US" dirty="0">
                <a:solidFill>
                  <a:schemeClr val="tx2"/>
                </a:solidFill>
              </a:rPr>
              <a:t>(…), CD3DX12_ROOT_SIGNATURE_DESC::Init(…)</a:t>
            </a:r>
          </a:p>
          <a:p>
            <a:pPr lvl="1"/>
            <a:r>
              <a:rPr lang="en-US" dirty="0"/>
              <a:t>Update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SetGraphicsRootSignature</a:t>
            </a:r>
            <a:r>
              <a:rPr lang="en-US" dirty="0">
                <a:solidFill>
                  <a:schemeClr val="tx2"/>
                </a:solidFill>
              </a:rPr>
              <a:t>(…), SetGraphicsRoot32BitConstants(…)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Create a </a:t>
            </a:r>
            <a:r>
              <a:rPr lang="en-US" dirty="0" err="1">
                <a:solidFill>
                  <a:schemeClr val="tx2"/>
                </a:solidFill>
              </a:rPr>
              <a:t>cbuffer</a:t>
            </a:r>
            <a:r>
              <a:rPr lang="en-US" dirty="0"/>
              <a:t> with the same </a:t>
            </a:r>
            <a:r>
              <a:rPr lang="en-US" dirty="0">
                <a:solidFill>
                  <a:schemeClr val="tx2"/>
                </a:solidFill>
              </a:rPr>
              <a:t>register</a:t>
            </a:r>
            <a:r>
              <a:rPr lang="en-US" dirty="0"/>
              <a:t> specified by </a:t>
            </a:r>
            <a:r>
              <a:rPr lang="en-US" dirty="0" err="1">
                <a:solidFill>
                  <a:schemeClr val="tx2"/>
                </a:solidFill>
              </a:rPr>
              <a:t>InitAsConstants</a:t>
            </a:r>
            <a:r>
              <a:rPr lang="en-US" dirty="0">
                <a:solidFill>
                  <a:schemeClr val="tx2"/>
                </a:solidFill>
              </a:rPr>
              <a:t>(…) </a:t>
            </a:r>
            <a:r>
              <a:rPr lang="en-US" dirty="0"/>
              <a:t>above.</a:t>
            </a:r>
          </a:p>
        </p:txBody>
      </p:sp>
    </p:spTree>
    <p:extLst>
      <p:ext uri="{BB962C8B-B14F-4D97-AF65-F5344CB8AC3E}">
        <p14:creationId xmlns:p14="http://schemas.microsoft.com/office/powerpoint/2010/main" val="14774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 UNIFORM &amp; STORAGE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VkBuffer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VkDeviceMemory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VkDescriptorSetLayout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VkDescriptorPool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VkDescriptorSet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GvkHelper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create_buffer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vkCreateDescriptorSetLayout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vkCreateDescriptorPool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vkAllocateDescriptorSets</a:t>
            </a:r>
            <a:r>
              <a:rPr lang="en-US" dirty="0">
                <a:solidFill>
                  <a:schemeClr val="tx2"/>
                </a:solidFill>
              </a:rPr>
              <a:t>(…) </a:t>
            </a:r>
          </a:p>
          <a:p>
            <a:pPr lvl="1"/>
            <a:r>
              <a:rPr lang="en-US" dirty="0"/>
              <a:t>Update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GvkHelper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write_to_buffer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vkUpdateDescriptorSets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Binding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vkCmdBindDescriptorSets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vkDestroyBuffer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vkFreeMemory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vkDestroyDescriptorPool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vkDestroyDescriptorSetLayout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The </a:t>
            </a:r>
            <a:r>
              <a:rPr lang="en-US" dirty="0" err="1">
                <a:solidFill>
                  <a:schemeClr val="tx2"/>
                </a:solidFill>
              </a:rPr>
              <a:t>cbuffer</a:t>
            </a:r>
            <a:r>
              <a:rPr lang="en-US" dirty="0"/>
              <a:t> type represents </a:t>
            </a:r>
            <a:r>
              <a:rPr lang="en-US" dirty="0">
                <a:highlight>
                  <a:srgbClr val="800000"/>
                </a:highlight>
              </a:rPr>
              <a:t>Uniform Buffers</a:t>
            </a:r>
            <a:r>
              <a:rPr lang="en-US" dirty="0"/>
              <a:t> while </a:t>
            </a:r>
            <a:r>
              <a:rPr lang="en-US" dirty="0" err="1">
                <a:solidFill>
                  <a:schemeClr val="tx2"/>
                </a:solidFill>
              </a:rPr>
              <a:t>StructuredBuffer</a:t>
            </a:r>
            <a:r>
              <a:rPr lang="en-US" dirty="0">
                <a:solidFill>
                  <a:schemeClr val="tx2"/>
                </a:solidFill>
              </a:rPr>
              <a:t>&lt;&gt; </a:t>
            </a:r>
            <a:r>
              <a:rPr lang="en-US" dirty="0"/>
              <a:t>is for </a:t>
            </a:r>
            <a:r>
              <a:rPr lang="en-US" dirty="0">
                <a:highlight>
                  <a:srgbClr val="800000"/>
                </a:highlight>
              </a:rPr>
              <a:t>Storage Buffers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38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50"/>
                </a:solidFill>
              </a:rPr>
              <a:t>DIRECT3D12</a:t>
            </a:r>
            <a:r>
              <a:rPr lang="en-US" dirty="0"/>
              <a:t> constant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ID3D12Resource*, ID3D12DescriptorHeap*, CD3DX12_ROOT_PARAMETER</a:t>
            </a:r>
          </a:p>
          <a:p>
            <a:pPr lvl="1"/>
            <a:r>
              <a:rPr lang="en-US" dirty="0"/>
              <a:t>Creation/Update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CreateCommittedResource</a:t>
            </a:r>
            <a:r>
              <a:rPr lang="en-US" dirty="0">
                <a:solidFill>
                  <a:schemeClr val="tx2"/>
                </a:solidFill>
              </a:rPr>
              <a:t>(…), Map(…), </a:t>
            </a:r>
            <a:r>
              <a:rPr lang="en-US" dirty="0" err="1">
                <a:solidFill>
                  <a:schemeClr val="tx2"/>
                </a:solidFill>
              </a:rPr>
              <a:t>Unmap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CreateDescriptorHeap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CreateConstantBufferView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Root Signature Setup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CD3DX12_ROOT_PARAMETER::</a:t>
            </a:r>
            <a:r>
              <a:rPr lang="en-US" dirty="0" err="1">
                <a:solidFill>
                  <a:schemeClr val="tx2"/>
                </a:solidFill>
              </a:rPr>
              <a:t>InitAsConstantBufferView</a:t>
            </a:r>
            <a:r>
              <a:rPr lang="en-US" dirty="0">
                <a:solidFill>
                  <a:schemeClr val="tx2"/>
                </a:solidFill>
              </a:rPr>
              <a:t>(…), CD3DX12_ROOT_SIGNATURE_DESC::Init(…) </a:t>
            </a:r>
          </a:p>
          <a:p>
            <a:pPr lvl="1"/>
            <a:r>
              <a:rPr lang="en-US" dirty="0"/>
              <a:t>Setting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SetGraphicsRootSignature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SetDescriptorHeaps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SetGraphicsRootConstantBufferView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Release(…)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This is what the </a:t>
            </a:r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type is used for. In Shader Model </a:t>
            </a:r>
            <a:r>
              <a:rPr lang="en-US" dirty="0">
                <a:solidFill>
                  <a:srgbClr val="FF0000"/>
                </a:solidFill>
              </a:rPr>
              <a:t>5.1+</a:t>
            </a:r>
            <a:r>
              <a:rPr lang="en-US" dirty="0"/>
              <a:t> you can use </a:t>
            </a:r>
            <a:r>
              <a:rPr lang="en-US" dirty="0" err="1">
                <a:solidFill>
                  <a:schemeClr val="tx2"/>
                </a:solidFill>
              </a:rPr>
              <a:t>ConstantBuffer</a:t>
            </a:r>
            <a:r>
              <a:rPr lang="en-US" dirty="0">
                <a:solidFill>
                  <a:schemeClr val="tx2"/>
                </a:solidFill>
              </a:rPr>
              <a:t>&lt;&gt;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9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307-6CE7-53F8-DB01-1878784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06C38-C91B-C042-A665-9B4D6DD26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covering VULKAN descriptor sets in more detail + Example code</a:t>
            </a:r>
          </a:p>
        </p:txBody>
      </p:sp>
    </p:spTree>
    <p:extLst>
      <p:ext uri="{BB962C8B-B14F-4D97-AF65-F5344CB8AC3E}">
        <p14:creationId xmlns:p14="http://schemas.microsoft.com/office/powerpoint/2010/main" val="123703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C84CFB-6C02-4BE5-AF90-C4905B58DA0E}"/>
              </a:ext>
            </a:extLst>
          </p:cNvPr>
          <p:cNvSpPr/>
          <p:nvPr/>
        </p:nvSpPr>
        <p:spPr>
          <a:xfrm>
            <a:off x="3971803" y="205040"/>
            <a:ext cx="4248393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8756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2355</TotalTime>
  <Words>475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GLOBAL SHADER VARIABLES</vt:lpstr>
      <vt:lpstr>Shader uniforms</vt:lpstr>
      <vt:lpstr>Three Flavors of uniform Storage</vt:lpstr>
      <vt:lpstr>USING VULKAN Push constants</vt:lpstr>
      <vt:lpstr>USING D3D12 ROOT Descriptor constants</vt:lpstr>
      <vt:lpstr>USING VULKAN UNIFORM &amp; STORAGE BUFFERS</vt:lpstr>
      <vt:lpstr>USING DIRECT3D12 constant BUFFERS</vt:lpstr>
      <vt:lpstr>Programming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graphics hardware</dc:title>
  <dc:creator>Lari Norri</dc:creator>
  <cp:lastModifiedBy>Norri, Lari</cp:lastModifiedBy>
  <cp:revision>81</cp:revision>
  <dcterms:created xsi:type="dcterms:W3CDTF">2021-08-29T16:51:40Z</dcterms:created>
  <dcterms:modified xsi:type="dcterms:W3CDTF">2024-06-26T20:26:44Z</dcterms:modified>
</cp:coreProperties>
</file>