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12"/>
  </p:notesMasterIdLst>
  <p:sldIdLst>
    <p:sldId id="256" r:id="rId2"/>
    <p:sldId id="278" r:id="rId3"/>
    <p:sldId id="283" r:id="rId4"/>
    <p:sldId id="284" r:id="rId5"/>
    <p:sldId id="285" r:id="rId6"/>
    <p:sldId id="286" r:id="rId7"/>
    <p:sldId id="287" r:id="rId8"/>
    <p:sldId id="288" r:id="rId9"/>
    <p:sldId id="27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92FB86F-D8EF-4348-AE2A-EFC23CAE9D2E}">
          <p14:sldIdLst>
            <p14:sldId id="256"/>
            <p14:sldId id="278"/>
            <p14:sldId id="283"/>
            <p14:sldId id="284"/>
            <p14:sldId id="285"/>
            <p14:sldId id="286"/>
            <p14:sldId id="287"/>
            <p14:sldId id="288"/>
            <p14:sldId id="277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4B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23"/>
    <p:restoredTop sz="94637"/>
  </p:normalViewPr>
  <p:slideViewPr>
    <p:cSldViewPr snapToGrid="0">
      <p:cViewPr varScale="1">
        <p:scale>
          <a:sx n="103" d="100"/>
          <a:sy n="103" d="100"/>
        </p:scale>
        <p:origin x="3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B14F3-3D17-4651-B607-12F5E261502F}" type="datetimeFigureOut">
              <a:rPr lang="en-US" smtClean="0"/>
              <a:t>6/26/24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C1A3A2-2601-4703-AABF-386322864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98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59C2894-F18A-4999-BFE2-5BBA9F091956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11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56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87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5551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38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6/26/24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34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6/26/24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86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38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67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0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3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31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6/26/24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95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6/26/24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3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6/26/24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2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55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78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C2894-F18A-4999-BFE2-5BBA9F091956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471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  <p:sldLayoutId id="214748387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www.soft8soft.com/docs/manual/en/blender/Material-Library.html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www.artstation.com/artwork/8lnKG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marmoset.co/posts/pbr-texture-conversion/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simp.org/" TargetMode="External"/><Relationship Id="rId7" Type="http://schemas.openxmlformats.org/officeDocument/2006/relationships/hyperlink" Target="https://boundingboxsoftware.com/materialize/" TargetMode="External"/><Relationship Id="rId2" Type="http://schemas.openxmlformats.org/officeDocument/2006/relationships/hyperlink" Target="https://github.com/syoyo/tinygltf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github.com/Nadrin/PBR" TargetMode="External"/><Relationship Id="rId5" Type="http://schemas.openxmlformats.org/officeDocument/2006/relationships/hyperlink" Target="https://www.khronos.org/ktx/documentation/libktx/index.html" TargetMode="External"/><Relationship Id="rId4" Type="http://schemas.openxmlformats.org/officeDocument/2006/relationships/hyperlink" Target="https://developer.imaginationtech.com/pvrtextool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32D7A-BFC8-457A-BCD5-7CA5AAA32E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GLTF &amp; Surface materials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9C9CD-A1FC-4A1E-87B0-ADDBA4B43D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3DCC day5</a:t>
            </a:r>
          </a:p>
        </p:txBody>
      </p:sp>
    </p:spTree>
    <p:extLst>
      <p:ext uri="{BB962C8B-B14F-4D97-AF65-F5344CB8AC3E}">
        <p14:creationId xmlns:p14="http://schemas.microsoft.com/office/powerpoint/2010/main" val="1559112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2C84CFB-6C02-4BE5-AF90-C4905B58DA0E}"/>
              </a:ext>
            </a:extLst>
          </p:cNvPr>
          <p:cNvSpPr/>
          <p:nvPr/>
        </p:nvSpPr>
        <p:spPr>
          <a:xfrm>
            <a:off x="3971803" y="205040"/>
            <a:ext cx="4248393" cy="644791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13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587564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C9A83-A5B6-FAC5-6A8C-C555E99E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GLTF 3D Model Format deep dive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7919D-0E80-11B3-5C62-FF9506A9CB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 structure, variations, vertex/index formats, Materials, 3DCC exporter, advanced </a:t>
            </a:r>
          </a:p>
        </p:txBody>
      </p:sp>
    </p:spTree>
    <p:extLst>
      <p:ext uri="{BB962C8B-B14F-4D97-AF65-F5344CB8AC3E}">
        <p14:creationId xmlns:p14="http://schemas.microsoft.com/office/powerpoint/2010/main" val="1203392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ECC97-E8DD-49B8-A0F5-7D3D5EB7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SURFACE materials</a:t>
            </a: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204C220F-2442-4F1C-9394-A3ECA9ED4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234" y="2097088"/>
            <a:ext cx="7252355" cy="44010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27793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FA503-9F34-4701-A637-B325E7E5D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C2909-D7B0-4DBC-89B9-107E82921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Designed to tune/tweak the </a:t>
            </a:r>
            <a:r>
              <a:rPr lang="en-US" dirty="0">
                <a:solidFill>
                  <a:schemeClr val="tx2"/>
                </a:solidFill>
              </a:rPr>
              <a:t>classic shading formulas</a:t>
            </a:r>
            <a:r>
              <a:rPr lang="en-US" dirty="0"/>
              <a:t> we discussed earlier.</a:t>
            </a:r>
          </a:p>
          <a:p>
            <a:pPr lvl="1"/>
            <a:r>
              <a:rPr lang="en-US" dirty="0"/>
              <a:t>Examples: </a:t>
            </a:r>
            <a:r>
              <a:rPr lang="en-US" dirty="0">
                <a:solidFill>
                  <a:schemeClr val="tx2"/>
                </a:solidFill>
              </a:rPr>
              <a:t>Specular Exponent </a:t>
            </a:r>
            <a:r>
              <a:rPr lang="en-US" dirty="0"/>
              <a:t>&amp; Intensity, Diffuse, </a:t>
            </a:r>
            <a:r>
              <a:rPr lang="en-US" dirty="0">
                <a:solidFill>
                  <a:schemeClr val="tx2"/>
                </a:solidFill>
              </a:rPr>
              <a:t>Ambient</a:t>
            </a:r>
            <a:r>
              <a:rPr lang="en-US" dirty="0"/>
              <a:t>, Specular and Emissive Color.</a:t>
            </a:r>
          </a:p>
          <a:p>
            <a:r>
              <a:rPr lang="en-US" dirty="0"/>
              <a:t>Unlike modern materials, these need to be </a:t>
            </a:r>
            <a:r>
              <a:rPr lang="en-US" dirty="0">
                <a:solidFill>
                  <a:schemeClr val="tx2"/>
                </a:solidFill>
              </a:rPr>
              <a:t>hand tweaked by artists </a:t>
            </a:r>
            <a:r>
              <a:rPr lang="en-US" dirty="0"/>
              <a:t>depending on a given lighting environment </a:t>
            </a:r>
            <a:r>
              <a:rPr lang="en-US" dirty="0">
                <a:solidFill>
                  <a:schemeClr val="tx2"/>
                </a:solidFill>
              </a:rPr>
              <a:t>to look physically correct</a:t>
            </a:r>
            <a:r>
              <a:rPr lang="en-US" dirty="0"/>
              <a:t>.</a:t>
            </a:r>
          </a:p>
          <a:p>
            <a:r>
              <a:rPr lang="en-US" dirty="0"/>
              <a:t>The major benefit is that these algorithms are </a:t>
            </a:r>
            <a:r>
              <a:rPr lang="en-US" dirty="0">
                <a:solidFill>
                  <a:schemeClr val="tx2"/>
                </a:solidFill>
              </a:rPr>
              <a:t>easy to understand </a:t>
            </a:r>
            <a:r>
              <a:rPr lang="en-US" dirty="0"/>
              <a:t>and </a:t>
            </a:r>
            <a:r>
              <a:rPr lang="en-US" dirty="0">
                <a:solidFill>
                  <a:schemeClr val="tx2"/>
                </a:solidFill>
              </a:rPr>
              <a:t>very cheap to run</a:t>
            </a:r>
            <a:r>
              <a:rPr lang="en-US" dirty="0"/>
              <a:t> on pretty much any 3D hardware. (low power mobile devices included)</a:t>
            </a:r>
          </a:p>
          <a:p>
            <a:r>
              <a:rPr lang="en-US" dirty="0">
                <a:solidFill>
                  <a:schemeClr val="tx2"/>
                </a:solidFill>
              </a:rPr>
              <a:t>Most games have moved to PBR</a:t>
            </a:r>
            <a:r>
              <a:rPr lang="en-US" dirty="0"/>
              <a:t> based materials and workflows, but classic shading algorithms may still be relevant when performance is limited or PBR is overkill for a particular visual style.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04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E47B8-27D0-4831-BD52-E65461B59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CLASSIC MATERIALS</a:t>
            </a:r>
          </a:p>
        </p:txBody>
      </p:sp>
      <p:pic>
        <p:nvPicPr>
          <p:cNvPr id="6" name="Content Placeholder 5" descr="A screenshot of a video game&#10;&#10;Description automatically generated with medium confidence">
            <a:hlinkClick r:id="rId2"/>
            <a:extLst>
              <a:ext uri="{FF2B5EF4-FFF2-40B4-BE49-F238E27FC236}">
                <a16:creationId xmlns:a16="http://schemas.microsoft.com/office/drawing/2014/main" id="{8EA2AE6F-6830-450B-A00F-415C39AB64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742" y="1429543"/>
            <a:ext cx="6564706" cy="3692647"/>
          </a:xfrm>
          <a:solidFill>
            <a:schemeClr val="bg2">
              <a:lumMod val="90000"/>
              <a:lumOff val="10000"/>
            </a:schemeClr>
          </a:solidFill>
          <a:ln>
            <a:solidFill>
              <a:schemeClr val="tx1"/>
            </a:solidFill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3E32D-2C91-464E-B05C-89D904094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2249484"/>
            <a:ext cx="3856037" cy="399891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model file will contain a </a:t>
            </a:r>
            <a:r>
              <a:rPr lang="en-US" dirty="0">
                <a:solidFill>
                  <a:schemeClr val="tx2"/>
                </a:solidFill>
              </a:rPr>
              <a:t>list of materials attributes</a:t>
            </a:r>
            <a:r>
              <a:rPr lang="en-US" dirty="0"/>
              <a:t> to be used by each sub-mesh of the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Though art programs support multiple </a:t>
            </a:r>
            <a:r>
              <a:rPr lang="en-US" dirty="0">
                <a:solidFill>
                  <a:schemeClr val="tx2"/>
                </a:solidFill>
              </a:rPr>
              <a:t>illumination models</a:t>
            </a:r>
            <a:r>
              <a:rPr lang="en-US" dirty="0"/>
              <a:t>, games typically </a:t>
            </a:r>
            <a:r>
              <a:rPr lang="en-US" dirty="0">
                <a:solidFill>
                  <a:schemeClr val="tx2"/>
                </a:solidFill>
              </a:rPr>
              <a:t>just use one</a:t>
            </a:r>
            <a:r>
              <a:rPr lang="en-US" dirty="0"/>
              <a:t>. (some attributes are ignored)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non-PBR game-ready models will also come with </a:t>
            </a:r>
            <a:r>
              <a:rPr lang="en-US" dirty="0">
                <a:solidFill>
                  <a:schemeClr val="tx2"/>
                </a:solidFill>
              </a:rPr>
              <a:t>diffuse, normal &amp; specular/reflection textures</a:t>
            </a:r>
            <a:r>
              <a:rPr lang="en-US" dirty="0"/>
              <a:t> as well.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use these in the </a:t>
            </a:r>
            <a:r>
              <a:rPr lang="en-US" dirty="0">
                <a:solidFill>
                  <a:schemeClr val="tx2"/>
                </a:solidFill>
              </a:rPr>
              <a:t>pixel shader </a:t>
            </a:r>
            <a:r>
              <a:rPr lang="en-US" dirty="0"/>
              <a:t>to further </a:t>
            </a:r>
            <a:r>
              <a:rPr lang="en-US" dirty="0">
                <a:solidFill>
                  <a:schemeClr val="tx2"/>
                </a:solidFill>
              </a:rPr>
              <a:t>tune the lighting </a:t>
            </a:r>
            <a:r>
              <a:rPr lang="en-US" dirty="0"/>
              <a:t>for each pixel.</a:t>
            </a:r>
          </a:p>
        </p:txBody>
      </p:sp>
    </p:spTree>
    <p:extLst>
      <p:ext uri="{BB962C8B-B14F-4D97-AF65-F5344CB8AC3E}">
        <p14:creationId xmlns:p14="http://schemas.microsoft.com/office/powerpoint/2010/main" val="1222196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9D0D-2D7F-4538-9EAD-D9D158927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MATERIALS (PBR)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A992F-CCE7-4713-B1F4-758EB9602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Uses significantly more </a:t>
            </a:r>
            <a:r>
              <a:rPr lang="en-US" dirty="0">
                <a:solidFill>
                  <a:schemeClr val="tx2"/>
                </a:solidFill>
              </a:rPr>
              <a:t>physically accurate mathematics</a:t>
            </a:r>
            <a:r>
              <a:rPr lang="en-US" dirty="0"/>
              <a:t>. Focuses on </a:t>
            </a:r>
            <a:r>
              <a:rPr lang="en-US" dirty="0">
                <a:solidFill>
                  <a:schemeClr val="tx2"/>
                </a:solidFill>
              </a:rPr>
              <a:t>energy conservation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image based lighting</a:t>
            </a:r>
            <a:r>
              <a:rPr lang="en-US" dirty="0"/>
              <a:t> and accurate </a:t>
            </a:r>
            <a:r>
              <a:rPr lang="en-US" dirty="0">
                <a:solidFill>
                  <a:schemeClr val="tx2"/>
                </a:solidFill>
              </a:rPr>
              <a:t>Fresnel edge reflections</a:t>
            </a:r>
            <a:r>
              <a:rPr lang="en-US" dirty="0"/>
              <a:t>.</a:t>
            </a:r>
          </a:p>
          <a:p>
            <a:r>
              <a:rPr lang="en-US" dirty="0"/>
              <a:t>Direct </a:t>
            </a:r>
            <a:r>
              <a:rPr lang="en-US" dirty="0">
                <a:solidFill>
                  <a:schemeClr val="tx2"/>
                </a:solidFill>
              </a:rPr>
              <a:t>light shapes are the same as classic</a:t>
            </a:r>
            <a:r>
              <a:rPr lang="en-US" dirty="0"/>
              <a:t>, but environment light &amp; reflections are often read from a specially prepared </a:t>
            </a:r>
            <a:r>
              <a:rPr lang="en-US" dirty="0">
                <a:solidFill>
                  <a:schemeClr val="tx2"/>
                </a:solidFill>
              </a:rPr>
              <a:t>cube map with light energy encoded</a:t>
            </a:r>
            <a:r>
              <a:rPr lang="en-US" dirty="0"/>
              <a:t>. (optional)</a:t>
            </a:r>
          </a:p>
          <a:p>
            <a:r>
              <a:rPr lang="en-US" dirty="0"/>
              <a:t>Because the formulas are better at mimicking actual light behavior on surfaces, little to </a:t>
            </a:r>
            <a:r>
              <a:rPr lang="en-US" dirty="0">
                <a:solidFill>
                  <a:schemeClr val="tx2"/>
                </a:solidFill>
              </a:rPr>
              <a:t>no hand tuning</a:t>
            </a:r>
            <a:r>
              <a:rPr lang="en-US" dirty="0"/>
              <a:t> is required. (Artists instead describe the physical properties of surfaces)</a:t>
            </a:r>
          </a:p>
          <a:p>
            <a:r>
              <a:rPr lang="en-US" dirty="0"/>
              <a:t>A PBR shader is significantly </a:t>
            </a:r>
            <a:r>
              <a:rPr lang="en-US" dirty="0">
                <a:solidFill>
                  <a:schemeClr val="tx2"/>
                </a:solidFill>
              </a:rPr>
              <a:t>more theoretically complex and expensive to run</a:t>
            </a:r>
            <a:r>
              <a:rPr lang="en-US" dirty="0"/>
              <a:t> than a classic shader, however the </a:t>
            </a:r>
            <a:r>
              <a:rPr lang="en-US" dirty="0">
                <a:solidFill>
                  <a:schemeClr val="tx2"/>
                </a:solidFill>
              </a:rPr>
              <a:t>visual improvement is significant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chemeClr val="tx2"/>
                </a:solidFill>
              </a:rPr>
              <a:t>Most PBR data comes in the form of textures</a:t>
            </a:r>
            <a:r>
              <a:rPr lang="en-US" dirty="0"/>
              <a:t> not model file attributes. (per-pixel materials)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997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E47B8-27D0-4831-BD52-E65461B59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Modern MATERIALS</a:t>
            </a:r>
          </a:p>
        </p:txBody>
      </p:sp>
      <p:pic>
        <p:nvPicPr>
          <p:cNvPr id="6" name="Content Placeholder 5" descr="A group of skulls&#10;&#10;Description automatically generated with low confidence">
            <a:hlinkClick r:id="rId2"/>
            <a:extLst>
              <a:ext uri="{FF2B5EF4-FFF2-40B4-BE49-F238E27FC236}">
                <a16:creationId xmlns:a16="http://schemas.microsoft.com/office/drawing/2014/main" id="{0856A877-7E09-41B4-B8EE-110EECB36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8779" b="10074"/>
          <a:stretch/>
        </p:blipFill>
        <p:spPr>
          <a:xfrm>
            <a:off x="6096000" y="1429543"/>
            <a:ext cx="3722176" cy="2450592"/>
          </a:xfrm>
          <a:ln>
            <a:solidFill>
              <a:schemeClr val="tx1"/>
            </a:solidFill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3E32D-2C91-464E-B05C-89D904094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2249484"/>
            <a:ext cx="3856037" cy="399891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Materials overall are simpler: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Albedo HDR, Roughness 0-1, Metallic T/F</a:t>
            </a:r>
            <a:r>
              <a:rPr lang="en-US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Typically, these </a:t>
            </a:r>
            <a:r>
              <a:rPr lang="en-US" dirty="0">
                <a:solidFill>
                  <a:schemeClr val="tx2"/>
                </a:solidFill>
              </a:rPr>
              <a:t>materials need only be provided in texture form</a:t>
            </a:r>
            <a:r>
              <a:rPr lang="en-US" dirty="0"/>
              <a:t> since no hand tuning is required.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PBR game-ready models will have a normal map and a combination of </a:t>
            </a:r>
            <a:r>
              <a:rPr lang="en-US" dirty="0">
                <a:solidFill>
                  <a:schemeClr val="tx2"/>
                </a:solidFill>
              </a:rPr>
              <a:t>texture data to represent the 3 attributes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use these 3 attributes (along with an environment lighting map) in the </a:t>
            </a:r>
            <a:r>
              <a:rPr lang="en-US" dirty="0">
                <a:solidFill>
                  <a:schemeClr val="tx2"/>
                </a:solidFill>
              </a:rPr>
              <a:t>pixel shader</a:t>
            </a:r>
            <a:r>
              <a:rPr lang="en-US" dirty="0"/>
              <a:t> as arguments to the </a:t>
            </a:r>
            <a:r>
              <a:rPr lang="en-US" dirty="0">
                <a:solidFill>
                  <a:schemeClr val="tx2"/>
                </a:solidFill>
              </a:rPr>
              <a:t>PBR formulas</a:t>
            </a:r>
            <a:r>
              <a:rPr lang="en-US" dirty="0"/>
              <a:t>.</a:t>
            </a:r>
          </a:p>
        </p:txBody>
      </p:sp>
      <p:pic>
        <p:nvPicPr>
          <p:cNvPr id="7" name="Content Placeholder 5" descr="A group of skulls&#10;&#10;Description automatically generated with low confidence">
            <a:hlinkClick r:id="rId2"/>
            <a:extLst>
              <a:ext uri="{FF2B5EF4-FFF2-40B4-BE49-F238E27FC236}">
                <a16:creationId xmlns:a16="http://schemas.microsoft.com/office/drawing/2014/main" id="{9C6DA9F4-9584-4F58-9361-CED06AB53F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6" r="3" b="10074"/>
          <a:stretch/>
        </p:blipFill>
        <p:spPr>
          <a:xfrm>
            <a:off x="6096000" y="3880135"/>
            <a:ext cx="3722176" cy="24505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3512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36195-7596-4EBD-9F6C-B1AF6C75C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Rendering: Tools and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9A9E2-8860-47E0-9C9B-C944EAF61E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loading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E1FB97-FA7B-47FC-8A7F-889354744ACA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w Cen MT" panose="020B0602020104020603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Tiny</a:t>
            </a:r>
            <a:r>
              <a:rPr lang="en-US" sz="2000" dirty="0">
                <a:solidFill>
                  <a:schemeClr val="tx2"/>
                </a:solidFill>
                <a:latin typeface="Tw Cen MT" panose="020B0602020104020603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GLTF</a:t>
            </a:r>
            <a:endParaRPr lang="en-US" sz="2000" dirty="0">
              <a:solidFill>
                <a:schemeClr val="tx2"/>
              </a:solidFill>
              <a:latin typeface="Tw Cen MT" panose="020B0602020104020603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 Asset Import Library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B886B0-F6A9-4E0D-B2FD-BDE763A12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Texture loading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8D0D19-5CC0-493D-8D04-35EE126F61EE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PVRTexTool</a:t>
            </a:r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KTX Texture Library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E83EB42-7973-43AC-96B1-7D5EB232F1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PBR workflow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2622ED6-E43C-43AE-8936-129B8EC3E16F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PBR Example Shader</a:t>
            </a:r>
            <a:r>
              <a:rPr lang="en-US" sz="2000" u="sng" dirty="0">
                <a:solidFill>
                  <a:schemeClr val="tx2"/>
                </a:solidFill>
              </a:rPr>
              <a:t>s</a:t>
            </a:r>
            <a:endParaRPr lang="en-US" sz="2000" u="sng" dirty="0">
              <a:solidFill>
                <a:schemeClr val="tx2"/>
              </a:solidFill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2000" dirty="0">
                <a:solidFill>
                  <a:schemeClr val="tx2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Materialize</a:t>
            </a:r>
            <a:endParaRPr lang="en-US" sz="2000" dirty="0">
              <a:solidFill>
                <a:schemeClr val="tx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857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59307-6CE7-53F8-DB01-1878784F5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06C38-C91B-C042-A665-9B4D6DD26F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CMAKE to LINK the tiny gltf library + loading CPU model data</a:t>
            </a:r>
          </a:p>
        </p:txBody>
      </p:sp>
    </p:spTree>
    <p:extLst>
      <p:ext uri="{BB962C8B-B14F-4D97-AF65-F5344CB8AC3E}">
        <p14:creationId xmlns:p14="http://schemas.microsoft.com/office/powerpoint/2010/main" val="12370386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2313</TotalTime>
  <Words>477</Words>
  <Application>Microsoft Macintosh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Tw Cen MT</vt:lpstr>
      <vt:lpstr>Circuit</vt:lpstr>
      <vt:lpstr>GLTF &amp; Surface materials</vt:lpstr>
      <vt:lpstr>GLTF 3D Model Format deep dive</vt:lpstr>
      <vt:lpstr>SURFACE materials</vt:lpstr>
      <vt:lpstr>CLASSIC MATERIALS</vt:lpstr>
      <vt:lpstr>USING CLASSIC MATERIALS</vt:lpstr>
      <vt:lpstr>MODERN MATERIALS (PBR)</vt:lpstr>
      <vt:lpstr>USING Modern MATERIALS</vt:lpstr>
      <vt:lpstr>Game Rendering: Tools and resources</vt:lpstr>
      <vt:lpstr>Programming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graphics hardware</dc:title>
  <dc:creator>Lari Norri</dc:creator>
  <cp:lastModifiedBy>Norri, Lari</cp:lastModifiedBy>
  <cp:revision>86</cp:revision>
  <dcterms:created xsi:type="dcterms:W3CDTF">2021-08-29T16:51:40Z</dcterms:created>
  <dcterms:modified xsi:type="dcterms:W3CDTF">2024-06-26T20:38:46Z</dcterms:modified>
</cp:coreProperties>
</file>