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4"/>
  </p:notesMasterIdLst>
  <p:sldIdLst>
    <p:sldId id="256" r:id="rId2"/>
    <p:sldId id="280" r:id="rId3"/>
    <p:sldId id="274" r:id="rId4"/>
    <p:sldId id="281" r:id="rId5"/>
    <p:sldId id="275" r:id="rId6"/>
    <p:sldId id="276" r:id="rId7"/>
    <p:sldId id="277" r:id="rId8"/>
    <p:sldId id="278" r:id="rId9"/>
    <p:sldId id="283" r:id="rId10"/>
    <p:sldId id="266" r:id="rId11"/>
    <p:sldId id="282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80"/>
            <p14:sldId id="274"/>
            <p14:sldId id="281"/>
            <p14:sldId id="275"/>
            <p14:sldId id="276"/>
            <p14:sldId id="277"/>
            <p14:sldId id="278"/>
            <p14:sldId id="283"/>
            <p14:sldId id="266"/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W_iqrtJORc" TargetMode="External"/><Relationship Id="rId2" Type="http://schemas.openxmlformats.org/officeDocument/2006/relationships/hyperlink" Target="https://youtu.be/ZuyFTr0QSj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hyperlink" Target="https://youtu.be/hAnvj18ZjsU?t=1647" TargetMode="External"/><Relationship Id="rId7" Type="http://schemas.openxmlformats.org/officeDocument/2006/relationships/package" Target="../embeddings/Microsoft_PowerPoint_Presentation.ppt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hetenthplanet.de/archives/1180" TargetMode="External"/><Relationship Id="rId5" Type="http://schemas.openxmlformats.org/officeDocument/2006/relationships/hyperlink" Target="https://youtu.be/GyfVQmoFX4c" TargetMode="External"/><Relationship Id="rId4" Type="http://schemas.openxmlformats.org/officeDocument/2006/relationships/hyperlink" Target="https://youtu.be/Xn4Z9IVnza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Yyd_HRy1Kt_GClksFbdHJTkndEIX1iT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package" Target="../embeddings/Microsoft_PowerPoint_Presentation1.pptx"/><Relationship Id="rId4" Type="http://schemas.openxmlformats.org/officeDocument/2006/relationships/hyperlink" Target="https://docs.microsoft.com/en-us/windows/win32/dxtecharts/cascaded-shadow-ma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gF9LWWxhd0" TargetMode="External"/><Relationship Id="rId2" Type="http://schemas.openxmlformats.org/officeDocument/2006/relationships/hyperlink" Target="https://youtu.be/r1nW0fLRZYQ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ME-fcyEyRM" TargetMode="External"/><Relationship Id="rId2" Type="http://schemas.openxmlformats.org/officeDocument/2006/relationships/hyperlink" Target="https://youtu.be/H72kYPl99s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aF-emC31eEE" TargetMode="External"/><Relationship Id="rId4" Type="http://schemas.openxmlformats.org/officeDocument/2006/relationships/hyperlink" Target="https://youtu.be/Xze4RiezzX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9jFyrKLDzDE" TargetMode="External"/><Relationship Id="rId3" Type="http://schemas.openxmlformats.org/officeDocument/2006/relationships/hyperlink" Target="https://youtu.be/wCI9VR8N17o" TargetMode="External"/><Relationship Id="rId7" Type="http://schemas.openxmlformats.org/officeDocument/2006/relationships/hyperlink" Target="https://youtu.be/2Ev1ym6gXzw" TargetMode="External"/><Relationship Id="rId2" Type="http://schemas.openxmlformats.org/officeDocument/2006/relationships/hyperlink" Target="https://youtu.be/9EZkc9-4tk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wys8NJD1qGs" TargetMode="External"/><Relationship Id="rId5" Type="http://schemas.openxmlformats.org/officeDocument/2006/relationships/hyperlink" Target="https://youtu.be/AyG2aJexuwg" TargetMode="External"/><Relationship Id="rId4" Type="http://schemas.openxmlformats.org/officeDocument/2006/relationships/hyperlink" Target="https://youtu.be/YTSBqcm1cW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rendering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3DCC </a:t>
            </a:r>
            <a:r>
              <a:rPr lang="en-US" dirty="0"/>
              <a:t>day7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17EA-1C2E-4827-BD6B-E50D8C94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systems &amp; GPU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9D5E-6F2D-4D26-B903-3D799D74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54867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9713-E112-4811-A8AD-C6287415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CULLING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0CFB-7B7D-428D-8251-67DDE08C1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9680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B2A3-8369-48E4-9D6C-EFB53390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pathway to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5BC8-4E9D-4FF5-B63D-BE4E251F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6708"/>
          </a:xfrm>
        </p:spPr>
        <p:txBody>
          <a:bodyPr>
            <a:normAutofit/>
          </a:bodyPr>
          <a:lstStyle/>
          <a:p>
            <a:r>
              <a:rPr lang="en-US" dirty="0"/>
              <a:t>Unlike previous slide decks, this is more of a </a:t>
            </a:r>
            <a:r>
              <a:rPr lang="en-US" dirty="0">
                <a:solidFill>
                  <a:schemeClr val="tx2"/>
                </a:solidFill>
              </a:rPr>
              <a:t>collection of steppingstones</a:t>
            </a:r>
            <a:r>
              <a:rPr lang="en-US" dirty="0"/>
              <a:t> to give you a path to learn about a specific subject in more detail.</a:t>
            </a:r>
          </a:p>
          <a:p>
            <a:r>
              <a:rPr lang="en-US" dirty="0"/>
              <a:t>Each of the topics contained within could easily be their </a:t>
            </a:r>
            <a:r>
              <a:rPr lang="en-US" dirty="0">
                <a:solidFill>
                  <a:schemeClr val="tx2"/>
                </a:solidFill>
              </a:rPr>
              <a:t>own lectures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some cases, there actually are whole lectures by me(or others) on a topic! </a:t>
            </a:r>
          </a:p>
          <a:p>
            <a:r>
              <a:rPr lang="en-US" dirty="0"/>
              <a:t>Keep in mind that even if the content you are reading on an advanced topic is </a:t>
            </a:r>
            <a:r>
              <a:rPr lang="en-US" dirty="0">
                <a:solidFill>
                  <a:schemeClr val="tx2"/>
                </a:solidFill>
              </a:rPr>
              <a:t>not specific to your chosen API</a:t>
            </a:r>
            <a:r>
              <a:rPr lang="en-US" dirty="0"/>
              <a:t>, that </a:t>
            </a:r>
            <a:r>
              <a:rPr lang="en-US" dirty="0">
                <a:solidFill>
                  <a:schemeClr val="tx2"/>
                </a:solidFill>
              </a:rPr>
              <a:t>does not mean it is not applicable!</a:t>
            </a:r>
          </a:p>
          <a:p>
            <a:r>
              <a:rPr lang="en-US" dirty="0"/>
              <a:t>This deck contains links to our own materials and links to </a:t>
            </a:r>
            <a:r>
              <a:rPr lang="en-US" dirty="0">
                <a:solidFill>
                  <a:schemeClr val="tx2"/>
                </a:solidFill>
              </a:rPr>
              <a:t>external content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link is no longer working, please let us know!   </a:t>
            </a:r>
          </a:p>
        </p:txBody>
      </p:sp>
    </p:spTree>
    <p:extLst>
      <p:ext uri="{BB962C8B-B14F-4D97-AF65-F5344CB8AC3E}">
        <p14:creationId xmlns:p14="http://schemas.microsoft.com/office/powerpoint/2010/main" val="163703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BC07-B4A3-4569-B799-F79B298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To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6968-2B96-4DE2-A363-D003986CCF29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10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rendering to an “off-screen” texture and in that same frame using that texture to create some effect in the main rendering pass.</a:t>
            </a:r>
          </a:p>
          <a:p>
            <a:r>
              <a:rPr lang="en-US" dirty="0"/>
              <a:t>Common uses cases for rendering “before rendering” are: Post-Processing, ShadowMaps, Security Cameras &amp; TVs, Animated Textures (e.g. water &amp; lava) </a:t>
            </a:r>
          </a:p>
          <a:p>
            <a:r>
              <a:rPr lang="en-US" dirty="0"/>
              <a:t>One of my videos on the topic: </a:t>
            </a:r>
            <a:r>
              <a:rPr lang="en-US" dirty="0">
                <a:hlinkClick r:id="rId2"/>
              </a:rPr>
              <a:t>https://youtu.be/ZuyFTr0QSj0</a:t>
            </a:r>
            <a:endParaRPr lang="en-US" dirty="0"/>
          </a:p>
          <a:p>
            <a:r>
              <a:rPr lang="en-US" dirty="0"/>
              <a:t>[External] The start of this video shows how multiple render to textures might be used create dynamic environment maps: </a:t>
            </a:r>
            <a:r>
              <a:rPr lang="en-US" dirty="0">
                <a:hlinkClick r:id="rId3"/>
              </a:rPr>
              <a:t>https://youtu.be/lW_iqrtJORc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06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BC07-B4A3-4569-B799-F79B2980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00C32-6416-4378-B1F5-35924B72230F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30371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staple of modern real-time 3D rendering. Most textured 3D models using classic materials or PBR materials comes with a normal map texture.</a:t>
            </a:r>
          </a:p>
          <a:p>
            <a:r>
              <a:rPr lang="en-US" dirty="0"/>
              <a:t>A normal map is essentially a texture where the colors red green and blue map to a 3d direction describing a pixels normal. This enables significantly more lighting detail to be available than vertex interpolation can provide.</a:t>
            </a:r>
          </a:p>
          <a:p>
            <a:r>
              <a:rPr lang="en-US" dirty="0"/>
              <a:t>Jonathan Burnside’s Normal Map Lecture: </a:t>
            </a:r>
          </a:p>
          <a:p>
            <a:pPr lvl="1"/>
            <a:r>
              <a:rPr lang="en-US" dirty="0">
                <a:hlinkClick r:id="rId3"/>
              </a:rPr>
              <a:t>https://youtu.be/hAnvj18ZjsU?t=1647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https://youtu.be/Xn4Z9IVnzaU</a:t>
            </a:r>
            <a:endParaRPr lang="en-US" dirty="0"/>
          </a:p>
          <a:p>
            <a:r>
              <a:rPr lang="en-US" dirty="0"/>
              <a:t>Dan Fernandez’s excellent normal mapping slide deck:</a:t>
            </a:r>
          </a:p>
          <a:p>
            <a:r>
              <a:rPr lang="en-US" dirty="0"/>
              <a:t>[External] Overview of different types of normal maps: </a:t>
            </a:r>
            <a:r>
              <a:rPr lang="en-US" dirty="0">
                <a:hlinkClick r:id="rId5"/>
              </a:rPr>
              <a:t>https://youtu.be/GyfVQmoFX4c</a:t>
            </a:r>
            <a:endParaRPr lang="en-US" dirty="0"/>
          </a:p>
          <a:p>
            <a:r>
              <a:rPr lang="en-US" dirty="0"/>
              <a:t>[External] Normal Mapping without tangents: </a:t>
            </a:r>
            <a:r>
              <a:rPr lang="en-US" dirty="0">
                <a:hlinkClick r:id="rId6"/>
              </a:rPr>
              <a:t>http://www.thetenthplanet.de/archives/1180</a:t>
            </a:r>
            <a:r>
              <a:rPr lang="en-US" dirty="0"/>
              <a:t> </a:t>
            </a:r>
          </a:p>
        </p:txBody>
      </p:sp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120360A-8050-475C-A3C4-185A53370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36269"/>
              </p:ext>
            </p:extLst>
          </p:nvPr>
        </p:nvGraphicFramePr>
        <p:xfrm>
          <a:off x="7053233" y="4986866"/>
          <a:ext cx="780003" cy="65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7" imgW="914400" imgH="771480" progId="PowerPoint.Show.12">
                  <p:embed/>
                </p:oleObj>
              </mc:Choice>
              <mc:Fallback>
                <p:oleObj name="Presentation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3233" y="4986866"/>
                        <a:ext cx="780003" cy="658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49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2533-8DED-4643-B078-CEF58FB0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EB79-B842-40DE-82C9-17D9C10092A2}"/>
              </a:ext>
            </a:extLst>
          </p:cNvPr>
          <p:cNvSpPr txBox="1">
            <a:spLocks/>
          </p:cNvSpPr>
          <p:nvPr/>
        </p:nvSpPr>
        <p:spPr>
          <a:xfrm>
            <a:off x="1141412" y="2249486"/>
            <a:ext cx="9905999" cy="45323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lighting surfaces in the pixel shader we have been assuming that no other surfaces could be blocking the light source. This is clearly an incorrect assumption. </a:t>
            </a:r>
          </a:p>
          <a:p>
            <a:r>
              <a:rPr lang="en-US" dirty="0"/>
              <a:t>To account for this, it is possible to render the current scene from a light source’s perspective and capture the resulting Z buffer(s). This can then be used in conjunction with World to NDC projection of a world space pixel’s location to determine if it is occluded by a light’s Z buffer A.K.A the Shadow Map.</a:t>
            </a:r>
          </a:p>
          <a:p>
            <a:r>
              <a:rPr lang="en-US" dirty="0"/>
              <a:t>Jonathan Burnside’s Shadow Mapping Videos:</a:t>
            </a:r>
          </a:p>
          <a:p>
            <a:pPr lvl="1"/>
            <a:r>
              <a:rPr lang="en-US" dirty="0">
                <a:hlinkClick r:id="rId3"/>
              </a:rPr>
              <a:t>https://youtube.com/playlist?list=PLYyd_HRy1Kt_GClksFbdHJTkndEIX1iTI</a:t>
            </a:r>
            <a:endParaRPr lang="en-US" dirty="0"/>
          </a:p>
          <a:p>
            <a:r>
              <a:rPr lang="en-US" dirty="0"/>
              <a:t>A slide deck containing an overview of shadow mapping:  </a:t>
            </a:r>
          </a:p>
          <a:p>
            <a:r>
              <a:rPr lang="en-US" dirty="0"/>
              <a:t>[External] Example of large sun shadows using a cascade:</a:t>
            </a:r>
          </a:p>
          <a:p>
            <a:pPr lvl="1"/>
            <a:r>
              <a:rPr lang="en-US" dirty="0">
                <a:hlinkClick r:id="rId4"/>
              </a:rPr>
              <a:t>https://docs.microsoft.com/en-us/windows/win32/dxtecharts/cascaded-shadow-maps</a:t>
            </a:r>
            <a:r>
              <a:rPr lang="en-US" dirty="0"/>
              <a:t> </a:t>
            </a: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C4A1384-3AB7-4960-8163-0D3AEEFE0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556848"/>
              </p:ext>
            </p:extLst>
          </p:nvPr>
        </p:nvGraphicFramePr>
        <p:xfrm>
          <a:off x="7879957" y="5360006"/>
          <a:ext cx="781443" cy="65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5" imgW="914400" imgH="771480" progId="PowerPoint.Show.12">
                  <p:embed/>
                </p:oleObj>
              </mc:Choice>
              <mc:Fallback>
                <p:oleObj name="Presentation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9957" y="5360006"/>
                        <a:ext cx="781443" cy="65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30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3E3D-77B5-4F7A-B0BC-B8C9B8D1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9CA3-4994-4F3C-8B6D-F00C952C7077}"/>
              </a:ext>
            </a:extLst>
          </p:cNvPr>
          <p:cNvSpPr txBox="1">
            <a:spLocks/>
          </p:cNvSpPr>
          <p:nvPr/>
        </p:nvSpPr>
        <p:spPr>
          <a:xfrm>
            <a:off x="1141412" y="2249488"/>
            <a:ext cx="9905999" cy="38402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“stencil buffer” is an additional 8 Bits that can be reserved per-pixel when allocating the Z/Depth buffer. All 3D hardware will have a format that utilizes these extra bits to hold additional data about a pixel.</a:t>
            </a:r>
          </a:p>
          <a:p>
            <a:r>
              <a:rPr lang="en-US" dirty="0"/>
              <a:t>Common uses for the stencil buffer: Object Silhouettes, Stencil Shadows, Mirrors, Planar Reflections, Portals and Decals.</a:t>
            </a:r>
          </a:p>
          <a:p>
            <a:r>
              <a:rPr lang="en-US" dirty="0"/>
              <a:t>Video discussing the stencil buffer: </a:t>
            </a:r>
            <a:r>
              <a:rPr lang="en-US" dirty="0">
                <a:hlinkClick r:id="rId2"/>
              </a:rPr>
              <a:t>https://youtu.be/r1nW0fLRZYQ</a:t>
            </a:r>
            <a:endParaRPr lang="en-US" dirty="0"/>
          </a:p>
          <a:p>
            <a:r>
              <a:rPr lang="en-US" dirty="0"/>
              <a:t>[External] Nice visual representation: </a:t>
            </a:r>
            <a:r>
              <a:rPr lang="en-US" dirty="0">
                <a:hlinkClick r:id="rId3"/>
              </a:rPr>
              <a:t>https://youtu.be/ngF9LWWxhd0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8968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D95F-AC11-4D51-99B8-2C4112E6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9C5-986A-4608-9220-6A23D15DAB4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10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specific application of “render to texture” that allows full-screen special effects that are not limited to just a specific object. Like Normal Mapping, post-process effects are considered a staple of modern real-time rendering.</a:t>
            </a:r>
          </a:p>
          <a:p>
            <a:r>
              <a:rPr lang="en-US" dirty="0"/>
              <a:t>Jonathan Burnside’s videos on post processing:</a:t>
            </a:r>
          </a:p>
          <a:p>
            <a:pPr lvl="1"/>
            <a:r>
              <a:rPr lang="en-US" dirty="0">
                <a:hlinkClick r:id="rId2"/>
              </a:rPr>
              <a:t>https://youtu.be/H72kYPl99s0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https://youtu.be/hME-fcyEyRM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https://youtu.be/Xze4RiezzXs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https://youtu.be/Xze4RiezzXs</a:t>
            </a:r>
            <a:endParaRPr lang="en-US" dirty="0"/>
          </a:p>
          <a:p>
            <a:r>
              <a:rPr lang="en-US" dirty="0"/>
              <a:t>My overview on post-processing: </a:t>
            </a:r>
            <a:r>
              <a:rPr lang="en-US" dirty="0">
                <a:hlinkClick r:id="rId5"/>
              </a:rPr>
              <a:t>https://youtu.be/aF-emC31eEE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C75E-7A0A-45E2-B293-652CD641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3356-5BC2-4AE5-A37D-E8E8AD335C45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410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Geometry Shaders are used to for all kinds of geometric effects, from particles to dynamic grass/vegetation and much more.</a:t>
            </a:r>
          </a:p>
          <a:p>
            <a:pPr lvl="1"/>
            <a:r>
              <a:rPr lang="en-US" dirty="0"/>
              <a:t>My lecture on using HLSL geometry shaders: </a:t>
            </a:r>
            <a:r>
              <a:rPr lang="en-US" dirty="0">
                <a:hlinkClick r:id="rId2"/>
              </a:rPr>
              <a:t>https://youtu.be/9EZkc9-4tk4 </a:t>
            </a:r>
            <a:endParaRPr lang="en-US" dirty="0"/>
          </a:p>
          <a:p>
            <a:r>
              <a:rPr lang="en-US" dirty="0"/>
              <a:t>Tessellation shaders are often used to dynamically adjust the LOD(level of detail) of a 3D mesh. (Similar to Mipmapping but for geometry)</a:t>
            </a:r>
          </a:p>
          <a:p>
            <a:pPr lvl="1"/>
            <a:r>
              <a:rPr lang="en-US" dirty="0"/>
              <a:t>My lecture on hardware tessellation:  </a:t>
            </a:r>
            <a:r>
              <a:rPr lang="en-US" dirty="0">
                <a:hlinkClick r:id="rId3"/>
              </a:rPr>
              <a:t>https://youtu.be/wCI9VR8N17o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https://youtu.be/YTSBqcm1cWE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Live Version: </a:t>
            </a:r>
            <a:r>
              <a:rPr lang="en-US" dirty="0">
                <a:hlinkClick r:id="rId5"/>
              </a:rPr>
              <a:t>https://youtu.be/AyG2aJexuwg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https://youtu.be/wys8NJD1qGs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https://youtu.be/2Ev1ym6gXzw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https://youtu.be/9jFyrKLDzDE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3222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307-6CE7-53F8-DB01-1878784F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6C38-C91B-C042-A665-9B4D6DD26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Compiling the official Khronos VULkan samples repository  </a:t>
            </a:r>
          </a:p>
        </p:txBody>
      </p:sp>
    </p:spTree>
    <p:extLst>
      <p:ext uri="{BB962C8B-B14F-4D97-AF65-F5344CB8AC3E}">
        <p14:creationId xmlns:p14="http://schemas.microsoft.com/office/powerpoint/2010/main" val="123703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3023</TotalTime>
  <Words>862</Words>
  <Application>Microsoft Macintosh PowerPoint</Application>
  <PresentationFormat>Widescreen</PresentationFormat>
  <Paragraphs>58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Presentation</vt:lpstr>
      <vt:lpstr>Advanced rendering EFFECTS</vt:lpstr>
      <vt:lpstr>A pathway to further study</vt:lpstr>
      <vt:lpstr>Render To Texture</vt:lpstr>
      <vt:lpstr>NORMAL MAPPING</vt:lpstr>
      <vt:lpstr>SHADOW MAPPING</vt:lpstr>
      <vt:lpstr>STENCIL BUFFER EFFECTS</vt:lpstr>
      <vt:lpstr>POST PROCESSING EFFECTS</vt:lpstr>
      <vt:lpstr>ADVANCED SHADERS</vt:lpstr>
      <vt:lpstr>Programming presentation</vt:lpstr>
      <vt:lpstr>PowerPoint Presentation</vt:lpstr>
      <vt:lpstr>Particle systems &amp; GPU COMPUTE</vt:lpstr>
      <vt:lpstr>LIGHT CULLING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Norri, Lari</cp:lastModifiedBy>
  <cp:revision>127</cp:revision>
  <dcterms:created xsi:type="dcterms:W3CDTF">2021-08-29T16:51:40Z</dcterms:created>
  <dcterms:modified xsi:type="dcterms:W3CDTF">2024-06-26T20:41:29Z</dcterms:modified>
</cp:coreProperties>
</file>