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705" r:id="rId4"/>
    <p:sldId id="721" r:id="rId5"/>
    <p:sldId id="706" r:id="rId6"/>
    <p:sldId id="719" r:id="rId7"/>
    <p:sldId id="720" r:id="rId8"/>
    <p:sldId id="718" r:id="rId9"/>
    <p:sldId id="722" r:id="rId10"/>
    <p:sldId id="724" r:id="rId11"/>
    <p:sldId id="725" r:id="rId12"/>
    <p:sldId id="726" r:id="rId13"/>
    <p:sldId id="730" r:id="rId14"/>
    <p:sldId id="731" r:id="rId15"/>
    <p:sldId id="729" r:id="rId16"/>
    <p:sldId id="732" r:id="rId17"/>
    <p:sldId id="735" r:id="rId18"/>
    <p:sldId id="733" r:id="rId19"/>
    <p:sldId id="736" r:id="rId20"/>
    <p:sldId id="70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0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0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90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0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5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22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2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2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4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25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77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16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31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4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23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2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1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5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063F-6D51-4845-9EF0-3EB604B1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954FA-452D-4FF3-91E1-FC81A24D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79B76-021E-47BD-AAFD-5CC7E9AC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61A3A-DA04-4DEF-890F-FD034B8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BD94-C103-4C5A-A150-2BB26E8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10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6A2E-4D6C-44EF-ABC5-D8388C76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E74D94-8AAC-49D5-A59D-9E9E9A53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F3F54-5F03-4656-AF9F-76C804DD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D16D2-C226-40F1-BAFD-42722561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16EB-A374-4185-8746-1D1D7E4D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8D767D-7C03-4998-8A64-B98BD0E7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97E7A-E146-4457-BFE5-342E87E8B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68B76-922C-47DD-8004-1D40CE93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E32B-A1C8-4716-ACA8-46366BC2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858C-DAB6-4403-AAD8-0F128B3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4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7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417E-BCDB-4C4C-9084-B279AB9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EABF8-7378-4319-BBA6-97E71DF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3289D-4C80-4920-9388-9004AA2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3364C-FE24-494E-A502-0DD5E329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B88A3-0B07-46F2-B295-1C35C36E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00408-E6A0-4A53-9F4F-F30E8267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89196-018F-49A4-ACE5-81B458B2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0784-D0B3-4CAA-9142-728A4F9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C2E57-E46D-40A1-BFAF-501A361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D0C0-6013-47BE-BC69-DB034D2A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7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9AD4A-1025-49AB-8E53-50F1C1D9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7A028-3BD7-4BC2-A515-D9BF86727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85669-CB99-4161-8E43-B8F95CBE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20DD4-B732-42F9-8593-B94159DA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AD2B0-55B4-4BA3-B2A0-BD5684D9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E86B9-1ED0-4DDE-ADE4-7E79132F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53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6FE73-90DE-4723-8C5F-698701CF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09E91-6E16-4BBC-8E67-F79623C0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393A2-B161-40F4-B15E-A76596D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8C18E-D74F-4C55-9914-B309A20B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7BC41-7B96-40E7-BEB6-F01C0E0D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979B55-3C11-456B-99DD-04E591EB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29939D-A9AB-4271-908C-7EF0A5F5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DE0335-CA19-4080-8884-97C69A0B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1147-E8D7-4809-9CEC-C1943EF6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039A6A-68EA-4491-B28F-A1A2C76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4DF346-11C2-4837-B2B4-3BB58CF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B7ACF-57D8-4CA7-9F86-98DCF4F1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881DB-48F5-45E5-90E5-D14BDB5C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B22C-0112-4A50-BE16-6686C0A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FD83B-3019-48F5-954B-55728AB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11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73CD-1487-452B-B600-9CCA78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31C-5CE3-44F0-A9B5-3CDB5A22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C4264-DF8C-424B-872B-8617B3BD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4AE3F-53DA-4F4E-BA62-08C44C66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37C71-FE68-4F81-95A7-B497D31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7E37C-D470-405E-A438-B9E39BB8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554C6-22D9-49F2-AE60-405A03C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1B836-5E82-4A5F-A64E-0261CB430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A403E-280E-432A-857B-185DA80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A5007-E059-4BBC-A01E-BF2A486A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1F1C7-D411-4A87-BE89-8247F607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54B60-1BDA-4E1B-A002-F650B37E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8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17914B-6D9A-4D2C-A001-F5FD03BF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B534C-5C5F-4754-B1FB-6657D386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43A19-00C0-4FCE-9609-C81B11D50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DC738-F377-4DC7-805E-D30AC5CC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C0A3-6D86-495A-B904-2F1D0EE17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xx1902/hhu_sw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028949" y="3095578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GR4J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模型汇报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C25B185-96DC-4151-9A0F-6544C96E90E6}"/>
              </a:ext>
            </a:extLst>
          </p:cNvPr>
          <p:cNvCxnSpPr>
            <a:cxnSpLocks/>
          </p:cNvCxnSpPr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E288234-BA58-4DD3-B732-96F0DB4DFAC7}"/>
              </a:ext>
            </a:extLst>
          </p:cNvPr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2024-6-</a:t>
            </a:r>
            <a:r>
              <a:rPr lang="en-US" altLang="zh-CN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7B1E3D-65B3-4957-8AB2-E8CCAB6EFDF7}"/>
              </a:ext>
            </a:extLst>
          </p:cNvPr>
          <p:cNvCxnSpPr>
            <a:cxnSpLocks/>
          </p:cNvCxnSpPr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61" y="809545"/>
            <a:ext cx="1780142" cy="17801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6740CC-228A-1783-DF1E-B44279A52006}"/>
              </a:ext>
            </a:extLst>
          </p:cNvPr>
          <p:cNvSpPr txBox="1"/>
          <p:nvPr/>
        </p:nvSpPr>
        <p:spPr>
          <a:xfrm>
            <a:off x="5129604" y="5051637"/>
            <a:ext cx="231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汇报人：李明翰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441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</a:t>
            </a:r>
            <a:r>
              <a:rPr lang="en-US" altLang="zh-CN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部分讲解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2F37A587-933C-9A93-A778-15EA87B0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1" y="1439227"/>
            <a:ext cx="3114675" cy="446722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D1F6845-C610-BC6F-DD84-0F7A0D88A722}"/>
              </a:ext>
            </a:extLst>
          </p:cNvPr>
          <p:cNvSpPr/>
          <p:nvPr/>
        </p:nvSpPr>
        <p:spPr>
          <a:xfrm rot="19328750">
            <a:off x="3207152" y="4737519"/>
            <a:ext cx="1306048" cy="313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8D033D-1E2E-5C8F-F9C9-8C6267EE8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1" y="1607293"/>
            <a:ext cx="7110421" cy="279257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39CF0F-B7A8-2C8D-2C23-C4BD0F603C5E}"/>
              </a:ext>
            </a:extLst>
          </p:cNvPr>
          <p:cNvSpPr txBox="1"/>
          <p:nvPr/>
        </p:nvSpPr>
        <p:spPr>
          <a:xfrm>
            <a:off x="4329548" y="4814347"/>
            <a:ext cx="756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将流域的参数组合和对应的纳什效率系数输出到</a:t>
            </a:r>
            <a:r>
              <a:rPr lang="en-US" altLang="zh-CN" sz="3600"/>
              <a:t>excel</a:t>
            </a:r>
            <a:r>
              <a:rPr lang="zh-CN" altLang="en-US" sz="3600"/>
              <a:t>表中</a:t>
            </a:r>
          </a:p>
        </p:txBody>
      </p:sp>
    </p:spTree>
    <p:extLst>
      <p:ext uri="{BB962C8B-B14F-4D97-AF65-F5344CB8AC3E}">
        <p14:creationId xmlns:p14="http://schemas.microsoft.com/office/powerpoint/2010/main" val="205256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CDD0D47-16DD-14A3-4A40-5744245E4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1" y="1197427"/>
            <a:ext cx="8065181" cy="50680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A71515-BD03-9B56-288C-8E10D7BE6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664" y="1211131"/>
            <a:ext cx="2760587" cy="31900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737B09-BC8F-53B0-8D32-5C17FFF47711}"/>
              </a:ext>
            </a:extLst>
          </p:cNvPr>
          <p:cNvSpPr txBox="1"/>
          <p:nvPr/>
        </p:nvSpPr>
        <p:spPr>
          <a:xfrm>
            <a:off x="725121" y="841799"/>
            <a:ext cx="200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差分进化算法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324BA-BD46-97DE-A692-3D28B3E99DF2}"/>
              </a:ext>
            </a:extLst>
          </p:cNvPr>
          <p:cNvSpPr txBox="1"/>
          <p:nvPr/>
        </p:nvSpPr>
        <p:spPr>
          <a:xfrm>
            <a:off x="9368350" y="828095"/>
            <a:ext cx="1679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算法流程图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DC6BBC-E146-C6CB-2035-E3B4AAF44261}"/>
              </a:ext>
            </a:extLst>
          </p:cNvPr>
          <p:cNvSpPr txBox="1"/>
          <p:nvPr/>
        </p:nvSpPr>
        <p:spPr>
          <a:xfrm>
            <a:off x="8316179" y="4520048"/>
            <a:ext cx="35530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在遗传、选择和变异的作用下，自然界生物体优胜劣汰，不断由低级向高级进化和发展。</a:t>
            </a:r>
            <a:br>
              <a:rPr lang="zh-CN" altLang="en-US" dirty="0"/>
            </a:br>
            <a:r>
              <a:rPr lang="zh-CN" altLang="en-US" dirty="0"/>
              <a:t>    差分进化算法基于群体智能理论，是通过群体内个体间的合作与竞争而产生的智能优化搜索算法。</a:t>
            </a:r>
          </a:p>
        </p:txBody>
      </p:sp>
    </p:spTree>
    <p:extLst>
      <p:ext uri="{BB962C8B-B14F-4D97-AF65-F5344CB8AC3E}">
        <p14:creationId xmlns:p14="http://schemas.microsoft.com/office/powerpoint/2010/main" val="101406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6982B5D-C209-6266-A65B-2DAEE9EE0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" y="1227051"/>
            <a:ext cx="7408864" cy="46773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6F9C81-8174-E730-7A2F-2EF39BD74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87" y="1212482"/>
            <a:ext cx="3543640" cy="32884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4652C03-E75F-706B-53DE-ABB68961F739}"/>
              </a:ext>
            </a:extLst>
          </p:cNvPr>
          <p:cNvSpPr txBox="1"/>
          <p:nvPr/>
        </p:nvSpPr>
        <p:spPr>
          <a:xfrm>
            <a:off x="690256" y="843149"/>
            <a:ext cx="200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粒子群</a:t>
            </a:r>
            <a:r>
              <a:rPr lang="zh-CN" altLang="en-US" sz="1800" b="1" dirty="0"/>
              <a:t>算法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2FA696-3154-E0CD-2572-524CE7AAAC08}"/>
              </a:ext>
            </a:extLst>
          </p:cNvPr>
          <p:cNvSpPr txBox="1"/>
          <p:nvPr/>
        </p:nvSpPr>
        <p:spPr>
          <a:xfrm>
            <a:off x="9240274" y="843149"/>
            <a:ext cx="1894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算法流程图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7858B0-1C4E-8C1A-8F44-62BDEB67B495}"/>
              </a:ext>
            </a:extLst>
          </p:cNvPr>
          <p:cNvSpPr txBox="1"/>
          <p:nvPr/>
        </p:nvSpPr>
        <p:spPr>
          <a:xfrm>
            <a:off x="1343547" y="6094831"/>
            <a:ext cx="4545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从随机解出发，通过迭代寻找最优解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FDF998-97A8-8486-3F2C-6CCE0E82D290}"/>
              </a:ext>
            </a:extLst>
          </p:cNvPr>
          <p:cNvSpPr txBox="1"/>
          <p:nvPr/>
        </p:nvSpPr>
        <p:spPr>
          <a:xfrm>
            <a:off x="7916087" y="4502461"/>
            <a:ext cx="36198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    PSO </a:t>
            </a:r>
            <a:r>
              <a:rPr lang="zh-CN" altLang="en-US" dirty="0"/>
              <a:t>初始化为一群随机粒子</a:t>
            </a:r>
            <a:r>
              <a:rPr lang="en-US" altLang="zh-CN" dirty="0"/>
              <a:t>(</a:t>
            </a:r>
            <a:r>
              <a:rPr lang="zh-CN" altLang="en-US" dirty="0"/>
              <a:t>随机解</a:t>
            </a:r>
            <a:r>
              <a:rPr lang="en-US" altLang="zh-CN" dirty="0"/>
              <a:t>)</a:t>
            </a:r>
            <a:r>
              <a:rPr lang="zh-CN" altLang="en-US" dirty="0"/>
              <a:t>。然后通过迭代找到最优解。在每一次迭代中，粒子通过跟踪两个</a:t>
            </a:r>
            <a:r>
              <a:rPr lang="en-US" altLang="zh-CN" dirty="0"/>
              <a:t>"</a:t>
            </a:r>
            <a:r>
              <a:rPr lang="zh-CN" altLang="en-US" dirty="0"/>
              <a:t>极值</a:t>
            </a:r>
            <a:r>
              <a:rPr lang="en-US" altLang="zh-CN" dirty="0"/>
              <a:t>"</a:t>
            </a:r>
            <a:r>
              <a:rPr lang="zh-CN" altLang="en-US" dirty="0"/>
              <a:t>来更新自己。</a:t>
            </a:r>
            <a:endParaRPr lang="en-US" altLang="zh-CN" dirty="0"/>
          </a:p>
          <a:p>
            <a:r>
              <a:rPr lang="zh-CN" altLang="en-US" dirty="0"/>
              <a:t>    也叫鸟群觅食算法，受飞鸟集群活动的规律性启发，进而利用群体智能建立的一个简化模型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052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2DAC583-995D-4AA9-B746-DD498D97F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5" y="1063188"/>
            <a:ext cx="10391750" cy="54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7C97B26-EF04-56B9-0254-AF9437FD5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6" y="1457574"/>
            <a:ext cx="7130040" cy="24602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10CC57-4191-8D78-BE4B-D11147EBE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01" y="4106915"/>
            <a:ext cx="7434671" cy="237442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59491C-C369-BCBB-BD86-ABFD76E418D9}"/>
              </a:ext>
            </a:extLst>
          </p:cNvPr>
          <p:cNvSpPr txBox="1"/>
          <p:nvPr/>
        </p:nvSpPr>
        <p:spPr>
          <a:xfrm>
            <a:off x="8247016" y="1602384"/>
            <a:ext cx="33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差分进化算法得到的参数</a:t>
            </a:r>
            <a:endParaRPr lang="en-US" altLang="zh-CN" dirty="0"/>
          </a:p>
          <a:p>
            <a:r>
              <a:rPr lang="en-US" altLang="zh-CN" dirty="0"/>
              <a:t>x1: 40.3696</a:t>
            </a:r>
          </a:p>
          <a:p>
            <a:r>
              <a:rPr lang="en-US" altLang="zh-CN" dirty="0"/>
              <a:t>x2: 3.5000</a:t>
            </a:r>
          </a:p>
          <a:p>
            <a:r>
              <a:rPr lang="en-US" altLang="zh-CN" dirty="0"/>
              <a:t>x3: 174.5670</a:t>
            </a:r>
          </a:p>
          <a:p>
            <a:r>
              <a:rPr lang="en-US" altLang="zh-CN" dirty="0"/>
              <a:t>x4: 1.9953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NSE: 0.825126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F79C49-9260-3445-4B05-75BFD4804208}"/>
              </a:ext>
            </a:extLst>
          </p:cNvPr>
          <p:cNvSpPr txBox="1"/>
          <p:nvPr/>
        </p:nvSpPr>
        <p:spPr>
          <a:xfrm>
            <a:off x="503970" y="4489275"/>
            <a:ext cx="33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粒子群算法得到的参数</a:t>
            </a:r>
            <a:endParaRPr lang="en-US" altLang="zh-CN" dirty="0"/>
          </a:p>
          <a:p>
            <a:r>
              <a:rPr lang="en-US" altLang="zh-CN" dirty="0"/>
              <a:t>x1: 39.8457</a:t>
            </a:r>
          </a:p>
          <a:p>
            <a:r>
              <a:rPr lang="en-US" altLang="zh-CN" dirty="0"/>
              <a:t>x2: 3.5000</a:t>
            </a:r>
          </a:p>
          <a:p>
            <a:r>
              <a:rPr lang="en-US" altLang="zh-CN" dirty="0"/>
              <a:t>x3: 174.8680</a:t>
            </a:r>
          </a:p>
          <a:p>
            <a:r>
              <a:rPr lang="en-US" altLang="zh-CN" dirty="0"/>
              <a:t>x4: 2.4079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NSE: 0.825127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626FFD-A30B-4C89-D688-D7408239EE7F}"/>
              </a:ext>
            </a:extLst>
          </p:cNvPr>
          <p:cNvSpPr txBox="1"/>
          <p:nvPr/>
        </p:nvSpPr>
        <p:spPr>
          <a:xfrm>
            <a:off x="819058" y="831766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124002A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93078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495F72C-2A6F-E5C7-003F-49EA2787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62" y="1463423"/>
            <a:ext cx="5199689" cy="44254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3B09C22-37B1-4142-1288-BB292AF7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463423"/>
            <a:ext cx="5339963" cy="44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2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59491C-C369-BCBB-BD86-ABFD76E418D9}"/>
              </a:ext>
            </a:extLst>
          </p:cNvPr>
          <p:cNvSpPr txBox="1"/>
          <p:nvPr/>
        </p:nvSpPr>
        <p:spPr>
          <a:xfrm>
            <a:off x="8247016" y="1680759"/>
            <a:ext cx="33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差分进化算法得到的参数</a:t>
            </a:r>
            <a:endParaRPr lang="en-US" altLang="zh-CN" dirty="0"/>
          </a:p>
          <a:p>
            <a:r>
              <a:rPr lang="en-US" altLang="zh-CN" dirty="0"/>
              <a:t>x1: 216.8527</a:t>
            </a:r>
          </a:p>
          <a:p>
            <a:r>
              <a:rPr lang="en-US" altLang="zh-CN" dirty="0"/>
              <a:t>x2: 1.25706</a:t>
            </a:r>
          </a:p>
          <a:p>
            <a:r>
              <a:rPr lang="en-US" altLang="zh-CN" dirty="0"/>
              <a:t>x3: 52.6433</a:t>
            </a:r>
          </a:p>
          <a:p>
            <a:r>
              <a:rPr lang="en-US" altLang="zh-CN" dirty="0"/>
              <a:t>x4: 2.4417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NSE: 0.853232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F79C49-9260-3445-4B05-75BFD4804208}"/>
              </a:ext>
            </a:extLst>
          </p:cNvPr>
          <p:cNvSpPr txBox="1"/>
          <p:nvPr/>
        </p:nvSpPr>
        <p:spPr>
          <a:xfrm>
            <a:off x="503970" y="4567650"/>
            <a:ext cx="33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粒子群算法得到的参数</a:t>
            </a:r>
            <a:endParaRPr lang="en-US" altLang="zh-CN" dirty="0"/>
          </a:p>
          <a:p>
            <a:r>
              <a:rPr lang="en-US" altLang="zh-CN" dirty="0"/>
              <a:t>x1: 216.8764</a:t>
            </a:r>
          </a:p>
          <a:p>
            <a:r>
              <a:rPr lang="en-US" altLang="zh-CN" dirty="0"/>
              <a:t>x2: 1.2535</a:t>
            </a:r>
          </a:p>
          <a:p>
            <a:r>
              <a:rPr lang="en-US" altLang="zh-CN" dirty="0"/>
              <a:t>x3: 52.7277</a:t>
            </a:r>
          </a:p>
          <a:p>
            <a:r>
              <a:rPr lang="en-US" altLang="zh-CN" dirty="0"/>
              <a:t>x4: 1.9425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NSE: 0.853240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5BE30-D24B-B70F-5868-7F3E38C6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" y="1498279"/>
            <a:ext cx="7379146" cy="23744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E43138-5BD3-1DB0-4CB6-794AD2986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71" y="4180572"/>
            <a:ext cx="7718060" cy="23806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7D8C5D-EC45-6BA1-98D0-637F85A899F4}"/>
              </a:ext>
            </a:extLst>
          </p:cNvPr>
          <p:cNvSpPr txBox="1"/>
          <p:nvPr/>
        </p:nvSpPr>
        <p:spPr>
          <a:xfrm>
            <a:off x="819058" y="884503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136006A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6605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5BE91D8-D3BD-B50B-43ED-8E742304E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5" y="1508615"/>
            <a:ext cx="5564569" cy="4722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E0ED35-9F49-14C5-50F1-A0F32BCB0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10" y="1477882"/>
            <a:ext cx="5627699" cy="47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9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459491C-C369-BCBB-BD86-ABFD76E418D9}"/>
              </a:ext>
            </a:extLst>
          </p:cNvPr>
          <p:cNvSpPr txBox="1"/>
          <p:nvPr/>
        </p:nvSpPr>
        <p:spPr>
          <a:xfrm>
            <a:off x="8247016" y="1727183"/>
            <a:ext cx="33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差分进化算法得到的参数</a:t>
            </a:r>
            <a:endParaRPr lang="en-US" altLang="zh-CN" dirty="0"/>
          </a:p>
          <a:p>
            <a:r>
              <a:rPr lang="en-US" altLang="zh-CN" dirty="0"/>
              <a:t>x1: 85.0594</a:t>
            </a:r>
          </a:p>
          <a:p>
            <a:r>
              <a:rPr lang="en-US" altLang="zh-CN" dirty="0"/>
              <a:t>x2: -1.0745</a:t>
            </a:r>
          </a:p>
          <a:p>
            <a:r>
              <a:rPr lang="en-US" altLang="zh-CN" dirty="0"/>
              <a:t>x3: 174.8895</a:t>
            </a:r>
          </a:p>
          <a:p>
            <a:r>
              <a:rPr lang="en-US" altLang="zh-CN" dirty="0"/>
              <a:t>x4: 2.0810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NSE: 0.852372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F79C49-9260-3445-4B05-75BFD4804208}"/>
              </a:ext>
            </a:extLst>
          </p:cNvPr>
          <p:cNvSpPr txBox="1"/>
          <p:nvPr/>
        </p:nvSpPr>
        <p:spPr>
          <a:xfrm>
            <a:off x="503970" y="4614074"/>
            <a:ext cx="339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粒子群算法得到的参数</a:t>
            </a:r>
            <a:endParaRPr lang="en-US" altLang="zh-CN" dirty="0"/>
          </a:p>
          <a:p>
            <a:r>
              <a:rPr lang="en-US" altLang="zh-CN" dirty="0"/>
              <a:t>x1: 89.2125</a:t>
            </a:r>
          </a:p>
          <a:p>
            <a:r>
              <a:rPr lang="en-US" altLang="zh-CN" dirty="0"/>
              <a:t>x2: -0.9107</a:t>
            </a:r>
          </a:p>
          <a:p>
            <a:r>
              <a:rPr lang="en-US" altLang="zh-CN" dirty="0"/>
              <a:t>x3: 169.9938</a:t>
            </a:r>
          </a:p>
          <a:p>
            <a:r>
              <a:rPr lang="en-US" altLang="zh-CN" dirty="0"/>
              <a:t>x4: 1.1635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NSE: 0.852396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0C4816-FBAB-39FF-CBE8-F1A78F73F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2" y="1707377"/>
            <a:ext cx="6649558" cy="24060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9DFA30-2764-140E-AF58-8CC739FDCCA0}"/>
              </a:ext>
            </a:extLst>
          </p:cNvPr>
          <p:cNvSpPr txBox="1"/>
          <p:nvPr/>
        </p:nvSpPr>
        <p:spPr>
          <a:xfrm>
            <a:off x="819058" y="884503"/>
            <a:ext cx="174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146010A</a:t>
            </a:r>
            <a:endParaRPr lang="zh-CN" altLang="en-US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36113D-0C2B-B49A-FB5A-F85AFB0F99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708" y="4211684"/>
            <a:ext cx="7073344" cy="25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第四部分：参数优化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8AABD9EC-DE54-10A2-9A08-5DB78EB25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2" y="1431513"/>
            <a:ext cx="5752747" cy="48814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047D73-78EF-4FA4-9AA6-A079EE199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08" y="1431512"/>
            <a:ext cx="5752747" cy="48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70103EB-50FE-B2EC-B066-992DE7743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07572"/>
              </p:ext>
            </p:extLst>
          </p:nvPr>
        </p:nvGraphicFramePr>
        <p:xfrm>
          <a:off x="981164" y="1543657"/>
          <a:ext cx="10229670" cy="4619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670">
                  <a:extLst>
                    <a:ext uri="{9D8B030D-6E8A-4147-A177-3AD203B41FA5}">
                      <a16:colId xmlns:a16="http://schemas.microsoft.com/office/drawing/2014/main" val="12360241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3347525219"/>
                    </a:ext>
                  </a:extLst>
                </a:gridCol>
              </a:tblGrid>
              <a:tr h="8876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79523"/>
                  </a:ext>
                </a:extLst>
              </a:tr>
              <a:tr h="118390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/>
                        <a:t>李明翰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dirty="0"/>
                        <a:t>负责组内模型代码的复写工作，数据处理，用</a:t>
                      </a:r>
                      <a:r>
                        <a:rPr lang="en-US" altLang="zh-CN" sz="2800" dirty="0"/>
                        <a:t>python</a:t>
                      </a:r>
                      <a:r>
                        <a:rPr lang="zh-CN" altLang="en-US" sz="2800" dirty="0"/>
                        <a:t>库中的差分进化和粒子群优化采纳数，对图表进行绘制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87093"/>
                  </a:ext>
                </a:extLst>
              </a:tr>
              <a:tr h="1180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李献东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dirty="0"/>
                        <a:t>组内模型代码框架的安排工作，安排组内任务分工，用</a:t>
                      </a:r>
                      <a:r>
                        <a:rPr lang="en-US" altLang="zh-CN" sz="2800" dirty="0"/>
                        <a:t>java</a:t>
                      </a:r>
                      <a:r>
                        <a:rPr lang="zh-CN" altLang="en-US" sz="2800" dirty="0"/>
                        <a:t>暴力求解最参数，优化模型性能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632759"/>
                  </a:ext>
                </a:extLst>
              </a:tr>
              <a:tr h="118036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秦兴康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GR4J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框架中的各类封装</a:t>
                      </a:r>
                      <a:r>
                        <a:rPr lang="zh-CN" alt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函数，</a:t>
                      </a:r>
                      <a:r>
                        <a:rPr lang="zh-CN" altLang="en-US" sz="2800"/>
                        <a:t>对数据和结果进行整理分析，</a:t>
                      </a:r>
                      <a:r>
                        <a:rPr lang="zh-CN" alt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制作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汇报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832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233CA21-CD2C-3027-9437-4A4F8782EC9C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成员和分工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9D354D-7536-F031-A13C-AFB57839F1CF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7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B5F9587-4CFB-4363-9AD0-736F03B41A63}"/>
              </a:ext>
            </a:extLst>
          </p:cNvPr>
          <p:cNvCxnSpPr>
            <a:cxnSpLocks/>
          </p:cNvCxnSpPr>
          <p:nvPr/>
        </p:nvCxnSpPr>
        <p:spPr>
          <a:xfrm>
            <a:off x="3043238" y="275400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8DECB90-59F5-48D2-873F-9773CB178071}"/>
              </a:ext>
            </a:extLst>
          </p:cNvPr>
          <p:cNvSpPr txBox="1"/>
          <p:nvPr/>
        </p:nvSpPr>
        <p:spPr>
          <a:xfrm>
            <a:off x="3043238" y="3077971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谢谢大家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134FBB8-2207-4766-A8A9-0211878451AF}"/>
              </a:ext>
            </a:extLst>
          </p:cNvPr>
          <p:cNvCxnSpPr>
            <a:cxnSpLocks/>
          </p:cNvCxnSpPr>
          <p:nvPr/>
        </p:nvCxnSpPr>
        <p:spPr>
          <a:xfrm>
            <a:off x="3043238" y="417137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61" y="809545"/>
            <a:ext cx="1780142" cy="17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BE8BCC-7236-45DF-B1EE-78F3F20A3C77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第二部分：版本控制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8B9CB8-CDAB-4E1C-82F8-78ED52E4D99A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7485962-D250-D776-7BBB-5CBFDFF018BF}"/>
              </a:ext>
            </a:extLst>
          </p:cNvPr>
          <p:cNvSpPr txBox="1"/>
          <p:nvPr/>
        </p:nvSpPr>
        <p:spPr>
          <a:xfrm>
            <a:off x="236220" y="2720825"/>
            <a:ext cx="3552009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Github</a:t>
            </a:r>
            <a:r>
              <a:rPr lang="zh-CN" altLang="en-US" sz="2000" dirty="0"/>
              <a:t>网站作为版本控制工具，并且每次版本更新都对修改内容进行了明确的备注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863367-09D2-7306-36A4-E79EBE48C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1123405"/>
            <a:ext cx="8403772" cy="54341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283B34-00E1-47F9-7F86-C6E93A23EF6E}"/>
              </a:ext>
            </a:extLst>
          </p:cNvPr>
          <p:cNvSpPr txBox="1"/>
          <p:nvPr/>
        </p:nvSpPr>
        <p:spPr>
          <a:xfrm>
            <a:off x="353514" y="4889085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5"/>
              </a:rPr>
              <a:t>代码仓库：</a:t>
            </a:r>
            <a:endParaRPr lang="en-US" altLang="zh-CN" dirty="0">
              <a:hlinkClick r:id="rId5"/>
            </a:endParaRPr>
          </a:p>
          <a:p>
            <a:r>
              <a:rPr lang="en-US" altLang="zh-CN" dirty="0">
                <a:hlinkClick r:id="rId5"/>
              </a:rPr>
              <a:t>xx1902/</a:t>
            </a:r>
            <a:r>
              <a:rPr lang="en-US" altLang="zh-CN" dirty="0" err="1">
                <a:hlinkClick r:id="rId5"/>
              </a:rPr>
              <a:t>hhu_sw</a:t>
            </a:r>
            <a:r>
              <a:rPr lang="en-US" altLang="zh-CN" dirty="0">
                <a:hlinkClick r:id="rId5"/>
              </a:rPr>
              <a:t> (github.com)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28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部分：代码复现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2F37A587-933C-9A93-A778-15EA87B0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1" y="1435507"/>
            <a:ext cx="3114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6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</a:t>
            </a:r>
            <a:r>
              <a:rPr lang="en-US" altLang="zh-CN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2F37A587-933C-9A93-A778-15EA87B0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1" y="1439227"/>
            <a:ext cx="3114675" cy="446722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D1F6845-C610-BC6F-DD84-0F7A0D88A722}"/>
              </a:ext>
            </a:extLst>
          </p:cNvPr>
          <p:cNvSpPr/>
          <p:nvPr/>
        </p:nvSpPr>
        <p:spPr>
          <a:xfrm rot="19328750">
            <a:off x="3084083" y="3796746"/>
            <a:ext cx="1306048" cy="313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4D71C49-7D20-A0F6-FC35-8A1364711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1" y="1879686"/>
            <a:ext cx="7791330" cy="17783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610CB7-C617-AEA3-3107-BCA643C48111}"/>
              </a:ext>
            </a:extLst>
          </p:cNvPr>
          <p:cNvSpPr txBox="1"/>
          <p:nvPr/>
        </p:nvSpPr>
        <p:spPr>
          <a:xfrm>
            <a:off x="4982527" y="4173550"/>
            <a:ext cx="5849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在输入数据后获取</a:t>
            </a:r>
            <a:r>
              <a:rPr lang="en-US" altLang="zh-CN" sz="3600"/>
              <a:t>Pn</a:t>
            </a:r>
            <a:r>
              <a:rPr lang="zh-CN" altLang="en-US" sz="3600"/>
              <a:t>净降水和</a:t>
            </a:r>
            <a:r>
              <a:rPr lang="en-US" altLang="zh-CN" sz="3600"/>
              <a:t>En</a:t>
            </a:r>
            <a:r>
              <a:rPr lang="zh-CN" altLang="en-US" sz="3600"/>
              <a:t>净蒸发</a:t>
            </a:r>
          </a:p>
        </p:txBody>
      </p:sp>
    </p:spTree>
    <p:extLst>
      <p:ext uri="{BB962C8B-B14F-4D97-AF65-F5344CB8AC3E}">
        <p14:creationId xmlns:p14="http://schemas.microsoft.com/office/powerpoint/2010/main" val="120342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</a:t>
            </a:r>
            <a:r>
              <a:rPr lang="en-US" altLang="zh-CN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部分讲解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2F37A587-933C-9A93-A778-15EA87B0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1" y="1439227"/>
            <a:ext cx="3114675" cy="446722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D1F6845-C610-BC6F-DD84-0F7A0D88A722}"/>
              </a:ext>
            </a:extLst>
          </p:cNvPr>
          <p:cNvSpPr/>
          <p:nvPr/>
        </p:nvSpPr>
        <p:spPr>
          <a:xfrm rot="19328750">
            <a:off x="3207152" y="3818793"/>
            <a:ext cx="1306048" cy="313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6306BE1-C726-9BBB-37D5-53491405C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8" y="1615996"/>
            <a:ext cx="7352945" cy="302566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CF5974-2E2D-77C8-6EBB-E73244C0E76D}"/>
              </a:ext>
            </a:extLst>
          </p:cNvPr>
          <p:cNvSpPr txBox="1"/>
          <p:nvPr/>
        </p:nvSpPr>
        <p:spPr>
          <a:xfrm>
            <a:off x="4329548" y="4814347"/>
            <a:ext cx="756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计算中间变量，记录净降雨补充土壤含水量</a:t>
            </a:r>
          </a:p>
        </p:txBody>
      </p:sp>
    </p:spTree>
    <p:extLst>
      <p:ext uri="{BB962C8B-B14F-4D97-AF65-F5344CB8AC3E}">
        <p14:creationId xmlns:p14="http://schemas.microsoft.com/office/powerpoint/2010/main" val="262356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</a:t>
            </a:r>
            <a:r>
              <a:rPr lang="en-US" altLang="zh-CN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部分讲解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2F37A587-933C-9A93-A778-15EA87B0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1" y="1439227"/>
            <a:ext cx="3114675" cy="446722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D1F6845-C610-BC6F-DD84-0F7A0D88A722}"/>
              </a:ext>
            </a:extLst>
          </p:cNvPr>
          <p:cNvSpPr/>
          <p:nvPr/>
        </p:nvSpPr>
        <p:spPr>
          <a:xfrm rot="19328750">
            <a:off x="3467362" y="3796747"/>
            <a:ext cx="1306048" cy="313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59BC872-3949-9148-F0E9-948AE1924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91" y="1539723"/>
            <a:ext cx="6473744" cy="26713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2D4C8D9-4F50-07E4-0544-F4B0C381D96D}"/>
              </a:ext>
            </a:extLst>
          </p:cNvPr>
          <p:cNvSpPr txBox="1"/>
          <p:nvPr/>
        </p:nvSpPr>
        <p:spPr>
          <a:xfrm>
            <a:off x="4329548" y="4522575"/>
            <a:ext cx="756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计算中间变量，记录剩余蒸发能力消耗土壤含水量</a:t>
            </a:r>
          </a:p>
        </p:txBody>
      </p:sp>
    </p:spTree>
    <p:extLst>
      <p:ext uri="{BB962C8B-B14F-4D97-AF65-F5344CB8AC3E}">
        <p14:creationId xmlns:p14="http://schemas.microsoft.com/office/powerpoint/2010/main" val="75356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</a:t>
            </a:r>
            <a:r>
              <a:rPr lang="en-US" altLang="zh-CN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部分讲解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2F37A587-933C-9A93-A778-15EA87B0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1" y="1439227"/>
            <a:ext cx="3114675" cy="446722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D1F6845-C610-BC6F-DD84-0F7A0D88A722}"/>
              </a:ext>
            </a:extLst>
          </p:cNvPr>
          <p:cNvSpPr/>
          <p:nvPr/>
        </p:nvSpPr>
        <p:spPr>
          <a:xfrm rot="19328750">
            <a:off x="3207152" y="4477882"/>
            <a:ext cx="1306048" cy="313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965EE5-DBF1-7016-03D2-94902204E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621" y="1078442"/>
            <a:ext cx="7228607" cy="397701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843B2E-FDF5-3DAC-DD03-CF25313D2BB7}"/>
              </a:ext>
            </a:extLst>
          </p:cNvPr>
          <p:cNvSpPr txBox="1"/>
          <p:nvPr/>
        </p:nvSpPr>
        <p:spPr>
          <a:xfrm>
            <a:off x="4629245" y="5248300"/>
            <a:ext cx="756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需要使用变量的声明和定义</a:t>
            </a:r>
          </a:p>
        </p:txBody>
      </p:sp>
    </p:spTree>
    <p:extLst>
      <p:ext uri="{BB962C8B-B14F-4D97-AF65-F5344CB8AC3E}">
        <p14:creationId xmlns:p14="http://schemas.microsoft.com/office/powerpoint/2010/main" val="239009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FB6D6C-3B2B-41DC-93A3-B4C7FE992153}"/>
              </a:ext>
            </a:extLst>
          </p:cNvPr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部分：</a:t>
            </a:r>
            <a:r>
              <a:rPr lang="en-US" altLang="zh-CN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部分讲解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942" y="75850"/>
            <a:ext cx="767299" cy="76729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AE53908-6B22-CC17-7B15-69BD08C425A6}"/>
              </a:ext>
            </a:extLst>
          </p:cNvPr>
          <p:cNvCxnSpPr>
            <a:cxnSpLocks/>
          </p:cNvCxnSpPr>
          <p:nvPr/>
        </p:nvCxnSpPr>
        <p:spPr>
          <a:xfrm>
            <a:off x="4982527" y="885600"/>
            <a:ext cx="2226945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2F37A587-933C-9A93-A778-15EA87B00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1" y="1439227"/>
            <a:ext cx="3114675" cy="4467225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DD1F6845-C610-BC6F-DD84-0F7A0D88A722}"/>
              </a:ext>
            </a:extLst>
          </p:cNvPr>
          <p:cNvSpPr/>
          <p:nvPr/>
        </p:nvSpPr>
        <p:spPr>
          <a:xfrm rot="19328750">
            <a:off x="3207152" y="4477882"/>
            <a:ext cx="1306048" cy="313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60F291-A496-3E3A-0375-B6461526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211" y="1227245"/>
            <a:ext cx="5498360" cy="39017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07CB59-CC15-3F24-49EC-A859105E6B97}"/>
              </a:ext>
            </a:extLst>
          </p:cNvPr>
          <p:cNvSpPr txBox="1"/>
          <p:nvPr/>
        </p:nvSpPr>
        <p:spPr>
          <a:xfrm>
            <a:off x="4834481" y="5159137"/>
            <a:ext cx="6490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调用封装的函数来计算相关的数值</a:t>
            </a:r>
          </a:p>
        </p:txBody>
      </p:sp>
    </p:spTree>
    <p:extLst>
      <p:ext uri="{BB962C8B-B14F-4D97-AF65-F5344CB8AC3E}">
        <p14:creationId xmlns:p14="http://schemas.microsoft.com/office/powerpoint/2010/main" val="3916635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569</Words>
  <Application>Microsoft Office PowerPoint</Application>
  <PresentationFormat>宽屏</PresentationFormat>
  <Paragraphs>106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等线 Light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明翰 李</cp:lastModifiedBy>
  <cp:revision>74</cp:revision>
  <cp:lastPrinted>2024-06-21T05:50:55Z</cp:lastPrinted>
  <dcterms:created xsi:type="dcterms:W3CDTF">2018-07-22T02:36:38Z</dcterms:created>
  <dcterms:modified xsi:type="dcterms:W3CDTF">2024-06-21T06:21:54Z</dcterms:modified>
</cp:coreProperties>
</file>