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73" r:id="rId6"/>
    <p:sldId id="268" r:id="rId7"/>
    <p:sldId id="265" r:id="rId8"/>
    <p:sldId id="261" r:id="rId9"/>
    <p:sldId id="262" r:id="rId10"/>
    <p:sldId id="264" r:id="rId11"/>
    <p:sldId id="263" r:id="rId12"/>
    <p:sldId id="272" r:id="rId13"/>
    <p:sldId id="270" r:id="rId14"/>
    <p:sldId id="259" r:id="rId15"/>
    <p:sldId id="269" r:id="rId16"/>
    <p:sldId id="260" r:id="rId17"/>
    <p:sldId id="271" r:id="rId18"/>
    <p:sldId id="267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B3EDB5E-739A-4680-B96A-FDFF66DF723D}" type="datetimeFigureOut">
              <a:rPr lang="zh-TW" altLang="en-US" smtClean="0"/>
              <a:pPr/>
              <a:t>2015/2/23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7E6DD7E-81DA-44EE-98E0-619C3BBAAC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Web POS </a:t>
            </a:r>
            <a:r>
              <a:rPr lang="zh-TW" altLang="en-US" dirty="0" smtClean="0">
                <a:solidFill>
                  <a:srgbClr val="FF0000"/>
                </a:solidFill>
              </a:rPr>
              <a:t>銷售系統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sz="2000" dirty="0" smtClean="0">
                <a:solidFill>
                  <a:schemeClr val="tx1"/>
                </a:solidFill>
              </a:rPr>
              <a:t>成員 </a:t>
            </a:r>
            <a:r>
              <a:rPr lang="en-US" altLang="zh-TW" sz="2000" dirty="0" smtClean="0">
                <a:solidFill>
                  <a:schemeClr val="tx1"/>
                </a:solidFill>
              </a:rPr>
              <a:t>:   </a:t>
            </a:r>
            <a:r>
              <a:rPr lang="en-US" altLang="zh-TW" sz="2000" dirty="0" smtClean="0">
                <a:solidFill>
                  <a:srgbClr val="0070C0"/>
                </a:solidFill>
              </a:rPr>
              <a:t>Web Service </a:t>
            </a:r>
            <a:r>
              <a:rPr lang="zh-TW" altLang="en-US" sz="2000" dirty="0" smtClean="0">
                <a:solidFill>
                  <a:srgbClr val="0070C0"/>
                </a:solidFill>
              </a:rPr>
              <a:t>後端開發：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</a:rPr>
              <a:t>吳建龍</a:t>
            </a:r>
          </a:p>
          <a:p>
            <a:pPr algn="r"/>
            <a:r>
              <a:rPr lang="en-US" altLang="zh-TW" sz="2000" dirty="0" smtClean="0">
                <a:solidFill>
                  <a:srgbClr val="0070C0"/>
                </a:solidFill>
              </a:rPr>
              <a:t>Web </a:t>
            </a:r>
            <a:r>
              <a:rPr lang="zh-TW" altLang="en-US" sz="2000" dirty="0" smtClean="0">
                <a:solidFill>
                  <a:srgbClr val="0070C0"/>
                </a:solidFill>
              </a:rPr>
              <a:t>前端開發：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</a:rPr>
              <a:t>邱世偉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67544" y="1844824"/>
            <a:ext cx="1368152" cy="8640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rgbClr val="7030A0"/>
                </a:solidFill>
              </a:rPr>
              <a:t>作品</a:t>
            </a:r>
            <a:endParaRPr lang="zh-TW" alt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龍董\Desktop\銘傳大學研究所考試資料\擷取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6632"/>
            <a:ext cx="6408711" cy="6624736"/>
          </a:xfrm>
          <a:prstGeom prst="rect">
            <a:avLst/>
          </a:prstGeom>
          <a:noFill/>
        </p:spPr>
      </p:pic>
      <p:sp>
        <p:nvSpPr>
          <p:cNvPr id="6" name="圓角矩形 5"/>
          <p:cNvSpPr/>
          <p:nvPr/>
        </p:nvSpPr>
        <p:spPr>
          <a:xfrm>
            <a:off x="1619672" y="260648"/>
            <a:ext cx="187220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</a:p>
          <a:p>
            <a:pPr algn="ctr"/>
            <a:r>
              <a:rPr lang="zh-TW" altLang="en-US" dirty="0" smtClean="0"/>
              <a:t>公司名稱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已移除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339752" y="1556792"/>
            <a:ext cx="136815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基本資料已移除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龍董\Desktop\銘傳大學研究所考試資料\擷取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8640"/>
            <a:ext cx="7056783" cy="6552728"/>
          </a:xfrm>
          <a:prstGeom prst="rect">
            <a:avLst/>
          </a:prstGeom>
          <a:noFill/>
        </p:spPr>
      </p:pic>
      <p:sp>
        <p:nvSpPr>
          <p:cNvPr id="7" name="圓角矩形 6"/>
          <p:cNvSpPr/>
          <p:nvPr/>
        </p:nvSpPr>
        <p:spPr>
          <a:xfrm>
            <a:off x="1259632" y="404664"/>
            <a:ext cx="2016224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</a:p>
          <a:p>
            <a:pPr algn="ctr"/>
            <a:r>
              <a:rPr lang="zh-TW" altLang="en-US" dirty="0" smtClean="0"/>
              <a:t>公司名稱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已移除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907704" y="1844824"/>
            <a:ext cx="1368152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基本資料已移除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8280921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139952" y="3068960"/>
            <a:ext cx="4536504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在銷售作業中，每筆後台銷售與進貨都會自動產生應收帳款和應付帳款，管理人員依據各單據管理頁面所產生的單據，按照實際收款與付款的狀況做確認。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註 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由於前台的銷售操作都是收取現金，故不會產生應收款項。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43608" y="5949280"/>
            <a:ext cx="331236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應收、應付帳款作業頁面</a:t>
            </a:r>
            <a:r>
              <a:rPr lang="en-US" altLang="zh-TW" b="1" dirty="0" smtClean="0">
                <a:solidFill>
                  <a:schemeClr val="tx1"/>
                </a:solidFill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</a:rPr>
            </a:br>
            <a:r>
              <a:rPr lang="zh-TW" altLang="en-US" sz="1400" b="1" dirty="0" smtClean="0">
                <a:solidFill>
                  <a:srgbClr val="FF0000"/>
                </a:solidFill>
              </a:rPr>
              <a:t>應付帳款頁面與此相同故以此頁做說明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707904" y="188640"/>
            <a:ext cx="1584176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4283968" y="692696"/>
            <a:ext cx="484632" cy="57606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弧形接點 18"/>
          <p:cNvCxnSpPr/>
          <p:nvPr/>
        </p:nvCxnSpPr>
        <p:spPr>
          <a:xfrm>
            <a:off x="5364088" y="404664"/>
            <a:ext cx="1440160" cy="7920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76256" y="1052736"/>
            <a:ext cx="1440160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根據單據的實際</a:t>
            </a:r>
            <a:r>
              <a:rPr lang="zh-TW" altLang="en-US" sz="1400" dirty="0" smtClean="0">
                <a:solidFill>
                  <a:srgbClr val="FF0000"/>
                </a:solidFill>
              </a:rPr>
              <a:t>收、付款</a:t>
            </a:r>
            <a:r>
              <a:rPr lang="zh-TW" altLang="en-US" sz="1400" dirty="0" smtClean="0"/>
              <a:t>狀況，選擇操作確認動作，確認完成後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，該筆資料會</a:t>
            </a:r>
            <a:r>
              <a:rPr lang="zh-TW" altLang="en-US" sz="1400" dirty="0" smtClean="0">
                <a:solidFill>
                  <a:srgbClr val="FF0000"/>
                </a:solidFill>
              </a:rPr>
              <a:t>自動</a:t>
            </a:r>
            <a:r>
              <a:rPr lang="zh-TW" altLang="en-US" sz="1400" dirty="0" smtClean="0"/>
              <a:t>轉成</a:t>
            </a:r>
            <a:r>
              <a:rPr lang="zh-TW" altLang="en-US" sz="1400" dirty="0" smtClean="0">
                <a:solidFill>
                  <a:srgbClr val="FF0000"/>
                </a:solidFill>
              </a:rPr>
              <a:t>已收或已付帳款</a:t>
            </a:r>
            <a:r>
              <a:rPr lang="zh-TW" altLang="en-US" sz="1400" dirty="0" smtClean="0"/>
              <a:t>資料。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發票列印功能設計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過程、迷思、解決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過程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dirty="0" smtClean="0"/>
              <a:t>列印資料主要就是將資料傳到</a:t>
            </a:r>
            <a:r>
              <a:rPr lang="en-US" altLang="zh-TW" sz="2200" dirty="0" smtClean="0"/>
              <a:t>Serial Port</a:t>
            </a:r>
            <a:r>
              <a:rPr lang="zh-TW" altLang="en-US" sz="2200" dirty="0" smtClean="0"/>
              <a:t>做輸出。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zh-TW" altLang="en-US" sz="2200" dirty="0" smtClean="0"/>
              <a:t>所以我選擇</a:t>
            </a:r>
            <a:r>
              <a:rPr lang="en-US" altLang="zh-TW" sz="2200" dirty="0" smtClean="0"/>
              <a:t>RXTXcomm.jar</a:t>
            </a:r>
            <a:r>
              <a:rPr lang="zh-TW" altLang="en-US" sz="2200" dirty="0" smtClean="0"/>
              <a:t>這個</a:t>
            </a:r>
            <a:r>
              <a:rPr lang="en-US" altLang="zh-TW" sz="2200" dirty="0" smtClean="0"/>
              <a:t>Java</a:t>
            </a:r>
            <a:r>
              <a:rPr lang="zh-TW" altLang="en-US" sz="2200" dirty="0" smtClean="0"/>
              <a:t>函數庫來完成。</a:t>
            </a:r>
            <a:endParaRPr lang="en-US" altLang="zh-TW" sz="2200" dirty="0" smtClean="0"/>
          </a:p>
          <a:p>
            <a:r>
              <a:rPr lang="zh-TW" altLang="en-US" dirty="0" smtClean="0"/>
              <a:t>迷思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在初期程式撰寫，基本上沒遇到什麼大問題，但是在功能部署時才發現，一直沒有去注意的問題。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Web Service</a:t>
            </a:r>
            <a:r>
              <a:rPr lang="zh-TW" altLang="en-US" sz="2000" dirty="0" smtClean="0"/>
              <a:t>在後端資料傳到前台後，是沒有辦法去控制使用者端做資料輸出。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這跟網路的安全協定有關。</a:t>
            </a:r>
            <a:endParaRPr lang="en-US" altLang="zh-TW" sz="2000" dirty="0" smtClean="0"/>
          </a:p>
          <a:p>
            <a:r>
              <a:rPr lang="zh-TW" altLang="en-US" dirty="0" smtClean="0"/>
              <a:t>解決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/>
              <a:t>當伺服器無法替使用者端達成，這個任務就得由使用者的電腦自行完成，所以我另外寫了一個</a:t>
            </a:r>
            <a:r>
              <a:rPr lang="en-US" altLang="zh-TW" sz="2000" dirty="0" err="1" smtClean="0"/>
              <a:t>Runnable</a:t>
            </a:r>
            <a:r>
              <a:rPr lang="en-US" altLang="zh-TW" sz="2000" dirty="0" smtClean="0"/>
              <a:t> JAR file</a:t>
            </a:r>
            <a:r>
              <a:rPr lang="zh-TW" altLang="en-US" sz="2000" dirty="0" smtClean="0"/>
              <a:t>，再用</a:t>
            </a:r>
            <a:r>
              <a:rPr lang="en-US" altLang="zh-TW" sz="2000" dirty="0" smtClean="0"/>
              <a:t>exe4j</a:t>
            </a:r>
            <a:r>
              <a:rPr lang="zh-TW" altLang="en-US" sz="2000" dirty="0" smtClean="0"/>
              <a:t>將寫好的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轉成</a:t>
            </a:r>
            <a:r>
              <a:rPr lang="en-US" altLang="zh-TW" sz="2000" dirty="0" smtClean="0"/>
              <a:t>exe</a:t>
            </a:r>
            <a:r>
              <a:rPr lang="zh-TW" altLang="en-US" sz="2000" dirty="0" smtClean="0"/>
              <a:t>檔案，方便在使用者端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銷售前台的電腦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執行。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前台電腦上必須安裝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Jre</a:t>
            </a:r>
            <a:r>
              <a:rPr lang="zh-TW" altLang="en-US" sz="2000" dirty="0" smtClean="0"/>
              <a:t>，</a:t>
            </a:r>
            <a:r>
              <a:rPr lang="zh-TW" altLang="en-US" sz="2200" dirty="0" smtClean="0"/>
              <a:t>還要</a:t>
            </a:r>
            <a:r>
              <a:rPr lang="zh-TW" altLang="en-US" sz="2200" dirty="0" smtClean="0">
                <a:solidFill>
                  <a:srgbClr val="FF0000"/>
                </a:solidFill>
              </a:rPr>
              <a:t>將 </a:t>
            </a:r>
            <a:r>
              <a:rPr lang="en-US" altLang="zh-TW" sz="2200" dirty="0" smtClean="0">
                <a:solidFill>
                  <a:srgbClr val="FF0000"/>
                </a:solidFill>
              </a:rPr>
              <a:t>“rxtxSerial.dll” </a:t>
            </a:r>
            <a:r>
              <a:rPr lang="zh-TW" altLang="en-US" sz="2200" dirty="0" smtClean="0"/>
              <a:t>拷貝</a:t>
            </a:r>
            <a:r>
              <a:rPr lang="en-US" altLang="zh-TW" sz="2200" dirty="0" smtClean="0">
                <a:solidFill>
                  <a:srgbClr val="FF0000"/>
                </a:solidFill>
              </a:rPr>
              <a:t>“%</a:t>
            </a:r>
            <a:r>
              <a:rPr lang="en-US" altLang="zh-TW" sz="2200" dirty="0">
                <a:solidFill>
                  <a:srgbClr val="FF0000"/>
                </a:solidFill>
              </a:rPr>
              <a:t>JREHOME%/</a:t>
            </a:r>
            <a:r>
              <a:rPr lang="en-US" altLang="zh-TW" sz="2200" dirty="0" smtClean="0">
                <a:solidFill>
                  <a:srgbClr val="FF0000"/>
                </a:solidFill>
              </a:rPr>
              <a:t>bin” </a:t>
            </a:r>
            <a:r>
              <a:rPr lang="zh-TW" altLang="en-US" sz="2200" dirty="0"/>
              <a:t>目錄</a:t>
            </a:r>
            <a:r>
              <a:rPr lang="zh-TW" altLang="en-US" sz="2200" dirty="0" smtClean="0"/>
              <a:t>下。</a:t>
            </a:r>
            <a:endParaRPr lang="en-US" altLang="zh-TW" sz="2200" dirty="0"/>
          </a:p>
          <a:p>
            <a:r>
              <a:rPr lang="zh-TW" altLang="en-US" dirty="0" smtClean="0"/>
              <a:t>發票列印機型號 </a:t>
            </a:r>
            <a:r>
              <a:rPr lang="en-US" altLang="zh-TW" b="1" dirty="0" smtClean="0"/>
              <a:t>WP-520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7992888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橢圓 13"/>
          <p:cNvSpPr/>
          <p:nvPr/>
        </p:nvSpPr>
        <p:spPr>
          <a:xfrm>
            <a:off x="611560" y="332656"/>
            <a:ext cx="4968552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611560" y="836712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1520" y="1196752"/>
            <a:ext cx="504056" cy="4608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選擇日期範圍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計算營業淨利與損益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8640"/>
            <a:ext cx="734481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580112" y="548680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銷售統計頁面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635896" y="5157192"/>
            <a:ext cx="1368152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995936" y="5877272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47664" y="6237312"/>
            <a:ext cx="4392488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根據選擇的日期範圍，匯出銷售統計報表</a:t>
            </a:r>
            <a:endParaRPr lang="zh-TW" altLang="en-US" dirty="0"/>
          </a:p>
        </p:txBody>
      </p:sp>
      <p:sp>
        <p:nvSpPr>
          <p:cNvPr id="14" name="弧形向右箭號 13"/>
          <p:cNvSpPr/>
          <p:nvPr/>
        </p:nvSpPr>
        <p:spPr>
          <a:xfrm>
            <a:off x="1115616" y="1340768"/>
            <a:ext cx="443488" cy="525658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7848872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8136905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44208" y="116632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庫存管理頁面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716016" y="1772816"/>
            <a:ext cx="720080" cy="316835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364088" y="1844824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36096" y="836712"/>
            <a:ext cx="345638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在銷售上，盤點一直是工讀書的惡夢，系統的庫存數量會隨著銷售、進貨自動調整，當庫存數量不足時，更會直接讓交易失敗，提醒操作人員進行補貨動作。</a:t>
            </a:r>
            <a:endParaRPr lang="zh-TW" altLang="en-US" sz="1200" dirty="0"/>
          </a:p>
        </p:txBody>
      </p:sp>
      <p:sp>
        <p:nvSpPr>
          <p:cNvPr id="11" name="橢圓 10"/>
          <p:cNvSpPr/>
          <p:nvPr/>
        </p:nvSpPr>
        <p:spPr>
          <a:xfrm>
            <a:off x="2051720" y="5013176"/>
            <a:ext cx="1512168" cy="7920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051720" y="5733256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43608" y="6093296"/>
            <a:ext cx="5832648" cy="620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對庫存數量調整的功能再補強，設定庫存數量的多重級別。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000" dirty="0" smtClean="0"/>
              <a:t>例如</a:t>
            </a:r>
            <a:r>
              <a:rPr lang="en-US" altLang="zh-TW" sz="1000" dirty="0" smtClean="0"/>
              <a:t>: 1</a:t>
            </a:r>
            <a:r>
              <a:rPr lang="zh-TW" altLang="en-US" sz="1000" dirty="0" smtClean="0"/>
              <a:t>箱的飲用水為</a:t>
            </a:r>
            <a:r>
              <a:rPr lang="en-US" altLang="zh-TW" sz="1000" dirty="0" smtClean="0"/>
              <a:t>24</a:t>
            </a:r>
            <a:r>
              <a:rPr lang="zh-TW" altLang="en-US" sz="1000" dirty="0" smtClean="0"/>
              <a:t>瓶，當瓶裝飲用水數量不足時，系統會自動查找箱裝的飲用水做數量的調整。</a:t>
            </a:r>
            <a:endParaRPr lang="zh-TW" alt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TW" dirty="0" smtClean="0"/>
              <a:t>Web POS </a:t>
            </a:r>
            <a:r>
              <a:rPr lang="zh-TW" altLang="en-US" dirty="0" smtClean="0"/>
              <a:t>銷售系統 </a:t>
            </a:r>
            <a:r>
              <a:rPr lang="en-US" altLang="zh-TW" dirty="0" smtClean="0"/>
              <a:t>ER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93276" y="2249488"/>
            <a:ext cx="6757448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845840"/>
          </a:xfrm>
        </p:spPr>
        <p:txBody>
          <a:bodyPr/>
          <a:lstStyle/>
          <a:p>
            <a:r>
              <a:rPr lang="en-US" altLang="zh-TW" dirty="0" smtClean="0"/>
              <a:t>Web POS </a:t>
            </a:r>
            <a:r>
              <a:rPr lang="zh-TW" altLang="en-US" dirty="0" smtClean="0"/>
              <a:t>銷售系統 路徑圖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1676293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052736"/>
            <a:ext cx="1656183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052736"/>
            <a:ext cx="1681518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052736"/>
            <a:ext cx="1674211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1052736"/>
            <a:ext cx="1800200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Web</a:t>
            </a:r>
            <a:r>
              <a:rPr lang="zh-TW" altLang="en-US" dirty="0" smtClean="0">
                <a:solidFill>
                  <a:srgbClr val="C00000"/>
                </a:solidFill>
              </a:rPr>
              <a:t>平台 </a:t>
            </a:r>
            <a:r>
              <a:rPr lang="en-US" altLang="zh-TW" dirty="0" smtClean="0">
                <a:solidFill>
                  <a:srgbClr val="C00000"/>
                </a:solidFill>
              </a:rPr>
              <a:t>: Tomcat</a:t>
            </a:r>
          </a:p>
          <a:p>
            <a:r>
              <a:rPr lang="zh-TW" altLang="en-US" dirty="0" smtClean="0">
                <a:solidFill>
                  <a:srgbClr val="C00000"/>
                </a:solidFill>
              </a:rPr>
              <a:t>開發語言 </a:t>
            </a:r>
            <a:r>
              <a:rPr lang="en-US" altLang="zh-TW" dirty="0" smtClean="0">
                <a:solidFill>
                  <a:srgbClr val="C00000"/>
                </a:solidFill>
              </a:rPr>
              <a:t>: JSP</a:t>
            </a:r>
            <a:r>
              <a:rPr lang="zh-TW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TW" dirty="0" smtClean="0">
                <a:solidFill>
                  <a:srgbClr val="C00000"/>
                </a:solidFill>
              </a:rPr>
              <a:t>HTML</a:t>
            </a:r>
            <a:r>
              <a:rPr lang="zh-TW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TW" dirty="0" smtClean="0">
                <a:solidFill>
                  <a:srgbClr val="C00000"/>
                </a:solidFill>
              </a:rPr>
              <a:t>CSS</a:t>
            </a:r>
            <a:r>
              <a:rPr lang="zh-TW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TW" dirty="0" err="1" smtClean="0">
                <a:solidFill>
                  <a:srgbClr val="C00000"/>
                </a:solidFill>
              </a:rPr>
              <a:t>jQuery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應用框架 </a:t>
            </a:r>
            <a:r>
              <a:rPr lang="en-US" altLang="zh-TW" dirty="0" smtClean="0">
                <a:solidFill>
                  <a:srgbClr val="C00000"/>
                </a:solidFill>
              </a:rPr>
              <a:t>: Spring</a:t>
            </a:r>
            <a:r>
              <a:rPr lang="zh-TW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TW" dirty="0" smtClean="0">
                <a:solidFill>
                  <a:srgbClr val="C00000"/>
                </a:solidFill>
              </a:rPr>
              <a:t>Struts2</a:t>
            </a:r>
            <a:r>
              <a:rPr lang="zh-TW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TW" dirty="0" smtClean="0">
                <a:solidFill>
                  <a:srgbClr val="C00000"/>
                </a:solidFill>
              </a:rPr>
              <a:t>Hibernate</a:t>
            </a:r>
            <a:r>
              <a:rPr lang="zh-TW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jQuery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EasyUI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資料庫 </a:t>
            </a:r>
            <a:r>
              <a:rPr lang="en-US" altLang="zh-TW" dirty="0" smtClean="0">
                <a:solidFill>
                  <a:srgbClr val="C00000"/>
                </a:solidFill>
              </a:rPr>
              <a:t>: </a:t>
            </a:r>
            <a:r>
              <a:rPr lang="en-US" altLang="zh-TW" dirty="0" err="1" smtClean="0">
                <a:solidFill>
                  <a:srgbClr val="C00000"/>
                </a:solidFill>
              </a:rPr>
              <a:t>MySQL</a:t>
            </a:r>
            <a:r>
              <a:rPr lang="en-US" altLang="zh-TW" dirty="0" smtClean="0">
                <a:solidFill>
                  <a:srgbClr val="C00000"/>
                </a:solidFill>
              </a:rPr>
              <a:t> Database</a:t>
            </a:r>
          </a:p>
          <a:p>
            <a:r>
              <a:rPr lang="zh-TW" altLang="en-US" dirty="0" smtClean="0">
                <a:solidFill>
                  <a:srgbClr val="C00000"/>
                </a:solidFill>
              </a:rPr>
              <a:t>硬體應用 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  <a:r>
              <a:rPr lang="zh-TW" altLang="en-US" dirty="0">
                <a:solidFill>
                  <a:srgbClr val="C00000"/>
                </a:solidFill>
              </a:rPr>
              <a:t>手持式條碼</a:t>
            </a:r>
            <a:r>
              <a:rPr lang="zh-TW" altLang="en-US" dirty="0" smtClean="0">
                <a:solidFill>
                  <a:srgbClr val="C00000"/>
                </a:solidFill>
              </a:rPr>
              <a:t>掃描器、發票印表器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Web POS </a:t>
            </a:r>
            <a:r>
              <a:rPr lang="zh-TW" altLang="en-US" dirty="0" smtClean="0"/>
              <a:t>銷售系統 路徑圖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1944216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52736"/>
            <a:ext cx="2160240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52736"/>
            <a:ext cx="2016224" cy="173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1052736"/>
            <a:ext cx="223224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POS </a:t>
            </a:r>
            <a:r>
              <a:rPr lang="zh-TW" altLang="en-US" dirty="0" smtClean="0"/>
              <a:t>銷售系統 補充說明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系統中設定資訊的頁面，不外乎就是增、刪、改、查、列表顯示的功能頁面，不多做描述。</a:t>
            </a:r>
            <a:endParaRPr lang="en-US" altLang="zh-TW" dirty="0" smtClean="0"/>
          </a:p>
          <a:p>
            <a:r>
              <a:rPr lang="zh-TW" altLang="en-US" dirty="0" smtClean="0"/>
              <a:t>程式碼數量有點多，這邊只展示系統的專案路徑結構。</a:t>
            </a:r>
            <a:endParaRPr lang="en-US" altLang="zh-TW" dirty="0" smtClean="0"/>
          </a:p>
          <a:p>
            <a:r>
              <a:rPr lang="zh-TW" altLang="en-US" dirty="0" smtClean="0"/>
              <a:t>心得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dirty="0" smtClean="0"/>
              <a:t>在還沒有讀大學時，我對網頁、程式、資料庫完全不懂，從</a:t>
            </a:r>
            <a:r>
              <a:rPr lang="en-US" altLang="zh-TW" sz="2200" dirty="0" smtClean="0"/>
              <a:t>Database</a:t>
            </a:r>
            <a:r>
              <a:rPr lang="zh-TW" altLang="en-US" sz="2200" dirty="0" smtClean="0"/>
              <a:t>基本的</a:t>
            </a:r>
            <a:r>
              <a:rPr lang="en-US" altLang="zh-TW" sz="2200" dirty="0" smtClean="0"/>
              <a:t>Select</a:t>
            </a:r>
            <a:r>
              <a:rPr lang="zh-TW" altLang="en-US" sz="2200" dirty="0" smtClean="0"/>
              <a:t>到</a:t>
            </a:r>
            <a:r>
              <a:rPr lang="en-US" altLang="zh-TW" sz="2200" dirty="0" smtClean="0"/>
              <a:t>Java</a:t>
            </a:r>
            <a:r>
              <a:rPr lang="zh-TW" altLang="en-US" sz="2200" dirty="0" smtClean="0"/>
              <a:t>的框架應用，花了不少時間去學習，剛好碰到學校的單位有需要，就嘗試著做看看。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zh-TW" altLang="en-US" sz="2200" dirty="0" smtClean="0"/>
              <a:t>過程中，當然遇到不少問題，還好絕大多數的問題都能靠著</a:t>
            </a:r>
            <a:r>
              <a:rPr lang="en-US" altLang="zh-TW" sz="2200" dirty="0" smtClean="0"/>
              <a:t>Google</a:t>
            </a:r>
            <a:r>
              <a:rPr lang="zh-TW" altLang="en-US" sz="2200" dirty="0" smtClean="0"/>
              <a:t>找到解答。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zh-TW" altLang="en-US" sz="2200" dirty="0" smtClean="0"/>
              <a:t>能完成這樣一個作品，我個人覺得很開心，因為能做到學以致用，也很感謝學校給我這個機會，還有和我一起完成的同學</a:t>
            </a:r>
            <a:r>
              <a:rPr lang="en-US" altLang="zh-TW" sz="2200" dirty="0" smtClean="0"/>
              <a:t>(</a:t>
            </a:r>
            <a:r>
              <a:rPr lang="zh-TW" altLang="en-US" sz="2200" dirty="0" smtClean="0">
                <a:solidFill>
                  <a:srgbClr val="0070C0"/>
                </a:solidFill>
              </a:rPr>
              <a:t>邱世偉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zh-TW" altLang="en-US" dirty="0" smtClean="0"/>
              <a:t>後續補充</a:t>
            </a:r>
            <a:endParaRPr lang="zh-TW" altLang="en-US" dirty="0"/>
          </a:p>
        </p:txBody>
      </p:sp>
      <p:pic>
        <p:nvPicPr>
          <p:cNvPr id="17410" name="Picture 2" descr="C:\Users\龍董\Desktop\銘傳大學研究所考試資料\1402072_10202828784623901_1730307446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5765800" cy="43243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300192" y="1700808"/>
            <a:ext cx="2592288" cy="48245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場景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醒吾科技大學</a:t>
            </a:r>
            <a:endParaRPr lang="en-US" altLang="zh-TW" dirty="0" smtClean="0"/>
          </a:p>
          <a:p>
            <a:r>
              <a:rPr lang="zh-TW" altLang="en-US" dirty="0" smtClean="0"/>
              <a:t>人員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我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和另一位一起完成系統的同學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內容</a:t>
            </a:r>
            <a:r>
              <a:rPr lang="en-US" altLang="zh-TW" dirty="0" smtClean="0"/>
              <a:t>:</a:t>
            </a:r>
            <a:r>
              <a:rPr lang="zh-TW" altLang="en-US" dirty="0" smtClean="0"/>
              <a:t>離完成系統的日子已經過了三個禮拜，剛好在這一天學校給的錢下來了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我和世偉一人五萬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拍照原因</a:t>
            </a:r>
            <a:r>
              <a:rPr lang="en-US" altLang="zh-TW" dirty="0" smtClean="0"/>
              <a:t>:</a:t>
            </a:r>
            <a:r>
              <a:rPr lang="zh-TW" altLang="en-US" dirty="0" smtClean="0"/>
              <a:t>當時另一位同學提議，把這一幕傳到班級的</a:t>
            </a:r>
            <a:r>
              <a:rPr lang="en-US" altLang="zh-TW" dirty="0" err="1"/>
              <a:t>F</a:t>
            </a:r>
            <a:r>
              <a:rPr lang="en-US" altLang="zh-TW" dirty="0" err="1" smtClean="0"/>
              <a:t>acebook</a:t>
            </a:r>
            <a:r>
              <a:rPr lang="zh-TW" altLang="en-US" dirty="0" smtClean="0"/>
              <a:t>上，勉勵其他同學，</a:t>
            </a:r>
            <a:r>
              <a:rPr lang="zh-TW" altLang="en-US" dirty="0" smtClean="0">
                <a:solidFill>
                  <a:srgbClr val="FF0000"/>
                </a:solidFill>
              </a:rPr>
              <a:t>學習能帶來知識，知識能帶來財富。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系統需求簡介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</a:rPr>
              <a:t>由來</a:t>
            </a:r>
            <a:r>
              <a:rPr lang="en-US" altLang="zh-TW" dirty="0" smtClean="0">
                <a:solidFill>
                  <a:srgbClr val="C00000"/>
                </a:solidFill>
              </a:rPr>
              <a:t/>
            </a:r>
            <a:br>
              <a:rPr lang="en-US" altLang="zh-TW" dirty="0" smtClean="0">
                <a:solidFill>
                  <a:srgbClr val="C00000"/>
                </a:solidFill>
              </a:rPr>
            </a:br>
            <a:r>
              <a:rPr lang="zh-TW" altLang="en-US" sz="2000" dirty="0" smtClean="0">
                <a:solidFill>
                  <a:srgbClr val="C00000"/>
                </a:solidFill>
              </a:rPr>
              <a:t>因應學校數位輸出，長期報表整理因難，其單位所使用的銷售系統過於複雜。</a:t>
            </a:r>
            <a:r>
              <a:rPr lang="en-US" altLang="zh-TW" sz="2000" dirty="0" smtClean="0">
                <a:solidFill>
                  <a:srgbClr val="C00000"/>
                </a:solidFill>
              </a:rPr>
              <a:t/>
            </a:r>
            <a:br>
              <a:rPr lang="en-US" altLang="zh-TW" sz="2000" dirty="0" smtClean="0">
                <a:solidFill>
                  <a:srgbClr val="C00000"/>
                </a:solidFill>
              </a:rPr>
            </a:br>
            <a:r>
              <a:rPr lang="zh-TW" altLang="en-US" sz="2000" dirty="0" smtClean="0">
                <a:solidFill>
                  <a:srgbClr val="C00000"/>
                </a:solidFill>
              </a:rPr>
              <a:t>單位主管請託在該單位工讀的同學幫忙尋找有能力的人，幫忙設計客制化的銷售系統。</a:t>
            </a:r>
            <a:r>
              <a:rPr lang="en-US" altLang="zh-TW" sz="2000" dirty="0">
                <a:solidFill>
                  <a:srgbClr val="C00000"/>
                </a:solidFill>
              </a:rPr>
              <a:t/>
            </a:r>
            <a:br>
              <a:rPr lang="en-US" altLang="zh-TW" sz="2000" dirty="0">
                <a:solidFill>
                  <a:srgbClr val="C00000"/>
                </a:solidFill>
              </a:rPr>
            </a:br>
            <a:r>
              <a:rPr lang="zh-TW" altLang="en-US" sz="2000" dirty="0" smtClean="0">
                <a:solidFill>
                  <a:srgbClr val="C00000"/>
                </a:solidFill>
              </a:rPr>
              <a:t>因同學的介紹下，幫忙嘗試設計開發。</a:t>
            </a:r>
            <a:endParaRPr lang="en-US" altLang="zh-TW" sz="2000" dirty="0">
              <a:solidFill>
                <a:srgbClr val="C00000"/>
              </a:solidFill>
            </a:endParaRPr>
          </a:p>
          <a:p>
            <a:r>
              <a:rPr lang="zh-TW" altLang="en-US" sz="2400" dirty="0" smtClean="0">
                <a:solidFill>
                  <a:srgbClr val="C00000"/>
                </a:solidFill>
              </a:rPr>
              <a:t>主要需求</a:t>
            </a:r>
            <a:r>
              <a:rPr lang="en-US" altLang="zh-TW" sz="2400" dirty="0" smtClean="0">
                <a:solidFill>
                  <a:srgbClr val="C00000"/>
                </a:solidFill>
              </a:rPr>
              <a:t/>
            </a:r>
            <a:br>
              <a:rPr lang="en-US" altLang="zh-TW" sz="2400" dirty="0" smtClean="0">
                <a:solidFill>
                  <a:srgbClr val="C00000"/>
                </a:solidFill>
              </a:rPr>
            </a:br>
            <a:r>
              <a:rPr lang="zh-TW" altLang="en-US" sz="2000" dirty="0" smtClean="0">
                <a:solidFill>
                  <a:srgbClr val="C00000"/>
                </a:solidFill>
              </a:rPr>
              <a:t>列印單據 </a:t>
            </a:r>
            <a:r>
              <a:rPr lang="en-US" altLang="zh-TW" sz="2000" dirty="0" smtClean="0">
                <a:solidFill>
                  <a:srgbClr val="C00000"/>
                </a:solidFill>
              </a:rPr>
              <a:t>: </a:t>
            </a:r>
            <a:r>
              <a:rPr lang="zh-TW" altLang="en-US" sz="2000" dirty="0" smtClean="0">
                <a:solidFill>
                  <a:srgbClr val="C00000"/>
                </a:solidFill>
              </a:rPr>
              <a:t>採購</a:t>
            </a:r>
            <a:r>
              <a:rPr lang="zh-TW" altLang="en-US" sz="2000" dirty="0">
                <a:solidFill>
                  <a:srgbClr val="C00000"/>
                </a:solidFill>
              </a:rPr>
              <a:t>收貨請款</a:t>
            </a:r>
            <a:r>
              <a:rPr lang="zh-TW" altLang="en-US" sz="2000" dirty="0" smtClean="0">
                <a:solidFill>
                  <a:srgbClr val="C00000"/>
                </a:solidFill>
              </a:rPr>
              <a:t>單、</a:t>
            </a:r>
            <a:r>
              <a:rPr lang="zh-TW" altLang="en-US" sz="2000" dirty="0">
                <a:solidFill>
                  <a:srgbClr val="C00000"/>
                </a:solidFill>
              </a:rPr>
              <a:t>應付帳款明細對</a:t>
            </a:r>
            <a:r>
              <a:rPr lang="zh-TW" altLang="en-US" sz="2000" dirty="0" smtClean="0">
                <a:solidFill>
                  <a:srgbClr val="C00000"/>
                </a:solidFill>
              </a:rPr>
              <a:t>帳單、報價單、銷貨單</a:t>
            </a:r>
            <a:r>
              <a:rPr lang="en-US" altLang="zh-TW" sz="2000" dirty="0">
                <a:solidFill>
                  <a:srgbClr val="C00000"/>
                </a:solidFill>
              </a:rPr>
              <a:t/>
            </a:r>
            <a:br>
              <a:rPr lang="en-US" altLang="zh-TW" sz="2000" dirty="0">
                <a:solidFill>
                  <a:srgbClr val="C00000"/>
                </a:solidFill>
              </a:rPr>
            </a:br>
            <a:r>
              <a:rPr lang="en-US" altLang="zh-TW" sz="2000" dirty="0" smtClean="0">
                <a:solidFill>
                  <a:srgbClr val="C00000"/>
                </a:solidFill>
              </a:rPr>
              <a:t>	           </a:t>
            </a:r>
            <a:r>
              <a:rPr lang="zh-TW" altLang="en-US" sz="2000" dirty="0" smtClean="0">
                <a:solidFill>
                  <a:srgbClr val="C00000"/>
                </a:solidFill>
              </a:rPr>
              <a:t>發票單據。</a:t>
            </a:r>
            <a:r>
              <a:rPr lang="en-US" altLang="zh-TW" dirty="0">
                <a:solidFill>
                  <a:srgbClr val="C00000"/>
                </a:solidFill>
              </a:rPr>
              <a:t/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zh-TW" altLang="en-US" sz="2000" dirty="0" smtClean="0">
                <a:solidFill>
                  <a:srgbClr val="C00000"/>
                </a:solidFill>
              </a:rPr>
              <a:t>日結帳 </a:t>
            </a:r>
            <a:r>
              <a:rPr lang="en-US" altLang="zh-TW" sz="2000" dirty="0" smtClean="0">
                <a:solidFill>
                  <a:srgbClr val="C00000"/>
                </a:solidFill>
              </a:rPr>
              <a:t>: </a:t>
            </a:r>
            <a:r>
              <a:rPr lang="zh-TW" altLang="en-US" sz="2000" dirty="0" smtClean="0">
                <a:solidFill>
                  <a:srgbClr val="C00000"/>
                </a:solidFill>
              </a:rPr>
              <a:t>統計每一天所交易的次數、件數、總金額。</a:t>
            </a:r>
            <a:r>
              <a:rPr lang="en-US" altLang="zh-TW" dirty="0">
                <a:solidFill>
                  <a:srgbClr val="C00000"/>
                </a:solidFill>
              </a:rPr>
              <a:t/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zh-TW" altLang="en-US" sz="2000" dirty="0" smtClean="0">
                <a:solidFill>
                  <a:srgbClr val="C00000"/>
                </a:solidFill>
              </a:rPr>
              <a:t>銷售統計 </a:t>
            </a:r>
            <a:r>
              <a:rPr lang="en-US" altLang="zh-TW" sz="2000" dirty="0" smtClean="0">
                <a:solidFill>
                  <a:srgbClr val="C00000"/>
                </a:solidFill>
              </a:rPr>
              <a:t>: </a:t>
            </a:r>
            <a:r>
              <a:rPr lang="zh-TW" altLang="en-US" sz="2000" dirty="0" smtClean="0">
                <a:solidFill>
                  <a:srgbClr val="C00000"/>
                </a:solidFill>
              </a:rPr>
              <a:t>查詢一段時間裡的銷售記錄</a:t>
            </a:r>
            <a:r>
              <a:rPr lang="en-US" altLang="zh-TW" sz="2000" dirty="0" smtClean="0">
                <a:solidFill>
                  <a:srgbClr val="C00000"/>
                </a:solidFill>
              </a:rPr>
              <a:t>(</a:t>
            </a:r>
            <a:r>
              <a:rPr lang="zh-TW" altLang="en-US" sz="2000" dirty="0" smtClean="0">
                <a:solidFill>
                  <a:srgbClr val="C00000"/>
                </a:solidFill>
              </a:rPr>
              <a:t>商品銷售數量、金額的比重</a:t>
            </a:r>
            <a:r>
              <a:rPr lang="en-US" altLang="zh-TW" sz="2000" dirty="0" smtClean="0">
                <a:solidFill>
                  <a:srgbClr val="C00000"/>
                </a:solidFill>
              </a:rPr>
              <a:t>)</a:t>
            </a:r>
            <a:r>
              <a:rPr lang="zh-TW" altLang="en-US" sz="2000" dirty="0" smtClean="0">
                <a:solidFill>
                  <a:srgbClr val="C00000"/>
                </a:solidFill>
              </a:rPr>
              <a:t>，</a:t>
            </a:r>
            <a:r>
              <a:rPr lang="en-US" altLang="zh-TW" sz="2000" dirty="0" smtClean="0">
                <a:solidFill>
                  <a:srgbClr val="C00000"/>
                </a:solidFill>
              </a:rPr>
              <a:t>	           </a:t>
            </a:r>
            <a:r>
              <a:rPr lang="zh-TW" altLang="en-US" sz="2000" dirty="0" smtClean="0">
                <a:solidFill>
                  <a:srgbClr val="C00000"/>
                </a:solidFill>
              </a:rPr>
              <a:t>並匯出統計報表。</a:t>
            </a:r>
            <a:r>
              <a:rPr lang="en-US" altLang="zh-TW" sz="2000" dirty="0" smtClean="0">
                <a:solidFill>
                  <a:srgbClr val="C00000"/>
                </a:solidFill>
              </a:rPr>
              <a:t/>
            </a:r>
            <a:br>
              <a:rPr lang="en-US" altLang="zh-TW" sz="2000" dirty="0" smtClean="0">
                <a:solidFill>
                  <a:srgbClr val="C00000"/>
                </a:solidFill>
              </a:rPr>
            </a:br>
            <a:r>
              <a:rPr lang="zh-TW" altLang="en-US" sz="2000" dirty="0">
                <a:solidFill>
                  <a:srgbClr val="C00000"/>
                </a:solidFill>
              </a:rPr>
              <a:t>損益</a:t>
            </a:r>
            <a:r>
              <a:rPr lang="zh-TW" altLang="en-US" sz="2000" dirty="0" smtClean="0">
                <a:solidFill>
                  <a:srgbClr val="C00000"/>
                </a:solidFill>
              </a:rPr>
              <a:t>表 </a:t>
            </a:r>
            <a:r>
              <a:rPr lang="en-US" altLang="zh-TW" sz="2000" dirty="0" smtClean="0">
                <a:solidFill>
                  <a:srgbClr val="C00000"/>
                </a:solidFill>
              </a:rPr>
              <a:t>: </a:t>
            </a:r>
            <a:r>
              <a:rPr lang="zh-TW" altLang="en-US" sz="2000" dirty="0" smtClean="0">
                <a:solidFill>
                  <a:srgbClr val="C00000"/>
                </a:solidFill>
              </a:rPr>
              <a:t>根據營業狀況，統計營業收入、營業成本、營業費用，計算      </a:t>
            </a:r>
            <a:r>
              <a:rPr lang="en-US" altLang="zh-TW" sz="2000" dirty="0" smtClean="0">
                <a:solidFill>
                  <a:srgbClr val="C00000"/>
                </a:solidFill>
              </a:rPr>
              <a:t>	       </a:t>
            </a:r>
            <a:r>
              <a:rPr lang="zh-TW" altLang="en-US" sz="2000" dirty="0" smtClean="0">
                <a:solidFill>
                  <a:srgbClr val="C00000"/>
                </a:solidFill>
              </a:rPr>
              <a:t>出營業淨利與稅前</a:t>
            </a:r>
            <a:r>
              <a:rPr lang="en-US" altLang="zh-TW" sz="2000" dirty="0" smtClean="0">
                <a:solidFill>
                  <a:srgbClr val="C00000"/>
                </a:solidFill>
              </a:rPr>
              <a:t>(</a:t>
            </a:r>
            <a:r>
              <a:rPr lang="zh-TW" altLang="en-US" sz="2000" dirty="0" smtClean="0">
                <a:solidFill>
                  <a:srgbClr val="C00000"/>
                </a:solidFill>
              </a:rPr>
              <a:t>損</a:t>
            </a:r>
            <a:r>
              <a:rPr lang="en-US" altLang="zh-TW" sz="2000" dirty="0" smtClean="0">
                <a:solidFill>
                  <a:srgbClr val="C00000"/>
                </a:solidFill>
              </a:rPr>
              <a:t>)</a:t>
            </a:r>
            <a:r>
              <a:rPr lang="zh-TW" altLang="en-US" sz="2000" dirty="0" smtClean="0">
                <a:solidFill>
                  <a:srgbClr val="C00000"/>
                </a:solidFill>
              </a:rPr>
              <a:t>益，並匯出損益報表。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endParaRPr lang="en-US" altLang="zh-TW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龍董\Desktop\銘傳大學研究所考試資料\擷取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704856" cy="5778642"/>
          </a:xfrm>
          <a:prstGeom prst="rect">
            <a:avLst/>
          </a:prstGeom>
          <a:noFill/>
        </p:spPr>
      </p:pic>
      <p:sp>
        <p:nvSpPr>
          <p:cNvPr id="5" name="圓角矩形 4"/>
          <p:cNvSpPr/>
          <p:nvPr/>
        </p:nvSpPr>
        <p:spPr>
          <a:xfrm>
            <a:off x="1187624" y="404664"/>
            <a:ext cx="1584176" cy="2880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B050"/>
                </a:solidFill>
              </a:rPr>
              <a:t>銷售操作頁面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95536" y="98072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028384" y="980728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67544" y="2708920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028384" y="2276872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779912" y="5661248"/>
            <a:ext cx="864096" cy="21602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923928" y="5877272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7504" y="1484784"/>
            <a:ext cx="432048" cy="2088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前台交易表格操作功能鍵</a:t>
            </a:r>
            <a:endParaRPr lang="zh-TW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107504" y="3861048"/>
            <a:ext cx="432048" cy="1656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交易商品顯示表格</a:t>
            </a:r>
            <a:endParaRPr lang="zh-TW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8532440" y="980728"/>
            <a:ext cx="432048" cy="1440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商品類別導覽列</a:t>
            </a:r>
            <a:endParaRPr lang="zh-TW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8532440" y="2636912"/>
            <a:ext cx="432048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商品顯示區塊</a:t>
            </a:r>
            <a:endParaRPr lang="zh-TW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1907704" y="6309320"/>
            <a:ext cx="374441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隱藏式焦點文字輸入框，用來讀取</a:t>
            </a:r>
            <a:r>
              <a:rPr lang="zh-TW" altLang="en-US" sz="1200" b="1" dirty="0" smtClean="0">
                <a:solidFill>
                  <a:srgbClr val="C00000"/>
                </a:solidFill>
              </a:rPr>
              <a:t>手持式條碼掃描器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4283968" y="2780928"/>
            <a:ext cx="0" cy="1728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283968" y="2780928"/>
            <a:ext cx="1080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364088" y="2780928"/>
            <a:ext cx="0" cy="1728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4283968" y="4509120"/>
            <a:ext cx="1080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3995936" y="458112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5508104" y="4509120"/>
            <a:ext cx="12241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940152" y="45811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948264" y="2780928"/>
            <a:ext cx="1080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8028384" y="2780928"/>
            <a:ext cx="0" cy="1728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6948264" y="4509120"/>
            <a:ext cx="1080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6948264" y="2780928"/>
            <a:ext cx="0" cy="1728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164288" y="4581128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211960" y="5013176"/>
            <a:ext cx="194421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輸入向客戶收取的金額，按確認會自動算出需要找零的金額</a:t>
            </a:r>
            <a:endParaRPr lang="zh-TW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2123728" y="5013176"/>
            <a:ext cx="194421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前台銷售人員操作功能列，不需要權限</a:t>
            </a:r>
            <a:endParaRPr lang="zh-TW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6300192" y="5013176"/>
            <a:ext cx="194421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後台操作功能列表，部份功能需要權限設定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7632848" cy="6408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427984" y="2564904"/>
            <a:ext cx="396044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銷售中，常見的前台銷售員換班時，必須清算今日值班的銷售狀況。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系統中，將前台銷售未結算的記錄自動統計、顯示，方便銷售人員交接。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203848" y="4941168"/>
            <a:ext cx="1440160" cy="93610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203848" y="5805264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31640" y="6165304"/>
            <a:ext cx="3888432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結帳確認後，前台銷售記錄將清空</a:t>
            </a:r>
            <a:r>
              <a:rPr lang="en-US" altLang="zh-TW" dirty="0" smtClean="0"/>
              <a:t>(</a:t>
            </a:r>
            <a:r>
              <a:rPr lang="zh-TW" altLang="en-US" dirty="0" smtClean="0"/>
              <a:t>轉換成已結帳狀態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71600" y="620688"/>
            <a:ext cx="122413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6632"/>
            <a:ext cx="820891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4716016" y="404664"/>
            <a:ext cx="3600400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70C0"/>
                </a:solidFill>
              </a:rPr>
              <a:t>Web POS </a:t>
            </a:r>
            <a:r>
              <a:rPr lang="zh-TW" altLang="en-US" sz="2000" dirty="0" smtClean="0">
                <a:solidFill>
                  <a:srgbClr val="0070C0"/>
                </a:solidFill>
              </a:rPr>
              <a:t>銷售系統 後台導覽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899592" y="404664"/>
            <a:ext cx="0" cy="5832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99592" y="404664"/>
            <a:ext cx="7920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691680" y="404664"/>
            <a:ext cx="0" cy="5832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899592" y="6237312"/>
            <a:ext cx="7920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611560" y="2204864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512" y="2564904"/>
            <a:ext cx="504056" cy="25202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後台功能導航列表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8640"/>
            <a:ext cx="640871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436096" y="404664"/>
            <a:ext cx="187220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單據管理頁面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995936" y="5373216"/>
            <a:ext cx="1152128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139952" y="5877272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31840" y="6165304"/>
            <a:ext cx="3816424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選擇好要列印的單據</a:t>
            </a:r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FF0000"/>
                </a:solidFill>
              </a:rPr>
              <a:t>SL858</a:t>
            </a:r>
            <a:r>
              <a:rPr lang="en-US" altLang="zh-TW" sz="1200" dirty="0" smtClean="0"/>
              <a:t>), </a:t>
            </a:r>
            <a:r>
              <a:rPr lang="zh-TW" altLang="en-US" sz="1200" dirty="0" smtClean="0"/>
              <a:t>按下列印鍵進入列印畫面</a:t>
            </a:r>
            <a:endParaRPr lang="zh-TW" altLang="en-US" sz="1200" dirty="0"/>
          </a:p>
        </p:txBody>
      </p:sp>
      <p:sp>
        <p:nvSpPr>
          <p:cNvPr id="22" name="弧形箭號 (左彎) 21"/>
          <p:cNvSpPr/>
          <p:nvPr/>
        </p:nvSpPr>
        <p:spPr>
          <a:xfrm>
            <a:off x="7020272" y="2276872"/>
            <a:ext cx="1080120" cy="432048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547664" y="188640"/>
            <a:ext cx="1512168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1475656" y="548680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115616" y="908720"/>
            <a:ext cx="504056" cy="48245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由於各單據頁面相同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，故以此頁作說明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7544" y="116632"/>
            <a:ext cx="576064" cy="6480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0070C0"/>
                </a:solidFill>
              </a:rPr>
              <a:t>採購收貨請款單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pPr algn="ctr"/>
            <a:r>
              <a:rPr lang="zh-TW" altLang="en-US" sz="1600" dirty="0" smtClean="0">
                <a:solidFill>
                  <a:srgbClr val="0070C0"/>
                </a:solidFill>
              </a:rPr>
              <a:t>、應付帳款明細對帳單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pPr algn="ctr"/>
            <a:r>
              <a:rPr lang="zh-TW" altLang="en-US" sz="1600" dirty="0" smtClean="0">
                <a:solidFill>
                  <a:srgbClr val="0070C0"/>
                </a:solidFill>
              </a:rPr>
              <a:t>、報價單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pPr algn="ctr"/>
            <a:r>
              <a:rPr lang="zh-TW" altLang="en-US" sz="1600" dirty="0" smtClean="0">
                <a:solidFill>
                  <a:srgbClr val="0070C0"/>
                </a:solidFill>
              </a:rPr>
              <a:t>、銷貨單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龍董\Desktop\銘傳大學研究所考試資料\擷取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8640"/>
            <a:ext cx="7272808" cy="6552728"/>
          </a:xfrm>
          <a:prstGeom prst="rect">
            <a:avLst/>
          </a:prstGeom>
          <a:noFill/>
        </p:spPr>
      </p:pic>
      <p:sp>
        <p:nvSpPr>
          <p:cNvPr id="10" name="圓角矩形 9"/>
          <p:cNvSpPr/>
          <p:nvPr/>
        </p:nvSpPr>
        <p:spPr>
          <a:xfrm>
            <a:off x="1403648" y="404664"/>
            <a:ext cx="1872208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</a:p>
          <a:p>
            <a:pPr algn="ctr"/>
            <a:r>
              <a:rPr lang="zh-TW" altLang="en-US" dirty="0" smtClean="0"/>
              <a:t>公司名稱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已移除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907704" y="1772816"/>
            <a:ext cx="136815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基本資料已移除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龍董\Desktop\銘傳大學研究所考試資料\擷取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6632"/>
            <a:ext cx="6192687" cy="6624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713</TotalTime>
  <Words>608</Words>
  <Application>Microsoft Office PowerPoint</Application>
  <PresentationFormat>如螢幕大小 (4:3)</PresentationFormat>
  <Paragraphs>72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都會</vt:lpstr>
      <vt:lpstr>Web POS 銷售系統</vt:lpstr>
      <vt:lpstr>技術應用</vt:lpstr>
      <vt:lpstr>系統需求簡介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發票列印功能設計(過程、迷思、解決)</vt:lpstr>
      <vt:lpstr>投影片 14</vt:lpstr>
      <vt:lpstr>投影片 15</vt:lpstr>
      <vt:lpstr>投影片 16</vt:lpstr>
      <vt:lpstr>投影片 17</vt:lpstr>
      <vt:lpstr>Web POS 銷售系統 ER圖</vt:lpstr>
      <vt:lpstr>Web POS 銷售系統 路徑圖</vt:lpstr>
      <vt:lpstr>Web POS 銷售系統 路徑圖</vt:lpstr>
      <vt:lpstr>Web POS 銷售系統 補充說明</vt:lpstr>
      <vt:lpstr>後續補充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POS 銷售系統</dc:title>
  <dc:creator>龍董</dc:creator>
  <cp:lastModifiedBy>龍董</cp:lastModifiedBy>
  <cp:revision>74</cp:revision>
  <dcterms:created xsi:type="dcterms:W3CDTF">2015-02-22T03:52:43Z</dcterms:created>
  <dcterms:modified xsi:type="dcterms:W3CDTF">2015-02-23T11:12:01Z</dcterms:modified>
</cp:coreProperties>
</file>