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48" r:id="rId3"/>
  </p:sldMasterIdLst>
  <p:sldIdLst>
    <p:sldId id="256" r:id="rId4"/>
    <p:sldId id="258" r:id="rId5"/>
    <p:sldId id="263" r:id="rId6"/>
    <p:sldId id="259" r:id="rId7"/>
    <p:sldId id="257" r:id="rId8"/>
    <p:sldId id="261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CF655-229A-45FE-8F29-6408E2F6D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01A361-46D1-4D30-8B79-7CC3795F4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698B6-D81C-4FCF-B105-745AE544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B470E9-CD81-43D2-8C25-F88AE85B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895EE-9F2A-4440-9362-4300E524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88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CC84E-F258-4F8E-839B-7DB760D9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1D34CC-4941-481F-B47D-0C555495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1ABED4-36EC-4523-84F9-02F92C3E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CDDFE-5C6A-4942-8E79-7A134202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1BAD72-DBA3-4E6A-BDE4-4A169A64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80BB7D-2FB4-4E74-A096-A7FC74505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0E680D-5001-47AB-8E53-C0ED382E2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166C21-4A6D-489D-B154-971670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F4B88-CB9B-4A09-A68F-EFDAAAA7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22C8CE-F2AA-4959-B440-49865DB0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56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7E255-F9CB-4886-9836-243E9E19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7C0B6-0463-4608-A931-8C590127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4DD06-B059-47FB-BACF-C0E2949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4E27-B01C-45F1-9D9C-DBF02FF84FC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57EB7-2E37-4B27-809D-F80EA7B2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0AA3B-878D-474D-84CB-06E4E00C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CDA6-27BB-484B-AB89-64CFBF67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49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F29B3-8AA3-4654-A144-3D5F818A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767F1-A05A-4365-A37E-4F3E2DCE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4B298D-14F0-4A29-99AA-DF581FB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4E27-B01C-45F1-9D9C-DBF02FF84FC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6C0FF-19A1-40B7-AC58-AF53C090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9B1D3-4D35-46D5-A09D-52C68963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CDA6-27BB-484B-AB89-64CFBF67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35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3C035-BC00-9548-A941-33B84933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6CD86-5D13-904D-B817-6EAC604B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6115B-A2D6-494C-9288-BA3D07C6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EF1-88EF-2E43-94CA-F31C1B666329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4FDB9-A4DE-934D-903F-E854CBD1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6F9706-20D0-1047-A2C1-CAF85C63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2C4F9-F447-6A4A-8F2A-CBA3141E28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94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A5236-34AE-4225-9286-E18E25C6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28B7D5-D3CD-4D6C-BE9A-034FF1B8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9DFD1A-9102-42D1-8C8A-462480DC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4B907A-B566-431D-A349-C2231BC8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7C4135-491F-41C6-8357-4CF4FD05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7C834-5C62-4CC3-ADB6-C905357D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2B0A9-B4B7-47DD-BD15-14B4CC4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CC321-7BBF-4A5C-A3EF-B168A2C8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D41DF7-365F-4FEE-910A-4CD92C4C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B22A35-87CC-4E4F-A76C-A1C7019B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10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C8E10-7DEC-43FE-911A-3F3230BD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72CB7E-9536-4E4B-A0BF-9D483FC04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C10797-EAE3-4D92-B683-4EA3BBF4E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98D9B3-BEC6-49D5-90E8-D1DC74FD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BE08DA-E0EC-4C8B-9499-23EF49B3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D86465-6BCC-446D-8016-540BB7B5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56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0E2A-EDCE-4750-A741-BADF513E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C0C247-55EA-40D7-B74E-D04D6B68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5EF19-4BF5-4C51-8779-6115F75A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F8EED9-0DF8-4B07-BF9C-A34F17F2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B3E4C8-763D-4E61-9201-BE26FD11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0448AD-3360-4CD6-978E-4CF8388C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F3111F-8212-4D76-9C12-15B7FEA6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719CA3-A70C-4D09-BAB2-95A75677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79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8F894-1208-4FD7-93E8-69699CB6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9D7BDE-3854-4141-AE23-294B464C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FA2BAD-ABF3-42BA-A7B9-19B369A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DBB41D-1663-4FAB-8776-9E2DB83D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20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DECDA8-D62B-431D-B544-7D2B60DD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F6226F-4AE2-4F77-9C8E-2D45D66E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BD829D-C2AE-4DF8-B088-BA7F0101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82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1A9B9-D0EC-4663-AD5B-537FFA77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24BAF-5D97-48C1-B2D2-CB5A242D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A26278-D0F7-4762-9075-7F31EACE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BBA99-CDE7-481A-A38A-065625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E9E10-8C86-4BCA-B0C6-43CC0513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7395FD-6F8C-4061-9090-866C0583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3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1E7CC-A8BD-4A61-8571-1B716515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69A825-3F7C-48B2-8C6B-533E0657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9C9973-450B-44A3-AA23-D809601B7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2FB0C8-BB6A-4678-B614-98C2BE34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DC9F8B-0B8B-42BF-9036-9DB6ED3A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683515-BFE6-4A23-A004-72A81860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9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320533-413F-423B-9E14-DE09C747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FA54FB-8459-452C-A8C4-036392FE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AA3FE-0953-4BA8-B812-681A683A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9903-A117-42D4-9F41-6D493B542C7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3FAAE-EE92-48E5-8779-CA79369B2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E9564-CB8A-4ECF-9A90-AD355FD31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000D-5931-4D77-9F49-EC68BBB15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47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254FDA-B392-4C48-AEF6-2B3B297C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B0F6E6-B3CF-4180-85D2-4F044C3E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9CE2E-55A7-4B36-9DE6-38D207D35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4E27-B01C-45F1-9D9C-DBF02FF84FC9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9C9D1A-F457-4537-B874-C5345C1AF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5A45A-5BA5-43AC-B99A-08E0E1EC0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CDA6-27BB-484B-AB89-64CFBF67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0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80F5A4-292A-474C-974A-0FA57177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6FF8AE-8E10-DD4E-957A-9201F60A9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839245-2540-E947-B0A4-1C6FD46A1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0BEF1-88EF-2E43-94CA-F31C1B666329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D9293-A75B-1F41-AAD2-F67377413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38BE1D-EFC4-6542-A454-E3070DD8F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2C4F9-F447-6A4A-8F2A-CBA3141E28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omputer script on a screen">
            <a:extLst>
              <a:ext uri="{FF2B5EF4-FFF2-40B4-BE49-F238E27FC236}">
                <a16:creationId xmlns:a16="http://schemas.microsoft.com/office/drawing/2014/main" id="{EC38B953-136E-430F-9287-5FC0F6163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6" r="47318" b="-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153299-6CF3-4B5C-B2FC-0947F616D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bg1"/>
                </a:solidFill>
              </a:rPr>
              <a:t>Chapter9  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Programming shader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9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F17D2E-A58F-4EDB-82C2-B8ABF0BF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700">
                <a:solidFill>
                  <a:schemeClr val="bg1"/>
                </a:solidFill>
              </a:rPr>
              <a:t>9.5.1 GLSL Execution-Fragment Shader</a:t>
            </a:r>
            <a:endParaRPr lang="zh-TW" altLang="en-US" sz="3700">
              <a:solidFill>
                <a:schemeClr val="bg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910509-6E5E-40C6-A8BB-F30DD7B93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 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其的目的為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gl_FragColor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來決定最終的像素顏色，而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gl_FragColor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會把其值傳去做透明度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(Alpha test)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和混合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(Blending)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93F46-37B6-4440-8975-72B6B21C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zh-TW" sz="5600">
                <a:solidFill>
                  <a:schemeClr val="bg1"/>
                </a:solidFill>
              </a:rPr>
              <a:t>9.5.1 GLSL Execution-vertex and fragment shader</a:t>
            </a:r>
            <a:endParaRPr lang="zh-TW" altLang="en-US" sz="5600">
              <a:solidFill>
                <a:schemeClr val="bg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E6772-B8E3-422E-BD9B-16C10AD4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Communicate : varying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solidFill>
                  <a:schemeClr val="bg1"/>
                </a:solidFill>
              </a:rPr>
              <a:t>varying float Temp; //Temp</a:t>
            </a:r>
            <a:r>
              <a:rPr lang="zh-TW" altLang="en-US" sz="2000">
                <a:solidFill>
                  <a:schemeClr val="bg1"/>
                </a:solidFill>
              </a:rPr>
              <a:t>為</a:t>
            </a:r>
            <a:r>
              <a:rPr lang="en-US" altLang="zh-TW" sz="2000">
                <a:solidFill>
                  <a:schemeClr val="bg1"/>
                </a:solidFill>
              </a:rPr>
              <a:t>vertex shader</a:t>
            </a:r>
            <a:r>
              <a:rPr lang="zh-TW" altLang="en-US" sz="2000">
                <a:solidFill>
                  <a:schemeClr val="bg1"/>
                </a:solidFill>
              </a:rPr>
              <a:t>的輸出，且同時為</a:t>
            </a:r>
            <a:r>
              <a:rPr lang="en-US" altLang="zh-TW" sz="2000">
                <a:solidFill>
                  <a:schemeClr val="bg1"/>
                </a:solidFill>
              </a:rPr>
              <a:t>fragment shader</a:t>
            </a:r>
            <a:r>
              <a:rPr lang="zh-TW" altLang="en-US" sz="2000">
                <a:solidFill>
                  <a:schemeClr val="bg1"/>
                </a:solidFill>
              </a:rPr>
              <a:t>的輸入變數。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Difference: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Shader: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在每個頂點都會執行一次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 Shader: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在每個片段都會執行一次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660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93F46-37B6-4440-8975-72B6B21C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100">
                <a:solidFill>
                  <a:schemeClr val="bg1"/>
                </a:solidFill>
              </a:rPr>
              <a:t>9.5.2 Data Types and Qualifiers-const</a:t>
            </a:r>
            <a:endParaRPr lang="zh-TW" altLang="en-US" sz="41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E6772-B8E3-422E-BD9B-16C10AD4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GLSL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types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語言相似，但新增了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matrix types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用於處理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矩陣，宣告後面的數字分別代表幾乘幾的矩陣，在宣告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時其宣告方式如下。其預設的數值皆為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，若想宣告別的類型的則需使用另類宣告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(ivec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bvec)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Qualifiers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以下四個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: const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varying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uniform</a:t>
            </a:r>
            <a:b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進行宣告，使變數不能被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改變。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ex1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solidFill>
                  <a:schemeClr val="bg1"/>
                </a:solidFill>
              </a:rPr>
              <a:t>vec3 a = vec3(1.0, -2.0, 5.0);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ex2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solidFill>
                  <a:schemeClr val="bg1"/>
                </a:solidFill>
              </a:rPr>
              <a:t>const vec3 origin = vec3(1.0, 2.0, 3.0);</a:t>
            </a:r>
            <a:endParaRPr lang="zh-TW" altLang="en-US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72ED08-830C-4091-A90C-FE118144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zh-TW" sz="5600">
                <a:solidFill>
                  <a:schemeClr val="bg1"/>
                </a:solidFill>
              </a:rPr>
              <a:t>9.5.2 Data Types and Qualifiers-attribute</a:t>
            </a:r>
            <a:r>
              <a:rPr lang="zh-TW" altLang="en-US" sz="5600">
                <a:solidFill>
                  <a:schemeClr val="bg1"/>
                </a:solidFill>
              </a:rPr>
              <a:t>、</a:t>
            </a:r>
            <a:r>
              <a:rPr lang="en-US" altLang="zh-TW" sz="5600">
                <a:solidFill>
                  <a:schemeClr val="bg1"/>
                </a:solidFill>
              </a:rPr>
              <a:t>varying</a:t>
            </a:r>
            <a:endParaRPr lang="zh-TW" altLang="en-US" sz="56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94969-AF1D-4064-84B6-98567642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 :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為每個頂點數據連接頂點著色器和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OpenGL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。所以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表示唯讀的頂點數據，且僅用在頂點著色器中。其數據來自當前的頂點狀態或者頂點數組。它必須在外面宣告的，不能再函數內部。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修飾的變量可以是浮點數類型的標量，向量，或者矩陣。不可以是數組或則結構體。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000" dirty="0">
                <a:solidFill>
                  <a:schemeClr val="bg1"/>
                </a:solidFill>
              </a:rPr>
              <a:t>x</a:t>
            </a:r>
            <a:r>
              <a:rPr lang="zh-TW" altLang="en-US" sz="2000" dirty="0">
                <a:solidFill>
                  <a:schemeClr val="bg1"/>
                </a:solidFill>
              </a:rPr>
              <a:t>、</a:t>
            </a:r>
            <a:r>
              <a:rPr lang="en-US" altLang="zh-TW" sz="2000" dirty="0">
                <a:solidFill>
                  <a:schemeClr val="bg1"/>
                </a:solidFill>
              </a:rPr>
              <a:t>attribute vec3 velocity;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Varying:</a:t>
            </a:r>
            <a:r>
              <a:rPr lang="zh-TW" altLang="en-US" sz="2000" dirty="0">
                <a:solidFill>
                  <a:schemeClr val="bg1"/>
                </a:solidFill>
              </a:rPr>
              <a:t>作為</a:t>
            </a:r>
            <a:r>
              <a:rPr lang="en-US" altLang="zh-TW" sz="2000" dirty="0">
                <a:solidFill>
                  <a:schemeClr val="bg1"/>
                </a:solidFill>
              </a:rPr>
              <a:t>vertex</a:t>
            </a:r>
            <a:r>
              <a:rPr lang="zh-TW" altLang="en-US" sz="2000" dirty="0">
                <a:solidFill>
                  <a:schemeClr val="bg1"/>
                </a:solidFill>
              </a:rPr>
              <a:t>和</a:t>
            </a:r>
            <a:r>
              <a:rPr lang="en-US" altLang="zh-TW" sz="2000" dirty="0">
                <a:solidFill>
                  <a:schemeClr val="bg1"/>
                </a:solidFill>
              </a:rPr>
              <a:t>fragment shader</a:t>
            </a:r>
            <a:r>
              <a:rPr lang="zh-TW" altLang="en-US" sz="2000" dirty="0">
                <a:solidFill>
                  <a:schemeClr val="bg1"/>
                </a:solidFill>
              </a:rPr>
              <a:t>的溝通橋樑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Ex</a:t>
            </a:r>
            <a:r>
              <a:rPr lang="zh-TW" altLang="en-US" sz="2000" dirty="0">
                <a:solidFill>
                  <a:schemeClr val="bg1"/>
                </a:solidFill>
              </a:rPr>
              <a:t>、</a:t>
            </a:r>
            <a:r>
              <a:rPr lang="en-US" altLang="zh-TW" sz="2000" dirty="0">
                <a:solidFill>
                  <a:schemeClr val="bg1"/>
                </a:solidFill>
              </a:rPr>
              <a:t>varying vec4 </a:t>
            </a:r>
            <a:r>
              <a:rPr lang="en-US" altLang="zh-TW" sz="2000">
                <a:solidFill>
                  <a:schemeClr val="bg1"/>
                </a:solidFill>
              </a:rPr>
              <a:t>color_out</a:t>
            </a:r>
            <a:r>
              <a:rPr lang="en-US" altLang="zh-TW" sz="2000" dirty="0">
                <a:solidFill>
                  <a:schemeClr val="bg1"/>
                </a:solidFill>
              </a:rPr>
              <a:t>; /* varying variable */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2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700">
                <a:solidFill>
                  <a:schemeClr val="bg1"/>
                </a:solidFill>
              </a:rPr>
              <a:t>9.5.2 Data Types and Qualifiers-Uniform</a:t>
            </a:r>
            <a:endParaRPr lang="zh-TW" altLang="en-US" sz="3700">
              <a:solidFill>
                <a:schemeClr val="bg1"/>
              </a:solidFill>
            </a:endParaRPr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Uniform :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統一變量。在著色器執行期間統一變量的值是不變的，與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常量不同的是，這個值在編譯時期是未知的，是由著色器外部初始化的。統一變量在頂點著色器和片段著色器之間是共享的。它也只能在全域進行宣告。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4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100">
                <a:solidFill>
                  <a:schemeClr val="bg1"/>
                </a:solidFill>
              </a:rPr>
              <a:t>9.5.3 Operators and Functions-swizzing</a:t>
            </a:r>
            <a:endParaRPr lang="zh-TW" altLang="en-US" sz="4100">
              <a:solidFill>
                <a:schemeClr val="bg1"/>
              </a:solidFill>
            </a:endParaRP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BFCA360-B699-4050-893F-7BA0CD3D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000">
                <a:solidFill>
                  <a:schemeClr val="bg1"/>
                </a:solidFill>
                <a:latin typeface="Arial Unicode MS"/>
                <a:ea typeface="inherit"/>
              </a:rPr>
              <a:t>在大多數情況下，</a:t>
            </a:r>
            <a:r>
              <a:rPr lang="en-US" altLang="zh-TW" sz="2000">
                <a:solidFill>
                  <a:schemeClr val="bg1"/>
                </a:solidFill>
                <a:latin typeface="Arial Unicode MS"/>
                <a:ea typeface="inherit"/>
              </a:rPr>
              <a:t>GLSL</a:t>
            </a:r>
            <a:r>
              <a:rPr lang="zh-TW" altLang="zh-TW" sz="2000">
                <a:solidFill>
                  <a:schemeClr val="bg1"/>
                </a:solidFill>
                <a:latin typeface="Arial Unicode MS"/>
                <a:ea typeface="inherit"/>
              </a:rPr>
              <a:t>運算符與C語言一樣，具有相同的優先級規則。然而。 因為GLSL沒有指定浮點和整數類型的內部格式，所以不允許進行</a:t>
            </a:r>
            <a:r>
              <a:rPr lang="en-US" altLang="zh-TW" sz="2000">
                <a:solidFill>
                  <a:schemeClr val="bg1"/>
                </a:solidFill>
                <a:latin typeface="Arial Unicode MS"/>
                <a:ea typeface="inherit"/>
              </a:rPr>
              <a:t>bit operation</a:t>
            </a:r>
            <a:r>
              <a:rPr lang="zh-TW" altLang="zh-TW" sz="2000">
                <a:solidFill>
                  <a:schemeClr val="bg1"/>
                </a:solidFill>
                <a:latin typeface="Arial Unicode MS"/>
                <a:ea typeface="inherit"/>
              </a:rPr>
              <a:t>。</a:t>
            </a:r>
            <a:r>
              <a:rPr lang="zh-TW" altLang="en-US" sz="2000">
                <a:solidFill>
                  <a:schemeClr val="bg1"/>
                </a:solidFill>
                <a:latin typeface="Arial Unicode MS"/>
                <a:ea typeface="inherit"/>
              </a:rPr>
              <a:t>通常操作皆是使用矩陣和向量進行運算的，</a:t>
            </a:r>
            <a:r>
              <a:rPr lang="en-US" altLang="zh-TW" sz="2000">
                <a:solidFill>
                  <a:schemeClr val="bg1"/>
                </a:solidFill>
              </a:rPr>
              <a:t>GLSL</a:t>
            </a:r>
            <a:r>
              <a:rPr lang="zh-TW" altLang="en-US" sz="2000">
                <a:solidFill>
                  <a:schemeClr val="bg1"/>
                </a:solidFill>
              </a:rPr>
              <a:t>有一個</a:t>
            </a:r>
            <a:r>
              <a:rPr lang="en-US" altLang="zh-TW" sz="2000">
                <a:solidFill>
                  <a:schemeClr val="bg1"/>
                </a:solidFill>
              </a:rPr>
              <a:t>swizzling operator</a:t>
            </a:r>
            <a:r>
              <a:rPr lang="zh-TW" altLang="en-US" sz="2000">
                <a:solidFill>
                  <a:schemeClr val="bg1"/>
                </a:solidFill>
              </a:rPr>
              <a:t>，是</a:t>
            </a:r>
            <a:r>
              <a:rPr lang="en-US" altLang="zh-TW" sz="2000">
                <a:solidFill>
                  <a:schemeClr val="bg1"/>
                </a:solidFill>
              </a:rPr>
              <a:t>C</a:t>
            </a:r>
            <a:r>
              <a:rPr lang="zh-TW" altLang="en-US" sz="2000">
                <a:solidFill>
                  <a:schemeClr val="bg1"/>
                </a:solidFill>
              </a:rPr>
              <a:t>語言選擇操作符（</a:t>
            </a:r>
            <a:r>
              <a:rPr lang="en-US" altLang="zh-TW" sz="2000">
                <a:solidFill>
                  <a:schemeClr val="bg1"/>
                </a:solidFill>
              </a:rPr>
              <a:t>.</a:t>
            </a:r>
            <a:r>
              <a:rPr lang="zh-TW" altLang="en-US" sz="2000">
                <a:solidFill>
                  <a:schemeClr val="bg1"/>
                </a:solidFill>
              </a:rPr>
              <a:t>）的變種。 </a:t>
            </a:r>
            <a:r>
              <a:rPr lang="en-US" altLang="zh-TW" sz="2000">
                <a:solidFill>
                  <a:schemeClr val="bg1"/>
                </a:solidFill>
              </a:rPr>
              <a:t>Swizzling</a:t>
            </a:r>
            <a:r>
              <a:rPr lang="zh-TW" altLang="en-US" sz="2000">
                <a:solidFill>
                  <a:schemeClr val="bg1"/>
                </a:solidFill>
              </a:rPr>
              <a:t>允許我們從向量類型中選擇多個組件。我們可以使用 </a:t>
            </a:r>
            <a:r>
              <a:rPr lang="en-US" altLang="zh-TW" sz="2000">
                <a:solidFill>
                  <a:schemeClr val="bg1"/>
                </a:solidFill>
              </a:rPr>
              <a:t>swizzling</a:t>
            </a:r>
            <a:r>
              <a:rPr lang="zh-TW" altLang="en-US" sz="2000">
                <a:solidFill>
                  <a:schemeClr val="bg1"/>
                </a:solidFill>
              </a:rPr>
              <a:t>來選擇和重新排列向量的元素。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Ex</a:t>
            </a:r>
            <a:r>
              <a:rPr lang="zh-TW" altLang="en-US" sz="2000">
                <a:solidFill>
                  <a:schemeClr val="bg1"/>
                </a:solidFill>
              </a:rPr>
              <a:t>、</a:t>
            </a:r>
            <a:r>
              <a:rPr lang="en-US" altLang="zh-TW" sz="2000">
                <a:solidFill>
                  <a:schemeClr val="bg1"/>
                </a:solidFill>
              </a:rPr>
              <a:t>vec4 a = vec4(1.0, 2.0, 3.0, 1.0);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        a.x = 2.0;</a:t>
            </a:r>
          </a:p>
          <a:p>
            <a:pPr marL="0" indent="0">
              <a:buNone/>
            </a:pPr>
            <a:r>
              <a:rPr lang="fr-FR" altLang="zh-TW" sz="2000">
                <a:solidFill>
                  <a:schemeClr val="bg1"/>
                </a:solidFill>
              </a:rPr>
              <a:t>        a.yz = vec2(-1.0, 4.0);</a:t>
            </a: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zh-TW" sz="5600">
                <a:solidFill>
                  <a:schemeClr val="bg1"/>
                </a:solidFill>
              </a:rPr>
              <a:t>9.5.3 Operators and Functions-in</a:t>
            </a:r>
            <a:r>
              <a:rPr lang="zh-TW" altLang="en-US" sz="5600">
                <a:solidFill>
                  <a:schemeClr val="bg1"/>
                </a:solidFill>
              </a:rPr>
              <a:t>、</a:t>
            </a:r>
            <a:r>
              <a:rPr lang="en-US" altLang="zh-TW" sz="5600">
                <a:solidFill>
                  <a:schemeClr val="bg1"/>
                </a:solidFill>
              </a:rPr>
              <a:t>out</a:t>
            </a:r>
            <a:r>
              <a:rPr lang="zh-TW" altLang="en-US" sz="5600">
                <a:solidFill>
                  <a:schemeClr val="bg1"/>
                </a:solidFill>
              </a:rPr>
              <a:t>、</a:t>
            </a:r>
            <a:r>
              <a:rPr lang="en-US" altLang="zh-TW" sz="5600">
                <a:solidFill>
                  <a:schemeClr val="bg1"/>
                </a:solidFill>
              </a:rPr>
              <a:t>inout</a:t>
            </a:r>
            <a:endParaRPr lang="zh-TW" altLang="en-US" sz="5600">
              <a:solidFill>
                <a:schemeClr val="bg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輸入參數被複製到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calling program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被定義為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則會被複製進來而不會被複製出去。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被定義為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 -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則向函式外部傳送新值。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被定義為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inout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則會被複製進來也會被複製出去。</a:t>
            </a:r>
          </a:p>
        </p:txBody>
      </p:sp>
    </p:spTree>
    <p:extLst>
      <p:ext uri="{BB962C8B-B14F-4D97-AF65-F5344CB8AC3E}">
        <p14:creationId xmlns:p14="http://schemas.microsoft.com/office/powerpoint/2010/main" val="380479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altLang="zh-TW" sz="5600">
                <a:solidFill>
                  <a:schemeClr val="bg1"/>
                </a:solidFill>
              </a:rPr>
              <a:t>9.6 LINKING SHADERS WITH OPENGL PROGRAMS</a:t>
            </a:r>
            <a:endParaRPr lang="zh-TW" altLang="en-US" sz="5600">
              <a:solidFill>
                <a:schemeClr val="bg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1E021C-637E-4F1F-8197-E7CD8D6C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GLSL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，我們可以編寫獨立於任何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OpenGL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應用程序的著色器。而我們必須將寫的著色器與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OpenGL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應用程序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link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起來。使用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OpenGL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函數將頂點和著色器對象與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OpenGL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應用程序連接起來。 並使變量在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OpenGL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程序和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OpenGL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應用程序之間傳遞。 變量在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OpenGL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程序和著色器之間傳遞。 在應用程序中初始化一個或多個著色器通常有八個步驟。</a:t>
            </a:r>
          </a:p>
        </p:txBody>
      </p:sp>
    </p:spTree>
    <p:extLst>
      <p:ext uri="{BB962C8B-B14F-4D97-AF65-F5344CB8AC3E}">
        <p14:creationId xmlns:p14="http://schemas.microsoft.com/office/powerpoint/2010/main" val="311071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altLang="zh-TW" sz="5600">
                <a:solidFill>
                  <a:schemeClr val="bg1"/>
                </a:solidFill>
              </a:rPr>
              <a:t>9.6 LINKING SHADERS WITH OPENGL PROGRAMS</a:t>
            </a:r>
            <a:endParaRPr lang="zh-TW" altLang="en-US" sz="56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Read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shader source. 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Create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 object. 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Create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shader objects. 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Attach the shader objects to the program object. 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Compile the shaders.</a:t>
            </a: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Link everything together.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current program object.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Align uniform and attribute variables between the application and the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shaders.</a:t>
            </a:r>
            <a:endParaRPr lang="zh-TW" altLang="en-US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66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9.6 Read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shader source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A51143D-CAC6-43AC-BF7E-CFAF479D4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4128"/>
            <a:ext cx="6309360" cy="4685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F3F509-44B3-46AD-9CC5-CB2D3584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636" y="1983460"/>
            <a:ext cx="6309360" cy="110669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1B3F75-2B19-4855-A45C-2A1417638BA5}"/>
              </a:ext>
            </a:extLst>
          </p:cNvPr>
          <p:cNvSpPr txBox="1">
            <a:spLocks/>
          </p:cNvSpPr>
          <p:nvPr/>
        </p:nvSpPr>
        <p:spPr>
          <a:xfrm>
            <a:off x="6476999" y="3993432"/>
            <a:ext cx="5130771" cy="244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時分成兩個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glsl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shader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 shader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A05D9C-1867-46F9-9B7F-F5B5C4992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9" y="2980028"/>
            <a:ext cx="5310455" cy="3352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996E85-2ECA-4394-A9E3-481CC8EB4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279" y="3323467"/>
            <a:ext cx="5486401" cy="49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0AE92E-8E4B-4D68-A04E-DB5A35D7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zh-TW" altLang="en-US" sz="7400" b="0" i="0">
                <a:solidFill>
                  <a:schemeClr val="bg1"/>
                </a:solidFill>
                <a:effectLst/>
                <a:latin typeface="Helvetica Neue"/>
              </a:rPr>
              <a:t>管線</a:t>
            </a:r>
            <a:r>
              <a:rPr lang="en-US" altLang="zh-TW" sz="7400" b="0" i="0">
                <a:solidFill>
                  <a:schemeClr val="bg1"/>
                </a:solidFill>
                <a:effectLst/>
                <a:latin typeface="Helvetica Neue"/>
              </a:rPr>
              <a:t>(pipeline)</a:t>
            </a:r>
            <a:endParaRPr lang="zh-TW" altLang="en-US" sz="7400">
              <a:solidFill>
                <a:schemeClr val="bg1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76C329-B42D-4632-9A30-D95E22A4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zh-TW" altLang="en-US" sz="2000" b="0" i="0">
                <a:solidFill>
                  <a:schemeClr val="bg1"/>
                </a:solidFill>
                <a:effectLst/>
                <a:latin typeface="helvetica neue"/>
              </a:rPr>
              <a:t>管線可分為固定管線</a:t>
            </a:r>
            <a:r>
              <a:rPr lang="en-US" altLang="zh-TW" sz="2000" b="0" i="0">
                <a:solidFill>
                  <a:schemeClr val="bg1"/>
                </a:solidFill>
                <a:effectLst/>
                <a:latin typeface="helvetica neue"/>
              </a:rPr>
              <a:t>&amp;</a:t>
            </a:r>
            <a:r>
              <a:rPr lang="zh-TW" altLang="en-US" sz="2000" b="0" i="0">
                <a:solidFill>
                  <a:schemeClr val="bg1"/>
                </a:solidFill>
                <a:effectLst/>
                <a:latin typeface="helvetica neue"/>
              </a:rPr>
              <a:t>可程式設計管線</a:t>
            </a:r>
            <a:endParaRPr lang="en-US" altLang="zh-TW" sz="2000" b="0" i="0">
              <a:solidFill>
                <a:schemeClr val="bg1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sz="2000">
              <a:solidFill>
                <a:schemeClr val="bg1"/>
              </a:solidFill>
              <a:latin typeface="helvetica neue"/>
            </a:endParaRPr>
          </a:p>
          <a:p>
            <a:endParaRPr lang="en-US" altLang="zh-TW" sz="2000">
              <a:solidFill>
                <a:schemeClr val="bg1"/>
              </a:solidFill>
              <a:latin typeface="helvetica neue"/>
            </a:endParaRPr>
          </a:p>
          <a:p>
            <a:r>
              <a:rPr lang="zh-TW" altLang="en-US" sz="2000" b="0" i="0">
                <a:solidFill>
                  <a:schemeClr val="bg1"/>
                </a:solidFill>
                <a:effectLst/>
                <a:latin typeface="Helvetica-Neue"/>
              </a:rPr>
              <a:t>什麼是</a:t>
            </a:r>
            <a:r>
              <a:rPr lang="zh-TW" altLang="en-US" sz="2000" b="0" i="0">
                <a:solidFill>
                  <a:schemeClr val="bg1"/>
                </a:solidFill>
                <a:effectLst/>
                <a:latin typeface="helvetica neue"/>
              </a:rPr>
              <a:t>固定管線</a:t>
            </a:r>
            <a:r>
              <a:rPr lang="en-US" altLang="zh-TW" sz="2000" b="0" i="0">
                <a:solidFill>
                  <a:schemeClr val="bg1"/>
                </a:solidFill>
                <a:effectLst/>
                <a:latin typeface="helvetica neue"/>
              </a:rPr>
              <a:t>(</a:t>
            </a:r>
            <a:r>
              <a:rPr lang="en-US" altLang="zh-TW" sz="2000" b="0" i="0">
                <a:solidFill>
                  <a:schemeClr val="bg1"/>
                </a:solidFill>
                <a:effectLst/>
                <a:latin typeface="Helvetica Neue"/>
              </a:rPr>
              <a:t>fixed-function pipeline) </a:t>
            </a:r>
            <a:r>
              <a:rPr lang="zh-TW" altLang="en-US" sz="2000" b="0" i="0">
                <a:solidFill>
                  <a:schemeClr val="bg1"/>
                </a:solidFill>
                <a:effectLst/>
                <a:latin typeface="Helvetica-Neue"/>
              </a:rPr>
              <a:t>？</a:t>
            </a:r>
            <a:endParaRPr lang="en-US" altLang="zh-TW" sz="2000" b="0" i="0">
              <a:solidFill>
                <a:schemeClr val="bg1"/>
              </a:solidFill>
              <a:effectLst/>
              <a:latin typeface="Helvetica-Neue"/>
            </a:endParaRPr>
          </a:p>
          <a:p>
            <a:pPr lvl="1"/>
            <a:r>
              <a:rPr lang="zh-TW" altLang="en-US" sz="2000">
                <a:solidFill>
                  <a:schemeClr val="bg1"/>
                </a:solidFill>
                <a:latin typeface="Helvetica-Neue"/>
              </a:rPr>
              <a:t>只提供函式呼叫，將繪製的方法寫死在程式裡，使用者只需要指定參數，像是光照屬性、旋轉角度</a:t>
            </a:r>
            <a:endParaRPr lang="en-US" altLang="zh-TW" sz="2000">
              <a:solidFill>
                <a:schemeClr val="bg1"/>
              </a:solidFill>
              <a:latin typeface="Helvetica-Neue"/>
            </a:endParaRPr>
          </a:p>
          <a:p>
            <a:endParaRPr lang="en-US" altLang="zh-TW" sz="2000">
              <a:solidFill>
                <a:schemeClr val="bg1"/>
              </a:solidFill>
              <a:latin typeface="Helvetica-Neue"/>
            </a:endParaRPr>
          </a:p>
          <a:p>
            <a:r>
              <a:rPr lang="zh-TW" altLang="en-US" sz="2000" b="0" i="0">
                <a:solidFill>
                  <a:schemeClr val="bg1"/>
                </a:solidFill>
                <a:effectLst/>
                <a:latin typeface="Helvetica-Neue"/>
              </a:rPr>
              <a:t>什麼是</a:t>
            </a:r>
            <a:r>
              <a:rPr lang="zh-TW" altLang="en-US" sz="2000" b="0" i="0">
                <a:solidFill>
                  <a:schemeClr val="bg1"/>
                </a:solidFill>
                <a:effectLst/>
                <a:latin typeface="helvetica neue"/>
              </a:rPr>
              <a:t>可程式設計管線</a:t>
            </a:r>
            <a:r>
              <a:rPr lang="en-US" altLang="zh-TW" sz="2000" b="0" i="0">
                <a:solidFill>
                  <a:schemeClr val="bg1"/>
                </a:solidFill>
                <a:effectLst/>
                <a:latin typeface="helvetica neue"/>
              </a:rPr>
              <a:t>(</a:t>
            </a:r>
            <a:r>
              <a:rPr lang="en-US" altLang="zh-TW" sz="2000" b="0" i="0">
                <a:solidFill>
                  <a:schemeClr val="bg1"/>
                </a:solidFill>
                <a:effectLst/>
                <a:latin typeface="Helvetica Neue"/>
              </a:rPr>
              <a:t>programmable pipeline) </a:t>
            </a:r>
            <a:r>
              <a:rPr lang="zh-TW" altLang="en-US" sz="2000" b="0" i="0">
                <a:solidFill>
                  <a:schemeClr val="bg1"/>
                </a:solidFill>
                <a:effectLst/>
                <a:latin typeface="Helvetica-Neue"/>
              </a:rPr>
              <a:t>？</a:t>
            </a:r>
            <a:endParaRPr lang="en-US" altLang="zh-TW" sz="2000">
              <a:solidFill>
                <a:schemeClr val="bg1"/>
              </a:solidFill>
              <a:latin typeface="Helvetica-Neue"/>
            </a:endParaRPr>
          </a:p>
          <a:p>
            <a:pPr lvl="1"/>
            <a:r>
              <a:rPr lang="zh-TW" altLang="en-US" sz="2000">
                <a:solidFill>
                  <a:schemeClr val="bg1"/>
                </a:solidFill>
              </a:rPr>
              <a:t>讓一部分渲染可以用自己寫的</a:t>
            </a:r>
            <a:r>
              <a:rPr lang="en-US" altLang="zh-TW" sz="2000">
                <a:solidFill>
                  <a:schemeClr val="bg1"/>
                </a:solidFill>
              </a:rPr>
              <a:t>code</a:t>
            </a:r>
            <a:r>
              <a:rPr lang="zh-TW" altLang="en-US" sz="2000">
                <a:solidFill>
                  <a:schemeClr val="bg1"/>
                </a:solidFill>
              </a:rPr>
              <a:t>當作指令，再把指令給</a:t>
            </a:r>
            <a:r>
              <a:rPr lang="en-US" altLang="zh-TW" sz="2000">
                <a:solidFill>
                  <a:schemeClr val="bg1"/>
                </a:solidFill>
              </a:rPr>
              <a:t>GPU</a:t>
            </a:r>
            <a:r>
              <a:rPr lang="zh-TW" altLang="en-US" sz="2000">
                <a:solidFill>
                  <a:schemeClr val="bg1"/>
                </a:solidFill>
              </a:rPr>
              <a:t>執行，靈活度高出許多</a:t>
            </a:r>
            <a:endParaRPr lang="en-US" altLang="zh-TW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52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400">
                <a:solidFill>
                  <a:schemeClr val="bg1"/>
                </a:solidFill>
              </a:rPr>
              <a:t>9.6 </a:t>
            </a:r>
            <a:r>
              <a:rPr lang="en-US" altLang="zh-TW" sz="3400">
                <a:solidFill>
                  <a:schemeClr val="bg1"/>
                </a:solidFill>
                <a:ea typeface="微軟正黑體" panose="020B0604030504040204" pitchFamily="34" charset="-120"/>
              </a:rPr>
              <a:t>Create</a:t>
            </a:r>
            <a:r>
              <a:rPr lang="zh-TW" altLang="en-US" sz="3400">
                <a:solidFill>
                  <a:schemeClr val="bg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3400">
                <a:solidFill>
                  <a:schemeClr val="bg1"/>
                </a:solidFill>
                <a:ea typeface="微軟正黑體" panose="020B0604030504040204" pitchFamily="34" charset="-120"/>
              </a:rPr>
              <a:t>program object and shader object. </a:t>
            </a:r>
            <a:endParaRPr lang="zh-TW" altLang="en-US" sz="3400">
              <a:solidFill>
                <a:schemeClr val="bg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//create program object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GLunit myProgObj;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myProgObj = glCreateProgram();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//create shader object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GLuint vShader, fShader;</a:t>
            </a:r>
          </a:p>
          <a:p>
            <a:r>
              <a:rPr lang="de-DE" altLang="zh-TW" sz="2000">
                <a:solidFill>
                  <a:schemeClr val="bg1"/>
                </a:solidFill>
              </a:rPr>
              <a:t>vShader = glCreateShader(GL_VERTEX_SHADER);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fShader = glCreateShader(GL_FRAGMENT_SHADER);</a:t>
            </a:r>
            <a:endParaRPr lang="zh-TW" altLang="en-US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8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2800">
                <a:solidFill>
                  <a:schemeClr val="bg1"/>
                </a:solidFill>
              </a:rPr>
              <a:t>9.6 </a:t>
            </a:r>
            <a:r>
              <a:rPr lang="en-US" altLang="zh-TW" sz="2800">
                <a:solidFill>
                  <a:schemeClr val="bg1"/>
                </a:solidFill>
                <a:ea typeface="微軟正黑體" panose="020B0604030504040204" pitchFamily="34" charset="-120"/>
              </a:rPr>
              <a:t>Attach the shader objects to the program object.</a:t>
            </a:r>
            <a:br>
              <a:rPr lang="en-US" altLang="zh-TW" sz="2800">
                <a:solidFill>
                  <a:schemeClr val="bg1"/>
                </a:solidFill>
                <a:ea typeface="微軟正黑體" panose="020B0604030504040204" pitchFamily="34" charset="-120"/>
              </a:rPr>
            </a:br>
            <a:r>
              <a:rPr lang="en-US" altLang="zh-TW" sz="2800">
                <a:solidFill>
                  <a:schemeClr val="bg1"/>
                </a:solidFill>
                <a:ea typeface="微軟正黑體" panose="020B0604030504040204" pitchFamily="34" charset="-120"/>
              </a:rPr>
              <a:t>	Compile shader objects </a:t>
            </a:r>
            <a:endParaRPr lang="zh-TW" altLang="en-US" sz="2800">
              <a:solidFill>
                <a:schemeClr val="bg1"/>
              </a:solidFill>
            </a:endParaRPr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//attach</a:t>
            </a:r>
          </a:p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glAttachShader(program, vShader);</a:t>
            </a:r>
          </a:p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glAttachShader(program, fShader);</a:t>
            </a:r>
          </a:p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//association </a:t>
            </a:r>
          </a:p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glShaderSource(vShader, 1, (const GLchar**) &amp;vSource, NULL);</a:t>
            </a:r>
          </a:p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glShaderSource(fShader, 1, (const GLchar**) &amp;fSource, NULL);</a:t>
            </a:r>
          </a:p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//compile</a:t>
            </a:r>
          </a:p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glCompileShader(vShader);</a:t>
            </a:r>
          </a:p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glCompileShader(fShader);</a:t>
            </a:r>
            <a:endParaRPr lang="zh-TW" altLang="en-US" sz="19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96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400">
                <a:solidFill>
                  <a:schemeClr val="bg1"/>
                </a:solidFill>
              </a:rPr>
              <a:t>9.6  get return value and </a:t>
            </a:r>
            <a:r>
              <a:rPr lang="en-US" altLang="zh-TW" sz="3400">
                <a:solidFill>
                  <a:schemeClr val="bg1"/>
                </a:solidFill>
                <a:ea typeface="微軟正黑體" panose="020B0604030504040204" pitchFamily="34" charset="-120"/>
              </a:rPr>
              <a:t>Link everything together.</a:t>
            </a:r>
            <a:r>
              <a:rPr lang="zh-TW" altLang="en-US" sz="3400">
                <a:solidFill>
                  <a:schemeClr val="bg1"/>
                </a:solidFill>
                <a:ea typeface="微軟正黑體" panose="020B0604030504040204" pitchFamily="34" charset="-120"/>
              </a:rPr>
              <a:t> </a:t>
            </a:r>
            <a:endParaRPr lang="zh-TW" altLang="en-US" sz="34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//get shader paramaters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glGetShaderiv(vShader, GL_COMPILE_STATUS, &amp;status);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glGetShaderiv(fShader, GL_COMPILE_STATUS, &amp;status);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//link and use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glLinkProgram(myProgObj);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glUseProgram(myProgObj);</a:t>
            </a:r>
            <a:endParaRPr lang="zh-TW" altLang="en-US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5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zh-TW" sz="7400">
                <a:solidFill>
                  <a:schemeClr val="bg1"/>
                </a:solidFill>
              </a:rPr>
              <a:t>9.7 MOVING VERTICES</a:t>
            </a:r>
            <a:endParaRPr lang="zh-TW" altLang="en-US" sz="74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在撰寫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時，會需要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moving vertex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，我們會需要在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openGL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程序中生成初始頂點位置，因為在執行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glVertex function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時會啟動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，我們希望能在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內完成頂點處理，才能將更多計算於其他地方完成</a:t>
            </a:r>
          </a:p>
        </p:txBody>
      </p:sp>
    </p:spTree>
    <p:extLst>
      <p:ext uri="{BB962C8B-B14F-4D97-AF65-F5344CB8AC3E}">
        <p14:creationId xmlns:p14="http://schemas.microsoft.com/office/powerpoint/2010/main" val="1710538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>
                <a:solidFill>
                  <a:schemeClr val="bg1"/>
                </a:solidFill>
              </a:rPr>
              <a:t>9.7.1 Scaling Vertex Positions</a:t>
            </a:r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用縮放頂點位置來進行改變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的每個頂點位置，一旦我們使用自己定義的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，我們就必須完成所的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的固定功能。縮放頂點位置時，物體就會出現膨脹和收縮的效果。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void main(){</a:t>
            </a:r>
          </a:p>
          <a:p>
            <a:pPr marL="457200" lvl="1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float s; </a:t>
            </a:r>
          </a:p>
          <a:p>
            <a:pPr marL="457200" lvl="1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s = 1.0 + 0.5*sin(time);</a:t>
            </a:r>
          </a:p>
          <a:p>
            <a:pPr marL="457200" lvl="1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gl_Position = gl_ModelViewProjectionMatrix*(vec4(s, s, s, 1.0)*gl_Vertex);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}</a:t>
            </a:r>
            <a:endParaRPr lang="zh-TW" altLang="en-US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5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9.7.2 Morphing</a:t>
            </a:r>
            <a:r>
              <a:rPr lang="en-US" altLang="zh-TW" dirty="0">
                <a:ea typeface="微軟正黑體" panose="020B0604030504040204" pitchFamily="34" charset="-120"/>
              </a:rPr>
              <a:t>.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變形是一種技術將一個物體平滑的變成另一個物體，這種方法是先定義一物體頂點，將其位置和其他屬性改變為另一個物體的頂點，便另一個物體的位置。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E64F35-A101-4301-A30E-4DF63E7C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1237"/>
            <a:ext cx="6679669" cy="3351637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F602354-CF7B-480E-9CCD-80E96EECE9DD}"/>
              </a:ext>
            </a:extLst>
          </p:cNvPr>
          <p:cNvSpPr txBox="1">
            <a:spLocks/>
          </p:cNvSpPr>
          <p:nvPr/>
        </p:nvSpPr>
        <p:spPr>
          <a:xfrm>
            <a:off x="6949440" y="4144009"/>
            <a:ext cx="496824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藉由改變物件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頂點的位置產生在物件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之間的變形體</a:t>
            </a:r>
          </a:p>
        </p:txBody>
      </p:sp>
    </p:spTree>
    <p:extLst>
      <p:ext uri="{BB962C8B-B14F-4D97-AF65-F5344CB8AC3E}">
        <p14:creationId xmlns:p14="http://schemas.microsoft.com/office/powerpoint/2010/main" val="855201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>
                <a:solidFill>
                  <a:schemeClr val="bg1"/>
                </a:solidFill>
              </a:rPr>
              <a:t>9.7.2 Morphing</a:t>
            </a:r>
            <a:r>
              <a:rPr lang="en-US" altLang="zh-TW">
                <a:solidFill>
                  <a:schemeClr val="bg1"/>
                </a:solidFill>
                <a:ea typeface="微軟正黑體" panose="020B0604030504040204" pitchFamily="34" charset="-120"/>
              </a:rPr>
              <a:t>. </a:t>
            </a:r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attribute vec4 vertices2;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uniform float blend;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vec4 t = vec4(mix(gl_Vertex.xyz, vertices2.xyz, blend), 1.0);</a:t>
            </a:r>
          </a:p>
          <a:p>
            <a:pPr marL="457200" lvl="1" indent="0">
              <a:buNone/>
            </a:pPr>
            <a:r>
              <a:rPr lang="fr-FR" altLang="zh-TW" sz="2000">
                <a:solidFill>
                  <a:schemeClr val="bg1"/>
                </a:solidFill>
              </a:rPr>
              <a:t>gl_Position = gl_ModelViewProjectionMatrix*t;</a:t>
            </a:r>
          </a:p>
          <a:p>
            <a:pPr marL="457200" lvl="1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gl_FrontColor = gl_Color;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en-US" altLang="zh-TW" sz="2000">
                <a:solidFill>
                  <a:schemeClr val="bg1"/>
                </a:solidFill>
              </a:rPr>
              <a:t>(1-blend)*gl_Vertex.x + blend*vertices2.x</a:t>
            </a:r>
            <a:endParaRPr lang="zh-TW" altLang="en-US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3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>
                <a:solidFill>
                  <a:schemeClr val="bg1"/>
                </a:solidFill>
              </a:rPr>
              <a:t>9.7.3 Particle Systems</a:t>
            </a:r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Particale system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希望能實現空間中點的移動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實現現實中的物理學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在每個時間和步驟，我們給予每個粒子一個新的位置，我們就可在位置上顯示我們想要的任何物體，這在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內效果很好，能讓著色器比執行速度快很多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以利觸發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920" cy="1325563"/>
          </a:xfrm>
        </p:spPr>
        <p:txBody>
          <a:bodyPr/>
          <a:lstStyle/>
          <a:p>
            <a:r>
              <a:rPr lang="en-US" altLang="zh-TW"/>
              <a:t>9.7.3 Particle Systems</a:t>
            </a:r>
            <a:r>
              <a:rPr lang="zh-TW" altLang="en-US"/>
              <a:t> </a:t>
            </a:r>
            <a:r>
              <a:rPr lang="en-US" altLang="zh-TW"/>
              <a:t>example(</a:t>
            </a:r>
            <a:r>
              <a:rPr lang="zh-TW" altLang="en-US"/>
              <a:t>觸發</a:t>
            </a:r>
            <a:r>
              <a:rPr lang="en-US" altLang="zh-TW"/>
              <a:t>shader)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/>
              <a:t>attribute vec3 vel;</a:t>
            </a:r>
          </a:p>
          <a:p>
            <a:pPr marL="0" indent="0">
              <a:buNone/>
            </a:pPr>
            <a:r>
              <a:rPr lang="en-US" altLang="zh-TW"/>
              <a:t>uniform float time, g;</a:t>
            </a:r>
          </a:p>
          <a:p>
            <a:pPr marL="0" indent="0">
              <a:buNone/>
            </a:pPr>
            <a:r>
              <a:rPr lang="en-US" altLang="zh-TW"/>
              <a:t>void main(){</a:t>
            </a:r>
          </a:p>
          <a:p>
            <a:pPr marL="457200" lvl="1" indent="0">
              <a:buNone/>
            </a:pPr>
            <a:r>
              <a:rPr lang="fr-FR" altLang="zh-TW"/>
              <a:t>vec4 temp_position = gl_Vertex;</a:t>
            </a:r>
          </a:p>
          <a:p>
            <a:pPr marL="457200" lvl="1" indent="0">
              <a:buNone/>
            </a:pPr>
            <a:r>
              <a:rPr lang="en-US" altLang="zh-TW"/>
              <a:t>temp_position.x = temp_position.x + vel.x*time;</a:t>
            </a:r>
          </a:p>
          <a:p>
            <a:pPr marL="457200" lvl="1" indent="0">
              <a:buNone/>
            </a:pPr>
            <a:r>
              <a:rPr lang="en-US" altLang="zh-TW"/>
              <a:t>temp_position.y = temp_position.y + vel.y*time + g/(2.0)*time*time;</a:t>
            </a:r>
          </a:p>
          <a:p>
            <a:pPr marL="457200" lvl="1" indent="0">
              <a:buNone/>
            </a:pPr>
            <a:r>
              <a:rPr lang="en-US" altLang="zh-TW"/>
              <a:t>temp_position.z = temp_position.z + vel.z*time;</a:t>
            </a:r>
          </a:p>
          <a:p>
            <a:pPr marL="457200" lvl="1" indent="0">
              <a:buNone/>
            </a:pPr>
            <a:r>
              <a:rPr lang="fr-FR" altLang="zh-TW"/>
              <a:t>gl_Position = gl_ModelViewProjectionMatrix * temp_position);</a:t>
            </a:r>
          </a:p>
          <a:p>
            <a:pPr marL="0" indent="0">
              <a:buNone/>
            </a:pPr>
            <a:r>
              <a:rPr lang="en-US" altLang="zh-TW"/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F158D7-B0F0-4636-B25B-32FC2A55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66" y="1674179"/>
            <a:ext cx="3615995" cy="2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700">
                <a:solidFill>
                  <a:schemeClr val="bg1"/>
                </a:solidFill>
              </a:rPr>
              <a:t>9.8 VERTEX LIGHTING WITH SHADERS</a:t>
            </a:r>
            <a:endParaRPr lang="zh-TW" altLang="en-US" sz="37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最重要的用途是用來生成替代照明的模型，將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phong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和修改的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phong(Blinn-Phong)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寫成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shading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，這樣方便介紹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shading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計算照明的結構和功能。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5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9C7EE0A5-713B-4657-A742-C482CB07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506"/>
          <a:stretch/>
        </p:blipFill>
        <p:spPr>
          <a:xfrm>
            <a:off x="1155547" y="637762"/>
            <a:ext cx="9889808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66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zh-TW" sz="8000">
                <a:solidFill>
                  <a:schemeClr val="bg1"/>
                </a:solidFill>
              </a:rPr>
              <a:t>9.8.1 Phong Lighting</a:t>
            </a:r>
            <a:endParaRPr lang="zh-TW" altLang="en-US" sz="8000">
              <a:solidFill>
                <a:schemeClr val="bg1"/>
              </a:solidFill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為一個典型的光照模型，將光照分成環境光</a:t>
            </a:r>
            <a:r>
              <a:rPr lang="en-US" altLang="zh-TW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漫反射光</a:t>
            </a:r>
            <a:r>
              <a:rPr lang="en-US" altLang="zh-TW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鏡面光，在</a:t>
            </a:r>
            <a:r>
              <a:rPr lang="en-US" altLang="zh-TW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中，我們須將頂點位置從物體座標轉成</a:t>
            </a:r>
            <a:r>
              <a:rPr lang="en-US" altLang="zh-TW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clip</a:t>
            </a:r>
            <a:r>
              <a:rPr lang="zh-TW" altLang="en-US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座標，還需要處理法線，燈光和紋理座標。撰寫許多材質後進行相加，將所有東西都放在一起後的</a:t>
            </a:r>
            <a:r>
              <a:rPr lang="en-US" altLang="zh-TW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可以為</a:t>
            </a:r>
            <a:r>
              <a:rPr lang="en-US" altLang="zh-TW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phong</a:t>
            </a:r>
            <a:r>
              <a:rPr lang="zh-TW" altLang="en-US" sz="19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模型的每個頂點的陰影進行修改。</a:t>
            </a:r>
            <a:endParaRPr lang="en-US" altLang="zh-TW" sz="19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fr-FR" altLang="zh-TW" sz="1900">
                <a:solidFill>
                  <a:schemeClr val="bg1"/>
                </a:solidFill>
              </a:rPr>
              <a:t>gl_Position = gl_ModelViewProjectionMatrix*gl_Vertex;</a:t>
            </a:r>
            <a:r>
              <a:rPr lang="en-US" altLang="zh-TW" sz="1900">
                <a:solidFill>
                  <a:schemeClr val="bg1"/>
                </a:solidFill>
              </a:rPr>
              <a:t>//</a:t>
            </a:r>
            <a:r>
              <a:rPr lang="zh-TW" altLang="en-US" sz="1900">
                <a:solidFill>
                  <a:schemeClr val="bg1"/>
                </a:solidFill>
              </a:rPr>
              <a:t>轉成</a:t>
            </a:r>
            <a:r>
              <a:rPr lang="en-US" altLang="zh-TW" sz="1900">
                <a:solidFill>
                  <a:schemeClr val="bg1"/>
                </a:solidFill>
              </a:rPr>
              <a:t>clip</a:t>
            </a:r>
            <a:r>
              <a:rPr lang="zh-TW" altLang="en-US" sz="1900">
                <a:solidFill>
                  <a:schemeClr val="bg1"/>
                </a:solidFill>
              </a:rPr>
              <a:t>座標</a:t>
            </a:r>
            <a:endParaRPr lang="en-US" altLang="zh-TW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zh-TW" sz="1900">
                <a:solidFill>
                  <a:schemeClr val="bg1"/>
                </a:solidFill>
              </a:rPr>
              <a:t>vec3 N = normalize(gl_NormalMatrix*gl_Normal);//</a:t>
            </a:r>
            <a:r>
              <a:rPr lang="zh-TW" altLang="en-US" sz="1900">
                <a:solidFill>
                  <a:schemeClr val="bg1"/>
                </a:solidFill>
              </a:rPr>
              <a:t>轉換法線矩陣並保持單位長度</a:t>
            </a:r>
            <a:endParaRPr lang="en-US" altLang="zh-TW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900">
                <a:solidFill>
                  <a:schemeClr val="bg1"/>
                </a:solidFill>
              </a:rPr>
              <a:t>vec4 eyePosition = gl_ModelViewMatrix * gl_Vertex;//</a:t>
            </a:r>
            <a:r>
              <a:rPr lang="zh-TW" altLang="en-US" sz="1900">
                <a:solidFill>
                  <a:schemeClr val="bg1"/>
                </a:solidFill>
              </a:rPr>
              <a:t>頂點於眼球座標</a:t>
            </a:r>
            <a:endParaRPr lang="zh-TW" altLang="en-US" sz="19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5820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zh-TW" sz="8000">
                <a:solidFill>
                  <a:schemeClr val="bg1"/>
                </a:solidFill>
              </a:rPr>
              <a:t>9.8.1 Phong Lighting</a:t>
            </a:r>
            <a:endParaRPr lang="zh-TW" altLang="en-US" sz="8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1700">
                <a:solidFill>
                  <a:schemeClr val="bg1"/>
                </a:solidFill>
              </a:rPr>
              <a:t>//</a:t>
            </a:r>
            <a:r>
              <a:rPr lang="zh-TW" altLang="en-US" sz="1700">
                <a:solidFill>
                  <a:schemeClr val="bg1"/>
                </a:solidFill>
              </a:rPr>
              <a:t>給光源位置</a:t>
            </a:r>
            <a:endParaRPr lang="en-US" altLang="zh-TW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700">
                <a:solidFill>
                  <a:schemeClr val="bg1"/>
                </a:solidFill>
              </a:rPr>
              <a:t>vec4 eyeLightPos = gl_LightSource[0].position;</a:t>
            </a:r>
          </a:p>
          <a:p>
            <a:pPr marL="0" indent="0">
              <a:buNone/>
            </a:pPr>
            <a:r>
              <a:rPr lang="en-US" altLang="zh-TW" sz="1700">
                <a:solidFill>
                  <a:schemeClr val="bg1"/>
                </a:solidFill>
              </a:rPr>
              <a:t>vec3 L = normalize(eyeLightPos.xyz - eyePosition.xyz);</a:t>
            </a:r>
          </a:p>
          <a:p>
            <a:pPr marL="0" indent="0">
              <a:buNone/>
            </a:pPr>
            <a:r>
              <a:rPr lang="en-US" altLang="zh-TW" sz="1700">
                <a:solidFill>
                  <a:schemeClr val="bg1"/>
                </a:solidFill>
              </a:rPr>
              <a:t>//</a:t>
            </a:r>
            <a:r>
              <a:rPr lang="zh-TW" altLang="en-US" sz="1700">
                <a:solidFill>
                  <a:schemeClr val="bg1"/>
                </a:solidFill>
              </a:rPr>
              <a:t>給予</a:t>
            </a:r>
            <a:r>
              <a:rPr lang="en-US" altLang="zh-TW" sz="1700">
                <a:solidFill>
                  <a:schemeClr val="bg1"/>
                </a:solidFill>
              </a:rPr>
              <a:t>phong</a:t>
            </a:r>
            <a:r>
              <a:rPr lang="zh-TW" altLang="en-US" sz="1700">
                <a:solidFill>
                  <a:schemeClr val="bg1"/>
                </a:solidFill>
              </a:rPr>
              <a:t>模型正面材質</a:t>
            </a:r>
            <a:endParaRPr lang="en-US" altLang="zh-TW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TW" sz="1700">
                <a:solidFill>
                  <a:schemeClr val="bg1"/>
                </a:solidFill>
              </a:rPr>
              <a:t>vec4 diffuse = max(dot(L, N),0.0)*gl_FrontMaterial.diffuse</a:t>
            </a:r>
          </a:p>
          <a:p>
            <a:pPr marL="0" indent="0">
              <a:buNone/>
            </a:pPr>
            <a:r>
              <a:rPr lang="en-US" altLang="zh-TW" sz="1700">
                <a:solidFill>
                  <a:schemeClr val="bg1"/>
                </a:solidFill>
              </a:rPr>
              <a:t>*gl_LightSource[0].diffuse;</a:t>
            </a:r>
          </a:p>
          <a:p>
            <a:pPr marL="0" indent="0">
              <a:buNone/>
            </a:pPr>
            <a:r>
              <a:rPr lang="fr-FR" altLang="zh-TW" sz="1700">
                <a:solidFill>
                  <a:schemeClr val="bg1"/>
                </a:solidFill>
              </a:rPr>
              <a:t>vec4 ambient = gl_FrontLightProduct[0].ambient;</a:t>
            </a:r>
          </a:p>
          <a:p>
            <a:pPr marL="0" indent="0">
              <a:buNone/>
            </a:pPr>
            <a:r>
              <a:rPr lang="en-US" altLang="zh-TW" sz="17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7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修改過的材質</a:t>
            </a:r>
            <a:endParaRPr lang="en-US" altLang="zh-TW" sz="17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700">
                <a:solidFill>
                  <a:schemeClr val="bg1"/>
                </a:solidFill>
              </a:rPr>
              <a:t>specular = f*pow(max(dot(N, H), 0.0), gl_FrontMaterial.shininess)</a:t>
            </a:r>
          </a:p>
          <a:p>
            <a:pPr marL="0" indent="0">
              <a:buNone/>
            </a:pPr>
            <a:r>
              <a:rPr lang="en-US" altLang="zh-TW" sz="1700">
                <a:solidFill>
                  <a:schemeClr val="bg1"/>
                </a:solidFill>
              </a:rPr>
              <a:t>*gl_FrontLightProduct[0].specular;</a:t>
            </a:r>
          </a:p>
          <a:p>
            <a:pPr marL="0" indent="0">
              <a:buNone/>
            </a:pPr>
            <a:r>
              <a:rPr lang="fr-FR" altLang="zh-TW" sz="1700">
                <a:solidFill>
                  <a:schemeClr val="bg1"/>
                </a:solidFill>
              </a:rPr>
              <a:t>gl_FrontColor = ambient + diffuse + specular;</a:t>
            </a:r>
            <a:endParaRPr lang="zh-TW" altLang="en-US" sz="17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692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894B63-CB6A-4616-8E6C-AEB7E990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400">
                <a:solidFill>
                  <a:schemeClr val="bg1"/>
                </a:solidFill>
              </a:rPr>
              <a:t>9.8.2 Nonphotorealistic Shading</a:t>
            </a:r>
            <a:endParaRPr lang="zh-TW" altLang="en-US" sz="34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0F314-4AB9-4227-B376-93104957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實現非真實感陰影，只使用幾種顏色來強調物體的邊緣，像是卡通圖案的效果。</a:t>
            </a:r>
            <a:endParaRPr lang="en-US" altLang="zh-TW" sz="16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chemeClr val="bg1"/>
                </a:solidFill>
              </a:rPr>
              <a:t>const vec4 yellow = {1.0, 1.0, 0.0, 1.0};</a:t>
            </a:r>
          </a:p>
          <a:p>
            <a:pPr marL="0" indent="0">
              <a:buNone/>
            </a:pPr>
            <a:r>
              <a:rPr lang="es-ES" altLang="zh-TW" sz="1600">
                <a:solidFill>
                  <a:schemeClr val="bg1"/>
                </a:solidFill>
              </a:rPr>
              <a:t>const vec4 red = {1.0, 0.0, 0.0, 1.0};</a:t>
            </a:r>
          </a:p>
          <a:p>
            <a:pPr marL="0" indent="0">
              <a:buNone/>
            </a:pPr>
            <a:r>
              <a:rPr lang="en-US" altLang="zh-TW" sz="1600">
                <a:solidFill>
                  <a:schemeClr val="bg1"/>
                </a:solidFill>
              </a:rPr>
              <a:t>//</a:t>
            </a:r>
            <a:r>
              <a:rPr lang="zh-TW" altLang="en-US" sz="1600">
                <a:solidFill>
                  <a:schemeClr val="bg1"/>
                </a:solidFill>
              </a:rPr>
              <a:t>利用判斷式在不同顏色進行切換</a:t>
            </a:r>
            <a:endParaRPr lang="es-ES" altLang="zh-TW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chemeClr val="bg1"/>
                </a:solidFill>
              </a:rPr>
              <a:t>if(dot(L, N)) &gt; 0.5) gl_FrontColor = yellow;</a:t>
            </a:r>
          </a:p>
          <a:p>
            <a:pPr marL="0" indent="0">
              <a:buNone/>
            </a:pPr>
            <a:r>
              <a:rPr lang="en-US" altLang="zh-TW" sz="1600">
                <a:solidFill>
                  <a:schemeClr val="bg1"/>
                </a:solidFill>
              </a:rPr>
              <a:t>else gl_FrontColor = red;</a:t>
            </a:r>
          </a:p>
          <a:p>
            <a:pPr marL="0" indent="0">
              <a:buNone/>
            </a:pPr>
            <a:r>
              <a:rPr lang="en-US" altLang="zh-TW"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繪製邊緣</a:t>
            </a:r>
            <a:endParaRPr lang="en-US" altLang="zh-TW" sz="16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chemeClr val="bg1"/>
                </a:solidFill>
              </a:rPr>
              <a:t>vec3 black = {0.0, 0.0, 0.0, 1.0};</a:t>
            </a:r>
          </a:p>
          <a:p>
            <a:pPr marL="0" indent="0">
              <a:buNone/>
            </a:pPr>
            <a:r>
              <a:rPr lang="en-US" altLang="zh-TW" sz="1600">
                <a:solidFill>
                  <a:schemeClr val="bg1"/>
                </a:solidFill>
              </a:rPr>
              <a:t>float t = 0.1 // or some other small value</a:t>
            </a:r>
          </a:p>
          <a:p>
            <a:pPr marL="0" indent="0">
              <a:buNone/>
            </a:pPr>
            <a:r>
              <a:rPr lang="en-US" altLang="zh-TW" sz="1600">
                <a:solidFill>
                  <a:schemeClr val="bg1"/>
                </a:solidFill>
              </a:rPr>
              <a:t>if(abs(dot(E, N)) &lt; t) glFrontColor = black;//</a:t>
            </a:r>
            <a:r>
              <a:rPr lang="zh-TW" altLang="en-US" sz="1600">
                <a:solidFill>
                  <a:schemeClr val="bg1"/>
                </a:solidFill>
              </a:rPr>
              <a:t>遠離觀看者頂點是負的用此判斷邊緣為黑</a:t>
            </a:r>
            <a:endParaRPr lang="en-US" altLang="zh-TW" sz="16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7FB148-7A6C-B141-80BF-78FABE9D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" altLang="zh-TW" sz="6200">
                <a:solidFill>
                  <a:schemeClr val="bg1"/>
                </a:solidFill>
              </a:rPr>
              <a:t>FRAGMENT SHADERS </a:t>
            </a:r>
            <a:endParaRPr kumimoji="1" lang="zh-TW" altLang="en-US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DAB3D-D754-F848-A062-6A880CFE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kumimoji="1" lang="zh-TW" altLang="en-US" sz="2000">
                <a:solidFill>
                  <a:schemeClr val="bg1"/>
                </a:solidFill>
              </a:rPr>
              <a:t>又稱 </a:t>
            </a:r>
            <a:r>
              <a:rPr kumimoji="1" lang="en-US" altLang="zh-TW" sz="2000">
                <a:solidFill>
                  <a:schemeClr val="bg1"/>
                </a:solidFill>
              </a:rPr>
              <a:t>pixel shaders</a:t>
            </a:r>
          </a:p>
          <a:p>
            <a:r>
              <a:rPr kumimoji="1" lang="zh-TW" altLang="en-US" sz="2000">
                <a:solidFill>
                  <a:schemeClr val="bg1"/>
                </a:solidFill>
              </a:rPr>
              <a:t>用於處理「片段」的像素和其他屬性，可處理光照、陰影、凹凸部分等。</a:t>
            </a:r>
            <a:endParaRPr kumimoji="1" lang="en-US" altLang="zh-TW" sz="2000">
              <a:solidFill>
                <a:schemeClr val="bg1"/>
              </a:solidFill>
            </a:endParaRPr>
          </a:p>
          <a:p>
            <a:r>
              <a:rPr kumimoji="1" lang="zh-TW" altLang="en-US" sz="2000">
                <a:solidFill>
                  <a:schemeClr val="bg1"/>
                </a:solidFill>
              </a:rPr>
              <a:t>不可以處理太複雜的效果。</a:t>
            </a:r>
            <a:endParaRPr kumimoji="1" lang="en-US" altLang="zh-TW" sz="2000">
              <a:solidFill>
                <a:schemeClr val="bg1"/>
              </a:solidFill>
            </a:endParaRPr>
          </a:p>
          <a:p>
            <a:r>
              <a:rPr kumimoji="1" lang="zh-TW" altLang="en-US" sz="2000">
                <a:solidFill>
                  <a:schemeClr val="bg1"/>
                </a:solidFill>
              </a:rPr>
              <a:t>如果需要在「珊格化」做出影像處理，</a:t>
            </a:r>
            <a:r>
              <a:rPr kumimoji="1" lang="en-US" altLang="zh-TW" sz="2000">
                <a:solidFill>
                  <a:schemeClr val="bg1"/>
                </a:solidFill>
              </a:rPr>
              <a:t>fragment shaders </a:t>
            </a:r>
            <a:r>
              <a:rPr kumimoji="1" lang="zh-TW" altLang="en-US" sz="2000">
                <a:solidFill>
                  <a:schemeClr val="bg1"/>
                </a:solidFill>
              </a:rPr>
              <a:t>是唯一選擇。</a:t>
            </a:r>
            <a:endParaRPr kumimoji="1" lang="en-US" altLang="zh-TW" sz="2000">
              <a:solidFill>
                <a:schemeClr val="bg1"/>
              </a:solidFill>
            </a:endParaRPr>
          </a:p>
          <a:p>
            <a:endParaRPr kumimoji="1"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8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AB6978C-CC17-974B-B655-035F9BDB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" altLang="zh-TW" sz="3200">
                <a:solidFill>
                  <a:schemeClr val="bg1"/>
                </a:solidFill>
              </a:rPr>
              <a:t>PER-VERTEX VERSUS PER-FRAGMENT LIGHTING </a:t>
            </a:r>
            <a:endParaRPr kumimoji="1" lang="zh-TW" altLang="en-US" sz="320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1E5FEF5-870C-1E4E-8E57-1F33726F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" y="1700703"/>
            <a:ext cx="5666547" cy="345659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CB2D75A-26D1-384D-92B4-2EED57B4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chemeClr val="bg1"/>
                </a:solidFill>
              </a:rPr>
              <a:t>當在</a:t>
            </a:r>
            <a:r>
              <a:rPr lang="en-US" altLang="zh-TW" sz="2000">
                <a:solidFill>
                  <a:schemeClr val="bg1"/>
                </a:solidFill>
              </a:rPr>
              <a:t>fragment shaders</a:t>
            </a:r>
            <a:r>
              <a:rPr lang="zh-TW" altLang="en-US" sz="2000">
                <a:solidFill>
                  <a:schemeClr val="bg1"/>
                </a:solidFill>
              </a:rPr>
              <a:t>中計算時，我們實現了每個</a:t>
            </a:r>
            <a:r>
              <a:rPr lang="en-US" altLang="zh-TW" sz="2000">
                <a:solidFill>
                  <a:schemeClr val="bg1"/>
                </a:solidFill>
              </a:rPr>
              <a:t>fragment</a:t>
            </a:r>
            <a:r>
              <a:rPr lang="zh-TW" altLang="en-US" sz="2000">
                <a:solidFill>
                  <a:schemeClr val="bg1"/>
                </a:solidFill>
              </a:rPr>
              <a:t>的光照。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對於許多場景，要處理的</a:t>
            </a:r>
            <a:r>
              <a:rPr lang="en-US" altLang="zh-TW" sz="2000">
                <a:solidFill>
                  <a:schemeClr val="bg1"/>
                </a:solidFill>
              </a:rPr>
              <a:t>vertex</a:t>
            </a:r>
            <a:r>
              <a:rPr lang="zh-TW" altLang="en-US" sz="2000">
                <a:solidFill>
                  <a:schemeClr val="bg1"/>
                </a:solidFill>
              </a:rPr>
              <a:t>比要處理的</a:t>
            </a:r>
            <a:r>
              <a:rPr lang="en-US" altLang="zh-TW" sz="2000">
                <a:solidFill>
                  <a:schemeClr val="bg1"/>
                </a:solidFill>
              </a:rPr>
              <a:t>fragment</a:t>
            </a:r>
            <a:r>
              <a:rPr lang="zh-TW" altLang="en-US" sz="2000">
                <a:solidFill>
                  <a:schemeClr val="bg1"/>
                </a:solidFill>
              </a:rPr>
              <a:t>要少。 因此，逐頂點光照通常更快。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但是，在</a:t>
            </a:r>
            <a:r>
              <a:rPr lang="en" altLang="zh-TW" sz="2000">
                <a:solidFill>
                  <a:schemeClr val="bg1"/>
                </a:solidFill>
              </a:rPr>
              <a:t>per-vertex</a:t>
            </a:r>
            <a:r>
              <a:rPr lang="zh-TW" altLang="en-US" sz="2000">
                <a:solidFill>
                  <a:schemeClr val="bg1"/>
                </a:solidFill>
              </a:rPr>
              <a:t>中，光照僅在頂點處進行評估並沿圖元進行插值。 在這種情況下，曲面的細分會影響著色的質量。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6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F94540-7249-D64C-B3CA-6EB02AE4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kumimoji="1" lang="en-US" altLang="zh-TW" sz="3800">
                <a:solidFill>
                  <a:schemeClr val="bg1"/>
                </a:solidFill>
              </a:rPr>
              <a:t>Cube Maps </a:t>
            </a:r>
            <a:endParaRPr kumimoji="1" lang="zh-TW" altLang="en-US" sz="3800">
              <a:solidFill>
                <a:schemeClr val="bg1"/>
              </a:solidFill>
            </a:endParaRPr>
          </a:p>
        </p:txBody>
      </p:sp>
      <p:pic>
        <p:nvPicPr>
          <p:cNvPr id="11" name="圖片 10" descr="一張含有 文字, 電視, 監視器, 草 的圖片&#10;&#10;自動產生的描述">
            <a:extLst>
              <a:ext uri="{FF2B5EF4-FFF2-40B4-BE49-F238E27FC236}">
                <a16:creationId xmlns:a16="http://schemas.microsoft.com/office/drawing/2014/main" id="{420DC86C-2CE0-E04C-9BD5-FAA6FD31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" y="1304045"/>
            <a:ext cx="5666547" cy="4249910"/>
          </a:xfrm>
          <a:prstGeom prst="rect">
            <a:avLst/>
          </a:prstGeom>
        </p:spPr>
      </p:pic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3DBDF0F9-FBC9-DD4F-A529-C3232FDB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en-US" altLang="zh-TW" sz="2000">
                <a:solidFill>
                  <a:schemeClr val="bg1"/>
                </a:solidFill>
              </a:rPr>
              <a:t>Cube Maps </a:t>
            </a:r>
            <a:r>
              <a:rPr lang="zh-TW" altLang="en-US" sz="2000">
                <a:solidFill>
                  <a:schemeClr val="bg1"/>
                </a:solidFill>
              </a:rPr>
              <a:t>就是將多張紋理會喝到一張紋理上面，簡單來說就是製作出一個</a:t>
            </a:r>
            <a:r>
              <a:rPr lang="en-US" altLang="zh-TW" sz="2000">
                <a:solidFill>
                  <a:schemeClr val="bg1"/>
                </a:solidFill>
              </a:rPr>
              <a:t>6</a:t>
            </a:r>
            <a:r>
              <a:rPr lang="zh-TW" altLang="en-US" sz="2000">
                <a:solidFill>
                  <a:schemeClr val="bg1"/>
                </a:solidFill>
              </a:rPr>
              <a:t>張</a:t>
            </a:r>
            <a:r>
              <a:rPr lang="en-US" altLang="zh-TW" sz="2000">
                <a:solidFill>
                  <a:schemeClr val="bg1"/>
                </a:solidFill>
              </a:rPr>
              <a:t>2D</a:t>
            </a:r>
            <a:r>
              <a:rPr lang="zh-TW" altLang="en-US" sz="2000">
                <a:solidFill>
                  <a:schemeClr val="bg1"/>
                </a:solidFill>
              </a:rPr>
              <a:t>的圖形，並將他們拼在一起。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1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788E2-4065-A54F-86F0-11DF4FF7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創建立方體圖案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0F8D9F9-0330-9948-B009-5662EE1FC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75" y="1690688"/>
            <a:ext cx="10515600" cy="213749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396C04C-5C0B-2347-9344-79922B393B73}"/>
              </a:ext>
            </a:extLst>
          </p:cNvPr>
          <p:cNvSpPr txBox="1"/>
          <p:nvPr/>
        </p:nvSpPr>
        <p:spPr>
          <a:xfrm>
            <a:off x="1004340" y="4527030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由於一個正方體有六個面，故</a:t>
            </a:r>
            <a:r>
              <a:rPr kumimoji="1" lang="en-US" altLang="zh-TW" dirty="0" err="1"/>
              <a:t>openGL</a:t>
            </a:r>
            <a:r>
              <a:rPr kumimoji="1" lang="zh-TW" altLang="en-US" dirty="0"/>
              <a:t>也提供了六個專門對稱的變數。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B9D4B96-01D0-5041-8429-C4D33DBD535C}"/>
              </a:ext>
            </a:extLst>
          </p:cNvPr>
          <p:cNvCxnSpPr/>
          <p:nvPr/>
        </p:nvCxnSpPr>
        <p:spPr>
          <a:xfrm flipV="1">
            <a:off x="3942413" y="3672590"/>
            <a:ext cx="0" cy="7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59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A64D7-CE4A-1146-98EE-CA1BF5D0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設立環繞和過濾方式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897812C-9424-A940-9480-442934A2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60881"/>
            <a:ext cx="10515600" cy="2080825"/>
          </a:xfrm>
        </p:spPr>
      </p:pic>
    </p:spTree>
    <p:extLst>
      <p:ext uri="{BB962C8B-B14F-4D97-AF65-F5344CB8AC3E}">
        <p14:creationId xmlns:p14="http://schemas.microsoft.com/office/powerpoint/2010/main" val="3924505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B7615-FF46-2E4A-95F2-D1365D26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反射問題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FA102B-2A2D-4F4B-90D6-04CB13D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簡單來說就是反射周圍的環境。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5757DF8-D9EA-8C4A-87FC-5BB91306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107"/>
            <a:ext cx="6165954" cy="40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61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CF241-95B7-7240-A35F-D5FF68A4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折射問題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27342-E775-A649-BC5B-FCCA8C26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相較於反射，折射較為複雜。</a:t>
            </a:r>
            <a:endParaRPr kumimoji="1" lang="en-US" altLang="zh-TW" dirty="0"/>
          </a:p>
          <a:p>
            <a:r>
              <a:rPr kumimoji="1" lang="zh-TW" altLang="en-US" dirty="0"/>
              <a:t>需要考慮折射係數。如：水為</a:t>
            </a:r>
            <a:r>
              <a:rPr kumimoji="1" lang="en-US" altLang="zh-TW" dirty="0"/>
              <a:t>1.33</a:t>
            </a:r>
            <a:r>
              <a:rPr kumimoji="1" lang="zh-TW" altLang="en-US" dirty="0"/>
              <a:t>、空氣為</a:t>
            </a:r>
            <a:r>
              <a:rPr kumimoji="1" lang="en-US" altLang="zh-TW" dirty="0"/>
              <a:t>1.0</a:t>
            </a:r>
            <a:r>
              <a:rPr kumimoji="1" lang="zh-TW" altLang="en-US" dirty="0"/>
              <a:t>、玻璃為</a:t>
            </a:r>
            <a:r>
              <a:rPr kumimoji="1" lang="en-US" altLang="zh-TW" dirty="0"/>
              <a:t>1.52</a:t>
            </a:r>
          </a:p>
          <a:p>
            <a:r>
              <a:rPr kumimoji="1" lang="zh-TW" altLang="en-US" dirty="0"/>
              <a:t>計算方式：若光從空氣進到水，則</a:t>
            </a:r>
            <a:r>
              <a:rPr kumimoji="1" lang="en-US" altLang="zh-TW" dirty="0"/>
              <a:t>1.00/1.33 =0.751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90C742-112B-CC46-8390-449761D0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1" y="3519979"/>
            <a:ext cx="6636687" cy="27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897AF2-3569-4A26-8E35-1B068134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700">
                <a:solidFill>
                  <a:schemeClr val="bg1"/>
                </a:solidFill>
              </a:rPr>
              <a:t>GLSL(</a:t>
            </a:r>
            <a:r>
              <a:rPr lang="en-US" altLang="zh-TW" sz="3700" b="0" i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OpenGL Shading Language</a:t>
            </a:r>
            <a:r>
              <a:rPr lang="en-US" altLang="zh-TW" sz="3700">
                <a:solidFill>
                  <a:schemeClr val="bg1"/>
                </a:solidFill>
              </a:rPr>
              <a:t>)</a:t>
            </a:r>
            <a:endParaRPr lang="zh-TW" altLang="en-US" sz="37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522EE-062A-4ADC-871E-DBD7C51B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chemeClr val="bg1"/>
                </a:solidFill>
              </a:rPr>
              <a:t>是以</a:t>
            </a:r>
            <a:r>
              <a:rPr lang="en-US" altLang="zh-TW" sz="2000">
                <a:solidFill>
                  <a:schemeClr val="bg1"/>
                </a:solidFill>
              </a:rPr>
              <a:t>C</a:t>
            </a:r>
            <a:r>
              <a:rPr lang="zh-TW" altLang="en-US" sz="2000">
                <a:solidFill>
                  <a:schemeClr val="bg1"/>
                </a:solidFill>
              </a:rPr>
              <a:t>語言為基礎的高階著色語言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寫著色器用的程式語言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著色器用</a:t>
            </a:r>
            <a:r>
              <a:rPr lang="en-US" altLang="zh-TW" sz="2000">
                <a:solidFill>
                  <a:schemeClr val="bg1"/>
                </a:solidFill>
              </a:rPr>
              <a:t>GLSL</a:t>
            </a:r>
            <a:r>
              <a:rPr lang="zh-TW" altLang="en-US" sz="2000">
                <a:solidFill>
                  <a:schemeClr val="bg1"/>
                </a:solidFill>
              </a:rPr>
              <a:t>來將</a:t>
            </a:r>
            <a:r>
              <a:rPr lang="en-US" altLang="zh-TW" sz="2000">
                <a:solidFill>
                  <a:schemeClr val="bg1"/>
                </a:solidFill>
              </a:rPr>
              <a:t>vertex(</a:t>
            </a:r>
            <a:r>
              <a:rPr lang="zh-TW" altLang="en-US" sz="2000">
                <a:solidFill>
                  <a:schemeClr val="bg1"/>
                </a:solidFill>
              </a:rPr>
              <a:t>頂點</a:t>
            </a:r>
            <a:r>
              <a:rPr lang="en-US" altLang="zh-TW" sz="2000">
                <a:solidFill>
                  <a:schemeClr val="bg1"/>
                </a:solidFill>
              </a:rPr>
              <a:t>)</a:t>
            </a:r>
            <a:r>
              <a:rPr lang="zh-TW" altLang="en-US" sz="2000">
                <a:solidFill>
                  <a:schemeClr val="bg1"/>
                </a:solidFill>
              </a:rPr>
              <a:t>和</a:t>
            </a:r>
            <a:r>
              <a:rPr lang="en-US" altLang="zh-TW" sz="2000">
                <a:solidFill>
                  <a:schemeClr val="bg1"/>
                </a:solidFill>
              </a:rPr>
              <a:t>texture(</a:t>
            </a:r>
            <a:r>
              <a:rPr lang="zh-TW" altLang="en-US" sz="2000">
                <a:solidFill>
                  <a:schemeClr val="bg1"/>
                </a:solidFill>
              </a:rPr>
              <a:t>材質</a:t>
            </a:r>
            <a:r>
              <a:rPr lang="en-US" altLang="zh-TW" sz="2000">
                <a:solidFill>
                  <a:schemeClr val="bg1"/>
                </a:solidFill>
              </a:rPr>
              <a:t>)</a:t>
            </a:r>
            <a:r>
              <a:rPr lang="zh-TW" altLang="en-US" sz="2000">
                <a:solidFill>
                  <a:schemeClr val="bg1"/>
                </a:solidFill>
              </a:rPr>
              <a:t>呈現出來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1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2E7BA6-613B-E444-8A20-10504271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kumimoji="1" lang="en-US" altLang="zh-TW" sz="3800">
                <a:solidFill>
                  <a:schemeClr val="bg1"/>
                </a:solidFill>
              </a:rPr>
              <a:t>Bump Mapping</a:t>
            </a:r>
            <a:endParaRPr kumimoji="1" lang="zh-TW" altLang="en-US" sz="3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8F553-8CF1-F443-9024-EBCD2152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kumimoji="1" lang="zh-TW" altLang="en-US" sz="2000">
                <a:solidFill>
                  <a:schemeClr val="bg1"/>
                </a:solidFill>
              </a:rPr>
              <a:t>透過深度來改變表面的著色方式，可增加</a:t>
            </a:r>
            <a:r>
              <a:rPr kumimoji="1" lang="en-US" altLang="zh-TW" sz="2000">
                <a:solidFill>
                  <a:schemeClr val="bg1"/>
                </a:solidFill>
              </a:rPr>
              <a:t>3D</a:t>
            </a:r>
            <a:r>
              <a:rPr kumimoji="1" lang="zh-TW" altLang="en-US" sz="2000">
                <a:solidFill>
                  <a:schemeClr val="bg1"/>
                </a:solidFill>
              </a:rPr>
              <a:t>細節，換言之，利用</a:t>
            </a:r>
            <a:r>
              <a:rPr kumimoji="1" lang="en-US" altLang="zh-TW" sz="2000">
                <a:solidFill>
                  <a:schemeClr val="bg1"/>
                </a:solidFill>
              </a:rPr>
              <a:t>normal map</a:t>
            </a:r>
            <a:r>
              <a:rPr kumimoji="1" lang="zh-TW" altLang="en-US" sz="2000">
                <a:solidFill>
                  <a:schemeClr val="bg1"/>
                </a:solidFill>
              </a:rPr>
              <a:t> 來改變</a:t>
            </a:r>
            <a:r>
              <a:rPr kumimoji="1" lang="en-US" altLang="zh-TW" sz="2000">
                <a:solidFill>
                  <a:schemeClr val="bg1"/>
                </a:solidFill>
              </a:rPr>
              <a:t>normal</a:t>
            </a:r>
            <a:r>
              <a:rPr kumimoji="1" lang="zh-TW" altLang="en-US" sz="2000">
                <a:solidFill>
                  <a:schemeClr val="bg1"/>
                </a:solidFill>
              </a:rPr>
              <a:t>，讓</a:t>
            </a:r>
            <a:r>
              <a:rPr kumimoji="1" lang="en-US" altLang="zh-TW" sz="2000">
                <a:solidFill>
                  <a:schemeClr val="bg1"/>
                </a:solidFill>
              </a:rPr>
              <a:t>shader</a:t>
            </a:r>
            <a:r>
              <a:rPr kumimoji="1" lang="zh-TW" altLang="en-US" sz="2000">
                <a:solidFill>
                  <a:schemeClr val="bg1"/>
                </a:solidFill>
              </a:rPr>
              <a:t>著色時打光產生光影的效果。</a:t>
            </a:r>
            <a:endParaRPr kumimoji="1" lang="en-US" altLang="zh-TW" sz="2000">
              <a:solidFill>
                <a:schemeClr val="bg1"/>
              </a:solidFill>
            </a:endParaRPr>
          </a:p>
          <a:p>
            <a:endParaRPr kumimoji="1" lang="en-US" altLang="zh-TW" sz="2000">
              <a:solidFill>
                <a:schemeClr val="bg1"/>
              </a:solidFill>
            </a:endParaRPr>
          </a:p>
          <a:p>
            <a:endParaRPr kumimoji="1" lang="zh-TW" altLang="en-US" sz="200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7415B0-232F-C84C-BDAC-58CA18D37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1" r="18212" b="-2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8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673A1A-DE9F-4235-B5CB-DA3A3701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zh-TW" altLang="en-US" sz="8000">
                <a:solidFill>
                  <a:schemeClr val="bg1"/>
                </a:solidFill>
              </a:rPr>
              <a:t>著色器</a:t>
            </a:r>
            <a:r>
              <a:rPr lang="en-US" altLang="zh-TW" sz="8000">
                <a:solidFill>
                  <a:schemeClr val="bg1"/>
                </a:solidFill>
              </a:rPr>
              <a:t>(Shader)</a:t>
            </a:r>
            <a:endParaRPr lang="zh-TW" altLang="en-US" sz="8000">
              <a:solidFill>
                <a:schemeClr val="bg1"/>
              </a:solidFill>
            </a:endParaRP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4A0C3-F676-4C66-826F-8B650541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US" altLang="zh-TW" sz="1400">
              <a:solidFill>
                <a:schemeClr val="bg1"/>
              </a:solidFill>
            </a:endParaRPr>
          </a:p>
          <a:p>
            <a:r>
              <a:rPr lang="zh-TW" altLang="en-US" sz="1400">
                <a:solidFill>
                  <a:schemeClr val="bg1"/>
                </a:solidFill>
              </a:rPr>
              <a:t>定義是丟給</a:t>
            </a:r>
            <a:r>
              <a:rPr lang="en-US" altLang="zh-TW" sz="1400">
                <a:solidFill>
                  <a:schemeClr val="bg1"/>
                </a:solidFill>
              </a:rPr>
              <a:t>GPU</a:t>
            </a:r>
            <a:r>
              <a:rPr lang="zh-TW" altLang="en-US" sz="1400">
                <a:solidFill>
                  <a:schemeClr val="bg1"/>
                </a:solidFill>
              </a:rPr>
              <a:t>執行的</a:t>
            </a:r>
            <a:r>
              <a:rPr lang="en-US" altLang="zh-TW" sz="1400">
                <a:solidFill>
                  <a:schemeClr val="bg1"/>
                </a:solidFill>
              </a:rPr>
              <a:t>code</a:t>
            </a:r>
            <a:r>
              <a:rPr lang="zh-TW" altLang="en-US" sz="1400">
                <a:solidFill>
                  <a:schemeClr val="bg1"/>
                </a:solidFill>
              </a:rPr>
              <a:t>都叫做</a:t>
            </a:r>
            <a:r>
              <a:rPr lang="en-US" altLang="zh-TW" sz="1400">
                <a:solidFill>
                  <a:schemeClr val="bg1"/>
                </a:solidFill>
              </a:rPr>
              <a:t>shader</a:t>
            </a:r>
          </a:p>
          <a:p>
            <a:endParaRPr lang="en-US" altLang="zh-TW" sz="1400">
              <a:solidFill>
                <a:schemeClr val="bg1"/>
              </a:solidFill>
            </a:endParaRPr>
          </a:p>
          <a:p>
            <a:r>
              <a:rPr lang="zh-TW" altLang="en-US" sz="1400">
                <a:solidFill>
                  <a:schemeClr val="bg1"/>
                </a:solidFill>
              </a:rPr>
              <a:t>檔案格式為</a:t>
            </a:r>
            <a:r>
              <a:rPr lang="en-US" altLang="zh-TW" sz="1400">
                <a:solidFill>
                  <a:schemeClr val="bg1"/>
                </a:solidFill>
              </a:rPr>
              <a:t>glsl</a:t>
            </a:r>
            <a:r>
              <a:rPr lang="zh-TW" altLang="en-US" sz="1400">
                <a:solidFill>
                  <a:schemeClr val="bg1"/>
                </a:solidFill>
              </a:rPr>
              <a:t>，要繪製一個圖形會運用到</a:t>
            </a:r>
            <a:r>
              <a:rPr lang="en-US" altLang="zh-TW" sz="1400">
                <a:solidFill>
                  <a:schemeClr val="bg1"/>
                </a:solidFill>
              </a:rPr>
              <a:t>vertex_shader.glsl</a:t>
            </a:r>
            <a:r>
              <a:rPr lang="zh-TW" altLang="en-US" sz="1400">
                <a:solidFill>
                  <a:schemeClr val="bg1"/>
                </a:solidFill>
              </a:rPr>
              <a:t>和</a:t>
            </a:r>
            <a:r>
              <a:rPr lang="en-US" altLang="zh-TW" sz="1400">
                <a:solidFill>
                  <a:schemeClr val="bg1"/>
                </a:solidFill>
              </a:rPr>
              <a:t>fragment_shader.glsl</a:t>
            </a:r>
            <a:endParaRPr lang="zh-TW" alt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1400">
              <a:solidFill>
                <a:schemeClr val="bg1"/>
              </a:solidFill>
            </a:endParaRPr>
          </a:p>
          <a:p>
            <a:r>
              <a:rPr lang="zh-TW" altLang="en-US" sz="1400">
                <a:solidFill>
                  <a:schemeClr val="bg1"/>
                </a:solidFill>
              </a:rPr>
              <a:t>著色器主要分為</a:t>
            </a:r>
            <a:r>
              <a:rPr lang="en-US" altLang="zh-TW" sz="1400" b="0" i="0">
                <a:solidFill>
                  <a:schemeClr val="bg1"/>
                </a:solidFill>
                <a:effectLst/>
                <a:latin typeface="Helvetica-Neue"/>
              </a:rPr>
              <a:t>Vertex(</a:t>
            </a:r>
            <a:r>
              <a:rPr lang="zh-TW" altLang="en-US" sz="1400" b="0" i="0">
                <a:solidFill>
                  <a:schemeClr val="bg1"/>
                </a:solidFill>
                <a:effectLst/>
                <a:latin typeface="Helvetica-Neue"/>
              </a:rPr>
              <a:t>頂點</a:t>
            </a:r>
            <a:r>
              <a:rPr lang="en-US" altLang="zh-TW" sz="1400" b="0" i="0">
                <a:solidFill>
                  <a:schemeClr val="bg1"/>
                </a:solidFill>
                <a:effectLst/>
                <a:latin typeface="Helvetica-Neue"/>
              </a:rPr>
              <a:t>) Shader &amp; Pixel(</a:t>
            </a:r>
            <a:r>
              <a:rPr lang="zh-TW" altLang="en-US" sz="1400" b="0" i="0">
                <a:solidFill>
                  <a:schemeClr val="bg1"/>
                </a:solidFill>
                <a:effectLst/>
                <a:latin typeface="Helvetica-Neue"/>
              </a:rPr>
              <a:t>像素</a:t>
            </a:r>
            <a:r>
              <a:rPr lang="en-US" altLang="zh-TW" sz="1400" b="0" i="0">
                <a:solidFill>
                  <a:schemeClr val="bg1"/>
                </a:solidFill>
                <a:effectLst/>
                <a:latin typeface="Helvetica-Neue"/>
              </a:rPr>
              <a:t>) Shader</a:t>
            </a:r>
            <a:r>
              <a:rPr lang="zh-TW" altLang="en-US" sz="1400" b="0" i="0">
                <a:solidFill>
                  <a:schemeClr val="bg1"/>
                </a:solidFill>
                <a:effectLst/>
                <a:latin typeface="Helvetica-Neue"/>
              </a:rPr>
              <a:t>，</a:t>
            </a:r>
            <a:r>
              <a:rPr lang="zh-TW" altLang="en-US" sz="1400">
                <a:solidFill>
                  <a:schemeClr val="bg1"/>
                </a:solidFill>
                <a:latin typeface="Helvetica-Neue"/>
              </a:rPr>
              <a:t>這兩個也是渲染過程中必要的著色器</a:t>
            </a:r>
            <a:endParaRPr lang="en-US" altLang="zh-TW" sz="1400" b="0" i="0">
              <a:solidFill>
                <a:schemeClr val="bg1"/>
              </a:solidFill>
              <a:effectLst/>
              <a:latin typeface="Helvetica-Neue"/>
            </a:endParaRPr>
          </a:p>
          <a:p>
            <a:pPr marL="0" indent="0">
              <a:buNone/>
            </a:pPr>
            <a:endParaRPr lang="en-US" altLang="zh-TW" sz="1400">
              <a:solidFill>
                <a:schemeClr val="bg1"/>
              </a:solidFill>
              <a:latin typeface="Helvetica-Neue"/>
            </a:endParaRPr>
          </a:p>
          <a:p>
            <a:r>
              <a:rPr lang="zh-TW" altLang="en-US" sz="1400" b="0" i="0">
                <a:solidFill>
                  <a:schemeClr val="bg1"/>
                </a:solidFill>
                <a:effectLst/>
                <a:latin typeface="Helvetica-Neue"/>
              </a:rPr>
              <a:t>什麼是</a:t>
            </a:r>
            <a:r>
              <a:rPr lang="en-US" altLang="zh-TW" sz="1400" b="1" i="0">
                <a:solidFill>
                  <a:schemeClr val="bg1"/>
                </a:solidFill>
                <a:effectLst/>
                <a:latin typeface="Helvetica-Neue"/>
              </a:rPr>
              <a:t>Vertex Shader</a:t>
            </a:r>
            <a:r>
              <a:rPr lang="zh-TW" altLang="en-US" sz="1400" b="0" i="0">
                <a:solidFill>
                  <a:schemeClr val="bg1"/>
                </a:solidFill>
                <a:effectLst/>
                <a:latin typeface="Helvetica-Neue"/>
              </a:rPr>
              <a:t>？</a:t>
            </a:r>
            <a:endParaRPr lang="en-US" altLang="zh-TW" sz="1400" b="0" i="0">
              <a:solidFill>
                <a:schemeClr val="bg1"/>
              </a:solidFill>
              <a:effectLst/>
              <a:latin typeface="Helvetica-Neue"/>
            </a:endParaRPr>
          </a:p>
          <a:p>
            <a:pPr lvl="1"/>
            <a:r>
              <a:rPr lang="zh-TW" altLang="en-US" sz="1400">
                <a:solidFill>
                  <a:schemeClr val="bg1"/>
                </a:solidFill>
                <a:latin typeface="Helvetica-Neue"/>
              </a:rPr>
              <a:t>告訴電腦如何處理點或線等數據的程序</a:t>
            </a:r>
            <a:endParaRPr lang="en-US" altLang="zh-TW" sz="1400">
              <a:solidFill>
                <a:schemeClr val="bg1"/>
              </a:solidFill>
              <a:latin typeface="Helvetica-Neue"/>
            </a:endParaRPr>
          </a:p>
          <a:p>
            <a:endParaRPr lang="en-US" altLang="zh-TW" sz="1400">
              <a:solidFill>
                <a:schemeClr val="bg1"/>
              </a:solidFill>
              <a:latin typeface="Helvetica-Neue"/>
            </a:endParaRPr>
          </a:p>
          <a:p>
            <a:r>
              <a:rPr lang="zh-TW" altLang="en-US" sz="1400" b="0" i="0">
                <a:solidFill>
                  <a:schemeClr val="bg1"/>
                </a:solidFill>
                <a:effectLst/>
                <a:latin typeface="Helvetica-Neue"/>
              </a:rPr>
              <a:t>什麼是</a:t>
            </a:r>
            <a:r>
              <a:rPr lang="en-US" altLang="zh-TW" sz="1400" b="1">
                <a:solidFill>
                  <a:schemeClr val="bg1"/>
                </a:solidFill>
                <a:latin typeface="Helvetica-Neue"/>
              </a:rPr>
              <a:t>Fragment</a:t>
            </a:r>
            <a:r>
              <a:rPr lang="en-US" altLang="zh-TW" sz="1400" b="1" i="0">
                <a:solidFill>
                  <a:schemeClr val="bg1"/>
                </a:solidFill>
                <a:effectLst/>
                <a:latin typeface="Helvetica-Neue"/>
              </a:rPr>
              <a:t> Shader</a:t>
            </a:r>
            <a:r>
              <a:rPr lang="zh-TW" altLang="en-US" sz="1400" b="0" i="0">
                <a:solidFill>
                  <a:schemeClr val="bg1"/>
                </a:solidFill>
                <a:effectLst/>
                <a:latin typeface="Helvetica-Neue"/>
              </a:rPr>
              <a:t>？</a:t>
            </a:r>
            <a:endParaRPr lang="en-US" altLang="zh-TW" sz="1400">
              <a:solidFill>
                <a:schemeClr val="bg1"/>
              </a:solidFill>
              <a:latin typeface="Helvetica-Neue"/>
            </a:endParaRPr>
          </a:p>
          <a:p>
            <a:pPr lvl="1"/>
            <a:r>
              <a:rPr lang="zh-TW" altLang="en-US" sz="1400">
                <a:solidFill>
                  <a:schemeClr val="bg1"/>
                </a:solidFill>
                <a:latin typeface="Helvetica-Neue"/>
              </a:rPr>
              <a:t>告訴電腦如何上色，即需要填充顏色，填充的算法是依據螢幕上的每個像素，最後生成圖像</a:t>
            </a:r>
            <a:endParaRPr lang="en-US" altLang="zh-TW" sz="1400">
              <a:solidFill>
                <a:schemeClr val="bg1"/>
              </a:solidFill>
              <a:latin typeface="Helvetica-Neue"/>
            </a:endParaRPr>
          </a:p>
        </p:txBody>
      </p:sp>
    </p:spTree>
    <p:extLst>
      <p:ext uri="{BB962C8B-B14F-4D97-AF65-F5344CB8AC3E}">
        <p14:creationId xmlns:p14="http://schemas.microsoft.com/office/powerpoint/2010/main" val="218521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A52490D-4560-4013-B27D-4ABEB62D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Vertex Shader(</a:t>
            </a:r>
            <a:r>
              <a:rPr lang="zh-TW" altLang="en-US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頂點著色器</a:t>
            </a:r>
            <a:r>
              <a:rPr lang="en-US" altLang="zh-TW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altLang="zh-TW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6D65A93-8786-4E76-BD0B-7F9B6460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38" y="1675227"/>
            <a:ext cx="852772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9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A52490D-4560-4013-B27D-4ABEB62D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Fragment</a:t>
            </a:r>
            <a:r>
              <a:rPr lang="en-US" altLang="zh-TW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Shader(</a:t>
            </a:r>
            <a:r>
              <a:rPr lang="zh-TW" altLang="en-US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片段著色器</a:t>
            </a:r>
            <a:r>
              <a:rPr lang="en-US" altLang="zh-TW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altLang="zh-TW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FAEE4A-59DF-4CD3-98F7-F2E23F1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0" y="1675227"/>
            <a:ext cx="981944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7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7A5FBBF-2631-467D-8FE4-A29EE9DA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8" y="1122067"/>
            <a:ext cx="10427064" cy="27240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4EBFC4C-FD79-4AC8-9EF3-1ECA1B233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8" y="4010527"/>
            <a:ext cx="5958500" cy="20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F93F46-37B6-4440-8975-72B6B21C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700">
                <a:solidFill>
                  <a:schemeClr val="bg1"/>
                </a:solidFill>
              </a:rPr>
              <a:t>9.5.1 GLSL Execution-Vertex Shader</a:t>
            </a:r>
            <a:endParaRPr lang="zh-TW" altLang="en-US" sz="37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E6772-B8E3-422E-BD9B-16C10AD4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Shader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其的目的在於計算出最終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gl_Position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的位置並回傳，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gl_Position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包含模型矩陣、觀察矩陣，投影矩陣，並最後生成替代照明的模型。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模型矩陣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(model matrix)-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調整縮放旋轉和平移。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觀察矩陣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(view matrix)-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將空間座標系對應到相機座標系。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投影矩陣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(projection matrix)-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確定物體形狀後，還要確定攝影機的攝影區域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視野</a:t>
            </a:r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2509</Words>
  <Application>Microsoft Office PowerPoint</Application>
  <PresentationFormat>寬螢幕</PresentationFormat>
  <Paragraphs>192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40</vt:i4>
      </vt:variant>
    </vt:vector>
  </HeadingPairs>
  <TitlesOfParts>
    <vt:vector size="51" baseType="lpstr">
      <vt:lpstr>Arial Unicode MS</vt:lpstr>
      <vt:lpstr>Helvetica Neue</vt:lpstr>
      <vt:lpstr>Helvetica Neue</vt:lpstr>
      <vt:lpstr>Helvetica-Neue</vt:lpstr>
      <vt:lpstr>微軟正黑體</vt:lpstr>
      <vt:lpstr>Arial</vt:lpstr>
      <vt:lpstr>Calibri</vt:lpstr>
      <vt:lpstr>Calibri Light</vt:lpstr>
      <vt:lpstr>Office 佈景主題</vt:lpstr>
      <vt:lpstr>Office 佈景主題</vt:lpstr>
      <vt:lpstr>Office 佈景主題</vt:lpstr>
      <vt:lpstr>Chapter9   Programming shader</vt:lpstr>
      <vt:lpstr>管線(pipeline)</vt:lpstr>
      <vt:lpstr>PowerPoint 簡報</vt:lpstr>
      <vt:lpstr>GLSL(OpenGL Shading Language)</vt:lpstr>
      <vt:lpstr>著色器(Shader)</vt:lpstr>
      <vt:lpstr>Vertex Shader(頂點著色器)</vt:lpstr>
      <vt:lpstr>Fragment Shader(片段著色器)</vt:lpstr>
      <vt:lpstr>PowerPoint 簡報</vt:lpstr>
      <vt:lpstr>9.5.1 GLSL Execution-Vertex Shader</vt:lpstr>
      <vt:lpstr>9.5.1 GLSL Execution-Fragment Shader</vt:lpstr>
      <vt:lpstr>9.5.1 GLSL Execution-vertex and fragment shader</vt:lpstr>
      <vt:lpstr>9.5.2 Data Types and Qualifiers-const</vt:lpstr>
      <vt:lpstr>9.5.2 Data Types and Qualifiers-attribute、varying</vt:lpstr>
      <vt:lpstr>9.5.2 Data Types and Qualifiers-Uniform</vt:lpstr>
      <vt:lpstr>9.5.3 Operators and Functions-swizzing</vt:lpstr>
      <vt:lpstr>9.5.3 Operators and Functions-in、out、inout</vt:lpstr>
      <vt:lpstr>9.6 LINKING SHADERS WITH OPENGL PROGRAMS</vt:lpstr>
      <vt:lpstr>9.6 LINKING SHADERS WITH OPENGL PROGRAMS</vt:lpstr>
      <vt:lpstr>9.6 Read shader source</vt:lpstr>
      <vt:lpstr>9.6 Create program object and shader object. </vt:lpstr>
      <vt:lpstr>9.6 Attach the shader objects to the program object.  Compile shader objects </vt:lpstr>
      <vt:lpstr>9.6  get return value and Link everything together. </vt:lpstr>
      <vt:lpstr>9.7 MOVING VERTICES</vt:lpstr>
      <vt:lpstr>9.7.1 Scaling Vertex Positions</vt:lpstr>
      <vt:lpstr>9.7.2 Morphing. </vt:lpstr>
      <vt:lpstr>9.7.2 Morphing. </vt:lpstr>
      <vt:lpstr>9.7.3 Particle Systems</vt:lpstr>
      <vt:lpstr>9.7.3 Particle Systems example(觸發shader)</vt:lpstr>
      <vt:lpstr>9.8 VERTEX LIGHTING WITH SHADERS</vt:lpstr>
      <vt:lpstr>9.8.1 Phong Lighting</vt:lpstr>
      <vt:lpstr>9.8.1 Phong Lighting</vt:lpstr>
      <vt:lpstr>9.8.2 Nonphotorealistic Shading</vt:lpstr>
      <vt:lpstr>FRAGMENT SHADERS </vt:lpstr>
      <vt:lpstr>PER-VERTEX VERSUS PER-FRAGMENT LIGHTING </vt:lpstr>
      <vt:lpstr>Cube Maps </vt:lpstr>
      <vt:lpstr>創建立方體圖案</vt:lpstr>
      <vt:lpstr>設立環繞和過濾方式</vt:lpstr>
      <vt:lpstr>反射問題</vt:lpstr>
      <vt:lpstr>折射問題</vt:lpstr>
      <vt:lpstr>Bump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  Programming shader</dc:title>
  <dc:creator>淙賢 莊</dc:creator>
  <cp:lastModifiedBy>淙賢 莊</cp:lastModifiedBy>
  <cp:revision>5</cp:revision>
  <dcterms:created xsi:type="dcterms:W3CDTF">2022-01-01T15:22:32Z</dcterms:created>
  <dcterms:modified xsi:type="dcterms:W3CDTF">2022-01-02T17:49:43Z</dcterms:modified>
</cp:coreProperties>
</file>