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4B4B"/>
    <a:srgbClr val="505050"/>
    <a:srgbClr val="646464"/>
    <a:srgbClr val="454545"/>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6DDAEBD-A499-40C6-9D9F-D9CC0EBEEA84}" type="datetimeFigureOut">
              <a:rPr lang="zh-TW" altLang="en-US" smtClean="0"/>
              <a:t>2022/1/2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364351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6DDAEBD-A499-40C6-9D9F-D9CC0EBEEA84}" type="datetimeFigureOut">
              <a:rPr lang="zh-TW" altLang="en-US" smtClean="0"/>
              <a:t>2022/1/2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196386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6DDAEBD-A499-40C6-9D9F-D9CC0EBEEA84}" type="datetimeFigureOut">
              <a:rPr lang="zh-TW" altLang="en-US" smtClean="0"/>
              <a:t>2022/1/2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187790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6DDAEBD-A499-40C6-9D9F-D9CC0EBEEA84}" type="datetimeFigureOut">
              <a:rPr lang="zh-TW" altLang="en-US" smtClean="0"/>
              <a:t>2022/1/2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24243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A6DDAEBD-A499-40C6-9D9F-D9CC0EBEEA84}" type="datetimeFigureOut">
              <a:rPr lang="zh-TW" altLang="en-US" smtClean="0"/>
              <a:t>2022/1/2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171088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6DDAEBD-A499-40C6-9D9F-D9CC0EBEEA84}" type="datetimeFigureOut">
              <a:rPr lang="zh-TW" altLang="en-US" smtClean="0"/>
              <a:t>2022/1/2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124732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6DDAEBD-A499-40C6-9D9F-D9CC0EBEEA84}" type="datetimeFigureOut">
              <a:rPr lang="zh-TW" altLang="en-US" smtClean="0"/>
              <a:t>2022/1/2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338537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6DDAEBD-A499-40C6-9D9F-D9CC0EBEEA84}" type="datetimeFigureOut">
              <a:rPr lang="zh-TW" altLang="en-US" smtClean="0"/>
              <a:t>2022/1/2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2512250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6DDAEBD-A499-40C6-9D9F-D9CC0EBEEA84}" type="datetimeFigureOut">
              <a:rPr lang="zh-TW" altLang="en-US" smtClean="0"/>
              <a:t>2022/1/2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193735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6DDAEBD-A499-40C6-9D9F-D9CC0EBEEA84}" type="datetimeFigureOut">
              <a:rPr lang="zh-TW" altLang="en-US" smtClean="0"/>
              <a:t>2022/1/2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307235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6DDAEBD-A499-40C6-9D9F-D9CC0EBEEA84}" type="datetimeFigureOut">
              <a:rPr lang="zh-TW" altLang="en-US" smtClean="0"/>
              <a:t>2022/1/2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427141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DAEBD-A499-40C6-9D9F-D9CC0EBEEA84}" type="datetimeFigureOut">
              <a:rPr lang="zh-TW" altLang="en-US" smtClean="0"/>
              <a:t>2022/1/2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E1AD9-1BA6-435D-AE57-1BF0B554868C}" type="slidenum">
              <a:rPr lang="zh-TW" altLang="en-US" smtClean="0"/>
              <a:t>‹#›</a:t>
            </a:fld>
            <a:endParaRPr lang="zh-TW" altLang="en-US"/>
          </a:p>
        </p:txBody>
      </p:sp>
    </p:spTree>
    <p:extLst>
      <p:ext uri="{BB962C8B-B14F-4D97-AF65-F5344CB8AC3E}">
        <p14:creationId xmlns:p14="http://schemas.microsoft.com/office/powerpoint/2010/main" val="120923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rot="21298501">
            <a:off x="492003" y="789158"/>
            <a:ext cx="6299786" cy="1277937"/>
          </a:xfrm>
        </p:spPr>
        <p:txBody>
          <a:bodyPr anchor="ctr">
            <a:normAutofit fontScale="90000"/>
          </a:bodyPr>
          <a:lstStyle/>
          <a:p>
            <a:r>
              <a:rPr lang="en-US" altLang="zh-TW" sz="6600" dirty="0">
                <a:solidFill>
                  <a:schemeClr val="bg1"/>
                </a:solidFill>
                <a:latin typeface="Segoe UI Black" panose="020B0A02040204020203" pitchFamily="34" charset="0"/>
                <a:ea typeface="Segoe UI Black" panose="020B0A02040204020203" pitchFamily="34" charset="0"/>
              </a:rPr>
              <a:t>Advanced Rendering</a:t>
            </a:r>
            <a:endParaRPr lang="zh-TW" altLang="en-US" sz="6600" dirty="0">
              <a:solidFill>
                <a:schemeClr val="bg1"/>
              </a:solidFill>
              <a:latin typeface="Segoe UI Black" panose="020B0A02040204020203" pitchFamily="34" charset="0"/>
            </a:endParaRPr>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866" y="1695887"/>
            <a:ext cx="4762913" cy="4762913"/>
          </a:xfrm>
          <a:prstGeom prst="rect">
            <a:avLst/>
          </a:prstGeom>
        </p:spPr>
      </p:pic>
      <p:sp>
        <p:nvSpPr>
          <p:cNvPr id="7" name="矩形 6"/>
          <p:cNvSpPr/>
          <p:nvPr/>
        </p:nvSpPr>
        <p:spPr>
          <a:xfrm>
            <a:off x="1036321" y="3867892"/>
            <a:ext cx="5445759" cy="2123658"/>
          </a:xfrm>
          <a:prstGeom prst="rect">
            <a:avLst/>
          </a:prstGeom>
        </p:spPr>
        <p:txBody>
          <a:bodyPr wrap="square">
            <a:spAutoFit/>
          </a:bodyPr>
          <a:lstStyle/>
          <a:p>
            <a:pPr algn="ctr"/>
            <a:r>
              <a:rPr lang="zh-TW" altLang="en-US" sz="3600" b="1" dirty="0" smtClean="0">
                <a:solidFill>
                  <a:schemeClr val="bg1"/>
                </a:solidFill>
                <a:latin typeface="Adobe 黑体 Std R" panose="020B0400000000000000" pitchFamily="34" charset="-128"/>
                <a:ea typeface="Adobe 黑体 Std R" panose="020B0400000000000000" pitchFamily="34" charset="-128"/>
              </a:rPr>
              <a:t>第</a:t>
            </a:r>
            <a:r>
              <a:rPr lang="en-US" altLang="zh-TW" sz="3600" b="1" dirty="0" smtClean="0">
                <a:solidFill>
                  <a:schemeClr val="bg1"/>
                </a:solidFill>
                <a:latin typeface="Adobe 黑体 Std R" panose="020B0400000000000000" pitchFamily="34" charset="-128"/>
                <a:ea typeface="Adobe 黑体 Std R" panose="020B0400000000000000" pitchFamily="34" charset="-128"/>
              </a:rPr>
              <a:t>9</a:t>
            </a:r>
            <a:r>
              <a:rPr lang="zh-TW" altLang="en-US" sz="3600" b="1" dirty="0" smtClean="0">
                <a:solidFill>
                  <a:schemeClr val="bg1"/>
                </a:solidFill>
                <a:latin typeface="Adobe 黑体 Std R" panose="020B0400000000000000" pitchFamily="34" charset="-128"/>
                <a:ea typeface="Adobe 黑体 Std R" panose="020B0400000000000000" pitchFamily="34" charset="-128"/>
              </a:rPr>
              <a:t>組</a:t>
            </a:r>
            <a:endParaRPr lang="en-US" altLang="zh-TW" sz="2800" b="1" dirty="0" smtClean="0">
              <a:solidFill>
                <a:schemeClr val="bg1"/>
              </a:solidFill>
              <a:latin typeface="Adobe 黑体 Std R" panose="020B0400000000000000" pitchFamily="34" charset="-128"/>
              <a:ea typeface="Adobe 黑体 Std R" panose="020B0400000000000000" pitchFamily="34" charset="-128"/>
            </a:endParaRPr>
          </a:p>
          <a:p>
            <a:r>
              <a:rPr lang="zh-TW" altLang="en-US" sz="2400" b="1" dirty="0" smtClean="0">
                <a:solidFill>
                  <a:schemeClr val="bg1"/>
                </a:solidFill>
                <a:latin typeface="Adobe 黑体 Std R" panose="020B0400000000000000" pitchFamily="34" charset="-128"/>
                <a:ea typeface="Adobe 黑体 Std R" panose="020B0400000000000000" pitchFamily="34" charset="-128"/>
              </a:rPr>
              <a:t>B</a:t>
            </a:r>
            <a:r>
              <a:rPr lang="zh-TW" altLang="en-US" sz="2400" b="1" dirty="0">
                <a:solidFill>
                  <a:schemeClr val="bg1"/>
                </a:solidFill>
                <a:latin typeface="Adobe 黑体 Std R" panose="020B0400000000000000" pitchFamily="34" charset="-128"/>
                <a:ea typeface="Adobe 黑体 Std R" panose="020B0400000000000000" pitchFamily="34" charset="-128"/>
              </a:rPr>
              <a:t>0829014 張玉</a:t>
            </a:r>
            <a:r>
              <a:rPr lang="zh-TW" altLang="en-US" sz="2400" b="1" dirty="0" smtClean="0">
                <a:solidFill>
                  <a:schemeClr val="bg1"/>
                </a:solidFill>
                <a:latin typeface="Adobe 黑体 Std R" panose="020B0400000000000000" pitchFamily="34" charset="-128"/>
                <a:ea typeface="Adobe 黑体 Std R" panose="020B0400000000000000" pitchFamily="34" charset="-128"/>
              </a:rPr>
              <a:t>歆</a:t>
            </a:r>
            <a:r>
              <a:rPr lang="en-US" altLang="zh-TW" sz="2400" b="1" dirty="0" smtClean="0">
                <a:solidFill>
                  <a:schemeClr val="bg1"/>
                </a:solidFill>
                <a:latin typeface="Adobe 黑体 Std R" panose="020B0400000000000000" pitchFamily="34" charset="-128"/>
                <a:ea typeface="Adobe 黑体 Std R" panose="020B0400000000000000" pitchFamily="34" charset="-128"/>
              </a:rPr>
              <a:t>	</a:t>
            </a:r>
            <a:r>
              <a:rPr lang="zh-TW" altLang="en-US" sz="2400" b="1" dirty="0" smtClean="0">
                <a:solidFill>
                  <a:schemeClr val="bg1"/>
                </a:solidFill>
                <a:latin typeface="Adobe 黑体 Std R" panose="020B0400000000000000" pitchFamily="34" charset="-128"/>
                <a:ea typeface="Adobe 黑体 Std R" panose="020B0400000000000000" pitchFamily="34" charset="-128"/>
              </a:rPr>
              <a:t>B</a:t>
            </a:r>
            <a:r>
              <a:rPr lang="zh-TW" altLang="en-US" sz="2400" b="1" dirty="0">
                <a:solidFill>
                  <a:schemeClr val="bg1"/>
                </a:solidFill>
                <a:latin typeface="Adobe 黑体 Std R" panose="020B0400000000000000" pitchFamily="34" charset="-128"/>
                <a:ea typeface="Adobe 黑体 Std R" panose="020B0400000000000000" pitchFamily="34" charset="-128"/>
              </a:rPr>
              <a:t>0829031 繆緹綸</a:t>
            </a:r>
          </a:p>
          <a:p>
            <a:r>
              <a:rPr lang="zh-TW" altLang="en-US" sz="2400" b="1" dirty="0">
                <a:solidFill>
                  <a:schemeClr val="bg1"/>
                </a:solidFill>
                <a:latin typeface="Adobe 黑体 Std R" panose="020B0400000000000000" pitchFamily="34" charset="-128"/>
                <a:ea typeface="Adobe 黑体 Std R" panose="020B0400000000000000" pitchFamily="34" charset="-128"/>
              </a:rPr>
              <a:t>B0829034 </a:t>
            </a:r>
            <a:r>
              <a:rPr lang="zh-TW" altLang="en-US" sz="2400" b="1" dirty="0" smtClean="0">
                <a:solidFill>
                  <a:schemeClr val="bg1"/>
                </a:solidFill>
                <a:latin typeface="Adobe 黑体 Std R" panose="020B0400000000000000" pitchFamily="34" charset="-128"/>
                <a:ea typeface="Adobe 黑体 Std R" panose="020B0400000000000000" pitchFamily="34" charset="-128"/>
              </a:rPr>
              <a:t>余若慈</a:t>
            </a:r>
            <a:r>
              <a:rPr lang="en-US" altLang="zh-TW" sz="2400" b="1" dirty="0" smtClean="0">
                <a:solidFill>
                  <a:schemeClr val="bg1"/>
                </a:solidFill>
                <a:latin typeface="Adobe 黑体 Std R" panose="020B0400000000000000" pitchFamily="34" charset="-128"/>
                <a:ea typeface="Adobe 黑体 Std R" panose="020B0400000000000000" pitchFamily="34" charset="-128"/>
              </a:rPr>
              <a:t>	</a:t>
            </a:r>
            <a:r>
              <a:rPr lang="zh-TW" altLang="en-US" sz="2400" b="1" dirty="0" smtClean="0">
                <a:solidFill>
                  <a:schemeClr val="bg1"/>
                </a:solidFill>
                <a:latin typeface="Adobe 黑体 Std R" panose="020B0400000000000000" pitchFamily="34" charset="-128"/>
                <a:ea typeface="Adobe 黑体 Std R" panose="020B0400000000000000" pitchFamily="34" charset="-128"/>
              </a:rPr>
              <a:t>B</a:t>
            </a:r>
            <a:r>
              <a:rPr lang="zh-TW" altLang="en-US" sz="2400" b="1" dirty="0">
                <a:solidFill>
                  <a:schemeClr val="bg1"/>
                </a:solidFill>
                <a:latin typeface="Adobe 黑体 Std R" panose="020B0400000000000000" pitchFamily="34" charset="-128"/>
                <a:ea typeface="Adobe 黑体 Std R" panose="020B0400000000000000" pitchFamily="34" charset="-128"/>
              </a:rPr>
              <a:t>0829040 許珈綺</a:t>
            </a:r>
          </a:p>
          <a:p>
            <a:r>
              <a:rPr lang="zh-TW" altLang="en-US" sz="2400" b="1" dirty="0">
                <a:solidFill>
                  <a:schemeClr val="bg1"/>
                </a:solidFill>
                <a:latin typeface="Adobe 黑体 Std R" panose="020B0400000000000000" pitchFamily="34" charset="-128"/>
                <a:ea typeface="Adobe 黑体 Std R" panose="020B0400000000000000" pitchFamily="34" charset="-128"/>
              </a:rPr>
              <a:t>B0829042 陳星</a:t>
            </a:r>
            <a:r>
              <a:rPr lang="zh-TW" altLang="en-US" sz="2400" b="1" dirty="0" smtClean="0">
                <a:solidFill>
                  <a:schemeClr val="bg1"/>
                </a:solidFill>
                <a:latin typeface="Adobe 黑体 Std R" panose="020B0400000000000000" pitchFamily="34" charset="-128"/>
                <a:ea typeface="Adobe 黑体 Std R" panose="020B0400000000000000" pitchFamily="34" charset="-128"/>
              </a:rPr>
              <a:t>潔</a:t>
            </a:r>
            <a:r>
              <a:rPr lang="en-US" altLang="zh-TW" sz="2400" b="1" dirty="0" smtClean="0">
                <a:solidFill>
                  <a:schemeClr val="bg1"/>
                </a:solidFill>
                <a:latin typeface="Adobe 黑体 Std R" panose="020B0400000000000000" pitchFamily="34" charset="-128"/>
                <a:ea typeface="Adobe 黑体 Std R" panose="020B0400000000000000" pitchFamily="34" charset="-128"/>
              </a:rPr>
              <a:t>	</a:t>
            </a:r>
            <a:r>
              <a:rPr lang="zh-TW" altLang="en-US" sz="2400" b="1" dirty="0" smtClean="0">
                <a:solidFill>
                  <a:schemeClr val="bg1"/>
                </a:solidFill>
                <a:latin typeface="Adobe 黑体 Std R" panose="020B0400000000000000" pitchFamily="34" charset="-128"/>
                <a:ea typeface="Adobe 黑体 Std R" panose="020B0400000000000000" pitchFamily="34" charset="-128"/>
              </a:rPr>
              <a:t>B</a:t>
            </a:r>
            <a:r>
              <a:rPr lang="zh-TW" altLang="en-US" sz="2400" b="1" dirty="0">
                <a:solidFill>
                  <a:schemeClr val="bg1"/>
                </a:solidFill>
                <a:latin typeface="Adobe 黑体 Std R" panose="020B0400000000000000" pitchFamily="34" charset="-128"/>
                <a:ea typeface="Adobe 黑体 Std R" panose="020B0400000000000000" pitchFamily="34" charset="-128"/>
              </a:rPr>
              <a:t>0829061 蔡宇翔</a:t>
            </a:r>
          </a:p>
          <a:p>
            <a:r>
              <a:rPr lang="zh-TW" altLang="en-US" sz="2400" b="1" dirty="0">
                <a:solidFill>
                  <a:schemeClr val="bg1"/>
                </a:solidFill>
                <a:latin typeface="Adobe 黑体 Std R" panose="020B0400000000000000" pitchFamily="34" charset="-128"/>
                <a:ea typeface="Adobe 黑体 Std R" panose="020B0400000000000000" pitchFamily="34" charset="-128"/>
              </a:rPr>
              <a:t>B0829062 許亨</a:t>
            </a:r>
            <a:r>
              <a:rPr lang="zh-TW" altLang="en-US" sz="2400" b="1" dirty="0" smtClean="0">
                <a:solidFill>
                  <a:schemeClr val="bg1"/>
                </a:solidFill>
                <a:latin typeface="Adobe 黑体 Std R" panose="020B0400000000000000" pitchFamily="34" charset="-128"/>
                <a:ea typeface="Adobe 黑体 Std R" panose="020B0400000000000000" pitchFamily="34" charset="-128"/>
              </a:rPr>
              <a:t>宇</a:t>
            </a:r>
            <a:r>
              <a:rPr lang="en-US" altLang="zh-TW" sz="2400" b="1" dirty="0" smtClean="0">
                <a:solidFill>
                  <a:schemeClr val="bg1"/>
                </a:solidFill>
                <a:latin typeface="Adobe 黑体 Std R" panose="020B0400000000000000" pitchFamily="34" charset="-128"/>
                <a:ea typeface="Adobe 黑体 Std R" panose="020B0400000000000000" pitchFamily="34" charset="-128"/>
              </a:rPr>
              <a:t>	</a:t>
            </a:r>
            <a:r>
              <a:rPr lang="zh-TW" altLang="en-US" sz="2400" b="1" dirty="0" smtClean="0">
                <a:solidFill>
                  <a:schemeClr val="bg1"/>
                </a:solidFill>
                <a:latin typeface="Adobe 黑体 Std R" panose="020B0400000000000000" pitchFamily="34" charset="-128"/>
                <a:ea typeface="Adobe 黑体 Std R" panose="020B0400000000000000" pitchFamily="34" charset="-128"/>
              </a:rPr>
              <a:t>B</a:t>
            </a:r>
            <a:r>
              <a:rPr lang="zh-TW" altLang="en-US" sz="2400" b="1" dirty="0">
                <a:solidFill>
                  <a:schemeClr val="bg1"/>
                </a:solidFill>
                <a:latin typeface="Adobe 黑体 Std R" panose="020B0400000000000000" pitchFamily="34" charset="-128"/>
                <a:ea typeface="Adobe 黑体 Std R" panose="020B0400000000000000" pitchFamily="34" charset="-128"/>
              </a:rPr>
              <a:t>0844108 陳昶至</a:t>
            </a:r>
          </a:p>
        </p:txBody>
      </p:sp>
      <p:cxnSp>
        <p:nvCxnSpPr>
          <p:cNvPr id="5" name="直線接點 4"/>
          <p:cNvCxnSpPr/>
          <p:nvPr/>
        </p:nvCxnSpPr>
        <p:spPr>
          <a:xfrm flipV="1">
            <a:off x="-392862" y="1362440"/>
            <a:ext cx="12842770" cy="1129241"/>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8762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1F5125-993D-4091-A999-C898684616DD}"/>
              </a:ext>
            </a:extLst>
          </p:cNvPr>
          <p:cNvSpPr>
            <a:spLocks noGrp="1"/>
          </p:cNvSpPr>
          <p:nvPr>
            <p:ph type="body" idx="1"/>
          </p:nvPr>
        </p:nvSpPr>
        <p:spPr>
          <a:xfrm>
            <a:off x="838200" y="2194560"/>
            <a:ext cx="5486400" cy="4554110"/>
          </a:xfrm>
        </p:spPr>
        <p:txBody>
          <a:bodyPr>
            <a:noAutofit/>
          </a:bodyPr>
          <a:lstStyle/>
          <a:p>
            <a:pPr marL="342900" indent="-342900">
              <a:buFont typeface="Arial" panose="020B0604020202020204" pitchFamily="34" charset="0"/>
              <a:buChar char="•"/>
            </a:pPr>
            <a:r>
              <a:rPr lang="zh-CN" altLang="en-US" sz="2800" dirty="0">
                <a:solidFill>
                  <a:schemeClr val="bg1"/>
                </a:solidFill>
                <a:latin typeface="Adobe 黑体 Std R" panose="020B0400000000000000" pitchFamily="34" charset="-128"/>
                <a:ea typeface="Adobe 黑体 Std R" panose="020B0400000000000000" pitchFamily="34" charset="-128"/>
              </a:rPr>
              <a:t>應用輻射度算法的例子</a:t>
            </a:r>
            <a:endParaRPr lang="en-US" altLang="zh-CN" sz="2800" dirty="0">
              <a:solidFill>
                <a:schemeClr val="bg1"/>
              </a:solidFill>
              <a:latin typeface="Adobe 黑体 Std R" panose="020B0400000000000000" pitchFamily="34" charset="-128"/>
              <a:ea typeface="Adobe 黑体 Std R" panose="020B0400000000000000" pitchFamily="34" charset="-128"/>
            </a:endParaRPr>
          </a:p>
          <a:p>
            <a:pPr lvl="1"/>
            <a:r>
              <a:rPr lang="zh-TW" altLang="en-US" sz="2800" dirty="0">
                <a:solidFill>
                  <a:schemeClr val="bg1"/>
                </a:solidFill>
                <a:latin typeface="Adobe 黑体 Std R" panose="020B0400000000000000" pitchFamily="34" charset="-128"/>
                <a:ea typeface="Adobe 黑体 Std R" panose="020B0400000000000000" pitchFamily="34" charset="-128"/>
              </a:rPr>
              <a:t>光打在球上，投射出球的陰影</a:t>
            </a:r>
            <a:r>
              <a:rPr lang="zh-CN" altLang="en-US" sz="2800" dirty="0">
                <a:solidFill>
                  <a:schemeClr val="bg1"/>
                </a:solidFill>
                <a:latin typeface="Adobe 黑体 Std R" panose="020B0400000000000000" pitchFamily="34" charset="-128"/>
                <a:ea typeface="Adobe 黑体 Std R" panose="020B0400000000000000" pitchFamily="34" charset="-128"/>
              </a:rPr>
              <a:t>，</a:t>
            </a:r>
            <a:r>
              <a:rPr lang="zh-TW" altLang="en-US" sz="2800" dirty="0">
                <a:solidFill>
                  <a:schemeClr val="bg1"/>
                </a:solidFill>
                <a:latin typeface="Adobe 黑体 Std R" panose="020B0400000000000000" pitchFamily="34" charset="-128"/>
                <a:ea typeface="Adobe 黑体 Std R" panose="020B0400000000000000" pitchFamily="34" charset="-128"/>
              </a:rPr>
              <a:t>還將球的紅色反射到地板上</a:t>
            </a:r>
            <a:r>
              <a:rPr lang="zh-CN" altLang="en-US" sz="2800" dirty="0">
                <a:solidFill>
                  <a:schemeClr val="bg1"/>
                </a:solidFill>
                <a:latin typeface="Adobe 黑体 Std R" panose="020B0400000000000000" pitchFamily="34" charset="-128"/>
                <a:ea typeface="Adobe 黑体 Std R" panose="020B0400000000000000" pitchFamily="34" charset="-128"/>
              </a:rPr>
              <a:t>。</a:t>
            </a:r>
            <a:r>
              <a:rPr lang="zh-TW" altLang="en-US" sz="2800" dirty="0">
                <a:solidFill>
                  <a:schemeClr val="bg1"/>
                </a:solidFill>
                <a:latin typeface="Adobe 黑体 Std R" panose="020B0400000000000000" pitchFamily="34" charset="-128"/>
                <a:ea typeface="Adobe 黑体 Std R" panose="020B0400000000000000" pitchFamily="34" charset="-128"/>
              </a:rPr>
              <a:t>由於人習慣在現實生活中的自然現象，所以這樣出來的效果看起來更加地自然</a:t>
            </a:r>
          </a:p>
          <a:p>
            <a:pPr marL="342900" indent="-342900">
              <a:buFont typeface="Arial" panose="020B0604020202020204" pitchFamily="34" charset="0"/>
              <a:buChar char="•"/>
            </a:pPr>
            <a:endParaRPr lang="en-US" sz="2800" dirty="0">
              <a:solidFill>
                <a:schemeClr val="bg1"/>
              </a:solidFill>
              <a:latin typeface="Adobe 黑体 Std R" panose="020B0400000000000000" pitchFamily="34" charset="-128"/>
              <a:ea typeface="Adobe 黑体 Std R" panose="020B0400000000000000" pitchFamily="34" charset="-128"/>
            </a:endParaRPr>
          </a:p>
        </p:txBody>
      </p:sp>
      <p:pic>
        <p:nvPicPr>
          <p:cNvPr id="5" name="Picture 4" descr="A red ball on a white background&#10;&#10;Description automatically generated with medium confidence">
            <a:extLst>
              <a:ext uri="{FF2B5EF4-FFF2-40B4-BE49-F238E27FC236}">
                <a16:creationId xmlns:a16="http://schemas.microsoft.com/office/drawing/2014/main" id="{BCDC12C2-0C9F-4065-A4C4-A7BFD687B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963" y="1931648"/>
            <a:ext cx="3492855" cy="2619641"/>
          </a:xfrm>
          <a:prstGeom prst="rect">
            <a:avLst/>
          </a:prstGeom>
        </p:spPr>
      </p:pic>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660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6" name="直線接點 5"/>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310621" y="1175154"/>
            <a:ext cx="8802900" cy="646331"/>
          </a:xfrm>
          <a:prstGeom prst="rect">
            <a:avLst/>
          </a:prstGeom>
          <a:noFill/>
        </p:spPr>
        <p:txBody>
          <a:bodyPr wrap="square" rtlCol="0">
            <a:spAutoFit/>
          </a:bodyPr>
          <a:lstStyle/>
          <a:p>
            <a:r>
              <a:rPr lang="en-US" altLang="zh-TW" sz="3600" dirty="0" err="1">
                <a:solidFill>
                  <a:schemeClr val="bg1"/>
                </a:solidFill>
                <a:latin typeface="Adobe 黑体 Std R" panose="020B0400000000000000" pitchFamily="34" charset="-128"/>
                <a:ea typeface="Adobe 黑体 Std R" panose="020B0400000000000000" pitchFamily="34" charset="-128"/>
              </a:rPr>
              <a:t>Radiosity</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561885" y="6211669"/>
            <a:ext cx="630115"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9</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Tree>
    <p:extLst>
      <p:ext uri="{BB962C8B-B14F-4D97-AF65-F5344CB8AC3E}">
        <p14:creationId xmlns:p14="http://schemas.microsoft.com/office/powerpoint/2010/main" val="805800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78E6C-81C6-4D3C-BD48-16E4B5C7A4D5}"/>
              </a:ext>
            </a:extLst>
          </p:cNvPr>
          <p:cNvSpPr>
            <a:spLocks noGrp="1"/>
          </p:cNvSpPr>
          <p:nvPr>
            <p:ph idx="1"/>
          </p:nvPr>
        </p:nvSpPr>
        <p:spPr>
          <a:xfrm>
            <a:off x="838200" y="2156791"/>
            <a:ext cx="10515600" cy="4417737"/>
          </a:xfrm>
        </p:spPr>
        <p:txBody>
          <a:bodyPr/>
          <a:lstStyle/>
          <a:p>
            <a:r>
              <a:rPr lang="zh-TW" altLang="en-US" dirty="0">
                <a:solidFill>
                  <a:schemeClr val="bg1"/>
                </a:solidFill>
                <a:latin typeface="Adobe 黑体 Std R" panose="020B0400000000000000" pitchFamily="34" charset="-128"/>
                <a:ea typeface="Adobe 黑体 Std R" panose="020B0400000000000000" pitchFamily="34" charset="-128"/>
              </a:rPr>
              <a:t>輻射度依賴於兩個表面之間光能的傳輸，所以要將場景中的幾何部分分成更小的區域（面片），最後將所有的面片組合成最後的</a:t>
            </a:r>
            <a:r>
              <a:rPr lang="zh-TW" altLang="en-US" dirty="0" smtClean="0">
                <a:solidFill>
                  <a:schemeClr val="bg1"/>
                </a:solidFill>
                <a:latin typeface="Adobe 黑体 Std R" panose="020B0400000000000000" pitchFamily="34" charset="-128"/>
                <a:ea typeface="Adobe 黑体 Std R" panose="020B0400000000000000" pitchFamily="34" charset="-128"/>
              </a:rPr>
              <a:t>圖像</a:t>
            </a:r>
            <a:endParaRPr lang="en-US" altLang="zh-TW" dirty="0" smtClean="0">
              <a:solidFill>
                <a:schemeClr val="bg1"/>
              </a:solidFill>
              <a:latin typeface="Adobe 黑体 Std R" panose="020B0400000000000000" pitchFamily="34" charset="-128"/>
              <a:ea typeface="Adobe 黑体 Std R" panose="020B0400000000000000" pitchFamily="34" charset="-128"/>
            </a:endParaRPr>
          </a:p>
          <a:p>
            <a:r>
              <a:rPr lang="zh-TW" altLang="en-US" dirty="0" smtClean="0">
                <a:solidFill>
                  <a:schemeClr val="bg1"/>
                </a:solidFill>
                <a:latin typeface="Adobe 黑体 Std R" panose="020B0400000000000000" pitchFamily="34" charset="-128"/>
                <a:ea typeface="Adobe 黑体 Std R" panose="020B0400000000000000" pitchFamily="34" charset="-128"/>
              </a:rPr>
              <a:t>在</a:t>
            </a:r>
            <a:r>
              <a:rPr lang="zh-TW" altLang="en-US" dirty="0">
                <a:solidFill>
                  <a:schemeClr val="bg1"/>
                </a:solidFill>
                <a:latin typeface="Adobe 黑体 Std R" panose="020B0400000000000000" pitchFamily="34" charset="-128"/>
                <a:ea typeface="Adobe 黑体 Std R" panose="020B0400000000000000" pitchFamily="34" charset="-128"/>
              </a:rPr>
              <a:t>這個分解之後，光能傳輸的量可以通過使用已知的反射表面的反射率和兩個面片的波形係數來</a:t>
            </a:r>
            <a:r>
              <a:rPr lang="zh-TW" altLang="en-US" dirty="0" smtClean="0">
                <a:solidFill>
                  <a:schemeClr val="bg1"/>
                </a:solidFill>
                <a:latin typeface="Adobe 黑体 Std R" panose="020B0400000000000000" pitchFamily="34" charset="-128"/>
                <a:ea typeface="Adobe 黑体 Std R" panose="020B0400000000000000" pitchFamily="34" charset="-128"/>
              </a:rPr>
              <a:t>計算</a:t>
            </a:r>
            <a:endParaRPr lang="en-US" altLang="zh-TW" dirty="0" smtClean="0">
              <a:solidFill>
                <a:schemeClr val="bg1"/>
              </a:solidFill>
              <a:latin typeface="Adobe 黑体 Std R" panose="020B0400000000000000" pitchFamily="34" charset="-128"/>
              <a:ea typeface="Adobe 黑体 Std R" panose="020B0400000000000000" pitchFamily="34" charset="-128"/>
            </a:endParaRPr>
          </a:p>
          <a:p>
            <a:r>
              <a:rPr lang="zh-TW" altLang="en-US" dirty="0" smtClean="0">
                <a:solidFill>
                  <a:schemeClr val="bg1"/>
                </a:solidFill>
                <a:latin typeface="Adobe 黑体 Std R" panose="020B0400000000000000" pitchFamily="34" charset="-128"/>
                <a:ea typeface="Adobe 黑体 Std R" panose="020B0400000000000000" pitchFamily="34" charset="-128"/>
              </a:rPr>
              <a:t>反射</a:t>
            </a:r>
            <a:r>
              <a:rPr lang="zh-TW" altLang="en-US" dirty="0">
                <a:solidFill>
                  <a:schemeClr val="bg1"/>
                </a:solidFill>
                <a:latin typeface="Adobe 黑体 Std R" panose="020B0400000000000000" pitchFamily="34" charset="-128"/>
                <a:ea typeface="Adobe 黑体 Std R" panose="020B0400000000000000" pitchFamily="34" charset="-128"/>
              </a:rPr>
              <a:t>度可以說是發射和反射能量的組合</a:t>
            </a:r>
            <a:endParaRPr lang="en-US" dirty="0">
              <a:solidFill>
                <a:schemeClr val="bg1"/>
              </a:solidFill>
              <a:latin typeface="Adobe 黑体 Std R" panose="020B0400000000000000" pitchFamily="34" charset="-128"/>
              <a:ea typeface="Adobe 黑体 Std R" panose="020B0400000000000000" pitchFamily="34" charset="-128"/>
            </a:endParaRPr>
          </a:p>
        </p:txBody>
      </p:sp>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err="1">
                <a:solidFill>
                  <a:schemeClr val="bg1"/>
                </a:solidFill>
                <a:latin typeface="Adobe 黑体 Std R" panose="020B0400000000000000" pitchFamily="34" charset="-128"/>
                <a:ea typeface="Adobe 黑体 Std R" panose="020B0400000000000000" pitchFamily="34" charset="-128"/>
              </a:rPr>
              <a:t>Radiosity</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7" name="文字方塊 6"/>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10</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Tree>
    <p:extLst>
      <p:ext uri="{BB962C8B-B14F-4D97-AF65-F5344CB8AC3E}">
        <p14:creationId xmlns:p14="http://schemas.microsoft.com/office/powerpoint/2010/main" val="316914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358E50-1F99-4B52-8207-B48B0526F0D4}"/>
              </a:ext>
            </a:extLst>
          </p:cNvPr>
          <p:cNvSpPr>
            <a:spLocks noGrp="1"/>
          </p:cNvSpPr>
          <p:nvPr>
            <p:ph type="body" idx="1"/>
          </p:nvPr>
        </p:nvSpPr>
        <p:spPr>
          <a:xfrm>
            <a:off x="838200" y="2087217"/>
            <a:ext cx="10515600" cy="4283766"/>
          </a:xfrm>
        </p:spPr>
        <p:txBody>
          <a:bodyPr>
            <a:noAutofit/>
          </a:bodyPr>
          <a:lstStyle/>
          <a:p>
            <a:pPr marL="342900" indent="-342900">
              <a:buFont typeface="Arial" panose="020B0604020202020204" pitchFamily="34" charset="0"/>
              <a:buChar char="•"/>
            </a:pPr>
            <a:r>
              <a:rPr lang="en-US" altLang="zh-TW" sz="2800" dirty="0">
                <a:solidFill>
                  <a:schemeClr val="bg1"/>
                </a:solidFill>
                <a:latin typeface="Adobe 黑体 Std R" panose="020B0400000000000000" pitchFamily="34" charset="-128"/>
                <a:ea typeface="Adobe 黑体 Std R" panose="020B0400000000000000" pitchFamily="34" charset="-128"/>
              </a:rPr>
              <a:t>Bi </a:t>
            </a:r>
            <a:r>
              <a:rPr lang="zh-TW" altLang="en-US" sz="2800" dirty="0">
                <a:solidFill>
                  <a:schemeClr val="bg1"/>
                </a:solidFill>
                <a:latin typeface="Adobe 黑体 Std R" panose="020B0400000000000000" pitchFamily="34" charset="-128"/>
                <a:ea typeface="Adobe 黑体 Std R" panose="020B0400000000000000" pitchFamily="34" charset="-128"/>
              </a:rPr>
              <a:t>是面片</a:t>
            </a:r>
            <a:r>
              <a:rPr lang="en-US" altLang="zh-TW" sz="2800" dirty="0" err="1">
                <a:solidFill>
                  <a:schemeClr val="bg1"/>
                </a:solidFill>
                <a:latin typeface="Adobe 黑体 Std R" panose="020B0400000000000000" pitchFamily="34" charset="-128"/>
                <a:ea typeface="Adobe 黑体 Std R" panose="020B0400000000000000" pitchFamily="34" charset="-128"/>
              </a:rPr>
              <a:t>i</a:t>
            </a:r>
            <a:r>
              <a:rPr lang="zh-TW" altLang="en-US" sz="2800" dirty="0">
                <a:solidFill>
                  <a:schemeClr val="bg1"/>
                </a:solidFill>
                <a:latin typeface="Adobe 黑体 Std R" panose="020B0400000000000000" pitchFamily="34" charset="-128"/>
                <a:ea typeface="Adobe 黑体 Std R" panose="020B0400000000000000" pitchFamily="34" charset="-128"/>
              </a:rPr>
              <a:t>的輻射</a:t>
            </a:r>
            <a:r>
              <a:rPr lang="zh-TW" altLang="en-US" sz="2800" dirty="0" smtClean="0">
                <a:solidFill>
                  <a:schemeClr val="bg1"/>
                </a:solidFill>
                <a:latin typeface="Adobe 黑体 Std R" panose="020B0400000000000000" pitchFamily="34" charset="-128"/>
                <a:ea typeface="Adobe 黑体 Std R" panose="020B0400000000000000" pitchFamily="34" charset="-128"/>
              </a:rPr>
              <a:t>度</a:t>
            </a:r>
            <a:endParaRPr lang="zh-CN" altLang="en-US" sz="2800" dirty="0">
              <a:solidFill>
                <a:schemeClr val="bg1"/>
              </a:solidFill>
              <a:latin typeface="Adobe 黑体 Std R" panose="020B0400000000000000" pitchFamily="34" charset="-128"/>
              <a:ea typeface="Adobe 黑体 Std R" panose="020B0400000000000000" pitchFamily="34" charset="-128"/>
            </a:endParaRPr>
          </a:p>
          <a:p>
            <a:pPr marL="342900" indent="-342900">
              <a:buFont typeface="Arial" panose="020B0604020202020204" pitchFamily="34" charset="0"/>
              <a:buChar char="•"/>
            </a:pPr>
            <a:r>
              <a:rPr lang="en-US" altLang="zh-CN" sz="2800" dirty="0" err="1">
                <a:solidFill>
                  <a:schemeClr val="bg1"/>
                </a:solidFill>
                <a:latin typeface="Adobe 黑体 Std R" panose="020B0400000000000000" pitchFamily="34" charset="-128"/>
                <a:ea typeface="Adobe 黑体 Std R" panose="020B0400000000000000" pitchFamily="34" charset="-128"/>
              </a:rPr>
              <a:t>Ei</a:t>
            </a:r>
            <a:r>
              <a:rPr lang="en-US" altLang="zh-CN" sz="2800" dirty="0">
                <a:solidFill>
                  <a:schemeClr val="bg1"/>
                </a:solidFill>
                <a:latin typeface="Adobe 黑体 Std R" panose="020B0400000000000000" pitchFamily="34" charset="-128"/>
                <a:ea typeface="Adobe 黑体 Std R" panose="020B0400000000000000" pitchFamily="34" charset="-128"/>
              </a:rPr>
              <a:t> </a:t>
            </a:r>
            <a:r>
              <a:rPr lang="zh-TW" altLang="en-US" sz="2800" dirty="0">
                <a:solidFill>
                  <a:schemeClr val="bg1"/>
                </a:solidFill>
                <a:latin typeface="Adobe 黑体 Std R" panose="020B0400000000000000" pitchFamily="34" charset="-128"/>
                <a:ea typeface="Adobe 黑体 Std R" panose="020B0400000000000000" pitchFamily="34" charset="-128"/>
              </a:rPr>
              <a:t>是發射的</a:t>
            </a:r>
            <a:r>
              <a:rPr lang="zh-TW" altLang="en-US" sz="2800" dirty="0" smtClean="0">
                <a:solidFill>
                  <a:schemeClr val="bg1"/>
                </a:solidFill>
                <a:latin typeface="Adobe 黑体 Std R" panose="020B0400000000000000" pitchFamily="34" charset="-128"/>
                <a:ea typeface="Adobe 黑体 Std R" panose="020B0400000000000000" pitchFamily="34" charset="-128"/>
              </a:rPr>
              <a:t>能量</a:t>
            </a:r>
            <a:endParaRPr lang="en-US" altLang="zh-TW" sz="2800" dirty="0" smtClean="0">
              <a:solidFill>
                <a:schemeClr val="bg1"/>
              </a:solidFill>
              <a:latin typeface="Adobe 黑体 Std R" panose="020B0400000000000000" pitchFamily="34" charset="-128"/>
              <a:ea typeface="Adobe 黑体 Std R" panose="020B0400000000000000" pitchFamily="34" charset="-128"/>
            </a:endParaRPr>
          </a:p>
          <a:p>
            <a:pPr marL="342900" indent="-342900">
              <a:buFont typeface="Arial" panose="020B0604020202020204" pitchFamily="34" charset="0"/>
              <a:buChar char="•"/>
            </a:pPr>
            <a:r>
              <a:rPr lang="en-US" altLang="zh-TW" sz="2800" dirty="0" err="1">
                <a:solidFill>
                  <a:schemeClr val="bg1"/>
                </a:solidFill>
                <a:latin typeface="Adobe 黑体 Std R" panose="020B0400000000000000" pitchFamily="34" charset="-128"/>
                <a:ea typeface="Adobe 黑体 Std R" panose="020B0400000000000000" pitchFamily="34" charset="-128"/>
              </a:rPr>
              <a:t>Ri</a:t>
            </a:r>
            <a:r>
              <a:rPr lang="en-US" altLang="zh-TW" sz="2800" dirty="0">
                <a:solidFill>
                  <a:schemeClr val="bg1"/>
                </a:solidFill>
                <a:latin typeface="Adobe 黑体 Std R" panose="020B0400000000000000" pitchFamily="34" charset="-128"/>
                <a:ea typeface="Adobe 黑体 Std R" panose="020B0400000000000000" pitchFamily="34" charset="-128"/>
              </a:rPr>
              <a:t> </a:t>
            </a:r>
            <a:r>
              <a:rPr lang="zh-TW" altLang="en-US" sz="2800" dirty="0">
                <a:solidFill>
                  <a:schemeClr val="bg1"/>
                </a:solidFill>
                <a:latin typeface="Adobe 黑体 Std R" panose="020B0400000000000000" pitchFamily="34" charset="-128"/>
                <a:ea typeface="Adobe 黑体 Std R" panose="020B0400000000000000" pitchFamily="34" charset="-128"/>
              </a:rPr>
              <a:t>是面片的反射係數，和入射能量（從其他面片來的能量）相乘得到反射能量</a:t>
            </a:r>
            <a:r>
              <a:rPr lang="zh-CN" altLang="en-US" sz="2800" dirty="0" smtClean="0">
                <a:solidFill>
                  <a:schemeClr val="bg1"/>
                </a:solidFill>
                <a:latin typeface="Adobe 黑体 Std R" panose="020B0400000000000000" pitchFamily="34" charset="-128"/>
                <a:ea typeface="Adobe 黑体 Std R" panose="020B0400000000000000" pitchFamily="34" charset="-128"/>
              </a:rPr>
              <a:t>。</a:t>
            </a:r>
          </a:p>
          <a:p>
            <a:pPr marL="342900" indent="-342900">
              <a:buFont typeface="Arial" panose="020B0604020202020204" pitchFamily="34" charset="0"/>
              <a:buChar char="•"/>
            </a:pPr>
            <a:r>
              <a:rPr lang="zh-TW" altLang="en-US" sz="2800" dirty="0">
                <a:solidFill>
                  <a:schemeClr val="bg1"/>
                </a:solidFill>
                <a:latin typeface="Adobe 黑体 Std R" panose="020B0400000000000000" pitchFamily="34" charset="-128"/>
                <a:ea typeface="Adobe 黑体 Std R" panose="020B0400000000000000" pitchFamily="34" charset="-128"/>
              </a:rPr>
              <a:t>所有繪製環境中的</a:t>
            </a:r>
            <a:r>
              <a:rPr lang="en-US" altLang="zh-TW" sz="2800" dirty="0">
                <a:solidFill>
                  <a:schemeClr val="bg1"/>
                </a:solidFill>
                <a:latin typeface="Adobe 黑体 Std R" panose="020B0400000000000000" pitchFamily="34" charset="-128"/>
                <a:ea typeface="Adobe 黑体 Std R" panose="020B0400000000000000" pitchFamily="34" charset="-128"/>
              </a:rPr>
              <a:t>j </a:t>
            </a:r>
            <a:r>
              <a:rPr lang="zh-TW" altLang="en-US" sz="2800" dirty="0">
                <a:solidFill>
                  <a:schemeClr val="bg1"/>
                </a:solidFill>
                <a:latin typeface="Adobe 黑体 Std R" panose="020B0400000000000000" pitchFamily="34" charset="-128"/>
                <a:ea typeface="Adobe 黑体 Std R" panose="020B0400000000000000" pitchFamily="34" charset="-128"/>
              </a:rPr>
              <a:t>（</a:t>
            </a:r>
            <a:r>
              <a:rPr lang="en-US" altLang="zh-TW" sz="2800" dirty="0" err="1">
                <a:solidFill>
                  <a:schemeClr val="bg1"/>
                </a:solidFill>
                <a:latin typeface="Adobe 黑体 Std R" panose="020B0400000000000000" pitchFamily="34" charset="-128"/>
                <a:ea typeface="Adobe 黑体 Std R" panose="020B0400000000000000" pitchFamily="34" charset="-128"/>
              </a:rPr>
              <a:t>j≠i</a:t>
            </a:r>
            <a:r>
              <a:rPr lang="zh-TW" altLang="en-US" sz="2800" dirty="0">
                <a:solidFill>
                  <a:schemeClr val="bg1"/>
                </a:solidFill>
                <a:latin typeface="Adobe 黑体 Std R" panose="020B0400000000000000" pitchFamily="34" charset="-128"/>
                <a:ea typeface="Adobe 黑体 Std R" panose="020B0400000000000000" pitchFamily="34" charset="-128"/>
              </a:rPr>
              <a:t>）對於</a:t>
            </a:r>
            <a:r>
              <a:rPr lang="en-US" altLang="zh-TW" sz="2800" dirty="0" err="1">
                <a:solidFill>
                  <a:schemeClr val="bg1"/>
                </a:solidFill>
                <a:latin typeface="Adobe 黑体 Std R" panose="020B0400000000000000" pitchFamily="34" charset="-128"/>
                <a:ea typeface="Adobe 黑体 Std R" panose="020B0400000000000000" pitchFamily="34" charset="-128"/>
              </a:rPr>
              <a:t>BjFjidAj</a:t>
            </a:r>
            <a:r>
              <a:rPr lang="zh-TW" altLang="en-US" sz="2800" dirty="0">
                <a:solidFill>
                  <a:schemeClr val="bg1"/>
                </a:solidFill>
                <a:latin typeface="Adobe 黑体 Std R" panose="020B0400000000000000" pitchFamily="34" charset="-128"/>
                <a:ea typeface="Adobe 黑体 Std R" panose="020B0400000000000000" pitchFamily="34" charset="-128"/>
              </a:rPr>
              <a:t>積分，得到離開每個面片</a:t>
            </a:r>
            <a:r>
              <a:rPr lang="en-US" altLang="zh-TW" sz="2800" dirty="0">
                <a:solidFill>
                  <a:schemeClr val="bg1"/>
                </a:solidFill>
                <a:latin typeface="Adobe 黑体 Std R" panose="020B0400000000000000" pitchFamily="34" charset="-128"/>
                <a:ea typeface="Adobe 黑体 Std R" panose="020B0400000000000000" pitchFamily="34" charset="-128"/>
              </a:rPr>
              <a:t>j</a:t>
            </a:r>
            <a:r>
              <a:rPr lang="zh-TW" altLang="en-US" sz="2800" dirty="0">
                <a:solidFill>
                  <a:schemeClr val="bg1"/>
                </a:solidFill>
                <a:latin typeface="Adobe 黑体 Std R" panose="020B0400000000000000" pitchFamily="34" charset="-128"/>
                <a:ea typeface="Adobe 黑体 Std R" panose="020B0400000000000000" pitchFamily="34" charset="-128"/>
              </a:rPr>
              <a:t>並到達面片</a:t>
            </a:r>
            <a:r>
              <a:rPr lang="en-US" altLang="zh-TW" sz="2800" dirty="0" err="1">
                <a:solidFill>
                  <a:schemeClr val="bg1"/>
                </a:solidFill>
                <a:latin typeface="Adobe 黑体 Std R" panose="020B0400000000000000" pitchFamily="34" charset="-128"/>
                <a:ea typeface="Adobe 黑体 Std R" panose="020B0400000000000000" pitchFamily="34" charset="-128"/>
              </a:rPr>
              <a:t>i</a:t>
            </a:r>
            <a:r>
              <a:rPr lang="zh-TW" altLang="en-US" sz="2800" dirty="0">
                <a:solidFill>
                  <a:schemeClr val="bg1"/>
                </a:solidFill>
                <a:latin typeface="Adobe 黑体 Std R" panose="020B0400000000000000" pitchFamily="34" charset="-128"/>
                <a:ea typeface="Adobe 黑体 Std R" panose="020B0400000000000000" pitchFamily="34" charset="-128"/>
              </a:rPr>
              <a:t>的能量</a:t>
            </a:r>
            <a:r>
              <a:rPr lang="zh-CN" altLang="en-US" sz="2800" dirty="0" smtClean="0">
                <a:solidFill>
                  <a:schemeClr val="bg1"/>
                </a:solidFill>
                <a:latin typeface="Adobe 黑体 Std R" panose="020B0400000000000000" pitchFamily="34" charset="-128"/>
                <a:ea typeface="Adobe 黑体 Std R" panose="020B0400000000000000" pitchFamily="34" charset="-128"/>
              </a:rPr>
              <a:t>。</a:t>
            </a:r>
            <a:endParaRPr lang="zh-CN" altLang="en-US" sz="2800" dirty="0">
              <a:solidFill>
                <a:schemeClr val="bg1"/>
              </a:solidFill>
              <a:latin typeface="Adobe 黑体 Std R" panose="020B0400000000000000" pitchFamily="34" charset="-128"/>
              <a:ea typeface="Adobe 黑体 Std R" panose="020B0400000000000000" pitchFamily="34" charset="-128"/>
            </a:endParaRPr>
          </a:p>
          <a:p>
            <a:pPr marL="342900" indent="-342900">
              <a:buFont typeface="Arial" panose="020B0604020202020204" pitchFamily="34" charset="0"/>
              <a:buChar char="•"/>
            </a:pPr>
            <a:r>
              <a:rPr lang="en-US" altLang="zh-TW" sz="2800" dirty="0" err="1">
                <a:solidFill>
                  <a:schemeClr val="bg1"/>
                </a:solidFill>
                <a:latin typeface="Adobe 黑体 Std R" panose="020B0400000000000000" pitchFamily="34" charset="-128"/>
                <a:ea typeface="Adobe 黑体 Std R" panose="020B0400000000000000" pitchFamily="34" charset="-128"/>
              </a:rPr>
              <a:t>Fji</a:t>
            </a:r>
            <a:r>
              <a:rPr lang="en-US" altLang="zh-TW" sz="2800" dirty="0">
                <a:solidFill>
                  <a:schemeClr val="bg1"/>
                </a:solidFill>
                <a:latin typeface="Adobe 黑体 Std R" panose="020B0400000000000000" pitchFamily="34" charset="-128"/>
                <a:ea typeface="Adobe 黑体 Std R" panose="020B0400000000000000" pitchFamily="34" charset="-128"/>
              </a:rPr>
              <a:t> </a:t>
            </a:r>
            <a:r>
              <a:rPr lang="zh-TW" altLang="en-US" sz="2800" dirty="0">
                <a:solidFill>
                  <a:schemeClr val="bg1"/>
                </a:solidFill>
                <a:latin typeface="Adobe 黑体 Std R" panose="020B0400000000000000" pitchFamily="34" charset="-128"/>
                <a:ea typeface="Adobe 黑体 Std R" panose="020B0400000000000000" pitchFamily="34" charset="-128"/>
              </a:rPr>
              <a:t>是面片</a:t>
            </a:r>
            <a:r>
              <a:rPr lang="en-US" altLang="zh-TW" sz="2800" dirty="0" err="1">
                <a:solidFill>
                  <a:schemeClr val="bg1"/>
                </a:solidFill>
                <a:latin typeface="Adobe 黑体 Std R" panose="020B0400000000000000" pitchFamily="34" charset="-128"/>
                <a:ea typeface="Adobe 黑体 Std R" panose="020B0400000000000000" pitchFamily="34" charset="-128"/>
              </a:rPr>
              <a:t>i</a:t>
            </a:r>
            <a:r>
              <a:rPr lang="zh-TW" altLang="en-US" sz="2800" dirty="0">
                <a:solidFill>
                  <a:schemeClr val="bg1"/>
                </a:solidFill>
                <a:latin typeface="Adobe 黑体 Std R" panose="020B0400000000000000" pitchFamily="34" charset="-128"/>
                <a:ea typeface="Adobe 黑体 Std R" panose="020B0400000000000000" pitchFamily="34" charset="-128"/>
              </a:rPr>
              <a:t>和麵片</a:t>
            </a:r>
            <a:r>
              <a:rPr lang="en-US" altLang="zh-TW" sz="2800" dirty="0">
                <a:solidFill>
                  <a:schemeClr val="bg1"/>
                </a:solidFill>
                <a:latin typeface="Adobe 黑体 Std R" panose="020B0400000000000000" pitchFamily="34" charset="-128"/>
                <a:ea typeface="Adobe 黑体 Std R" panose="020B0400000000000000" pitchFamily="34" charset="-128"/>
              </a:rPr>
              <a:t>j</a:t>
            </a:r>
            <a:r>
              <a:rPr lang="zh-TW" altLang="en-US" sz="2800" dirty="0">
                <a:solidFill>
                  <a:schemeClr val="bg1"/>
                </a:solidFill>
                <a:latin typeface="Adobe 黑体 Std R" panose="020B0400000000000000" pitchFamily="34" charset="-128"/>
                <a:ea typeface="Adobe 黑体 Std R" panose="020B0400000000000000" pitchFamily="34" charset="-128"/>
              </a:rPr>
              <a:t>的幾何關係決定的常數波形係數</a:t>
            </a:r>
            <a:r>
              <a:rPr lang="zh-CN" altLang="en-US" sz="2800" dirty="0" smtClean="0">
                <a:solidFill>
                  <a:schemeClr val="bg1"/>
                </a:solidFill>
                <a:latin typeface="Adobe 黑体 Std R" panose="020B0400000000000000" pitchFamily="34" charset="-128"/>
                <a:ea typeface="Adobe 黑体 Std R" panose="020B0400000000000000" pitchFamily="34" charset="-128"/>
              </a:rPr>
              <a:t>。</a:t>
            </a:r>
            <a:endParaRPr lang="en-US" altLang="zh-CN" sz="2800" dirty="0">
              <a:solidFill>
                <a:schemeClr val="bg1"/>
              </a:solidFill>
              <a:latin typeface="Adobe 黑体 Std R" panose="020B0400000000000000" pitchFamily="34" charset="-128"/>
              <a:ea typeface="Adobe 黑体 Std R" panose="020B0400000000000000" pitchFamily="34" charset="-128"/>
            </a:endParaRPr>
          </a:p>
          <a:p>
            <a:endParaRPr lang="en-US" altLang="zh-CN" sz="2800" dirty="0">
              <a:solidFill>
                <a:schemeClr val="bg1"/>
              </a:solidFill>
              <a:latin typeface="Adobe 黑体 Std R" panose="020B0400000000000000" pitchFamily="34" charset="-128"/>
              <a:ea typeface="Adobe 黑体 Std R" panose="020B0400000000000000" pitchFamily="34" charset="-128"/>
            </a:endParaRPr>
          </a:p>
          <a:p>
            <a:r>
              <a:rPr lang="zh-TW" altLang="en-US" sz="2800" dirty="0">
                <a:solidFill>
                  <a:schemeClr val="bg1"/>
                </a:solidFill>
                <a:latin typeface="Adobe 黑体 Std R" panose="020B0400000000000000" pitchFamily="34" charset="-128"/>
                <a:ea typeface="Adobe 黑体 Std R" panose="020B0400000000000000" pitchFamily="34" charset="-128"/>
              </a:rPr>
              <a:t>這個方程式可以應用到每個面片。不過這個方程式是單色的，所以彩色輻射度需要對於每個所需的色彩進行計算</a:t>
            </a:r>
            <a:r>
              <a:rPr lang="zh-CN" altLang="en-US" sz="2800" b="0" i="0" dirty="0" smtClean="0">
                <a:solidFill>
                  <a:schemeClr val="bg1"/>
                </a:solidFill>
                <a:effectLst/>
                <a:latin typeface="Adobe 黑体 Std R" panose="020B0400000000000000" pitchFamily="34" charset="-128"/>
                <a:ea typeface="Adobe 黑体 Std R" panose="020B0400000000000000" pitchFamily="34" charset="-128"/>
              </a:rPr>
              <a:t>。</a:t>
            </a:r>
            <a:endParaRPr lang="en-US" sz="2800" dirty="0">
              <a:solidFill>
                <a:schemeClr val="bg1"/>
              </a:solidFill>
              <a:latin typeface="Adobe 黑体 Std R" panose="020B0400000000000000" pitchFamily="34" charset="-128"/>
              <a:ea typeface="Adobe 黑体 Std R" panose="020B0400000000000000" pitchFamily="34" charset="-128"/>
            </a:endParaRPr>
          </a:p>
        </p:txBody>
      </p:sp>
      <p:pic>
        <p:nvPicPr>
          <p:cNvPr id="5" name="Graphic 4">
            <a:extLst>
              <a:ext uri="{FF2B5EF4-FFF2-40B4-BE49-F238E27FC236}">
                <a16:creationId xmlns:a16="http://schemas.microsoft.com/office/drawing/2014/main" id="{A6598CFE-2CCE-499D-B47C-C9DC9A15B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2519" y="1802720"/>
            <a:ext cx="6955471" cy="1225934"/>
          </a:xfrm>
          <a:prstGeom prst="rect">
            <a:avLst/>
          </a:prstGeom>
        </p:spPr>
      </p:pic>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660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6" name="直線接點 5"/>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310621" y="1175154"/>
            <a:ext cx="8802900" cy="646331"/>
          </a:xfrm>
          <a:prstGeom prst="rect">
            <a:avLst/>
          </a:prstGeom>
          <a:noFill/>
        </p:spPr>
        <p:txBody>
          <a:bodyPr wrap="square" rtlCol="0">
            <a:spAutoFit/>
          </a:bodyPr>
          <a:lstStyle/>
          <a:p>
            <a:r>
              <a:rPr lang="en-US" altLang="zh-TW" sz="3600" dirty="0" err="1">
                <a:solidFill>
                  <a:schemeClr val="bg1"/>
                </a:solidFill>
                <a:latin typeface="Adobe 黑体 Std R" panose="020B0400000000000000" pitchFamily="34" charset="-128"/>
                <a:ea typeface="Adobe 黑体 Std R" panose="020B0400000000000000" pitchFamily="34" charset="-128"/>
              </a:rPr>
              <a:t>Radiosity</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11</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Tree>
    <p:extLst>
      <p:ext uri="{BB962C8B-B14F-4D97-AF65-F5344CB8AC3E}">
        <p14:creationId xmlns:p14="http://schemas.microsoft.com/office/powerpoint/2010/main" val="2898904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err="1">
                <a:solidFill>
                  <a:schemeClr val="bg1"/>
                </a:solidFill>
                <a:latin typeface="Adobe 黑体 Std R" panose="020B0400000000000000" pitchFamily="34" charset="-128"/>
                <a:ea typeface="Adobe 黑体 Std R" panose="020B0400000000000000" pitchFamily="34" charset="-128"/>
              </a:rPr>
              <a:t>RenderMan</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3" name="Content Placeholder 2">
            <a:extLst>
              <a:ext uri="{FF2B5EF4-FFF2-40B4-BE49-F238E27FC236}">
                <a16:creationId xmlns:a16="http://schemas.microsoft.com/office/drawing/2014/main" id="{162166AE-4A21-4EC3-B79A-189896CD83FE}"/>
              </a:ext>
            </a:extLst>
          </p:cNvPr>
          <p:cNvSpPr>
            <a:spLocks noGrp="1"/>
          </p:cNvSpPr>
          <p:nvPr>
            <p:ph idx="1"/>
          </p:nvPr>
        </p:nvSpPr>
        <p:spPr>
          <a:xfrm>
            <a:off x="838201" y="2011679"/>
            <a:ext cx="10515600" cy="4450203"/>
          </a:xfrm>
        </p:spPr>
        <p:txBody>
          <a:bodyPr>
            <a:normAutofit/>
          </a:bodyPr>
          <a:lstStyle/>
          <a:p>
            <a:r>
              <a:rPr lang="en-US" altLang="zh-TW" dirty="0">
                <a:solidFill>
                  <a:schemeClr val="bg1"/>
                </a:solidFill>
                <a:latin typeface="Adobe 黑体 Std R" panose="020B0400000000000000" pitchFamily="34" charset="-128"/>
                <a:ea typeface="Adobe 黑体 Std R" panose="020B0400000000000000" pitchFamily="34" charset="-128"/>
              </a:rPr>
              <a:t>RenderMan</a:t>
            </a:r>
            <a:r>
              <a:rPr lang="zh-TW" altLang="en-US" dirty="0">
                <a:solidFill>
                  <a:schemeClr val="bg1"/>
                </a:solidFill>
                <a:latin typeface="Adobe 黑体 Std R" panose="020B0400000000000000" pitchFamily="34" charset="-128"/>
                <a:ea typeface="Adobe 黑体 Std R" panose="020B0400000000000000" pitchFamily="34" charset="-128"/>
              </a:rPr>
              <a:t>規範作爲建模程序和渲染程序之間的通信協議（也可以稱爲接口）</a:t>
            </a:r>
            <a:r>
              <a:rPr lang="en-US" altLang="zh-TW" dirty="0">
                <a:solidFill>
                  <a:schemeClr val="bg1"/>
                </a:solidFill>
                <a:latin typeface="Adobe 黑体 Std R" panose="020B0400000000000000" pitchFamily="34" charset="-128"/>
                <a:ea typeface="Adobe 黑体 Std R" panose="020B0400000000000000" pitchFamily="34" charset="-128"/>
              </a:rPr>
              <a:t>, </a:t>
            </a:r>
            <a:r>
              <a:rPr lang="zh-TW" altLang="en-US" dirty="0">
                <a:solidFill>
                  <a:schemeClr val="bg1"/>
                </a:solidFill>
                <a:latin typeface="Adobe 黑体 Std R" panose="020B0400000000000000" pitchFamily="34" charset="-128"/>
                <a:ea typeface="Adobe 黑体 Std R" panose="020B0400000000000000" pitchFamily="34" charset="-128"/>
              </a:rPr>
              <a:t>用於生成逼真的數字圖像</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en-US" altLang="zh-CN" b="0" i="0" dirty="0">
                <a:solidFill>
                  <a:schemeClr val="bg1"/>
                </a:solidFill>
                <a:effectLst/>
                <a:latin typeface="Adobe 黑体 Std R" panose="020B0400000000000000" pitchFamily="34" charset="-128"/>
                <a:ea typeface="Adobe 黑体 Std R" panose="020B0400000000000000" pitchFamily="34" charset="-128"/>
              </a:rPr>
              <a:t>RenderMan</a:t>
            </a:r>
            <a:r>
              <a:rPr lang="zh-CN" altLang="en-US" b="0" i="0" dirty="0">
                <a:solidFill>
                  <a:schemeClr val="bg1"/>
                </a:solidFill>
                <a:effectLst/>
                <a:latin typeface="Adobe 黑体 Std R" panose="020B0400000000000000" pitchFamily="34" charset="-128"/>
                <a:ea typeface="Adobe 黑体 Std R" panose="020B0400000000000000" pitchFamily="34" charset="-128"/>
              </a:rPr>
              <a:t>用在描述三维场景</a:t>
            </a:r>
            <a:endParaRPr lang="en-US" altLang="zh-CN" b="0" i="0" dirty="0">
              <a:solidFill>
                <a:schemeClr val="bg1"/>
              </a:solidFill>
              <a:effectLst/>
              <a:latin typeface="Adobe 黑体 Std R" panose="020B0400000000000000" pitchFamily="34" charset="-128"/>
              <a:ea typeface="Adobe 黑体 Std R" panose="020B0400000000000000" pitchFamily="34" charset="-128"/>
            </a:endParaRPr>
          </a:p>
          <a:p>
            <a:r>
              <a:rPr lang="en-US" dirty="0">
                <a:solidFill>
                  <a:schemeClr val="bg1"/>
                </a:solidFill>
                <a:latin typeface="Adobe 黑体 Std R" panose="020B0400000000000000" pitchFamily="34" charset="-128"/>
                <a:ea typeface="Adobe 黑体 Std R" panose="020B0400000000000000" pitchFamily="34" charset="-128"/>
              </a:rPr>
              <a:t>RenderMan</a:t>
            </a:r>
            <a:r>
              <a:rPr lang="zh-CN" altLang="en-US" dirty="0">
                <a:solidFill>
                  <a:schemeClr val="bg1"/>
                </a:solidFill>
                <a:latin typeface="Adobe 黑体 Std R" panose="020B0400000000000000" pitchFamily="34" charset="-128"/>
                <a:ea typeface="Adobe 黑体 Std R" panose="020B0400000000000000" pitchFamily="34" charset="-128"/>
              </a:rPr>
              <a:t>規範和其他不同的是</a:t>
            </a:r>
            <a:r>
              <a:rPr lang="en-US" dirty="0">
                <a:solidFill>
                  <a:schemeClr val="bg1"/>
                </a:solidFill>
                <a:latin typeface="Adobe 黑体 Std R" panose="020B0400000000000000" pitchFamily="34" charset="-128"/>
                <a:ea typeface="Adobe 黑体 Std R" panose="020B0400000000000000" pitchFamily="34" charset="-128"/>
              </a:rPr>
              <a:t>RenderMan</a:t>
            </a:r>
            <a:r>
              <a:rPr lang="zh-CN" altLang="en-US" dirty="0">
                <a:solidFill>
                  <a:schemeClr val="bg1"/>
                </a:solidFill>
                <a:latin typeface="Adobe 黑体 Std R" panose="020B0400000000000000" pitchFamily="34" charset="-128"/>
                <a:ea typeface="Adobe 黑体 Std R" panose="020B0400000000000000" pitchFamily="34" charset="-128"/>
              </a:rPr>
              <a:t>可以用更高級的幾何圖元以及引入了著色語言</a:t>
            </a:r>
            <a:endParaRPr lang="en-US" altLang="zh-CN" dirty="0">
              <a:solidFill>
                <a:schemeClr val="bg1"/>
              </a:solidFill>
              <a:latin typeface="Adobe 黑体 Std R" panose="020B0400000000000000" pitchFamily="34" charset="-128"/>
              <a:ea typeface="Adobe 黑体 Std R" panose="020B0400000000000000" pitchFamily="34" charset="-128"/>
            </a:endParaRPr>
          </a:p>
          <a:p>
            <a:r>
              <a:rPr lang="en-US" dirty="0">
                <a:solidFill>
                  <a:schemeClr val="bg1"/>
                </a:solidFill>
                <a:latin typeface="Adobe 黑体 Std R" panose="020B0400000000000000" pitchFamily="34" charset="-128"/>
                <a:ea typeface="Adobe 黑体 Std R" panose="020B0400000000000000" pitchFamily="34" charset="-128"/>
              </a:rPr>
              <a:t>RenderMan</a:t>
            </a:r>
            <a:r>
              <a:rPr lang="zh-CN" altLang="en-US" dirty="0">
                <a:solidFill>
                  <a:schemeClr val="bg1"/>
                </a:solidFill>
                <a:latin typeface="Adobe 黑体 Std R" panose="020B0400000000000000" pitchFamily="34" charset="-128"/>
                <a:ea typeface="Adobe 黑体 Std R" panose="020B0400000000000000" pitchFamily="34" charset="-128"/>
              </a:rPr>
              <a:t>的渲染接口主要</a:t>
            </a:r>
            <a:r>
              <a:rPr lang="zh-CN" altLang="en-US" dirty="0" smtClean="0">
                <a:solidFill>
                  <a:schemeClr val="bg1"/>
                </a:solidFill>
                <a:latin typeface="Adobe 黑体 Std R" panose="020B0400000000000000" pitchFamily="34" charset="-128"/>
                <a:ea typeface="Adobe 黑体 Std R" panose="020B0400000000000000" pitchFamily="34" charset="-128"/>
              </a:rPr>
              <a:t>分成</a:t>
            </a:r>
            <a:r>
              <a:rPr lang="zh-TW" altLang="en-US" dirty="0" smtClean="0">
                <a:solidFill>
                  <a:schemeClr val="bg1"/>
                </a:solidFill>
                <a:latin typeface="Adobe 黑体 Std R" panose="020B0400000000000000" pitchFamily="34" charset="-128"/>
                <a:ea typeface="Adobe 黑体 Std R" panose="020B0400000000000000" pitchFamily="34" charset="-128"/>
              </a:rPr>
              <a:t>：</a:t>
            </a:r>
            <a:endParaRPr lang="en-US" altLang="zh-TW" dirty="0" smtClean="0">
              <a:solidFill>
                <a:schemeClr val="bg1"/>
              </a:solidFill>
              <a:latin typeface="Adobe 黑体 Std R" panose="020B0400000000000000" pitchFamily="34" charset="-128"/>
              <a:ea typeface="Adobe 黑体 Std R" panose="020B0400000000000000" pitchFamily="34" charset="-128"/>
            </a:endParaRPr>
          </a:p>
          <a:p>
            <a:pPr marL="0" indent="0">
              <a:buNone/>
            </a:pPr>
            <a:r>
              <a:rPr lang="zh-TW" altLang="en-US" dirty="0" smtClean="0">
                <a:solidFill>
                  <a:schemeClr val="bg1"/>
                </a:solidFill>
                <a:latin typeface="Adobe 黑体 Std R" panose="020B0400000000000000" pitchFamily="34" charset="-128"/>
                <a:ea typeface="Adobe 黑体 Std R" panose="020B0400000000000000" pitchFamily="34" charset="-128"/>
              </a:rPr>
              <a:t>      </a:t>
            </a:r>
            <a:r>
              <a:rPr lang="en-US" dirty="0" err="1" smtClean="0">
                <a:solidFill>
                  <a:schemeClr val="bg1"/>
                </a:solidFill>
                <a:latin typeface="Adobe 黑体 Std R" panose="020B0400000000000000" pitchFamily="34" charset="-128"/>
                <a:ea typeface="Adobe 黑体 Std R" panose="020B0400000000000000" pitchFamily="34" charset="-128"/>
              </a:rPr>
              <a:t>RenderMan</a:t>
            </a:r>
            <a:r>
              <a:rPr lang="en-US" dirty="0" smtClean="0">
                <a:solidFill>
                  <a:schemeClr val="bg1"/>
                </a:solidFill>
                <a:latin typeface="Adobe 黑体 Std R" panose="020B0400000000000000" pitchFamily="34" charset="-128"/>
                <a:ea typeface="Adobe 黑体 Std R" panose="020B0400000000000000" pitchFamily="34" charset="-128"/>
              </a:rPr>
              <a:t> </a:t>
            </a:r>
            <a:r>
              <a:rPr lang="en-US" dirty="0">
                <a:solidFill>
                  <a:schemeClr val="bg1"/>
                </a:solidFill>
                <a:latin typeface="Adobe 黑体 Std R" panose="020B0400000000000000" pitchFamily="34" charset="-128"/>
                <a:ea typeface="Adobe 黑体 Std R" panose="020B0400000000000000" pitchFamily="34" charset="-128"/>
              </a:rPr>
              <a:t>Interface - </a:t>
            </a:r>
            <a:r>
              <a:rPr lang="zh-CN" altLang="en-US" dirty="0">
                <a:solidFill>
                  <a:schemeClr val="bg1"/>
                </a:solidFill>
                <a:latin typeface="Adobe 黑体 Std R" panose="020B0400000000000000" pitchFamily="34" charset="-128"/>
                <a:ea typeface="Adobe 黑体 Std R" panose="020B0400000000000000" pitchFamily="34" charset="-128"/>
              </a:rPr>
              <a:t>定義着色所要用的數據</a:t>
            </a:r>
            <a:r>
              <a:rPr lang="zh-CN" altLang="en-US" dirty="0" smtClean="0">
                <a:solidFill>
                  <a:schemeClr val="bg1"/>
                </a:solidFill>
                <a:latin typeface="Adobe 黑体 Std R" panose="020B0400000000000000" pitchFamily="34" charset="-128"/>
                <a:ea typeface="Adobe 黑体 Std R" panose="020B0400000000000000" pitchFamily="34" charset="-128"/>
              </a:rPr>
              <a:t>類型</a:t>
            </a:r>
            <a:endParaRPr lang="en-US" altLang="zh-CN" dirty="0" smtClean="0">
              <a:solidFill>
                <a:schemeClr val="bg1"/>
              </a:solidFill>
              <a:latin typeface="Adobe 黑体 Std R" panose="020B0400000000000000" pitchFamily="34" charset="-128"/>
              <a:ea typeface="Adobe 黑体 Std R" panose="020B0400000000000000" pitchFamily="34" charset="-128"/>
            </a:endParaRPr>
          </a:p>
          <a:p>
            <a:pPr marL="0" indent="0">
              <a:buNone/>
            </a:pPr>
            <a:r>
              <a:rPr lang="zh-TW" altLang="en-US" dirty="0" smtClean="0">
                <a:solidFill>
                  <a:schemeClr val="bg1"/>
                </a:solidFill>
                <a:latin typeface="Adobe 黑体 Std R" panose="020B0400000000000000" pitchFamily="34" charset="-128"/>
                <a:ea typeface="Adobe 黑体 Std R" panose="020B0400000000000000" pitchFamily="34" charset="-128"/>
              </a:rPr>
              <a:t>      </a:t>
            </a:r>
            <a:r>
              <a:rPr lang="en-US" dirty="0" err="1" smtClean="0">
                <a:solidFill>
                  <a:schemeClr val="bg1"/>
                </a:solidFill>
                <a:latin typeface="Adobe 黑体 Std R" panose="020B0400000000000000" pitchFamily="34" charset="-128"/>
                <a:ea typeface="Adobe 黑体 Std R" panose="020B0400000000000000" pitchFamily="34" charset="-128"/>
              </a:rPr>
              <a:t>RenderMan</a:t>
            </a:r>
            <a:r>
              <a:rPr lang="zh-CN" altLang="en-US" dirty="0">
                <a:solidFill>
                  <a:schemeClr val="bg1"/>
                </a:solidFill>
                <a:latin typeface="Adobe 黑体 Std R" panose="020B0400000000000000" pitchFamily="34" charset="-128"/>
                <a:ea typeface="Adobe 黑体 Std R" panose="020B0400000000000000" pitchFamily="34" charset="-128"/>
              </a:rPr>
              <a:t>着色語言 </a:t>
            </a:r>
            <a:r>
              <a:rPr lang="en-US" altLang="zh-CN" dirty="0">
                <a:solidFill>
                  <a:schemeClr val="bg1"/>
                </a:solidFill>
                <a:latin typeface="Adobe 黑体 Std R" panose="020B0400000000000000" pitchFamily="34" charset="-128"/>
                <a:ea typeface="Adobe 黑体 Std R" panose="020B0400000000000000" pitchFamily="34" charset="-128"/>
              </a:rPr>
              <a:t>- </a:t>
            </a:r>
            <a:r>
              <a:rPr lang="en-US" dirty="0">
                <a:solidFill>
                  <a:schemeClr val="bg1"/>
                </a:solidFill>
                <a:latin typeface="Adobe 黑体 Std R" panose="020B0400000000000000" pitchFamily="34" charset="-128"/>
                <a:ea typeface="Adobe 黑体 Std R" panose="020B0400000000000000" pitchFamily="34" charset="-128"/>
              </a:rPr>
              <a:t>RenderMan Shading Language(RSL),</a:t>
            </a:r>
            <a:r>
              <a:rPr lang="zh-CN" altLang="en-US" dirty="0" smtClean="0">
                <a:solidFill>
                  <a:schemeClr val="bg1"/>
                </a:solidFill>
                <a:latin typeface="Adobe 黑体 Std R" panose="020B0400000000000000" pitchFamily="34" charset="-128"/>
                <a:ea typeface="Adobe 黑体 Std R" panose="020B0400000000000000" pitchFamily="34" charset="-128"/>
              </a:rPr>
              <a:t>代</a:t>
            </a:r>
            <a:endParaRPr lang="en-US" altLang="zh-CN" dirty="0" smtClean="0">
              <a:solidFill>
                <a:schemeClr val="bg1"/>
              </a:solidFill>
              <a:latin typeface="Adobe 黑体 Std R" panose="020B0400000000000000" pitchFamily="34" charset="-128"/>
              <a:ea typeface="Adobe 黑体 Std R" panose="020B0400000000000000" pitchFamily="34" charset="-128"/>
            </a:endParaRPr>
          </a:p>
          <a:p>
            <a:pPr marL="0" indent="0">
              <a:buNone/>
            </a:pPr>
            <a:r>
              <a:rPr lang="zh-TW" altLang="en-US" dirty="0">
                <a:solidFill>
                  <a:schemeClr val="bg1"/>
                </a:solidFill>
                <a:latin typeface="Adobe 黑体 Std R" panose="020B0400000000000000" pitchFamily="34" charset="-128"/>
                <a:ea typeface="Adobe 黑体 Std R" panose="020B0400000000000000" pitchFamily="34" charset="-128"/>
              </a:rPr>
              <a:t> </a:t>
            </a:r>
            <a:r>
              <a:rPr lang="zh-TW" altLang="en-US" dirty="0" smtClean="0">
                <a:solidFill>
                  <a:schemeClr val="bg1"/>
                </a:solidFill>
                <a:latin typeface="Adobe 黑体 Std R" panose="020B0400000000000000" pitchFamily="34" charset="-128"/>
                <a:ea typeface="Adobe 黑体 Std R" panose="020B0400000000000000" pitchFamily="34" charset="-128"/>
              </a:rPr>
              <a:t>     </a:t>
            </a:r>
            <a:r>
              <a:rPr lang="zh-CN" altLang="en-US" dirty="0" smtClean="0">
                <a:solidFill>
                  <a:schemeClr val="bg1"/>
                </a:solidFill>
                <a:latin typeface="Adobe 黑体 Std R" panose="020B0400000000000000" pitchFamily="34" charset="-128"/>
                <a:ea typeface="Adobe 黑体 Std R" panose="020B0400000000000000" pitchFamily="34" charset="-128"/>
              </a:rPr>
              <a:t>碼</a:t>
            </a:r>
            <a:r>
              <a:rPr lang="zh-CN" altLang="en-US" dirty="0">
                <a:solidFill>
                  <a:schemeClr val="bg1"/>
                </a:solidFill>
                <a:latin typeface="Adobe 黑体 Std R" panose="020B0400000000000000" pitchFamily="34" charset="-128"/>
                <a:ea typeface="Adobe 黑体 Std R" panose="020B0400000000000000" pitchFamily="34" charset="-128"/>
              </a:rPr>
              <a:t>文件擴展名為 </a:t>
            </a:r>
            <a:r>
              <a:rPr lang="en-US" dirty="0" err="1">
                <a:solidFill>
                  <a:schemeClr val="bg1"/>
                </a:solidFill>
                <a:latin typeface="Adobe 黑体 Std R" panose="020B0400000000000000" pitchFamily="34" charset="-128"/>
                <a:ea typeface="Adobe 黑体 Std R" panose="020B0400000000000000" pitchFamily="34" charset="-128"/>
              </a:rPr>
              <a:t>sl</a:t>
            </a:r>
            <a:endParaRPr lang="en-US"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12</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Tree>
    <p:extLst>
      <p:ext uri="{BB962C8B-B14F-4D97-AF65-F5344CB8AC3E}">
        <p14:creationId xmlns:p14="http://schemas.microsoft.com/office/powerpoint/2010/main" val="590351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Sort-middle Rendering</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3" name="Content Placeholder 2">
            <a:extLst>
              <a:ext uri="{FF2B5EF4-FFF2-40B4-BE49-F238E27FC236}">
                <a16:creationId xmlns:a16="http://schemas.microsoft.com/office/drawing/2014/main" id="{162166AE-4A21-4EC3-B79A-189896CD83FE}"/>
              </a:ext>
            </a:extLst>
          </p:cNvPr>
          <p:cNvSpPr>
            <a:spLocks noGrp="1"/>
          </p:cNvSpPr>
          <p:nvPr>
            <p:ph idx="1"/>
          </p:nvPr>
        </p:nvSpPr>
        <p:spPr>
          <a:xfrm>
            <a:off x="838201" y="1996440"/>
            <a:ext cx="10515600" cy="4465442"/>
          </a:xfrm>
        </p:spPr>
        <p:txBody>
          <a:bodyPr>
            <a:normAutofit/>
          </a:bodyPr>
          <a:lstStyle/>
          <a:p>
            <a:r>
              <a:rPr lang="zh-TW" altLang="en-US" dirty="0">
                <a:solidFill>
                  <a:schemeClr val="bg1"/>
                </a:solidFill>
                <a:latin typeface="Adobe 黑体 Std R" panose="020B0400000000000000" pitchFamily="34" charset="-128"/>
                <a:ea typeface="Adobe 黑体 Std R" panose="020B0400000000000000" pitchFamily="34" charset="-128"/>
              </a:rPr>
              <a:t>假設我們可以將任何圖元發送到任何幾何處理器，每個其中獨立行動。</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當我們並行使用多個處理器時，一個主要的關心的是負載平衡，也就是說，讓每個處理器做同樣的事情大量的工作，因此沒有人閒置很長時間，因此浪費資源。</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一種明顯的方法是劃分對象坐標處理器之間的空間相等。不幸的是，這種方法常常導致負載平衡不佳，因為在許多應用程序中，幾何形狀不均勻分佈在對象空間。</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13</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Tree>
    <p:extLst>
      <p:ext uri="{BB962C8B-B14F-4D97-AF65-F5344CB8AC3E}">
        <p14:creationId xmlns:p14="http://schemas.microsoft.com/office/powerpoint/2010/main" val="468452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Sort-middle Rendering</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3" name="Content Placeholder 2">
            <a:extLst>
              <a:ext uri="{FF2B5EF4-FFF2-40B4-BE49-F238E27FC236}">
                <a16:creationId xmlns:a16="http://schemas.microsoft.com/office/drawing/2014/main" id="{162166AE-4A21-4EC3-B79A-189896CD83FE}"/>
              </a:ext>
            </a:extLst>
          </p:cNvPr>
          <p:cNvSpPr>
            <a:spLocks noGrp="1"/>
          </p:cNvSpPr>
          <p:nvPr>
            <p:ph idx="1"/>
          </p:nvPr>
        </p:nvSpPr>
        <p:spPr>
          <a:xfrm>
            <a:off x="838201" y="2011679"/>
            <a:ext cx="10515600" cy="4450203"/>
          </a:xfrm>
        </p:spPr>
        <p:txBody>
          <a:bodyPr>
            <a:normAutofit/>
          </a:bodyPr>
          <a:lstStyle/>
          <a:p>
            <a:r>
              <a:rPr lang="zh-TW" altLang="en-US" dirty="0">
                <a:solidFill>
                  <a:schemeClr val="bg1"/>
                </a:solidFill>
                <a:latin typeface="Adobe 黑体 Std R" panose="020B0400000000000000" pitchFamily="34" charset="-128"/>
                <a:ea typeface="Adobe 黑体 Std R" panose="020B0400000000000000" pitchFamily="34" charset="-128"/>
              </a:rPr>
              <a:t>另一種方法是分佈幾何隨著對象的生成，處理器之間一致，獨立於何處定位幾何對象。</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因此，對於 </a:t>
            </a:r>
            <a:r>
              <a:rPr lang="en-US" altLang="zh-TW" dirty="0">
                <a:solidFill>
                  <a:schemeClr val="bg1"/>
                </a:solidFill>
                <a:latin typeface="Adobe 黑体 Std R" panose="020B0400000000000000" pitchFamily="34" charset="-128"/>
                <a:ea typeface="Adobe 黑体 Std R" panose="020B0400000000000000" pitchFamily="34" charset="-128"/>
              </a:rPr>
              <a:t>n </a:t>
            </a:r>
            <a:r>
              <a:rPr lang="zh-TW" altLang="en-US" dirty="0">
                <a:solidFill>
                  <a:schemeClr val="bg1"/>
                </a:solidFill>
                <a:latin typeface="Adobe 黑体 Std R" panose="020B0400000000000000" pitchFamily="34" charset="-128"/>
                <a:ea typeface="Adobe 黑体 Std R" panose="020B0400000000000000" pitchFamily="34" charset="-128"/>
              </a:rPr>
              <a:t>個處理器，我們可能會發送第一個幾何實體到第一個處理器，第二個到第二個處理器，第 </a:t>
            </a:r>
            <a:r>
              <a:rPr lang="en-US" altLang="zh-TW" dirty="0">
                <a:solidFill>
                  <a:schemeClr val="bg1"/>
                </a:solidFill>
                <a:latin typeface="Adobe 黑体 Std R" panose="020B0400000000000000" pitchFamily="34" charset="-128"/>
                <a:ea typeface="Adobe 黑体 Std R" panose="020B0400000000000000" pitchFamily="34" charset="-128"/>
              </a:rPr>
              <a:t>n </a:t>
            </a:r>
            <a:r>
              <a:rPr lang="zh-TW" altLang="en-US" dirty="0">
                <a:solidFill>
                  <a:schemeClr val="bg1"/>
                </a:solidFill>
                <a:latin typeface="Adobe 黑体 Std R" panose="020B0400000000000000" pitchFamily="34" charset="-128"/>
                <a:ea typeface="Adobe 黑体 Std R" panose="020B0400000000000000" pitchFamily="34" charset="-128"/>
              </a:rPr>
              <a:t>個到第 </a:t>
            </a:r>
            <a:r>
              <a:rPr lang="en-US" altLang="zh-TW" dirty="0">
                <a:solidFill>
                  <a:schemeClr val="bg1"/>
                </a:solidFill>
                <a:latin typeface="Adobe 黑体 Std R" panose="020B0400000000000000" pitchFamily="34" charset="-128"/>
                <a:ea typeface="Adobe 黑体 Std R" panose="020B0400000000000000" pitchFamily="34" charset="-128"/>
              </a:rPr>
              <a:t>n </a:t>
            </a:r>
            <a:r>
              <a:rPr lang="zh-TW" altLang="en-US" dirty="0">
                <a:solidFill>
                  <a:schemeClr val="bg1"/>
                </a:solidFill>
                <a:latin typeface="Adobe 黑体 Std R" panose="020B0400000000000000" pitchFamily="34" charset="-128"/>
                <a:ea typeface="Adobe 黑体 Std R" panose="020B0400000000000000" pitchFamily="34" charset="-128"/>
              </a:rPr>
              <a:t>個處理器，</a:t>
            </a:r>
            <a:r>
              <a:rPr lang="en-US" altLang="zh-TW" dirty="0">
                <a:solidFill>
                  <a:schemeClr val="bg1"/>
                </a:solidFill>
                <a:latin typeface="Adobe 黑体 Std R" panose="020B0400000000000000" pitchFamily="34" charset="-128"/>
                <a:ea typeface="Adobe 黑体 Std R" panose="020B0400000000000000" pitchFamily="34" charset="-128"/>
              </a:rPr>
              <a:t>(n + 1)-</a:t>
            </a:r>
            <a:r>
              <a:rPr lang="en-US" altLang="zh-TW" dirty="0" err="1">
                <a:solidFill>
                  <a:schemeClr val="bg1"/>
                </a:solidFill>
                <a:latin typeface="Adobe 黑体 Std R" panose="020B0400000000000000" pitchFamily="34" charset="-128"/>
                <a:ea typeface="Adobe 黑体 Std R" panose="020B0400000000000000" pitchFamily="34" charset="-128"/>
              </a:rPr>
              <a:t>st</a:t>
            </a:r>
            <a:r>
              <a:rPr lang="en-US" altLang="zh-TW" dirty="0">
                <a:solidFill>
                  <a:schemeClr val="bg1"/>
                </a:solidFill>
                <a:latin typeface="Adobe 黑体 Std R" panose="020B0400000000000000" pitchFamily="34" charset="-128"/>
                <a:ea typeface="Adobe 黑体 Std R" panose="020B0400000000000000" pitchFamily="34" charset="-128"/>
              </a:rPr>
              <a:t> </a:t>
            </a:r>
            <a:r>
              <a:rPr lang="zh-TW" altLang="en-US" dirty="0">
                <a:solidFill>
                  <a:schemeClr val="bg1"/>
                </a:solidFill>
                <a:latin typeface="Adobe 黑体 Std R" panose="020B0400000000000000" pitchFamily="34" charset="-128"/>
                <a:ea typeface="Adobe 黑体 Std R" panose="020B0400000000000000" pitchFamily="34" charset="-128"/>
              </a:rPr>
              <a:t>到第一個處理器，依此類推。</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現在考慮光柵處理器。我們可以將其中的每一個分配到幀的不同區域緩衝區，或者等效地，將每個分配給顯示的不同區域。</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因此，每個光柵處理器渲染屏幕空間的固定部分。</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14</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Tree>
    <p:extLst>
      <p:ext uri="{BB962C8B-B14F-4D97-AF65-F5344CB8AC3E}">
        <p14:creationId xmlns:p14="http://schemas.microsoft.com/office/powerpoint/2010/main" val="1472388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Sort-middle Rendering</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3" name="Content Placeholder 2">
            <a:extLst>
              <a:ext uri="{FF2B5EF4-FFF2-40B4-BE49-F238E27FC236}">
                <a16:creationId xmlns:a16="http://schemas.microsoft.com/office/drawing/2014/main" id="{162166AE-4A21-4EC3-B79A-189896CD83FE}"/>
              </a:ext>
            </a:extLst>
          </p:cNvPr>
          <p:cNvSpPr>
            <a:spLocks noGrp="1"/>
          </p:cNvSpPr>
          <p:nvPr>
            <p:ph idx="1"/>
          </p:nvPr>
        </p:nvSpPr>
        <p:spPr>
          <a:xfrm>
            <a:off x="838201" y="2011679"/>
            <a:ext cx="10515600" cy="4450203"/>
          </a:xfrm>
        </p:spPr>
        <p:txBody>
          <a:bodyPr>
            <a:normAutofit/>
          </a:bodyPr>
          <a:lstStyle/>
          <a:p>
            <a:r>
              <a:rPr lang="zh-TW" altLang="en-US" dirty="0">
                <a:solidFill>
                  <a:schemeClr val="bg1"/>
                </a:solidFill>
                <a:latin typeface="Adobe 黑体 Std R" panose="020B0400000000000000" pitchFamily="34" charset="-128"/>
                <a:ea typeface="Adobe 黑体 Std R" panose="020B0400000000000000" pitchFamily="34" charset="-128"/>
              </a:rPr>
              <a:t>另一種方法是分佈幾何隨著對象的生成，處理器之間一致，獨立於何處定位幾何對象。</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因此，對於 </a:t>
            </a:r>
            <a:r>
              <a:rPr lang="en-US" altLang="zh-TW" dirty="0">
                <a:solidFill>
                  <a:schemeClr val="bg1"/>
                </a:solidFill>
                <a:latin typeface="Adobe 黑体 Std R" panose="020B0400000000000000" pitchFamily="34" charset="-128"/>
                <a:ea typeface="Adobe 黑体 Std R" panose="020B0400000000000000" pitchFamily="34" charset="-128"/>
              </a:rPr>
              <a:t>n </a:t>
            </a:r>
            <a:r>
              <a:rPr lang="zh-TW" altLang="en-US" dirty="0">
                <a:solidFill>
                  <a:schemeClr val="bg1"/>
                </a:solidFill>
                <a:latin typeface="Adobe 黑体 Std R" panose="020B0400000000000000" pitchFamily="34" charset="-128"/>
                <a:ea typeface="Adobe 黑体 Std R" panose="020B0400000000000000" pitchFamily="34" charset="-128"/>
              </a:rPr>
              <a:t>個處理器，我們可能會發送第一個幾何實體到第一個處理器，第二個到第二個處理器，第 </a:t>
            </a:r>
            <a:r>
              <a:rPr lang="en-US" altLang="zh-TW" dirty="0">
                <a:solidFill>
                  <a:schemeClr val="bg1"/>
                </a:solidFill>
                <a:latin typeface="Adobe 黑体 Std R" panose="020B0400000000000000" pitchFamily="34" charset="-128"/>
                <a:ea typeface="Adobe 黑体 Std R" panose="020B0400000000000000" pitchFamily="34" charset="-128"/>
              </a:rPr>
              <a:t>n </a:t>
            </a:r>
            <a:r>
              <a:rPr lang="zh-TW" altLang="en-US" dirty="0">
                <a:solidFill>
                  <a:schemeClr val="bg1"/>
                </a:solidFill>
                <a:latin typeface="Adobe 黑体 Std R" panose="020B0400000000000000" pitchFamily="34" charset="-128"/>
                <a:ea typeface="Adobe 黑体 Std R" panose="020B0400000000000000" pitchFamily="34" charset="-128"/>
              </a:rPr>
              <a:t>個到第 </a:t>
            </a:r>
            <a:r>
              <a:rPr lang="en-US" altLang="zh-TW" dirty="0">
                <a:solidFill>
                  <a:schemeClr val="bg1"/>
                </a:solidFill>
                <a:latin typeface="Adobe 黑体 Std R" panose="020B0400000000000000" pitchFamily="34" charset="-128"/>
                <a:ea typeface="Adobe 黑体 Std R" panose="020B0400000000000000" pitchFamily="34" charset="-128"/>
              </a:rPr>
              <a:t>n </a:t>
            </a:r>
            <a:r>
              <a:rPr lang="zh-TW" altLang="en-US" dirty="0">
                <a:solidFill>
                  <a:schemeClr val="bg1"/>
                </a:solidFill>
                <a:latin typeface="Adobe 黑体 Std R" panose="020B0400000000000000" pitchFamily="34" charset="-128"/>
                <a:ea typeface="Adobe 黑体 Std R" panose="020B0400000000000000" pitchFamily="34" charset="-128"/>
              </a:rPr>
              <a:t>個處理器，</a:t>
            </a:r>
            <a:r>
              <a:rPr lang="en-US" altLang="zh-TW" dirty="0">
                <a:solidFill>
                  <a:schemeClr val="bg1"/>
                </a:solidFill>
                <a:latin typeface="Adobe 黑体 Std R" panose="020B0400000000000000" pitchFamily="34" charset="-128"/>
                <a:ea typeface="Adobe 黑体 Std R" panose="020B0400000000000000" pitchFamily="34" charset="-128"/>
              </a:rPr>
              <a:t>(n + 1)-</a:t>
            </a:r>
            <a:r>
              <a:rPr lang="en-US" altLang="zh-TW" dirty="0" err="1">
                <a:solidFill>
                  <a:schemeClr val="bg1"/>
                </a:solidFill>
                <a:latin typeface="Adobe 黑体 Std R" panose="020B0400000000000000" pitchFamily="34" charset="-128"/>
                <a:ea typeface="Adobe 黑体 Std R" panose="020B0400000000000000" pitchFamily="34" charset="-128"/>
              </a:rPr>
              <a:t>st</a:t>
            </a:r>
            <a:r>
              <a:rPr lang="en-US" altLang="zh-TW" dirty="0">
                <a:solidFill>
                  <a:schemeClr val="bg1"/>
                </a:solidFill>
                <a:latin typeface="Adobe 黑体 Std R" panose="020B0400000000000000" pitchFamily="34" charset="-128"/>
                <a:ea typeface="Adobe 黑体 Std R" panose="020B0400000000000000" pitchFamily="34" charset="-128"/>
              </a:rPr>
              <a:t> </a:t>
            </a:r>
            <a:r>
              <a:rPr lang="zh-TW" altLang="en-US" dirty="0">
                <a:solidFill>
                  <a:schemeClr val="bg1"/>
                </a:solidFill>
                <a:latin typeface="Adobe 黑体 Std R" panose="020B0400000000000000" pitchFamily="34" charset="-128"/>
                <a:ea typeface="Adobe 黑体 Std R" panose="020B0400000000000000" pitchFamily="34" charset="-128"/>
              </a:rPr>
              <a:t>到第一個處理器，依此類推。</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現在考慮光柵處理器。我們可以將其中的每一個分配到幀的不同區域緩衝區，或者等效地，將每個分配給顯示的不同區域。</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因此，每個光柵處理器渲染屏幕空間的固定部分。</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15</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Tree>
    <p:extLst>
      <p:ext uri="{BB962C8B-B14F-4D97-AF65-F5344CB8AC3E}">
        <p14:creationId xmlns:p14="http://schemas.microsoft.com/office/powerpoint/2010/main" val="3251394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Sort-middle Rendering</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16</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7" name="內容版面配置區 2">
            <a:extLst>
              <a:ext uri="{FF2B5EF4-FFF2-40B4-BE49-F238E27FC236}">
                <a16:creationId xmlns:a16="http://schemas.microsoft.com/office/drawing/2014/main" id="{E41B46DB-CE65-4B95-8061-A3D45F3DC984}"/>
              </a:ext>
            </a:extLst>
          </p:cNvPr>
          <p:cNvSpPr txBox="1">
            <a:spLocks/>
          </p:cNvSpPr>
          <p:nvPr/>
        </p:nvSpPr>
        <p:spPr>
          <a:xfrm>
            <a:off x="731520" y="2057400"/>
            <a:ext cx="6493508" cy="46024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smtClean="0">
                <a:solidFill>
                  <a:schemeClr val="bg1"/>
                </a:solidFill>
                <a:latin typeface="Adobe 黑体 Std R" panose="020B0400000000000000" pitchFamily="34" charset="-128"/>
                <a:ea typeface="Adobe 黑体 Std R" panose="020B0400000000000000" pitchFamily="34" charset="-128"/>
              </a:rPr>
              <a:t>現在的問題是如何將幾何處理器的輸出分配給光柵處理器。每個幾何處理器都可以處理可以顯示器上的任何位置。</a:t>
            </a:r>
            <a:endParaRPr lang="en-US" altLang="zh-TW" dirty="0" smtClean="0">
              <a:solidFill>
                <a:schemeClr val="bg1"/>
              </a:solidFill>
              <a:latin typeface="Adobe 黑体 Std R" panose="020B0400000000000000" pitchFamily="34" charset="-128"/>
              <a:ea typeface="Adobe 黑体 Std R" panose="020B0400000000000000" pitchFamily="34" charset="-128"/>
            </a:endParaRPr>
          </a:p>
          <a:p>
            <a:r>
              <a:rPr lang="zh-TW" altLang="en-US" dirty="0" smtClean="0">
                <a:solidFill>
                  <a:schemeClr val="bg1"/>
                </a:solidFill>
                <a:latin typeface="Adobe 黑体 Std R" panose="020B0400000000000000" pitchFamily="34" charset="-128"/>
                <a:ea typeface="Adobe 黑体 Std R" panose="020B0400000000000000" pitchFamily="34" charset="-128"/>
              </a:rPr>
              <a:t>因此，我們必須對它們的輸出進行排序並分配原語從幾何處理器出現到正確的光柵處理器。</a:t>
            </a:r>
            <a:endParaRPr lang="en-US" altLang="zh-TW" dirty="0" smtClean="0">
              <a:solidFill>
                <a:schemeClr val="bg1"/>
              </a:solidFill>
              <a:latin typeface="Adobe 黑体 Std R" panose="020B0400000000000000" pitchFamily="34" charset="-128"/>
              <a:ea typeface="Adobe 黑体 Std R" panose="020B0400000000000000" pitchFamily="34" charset="-128"/>
            </a:endParaRPr>
          </a:p>
          <a:p>
            <a:r>
              <a:rPr lang="zh-TW" altLang="en-US" dirty="0" smtClean="0">
                <a:solidFill>
                  <a:schemeClr val="bg1"/>
                </a:solidFill>
                <a:latin typeface="Adobe 黑体 Std R" panose="020B0400000000000000" pitchFamily="34" charset="-128"/>
                <a:ea typeface="Adobe 黑体 Std R" panose="020B0400000000000000" pitchFamily="34" charset="-128"/>
              </a:rPr>
              <a:t>最後，在光柵階段之前必須進行一些排序。我們將此架構稱為</a:t>
            </a:r>
            <a:r>
              <a:rPr lang="en-US" altLang="zh-TW" dirty="0" smtClean="0">
                <a:solidFill>
                  <a:schemeClr val="bg1"/>
                </a:solidFill>
                <a:latin typeface="Adobe 黑体 Std R" panose="020B0400000000000000" pitchFamily="34" charset="-128"/>
                <a:ea typeface="Adobe 黑体 Std R" panose="020B0400000000000000" pitchFamily="34" charset="-128"/>
              </a:rPr>
              <a:t>Sort-middle Rendering</a:t>
            </a:r>
            <a:r>
              <a:rPr lang="zh-TW" altLang="en-US" dirty="0" smtClean="0">
                <a:solidFill>
                  <a:schemeClr val="bg1"/>
                </a:solidFill>
                <a:latin typeface="Adobe 黑体 Std R" panose="020B0400000000000000" pitchFamily="34" charset="-128"/>
                <a:ea typeface="Adobe 黑体 Std R" panose="020B0400000000000000" pitchFamily="34" charset="-128"/>
              </a:rPr>
              <a:t>。</a:t>
            </a:r>
          </a:p>
          <a:p>
            <a:endParaRPr lang="zh-TW" altLang="en-US" sz="3200" dirty="0">
              <a:solidFill>
                <a:schemeClr val="bg1"/>
              </a:solidFill>
              <a:latin typeface="Adobe 黑体 Std R" panose="020B0400000000000000" pitchFamily="34" charset="-128"/>
              <a:ea typeface="Adobe 黑体 Std R" panose="020B0400000000000000" pitchFamily="34" charset="-128"/>
            </a:endParaRPr>
          </a:p>
        </p:txBody>
      </p:sp>
      <p:pic>
        <p:nvPicPr>
          <p:cNvPr id="9" name="圖片 8">
            <a:extLst>
              <a:ext uri="{FF2B5EF4-FFF2-40B4-BE49-F238E27FC236}">
                <a16:creationId xmlns:a16="http://schemas.microsoft.com/office/drawing/2014/main" id="{8A119C58-1115-4135-9C95-37F4163CA819}"/>
              </a:ext>
            </a:extLst>
          </p:cNvPr>
          <p:cNvPicPr>
            <a:picLocks noChangeAspect="1"/>
          </p:cNvPicPr>
          <p:nvPr/>
        </p:nvPicPr>
        <p:blipFill>
          <a:blip r:embed="rId2"/>
          <a:stretch>
            <a:fillRect/>
          </a:stretch>
        </p:blipFill>
        <p:spPr>
          <a:xfrm>
            <a:off x="7478460" y="1397048"/>
            <a:ext cx="3621909" cy="5132291"/>
          </a:xfrm>
          <a:prstGeom prst="rect">
            <a:avLst/>
          </a:prstGeom>
        </p:spPr>
      </p:pic>
    </p:spTree>
    <p:extLst>
      <p:ext uri="{BB962C8B-B14F-4D97-AF65-F5344CB8AC3E}">
        <p14:creationId xmlns:p14="http://schemas.microsoft.com/office/powerpoint/2010/main" val="3116783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Sort-last Rendering</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17</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7" name="內容版面配置區 2">
            <a:extLst>
              <a:ext uri="{FF2B5EF4-FFF2-40B4-BE49-F238E27FC236}">
                <a16:creationId xmlns:a16="http://schemas.microsoft.com/office/drawing/2014/main" id="{E41B46DB-CE65-4B95-8061-A3D45F3DC984}"/>
              </a:ext>
            </a:extLst>
          </p:cNvPr>
          <p:cNvSpPr txBox="1">
            <a:spLocks/>
          </p:cNvSpPr>
          <p:nvPr/>
        </p:nvSpPr>
        <p:spPr>
          <a:xfrm>
            <a:off x="731519" y="2057400"/>
            <a:ext cx="10622281" cy="46024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solidFill>
                  <a:schemeClr val="bg1"/>
                </a:solidFill>
                <a:latin typeface="Adobe 黑体 Std R" panose="020B0400000000000000" pitchFamily="34" charset="-128"/>
                <a:ea typeface="Adobe 黑体 Std R" panose="020B0400000000000000" pitchFamily="34" charset="-128"/>
              </a:rPr>
              <a:t>現在假設每個幾何處理器是連接到自己的光柵處理器。這個配置將是我們將擁有的標準 </a:t>
            </a:r>
            <a:r>
              <a:rPr lang="en-US" altLang="zh-TW" dirty="0">
                <a:solidFill>
                  <a:schemeClr val="bg1"/>
                </a:solidFill>
                <a:latin typeface="Adobe 黑体 Std R" panose="020B0400000000000000" pitchFamily="34" charset="-128"/>
                <a:ea typeface="Adobe 黑体 Std R" panose="020B0400000000000000" pitchFamily="34" charset="-128"/>
              </a:rPr>
              <a:t>PC </a:t>
            </a:r>
            <a:r>
              <a:rPr lang="zh-TW" altLang="en-US" dirty="0">
                <a:solidFill>
                  <a:schemeClr val="bg1"/>
                </a:solidFill>
                <a:latin typeface="Adobe 黑体 Std R" panose="020B0400000000000000" pitchFamily="34" charset="-128"/>
                <a:ea typeface="Adobe 黑体 Std R" panose="020B0400000000000000" pitchFamily="34" charset="-128"/>
              </a:rPr>
              <a:t>集合，每台 </a:t>
            </a:r>
            <a:r>
              <a:rPr lang="en-US" altLang="zh-TW" dirty="0">
                <a:solidFill>
                  <a:schemeClr val="bg1"/>
                </a:solidFill>
                <a:latin typeface="Adobe 黑体 Std R" panose="020B0400000000000000" pitchFamily="34" charset="-128"/>
                <a:ea typeface="Adobe 黑体 Std R" panose="020B0400000000000000" pitchFamily="34" charset="-128"/>
              </a:rPr>
              <a:t>PC </a:t>
            </a:r>
            <a:r>
              <a:rPr lang="zh-TW" altLang="en-US" dirty="0">
                <a:solidFill>
                  <a:schemeClr val="bg1"/>
                </a:solidFill>
                <a:latin typeface="Adobe 黑体 Std R" panose="020B0400000000000000" pitchFamily="34" charset="-128"/>
                <a:ea typeface="Adobe 黑体 Std R" panose="020B0400000000000000" pitchFamily="34" charset="-128"/>
              </a:rPr>
              <a:t>都有自己的顯卡</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就像排序中間一樣，我們可以通過發送來平衡幾何處理器以忽略它們可能位於顯示器上的位置的順序為它們提供基元它們被光柵化。</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然而，正是因為這種分配幾何和中間缺少排序，每個光柵處理器必須有一個幀緩衝區顯示器的全尺寸。</a:t>
            </a:r>
            <a:endParaRPr lang="en-US" altLang="zh-TW" dirty="0">
              <a:solidFill>
                <a:schemeClr val="bg1"/>
              </a:solidFill>
              <a:latin typeface="Adobe 黑体 Std R" panose="020B0400000000000000" pitchFamily="34" charset="-128"/>
              <a:ea typeface="Adobe 黑体 Std R" panose="020B0400000000000000" pitchFamily="34" charset="-128"/>
            </a:endParaRPr>
          </a:p>
          <a:p>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901451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Sort-last Rendering</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18</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7" name="內容版面配置區 2">
            <a:extLst>
              <a:ext uri="{FF2B5EF4-FFF2-40B4-BE49-F238E27FC236}">
                <a16:creationId xmlns:a16="http://schemas.microsoft.com/office/drawing/2014/main" id="{E41B46DB-CE65-4B95-8061-A3D45F3DC984}"/>
              </a:ext>
            </a:extLst>
          </p:cNvPr>
          <p:cNvSpPr txBox="1">
            <a:spLocks/>
          </p:cNvSpPr>
          <p:nvPr/>
        </p:nvSpPr>
        <p:spPr>
          <a:xfrm>
            <a:off x="557404" y="1932354"/>
            <a:ext cx="6827521" cy="46024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solidFill>
                  <a:schemeClr val="bg1"/>
                </a:solidFill>
                <a:latin typeface="Adobe 黑体 Std R" panose="020B0400000000000000" pitchFamily="34" charset="-128"/>
                <a:ea typeface="Adobe 黑体 Std R" panose="020B0400000000000000" pitchFamily="34" charset="-128"/>
              </a:rPr>
              <a:t>因為每個幾何</a:t>
            </a:r>
            <a:r>
              <a:rPr lang="en-US" altLang="zh-TW" dirty="0">
                <a:solidFill>
                  <a:schemeClr val="bg1"/>
                </a:solidFill>
                <a:latin typeface="Adobe 黑体 Std R" panose="020B0400000000000000" pitchFamily="34" charset="-128"/>
                <a:ea typeface="Adobe 黑体 Std R" panose="020B0400000000000000" pitchFamily="34" charset="-128"/>
              </a:rPr>
              <a:t>/</a:t>
            </a:r>
            <a:r>
              <a:rPr lang="zh-TW" altLang="en-US" dirty="0">
                <a:solidFill>
                  <a:schemeClr val="bg1"/>
                </a:solidFill>
                <a:latin typeface="Adobe 黑体 Std R" panose="020B0400000000000000" pitchFamily="34" charset="-128"/>
                <a:ea typeface="Adobe 黑体 Std R" panose="020B0400000000000000" pitchFamily="34" charset="-128"/>
              </a:rPr>
              <a:t>柵格對都包含一個完整的管道，每一對都為幾何的一部分生成一個正確的隱藏表面去除圖像。圖 </a:t>
            </a:r>
            <a:r>
              <a:rPr lang="en-US" altLang="zh-TW" dirty="0">
                <a:solidFill>
                  <a:schemeClr val="bg1"/>
                </a:solidFill>
                <a:latin typeface="Adobe 黑体 Std R" panose="020B0400000000000000" pitchFamily="34" charset="-128"/>
                <a:ea typeface="Adobe 黑体 Std R" panose="020B0400000000000000" pitchFamily="34" charset="-128"/>
              </a:rPr>
              <a:t>11.24 </a:t>
            </a:r>
            <a:r>
              <a:rPr lang="zh-TW" altLang="en-US" dirty="0">
                <a:solidFill>
                  <a:schemeClr val="bg1"/>
                </a:solidFill>
                <a:latin typeface="Adobe 黑体 Std R" panose="020B0400000000000000" pitchFamily="34" charset="-128"/>
                <a:ea typeface="Adobe 黑体 Std R" panose="020B0400000000000000" pitchFamily="34" charset="-128"/>
              </a:rPr>
              <a:t>顯示了三張均正確的圖像，而第四張顯示瞭如何它們必須組合在一起以形成包含所有幾何圖形的正確圖像。</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我們可以通過合成步驟組合部分圖像，如圖 </a:t>
            </a:r>
            <a:r>
              <a:rPr lang="en-US" altLang="zh-TW" dirty="0">
                <a:solidFill>
                  <a:schemeClr val="bg1"/>
                </a:solidFill>
                <a:latin typeface="Adobe 黑体 Std R" panose="020B0400000000000000" pitchFamily="34" charset="-128"/>
                <a:ea typeface="Adobe 黑体 Std R" panose="020B0400000000000000" pitchFamily="34" charset="-128"/>
              </a:rPr>
              <a:t>11.24 </a:t>
            </a:r>
            <a:r>
              <a:rPr lang="zh-TW" altLang="en-US" dirty="0">
                <a:solidFill>
                  <a:schemeClr val="bg1"/>
                </a:solidFill>
                <a:latin typeface="Adobe 黑体 Std R" panose="020B0400000000000000" pitchFamily="34" charset="-128"/>
                <a:ea typeface="Adobe 黑体 Std R" panose="020B0400000000000000" pitchFamily="34" charset="-128"/>
              </a:rPr>
              <a:t>所示。對於合成計算，我們不僅需要顏色中的圖像幾何處理器的緩衝區以及深度信息，因為我們必須知道每個像素哪個光柵處理器包含對應的像素</a:t>
            </a:r>
            <a:endParaRPr lang="en-US" altLang="zh-TW" dirty="0">
              <a:solidFill>
                <a:schemeClr val="bg1"/>
              </a:solidFill>
              <a:latin typeface="Adobe 黑体 Std R" panose="020B0400000000000000" pitchFamily="34" charset="-128"/>
              <a:ea typeface="Adobe 黑体 Std R" panose="020B0400000000000000" pitchFamily="34" charset="-128"/>
            </a:endParaRPr>
          </a:p>
          <a:p>
            <a:endParaRPr lang="en-US" altLang="zh-TW" dirty="0">
              <a:solidFill>
                <a:schemeClr val="bg1"/>
              </a:solidFill>
              <a:latin typeface="Adobe 黑体 Std R" panose="020B0400000000000000" pitchFamily="34" charset="-128"/>
              <a:ea typeface="Adobe 黑体 Std R" panose="020B0400000000000000" pitchFamily="34" charset="-128"/>
            </a:endParaRPr>
          </a:p>
          <a:p>
            <a:endParaRPr lang="zh-TW" altLang="en-US" dirty="0">
              <a:solidFill>
                <a:schemeClr val="bg1"/>
              </a:solidFill>
              <a:latin typeface="Adobe 黑体 Std R" panose="020B0400000000000000" pitchFamily="34" charset="-128"/>
              <a:ea typeface="Adobe 黑体 Std R" panose="020B0400000000000000" pitchFamily="34" charset="-128"/>
            </a:endParaRPr>
          </a:p>
        </p:txBody>
      </p:sp>
      <p:pic>
        <p:nvPicPr>
          <p:cNvPr id="9" name="圖片 8">
            <a:extLst>
              <a:ext uri="{FF2B5EF4-FFF2-40B4-BE49-F238E27FC236}">
                <a16:creationId xmlns:a16="http://schemas.microsoft.com/office/drawing/2014/main" id="{C28681C5-F2F2-4038-BC19-0446008AA38E}"/>
              </a:ext>
            </a:extLst>
          </p:cNvPr>
          <p:cNvPicPr>
            <a:picLocks noChangeAspect="1"/>
          </p:cNvPicPr>
          <p:nvPr/>
        </p:nvPicPr>
        <p:blipFill>
          <a:blip r:embed="rId2"/>
          <a:stretch>
            <a:fillRect/>
          </a:stretch>
        </p:blipFill>
        <p:spPr>
          <a:xfrm>
            <a:off x="7525027" y="1279966"/>
            <a:ext cx="4548532" cy="4959099"/>
          </a:xfrm>
          <a:prstGeom prst="rect">
            <a:avLst/>
          </a:prstGeom>
        </p:spPr>
      </p:pic>
    </p:spTree>
    <p:extLst>
      <p:ext uri="{BB962C8B-B14F-4D97-AF65-F5344CB8AC3E}">
        <p14:creationId xmlns:p14="http://schemas.microsoft.com/office/powerpoint/2010/main" val="3058848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851" y="-16673"/>
            <a:ext cx="8798249" cy="1277937"/>
          </a:xfrm>
        </p:spPr>
        <p:txBody>
          <a:bodyPr anchor="ctr">
            <a:normAutofit/>
          </a:bodyPr>
          <a:lstStyle/>
          <a:p>
            <a:r>
              <a:rPr lang="en-US" altLang="zh-TW" sz="6600" dirty="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4" name="文字方塊 13"/>
          <p:cNvSpPr txBox="1"/>
          <p:nvPr/>
        </p:nvSpPr>
        <p:spPr>
          <a:xfrm>
            <a:off x="1" y="1156452"/>
            <a:ext cx="5499812" cy="646331"/>
          </a:xfrm>
          <a:prstGeom prst="rect">
            <a:avLst/>
          </a:prstGeom>
          <a:noFill/>
        </p:spPr>
        <p:txBody>
          <a:bodyPr wrap="square" rtlCol="0">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   </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15" name="文字方塊 14"/>
          <p:cNvSpPr txBox="1"/>
          <p:nvPr/>
        </p:nvSpPr>
        <p:spPr>
          <a:xfrm>
            <a:off x="11561885" y="6211669"/>
            <a:ext cx="630115"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1</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6" name="文字方塊 5"/>
          <p:cNvSpPr txBox="1"/>
          <p:nvPr/>
        </p:nvSpPr>
        <p:spPr>
          <a:xfrm>
            <a:off x="334108" y="1175154"/>
            <a:ext cx="11857892"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Going Beyond Pipeline Rendering</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302547" y="2415687"/>
            <a:ext cx="9753177" cy="3108543"/>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solidFill>
                  <a:schemeClr val="bg1"/>
                </a:solidFill>
                <a:latin typeface="Adobe 黑体 Std R" panose="020B0400000000000000" pitchFamily="34" charset="-128"/>
                <a:ea typeface="Adobe 黑体 Std R" panose="020B0400000000000000" pitchFamily="34" charset="-128"/>
              </a:rPr>
              <a:t>在給定包含幾何對象、相機、光源和屬性的場景描述我們可以使用可用的</a:t>
            </a:r>
            <a:r>
              <a:rPr lang="zh-TW" altLang="en-US" sz="2800" dirty="0" smtClean="0">
                <a:solidFill>
                  <a:schemeClr val="bg1"/>
                </a:solidFill>
                <a:latin typeface="Adobe 黑体 Std R" panose="020B0400000000000000" pitchFamily="34" charset="-128"/>
                <a:ea typeface="Adobe 黑体 Std R" panose="020B0400000000000000" pitchFamily="34" charset="-128"/>
              </a:rPr>
              <a:t>硬體和軟體近乎</a:t>
            </a:r>
            <a:r>
              <a:rPr lang="zh-TW" altLang="en-US" sz="2800" dirty="0">
                <a:solidFill>
                  <a:schemeClr val="bg1"/>
                </a:solidFill>
                <a:latin typeface="Adobe 黑体 Std R" panose="020B0400000000000000" pitchFamily="34" charset="-128"/>
                <a:ea typeface="Adobe 黑体 Std R" panose="020B0400000000000000" pitchFamily="34" charset="-128"/>
              </a:rPr>
              <a:t>實時地渲染場景</a:t>
            </a:r>
          </a:p>
          <a:p>
            <a:pPr marL="457200" indent="-457200">
              <a:buFont typeface="Arial" panose="020B0604020202020204" pitchFamily="34" charset="0"/>
              <a:buChar char="•"/>
            </a:pPr>
            <a:r>
              <a:rPr lang="zh-TW" altLang="en-US" sz="2800" dirty="0">
                <a:solidFill>
                  <a:schemeClr val="bg1"/>
                </a:solidFill>
                <a:latin typeface="Adobe 黑体 Std R" panose="020B0400000000000000" pitchFamily="34" charset="-128"/>
                <a:ea typeface="Adobe 黑体 Std R" panose="020B0400000000000000" pitchFamily="34" charset="-128"/>
              </a:rPr>
              <a:t>使用以往的</a:t>
            </a:r>
            <a:r>
              <a:rPr lang="en-US" altLang="zh-TW" sz="2800" dirty="0">
                <a:solidFill>
                  <a:schemeClr val="bg1"/>
                </a:solidFill>
                <a:latin typeface="Adobe 黑体 Std R" panose="020B0400000000000000" pitchFamily="34" charset="-128"/>
                <a:ea typeface="Adobe 黑体 Std R" panose="020B0400000000000000" pitchFamily="34" charset="-128"/>
              </a:rPr>
              <a:t>pipeline rendering</a:t>
            </a:r>
            <a:r>
              <a:rPr lang="zh-TW" altLang="en-US" sz="2800" dirty="0">
                <a:solidFill>
                  <a:schemeClr val="bg1"/>
                </a:solidFill>
                <a:latin typeface="Adobe 黑体 Std R" panose="020B0400000000000000" pitchFamily="34" charset="-128"/>
                <a:ea typeface="Adobe 黑体 Std R" panose="020B0400000000000000" pitchFamily="34" charset="-128"/>
              </a:rPr>
              <a:t>支持的照明模型，還是有諸多限制使有些東西無法透過此渲染達到很好的效果</a:t>
            </a:r>
          </a:p>
          <a:p>
            <a:pPr marL="457200" indent="-457200">
              <a:buFont typeface="Arial" panose="020B0604020202020204" pitchFamily="34" charset="0"/>
              <a:buChar char="•"/>
            </a:pPr>
            <a:r>
              <a:rPr lang="zh-TW" altLang="en-US" sz="2800" dirty="0">
                <a:solidFill>
                  <a:schemeClr val="bg1"/>
                </a:solidFill>
                <a:latin typeface="Adobe 黑体 Std R" panose="020B0400000000000000" pitchFamily="34" charset="-128"/>
                <a:ea typeface="Adobe 黑体 Std R" panose="020B0400000000000000" pitchFamily="34" charset="-128"/>
              </a:rPr>
              <a:t>本章介紹介於</a:t>
            </a:r>
            <a:r>
              <a:rPr lang="en-US" altLang="zh-TW" sz="2800" dirty="0">
                <a:solidFill>
                  <a:schemeClr val="bg1"/>
                </a:solidFill>
                <a:latin typeface="Adobe 黑体 Std R" panose="020B0400000000000000" pitchFamily="34" charset="-128"/>
                <a:ea typeface="Adobe 黑体 Std R" panose="020B0400000000000000" pitchFamily="34" charset="-128"/>
              </a:rPr>
              <a:t>physically correct renderers </a:t>
            </a:r>
            <a:r>
              <a:rPr lang="zh-TW" altLang="en-US" sz="2800" dirty="0">
                <a:solidFill>
                  <a:schemeClr val="bg1"/>
                </a:solidFill>
                <a:latin typeface="Adobe 黑体 Std R" panose="020B0400000000000000" pitchFamily="34" charset="-128"/>
                <a:ea typeface="Adobe 黑体 Std R" panose="020B0400000000000000" pitchFamily="34" charset="-128"/>
              </a:rPr>
              <a:t>和 </a:t>
            </a:r>
            <a:r>
              <a:rPr lang="en-US" altLang="zh-TW" sz="2800" dirty="0">
                <a:solidFill>
                  <a:schemeClr val="bg1"/>
                </a:solidFill>
                <a:latin typeface="Adobe 黑体 Std R" panose="020B0400000000000000" pitchFamily="34" charset="-128"/>
                <a:ea typeface="Adobe 黑体 Std R" panose="020B0400000000000000" pitchFamily="34" charset="-128"/>
              </a:rPr>
              <a:t>real-time renderers</a:t>
            </a:r>
            <a:r>
              <a:rPr lang="zh-TW" altLang="en-US" sz="2800" dirty="0">
                <a:solidFill>
                  <a:schemeClr val="bg1"/>
                </a:solidFill>
                <a:latin typeface="Adobe 黑体 Std R" panose="020B0400000000000000" pitchFamily="34" charset="-128"/>
                <a:ea typeface="Adobe 黑体 Std R" panose="020B0400000000000000" pitchFamily="34" charset="-128"/>
              </a:rPr>
              <a:t>之間的兩種方法</a:t>
            </a:r>
          </a:p>
          <a:p>
            <a:pPr marL="457200" indent="-457200">
              <a:buFont typeface="Arial" panose="020B0604020202020204" pitchFamily="34" charset="0"/>
              <a:buChar char="•"/>
            </a:pPr>
            <a:r>
              <a:rPr lang="zh-TW" altLang="en-US" sz="2800" dirty="0">
                <a:solidFill>
                  <a:schemeClr val="bg1"/>
                </a:solidFill>
                <a:latin typeface="Adobe 黑体 Std R" panose="020B0400000000000000" pitchFamily="34" charset="-128"/>
                <a:ea typeface="Adobe 黑体 Std R" panose="020B0400000000000000" pitchFamily="34" charset="-128"/>
              </a:rPr>
              <a:t>轉向處理大數據集和高分辨率的問題顯示</a:t>
            </a:r>
          </a:p>
        </p:txBody>
      </p:sp>
    </p:spTree>
    <p:extLst>
      <p:ext uri="{BB962C8B-B14F-4D97-AF65-F5344CB8AC3E}">
        <p14:creationId xmlns:p14="http://schemas.microsoft.com/office/powerpoint/2010/main" val="2275840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Sort-last Rendering</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19</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7" name="內容版面配置區 2">
            <a:extLst>
              <a:ext uri="{FF2B5EF4-FFF2-40B4-BE49-F238E27FC236}">
                <a16:creationId xmlns:a16="http://schemas.microsoft.com/office/drawing/2014/main" id="{E41B46DB-CE65-4B95-8061-A3D45F3DC984}"/>
              </a:ext>
            </a:extLst>
          </p:cNvPr>
          <p:cNvSpPr txBox="1">
            <a:spLocks/>
          </p:cNvSpPr>
          <p:nvPr/>
        </p:nvSpPr>
        <p:spPr>
          <a:xfrm>
            <a:off x="557404" y="1932354"/>
            <a:ext cx="10796397" cy="46024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solidFill>
                  <a:schemeClr val="bg1"/>
                </a:solidFill>
                <a:latin typeface="Adobe 黑体 Std R" panose="020B0400000000000000" pitchFamily="34" charset="-128"/>
                <a:ea typeface="Adobe 黑体 Std R" panose="020B0400000000000000" pitchFamily="34" charset="-128"/>
              </a:rPr>
              <a:t>從概念上講，最簡單的方法（有時稱為二叉樹組合）是讓成對的處理器組合它們的信息。考慮這個例子</a:t>
            </a:r>
          </a:p>
          <a:p>
            <a:r>
              <a:rPr lang="zh-TW" altLang="en-US" sz="2000" dirty="0">
                <a:solidFill>
                  <a:schemeClr val="bg1"/>
                </a:solidFill>
                <a:latin typeface="Adobe 黑体 Std R" panose="020B0400000000000000" pitchFamily="34" charset="-128"/>
                <a:ea typeface="Adobe 黑体 Std R" panose="020B0400000000000000" pitchFamily="34" charset="-128"/>
              </a:rPr>
              <a:t>如圖 </a:t>
            </a:r>
            <a:r>
              <a:rPr lang="en-US" altLang="zh-TW" sz="2000" dirty="0">
                <a:solidFill>
                  <a:schemeClr val="bg1"/>
                </a:solidFill>
                <a:latin typeface="Adobe 黑体 Std R" panose="020B0400000000000000" pitchFamily="34" charset="-128"/>
                <a:ea typeface="Adobe 黑体 Std R" panose="020B0400000000000000" pitchFamily="34" charset="-128"/>
              </a:rPr>
              <a:t>11.25 </a:t>
            </a:r>
            <a:r>
              <a:rPr lang="zh-TW" altLang="en-US" sz="2000" dirty="0">
                <a:solidFill>
                  <a:schemeClr val="bg1"/>
                </a:solidFill>
                <a:latin typeface="Adobe 黑体 Std R" panose="020B0400000000000000" pitchFamily="34" charset="-128"/>
                <a:ea typeface="Adobe 黑体 Std R" panose="020B0400000000000000" pitchFamily="34" charset="-128"/>
              </a:rPr>
              <a:t>所示，其中我們有四個幾何</a:t>
            </a:r>
            <a:r>
              <a:rPr lang="en-US" altLang="zh-TW" sz="2000" dirty="0">
                <a:solidFill>
                  <a:schemeClr val="bg1"/>
                </a:solidFill>
                <a:latin typeface="Adobe 黑体 Std R" panose="020B0400000000000000" pitchFamily="34" charset="-128"/>
                <a:ea typeface="Adobe 黑体 Std R" panose="020B0400000000000000" pitchFamily="34" charset="-128"/>
              </a:rPr>
              <a:t>/</a:t>
            </a:r>
            <a:r>
              <a:rPr lang="zh-TW" altLang="en-US" sz="2000" dirty="0">
                <a:solidFill>
                  <a:schemeClr val="bg1"/>
                </a:solidFill>
                <a:latin typeface="Adobe 黑体 Std R" panose="020B0400000000000000" pitchFamily="34" charset="-128"/>
                <a:ea typeface="Adobe 黑体 Std R" panose="020B0400000000000000" pitchFamily="34" charset="-128"/>
              </a:rPr>
              <a:t>柵格管道，編號為 </a:t>
            </a:r>
            <a:r>
              <a:rPr lang="en-US" altLang="zh-TW" sz="2000" dirty="0">
                <a:solidFill>
                  <a:schemeClr val="bg1"/>
                </a:solidFill>
                <a:latin typeface="Adobe 黑体 Std R" panose="020B0400000000000000" pitchFamily="34" charset="-128"/>
                <a:ea typeface="Adobe 黑体 Std R" panose="020B0400000000000000" pitchFamily="34" charset="-128"/>
              </a:rPr>
              <a:t>0-3</a:t>
            </a:r>
            <a:r>
              <a:rPr lang="zh-TW" altLang="en-US" sz="2000" dirty="0">
                <a:solidFill>
                  <a:schemeClr val="bg1"/>
                </a:solidFill>
                <a:latin typeface="Adobe 黑体 Std R" panose="020B0400000000000000" pitchFamily="34" charset="-128"/>
                <a:ea typeface="Adobe 黑体 Std R" panose="020B0400000000000000" pitchFamily="34" charset="-128"/>
              </a:rPr>
              <a:t>。</a:t>
            </a:r>
          </a:p>
          <a:p>
            <a:r>
              <a:rPr lang="zh-TW" altLang="en-US" sz="2000" dirty="0">
                <a:solidFill>
                  <a:schemeClr val="bg1"/>
                </a:solidFill>
                <a:latin typeface="Adobe 黑体 Std R" panose="020B0400000000000000" pitchFamily="34" charset="-128"/>
                <a:ea typeface="Adobe 黑体 Std R" panose="020B0400000000000000" pitchFamily="34" charset="-128"/>
              </a:rPr>
              <a:t>處理器 </a:t>
            </a:r>
            <a:r>
              <a:rPr lang="en-US" altLang="zh-TW" sz="2000" dirty="0">
                <a:solidFill>
                  <a:schemeClr val="bg1"/>
                </a:solidFill>
                <a:latin typeface="Adobe 黑体 Std R" panose="020B0400000000000000" pitchFamily="34" charset="-128"/>
                <a:ea typeface="Adobe 黑体 Std R" panose="020B0400000000000000" pitchFamily="34" charset="-128"/>
              </a:rPr>
              <a:t>0 </a:t>
            </a:r>
            <a:r>
              <a:rPr lang="zh-TW" altLang="en-US" sz="2000" dirty="0">
                <a:solidFill>
                  <a:schemeClr val="bg1"/>
                </a:solidFill>
                <a:latin typeface="Adobe 黑体 Std R" panose="020B0400000000000000" pitchFamily="34" charset="-128"/>
                <a:ea typeface="Adobe 黑体 Std R" panose="020B0400000000000000" pitchFamily="34" charset="-128"/>
              </a:rPr>
              <a:t>和 </a:t>
            </a:r>
            <a:r>
              <a:rPr lang="en-US" altLang="zh-TW" sz="2000" dirty="0">
                <a:solidFill>
                  <a:schemeClr val="bg1"/>
                </a:solidFill>
                <a:latin typeface="Adobe 黑体 Std R" panose="020B0400000000000000" pitchFamily="34" charset="-128"/>
                <a:ea typeface="Adobe 黑体 Std R" panose="020B0400000000000000" pitchFamily="34" charset="-128"/>
              </a:rPr>
              <a:t>1 </a:t>
            </a:r>
            <a:r>
              <a:rPr lang="zh-TW" altLang="en-US" sz="2000" dirty="0">
                <a:solidFill>
                  <a:schemeClr val="bg1"/>
                </a:solidFill>
                <a:latin typeface="Adobe 黑体 Std R" panose="020B0400000000000000" pitchFamily="34" charset="-128"/>
                <a:ea typeface="Adobe 黑体 Std R" panose="020B0400000000000000" pitchFamily="34" charset="-128"/>
              </a:rPr>
              <a:t>可以組合它們的信息，為它們所看到的幾何形狀形成正確的圖像，而處理器 </a:t>
            </a:r>
            <a:r>
              <a:rPr lang="en-US" altLang="zh-TW" sz="2000" dirty="0">
                <a:solidFill>
                  <a:schemeClr val="bg1"/>
                </a:solidFill>
                <a:latin typeface="Adobe 黑体 Std R" panose="020B0400000000000000" pitchFamily="34" charset="-128"/>
                <a:ea typeface="Adobe 黑体 Std R" panose="020B0400000000000000" pitchFamily="34" charset="-128"/>
              </a:rPr>
              <a:t>2 </a:t>
            </a:r>
            <a:r>
              <a:rPr lang="zh-TW" altLang="en-US" sz="2000" dirty="0">
                <a:solidFill>
                  <a:schemeClr val="bg1"/>
                </a:solidFill>
                <a:latin typeface="Adobe 黑体 Std R" panose="020B0400000000000000" pitchFamily="34" charset="-128"/>
                <a:ea typeface="Adobe 黑体 Std R" panose="020B0400000000000000" pitchFamily="34" charset="-128"/>
              </a:rPr>
              <a:t>和 </a:t>
            </a:r>
            <a:r>
              <a:rPr lang="en-US" altLang="zh-TW" sz="2000" dirty="0">
                <a:solidFill>
                  <a:schemeClr val="bg1"/>
                </a:solidFill>
                <a:latin typeface="Adobe 黑体 Std R" panose="020B0400000000000000" pitchFamily="34" charset="-128"/>
                <a:ea typeface="Adobe 黑体 Std R" panose="020B0400000000000000" pitchFamily="34" charset="-128"/>
              </a:rPr>
              <a:t>3 </a:t>
            </a:r>
            <a:r>
              <a:rPr lang="zh-TW" altLang="en-US" sz="2000" dirty="0">
                <a:solidFill>
                  <a:schemeClr val="bg1"/>
                </a:solidFill>
                <a:latin typeface="Adobe 黑体 Std R" panose="020B0400000000000000" pitchFamily="34" charset="-128"/>
                <a:ea typeface="Adobe 黑体 Std R" panose="020B0400000000000000" pitchFamily="34" charset="-128"/>
              </a:rPr>
              <a:t>同時做同樣的事情</a:t>
            </a:r>
          </a:p>
          <a:p>
            <a:r>
              <a:rPr lang="zh-TW" altLang="en-US" sz="2000" dirty="0">
                <a:solidFill>
                  <a:schemeClr val="bg1"/>
                </a:solidFill>
                <a:latin typeface="Adobe 黑体 Std R" panose="020B0400000000000000" pitchFamily="34" charset="-128"/>
                <a:ea typeface="Adobe 黑体 Std R" panose="020B0400000000000000" pitchFamily="34" charset="-128"/>
              </a:rPr>
              <a:t>他們的信息。假設我們在處理器 </a:t>
            </a:r>
            <a:r>
              <a:rPr lang="en-US" altLang="zh-TW" sz="2000" dirty="0">
                <a:solidFill>
                  <a:schemeClr val="bg1"/>
                </a:solidFill>
                <a:latin typeface="Adobe 黑体 Std R" panose="020B0400000000000000" pitchFamily="34" charset="-128"/>
                <a:ea typeface="Adobe 黑体 Std R" panose="020B0400000000000000" pitchFamily="34" charset="-128"/>
              </a:rPr>
              <a:t>1 </a:t>
            </a:r>
            <a:r>
              <a:rPr lang="zh-TW" altLang="en-US" sz="2000" dirty="0">
                <a:solidFill>
                  <a:schemeClr val="bg1"/>
                </a:solidFill>
                <a:latin typeface="Adobe 黑体 Std R" panose="020B0400000000000000" pitchFamily="34" charset="-128"/>
                <a:ea typeface="Adobe 黑体 Std R" panose="020B0400000000000000" pitchFamily="34" charset="-128"/>
              </a:rPr>
              <a:t>和</a:t>
            </a:r>
          </a:p>
          <a:p>
            <a:r>
              <a:rPr lang="en-US" altLang="zh-TW" sz="2000" dirty="0">
                <a:solidFill>
                  <a:schemeClr val="bg1"/>
                </a:solidFill>
                <a:latin typeface="Adobe 黑体 Std R" panose="020B0400000000000000" pitchFamily="34" charset="-128"/>
                <a:ea typeface="Adobe 黑体 Std R" panose="020B0400000000000000" pitchFamily="34" charset="-128"/>
              </a:rPr>
              <a:t>3. </a:t>
            </a:r>
            <a:r>
              <a:rPr lang="zh-TW" altLang="en-US" sz="2000" dirty="0">
                <a:solidFill>
                  <a:schemeClr val="bg1"/>
                </a:solidFill>
                <a:latin typeface="Adobe 黑体 Std R" panose="020B0400000000000000" pitchFamily="34" charset="-128"/>
                <a:ea typeface="Adobe 黑体 Std R" panose="020B0400000000000000" pitchFamily="34" charset="-128"/>
              </a:rPr>
              <a:t>因此，處理器 </a:t>
            </a:r>
            <a:r>
              <a:rPr lang="en-US" altLang="zh-TW" sz="2000" dirty="0">
                <a:solidFill>
                  <a:schemeClr val="bg1"/>
                </a:solidFill>
                <a:latin typeface="Adobe 黑体 Std R" panose="020B0400000000000000" pitchFamily="34" charset="-128"/>
                <a:ea typeface="Adobe 黑体 Std R" panose="020B0400000000000000" pitchFamily="34" charset="-128"/>
              </a:rPr>
              <a:t>0 </a:t>
            </a:r>
            <a:r>
              <a:rPr lang="zh-TW" altLang="en-US" sz="2000" dirty="0">
                <a:solidFill>
                  <a:schemeClr val="bg1"/>
                </a:solidFill>
                <a:latin typeface="Adobe 黑体 Std R" panose="020B0400000000000000" pitchFamily="34" charset="-128"/>
                <a:ea typeface="Adobe 黑体 Std R" panose="020B0400000000000000" pitchFamily="34" charset="-128"/>
              </a:rPr>
              <a:t>和 </a:t>
            </a:r>
            <a:r>
              <a:rPr lang="en-US" altLang="zh-TW" sz="2000" dirty="0">
                <a:solidFill>
                  <a:schemeClr val="bg1"/>
                </a:solidFill>
                <a:latin typeface="Adobe 黑体 Std R" panose="020B0400000000000000" pitchFamily="34" charset="-128"/>
                <a:ea typeface="Adobe 黑体 Std R" panose="020B0400000000000000" pitchFamily="34" charset="-128"/>
              </a:rPr>
              <a:t>2 </a:t>
            </a:r>
            <a:r>
              <a:rPr lang="zh-TW" altLang="en-US" sz="2000" dirty="0">
                <a:solidFill>
                  <a:schemeClr val="bg1"/>
                </a:solidFill>
                <a:latin typeface="Adobe 黑体 Std R" panose="020B0400000000000000" pitchFamily="34" charset="-128"/>
                <a:ea typeface="Adobe 黑体 Std R" panose="020B0400000000000000" pitchFamily="34" charset="-128"/>
              </a:rPr>
              <a:t>必須同時發送它們的顏色緩衝區和 </a:t>
            </a:r>
            <a:r>
              <a:rPr lang="en-US" altLang="zh-TW" sz="2000" dirty="0">
                <a:solidFill>
                  <a:schemeClr val="bg1"/>
                </a:solidFill>
                <a:latin typeface="Adobe 黑体 Std R" panose="020B0400000000000000" pitchFamily="34" charset="-128"/>
                <a:ea typeface="Adobe 黑体 Std R" panose="020B0400000000000000" pitchFamily="34" charset="-128"/>
              </a:rPr>
              <a:t>z </a:t>
            </a:r>
            <a:r>
              <a:rPr lang="zh-TW" altLang="en-US" sz="2000" dirty="0">
                <a:solidFill>
                  <a:schemeClr val="bg1"/>
                </a:solidFill>
                <a:latin typeface="Adobe 黑体 Std R" panose="020B0400000000000000" pitchFamily="34" charset="-128"/>
                <a:ea typeface="Adobe 黑体 Std R" panose="020B0400000000000000" pitchFamily="34" charset="-128"/>
              </a:rPr>
              <a:t>緩衝區</a:t>
            </a:r>
          </a:p>
          <a:p>
            <a:r>
              <a:rPr lang="zh-TW" altLang="en-US" sz="2000" dirty="0">
                <a:solidFill>
                  <a:schemeClr val="bg1"/>
                </a:solidFill>
                <a:latin typeface="Adobe 黑体 Std R" panose="020B0400000000000000" pitchFamily="34" charset="-128"/>
                <a:ea typeface="Adobe 黑体 Std R" panose="020B0400000000000000" pitchFamily="34" charset="-128"/>
              </a:rPr>
              <a:t>到他們的鄰居（分別為處理器 </a:t>
            </a:r>
            <a:r>
              <a:rPr lang="en-US" altLang="zh-TW" sz="2000" dirty="0">
                <a:solidFill>
                  <a:schemeClr val="bg1"/>
                </a:solidFill>
                <a:latin typeface="Adobe 黑体 Std R" panose="020B0400000000000000" pitchFamily="34" charset="-128"/>
                <a:ea typeface="Adobe 黑体 Std R" panose="020B0400000000000000" pitchFamily="34" charset="-128"/>
              </a:rPr>
              <a:t>1 </a:t>
            </a:r>
            <a:r>
              <a:rPr lang="zh-TW" altLang="en-US" sz="2000" dirty="0">
                <a:solidFill>
                  <a:schemeClr val="bg1"/>
                </a:solidFill>
                <a:latin typeface="Adobe 黑体 Std R" panose="020B0400000000000000" pitchFamily="34" charset="-128"/>
                <a:ea typeface="Adobe 黑体 Std R" panose="020B0400000000000000" pitchFamily="34" charset="-128"/>
              </a:rPr>
              <a:t>和 </a:t>
            </a:r>
            <a:r>
              <a:rPr lang="en-US" altLang="zh-TW" sz="2000" dirty="0">
                <a:solidFill>
                  <a:schemeClr val="bg1"/>
                </a:solidFill>
                <a:latin typeface="Adobe 黑体 Std R" panose="020B0400000000000000" pitchFamily="34" charset="-128"/>
                <a:ea typeface="Adobe 黑体 Std R" panose="020B0400000000000000" pitchFamily="34" charset="-128"/>
              </a:rPr>
              <a:t>3</a:t>
            </a:r>
            <a:r>
              <a:rPr lang="zh-TW" altLang="en-US" sz="2000" dirty="0">
                <a:solidFill>
                  <a:schemeClr val="bg1"/>
                </a:solidFill>
                <a:latin typeface="Adobe 黑体 Std R" panose="020B0400000000000000" pitchFamily="34" charset="-128"/>
                <a:ea typeface="Adobe 黑体 Std R" panose="020B0400000000000000" pitchFamily="34" charset="-128"/>
              </a:rPr>
              <a:t>）。然後我們在處理器 </a:t>
            </a:r>
            <a:r>
              <a:rPr lang="en-US" altLang="zh-TW" sz="2000" dirty="0">
                <a:solidFill>
                  <a:schemeClr val="bg1"/>
                </a:solidFill>
                <a:latin typeface="Adobe 黑体 Std R" panose="020B0400000000000000" pitchFamily="34" charset="-128"/>
                <a:ea typeface="Adobe 黑体 Std R" panose="020B0400000000000000" pitchFamily="34" charset="-128"/>
              </a:rPr>
              <a:t>1 </a:t>
            </a:r>
            <a:r>
              <a:rPr lang="zh-TW" altLang="en-US" sz="2000" dirty="0">
                <a:solidFill>
                  <a:schemeClr val="bg1"/>
                </a:solidFill>
                <a:latin typeface="Adobe 黑体 Std R" panose="020B0400000000000000" pitchFamily="34" charset="-128"/>
                <a:ea typeface="Adobe 黑体 Std R" panose="020B0400000000000000" pitchFamily="34" charset="-128"/>
              </a:rPr>
              <a:t>和 </a:t>
            </a:r>
            <a:r>
              <a:rPr lang="en-US" altLang="zh-TW" sz="2000" dirty="0">
                <a:solidFill>
                  <a:schemeClr val="bg1"/>
                </a:solidFill>
                <a:latin typeface="Adobe 黑体 Std R" panose="020B0400000000000000" pitchFamily="34" charset="-128"/>
                <a:ea typeface="Adobe 黑体 Std R" panose="020B0400000000000000" pitchFamily="34" charset="-128"/>
              </a:rPr>
              <a:t>3 </a:t>
            </a:r>
            <a:r>
              <a:rPr lang="zh-TW" altLang="en-US" sz="2000" dirty="0">
                <a:solidFill>
                  <a:schemeClr val="bg1"/>
                </a:solidFill>
                <a:latin typeface="Adobe 黑体 Std R" panose="020B0400000000000000" pitchFamily="34" charset="-128"/>
                <a:ea typeface="Adobe 黑体 Std R" panose="020B0400000000000000" pitchFamily="34" charset="-128"/>
              </a:rPr>
              <a:t>之間重複該過程，最終圖像在處理器 </a:t>
            </a:r>
            <a:r>
              <a:rPr lang="en-US" altLang="zh-TW" sz="2000" dirty="0">
                <a:solidFill>
                  <a:schemeClr val="bg1"/>
                </a:solidFill>
                <a:latin typeface="Adobe 黑体 Std R" panose="020B0400000000000000" pitchFamily="34" charset="-128"/>
                <a:ea typeface="Adobe 黑体 Std R" panose="020B0400000000000000" pitchFamily="34" charset="-128"/>
              </a:rPr>
              <a:t>3. </a:t>
            </a:r>
          </a:p>
          <a:p>
            <a:r>
              <a:rPr lang="zh-TW" altLang="en-US" sz="2000" dirty="0">
                <a:solidFill>
                  <a:schemeClr val="bg1"/>
                </a:solidFill>
                <a:latin typeface="Adobe 黑体 Std R" panose="020B0400000000000000" pitchFamily="34" charset="-128"/>
                <a:ea typeface="Adobe 黑体 Std R" panose="020B0400000000000000" pitchFamily="34" charset="-128"/>
              </a:rPr>
              <a:t>每個幾何</a:t>
            </a:r>
            <a:r>
              <a:rPr lang="en-US" altLang="zh-TW" sz="2000" dirty="0">
                <a:solidFill>
                  <a:schemeClr val="bg1"/>
                </a:solidFill>
                <a:latin typeface="Adobe 黑体 Std R" panose="020B0400000000000000" pitchFamily="34" charset="-128"/>
                <a:ea typeface="Adobe 黑体 Std R" panose="020B0400000000000000" pitchFamily="34" charset="-128"/>
              </a:rPr>
              <a:t>/</a:t>
            </a:r>
            <a:r>
              <a:rPr lang="zh-TW" altLang="en-US" sz="2000" dirty="0">
                <a:solidFill>
                  <a:schemeClr val="bg1"/>
                </a:solidFill>
                <a:latin typeface="Adobe 黑体 Std R" panose="020B0400000000000000" pitchFamily="34" charset="-128"/>
                <a:ea typeface="Adobe 黑体 Std R" panose="020B0400000000000000" pitchFamily="34" charset="-128"/>
              </a:rPr>
              <a:t>柵格對都做一個普通渲染。</a:t>
            </a:r>
            <a:endParaRPr lang="en-US" altLang="zh-TW" sz="2000" dirty="0">
              <a:solidFill>
                <a:schemeClr val="bg1"/>
              </a:solidFill>
              <a:latin typeface="Adobe 黑体 Std R" panose="020B0400000000000000" pitchFamily="34" charset="-128"/>
              <a:ea typeface="Adobe 黑体 Std R" panose="020B0400000000000000" pitchFamily="34" charset="-128"/>
            </a:endParaRPr>
          </a:p>
          <a:p>
            <a:r>
              <a:rPr lang="zh-TW" altLang="en-US" sz="2000" dirty="0">
                <a:solidFill>
                  <a:schemeClr val="bg1"/>
                </a:solidFill>
                <a:latin typeface="Adobe 黑体 Std R" panose="020B0400000000000000" pitchFamily="34" charset="-128"/>
                <a:ea typeface="Adobe 黑体 Std R" panose="020B0400000000000000" pitchFamily="34" charset="-128"/>
              </a:rPr>
              <a:t>合成步驟只需要讀取像素和一些簡單的比較。然而，在合成過程的每個連續步驟中，只有仍然需要上一步中使用的處理器的一半。</a:t>
            </a:r>
            <a:endParaRPr lang="en-US" altLang="zh-TW" sz="2000" dirty="0">
              <a:solidFill>
                <a:schemeClr val="bg1"/>
              </a:solidFill>
              <a:latin typeface="Adobe 黑体 Std R" panose="020B0400000000000000" pitchFamily="34" charset="-128"/>
              <a:ea typeface="Adobe 黑体 Std R" panose="020B0400000000000000" pitchFamily="34" charset="-128"/>
            </a:endParaRPr>
          </a:p>
          <a:p>
            <a:r>
              <a:rPr lang="zh-TW" altLang="en-US" sz="2000" dirty="0">
                <a:solidFill>
                  <a:schemeClr val="bg1"/>
                </a:solidFill>
                <a:latin typeface="Adobe 黑体 Std R" panose="020B0400000000000000" pitchFamily="34" charset="-128"/>
                <a:ea typeface="Adobe 黑体 Std R" panose="020B0400000000000000" pitchFamily="34" charset="-128"/>
              </a:rPr>
              <a:t>最後，該最終圖像是在單個處理器上準備的。</a:t>
            </a:r>
            <a:endParaRPr lang="zh-TW" altLang="en-US" sz="20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938476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Sort-last Rendering</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20</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pic>
        <p:nvPicPr>
          <p:cNvPr id="9" name="內容版面配置區 4">
            <a:extLst>
              <a:ext uri="{FF2B5EF4-FFF2-40B4-BE49-F238E27FC236}">
                <a16:creationId xmlns:a16="http://schemas.microsoft.com/office/drawing/2014/main" id="{33805586-74E9-41AB-90A7-E9E717ED5F27}"/>
              </a:ext>
            </a:extLst>
          </p:cNvPr>
          <p:cNvPicPr>
            <a:picLocks noGrp="1" noChangeAspect="1"/>
          </p:cNvPicPr>
          <p:nvPr>
            <p:ph idx="1"/>
          </p:nvPr>
        </p:nvPicPr>
        <p:blipFill>
          <a:blip r:embed="rId2"/>
          <a:stretch>
            <a:fillRect/>
          </a:stretch>
        </p:blipFill>
        <p:spPr>
          <a:xfrm>
            <a:off x="4778220" y="1978215"/>
            <a:ext cx="3330287" cy="4351338"/>
          </a:xfrm>
        </p:spPr>
      </p:pic>
      <p:pic>
        <p:nvPicPr>
          <p:cNvPr id="10" name="圖片 9">
            <a:extLst>
              <a:ext uri="{FF2B5EF4-FFF2-40B4-BE49-F238E27FC236}">
                <a16:creationId xmlns:a16="http://schemas.microsoft.com/office/drawing/2014/main" id="{FC75FF9F-026B-4563-9C5E-8A0C9089A948}"/>
              </a:ext>
            </a:extLst>
          </p:cNvPr>
          <p:cNvPicPr>
            <a:picLocks noChangeAspect="1"/>
          </p:cNvPicPr>
          <p:nvPr/>
        </p:nvPicPr>
        <p:blipFill>
          <a:blip r:embed="rId3"/>
          <a:stretch>
            <a:fillRect/>
          </a:stretch>
        </p:blipFill>
        <p:spPr>
          <a:xfrm>
            <a:off x="506876" y="1978215"/>
            <a:ext cx="4007056" cy="4470630"/>
          </a:xfrm>
          <a:prstGeom prst="rect">
            <a:avLst/>
          </a:prstGeom>
        </p:spPr>
      </p:pic>
      <p:pic>
        <p:nvPicPr>
          <p:cNvPr id="11" name="內容版面配置區 4">
            <a:extLst>
              <a:ext uri="{FF2B5EF4-FFF2-40B4-BE49-F238E27FC236}">
                <a16:creationId xmlns:a16="http://schemas.microsoft.com/office/drawing/2014/main" id="{6062257D-BBEB-4188-8169-6FA2F1473C06}"/>
              </a:ext>
            </a:extLst>
          </p:cNvPr>
          <p:cNvPicPr>
            <a:picLocks noChangeAspect="1"/>
          </p:cNvPicPr>
          <p:nvPr/>
        </p:nvPicPr>
        <p:blipFill>
          <a:blip r:embed="rId4"/>
          <a:stretch>
            <a:fillRect/>
          </a:stretch>
        </p:blipFill>
        <p:spPr>
          <a:xfrm>
            <a:off x="8372795" y="1978215"/>
            <a:ext cx="2870031" cy="4351338"/>
          </a:xfrm>
          <a:prstGeom prst="rect">
            <a:avLst/>
          </a:prstGeom>
        </p:spPr>
      </p:pic>
    </p:spTree>
    <p:extLst>
      <p:ext uri="{BB962C8B-B14F-4D97-AF65-F5344CB8AC3E}">
        <p14:creationId xmlns:p14="http://schemas.microsoft.com/office/powerpoint/2010/main" val="1232302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Marching cube</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21</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7" name="內容版面配置區 2">
            <a:extLst>
              <a:ext uri="{FF2B5EF4-FFF2-40B4-BE49-F238E27FC236}">
                <a16:creationId xmlns:a16="http://schemas.microsoft.com/office/drawing/2014/main" id="{E41B46DB-CE65-4B95-8061-A3D45F3DC984}"/>
              </a:ext>
            </a:extLst>
          </p:cNvPr>
          <p:cNvSpPr txBox="1">
            <a:spLocks/>
          </p:cNvSpPr>
          <p:nvPr/>
        </p:nvSpPr>
        <p:spPr>
          <a:xfrm>
            <a:off x="557404" y="1932354"/>
            <a:ext cx="10796397" cy="46024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solidFill>
                  <a:schemeClr val="bg1"/>
                </a:solidFill>
                <a:latin typeface="Adobe 黑体 Std R" panose="020B0400000000000000" pitchFamily="34" charset="-128"/>
                <a:ea typeface="Adobe 黑体 Std R" panose="020B0400000000000000" pitchFamily="34" charset="-128"/>
              </a:rPr>
              <a:t>算法的基本思想是逐個處理數據場中的立方體（體素），分離出與等值面相交的立方體，採用插值計算出等值面與立方體邊的交點。根據立方體每一頂點與等值面的相對位置，將等值面與立方體邊的交點按一定方式連接生成等值面，作為等值面在該立方體內的一個逼近表示。之所以這樣，是由於</a:t>
            </a:r>
            <a:r>
              <a:rPr lang="en-US" altLang="zh-TW" dirty="0">
                <a:solidFill>
                  <a:schemeClr val="bg1"/>
                </a:solidFill>
                <a:latin typeface="Adobe 黑体 Std R" panose="020B0400000000000000" pitchFamily="34" charset="-128"/>
                <a:ea typeface="Adobe 黑体 Std R" panose="020B0400000000000000" pitchFamily="34" charset="-128"/>
              </a:rPr>
              <a:t>Marching Cubes</a:t>
            </a:r>
            <a:r>
              <a:rPr lang="zh-TW" altLang="en-US" dirty="0">
                <a:solidFill>
                  <a:schemeClr val="bg1"/>
                </a:solidFill>
                <a:latin typeface="Adobe 黑体 Std R" panose="020B0400000000000000" pitchFamily="34" charset="-128"/>
                <a:ea typeface="Adobe 黑体 Std R" panose="020B0400000000000000" pitchFamily="34" charset="-128"/>
              </a:rPr>
              <a:t>有個基本假設：沿六面體邊的數據場呈連續性變化。也就是講，如果一條邊的兩個頂點分別大於或小於等值面的值，則在該條邊上有且僅有一點是這條邊與等值面的交點。</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901957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Marching cube</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22</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7" name="內容版面配置區 2">
            <a:extLst>
              <a:ext uri="{FF2B5EF4-FFF2-40B4-BE49-F238E27FC236}">
                <a16:creationId xmlns:a16="http://schemas.microsoft.com/office/drawing/2014/main" id="{E41B46DB-CE65-4B95-8061-A3D45F3DC984}"/>
              </a:ext>
            </a:extLst>
          </p:cNvPr>
          <p:cNvSpPr txBox="1">
            <a:spLocks/>
          </p:cNvSpPr>
          <p:nvPr/>
        </p:nvSpPr>
        <p:spPr>
          <a:xfrm>
            <a:off x="557405" y="1932354"/>
            <a:ext cx="5066156" cy="46024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solidFill>
                  <a:schemeClr val="bg1"/>
                </a:solidFill>
                <a:latin typeface="Adobe 黑体 Std R" panose="020B0400000000000000" pitchFamily="34" charset="-128"/>
                <a:ea typeface="Adobe 黑体 Std R" panose="020B0400000000000000" pitchFamily="34" charset="-128"/>
              </a:rPr>
              <a:t>直觀地說，就是用許多小正方體去對空間進行切分，然後用小正方體內部的平面來近似表示當前的等值面。顯然，小正方體的數量越多，逼近的效果越好，隨之帶來的是計算的代價。</a:t>
            </a:r>
          </a:p>
          <a:p>
            <a:endParaRPr lang="zh-TW" altLang="en-US" dirty="0">
              <a:solidFill>
                <a:schemeClr val="bg1"/>
              </a:solidFill>
              <a:latin typeface="Adobe 黑体 Std R" panose="020B0400000000000000" pitchFamily="34" charset="-128"/>
              <a:ea typeface="Adobe 黑体 Std R" panose="020B0400000000000000" pitchFamily="34" charset="-128"/>
            </a:endParaRPr>
          </a:p>
        </p:txBody>
      </p:sp>
      <p:pic>
        <p:nvPicPr>
          <p:cNvPr id="9" name="內容版面配置區 6">
            <a:extLst>
              <a:ext uri="{FF2B5EF4-FFF2-40B4-BE49-F238E27FC236}">
                <a16:creationId xmlns:a16="http://schemas.microsoft.com/office/drawing/2014/main" id="{C6E08959-F000-4E19-A1A0-22A8A18B4104}"/>
              </a:ext>
            </a:extLst>
          </p:cNvPr>
          <p:cNvPicPr>
            <a:picLocks noChangeAspect="1"/>
          </p:cNvPicPr>
          <p:nvPr/>
        </p:nvPicPr>
        <p:blipFill rotWithShape="1">
          <a:blip r:embed="rId2"/>
          <a:srcRect l="6381" r="6381"/>
          <a:stretch/>
        </p:blipFill>
        <p:spPr>
          <a:xfrm>
            <a:off x="6013156" y="1808897"/>
            <a:ext cx="5575888" cy="4402772"/>
          </a:xfrm>
          <a:prstGeom prst="rect">
            <a:avLst/>
          </a:prstGeom>
        </p:spPr>
      </p:pic>
    </p:spTree>
    <p:extLst>
      <p:ext uri="{BB962C8B-B14F-4D97-AF65-F5344CB8AC3E}">
        <p14:creationId xmlns:p14="http://schemas.microsoft.com/office/powerpoint/2010/main" val="2754532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Marching cube</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23</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pic>
        <p:nvPicPr>
          <p:cNvPr id="10" name="內容版面配置區 3">
            <a:extLst>
              <a:ext uri="{FF2B5EF4-FFF2-40B4-BE49-F238E27FC236}">
                <a16:creationId xmlns:a16="http://schemas.microsoft.com/office/drawing/2014/main" id="{0BDFA1D8-A560-4CBE-B799-A03FBA82D1F5}"/>
              </a:ext>
            </a:extLst>
          </p:cNvPr>
          <p:cNvPicPr>
            <a:picLocks noGrp="1" noChangeAspect="1"/>
          </p:cNvPicPr>
          <p:nvPr>
            <p:ph idx="1"/>
          </p:nvPr>
        </p:nvPicPr>
        <p:blipFill>
          <a:blip r:embed="rId2"/>
          <a:stretch>
            <a:fillRect/>
          </a:stretch>
        </p:blipFill>
        <p:spPr>
          <a:xfrm>
            <a:off x="1597086" y="2117408"/>
            <a:ext cx="8849904" cy="3844772"/>
          </a:xfrm>
          <a:prstGeom prst="rect">
            <a:avLst/>
          </a:prstGeom>
        </p:spPr>
      </p:pic>
    </p:spTree>
    <p:extLst>
      <p:ext uri="{BB962C8B-B14F-4D97-AF65-F5344CB8AC3E}">
        <p14:creationId xmlns:p14="http://schemas.microsoft.com/office/powerpoint/2010/main" val="3799964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Source Code 1</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24</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9" name="內容版面配置區 2">
            <a:extLst>
              <a:ext uri="{FF2B5EF4-FFF2-40B4-BE49-F238E27FC236}">
                <a16:creationId xmlns:a16="http://schemas.microsoft.com/office/drawing/2014/main" id="{033EB2FF-A6A9-4899-88BB-8632A7B890B5}"/>
              </a:ext>
            </a:extLst>
          </p:cNvPr>
          <p:cNvSpPr>
            <a:spLocks noGrp="1"/>
          </p:cNvSpPr>
          <p:nvPr>
            <p:ph idx="1"/>
          </p:nvPr>
        </p:nvSpPr>
        <p:spPr>
          <a:xfrm>
            <a:off x="838200" y="1825625"/>
            <a:ext cx="10515600" cy="4351338"/>
          </a:xfrm>
        </p:spPr>
        <p:txBody>
          <a:bodyPr>
            <a:noAutofit/>
          </a:bodyPr>
          <a:lstStyle/>
          <a:p>
            <a:pPr marL="0"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color c = trace(point p, vector d, int step)</a:t>
            </a:r>
          </a:p>
          <a:p>
            <a:pPr marL="0"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a:t>
            </a: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color local, reflected, transmitted;</a:t>
            </a: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point q;</a:t>
            </a: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normal n;</a:t>
            </a: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if (step &gt; max) return (</a:t>
            </a:r>
            <a:r>
              <a:rPr lang="en-US" altLang="zh-TW" sz="1500" dirty="0" err="1">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background_color</a:t>
            </a: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表示光線可能到無限遠處或是太遠了</a:t>
            </a: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印背景顏色</a:t>
            </a: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a:t>
            </a: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q = intersect(p, d, status);//q</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為相交的點</a:t>
            </a:r>
            <a:endPar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endParaRP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if (status == </a:t>
            </a:r>
            <a:r>
              <a:rPr lang="en-US" altLang="zh-TW" sz="1500" dirty="0" err="1">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light_source</a:t>
            </a: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 return(</a:t>
            </a:r>
            <a:r>
              <a:rPr lang="en-US" altLang="zh-TW" sz="1500" dirty="0" err="1">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light_source_color</a:t>
            </a: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追蹤到光源，回傳光源顏色</a:t>
            </a:r>
            <a:endPar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endParaRP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if (status == </a:t>
            </a:r>
            <a:r>
              <a:rPr lang="en-US" altLang="zh-TW" sz="1500" dirty="0" err="1">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no_intersection</a:t>
            </a: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 return(</a:t>
            </a:r>
            <a:r>
              <a:rPr lang="en-US" altLang="zh-TW" sz="1500" dirty="0" err="1">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background_color</a:t>
            </a: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追蹤到的光</a:t>
            </a: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陰影線和光源線</a:t>
            </a: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沒有相交，印背景色</a:t>
            </a:r>
            <a:endPar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endParaRP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n = normal(q);</a:t>
            </a: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r = reflect(q, n);//</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相交的點和物體反色光相交</a:t>
            </a:r>
            <a:endPar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endParaRP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t = transmit(q, n);</a:t>
            </a: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local = </a:t>
            </a:r>
            <a:r>
              <a:rPr lang="en-US" altLang="zh-TW" sz="1500" dirty="0" err="1">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phong</a:t>
            </a: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(q, n, r);//</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本來的光線</a:t>
            </a:r>
            <a:endPar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endParaRP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reflected = trace(q, r, step+1);//</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物體反射光去</a:t>
            </a: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trace</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檢查是否交叉</a:t>
            </a:r>
            <a:endPar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endParaRP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transmitted = trace(q, t, step+1);//</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別的光源、與陰影線的檢查是否交叉</a:t>
            </a:r>
            <a:endPar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endParaRPr>
          </a:p>
          <a:p>
            <a:pPr marL="457200" lvl="1"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return(local + reflected + transmitted);//</a:t>
            </a:r>
            <a:r>
              <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把三個的結果合起來</a:t>
            </a:r>
            <a:endPar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endParaRPr>
          </a:p>
          <a:p>
            <a:pPr marL="0" indent="0">
              <a:buNone/>
            </a:pPr>
            <a:r>
              <a:rPr lang="en-US" altLang="zh-TW"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rPr>
              <a:t>}</a:t>
            </a:r>
            <a:endParaRPr lang="zh-TW" altLang="en-US" sz="1500" dirty="0">
              <a:solidFill>
                <a:schemeClr val="bg1"/>
              </a:solidFill>
              <a:latin typeface="Courier New" panose="02070309020205020404" pitchFamily="49" charset="0"/>
              <a:ea typeface="Microsoft YaHei UI"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866870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Source Code 2</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25</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pic>
        <p:nvPicPr>
          <p:cNvPr id="3" name="圖片 2"/>
          <p:cNvPicPr>
            <a:picLocks noChangeAspect="1"/>
          </p:cNvPicPr>
          <p:nvPr/>
        </p:nvPicPr>
        <p:blipFill rotWithShape="1">
          <a:blip r:embed="rId2"/>
          <a:srcRect r="67596" b="63517"/>
          <a:stretch/>
        </p:blipFill>
        <p:spPr>
          <a:xfrm>
            <a:off x="1029059" y="2415687"/>
            <a:ext cx="4176993" cy="2945173"/>
          </a:xfrm>
          <a:prstGeom prst="rect">
            <a:avLst/>
          </a:prstGeom>
        </p:spPr>
      </p:pic>
      <p:sp>
        <p:nvSpPr>
          <p:cNvPr id="7" name="文字方塊 6"/>
          <p:cNvSpPr txBox="1"/>
          <p:nvPr/>
        </p:nvSpPr>
        <p:spPr>
          <a:xfrm>
            <a:off x="5814062" y="2629047"/>
            <a:ext cx="5958839" cy="2246769"/>
          </a:xfrm>
          <a:prstGeom prst="rect">
            <a:avLst/>
          </a:prstGeom>
          <a:noFill/>
        </p:spPr>
        <p:txBody>
          <a:bodyPr wrap="square" rtlCol="0">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首先建構粒子</a:t>
            </a:r>
            <a:r>
              <a:rPr lang="en-US" altLang="zh-TW" sz="2800" dirty="0" smtClean="0">
                <a:solidFill>
                  <a:schemeClr val="bg1"/>
                </a:solidFill>
                <a:latin typeface="Adobe 黑体 Std R" panose="020B0400000000000000" pitchFamily="34" charset="-128"/>
                <a:ea typeface="Adobe 黑体 Std R" panose="020B0400000000000000" pitchFamily="34" charset="-128"/>
              </a:rPr>
              <a:t>particle</a:t>
            </a:r>
            <a:r>
              <a:rPr lang="zh-TW" altLang="en-US" sz="2800" dirty="0" smtClean="0">
                <a:solidFill>
                  <a:schemeClr val="bg1"/>
                </a:solidFill>
                <a:latin typeface="Adobe 黑体 Std R" panose="020B0400000000000000" pitchFamily="34" charset="-128"/>
                <a:ea typeface="Adobe 黑体 Std R" panose="020B0400000000000000" pitchFamily="34" charset="-128"/>
              </a:rPr>
              <a:t>結構：</a:t>
            </a:r>
            <a:r>
              <a:rPr lang="en-US" altLang="zh-TW" sz="2800" dirty="0" smtClean="0">
                <a:solidFill>
                  <a:schemeClr val="bg1"/>
                </a:solidFill>
                <a:latin typeface="Adobe 黑体 Std R" panose="020B0400000000000000" pitchFamily="34" charset="-128"/>
                <a:ea typeface="Adobe 黑体 Std R" panose="020B0400000000000000" pitchFamily="34" charset="-128"/>
              </a:rPr>
              <a:t/>
            </a:r>
            <a:br>
              <a:rPr lang="en-US" altLang="zh-TW" sz="2800" dirty="0" smtClean="0">
                <a:solidFill>
                  <a:schemeClr val="bg1"/>
                </a:solidFill>
                <a:latin typeface="Adobe 黑体 Std R" panose="020B0400000000000000" pitchFamily="34" charset="-128"/>
                <a:ea typeface="Adobe 黑体 Std R" panose="020B0400000000000000" pitchFamily="34" charset="-128"/>
              </a:rPr>
            </a:br>
            <a:r>
              <a:rPr lang="zh-TW" altLang="en-US" sz="2800" dirty="0" smtClean="0">
                <a:solidFill>
                  <a:schemeClr val="bg1"/>
                </a:solidFill>
                <a:latin typeface="Adobe 黑体 Std R" panose="020B0400000000000000" pitchFamily="34" charset="-128"/>
                <a:ea typeface="Adobe 黑体 Std R" panose="020B0400000000000000" pitchFamily="34" charset="-128"/>
              </a:rPr>
              <a:t>    </a:t>
            </a:r>
            <a:r>
              <a:rPr lang="en-US" altLang="zh-TW" sz="2800" dirty="0" smtClean="0">
                <a:solidFill>
                  <a:schemeClr val="bg1"/>
                </a:solidFill>
                <a:latin typeface="Adobe 黑体 Std R" panose="020B0400000000000000" pitchFamily="34" charset="-128"/>
                <a:ea typeface="Adobe 黑体 Std R" panose="020B0400000000000000" pitchFamily="34" charset="-128"/>
              </a:rPr>
              <a:t>color	</a:t>
            </a:r>
            <a:r>
              <a:rPr lang="zh-TW" altLang="en-US" sz="2800" dirty="0" smtClean="0">
                <a:solidFill>
                  <a:schemeClr val="bg1"/>
                </a:solidFill>
                <a:latin typeface="Adobe 黑体 Std R" panose="020B0400000000000000" pitchFamily="34" charset="-128"/>
                <a:ea typeface="Adobe 黑体 Std R" panose="020B0400000000000000" pitchFamily="34" charset="-128"/>
              </a:rPr>
              <a:t>粒子的顏色</a:t>
            </a:r>
            <a:endParaRPr lang="en-US" altLang="zh-TW" sz="2800" dirty="0" smtClean="0">
              <a:solidFill>
                <a:schemeClr val="bg1"/>
              </a:solidFill>
              <a:latin typeface="Adobe 黑体 Std R" panose="020B0400000000000000" pitchFamily="34" charset="-128"/>
              <a:ea typeface="Adobe 黑体 Std R" panose="020B0400000000000000" pitchFamily="34" charset="-128"/>
            </a:endParaRPr>
          </a:p>
          <a:p>
            <a:r>
              <a:rPr lang="en-US" altLang="zh-TW" sz="2800" dirty="0">
                <a:solidFill>
                  <a:schemeClr val="bg1"/>
                </a:solidFill>
                <a:latin typeface="Adobe 黑体 Std R" panose="020B0400000000000000" pitchFamily="34" charset="-128"/>
                <a:ea typeface="Adobe 黑体 Std R" panose="020B0400000000000000" pitchFamily="34" charset="-128"/>
              </a:rPr>
              <a:t> </a:t>
            </a:r>
            <a:r>
              <a:rPr lang="en-US" altLang="zh-TW" sz="2800" dirty="0" smtClean="0">
                <a:solidFill>
                  <a:schemeClr val="bg1"/>
                </a:solidFill>
                <a:latin typeface="Adobe 黑体 Std R" panose="020B0400000000000000" pitchFamily="34" charset="-128"/>
                <a:ea typeface="Adobe 黑体 Std R" panose="020B0400000000000000" pitchFamily="34" charset="-128"/>
              </a:rPr>
              <a:t>   position	</a:t>
            </a:r>
            <a:r>
              <a:rPr lang="zh-TW" altLang="en-US" sz="2800" dirty="0" smtClean="0">
                <a:solidFill>
                  <a:schemeClr val="bg1"/>
                </a:solidFill>
                <a:latin typeface="Adobe 黑体 Std R" panose="020B0400000000000000" pitchFamily="34" charset="-128"/>
                <a:ea typeface="Adobe 黑体 Std R" panose="020B0400000000000000" pitchFamily="34" charset="-128"/>
              </a:rPr>
              <a:t>粒子的座標 </a:t>
            </a:r>
            <a:r>
              <a:rPr lang="en-US" altLang="zh-TW" sz="2800" dirty="0" smtClean="0">
                <a:solidFill>
                  <a:schemeClr val="bg1"/>
                </a:solidFill>
                <a:latin typeface="Adobe 黑体 Std R" panose="020B0400000000000000" pitchFamily="34" charset="-128"/>
                <a:ea typeface="Adobe 黑体 Std R" panose="020B0400000000000000" pitchFamily="34" charset="-128"/>
              </a:rPr>
              <a:t>(X</a:t>
            </a:r>
            <a:r>
              <a:rPr lang="en-US" altLang="zh-TW" sz="2800" dirty="0">
                <a:solidFill>
                  <a:schemeClr val="bg1"/>
                </a:solidFill>
                <a:latin typeface="Adobe 黑体 Std R" panose="020B0400000000000000" pitchFamily="34" charset="-128"/>
                <a:ea typeface="Adobe 黑体 Std R" panose="020B0400000000000000" pitchFamily="34" charset="-128"/>
              </a:rPr>
              <a:t>, </a:t>
            </a:r>
            <a:r>
              <a:rPr lang="en-US" altLang="zh-TW" sz="2800" dirty="0" smtClean="0">
                <a:solidFill>
                  <a:schemeClr val="bg1"/>
                </a:solidFill>
                <a:latin typeface="Adobe 黑体 Std R" panose="020B0400000000000000" pitchFamily="34" charset="-128"/>
                <a:ea typeface="Adobe 黑体 Std R" panose="020B0400000000000000" pitchFamily="34" charset="-128"/>
              </a:rPr>
              <a:t>Y</a:t>
            </a:r>
            <a:r>
              <a:rPr lang="en-US" altLang="zh-TW" sz="2800" dirty="0">
                <a:solidFill>
                  <a:schemeClr val="bg1"/>
                </a:solidFill>
                <a:latin typeface="Adobe 黑体 Std R" panose="020B0400000000000000" pitchFamily="34" charset="-128"/>
                <a:ea typeface="Adobe 黑体 Std R" panose="020B0400000000000000" pitchFamily="34" charset="-128"/>
              </a:rPr>
              <a:t>, </a:t>
            </a:r>
            <a:r>
              <a:rPr lang="en-US" altLang="zh-TW" sz="2800" dirty="0" smtClean="0">
                <a:solidFill>
                  <a:schemeClr val="bg1"/>
                </a:solidFill>
                <a:latin typeface="Adobe 黑体 Std R" panose="020B0400000000000000" pitchFamily="34" charset="-128"/>
                <a:ea typeface="Adobe 黑体 Std R" panose="020B0400000000000000" pitchFamily="34" charset="-128"/>
              </a:rPr>
              <a:t>Z</a:t>
            </a:r>
            <a:r>
              <a:rPr lang="en-US" altLang="zh-TW" sz="2800" dirty="0">
                <a:solidFill>
                  <a:schemeClr val="bg1"/>
                </a:solidFill>
                <a:latin typeface="Adobe 黑体 Std R" panose="020B0400000000000000" pitchFamily="34" charset="-128"/>
                <a:ea typeface="Adobe 黑体 Std R" panose="020B0400000000000000" pitchFamily="34" charset="-128"/>
              </a:rPr>
              <a:t>)</a:t>
            </a:r>
            <a:endParaRPr lang="en-US" altLang="zh-TW" sz="2800" dirty="0" smtClean="0">
              <a:solidFill>
                <a:schemeClr val="bg1"/>
              </a:solidFill>
              <a:latin typeface="Adobe 黑体 Std R" panose="020B0400000000000000" pitchFamily="34" charset="-128"/>
              <a:ea typeface="Adobe 黑体 Std R" panose="020B0400000000000000" pitchFamily="34" charset="-128"/>
            </a:endParaRPr>
          </a:p>
          <a:p>
            <a:r>
              <a:rPr lang="en-US" altLang="zh-TW" sz="2800" dirty="0">
                <a:solidFill>
                  <a:schemeClr val="bg1"/>
                </a:solidFill>
                <a:latin typeface="Adobe 黑体 Std R" panose="020B0400000000000000" pitchFamily="34" charset="-128"/>
                <a:ea typeface="Adobe 黑体 Std R" panose="020B0400000000000000" pitchFamily="34" charset="-128"/>
              </a:rPr>
              <a:t> </a:t>
            </a:r>
            <a:r>
              <a:rPr lang="en-US" altLang="zh-TW" sz="2800" dirty="0" smtClean="0">
                <a:solidFill>
                  <a:schemeClr val="bg1"/>
                </a:solidFill>
                <a:latin typeface="Adobe 黑体 Std R" panose="020B0400000000000000" pitchFamily="34" charset="-128"/>
                <a:ea typeface="Adobe 黑体 Std R" panose="020B0400000000000000" pitchFamily="34" charset="-128"/>
              </a:rPr>
              <a:t>   velocity	</a:t>
            </a:r>
            <a:r>
              <a:rPr lang="zh-TW" altLang="en-US" sz="2800" dirty="0" smtClean="0">
                <a:solidFill>
                  <a:schemeClr val="bg1"/>
                </a:solidFill>
                <a:latin typeface="Adobe 黑体 Std R" panose="020B0400000000000000" pitchFamily="34" charset="-128"/>
                <a:ea typeface="Adobe 黑体 Std R" panose="020B0400000000000000" pitchFamily="34" charset="-128"/>
              </a:rPr>
              <a:t>粒子的速度 </a:t>
            </a:r>
            <a:r>
              <a:rPr lang="en-US" altLang="zh-TW" sz="2800" dirty="0" smtClean="0">
                <a:solidFill>
                  <a:schemeClr val="bg1"/>
                </a:solidFill>
                <a:latin typeface="Adobe 黑体 Std R" panose="020B0400000000000000" pitchFamily="34" charset="-128"/>
                <a:ea typeface="Adobe 黑体 Std R" panose="020B0400000000000000" pitchFamily="34" charset="-128"/>
              </a:rPr>
              <a:t>(</a:t>
            </a:r>
            <a:r>
              <a:rPr lang="en-US" altLang="zh-TW" sz="2800" dirty="0" err="1">
                <a:solidFill>
                  <a:schemeClr val="bg1"/>
                </a:solidFill>
                <a:latin typeface="Adobe 黑体 Std R" panose="020B0400000000000000" pitchFamily="34" charset="-128"/>
                <a:ea typeface="Adobe 黑体 Std R" panose="020B0400000000000000" pitchFamily="34" charset="-128"/>
              </a:rPr>
              <a:t>dX</a:t>
            </a:r>
            <a:r>
              <a:rPr lang="en-US" altLang="zh-TW" sz="2800" dirty="0">
                <a:solidFill>
                  <a:schemeClr val="bg1"/>
                </a:solidFill>
                <a:latin typeface="Adobe 黑体 Std R" panose="020B0400000000000000" pitchFamily="34" charset="-128"/>
                <a:ea typeface="Adobe 黑体 Std R" panose="020B0400000000000000" pitchFamily="34" charset="-128"/>
              </a:rPr>
              <a:t>, </a:t>
            </a:r>
            <a:r>
              <a:rPr lang="en-US" altLang="zh-TW" sz="2800" dirty="0" err="1">
                <a:solidFill>
                  <a:schemeClr val="bg1"/>
                </a:solidFill>
                <a:latin typeface="Adobe 黑体 Std R" panose="020B0400000000000000" pitchFamily="34" charset="-128"/>
                <a:ea typeface="Adobe 黑体 Std R" panose="020B0400000000000000" pitchFamily="34" charset="-128"/>
              </a:rPr>
              <a:t>dY</a:t>
            </a:r>
            <a:r>
              <a:rPr lang="en-US" altLang="zh-TW" sz="2800" dirty="0">
                <a:solidFill>
                  <a:schemeClr val="bg1"/>
                </a:solidFill>
                <a:latin typeface="Adobe 黑体 Std R" panose="020B0400000000000000" pitchFamily="34" charset="-128"/>
                <a:ea typeface="Adobe 黑体 Std R" panose="020B0400000000000000" pitchFamily="34" charset="-128"/>
              </a:rPr>
              <a:t>, </a:t>
            </a:r>
            <a:r>
              <a:rPr lang="en-US" altLang="zh-TW" sz="2800" dirty="0" err="1">
                <a:solidFill>
                  <a:schemeClr val="bg1"/>
                </a:solidFill>
                <a:latin typeface="Adobe 黑体 Std R" panose="020B0400000000000000" pitchFamily="34" charset="-128"/>
                <a:ea typeface="Adobe 黑体 Std R" panose="020B0400000000000000" pitchFamily="34" charset="-128"/>
              </a:rPr>
              <a:t>dZ</a:t>
            </a:r>
            <a:r>
              <a:rPr lang="en-US" altLang="zh-TW" sz="2800" dirty="0">
                <a:solidFill>
                  <a:schemeClr val="bg1"/>
                </a:solidFill>
                <a:latin typeface="Adobe 黑体 Std R" panose="020B0400000000000000" pitchFamily="34" charset="-128"/>
                <a:ea typeface="Adobe 黑体 Std R" panose="020B0400000000000000" pitchFamily="34" charset="-128"/>
              </a:rPr>
              <a:t>)</a:t>
            </a:r>
          </a:p>
          <a:p>
            <a:r>
              <a:rPr lang="en-US" altLang="zh-TW" sz="2800" dirty="0" smtClean="0">
                <a:solidFill>
                  <a:schemeClr val="bg1"/>
                </a:solidFill>
                <a:latin typeface="Adobe 黑体 Std R" panose="020B0400000000000000" pitchFamily="34" charset="-128"/>
                <a:ea typeface="Adobe 黑体 Std R" panose="020B0400000000000000" pitchFamily="34" charset="-128"/>
              </a:rPr>
              <a:t>    mass	</a:t>
            </a:r>
            <a:r>
              <a:rPr lang="zh-TW" altLang="en-US" sz="2800" dirty="0" smtClean="0">
                <a:solidFill>
                  <a:schemeClr val="bg1"/>
                </a:solidFill>
                <a:latin typeface="Adobe 黑体 Std R" panose="020B0400000000000000" pitchFamily="34" charset="-128"/>
                <a:ea typeface="Adobe 黑体 Std R" panose="020B0400000000000000" pitchFamily="34" charset="-128"/>
              </a:rPr>
              <a:t>粒子的質量</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42231099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Source Code 2</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26</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34" y="1889760"/>
            <a:ext cx="6508072" cy="4623761"/>
          </a:xfrm>
          <a:prstGeom prst="rect">
            <a:avLst/>
          </a:prstGeom>
        </p:spPr>
      </p:pic>
      <p:sp>
        <p:nvSpPr>
          <p:cNvPr id="7" name="文字方塊 6"/>
          <p:cNvSpPr txBox="1"/>
          <p:nvPr/>
        </p:nvSpPr>
        <p:spPr>
          <a:xfrm>
            <a:off x="7193280" y="2049265"/>
            <a:ext cx="4739639" cy="2246769"/>
          </a:xfrm>
          <a:prstGeom prst="rect">
            <a:avLst/>
          </a:prstGeom>
          <a:noFill/>
        </p:spPr>
        <p:txBody>
          <a:bodyPr wrap="square" rtlCol="0">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宣告粒子系統並初始化，初始化內容包含粒子數量，粒子大小，粒子速度等，此外還有一些設定</a:t>
            </a:r>
            <a:r>
              <a:rPr lang="zh-TW" altLang="en-US" sz="2800" dirty="0">
                <a:solidFill>
                  <a:schemeClr val="bg1"/>
                </a:solidFill>
                <a:latin typeface="Adobe 黑体 Std R" panose="020B0400000000000000" pitchFamily="34" charset="-128"/>
                <a:ea typeface="Adobe 黑体 Std R" panose="020B0400000000000000" pitchFamily="34" charset="-128"/>
              </a:rPr>
              <a:t>，</a:t>
            </a:r>
            <a:r>
              <a:rPr lang="zh-TW" altLang="en-US" sz="2800" dirty="0" smtClean="0">
                <a:solidFill>
                  <a:schemeClr val="bg1"/>
                </a:solidFill>
                <a:latin typeface="Adobe 黑体 Std R" panose="020B0400000000000000" pitchFamily="34" charset="-128"/>
                <a:ea typeface="Adobe 黑体 Std R" panose="020B0400000000000000" pitchFamily="34" charset="-128"/>
              </a:rPr>
              <a:t>如：重力，彈性碰撞等</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1246313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Source Code 2</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27</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50" y="2290641"/>
            <a:ext cx="8718071" cy="4244193"/>
          </a:xfrm>
          <a:prstGeom prst="rect">
            <a:avLst/>
          </a:prstGeom>
        </p:spPr>
      </p:pic>
      <p:sp>
        <p:nvSpPr>
          <p:cNvPr id="7" name="文字方塊 6"/>
          <p:cNvSpPr txBox="1"/>
          <p:nvPr/>
        </p:nvSpPr>
        <p:spPr>
          <a:xfrm>
            <a:off x="9414464" y="2821425"/>
            <a:ext cx="2467658" cy="3108543"/>
          </a:xfrm>
          <a:prstGeom prst="rect">
            <a:avLst/>
          </a:prstGeom>
          <a:noFill/>
        </p:spPr>
        <p:txBody>
          <a:bodyPr wrap="square" rtlCol="0">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構建粒子系統並宣告粒子質量，顏色，隨機給予座標及速度</a:t>
            </a:r>
            <a:endParaRPr lang="en-US" altLang="zh-TW" sz="2800" dirty="0" smtClean="0">
              <a:solidFill>
                <a:schemeClr val="bg1"/>
              </a:solidFill>
              <a:latin typeface="Adobe 黑体 Std R" panose="020B0400000000000000" pitchFamily="34" charset="-128"/>
              <a:ea typeface="Adobe 黑体 Std R" panose="020B0400000000000000" pitchFamily="34" charset="-128"/>
            </a:endParaRPr>
          </a:p>
          <a:p>
            <a:r>
              <a:rPr lang="zh-TW" altLang="en-US" sz="2800" dirty="0" smtClean="0">
                <a:solidFill>
                  <a:schemeClr val="bg1"/>
                </a:solidFill>
                <a:latin typeface="Adobe 黑体 Std R" panose="020B0400000000000000" pitchFamily="34" charset="-128"/>
                <a:ea typeface="Adobe 黑体 Std R" panose="020B0400000000000000" pitchFamily="34" charset="-128"/>
              </a:rPr>
              <a:t>最後宣告粒子大小</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636439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Source Code 2</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28</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7" name="文字方塊 6"/>
          <p:cNvSpPr txBox="1"/>
          <p:nvPr/>
        </p:nvSpPr>
        <p:spPr>
          <a:xfrm>
            <a:off x="7774939" y="2201665"/>
            <a:ext cx="3997962" cy="523220"/>
          </a:xfrm>
          <a:prstGeom prst="rect">
            <a:avLst/>
          </a:prstGeom>
          <a:noFill/>
        </p:spPr>
        <p:txBody>
          <a:bodyPr wrap="square" rtlCol="0">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計算粒子的動作及碰撞</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pic>
        <p:nvPicPr>
          <p:cNvPr id="3" name="圖片 2"/>
          <p:cNvPicPr>
            <a:picLocks noChangeAspect="1"/>
          </p:cNvPicPr>
          <p:nvPr/>
        </p:nvPicPr>
        <p:blipFill>
          <a:blip r:embed="rId2"/>
          <a:stretch>
            <a:fillRect/>
          </a:stretch>
        </p:blipFill>
        <p:spPr>
          <a:xfrm>
            <a:off x="528358" y="1790566"/>
            <a:ext cx="7020522" cy="4894039"/>
          </a:xfrm>
          <a:prstGeom prst="rect">
            <a:avLst/>
          </a:prstGeom>
        </p:spPr>
      </p:pic>
    </p:spTree>
    <p:extLst>
      <p:ext uri="{BB962C8B-B14F-4D97-AF65-F5344CB8AC3E}">
        <p14:creationId xmlns:p14="http://schemas.microsoft.com/office/powerpoint/2010/main" val="3134663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851" y="-16673"/>
            <a:ext cx="8798249" cy="1277937"/>
          </a:xfrm>
        </p:spPr>
        <p:txBody>
          <a:bodyPr anchor="ctr">
            <a:normAutofit/>
          </a:bodyPr>
          <a:lstStyle/>
          <a:p>
            <a:r>
              <a:rPr lang="en-US" altLang="zh-TW" sz="6600" dirty="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4" name="文字方塊 13"/>
          <p:cNvSpPr txBox="1"/>
          <p:nvPr/>
        </p:nvSpPr>
        <p:spPr>
          <a:xfrm>
            <a:off x="1" y="1156452"/>
            <a:ext cx="5499812" cy="646331"/>
          </a:xfrm>
          <a:prstGeom prst="rect">
            <a:avLst/>
          </a:prstGeom>
          <a:noFill/>
        </p:spPr>
        <p:txBody>
          <a:bodyPr wrap="square" rtlCol="0">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   </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15" name="文字方塊 14"/>
          <p:cNvSpPr txBox="1"/>
          <p:nvPr/>
        </p:nvSpPr>
        <p:spPr>
          <a:xfrm>
            <a:off x="11561885" y="6211669"/>
            <a:ext cx="630115"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2</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6" name="文字方塊 5"/>
          <p:cNvSpPr txBox="1"/>
          <p:nvPr/>
        </p:nvSpPr>
        <p:spPr>
          <a:xfrm>
            <a:off x="310620" y="1175154"/>
            <a:ext cx="11881379"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Ray Tracing</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9" name="文字方塊 8">
            <a:extLst>
              <a:ext uri="{FF2B5EF4-FFF2-40B4-BE49-F238E27FC236}">
                <a16:creationId xmlns:a16="http://schemas.microsoft.com/office/drawing/2014/main" id="{B1DDFCFD-B08F-4A81-935E-98860FB0626C}"/>
              </a:ext>
            </a:extLst>
          </p:cNvPr>
          <p:cNvSpPr txBox="1"/>
          <p:nvPr/>
        </p:nvSpPr>
        <p:spPr>
          <a:xfrm>
            <a:off x="310621" y="1915221"/>
            <a:ext cx="8182708" cy="5016758"/>
          </a:xfrm>
          <a:prstGeom prst="rect">
            <a:avLst/>
          </a:prstGeom>
          <a:noFill/>
        </p:spPr>
        <p:txBody>
          <a:bodyPr wrap="square" rtlCol="0">
            <a:spAutoFit/>
          </a:bodyPr>
          <a:lstStyle/>
          <a:p>
            <a:pPr marL="342900" indent="-342900">
              <a:buFont typeface="Arial" panose="020B0604020202020204" pitchFamily="34" charset="0"/>
              <a:buChar char="•"/>
            </a:pPr>
            <a:r>
              <a:rPr lang="zh-TW" altLang="en-US" sz="2000" dirty="0">
                <a:solidFill>
                  <a:schemeClr val="bg1"/>
                </a:solidFill>
                <a:latin typeface="Adobe 黑体 Std R" panose="020B0400000000000000" pitchFamily="34" charset="-128"/>
                <a:ea typeface="Adobe 黑体 Std R" panose="020B0400000000000000" pitchFamily="34" charset="-128"/>
              </a:rPr>
              <a:t>在以往的模型中</a:t>
            </a:r>
            <a:r>
              <a:rPr lang="en-US" altLang="zh-TW" sz="2000" dirty="0">
                <a:solidFill>
                  <a:schemeClr val="bg1"/>
                </a:solidFill>
                <a:latin typeface="Adobe 黑体 Std R" panose="020B0400000000000000" pitchFamily="34" charset="-128"/>
                <a:ea typeface="Adobe 黑体 Std R" panose="020B0400000000000000" pitchFamily="34" charset="-128"/>
              </a:rPr>
              <a:t>,</a:t>
            </a:r>
            <a:r>
              <a:rPr lang="zh-TW" altLang="en-US" sz="2000" dirty="0">
                <a:solidFill>
                  <a:schemeClr val="bg1"/>
                </a:solidFill>
                <a:latin typeface="Adobe 黑体 Std R" panose="020B0400000000000000" pitchFamily="34" charset="-128"/>
                <a:ea typeface="Adobe 黑体 Std R" panose="020B0400000000000000" pitchFamily="34" charset="-128"/>
              </a:rPr>
              <a:t>光線追踪是使用局部照明進行渲染的邏輯擴展模型。 即離開光源的光線，唯一對我們的圖像有貢獻的是那些通過投影中心進入我們合成相機鏡頭的那些</a:t>
            </a:r>
            <a:endParaRPr lang="en-US" altLang="zh-TW" sz="2000" dirty="0">
              <a:solidFill>
                <a:schemeClr val="bg1"/>
              </a:solidFill>
              <a:latin typeface="Adobe 黑体 Std R" panose="020B0400000000000000" pitchFamily="34" charset="-128"/>
              <a:ea typeface="Adobe 黑体 Std R" panose="020B0400000000000000" pitchFamily="34" charset="-128"/>
            </a:endParaRPr>
          </a:p>
          <a:p>
            <a:endParaRPr lang="en-US" altLang="zh-TW" sz="2000" dirty="0">
              <a:solidFill>
                <a:schemeClr val="bg1"/>
              </a:solidFill>
              <a:latin typeface="Adobe 黑体 Std R" panose="020B0400000000000000" pitchFamily="34" charset="-128"/>
              <a:ea typeface="Adobe 黑体 Std R" panose="020B0400000000000000" pitchFamily="34" charset="-128"/>
            </a:endParaRPr>
          </a:p>
          <a:p>
            <a:pPr marL="342900" indent="-342900">
              <a:buFont typeface="Arial" panose="020B0604020202020204" pitchFamily="34" charset="0"/>
              <a:buChar char="•"/>
            </a:pPr>
            <a:r>
              <a:rPr lang="zh-TW" altLang="en-US" sz="2000" dirty="0">
                <a:solidFill>
                  <a:schemeClr val="bg1"/>
                </a:solidFill>
                <a:latin typeface="Adobe 黑体 Std R" panose="020B0400000000000000" pitchFamily="34" charset="-128"/>
                <a:ea typeface="Adobe 黑体 Std R" panose="020B0400000000000000" pitchFamily="34" charset="-128"/>
              </a:rPr>
              <a:t>圖 </a:t>
            </a:r>
            <a:r>
              <a:rPr lang="en-US" altLang="zh-TW" sz="2000" dirty="0">
                <a:solidFill>
                  <a:schemeClr val="bg1"/>
                </a:solidFill>
                <a:latin typeface="Adobe 黑体 Std R" panose="020B0400000000000000" pitchFamily="34" charset="-128"/>
                <a:ea typeface="Adobe 黑体 Std R" panose="020B0400000000000000" pitchFamily="34" charset="-128"/>
              </a:rPr>
              <a:t>11.1 </a:t>
            </a:r>
            <a:r>
              <a:rPr lang="zh-TW" altLang="en-US" sz="2000" dirty="0">
                <a:solidFill>
                  <a:schemeClr val="bg1"/>
                </a:solidFill>
                <a:latin typeface="Adobe 黑体 Std R" panose="020B0400000000000000" pitchFamily="34" charset="-128"/>
                <a:ea typeface="Adobe 黑体 Std R" panose="020B0400000000000000" pitchFamily="34" charset="-128"/>
              </a:rPr>
              <a:t>顯示了幾個與單點源和完美鏡面的可能相互作用、光線可以從光源直接進入相機的鏡頭，經過反射或通過一個或多個表面透射後的光線大部分不會進入鏡頭，也就是說離開光源的大部分光線對我們的圖像沒有貢獻，所以我們反轉光線的方向只考慮從投影中心開始的光線如圖 </a:t>
            </a:r>
            <a:r>
              <a:rPr lang="en-US" altLang="zh-TW" sz="2000" dirty="0">
                <a:solidFill>
                  <a:schemeClr val="bg1"/>
                </a:solidFill>
                <a:latin typeface="Adobe 黑体 Std R" panose="020B0400000000000000" pitchFamily="34" charset="-128"/>
                <a:ea typeface="Adobe 黑体 Std R" panose="020B0400000000000000" pitchFamily="34" charset="-128"/>
              </a:rPr>
              <a:t>11.2</a:t>
            </a:r>
          </a:p>
          <a:p>
            <a:endParaRPr lang="en-US" altLang="zh-TW" sz="2000" dirty="0">
              <a:solidFill>
                <a:schemeClr val="bg1"/>
              </a:solidFill>
              <a:latin typeface="Adobe 黑体 Std R" panose="020B0400000000000000" pitchFamily="34" charset="-128"/>
              <a:ea typeface="Adobe 黑体 Std R" panose="020B0400000000000000" pitchFamily="34" charset="-128"/>
            </a:endParaRPr>
          </a:p>
          <a:p>
            <a:pPr marL="342900" indent="-342900">
              <a:buFont typeface="Arial" panose="020B0604020202020204" pitchFamily="34" charset="0"/>
              <a:buChar char="•"/>
            </a:pPr>
            <a:r>
              <a:rPr lang="zh-TW" altLang="en-US" sz="2000" dirty="0">
                <a:solidFill>
                  <a:schemeClr val="bg1"/>
                </a:solidFill>
                <a:latin typeface="Adobe 黑体 Std R" panose="020B0400000000000000" pitchFamily="34" charset="-128"/>
                <a:ea typeface="Adobe 黑体 Std R" panose="020B0400000000000000" pitchFamily="34" charset="-128"/>
              </a:rPr>
              <a:t>我們將其劃分為像素大小的區域。必須為每個像素分配一種顏色，且至少投射一條射線穿過每個像素。每條投射光線要與表面相交或與光源相交</a:t>
            </a:r>
            <a:endParaRPr lang="en-US" altLang="zh-TW" sz="2000" dirty="0">
              <a:solidFill>
                <a:schemeClr val="bg1"/>
              </a:solidFill>
              <a:latin typeface="Adobe 黑体 Std R" panose="020B0400000000000000" pitchFamily="34" charset="-128"/>
              <a:ea typeface="Adobe 黑体 Std R" panose="020B0400000000000000" pitchFamily="34" charset="-128"/>
            </a:endParaRPr>
          </a:p>
          <a:p>
            <a:pPr marL="342900" indent="-342900">
              <a:buFont typeface="Arial" panose="020B0604020202020204" pitchFamily="34" charset="0"/>
              <a:buChar char="•"/>
            </a:pPr>
            <a:r>
              <a:rPr lang="zh-TW" altLang="en-US" sz="2000" dirty="0">
                <a:solidFill>
                  <a:schemeClr val="bg1"/>
                </a:solidFill>
                <a:latin typeface="Adobe 黑体 Std R" panose="020B0400000000000000" pitchFamily="34" charset="-128"/>
                <a:ea typeface="Adobe 黑体 Std R" panose="020B0400000000000000" pitchFamily="34" charset="-128"/>
              </a:rPr>
              <a:t>與</a:t>
            </a:r>
            <a:r>
              <a:rPr lang="en-US" altLang="zh-TW" sz="2000" dirty="0">
                <a:solidFill>
                  <a:schemeClr val="bg1"/>
                </a:solidFill>
                <a:latin typeface="Adobe 黑体 Std R" panose="020B0400000000000000" pitchFamily="34" charset="-128"/>
                <a:ea typeface="Adobe 黑体 Std R" panose="020B0400000000000000" pitchFamily="34" charset="-128"/>
              </a:rPr>
              <a:t>pipeline rendering </a:t>
            </a:r>
            <a:r>
              <a:rPr lang="zh-TW" altLang="en-US" sz="2000" dirty="0">
                <a:solidFill>
                  <a:schemeClr val="bg1"/>
                </a:solidFill>
                <a:latin typeface="Adobe 黑体 Std R" panose="020B0400000000000000" pitchFamily="34" charset="-128"/>
                <a:ea typeface="Adobe 黑体 Std R" panose="020B0400000000000000" pitchFamily="34" charset="-128"/>
              </a:rPr>
              <a:t>的不同是以往我們是逐個頂點上的基礎上工作</a:t>
            </a:r>
            <a:endParaRPr lang="en-US" altLang="zh-TW" sz="2000" dirty="0">
              <a:solidFill>
                <a:schemeClr val="bg1"/>
              </a:solidFill>
              <a:latin typeface="Adobe 黑体 Std R" panose="020B0400000000000000" pitchFamily="34" charset="-128"/>
              <a:ea typeface="Adobe 黑体 Std R" panose="020B0400000000000000" pitchFamily="34" charset="-128"/>
            </a:endParaRPr>
          </a:p>
          <a:p>
            <a:r>
              <a:rPr lang="zh-TW" altLang="en-US" sz="2000" dirty="0" smtClean="0">
                <a:solidFill>
                  <a:schemeClr val="bg1"/>
                </a:solidFill>
                <a:latin typeface="Adobe 黑体 Std R" panose="020B0400000000000000" pitchFamily="34" charset="-128"/>
                <a:ea typeface="Adobe 黑体 Std R" panose="020B0400000000000000" pitchFamily="34" charset="-128"/>
              </a:rPr>
              <a:t>      現在</a:t>
            </a:r>
            <a:r>
              <a:rPr lang="zh-TW" altLang="en-US" sz="2000" dirty="0">
                <a:solidFill>
                  <a:schemeClr val="bg1"/>
                </a:solidFill>
                <a:latin typeface="Adobe 黑体 Std R" panose="020B0400000000000000" pitchFamily="34" charset="-128"/>
                <a:ea typeface="Adobe 黑体 Std R" panose="020B0400000000000000" pitchFamily="34" charset="-128"/>
              </a:rPr>
              <a:t>的光線追蹤器則是逐個像素的基礎上工作</a:t>
            </a:r>
            <a:endParaRPr lang="en-US" altLang="zh-TW" sz="2000" dirty="0">
              <a:solidFill>
                <a:schemeClr val="bg1"/>
              </a:solidFill>
              <a:latin typeface="Adobe 黑体 Std R" panose="020B0400000000000000" pitchFamily="34" charset="-128"/>
              <a:ea typeface="Adobe 黑体 Std R" panose="020B0400000000000000" pitchFamily="34" charset="-128"/>
            </a:endParaRPr>
          </a:p>
          <a:p>
            <a:endParaRPr lang="zh-TW" altLang="en-US" sz="2000" dirty="0">
              <a:solidFill>
                <a:schemeClr val="bg1"/>
              </a:solidFill>
              <a:latin typeface="Adobe 黑体 Std R" panose="020B0400000000000000" pitchFamily="34" charset="-128"/>
              <a:ea typeface="Adobe 黑体 Std R" panose="020B0400000000000000" pitchFamily="34" charset="-128"/>
            </a:endParaRPr>
          </a:p>
        </p:txBody>
      </p:sp>
      <p:pic>
        <p:nvPicPr>
          <p:cNvPr id="10" name="Picture 2">
            <a:extLst>
              <a:ext uri="{FF2B5EF4-FFF2-40B4-BE49-F238E27FC236}">
                <a16:creationId xmlns:a16="http://schemas.microsoft.com/office/drawing/2014/main" id="{B20D7378-8076-454B-8B9E-7CD3EE40A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369" y="1137750"/>
            <a:ext cx="314325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572101BC-1CD3-4BA1-9EAC-94D2A1F11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369" y="4138125"/>
            <a:ext cx="2868173" cy="2580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363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Source Code 2</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29</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7" name="文字方塊 6"/>
          <p:cNvSpPr txBox="1"/>
          <p:nvPr/>
        </p:nvSpPr>
        <p:spPr>
          <a:xfrm>
            <a:off x="4615178" y="2310875"/>
            <a:ext cx="6987541" cy="523220"/>
          </a:xfrm>
          <a:prstGeom prst="rect">
            <a:avLst/>
          </a:prstGeom>
          <a:noFill/>
        </p:spPr>
        <p:txBody>
          <a:bodyPr wrap="square" rtlCol="0">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計算粒子的重力及粒子間碰撞時的受力</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08" y="2994902"/>
            <a:ext cx="10355120" cy="3057951"/>
          </a:xfrm>
          <a:prstGeom prst="rect">
            <a:avLst/>
          </a:prstGeom>
        </p:spPr>
      </p:pic>
    </p:spTree>
    <p:extLst>
      <p:ext uri="{BB962C8B-B14F-4D97-AF65-F5344CB8AC3E}">
        <p14:creationId xmlns:p14="http://schemas.microsoft.com/office/powerpoint/2010/main" val="8566629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Source Code 2</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30</a:t>
            </a:r>
          </a:p>
        </p:txBody>
      </p:sp>
      <p:sp>
        <p:nvSpPr>
          <p:cNvPr id="7" name="文字方塊 6"/>
          <p:cNvSpPr txBox="1"/>
          <p:nvPr/>
        </p:nvSpPr>
        <p:spPr>
          <a:xfrm>
            <a:off x="8483600" y="2808715"/>
            <a:ext cx="3169919" cy="1384995"/>
          </a:xfrm>
          <a:prstGeom prst="rect">
            <a:avLst/>
          </a:prstGeom>
          <a:noFill/>
        </p:spPr>
        <p:txBody>
          <a:bodyPr wrap="square" rtlCol="0">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粒子與立方體邊界碰撞</a:t>
            </a:r>
            <a:r>
              <a:rPr lang="zh-TW" altLang="en-US" sz="2800" dirty="0">
                <a:solidFill>
                  <a:schemeClr val="bg1"/>
                </a:solidFill>
                <a:latin typeface="Adobe 黑体 Std R" panose="020B0400000000000000" pitchFamily="34" charset="-128"/>
                <a:ea typeface="Adobe 黑体 Std R" panose="020B0400000000000000" pitchFamily="34" charset="-128"/>
              </a:rPr>
              <a:t>測試與碰撞</a:t>
            </a:r>
            <a:r>
              <a:rPr lang="zh-TW" altLang="en-US" sz="2800" dirty="0" smtClean="0">
                <a:solidFill>
                  <a:schemeClr val="bg1"/>
                </a:solidFill>
                <a:latin typeface="Adobe 黑体 Std R" panose="020B0400000000000000" pitchFamily="34" charset="-128"/>
                <a:ea typeface="Adobe 黑体 Std R" panose="020B0400000000000000" pitchFamily="34" charset="-128"/>
              </a:rPr>
              <a:t>反射計算</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76" y="2415687"/>
            <a:ext cx="7675197" cy="3057951"/>
          </a:xfrm>
          <a:prstGeom prst="rect">
            <a:avLst/>
          </a:prstGeom>
        </p:spPr>
      </p:pic>
    </p:spTree>
    <p:extLst>
      <p:ext uri="{BB962C8B-B14F-4D97-AF65-F5344CB8AC3E}">
        <p14:creationId xmlns:p14="http://schemas.microsoft.com/office/powerpoint/2010/main" val="30584876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Source Code 2</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31</a:t>
            </a:r>
          </a:p>
        </p:txBody>
      </p:sp>
      <p:sp>
        <p:nvSpPr>
          <p:cNvPr id="7" name="文字方塊 6"/>
          <p:cNvSpPr txBox="1"/>
          <p:nvPr/>
        </p:nvSpPr>
        <p:spPr>
          <a:xfrm>
            <a:off x="7609840" y="2493755"/>
            <a:ext cx="3169919" cy="3108543"/>
          </a:xfrm>
          <a:prstGeom prst="rect">
            <a:avLst/>
          </a:prstGeom>
          <a:noFill/>
        </p:spPr>
        <p:txBody>
          <a:bodyPr wrap="square" rtlCol="0">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建立操作選單，功能包含：粒子數量調整，粒子速度調整，粒子大小調整</a:t>
            </a:r>
            <a:endParaRPr lang="en-US" altLang="zh-TW" sz="2800" dirty="0" smtClean="0">
              <a:solidFill>
                <a:schemeClr val="bg1"/>
              </a:solidFill>
              <a:latin typeface="Adobe 黑体 Std R" panose="020B0400000000000000" pitchFamily="34" charset="-128"/>
              <a:ea typeface="Adobe 黑体 Std R" panose="020B0400000000000000" pitchFamily="34" charset="-128"/>
            </a:endParaRPr>
          </a:p>
          <a:p>
            <a:r>
              <a:rPr lang="zh-TW" altLang="en-US" sz="2800" dirty="0" smtClean="0">
                <a:solidFill>
                  <a:schemeClr val="bg1"/>
                </a:solidFill>
                <a:latin typeface="Adobe 黑体 Std R" panose="020B0400000000000000" pitchFamily="34" charset="-128"/>
                <a:ea typeface="Adobe 黑体 Std R" panose="020B0400000000000000" pitchFamily="34" charset="-128"/>
              </a:rPr>
              <a:t>，切換重力，切換彈性碰撞，切換粒子間碰撞及結束</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97" y="1821485"/>
            <a:ext cx="6137603" cy="4956250"/>
          </a:xfrm>
          <a:prstGeom prst="rect">
            <a:avLst/>
          </a:prstGeom>
        </p:spPr>
      </p:pic>
    </p:spTree>
    <p:extLst>
      <p:ext uri="{BB962C8B-B14F-4D97-AF65-F5344CB8AC3E}">
        <p14:creationId xmlns:p14="http://schemas.microsoft.com/office/powerpoint/2010/main" val="841537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Source Code 2</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文字方塊 7"/>
          <p:cNvSpPr txBox="1"/>
          <p:nvPr/>
        </p:nvSpPr>
        <p:spPr>
          <a:xfrm>
            <a:off x="11353801" y="6211669"/>
            <a:ext cx="838200"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31</a:t>
            </a:r>
          </a:p>
        </p:txBody>
      </p:sp>
      <p:sp>
        <p:nvSpPr>
          <p:cNvPr id="7" name="文字方塊 6"/>
          <p:cNvSpPr txBox="1"/>
          <p:nvPr/>
        </p:nvSpPr>
        <p:spPr>
          <a:xfrm>
            <a:off x="6394016" y="3046891"/>
            <a:ext cx="4048904" cy="1384995"/>
          </a:xfrm>
          <a:prstGeom prst="rect">
            <a:avLst/>
          </a:prstGeom>
          <a:noFill/>
        </p:spPr>
        <p:txBody>
          <a:bodyPr wrap="square" rtlCol="0">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建</a:t>
            </a:r>
            <a:r>
              <a:rPr lang="zh-TW" altLang="en-US" sz="2800" dirty="0">
                <a:solidFill>
                  <a:schemeClr val="bg1"/>
                </a:solidFill>
                <a:latin typeface="Adobe 黑体 Std R" panose="020B0400000000000000" pitchFamily="34" charset="-128"/>
                <a:ea typeface="Adobe 黑体 Std R" panose="020B0400000000000000" pitchFamily="34" charset="-128"/>
              </a:rPr>
              <a:t>立</a:t>
            </a:r>
            <a:r>
              <a:rPr lang="zh-TW" altLang="en-US" sz="2800" dirty="0" smtClean="0">
                <a:solidFill>
                  <a:schemeClr val="bg1"/>
                </a:solidFill>
                <a:latin typeface="Adobe 黑体 Std R" panose="020B0400000000000000" pitchFamily="34" charset="-128"/>
                <a:ea typeface="Adobe 黑体 Std R" panose="020B0400000000000000" pitchFamily="34" charset="-128"/>
              </a:rPr>
              <a:t>操作選單</a:t>
            </a:r>
            <a:r>
              <a:rPr lang="en-US" altLang="zh-TW" sz="2800" dirty="0" smtClean="0">
                <a:solidFill>
                  <a:schemeClr val="bg1"/>
                </a:solidFill>
                <a:latin typeface="Adobe 黑体 Std R" panose="020B0400000000000000" pitchFamily="34" charset="-128"/>
                <a:ea typeface="Adobe 黑体 Std R" panose="020B0400000000000000" pitchFamily="34" charset="-128"/>
              </a:rPr>
              <a:t>UI(</a:t>
            </a:r>
            <a:r>
              <a:rPr lang="zh-TW" altLang="en-US" sz="2800" dirty="0" smtClean="0">
                <a:solidFill>
                  <a:schemeClr val="bg1"/>
                </a:solidFill>
                <a:latin typeface="Adobe 黑体 Std R" panose="020B0400000000000000" pitchFamily="34" charset="-128"/>
                <a:ea typeface="Adobe 黑体 Std R" panose="020B0400000000000000" pitchFamily="34" charset="-128"/>
              </a:rPr>
              <a:t>使用滑鼠右鍵開啟選單</a:t>
            </a:r>
            <a:r>
              <a:rPr lang="en-US" altLang="zh-TW" sz="2800" dirty="0" smtClean="0">
                <a:solidFill>
                  <a:schemeClr val="bg1"/>
                </a:solidFill>
                <a:latin typeface="Adobe 黑体 Std R" panose="020B0400000000000000" pitchFamily="34" charset="-128"/>
                <a:ea typeface="Adobe 黑体 Std R" panose="020B0400000000000000" pitchFamily="34" charset="-128"/>
              </a:rPr>
              <a:t>)</a:t>
            </a:r>
          </a:p>
          <a:p>
            <a:r>
              <a:rPr lang="zh-TW" altLang="en-US" sz="2800" dirty="0" smtClean="0">
                <a:solidFill>
                  <a:schemeClr val="bg1"/>
                </a:solidFill>
                <a:latin typeface="Adobe 黑体 Std R" panose="020B0400000000000000" pitchFamily="34" charset="-128"/>
                <a:ea typeface="Adobe 黑体 Std R" panose="020B0400000000000000" pitchFamily="34" charset="-128"/>
              </a:rPr>
              <a:t>並顯示整個粒子系統</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66" y="1821485"/>
            <a:ext cx="4460624" cy="4956250"/>
          </a:xfrm>
          <a:prstGeom prst="rect">
            <a:avLst/>
          </a:prstGeom>
        </p:spPr>
      </p:pic>
    </p:spTree>
    <p:extLst>
      <p:ext uri="{BB962C8B-B14F-4D97-AF65-F5344CB8AC3E}">
        <p14:creationId xmlns:p14="http://schemas.microsoft.com/office/powerpoint/2010/main" val="3282397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851" y="-16673"/>
            <a:ext cx="8798249" cy="1277937"/>
          </a:xfrm>
        </p:spPr>
        <p:txBody>
          <a:bodyPr anchor="ctr">
            <a:normAutofit/>
          </a:bodyPr>
          <a:lstStyle/>
          <a:p>
            <a:r>
              <a:rPr lang="en-US" altLang="zh-TW" sz="6600" dirty="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4" name="文字方塊 13"/>
          <p:cNvSpPr txBox="1"/>
          <p:nvPr/>
        </p:nvSpPr>
        <p:spPr>
          <a:xfrm>
            <a:off x="1" y="1156452"/>
            <a:ext cx="5499812" cy="646331"/>
          </a:xfrm>
          <a:prstGeom prst="rect">
            <a:avLst/>
          </a:prstGeom>
          <a:noFill/>
        </p:spPr>
        <p:txBody>
          <a:bodyPr wrap="square" rtlCol="0">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   </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15" name="文字方塊 14"/>
          <p:cNvSpPr txBox="1"/>
          <p:nvPr/>
        </p:nvSpPr>
        <p:spPr>
          <a:xfrm>
            <a:off x="11561885" y="6211669"/>
            <a:ext cx="630115"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3</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9" name="內容版面配置區 3">
            <a:extLst>
              <a:ext uri="{FF2B5EF4-FFF2-40B4-BE49-F238E27FC236}">
                <a16:creationId xmlns:a16="http://schemas.microsoft.com/office/drawing/2014/main" id="{C57D12C0-7470-4959-BF21-50C1A969EF66}"/>
              </a:ext>
            </a:extLst>
          </p:cNvPr>
          <p:cNvSpPr txBox="1">
            <a:spLocks/>
          </p:cNvSpPr>
          <p:nvPr/>
        </p:nvSpPr>
        <p:spPr>
          <a:xfrm>
            <a:off x="617136" y="1871231"/>
            <a:ext cx="5719495" cy="5400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TW" altLang="en-US" sz="2800" dirty="0" smtClean="0">
                <a:solidFill>
                  <a:schemeClr val="bg1"/>
                </a:solidFill>
                <a:latin typeface="Adobe 黑体 Std R" panose="020B0400000000000000" pitchFamily="34" charset="-128"/>
                <a:ea typeface="Adobe 黑体 Std R" panose="020B0400000000000000" pitchFamily="34" charset="-128"/>
              </a:rPr>
              <a:t>如果所有表面都是不透明的，我們不考慮光從一個表面散射到另一個表面</a:t>
            </a:r>
            <a:endParaRPr lang="en-US" altLang="zh-TW" sz="2800" dirty="0" smtClean="0">
              <a:solidFill>
                <a:schemeClr val="bg1"/>
              </a:solidFill>
              <a:latin typeface="Adobe 黑体 Std R" panose="020B0400000000000000" pitchFamily="34" charset="-128"/>
              <a:ea typeface="Adobe 黑体 Std R" panose="020B0400000000000000" pitchFamily="34" charset="-128"/>
            </a:endParaRPr>
          </a:p>
          <a:p>
            <a:pPr algn="l"/>
            <a:r>
              <a:rPr lang="zh-TW" altLang="en-US" sz="2800" dirty="0" smtClean="0">
                <a:solidFill>
                  <a:schemeClr val="bg1"/>
                </a:solidFill>
                <a:latin typeface="Adobe 黑体 Std R" panose="020B0400000000000000" pitchFamily="34" charset="-128"/>
                <a:ea typeface="Adobe 黑体 Std R" panose="020B0400000000000000" pitchFamily="34" charset="-128"/>
              </a:rPr>
              <a:t>如圖 </a:t>
            </a:r>
            <a:r>
              <a:rPr lang="en-US" altLang="zh-TW" sz="2800" dirty="0" smtClean="0">
                <a:solidFill>
                  <a:schemeClr val="bg1"/>
                </a:solidFill>
                <a:latin typeface="Adobe 黑体 Std R" panose="020B0400000000000000" pitchFamily="34" charset="-128"/>
                <a:ea typeface="Adobe 黑体 Std R" panose="020B0400000000000000" pitchFamily="34" charset="-128"/>
              </a:rPr>
              <a:t>11.3</a:t>
            </a:r>
            <a:r>
              <a:rPr lang="zh-TW" altLang="en-US" sz="2800" dirty="0" smtClean="0">
                <a:solidFill>
                  <a:schemeClr val="bg1"/>
                </a:solidFill>
                <a:latin typeface="Adobe 黑体 Std R" panose="020B0400000000000000" pitchFamily="34" charset="-128"/>
                <a:ea typeface="Adobe 黑体 Std R" panose="020B0400000000000000" pitchFamily="34" charset="-128"/>
              </a:rPr>
              <a:t> </a:t>
            </a:r>
            <a:r>
              <a:rPr lang="en-US" altLang="zh-TW" sz="2800" dirty="0" smtClean="0">
                <a:solidFill>
                  <a:schemeClr val="bg1"/>
                </a:solidFill>
                <a:latin typeface="Adobe 黑体 Std R" panose="020B0400000000000000" pitchFamily="34" charset="-128"/>
                <a:ea typeface="Adobe 黑体 Std R" panose="020B0400000000000000" pitchFamily="34" charset="-128"/>
              </a:rPr>
              <a:t>11.4</a:t>
            </a:r>
          </a:p>
          <a:p>
            <a:pPr algn="l"/>
            <a:r>
              <a:rPr lang="zh-TW" altLang="en-US" sz="2800" dirty="0" smtClean="0">
                <a:solidFill>
                  <a:schemeClr val="bg1"/>
                </a:solidFill>
                <a:latin typeface="Adobe 黑体 Std R" panose="020B0400000000000000" pitchFamily="34" charset="-128"/>
                <a:ea typeface="Adobe 黑体 Std R" panose="020B0400000000000000" pitchFamily="34" charset="-128"/>
              </a:rPr>
              <a:t>投射光線與表面之間每個交點的一種隱藏表面計算</a:t>
            </a:r>
            <a:endParaRPr lang="en-US" altLang="zh-TW" sz="2800" dirty="0" smtClean="0">
              <a:solidFill>
                <a:schemeClr val="bg1"/>
              </a:solidFill>
              <a:latin typeface="Adobe 黑体 Std R" panose="020B0400000000000000" pitchFamily="34" charset="-128"/>
              <a:ea typeface="Adobe 黑体 Std R" panose="020B0400000000000000" pitchFamily="34" charset="-128"/>
            </a:endParaRPr>
          </a:p>
          <a:p>
            <a:pPr algn="l"/>
            <a:r>
              <a:rPr lang="zh-TW" altLang="en-US" sz="2800" dirty="0" smtClean="0">
                <a:solidFill>
                  <a:schemeClr val="bg1"/>
                </a:solidFill>
                <a:latin typeface="Adobe 黑体 Std R" panose="020B0400000000000000" pitchFamily="34" charset="-128"/>
                <a:ea typeface="Adobe 黑体 Std R" panose="020B0400000000000000" pitchFamily="34" charset="-128"/>
              </a:rPr>
              <a:t>顯示了兩條投射光線（虛線）的陰影光線（實線）</a:t>
            </a:r>
            <a:endParaRPr lang="en-US" altLang="zh-TW" sz="2800" dirty="0" smtClean="0">
              <a:solidFill>
                <a:schemeClr val="bg1"/>
              </a:solidFill>
              <a:latin typeface="Adobe 黑体 Std R" panose="020B0400000000000000" pitchFamily="34" charset="-128"/>
              <a:ea typeface="Adobe 黑体 Std R" panose="020B0400000000000000" pitchFamily="34" charset="-128"/>
            </a:endParaRPr>
          </a:p>
          <a:p>
            <a:pPr algn="l"/>
            <a:r>
              <a:rPr lang="zh-TW" altLang="en-US" sz="2800" dirty="0" smtClean="0">
                <a:solidFill>
                  <a:schemeClr val="bg1"/>
                </a:solidFill>
                <a:latin typeface="Adobe 黑体 Std R" panose="020B0400000000000000" pitchFamily="34" charset="-128"/>
                <a:ea typeface="Adobe 黑体 Std R" panose="020B0400000000000000" pitchFamily="34" charset="-128"/>
              </a:rPr>
              <a:t>光線追踪特別擅長處理既能反射光線又能反射光線的表面。通過折射傳輸光如圖 </a:t>
            </a:r>
            <a:r>
              <a:rPr lang="en-US" altLang="zh-TW" sz="2800" dirty="0" smtClean="0">
                <a:solidFill>
                  <a:schemeClr val="bg1"/>
                </a:solidFill>
                <a:latin typeface="Adobe 黑体 Std R" panose="020B0400000000000000" pitchFamily="34" charset="-128"/>
                <a:ea typeface="Adobe 黑体 Std R" panose="020B0400000000000000" pitchFamily="34" charset="-128"/>
              </a:rPr>
              <a:t>11.5</a:t>
            </a:r>
          </a:p>
          <a:p>
            <a:pPr algn="l"/>
            <a:endParaRPr lang="en-US" altLang="zh-TW" sz="2800" dirty="0" smtClean="0">
              <a:solidFill>
                <a:schemeClr val="bg1"/>
              </a:solidFill>
              <a:latin typeface="Adobe 黑体 Std R" panose="020B0400000000000000" pitchFamily="34" charset="-128"/>
              <a:ea typeface="Adobe 黑体 Std R" panose="020B0400000000000000" pitchFamily="34" charset="-128"/>
            </a:endParaRPr>
          </a:p>
          <a:p>
            <a:pPr algn="l"/>
            <a:endParaRPr lang="en-US" altLang="zh-TW" sz="2800" dirty="0">
              <a:solidFill>
                <a:schemeClr val="bg1"/>
              </a:solidFill>
              <a:latin typeface="Adobe 黑体 Std R" panose="020B0400000000000000" pitchFamily="34" charset="-128"/>
              <a:ea typeface="Adobe 黑体 Std R" panose="020B0400000000000000" pitchFamily="34" charset="-128"/>
            </a:endParaRPr>
          </a:p>
        </p:txBody>
      </p:sp>
      <p:pic>
        <p:nvPicPr>
          <p:cNvPr id="10" name="Picture 6">
            <a:extLst>
              <a:ext uri="{FF2B5EF4-FFF2-40B4-BE49-F238E27FC236}">
                <a16:creationId xmlns:a16="http://schemas.microsoft.com/office/drawing/2014/main" id="{02818B27-D0A6-4622-B921-A5F29300A6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419"/>
          <a:stretch/>
        </p:blipFill>
        <p:spPr bwMode="auto">
          <a:xfrm>
            <a:off x="6806290" y="1871231"/>
            <a:ext cx="2369738" cy="22206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B227C047-4485-41EC-AF08-3DC055C28C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03" r="17630"/>
          <a:stretch/>
        </p:blipFill>
        <p:spPr bwMode="auto">
          <a:xfrm>
            <a:off x="7991159" y="4091851"/>
            <a:ext cx="2251250" cy="2239400"/>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p:nvSpPr>
        <p:spPr>
          <a:xfrm>
            <a:off x="310620" y="1175154"/>
            <a:ext cx="11881380" cy="646331"/>
          </a:xfrm>
          <a:prstGeom prst="rect">
            <a:avLst/>
          </a:prstGeom>
          <a:noFill/>
        </p:spPr>
        <p:txBody>
          <a:bodyPr wrap="square" rtlCol="0">
            <a:spAutoFit/>
          </a:bodyPr>
          <a:lstStyle/>
          <a:p>
            <a:r>
              <a:rPr lang="en-US" altLang="zh-TW" sz="3600" dirty="0" smtClean="0">
                <a:solidFill>
                  <a:schemeClr val="bg1"/>
                </a:solidFill>
                <a:latin typeface="Adobe 黑体 Std R" panose="020B0400000000000000" pitchFamily="34" charset="-128"/>
                <a:ea typeface="Adobe 黑体 Std R" panose="020B0400000000000000" pitchFamily="34" charset="-128"/>
              </a:rPr>
              <a:t>Ray Tracing</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pic>
        <p:nvPicPr>
          <p:cNvPr id="12" name="Picture 6">
            <a:extLst>
              <a:ext uri="{FF2B5EF4-FFF2-40B4-BE49-F238E27FC236}">
                <a16:creationId xmlns:a16="http://schemas.microsoft.com/office/drawing/2014/main" id="{02818B27-D0A6-4622-B921-A5F29300A6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340"/>
          <a:stretch/>
        </p:blipFill>
        <p:spPr bwMode="auto">
          <a:xfrm>
            <a:off x="9176028" y="1871231"/>
            <a:ext cx="2369738" cy="222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379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851" y="-16673"/>
            <a:ext cx="8798249" cy="1277937"/>
          </a:xfrm>
        </p:spPr>
        <p:txBody>
          <a:bodyPr anchor="ctr">
            <a:normAutofit/>
          </a:bodyPr>
          <a:lstStyle/>
          <a:p>
            <a:r>
              <a:rPr lang="en-US" altLang="zh-TW" sz="6600" dirty="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4" name="文字方塊 13"/>
          <p:cNvSpPr txBox="1"/>
          <p:nvPr/>
        </p:nvSpPr>
        <p:spPr>
          <a:xfrm>
            <a:off x="1" y="1156452"/>
            <a:ext cx="5499812" cy="646331"/>
          </a:xfrm>
          <a:prstGeom prst="rect">
            <a:avLst/>
          </a:prstGeom>
          <a:noFill/>
        </p:spPr>
        <p:txBody>
          <a:bodyPr wrap="square" rtlCol="0">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   </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15" name="文字方塊 14"/>
          <p:cNvSpPr txBox="1"/>
          <p:nvPr/>
        </p:nvSpPr>
        <p:spPr>
          <a:xfrm>
            <a:off x="11561885" y="6211669"/>
            <a:ext cx="630115"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4</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9" name="內容版面配置區 2">
            <a:extLst>
              <a:ext uri="{FF2B5EF4-FFF2-40B4-BE49-F238E27FC236}">
                <a16:creationId xmlns:a16="http://schemas.microsoft.com/office/drawing/2014/main" id="{3A08934E-6A58-480D-86B5-B5DEE17A7DF1}"/>
              </a:ext>
            </a:extLst>
          </p:cNvPr>
          <p:cNvSpPr txBox="1">
            <a:spLocks/>
          </p:cNvSpPr>
          <p:nvPr/>
        </p:nvSpPr>
        <p:spPr>
          <a:xfrm>
            <a:off x="776654" y="2506662"/>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zh-TW" altLang="en-US" sz="2800" dirty="0" smtClean="0">
                <a:solidFill>
                  <a:schemeClr val="bg1"/>
                </a:solidFill>
                <a:latin typeface="Adobe 黑体 Std R" panose="020B0400000000000000" pitchFamily="34" charset="-128"/>
                <a:ea typeface="Adobe 黑体 Std R" panose="020B0400000000000000" pitchFamily="34" charset="-128"/>
              </a:rPr>
              <a:t>給定一個起點</a:t>
            </a:r>
            <a:r>
              <a:rPr lang="en-US" altLang="zh-TW" sz="2800" dirty="0" smtClean="0">
                <a:solidFill>
                  <a:schemeClr val="bg1"/>
                </a:solidFill>
                <a:latin typeface="Adobe 黑体 Std R" panose="020B0400000000000000" pitchFamily="34" charset="-128"/>
                <a:ea typeface="Adobe 黑体 Std R" panose="020B0400000000000000" pitchFamily="34" charset="-128"/>
              </a:rPr>
              <a:t>p</a:t>
            </a:r>
            <a:r>
              <a:rPr lang="zh-TW" altLang="en-US" sz="2800" dirty="0" smtClean="0">
                <a:solidFill>
                  <a:schemeClr val="bg1"/>
                </a:solidFill>
                <a:latin typeface="Adobe 黑体 Std R" panose="020B0400000000000000" pitchFamily="34" charset="-128"/>
                <a:ea typeface="Adobe 黑体 Std R" panose="020B0400000000000000" pitchFamily="34" charset="-128"/>
              </a:rPr>
              <a:t>和一個方向</a:t>
            </a:r>
            <a:r>
              <a:rPr lang="en-US" altLang="zh-TW" sz="2800" dirty="0" smtClean="0">
                <a:solidFill>
                  <a:schemeClr val="bg1"/>
                </a:solidFill>
                <a:latin typeface="Adobe 黑体 Std R" panose="020B0400000000000000" pitchFamily="34" charset="-128"/>
                <a:ea typeface="Adobe 黑体 Std R" panose="020B0400000000000000" pitchFamily="34" charset="-128"/>
              </a:rPr>
              <a:t>d,</a:t>
            </a:r>
            <a:r>
              <a:rPr lang="zh-TW" altLang="en-US" sz="2800" dirty="0" smtClean="0">
                <a:solidFill>
                  <a:schemeClr val="bg1"/>
                </a:solidFill>
                <a:latin typeface="Adobe 黑体 Std R" panose="020B0400000000000000" pitchFamily="34" charset="-128"/>
                <a:ea typeface="Adobe 黑体 Std R" panose="020B0400000000000000" pitchFamily="34" charset="-128"/>
              </a:rPr>
              <a:t>使他返回顏色</a:t>
            </a:r>
            <a:r>
              <a:rPr lang="en-US" altLang="zh-TW" sz="2800" dirty="0" smtClean="0">
                <a:solidFill>
                  <a:schemeClr val="bg1"/>
                </a:solidFill>
                <a:latin typeface="Adobe 黑体 Std R" panose="020B0400000000000000" pitchFamily="34" charset="-128"/>
                <a:ea typeface="Adobe 黑体 Std R" panose="020B0400000000000000" pitchFamily="34" charset="-128"/>
              </a:rPr>
              <a:t>c</a:t>
            </a:r>
          </a:p>
          <a:p>
            <a:pPr marL="342900" indent="-342900" algn="l">
              <a:buFont typeface="Arial" panose="020B0604020202020204" pitchFamily="34" charset="0"/>
              <a:buChar char="•"/>
            </a:pPr>
            <a:r>
              <a:rPr lang="zh-TW" altLang="en-US" sz="2800" dirty="0" smtClean="0">
                <a:solidFill>
                  <a:schemeClr val="bg1"/>
                </a:solidFill>
                <a:latin typeface="Adobe 黑体 Std R" panose="020B0400000000000000" pitchFamily="34" charset="-128"/>
                <a:ea typeface="Adobe 黑体 Std R" panose="020B0400000000000000" pitchFamily="34" charset="-128"/>
              </a:rPr>
              <a:t>為了怕</a:t>
            </a:r>
            <a:r>
              <a:rPr lang="en-US" altLang="zh-TW" sz="2800" dirty="0" smtClean="0">
                <a:solidFill>
                  <a:schemeClr val="bg1"/>
                </a:solidFill>
                <a:latin typeface="Adobe 黑体 Std R" panose="020B0400000000000000" pitchFamily="34" charset="-128"/>
                <a:ea typeface="Adobe 黑体 Std R" panose="020B0400000000000000" pitchFamily="34" charset="-128"/>
              </a:rPr>
              <a:t>tracer </a:t>
            </a:r>
            <a:r>
              <a:rPr lang="zh-TW" altLang="en-US" sz="2800" dirty="0" smtClean="0">
                <a:solidFill>
                  <a:schemeClr val="bg1"/>
                </a:solidFill>
                <a:latin typeface="Adobe 黑体 Std R" panose="020B0400000000000000" pitchFamily="34" charset="-128"/>
                <a:ea typeface="Adobe 黑体 Std R" panose="020B0400000000000000" pitchFamily="34" charset="-128"/>
              </a:rPr>
              <a:t>無窮遞迴，我們會設定最大步數</a:t>
            </a:r>
            <a:r>
              <a:rPr lang="en-US" altLang="zh-TW" sz="2800" dirty="0" smtClean="0">
                <a:solidFill>
                  <a:schemeClr val="bg1"/>
                </a:solidFill>
                <a:latin typeface="Adobe 黑体 Std R" panose="020B0400000000000000" pitchFamily="34" charset="-128"/>
                <a:ea typeface="Adobe 黑体 Std R" panose="020B0400000000000000" pitchFamily="34" charset="-128"/>
              </a:rPr>
              <a:t>(</a:t>
            </a:r>
            <a:r>
              <a:rPr lang="zh-TW" altLang="en-US" sz="2800" dirty="0" smtClean="0">
                <a:solidFill>
                  <a:schemeClr val="bg1"/>
                </a:solidFill>
                <a:latin typeface="Adobe 黑体 Std R" panose="020B0400000000000000" pitchFamily="34" charset="-128"/>
                <a:ea typeface="Adobe 黑体 Std R" panose="020B0400000000000000" pitchFamily="34" charset="-128"/>
              </a:rPr>
              <a:t>因為有些光會跑到無窮遠</a:t>
            </a:r>
            <a:r>
              <a:rPr lang="en-US" altLang="zh-TW" sz="2800" dirty="0" smtClean="0">
                <a:solidFill>
                  <a:schemeClr val="bg1"/>
                </a:solidFill>
                <a:latin typeface="Adobe 黑体 Std R" panose="020B0400000000000000" pitchFamily="34" charset="-128"/>
                <a:ea typeface="Adobe 黑体 Std R" panose="020B0400000000000000" pitchFamily="34" charset="-128"/>
              </a:rPr>
              <a:t>)</a:t>
            </a:r>
          </a:p>
          <a:p>
            <a:pPr marL="342900" indent="-342900" algn="l">
              <a:buFont typeface="Arial" panose="020B0604020202020204" pitchFamily="34" charset="0"/>
              <a:buChar char="•"/>
            </a:pPr>
            <a:r>
              <a:rPr lang="zh-TW" altLang="en-US" sz="2800" dirty="0" smtClean="0">
                <a:solidFill>
                  <a:schemeClr val="bg1"/>
                </a:solidFill>
                <a:latin typeface="Adobe 黑体 Std R" panose="020B0400000000000000" pitchFamily="34" charset="-128"/>
                <a:ea typeface="Adobe 黑体 Std R" panose="020B0400000000000000" pitchFamily="34" charset="-128"/>
              </a:rPr>
              <a:t>先假設只有一道光源，然後就像前面的方式一樣去處理，如果有其他的光源，就只把「有貢獻」的光線加入，接下來的處理方式就跟只有一道光源的處理方式一樣</a:t>
            </a:r>
            <a:r>
              <a:rPr lang="en-US" altLang="zh-TW" sz="2800" dirty="0" smtClean="0">
                <a:solidFill>
                  <a:schemeClr val="bg1"/>
                </a:solidFill>
                <a:latin typeface="Adobe 黑体 Std R" panose="020B0400000000000000" pitchFamily="34" charset="-128"/>
                <a:ea typeface="Adobe 黑体 Std R" panose="020B0400000000000000" pitchFamily="34" charset="-128"/>
              </a:rPr>
              <a:t>(</a:t>
            </a:r>
            <a:r>
              <a:rPr lang="zh-TW" altLang="en-US" sz="2800" dirty="0" smtClean="0">
                <a:solidFill>
                  <a:schemeClr val="bg1"/>
                </a:solidFill>
                <a:latin typeface="Adobe 黑体 Std R" panose="020B0400000000000000" pitchFamily="34" charset="-128"/>
                <a:ea typeface="Adobe 黑体 Std R" panose="020B0400000000000000" pitchFamily="34" charset="-128"/>
              </a:rPr>
              <a:t>陰影光源交叉點點亮</a:t>
            </a:r>
            <a:r>
              <a:rPr lang="en-US" altLang="zh-TW" sz="2800" dirty="0" smtClean="0">
                <a:solidFill>
                  <a:schemeClr val="bg1"/>
                </a:solidFill>
                <a:latin typeface="Adobe 黑体 Std R" panose="020B0400000000000000" pitchFamily="34" charset="-128"/>
                <a:ea typeface="Adobe 黑体 Std R" panose="020B0400000000000000" pitchFamily="34" charset="-128"/>
              </a:rPr>
              <a:t>……)</a:t>
            </a:r>
          </a:p>
          <a:p>
            <a:pPr marL="342900" indent="-342900" algn="l">
              <a:buFont typeface="Arial" panose="020B0604020202020204" pitchFamily="34" charset="0"/>
              <a:buChar char="•"/>
            </a:pPr>
            <a:endParaRPr lang="en-US" altLang="zh-TW" sz="2800" dirty="0" smtClean="0">
              <a:solidFill>
                <a:schemeClr val="bg1"/>
              </a:solidFill>
              <a:latin typeface="Adobe 黑体 Std R" panose="020B0400000000000000" pitchFamily="34" charset="-128"/>
              <a:ea typeface="Adobe 黑体 Std R" panose="020B0400000000000000" pitchFamily="34" charset="-128"/>
            </a:endParaRPr>
          </a:p>
          <a:p>
            <a:pPr marL="342900" indent="-342900" algn="l">
              <a:buFont typeface="Arial" panose="020B0604020202020204" pitchFamily="34" charset="0"/>
              <a:buChar char="•"/>
            </a:pPr>
            <a:endParaRPr lang="en-US" altLang="zh-TW" sz="2800" dirty="0">
              <a:solidFill>
                <a:schemeClr val="bg1"/>
              </a:solidFill>
              <a:latin typeface="Adobe 黑体 Std R" panose="020B0400000000000000" pitchFamily="34" charset="-128"/>
              <a:ea typeface="Adobe 黑体 Std R" panose="020B0400000000000000" pitchFamily="34" charset="-128"/>
            </a:endParaRPr>
          </a:p>
        </p:txBody>
      </p:sp>
      <p:sp>
        <p:nvSpPr>
          <p:cNvPr id="10" name="文字方塊 9"/>
          <p:cNvSpPr txBox="1"/>
          <p:nvPr/>
        </p:nvSpPr>
        <p:spPr>
          <a:xfrm>
            <a:off x="310620" y="1175154"/>
            <a:ext cx="11881379"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Building a Simple Ray Tracer</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340001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851" y="-16673"/>
            <a:ext cx="8798249" cy="1277937"/>
          </a:xfrm>
        </p:spPr>
        <p:txBody>
          <a:bodyPr anchor="ctr">
            <a:normAutofit/>
          </a:bodyPr>
          <a:lstStyle/>
          <a:p>
            <a:r>
              <a:rPr lang="en-US" altLang="zh-TW" sz="6600" dirty="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4" name="文字方塊 13"/>
          <p:cNvSpPr txBox="1"/>
          <p:nvPr/>
        </p:nvSpPr>
        <p:spPr>
          <a:xfrm>
            <a:off x="1" y="1156452"/>
            <a:ext cx="5499812" cy="646331"/>
          </a:xfrm>
          <a:prstGeom prst="rect">
            <a:avLst/>
          </a:prstGeom>
          <a:noFill/>
        </p:spPr>
        <p:txBody>
          <a:bodyPr wrap="square" rtlCol="0">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   </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15" name="文字方塊 14"/>
          <p:cNvSpPr txBox="1"/>
          <p:nvPr/>
        </p:nvSpPr>
        <p:spPr>
          <a:xfrm>
            <a:off x="11561885" y="6211669"/>
            <a:ext cx="630115"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5</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10" name="文字方塊 9"/>
          <p:cNvSpPr txBox="1"/>
          <p:nvPr/>
        </p:nvSpPr>
        <p:spPr>
          <a:xfrm>
            <a:off x="310620" y="1175154"/>
            <a:ext cx="11881379"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The Rendering Equation</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8" name="Content Placeholder 2">
            <a:extLst>
              <a:ext uri="{FF2B5EF4-FFF2-40B4-BE49-F238E27FC236}">
                <a16:creationId xmlns:a16="http://schemas.microsoft.com/office/drawing/2014/main" id="{4D274DEC-65AE-459C-9805-4DB658F04AB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zh-TW" altLang="en-US" sz="2800" dirty="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渲染</a:t>
            </a:r>
            <a:r>
              <a:rPr lang="zh-TW" altLang="en-US" sz="2800" dirty="0" smtClean="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方程式</a:t>
            </a:r>
            <a:endParaRPr lang="en-US" altLang="zh-TW" sz="2800" dirty="0" smtClean="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endParaRPr>
          </a:p>
          <a:p>
            <a:pPr marL="457200" indent="-457200" algn="l">
              <a:buFont typeface="Arial" panose="020B0604020202020204" pitchFamily="34" charset="0"/>
              <a:buChar char="•"/>
            </a:pPr>
            <a:r>
              <a:rPr lang="zh-TW" altLang="en-US" sz="2800" dirty="0" smtClean="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主要</a:t>
            </a:r>
            <a:r>
              <a:rPr lang="zh-TW" altLang="en-US" sz="2800" dirty="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是來描述光能在場景中的</a:t>
            </a:r>
            <a:r>
              <a:rPr lang="zh-TW" altLang="en-US" sz="2800" dirty="0" smtClean="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流動</a:t>
            </a:r>
            <a:endParaRPr lang="en-US" altLang="zh-TW" sz="2800" dirty="0" smtClean="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endParaRPr>
          </a:p>
          <a:p>
            <a:pPr marL="457200" indent="-457200" algn="l">
              <a:buFont typeface="Arial" panose="020B0604020202020204" pitchFamily="34" charset="0"/>
              <a:buChar char="•"/>
            </a:pPr>
            <a:r>
              <a:rPr lang="zh-TW" altLang="en-US" sz="2800" dirty="0" smtClean="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處理</a:t>
            </a:r>
            <a:r>
              <a:rPr lang="zh-TW" altLang="en-US" sz="2800" dirty="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光如何輻射和從表面反彈，從而可以製作逼真的</a:t>
            </a:r>
            <a:r>
              <a:rPr lang="en-US" altLang="zh-TW" sz="2800" dirty="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3D</a:t>
            </a:r>
            <a:r>
              <a:rPr lang="zh-TW" altLang="en-US" sz="2800" dirty="0" smtClean="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場景</a:t>
            </a:r>
            <a:endParaRPr lang="en-US" altLang="zh-TW" sz="2800" dirty="0" smtClean="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endParaRPr>
          </a:p>
          <a:p>
            <a:pPr marL="457200" indent="-457200" algn="l">
              <a:buFont typeface="Arial" panose="020B0604020202020204" pitchFamily="34" charset="0"/>
              <a:buChar char="•"/>
            </a:pPr>
            <a:r>
              <a:rPr lang="zh-TW" altLang="en-US" sz="2800" dirty="0" smtClean="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可是</a:t>
            </a:r>
            <a:r>
              <a:rPr lang="zh-TW" altLang="en-US" sz="2800" dirty="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由於製作</a:t>
            </a:r>
            <a:r>
              <a:rPr lang="en-US" altLang="zh-TW" sz="2800" dirty="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3D</a:t>
            </a:r>
            <a:r>
              <a:rPr lang="zh-TW" altLang="en-US" sz="2800" dirty="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rPr>
              <a:t>動畫是為了模仿現實生活，因此無論是從造型上還是現實上，因此都需要使用此燈光來使場景看起來真實。</a:t>
            </a:r>
            <a:endParaRPr lang="en-US" sz="2800" dirty="0">
              <a:solidFill>
                <a:schemeClr val="bg1"/>
              </a:solidFill>
              <a:latin typeface="Adobe 黑体 Std R" panose="020B0400000000000000" pitchFamily="34" charset="-128"/>
              <a:ea typeface="Adobe 黑体 Std R" panose="020B0400000000000000" pitchFamily="34" charset="-128"/>
              <a:cs typeface="DFBiaoKaiShu-B5" panose="03000509000000000000" pitchFamily="65" charset="-128"/>
            </a:endParaRPr>
          </a:p>
        </p:txBody>
      </p:sp>
    </p:spTree>
    <p:extLst>
      <p:ext uri="{BB962C8B-B14F-4D97-AF65-F5344CB8AC3E}">
        <p14:creationId xmlns:p14="http://schemas.microsoft.com/office/powerpoint/2010/main" val="3105956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851" y="-16673"/>
            <a:ext cx="8798249" cy="1277937"/>
          </a:xfrm>
        </p:spPr>
        <p:txBody>
          <a:bodyPr anchor="ctr">
            <a:normAutofit/>
          </a:bodyPr>
          <a:lstStyle/>
          <a:p>
            <a:r>
              <a:rPr lang="en-US" altLang="zh-TW" sz="6600" dirty="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4" name="文字方塊 13"/>
          <p:cNvSpPr txBox="1"/>
          <p:nvPr/>
        </p:nvSpPr>
        <p:spPr>
          <a:xfrm>
            <a:off x="1" y="1156452"/>
            <a:ext cx="5499812" cy="646331"/>
          </a:xfrm>
          <a:prstGeom prst="rect">
            <a:avLst/>
          </a:prstGeom>
          <a:noFill/>
        </p:spPr>
        <p:txBody>
          <a:bodyPr wrap="square" rtlCol="0">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   </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15" name="文字方塊 14"/>
          <p:cNvSpPr txBox="1"/>
          <p:nvPr/>
        </p:nvSpPr>
        <p:spPr>
          <a:xfrm>
            <a:off x="11561885" y="6211669"/>
            <a:ext cx="630115"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6</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
        <p:nvSpPr>
          <p:cNvPr id="10" name="文字方塊 9"/>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The Rendering Equation</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pic>
        <p:nvPicPr>
          <p:cNvPr id="9" name="Picture 2" descr="Text, letter&#10;&#10;Description automatically generated">
            <a:extLst>
              <a:ext uri="{FF2B5EF4-FFF2-40B4-BE49-F238E27FC236}">
                <a16:creationId xmlns:a16="http://schemas.microsoft.com/office/drawing/2014/main" id="{15B590C0-17D4-4CC3-843E-892FF26EB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454" y="1802783"/>
            <a:ext cx="8499709" cy="4903679"/>
          </a:xfrm>
          <a:prstGeom prst="rect">
            <a:avLst/>
          </a:prstGeom>
        </p:spPr>
      </p:pic>
    </p:spTree>
    <p:extLst>
      <p:ext uri="{BB962C8B-B14F-4D97-AF65-F5344CB8AC3E}">
        <p14:creationId xmlns:p14="http://schemas.microsoft.com/office/powerpoint/2010/main" val="699756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E02E1-D159-4E3D-8284-159F7255BFEB}"/>
              </a:ext>
            </a:extLst>
          </p:cNvPr>
          <p:cNvSpPr>
            <a:spLocks noGrp="1"/>
          </p:cNvSpPr>
          <p:nvPr>
            <p:ph idx="1"/>
          </p:nvPr>
        </p:nvSpPr>
        <p:spPr>
          <a:xfrm>
            <a:off x="655319" y="2310875"/>
            <a:ext cx="6156961" cy="4547125"/>
          </a:xfrm>
        </p:spPr>
        <p:txBody>
          <a:bodyPr>
            <a:normAutofit/>
          </a:bodyPr>
          <a:lstStyle/>
          <a:p>
            <a:r>
              <a:rPr lang="en-US" altLang="zh-TW" dirty="0" smtClean="0">
                <a:solidFill>
                  <a:schemeClr val="bg1"/>
                </a:solidFill>
                <a:latin typeface="Adobe 黑体 Std R" panose="020B0400000000000000" pitchFamily="34" charset="-128"/>
                <a:ea typeface="Adobe 黑体 Std R" panose="020B0400000000000000" pitchFamily="34" charset="-128"/>
              </a:rPr>
              <a:t>I</a:t>
            </a:r>
            <a:r>
              <a:rPr lang="zh-TW" altLang="en-US" dirty="0" smtClean="0">
                <a:solidFill>
                  <a:schemeClr val="bg1"/>
                </a:solidFill>
                <a:latin typeface="Adobe 黑体 Std R" panose="020B0400000000000000" pitchFamily="34" charset="-128"/>
                <a:ea typeface="Adobe 黑体 Std R" panose="020B0400000000000000" pitchFamily="34" charset="-128"/>
              </a:rPr>
              <a:t> 函</a:t>
            </a:r>
            <a:r>
              <a:rPr lang="zh-TW" altLang="en-US" dirty="0">
                <a:solidFill>
                  <a:schemeClr val="bg1"/>
                </a:solidFill>
                <a:latin typeface="Adobe 黑体 Std R" panose="020B0400000000000000" pitchFamily="34" charset="-128"/>
                <a:ea typeface="Adobe 黑体 Std R" panose="020B0400000000000000" pitchFamily="34" charset="-128"/>
              </a:rPr>
              <a:t>式表示從</a:t>
            </a:r>
            <a:r>
              <a:rPr lang="en-US" altLang="zh-TW" dirty="0" smtClean="0">
                <a:solidFill>
                  <a:schemeClr val="bg1"/>
                </a:solidFill>
                <a:latin typeface="Adobe 黑体 Std R" panose="020B0400000000000000" pitchFamily="34" charset="-128"/>
                <a:ea typeface="Adobe 黑体 Std R" panose="020B0400000000000000" pitchFamily="34" charset="-128"/>
              </a:rPr>
              <a:t>x’</a:t>
            </a:r>
            <a:r>
              <a:rPr lang="zh-TW" altLang="en-US" dirty="0" smtClean="0">
                <a:solidFill>
                  <a:schemeClr val="bg1"/>
                </a:solidFill>
                <a:latin typeface="Adobe 黑体 Std R" panose="020B0400000000000000" pitchFamily="34" charset="-128"/>
                <a:ea typeface="Adobe 黑体 Std R" panose="020B0400000000000000" pitchFamily="34" charset="-128"/>
              </a:rPr>
              <a:t>到</a:t>
            </a:r>
            <a:r>
              <a:rPr lang="en-US" altLang="zh-TW" dirty="0">
                <a:solidFill>
                  <a:schemeClr val="bg1"/>
                </a:solidFill>
                <a:latin typeface="Adobe 黑体 Std R" panose="020B0400000000000000" pitchFamily="34" charset="-128"/>
                <a:ea typeface="Adobe 黑体 Std R" panose="020B0400000000000000" pitchFamily="34" charset="-128"/>
              </a:rPr>
              <a:t>x</a:t>
            </a:r>
            <a:r>
              <a:rPr lang="zh-TW" altLang="en-US" dirty="0">
                <a:solidFill>
                  <a:schemeClr val="bg1"/>
                </a:solidFill>
                <a:latin typeface="Adobe 黑体 Std R" panose="020B0400000000000000" pitchFamily="34" charset="-128"/>
                <a:ea typeface="Adobe 黑体 Std R" panose="020B0400000000000000" pitchFamily="34" charset="-128"/>
              </a:rPr>
              <a:t>的光</a:t>
            </a:r>
            <a:r>
              <a:rPr lang="zh-TW" altLang="en-US" dirty="0" smtClean="0">
                <a:solidFill>
                  <a:schemeClr val="bg1"/>
                </a:solidFill>
                <a:latin typeface="Adobe 黑体 Std R" panose="020B0400000000000000" pitchFamily="34" charset="-128"/>
                <a:ea typeface="Adobe 黑体 Std R" panose="020B0400000000000000" pitchFamily="34" charset="-128"/>
              </a:rPr>
              <a:t>強</a:t>
            </a:r>
            <a:r>
              <a:rPr lang="zh-TW" altLang="en-US" dirty="0">
                <a:solidFill>
                  <a:schemeClr val="bg1"/>
                </a:solidFill>
                <a:latin typeface="Adobe 黑体 Std R" panose="020B0400000000000000" pitchFamily="34" charset="-128"/>
                <a:ea typeface="Adobe 黑体 Std R" panose="020B0400000000000000" pitchFamily="34" charset="-128"/>
              </a:rPr>
              <a:t>度</a:t>
            </a:r>
            <a:endParaRPr lang="zh-TW" altLang="en-US" dirty="0">
              <a:solidFill>
                <a:schemeClr val="bg1"/>
              </a:solidFill>
              <a:latin typeface="Adobe 黑体 Std R" panose="020B0400000000000000" pitchFamily="34" charset="-128"/>
              <a:ea typeface="Adobe 黑体 Std R" panose="020B0400000000000000" pitchFamily="34" charset="-128"/>
            </a:endParaRPr>
          </a:p>
          <a:p>
            <a:r>
              <a:rPr lang="en-US" altLang="zh-TW" dirty="0" smtClean="0">
                <a:solidFill>
                  <a:schemeClr val="bg1"/>
                </a:solidFill>
                <a:latin typeface="Adobe 黑体 Std R" panose="020B0400000000000000" pitchFamily="34" charset="-128"/>
                <a:ea typeface="Adobe 黑体 Std R" panose="020B0400000000000000" pitchFamily="34" charset="-128"/>
              </a:rPr>
              <a:t>G</a:t>
            </a:r>
            <a:r>
              <a:rPr lang="zh-TW" altLang="en-US" dirty="0" smtClean="0">
                <a:solidFill>
                  <a:schemeClr val="bg1"/>
                </a:solidFill>
                <a:latin typeface="Adobe 黑体 Std R" panose="020B0400000000000000" pitchFamily="34" charset="-128"/>
                <a:ea typeface="Adobe 黑体 Std R" panose="020B0400000000000000" pitchFamily="34" charset="-128"/>
              </a:rPr>
              <a:t> 函</a:t>
            </a:r>
            <a:r>
              <a:rPr lang="zh-TW" altLang="en-US" dirty="0">
                <a:solidFill>
                  <a:schemeClr val="bg1"/>
                </a:solidFill>
                <a:latin typeface="Adobe 黑体 Std R" panose="020B0400000000000000" pitchFamily="34" charset="-128"/>
                <a:ea typeface="Adobe 黑体 Std R" panose="020B0400000000000000" pitchFamily="34" charset="-128"/>
              </a:rPr>
              <a:t>式表示從</a:t>
            </a:r>
            <a:r>
              <a:rPr lang="en-US" altLang="zh-TW" dirty="0">
                <a:solidFill>
                  <a:schemeClr val="bg1"/>
                </a:solidFill>
                <a:latin typeface="Adobe 黑体 Std R" panose="020B0400000000000000" pitchFamily="34" charset="-128"/>
                <a:ea typeface="Adobe 黑体 Std R" panose="020B0400000000000000" pitchFamily="34" charset="-128"/>
              </a:rPr>
              <a:t>x’</a:t>
            </a:r>
            <a:r>
              <a:rPr lang="zh-TW" altLang="en-US" dirty="0">
                <a:solidFill>
                  <a:schemeClr val="bg1"/>
                </a:solidFill>
                <a:latin typeface="Adobe 黑体 Std R" panose="020B0400000000000000" pitchFamily="34" charset="-128"/>
                <a:ea typeface="Adobe 黑体 Std R" panose="020B0400000000000000" pitchFamily="34" charset="-128"/>
              </a:rPr>
              <a:t>到</a:t>
            </a:r>
            <a:r>
              <a:rPr lang="en-US" altLang="zh-TW" dirty="0">
                <a:solidFill>
                  <a:schemeClr val="bg1"/>
                </a:solidFill>
                <a:latin typeface="Adobe 黑体 Std R" panose="020B0400000000000000" pitchFamily="34" charset="-128"/>
                <a:ea typeface="Adobe 黑体 Std R" panose="020B0400000000000000" pitchFamily="34" charset="-128"/>
              </a:rPr>
              <a:t>x</a:t>
            </a:r>
            <a:r>
              <a:rPr lang="zh-TW" altLang="en-US" dirty="0">
                <a:solidFill>
                  <a:schemeClr val="bg1"/>
                </a:solidFill>
                <a:latin typeface="Adobe 黑体 Std R" panose="020B0400000000000000" pitchFamily="34" charset="-128"/>
                <a:ea typeface="Adobe 黑体 Std R" panose="020B0400000000000000" pitchFamily="34" charset="-128"/>
              </a:rPr>
              <a:t>中間是否有物體，若有→值為</a:t>
            </a:r>
            <a:r>
              <a:rPr lang="en-US" altLang="zh-TW" dirty="0">
                <a:solidFill>
                  <a:schemeClr val="bg1"/>
                </a:solidFill>
                <a:latin typeface="Adobe 黑体 Std R" panose="020B0400000000000000" pitchFamily="34" charset="-128"/>
                <a:ea typeface="Adobe 黑体 Std R" panose="020B0400000000000000" pitchFamily="34" charset="-128"/>
              </a:rPr>
              <a:t>0</a:t>
            </a:r>
            <a:r>
              <a:rPr lang="zh-TW" altLang="en-US" dirty="0">
                <a:solidFill>
                  <a:schemeClr val="bg1"/>
                </a:solidFill>
                <a:latin typeface="Adobe 黑体 Std R" panose="020B0400000000000000" pitchFamily="34" charset="-128"/>
                <a:ea typeface="Adobe 黑体 Std R" panose="020B0400000000000000" pitchFamily="34" charset="-128"/>
              </a:rPr>
              <a:t>，若沒有→值為</a:t>
            </a:r>
            <a:r>
              <a:rPr lang="en-US" altLang="zh-TW" dirty="0">
                <a:solidFill>
                  <a:schemeClr val="bg1"/>
                </a:solidFill>
                <a:latin typeface="Adobe 黑体 Std R" panose="020B0400000000000000" pitchFamily="34" charset="-128"/>
                <a:ea typeface="Adobe 黑体 Std R" panose="020B0400000000000000" pitchFamily="34" charset="-128"/>
              </a:rPr>
              <a:t>1</a:t>
            </a:r>
            <a:r>
              <a:rPr lang="zh-TW" altLang="en-US" dirty="0">
                <a:solidFill>
                  <a:schemeClr val="bg1"/>
                </a:solidFill>
                <a:latin typeface="Adobe 黑体 Std R" panose="020B0400000000000000" pitchFamily="34" charset="-128"/>
                <a:ea typeface="Adobe 黑体 Std R" panose="020B0400000000000000" pitchFamily="34" charset="-128"/>
              </a:rPr>
              <a:t>；假如該物體半透明，則值介於</a:t>
            </a:r>
            <a:r>
              <a:rPr lang="en-US" altLang="zh-TW" dirty="0">
                <a:solidFill>
                  <a:schemeClr val="bg1"/>
                </a:solidFill>
                <a:latin typeface="Adobe 黑体 Std R" panose="020B0400000000000000" pitchFamily="34" charset="-128"/>
                <a:ea typeface="Adobe 黑体 Std R" panose="020B0400000000000000" pitchFamily="34" charset="-128"/>
              </a:rPr>
              <a:t>0-1</a:t>
            </a:r>
            <a:r>
              <a:rPr lang="zh-TW" altLang="en-US" dirty="0">
                <a:solidFill>
                  <a:schemeClr val="bg1"/>
                </a:solidFill>
                <a:latin typeface="Adobe 黑体 Std R" panose="020B0400000000000000" pitchFamily="34" charset="-128"/>
                <a:ea typeface="Adobe 黑体 Std R" panose="020B0400000000000000" pitchFamily="34" charset="-128"/>
              </a:rPr>
              <a:t>。</a:t>
            </a:r>
          </a:p>
          <a:p>
            <a:r>
              <a:rPr lang="el-GR" altLang="zh-TW" dirty="0">
                <a:solidFill>
                  <a:schemeClr val="bg1"/>
                </a:solidFill>
                <a:latin typeface="Adobe 黑体 Std R" panose="020B0400000000000000" pitchFamily="34" charset="-128"/>
                <a:ea typeface="Adobe 黑体 Std R" panose="020B0400000000000000" pitchFamily="34" charset="-128"/>
              </a:rPr>
              <a:t>ε</a:t>
            </a:r>
            <a:r>
              <a:rPr lang="zh-TW" altLang="en-US" dirty="0" smtClean="0">
                <a:solidFill>
                  <a:schemeClr val="bg1"/>
                </a:solidFill>
                <a:latin typeface="Adobe 黑体 Std R" panose="020B0400000000000000" pitchFamily="34" charset="-128"/>
                <a:ea typeface="Adobe 黑体 Std R" panose="020B0400000000000000" pitchFamily="34" charset="-128"/>
              </a:rPr>
              <a:t>函</a:t>
            </a:r>
            <a:r>
              <a:rPr lang="zh-TW" altLang="en-US" dirty="0">
                <a:solidFill>
                  <a:schemeClr val="bg1"/>
                </a:solidFill>
                <a:latin typeface="Adobe 黑体 Std R" panose="020B0400000000000000" pitchFamily="34" charset="-128"/>
                <a:ea typeface="Adobe 黑体 Std R" panose="020B0400000000000000" pitchFamily="34" charset="-128"/>
              </a:rPr>
              <a:t>式表示</a:t>
            </a:r>
            <a:r>
              <a:rPr lang="en-US" altLang="zh-TW" dirty="0">
                <a:solidFill>
                  <a:schemeClr val="bg1"/>
                </a:solidFill>
                <a:latin typeface="Adobe 黑体 Std R" panose="020B0400000000000000" pitchFamily="34" charset="-128"/>
                <a:ea typeface="Adobe 黑体 Std R" panose="020B0400000000000000" pitchFamily="34" charset="-128"/>
              </a:rPr>
              <a:t>x’</a:t>
            </a:r>
            <a:r>
              <a:rPr lang="zh-TW" altLang="en-US" dirty="0">
                <a:solidFill>
                  <a:schemeClr val="bg1"/>
                </a:solidFill>
                <a:latin typeface="Adobe 黑体 Std R" panose="020B0400000000000000" pitchFamily="34" charset="-128"/>
                <a:ea typeface="Adobe 黑体 Std R" panose="020B0400000000000000" pitchFamily="34" charset="-128"/>
              </a:rPr>
              <a:t>自身發光到</a:t>
            </a:r>
            <a:r>
              <a:rPr lang="en-US" altLang="zh-TW" dirty="0">
                <a:solidFill>
                  <a:schemeClr val="bg1"/>
                </a:solidFill>
                <a:latin typeface="Adobe 黑体 Std R" panose="020B0400000000000000" pitchFamily="34" charset="-128"/>
                <a:ea typeface="Adobe 黑体 Std R" panose="020B0400000000000000" pitchFamily="34" charset="-128"/>
              </a:rPr>
              <a:t>x</a:t>
            </a:r>
            <a:r>
              <a:rPr lang="zh-TW" altLang="en-US" dirty="0">
                <a:solidFill>
                  <a:schemeClr val="bg1"/>
                </a:solidFill>
                <a:latin typeface="Adobe 黑体 Std R" panose="020B0400000000000000" pitchFamily="34" charset="-128"/>
                <a:ea typeface="Adobe 黑体 Std R" panose="020B0400000000000000" pitchFamily="34" charset="-128"/>
              </a:rPr>
              <a:t>的光</a:t>
            </a:r>
            <a:r>
              <a:rPr lang="zh-TW" altLang="en-US" dirty="0" smtClean="0">
                <a:solidFill>
                  <a:schemeClr val="bg1"/>
                </a:solidFill>
                <a:latin typeface="Adobe 黑体 Std R" panose="020B0400000000000000" pitchFamily="34" charset="-128"/>
                <a:ea typeface="Adobe 黑体 Std R" panose="020B0400000000000000" pitchFamily="34" charset="-128"/>
              </a:rPr>
              <a:t>強度</a:t>
            </a:r>
            <a:endParaRPr lang="zh-TW" altLang="en-US" dirty="0">
              <a:solidFill>
                <a:schemeClr val="bg1"/>
              </a:solidFill>
              <a:latin typeface="Adobe 黑体 Std R" panose="020B0400000000000000" pitchFamily="34" charset="-128"/>
              <a:ea typeface="Adobe 黑体 Std R" panose="020B0400000000000000" pitchFamily="34" charset="-128"/>
            </a:endParaRPr>
          </a:p>
          <a:p>
            <a:r>
              <a:rPr lang="el-GR" altLang="zh-TW" dirty="0" smtClean="0">
                <a:solidFill>
                  <a:schemeClr val="bg1"/>
                </a:solidFill>
                <a:latin typeface="Adobe 黑体 Std R" panose="020B0400000000000000" pitchFamily="34" charset="-128"/>
                <a:ea typeface="Adobe 黑体 Std R" panose="020B0400000000000000" pitchFamily="34" charset="-128"/>
              </a:rPr>
              <a:t>ρ</a:t>
            </a:r>
            <a:r>
              <a:rPr lang="zh-TW" altLang="en-US" dirty="0" smtClean="0">
                <a:solidFill>
                  <a:schemeClr val="bg1"/>
                </a:solidFill>
                <a:latin typeface="Adobe 黑体 Std R" panose="020B0400000000000000" pitchFamily="34" charset="-128"/>
                <a:ea typeface="Adobe 黑体 Std R" panose="020B0400000000000000" pitchFamily="34" charset="-128"/>
              </a:rPr>
              <a:t>函</a:t>
            </a:r>
            <a:r>
              <a:rPr lang="zh-TW" altLang="en-US" dirty="0">
                <a:solidFill>
                  <a:schemeClr val="bg1"/>
                </a:solidFill>
                <a:latin typeface="Adobe 黑体 Std R" panose="020B0400000000000000" pitchFamily="34" charset="-128"/>
                <a:ea typeface="Adobe 黑体 Std R" panose="020B0400000000000000" pitchFamily="34" charset="-128"/>
              </a:rPr>
              <a:t>式表示從</a:t>
            </a:r>
            <a:r>
              <a:rPr lang="en-US" altLang="zh-TW" dirty="0">
                <a:solidFill>
                  <a:schemeClr val="bg1"/>
                </a:solidFill>
                <a:latin typeface="Adobe 黑体 Std R" panose="020B0400000000000000" pitchFamily="34" charset="-128"/>
                <a:ea typeface="Adobe 黑体 Std R" panose="020B0400000000000000" pitchFamily="34" charset="-128"/>
              </a:rPr>
              <a:t>x"</a:t>
            </a:r>
            <a:r>
              <a:rPr lang="zh-TW" altLang="en-US" dirty="0">
                <a:solidFill>
                  <a:schemeClr val="bg1"/>
                </a:solidFill>
                <a:latin typeface="Adobe 黑体 Std R" panose="020B0400000000000000" pitchFamily="34" charset="-128"/>
                <a:ea typeface="Adobe 黑体 Std R" panose="020B0400000000000000" pitchFamily="34" charset="-128"/>
              </a:rPr>
              <a:t>到</a:t>
            </a:r>
            <a:r>
              <a:rPr lang="en-US" altLang="zh-TW" dirty="0">
                <a:solidFill>
                  <a:schemeClr val="bg1"/>
                </a:solidFill>
                <a:latin typeface="Adobe 黑体 Std R" panose="020B0400000000000000" pitchFamily="34" charset="-128"/>
                <a:ea typeface="Adobe 黑体 Std R" panose="020B0400000000000000" pitchFamily="34" charset="-128"/>
              </a:rPr>
              <a:t>x’</a:t>
            </a:r>
            <a:r>
              <a:rPr lang="zh-TW" altLang="en-US" dirty="0">
                <a:solidFill>
                  <a:schemeClr val="bg1"/>
                </a:solidFill>
                <a:latin typeface="Adobe 黑体 Std R" panose="020B0400000000000000" pitchFamily="34" charset="-128"/>
                <a:ea typeface="Adobe 黑体 Std R" panose="020B0400000000000000" pitchFamily="34" charset="-128"/>
              </a:rPr>
              <a:t>再到</a:t>
            </a:r>
            <a:r>
              <a:rPr lang="en-US" altLang="zh-TW" dirty="0">
                <a:solidFill>
                  <a:schemeClr val="bg1"/>
                </a:solidFill>
                <a:latin typeface="Adobe 黑体 Std R" panose="020B0400000000000000" pitchFamily="34" charset="-128"/>
                <a:ea typeface="Adobe 黑体 Std R" panose="020B0400000000000000" pitchFamily="34" charset="-128"/>
              </a:rPr>
              <a:t>x</a:t>
            </a:r>
            <a:r>
              <a:rPr lang="zh-TW" altLang="en-US" dirty="0">
                <a:solidFill>
                  <a:schemeClr val="bg1"/>
                </a:solidFill>
                <a:latin typeface="Adobe 黑体 Std R" panose="020B0400000000000000" pitchFamily="34" charset="-128"/>
                <a:ea typeface="Adobe 黑体 Std R" panose="020B0400000000000000" pitchFamily="34" charset="-128"/>
              </a:rPr>
              <a:t>的反射</a:t>
            </a:r>
            <a:r>
              <a:rPr lang="zh-TW" altLang="en-US" dirty="0" smtClean="0">
                <a:solidFill>
                  <a:schemeClr val="bg1"/>
                </a:solidFill>
                <a:latin typeface="Adobe 黑体 Std R" panose="020B0400000000000000" pitchFamily="34" charset="-128"/>
                <a:ea typeface="Adobe 黑体 Std R" panose="020B0400000000000000" pitchFamily="34" charset="-128"/>
              </a:rPr>
              <a:t>係數</a:t>
            </a:r>
            <a:endParaRPr lang="en-US" dirty="0">
              <a:solidFill>
                <a:schemeClr val="bg1"/>
              </a:solidFill>
              <a:latin typeface="Adobe 黑体 Std R" panose="020B0400000000000000" pitchFamily="34" charset="-128"/>
              <a:ea typeface="Adobe 黑体 Std R" panose="020B0400000000000000" pitchFamily="34" charset="-128"/>
            </a:endParaRPr>
          </a:p>
        </p:txBody>
      </p:sp>
      <p:pic>
        <p:nvPicPr>
          <p:cNvPr id="11" name="Picture 10" descr="A picture containing radar chart&#10;&#10;Description automatically generated">
            <a:extLst>
              <a:ext uri="{FF2B5EF4-FFF2-40B4-BE49-F238E27FC236}">
                <a16:creationId xmlns:a16="http://schemas.microsoft.com/office/drawing/2014/main" id="{AF1D3F90-0E3D-41EB-9E34-907603F55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7611" y="2415687"/>
            <a:ext cx="4633705" cy="2989487"/>
          </a:xfrm>
          <a:prstGeom prst="rect">
            <a:avLst/>
          </a:prstGeom>
        </p:spPr>
      </p:pic>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a:solidFill>
                  <a:schemeClr val="bg1"/>
                </a:solidFill>
                <a:latin typeface="Adobe 黑体 Std R" panose="020B0400000000000000" pitchFamily="34" charset="-128"/>
                <a:ea typeface="Adobe 黑体 Std R" panose="020B0400000000000000" pitchFamily="34" charset="-128"/>
              </a:rPr>
              <a:t>The Rendering Equation</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7" name="文字方塊 6"/>
          <p:cNvSpPr txBox="1"/>
          <p:nvPr/>
        </p:nvSpPr>
        <p:spPr>
          <a:xfrm>
            <a:off x="11561885" y="6211669"/>
            <a:ext cx="630115"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7</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Tree>
    <p:extLst>
      <p:ext uri="{BB962C8B-B14F-4D97-AF65-F5344CB8AC3E}">
        <p14:creationId xmlns:p14="http://schemas.microsoft.com/office/powerpoint/2010/main" val="1797053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flipV="1">
            <a:off x="-38728" y="1137750"/>
            <a:ext cx="9453192" cy="1870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4" name="標題 1"/>
          <p:cNvSpPr txBox="1">
            <a:spLocks/>
          </p:cNvSpPr>
          <p:nvPr/>
        </p:nvSpPr>
        <p:spPr>
          <a:xfrm>
            <a:off x="2851" y="-16673"/>
            <a:ext cx="8798249" cy="1277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dirty="0" smtClean="0">
                <a:solidFill>
                  <a:schemeClr val="bg1"/>
                </a:solidFill>
                <a:latin typeface="Segoe UI Black" panose="020B0A02040204020203" pitchFamily="34" charset="0"/>
                <a:ea typeface="Segoe UI Black" panose="020B0A02040204020203" pitchFamily="34" charset="0"/>
              </a:rPr>
              <a:t>Advanced Rendering</a:t>
            </a:r>
            <a:endParaRPr lang="zh-TW" altLang="en-US" dirty="0">
              <a:solidFill>
                <a:schemeClr val="bg1"/>
              </a:solidFill>
              <a:latin typeface="Segoe UI Black" panose="020B0A02040204020203" pitchFamily="34" charset="0"/>
            </a:endParaRPr>
          </a:p>
        </p:txBody>
      </p:sp>
      <p:sp>
        <p:nvSpPr>
          <p:cNvPr id="6" name="文字方塊 5"/>
          <p:cNvSpPr txBox="1"/>
          <p:nvPr/>
        </p:nvSpPr>
        <p:spPr>
          <a:xfrm>
            <a:off x="310621" y="1175154"/>
            <a:ext cx="8802900" cy="646331"/>
          </a:xfrm>
          <a:prstGeom prst="rect">
            <a:avLst/>
          </a:prstGeom>
          <a:noFill/>
        </p:spPr>
        <p:txBody>
          <a:bodyPr wrap="square" rtlCol="0">
            <a:spAutoFit/>
          </a:bodyPr>
          <a:lstStyle/>
          <a:p>
            <a:r>
              <a:rPr lang="en-US" altLang="zh-TW" sz="3600" dirty="0" err="1">
                <a:solidFill>
                  <a:schemeClr val="bg1"/>
                </a:solidFill>
                <a:latin typeface="Adobe 黑体 Std R" panose="020B0400000000000000" pitchFamily="34" charset="-128"/>
                <a:ea typeface="Adobe 黑体 Std R" panose="020B0400000000000000" pitchFamily="34" charset="-128"/>
              </a:rPr>
              <a:t>Radiosity</a:t>
            </a:r>
            <a:endParaRPr lang="zh-TW" altLang="en-US" sz="3600" dirty="0">
              <a:solidFill>
                <a:schemeClr val="bg1"/>
              </a:solidFill>
              <a:latin typeface="Adobe 黑体 Std R" panose="020B0400000000000000" pitchFamily="34" charset="-128"/>
              <a:ea typeface="Adobe 黑体 Std R" panose="020B0400000000000000" pitchFamily="34" charset="-128"/>
            </a:endParaRPr>
          </a:p>
        </p:txBody>
      </p:sp>
      <p:sp>
        <p:nvSpPr>
          <p:cNvPr id="3" name="Content Placeholder 2">
            <a:extLst>
              <a:ext uri="{FF2B5EF4-FFF2-40B4-BE49-F238E27FC236}">
                <a16:creationId xmlns:a16="http://schemas.microsoft.com/office/drawing/2014/main" id="{08F97B7C-A708-4A48-A88F-8C2753EBAB86}"/>
              </a:ext>
            </a:extLst>
          </p:cNvPr>
          <p:cNvSpPr>
            <a:spLocks noGrp="1"/>
          </p:cNvSpPr>
          <p:nvPr>
            <p:ph idx="1"/>
          </p:nvPr>
        </p:nvSpPr>
        <p:spPr>
          <a:xfrm>
            <a:off x="838200" y="2118359"/>
            <a:ext cx="10515600" cy="4058603"/>
          </a:xfrm>
        </p:spPr>
        <p:txBody>
          <a:bodyPr/>
          <a:lstStyle/>
          <a:p>
            <a:r>
              <a:rPr lang="zh-CN" altLang="en-US" dirty="0">
                <a:solidFill>
                  <a:schemeClr val="bg1"/>
                </a:solidFill>
                <a:latin typeface="Adobe 黑体 Std R" panose="020B0400000000000000" pitchFamily="34" charset="-128"/>
                <a:ea typeface="Adobe 黑体 Std R" panose="020B0400000000000000" pitchFamily="34" charset="-128"/>
              </a:rPr>
              <a:t>輻射度算法是一種全局照明法</a:t>
            </a:r>
            <a:endParaRPr lang="en-US" altLang="zh-CN" dirty="0">
              <a:solidFill>
                <a:schemeClr val="bg1"/>
              </a:solidFill>
              <a:latin typeface="Adobe 黑体 Std R" panose="020B0400000000000000" pitchFamily="34" charset="-128"/>
              <a:ea typeface="Adobe 黑体 Std R" panose="020B0400000000000000" pitchFamily="34" charset="-128"/>
            </a:endParaRPr>
          </a:p>
          <a:p>
            <a:r>
              <a:rPr lang="zh-CN" altLang="en-US" dirty="0">
                <a:solidFill>
                  <a:schemeClr val="bg1"/>
                </a:solidFill>
                <a:latin typeface="Adobe 黑体 Std R" panose="020B0400000000000000" pitchFamily="34" charset="-128"/>
                <a:ea typeface="Adobe 黑体 Std R" panose="020B0400000000000000" pitchFamily="34" charset="-128"/>
              </a:rPr>
              <a:t>主要</a:t>
            </a:r>
            <a:r>
              <a:rPr lang="zh-TW" altLang="en-US" dirty="0">
                <a:solidFill>
                  <a:schemeClr val="bg1"/>
                </a:solidFill>
                <a:latin typeface="Adobe 黑体 Std R" panose="020B0400000000000000" pitchFamily="34" charset="-128"/>
                <a:ea typeface="Adobe 黑体 Std R" panose="020B0400000000000000" pitchFamily="34" charset="-128"/>
              </a:rPr>
              <a:t>是為靜態場景計算光照貼圖</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TW" altLang="en-US" dirty="0">
                <a:solidFill>
                  <a:schemeClr val="bg1"/>
                </a:solidFill>
                <a:latin typeface="Adobe 黑体 Std R" panose="020B0400000000000000" pitchFamily="34" charset="-128"/>
                <a:ea typeface="Adobe 黑体 Std R" panose="020B0400000000000000" pitchFamily="34" charset="-128"/>
              </a:rPr>
              <a:t>圖學中的渲染實作用光照貼圖來產生逼真的光照效果</a:t>
            </a:r>
            <a:endParaRPr lang="en-US" altLang="zh-TW" dirty="0">
              <a:solidFill>
                <a:schemeClr val="bg1"/>
              </a:solidFill>
              <a:latin typeface="Adobe 黑体 Std R" panose="020B0400000000000000" pitchFamily="34" charset="-128"/>
              <a:ea typeface="Adobe 黑体 Std R" panose="020B0400000000000000" pitchFamily="34" charset="-128"/>
            </a:endParaRPr>
          </a:p>
          <a:p>
            <a:r>
              <a:rPr lang="zh-CN" altLang="en-US" dirty="0">
                <a:solidFill>
                  <a:schemeClr val="bg1"/>
                </a:solidFill>
                <a:latin typeface="Adobe 黑体 Std R" panose="020B0400000000000000" pitchFamily="34" charset="-128"/>
                <a:ea typeface="Adobe 黑体 Std R" panose="020B0400000000000000" pitchFamily="34" charset="-128"/>
              </a:rPr>
              <a:t>由於</a:t>
            </a:r>
            <a:r>
              <a:rPr lang="zh-TW" altLang="en-US" dirty="0">
                <a:solidFill>
                  <a:schemeClr val="bg1"/>
                </a:solidFill>
                <a:latin typeface="Adobe 黑体 Std R" panose="020B0400000000000000" pitchFamily="34" charset="-128"/>
                <a:ea typeface="Adobe 黑体 Std R" panose="020B0400000000000000" pitchFamily="34" charset="-128"/>
              </a:rPr>
              <a:t>全局照明模擬光線在場景中的多次反射，比在一個表面上模擬一次光的反射看起來更加柔和以及自然</a:t>
            </a:r>
            <a:endParaRPr lang="en-US" altLang="zh-TW" dirty="0">
              <a:solidFill>
                <a:schemeClr val="bg1"/>
              </a:solidFill>
              <a:latin typeface="Adobe 黑体 Std R" panose="020B0400000000000000" pitchFamily="34" charset="-128"/>
              <a:ea typeface="Adobe 黑体 Std R" panose="020B0400000000000000" pitchFamily="34" charset="-128"/>
            </a:endParaRPr>
          </a:p>
          <a:p>
            <a:endParaRPr lang="en-US" altLang="zh-CN" dirty="0">
              <a:latin typeface="DFKai-SB" panose="03000509000000000000" pitchFamily="65" charset="-120"/>
              <a:ea typeface="DFKai-SB" panose="03000509000000000000" pitchFamily="65" charset="-120"/>
            </a:endParaRPr>
          </a:p>
        </p:txBody>
      </p:sp>
      <p:sp>
        <p:nvSpPr>
          <p:cNvPr id="7" name="文字方塊 6"/>
          <p:cNvSpPr txBox="1"/>
          <p:nvPr/>
        </p:nvSpPr>
        <p:spPr>
          <a:xfrm>
            <a:off x="11561885" y="6211669"/>
            <a:ext cx="630115" cy="646331"/>
          </a:xfrm>
          <a:prstGeom prst="rect">
            <a:avLst/>
          </a:prstGeom>
          <a:noFill/>
        </p:spPr>
        <p:txBody>
          <a:bodyPr wrap="square" rtlCol="0" anchor="ctr">
            <a:spAutoFit/>
          </a:bodyPr>
          <a:lstStyle/>
          <a:p>
            <a:r>
              <a:rPr lang="en-US" altLang="zh-TW" sz="3600" dirty="0" smtClean="0">
                <a:solidFill>
                  <a:schemeClr val="bg1"/>
                </a:solidFill>
                <a:latin typeface="華康竹風體W4(P)" panose="03000400000000000000" pitchFamily="66" charset="-120"/>
                <a:ea typeface="華康竹風體W4(P)" panose="03000400000000000000" pitchFamily="66" charset="-120"/>
              </a:rPr>
              <a:t>8</a:t>
            </a:r>
            <a:endParaRPr lang="zh-TW" altLang="en-US" sz="3600" dirty="0">
              <a:solidFill>
                <a:schemeClr val="bg1"/>
              </a:solidFill>
              <a:latin typeface="華康竹風體W4(P)" panose="03000400000000000000" pitchFamily="66" charset="-120"/>
              <a:ea typeface="華康竹風體W4(P)" panose="03000400000000000000" pitchFamily="66" charset="-120"/>
            </a:endParaRPr>
          </a:p>
        </p:txBody>
      </p:sp>
    </p:spTree>
    <p:extLst>
      <p:ext uri="{BB962C8B-B14F-4D97-AF65-F5344CB8AC3E}">
        <p14:creationId xmlns:p14="http://schemas.microsoft.com/office/powerpoint/2010/main" val="365490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2507</Words>
  <Application>Microsoft Office PowerPoint</Application>
  <PresentationFormat>寬螢幕</PresentationFormat>
  <Paragraphs>219</Paragraphs>
  <Slides>33</Slides>
  <Notes>0</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33</vt:i4>
      </vt:variant>
    </vt:vector>
  </HeadingPairs>
  <TitlesOfParts>
    <vt:vector size="45" baseType="lpstr">
      <vt:lpstr>Adobe 黑体 Std R</vt:lpstr>
      <vt:lpstr>DFBiaoKaiShu-B5</vt:lpstr>
      <vt:lpstr>Microsoft YaHei UI</vt:lpstr>
      <vt:lpstr>華康竹風體W4(P)</vt:lpstr>
      <vt:lpstr>新細明體</vt:lpstr>
      <vt:lpstr>DFKai-SB</vt:lpstr>
      <vt:lpstr>Arial</vt:lpstr>
      <vt:lpstr>Calibri</vt:lpstr>
      <vt:lpstr>Calibri Light</vt:lpstr>
      <vt:lpstr>Courier New</vt:lpstr>
      <vt:lpstr>Segoe UI Black</vt:lpstr>
      <vt:lpstr>Office 佈景主題</vt:lpstr>
      <vt:lpstr>Advanced Rendering</vt:lpstr>
      <vt:lpstr>Advanced Rendering</vt:lpstr>
      <vt:lpstr>Advanced Rendering</vt:lpstr>
      <vt:lpstr>Advanced Rendering</vt:lpstr>
      <vt:lpstr>Advanced Rendering</vt:lpstr>
      <vt:lpstr>Advanced Rendering</vt:lpstr>
      <vt:lpstr>Advanced Rendering</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MEME PULL</dc:title>
  <dc:creator>宇翔 蔡</dc:creator>
  <cp:lastModifiedBy>宇翔 蔡</cp:lastModifiedBy>
  <cp:revision>40</cp:revision>
  <dcterms:created xsi:type="dcterms:W3CDTF">2021-06-22T09:52:33Z</dcterms:created>
  <dcterms:modified xsi:type="dcterms:W3CDTF">2022-01-02T17:02:33Z</dcterms:modified>
</cp:coreProperties>
</file>