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86" r:id="rId17"/>
    <p:sldId id="271" r:id="rId18"/>
    <p:sldId id="272" r:id="rId19"/>
    <p:sldId id="273" r:id="rId20"/>
    <p:sldId id="274" r:id="rId21"/>
    <p:sldId id="275" r:id="rId22"/>
    <p:sldId id="276" r:id="rId23"/>
    <p:sldId id="277" r:id="rId24"/>
    <p:sldId id="284" r:id="rId25"/>
    <p:sldId id="289" r:id="rId26"/>
    <p:sldId id="290" r:id="rId27"/>
    <p:sldId id="291" r:id="rId28"/>
    <p:sldId id="278" r:id="rId29"/>
    <p:sldId id="279" r:id="rId30"/>
    <p:sldId id="281" r:id="rId31"/>
    <p:sldId id="293" r:id="rId32"/>
    <p:sldId id="285" r:id="rId33"/>
    <p:sldId id="287" r:id="rId34"/>
    <p:sldId id="288" r:id="rId35"/>
    <p:sldId id="292"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48" d="100"/>
          <a:sy n="48" d="100"/>
        </p:scale>
        <p:origin x="67"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70302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69612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265382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230114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141154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2593000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171176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3915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57907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412852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4B10556-46DD-40BB-A369-D940EC976AB0}" type="datetimeFigureOut">
              <a:rPr lang="zh-TW" altLang="en-US" smtClean="0"/>
              <a:t>2021/10/25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146963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10556-46DD-40BB-A369-D940EC976AB0}" type="datetimeFigureOut">
              <a:rPr lang="zh-TW" altLang="en-US" smtClean="0"/>
              <a:t>2021/10/25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46D46-FB68-460D-B59F-C6E61A5DFED5}" type="slidenum">
              <a:rPr lang="zh-TW" altLang="en-US" smtClean="0"/>
              <a:t>‹#›</a:t>
            </a:fld>
            <a:endParaRPr lang="zh-TW" altLang="en-US"/>
          </a:p>
        </p:txBody>
      </p:sp>
    </p:spTree>
    <p:extLst>
      <p:ext uri="{BB962C8B-B14F-4D97-AF65-F5344CB8AC3E}">
        <p14:creationId xmlns:p14="http://schemas.microsoft.com/office/powerpoint/2010/main" val="2423764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Sierpi%C5%84ski_triang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ltLang="en-US" dirty="0" smtClean="0"/>
              <a:t>計算機圖學 </a:t>
            </a:r>
            <a:r>
              <a:rPr lang="en-US" altLang="zh-TW" dirty="0" smtClean="0"/>
              <a:t>Team1</a:t>
            </a:r>
            <a:br>
              <a:rPr lang="en-US" altLang="zh-TW" dirty="0" smtClean="0"/>
            </a:br>
            <a:r>
              <a:rPr lang="en-US" altLang="zh-TW" dirty="0" smtClean="0"/>
              <a:t>Ch2.Graphics Programming</a:t>
            </a:r>
            <a:br>
              <a:rPr lang="en-US" altLang="zh-TW" dirty="0" smtClean="0"/>
            </a:br>
            <a:r>
              <a:rPr lang="zh-TW" altLang="en-US" dirty="0" smtClean="0"/>
              <a:t>第二章 圖形程式</a:t>
            </a:r>
            <a:endParaRPr lang="zh-TW" altLang="en-US" dirty="0"/>
          </a:p>
        </p:txBody>
      </p:sp>
      <p:sp>
        <p:nvSpPr>
          <p:cNvPr id="3" name="副標題 2"/>
          <p:cNvSpPr>
            <a:spLocks noGrp="1"/>
          </p:cNvSpPr>
          <p:nvPr>
            <p:ph type="subTitle" idx="1"/>
          </p:nvPr>
        </p:nvSpPr>
        <p:spPr/>
        <p:txBody>
          <a:bodyPr/>
          <a:lstStyle/>
          <a:p>
            <a:r>
              <a:rPr lang="zh-TW" altLang="en-US" dirty="0" smtClean="0"/>
              <a:t> </a:t>
            </a:r>
            <a:r>
              <a:rPr lang="en-US" altLang="zh-TW" dirty="0" smtClean="0"/>
              <a:t>B0727426 </a:t>
            </a:r>
            <a:r>
              <a:rPr lang="zh-TW" altLang="en-US" dirty="0" smtClean="0"/>
              <a:t>劉瑞和</a:t>
            </a:r>
            <a:r>
              <a:rPr lang="en-US" altLang="zh-TW" dirty="0" smtClean="0"/>
              <a:t> B0729001 </a:t>
            </a:r>
            <a:r>
              <a:rPr lang="zh-TW" altLang="en-US" dirty="0" smtClean="0"/>
              <a:t>王奕凱 </a:t>
            </a:r>
            <a:r>
              <a:rPr lang="en-US" altLang="zh-TW" dirty="0" smtClean="0"/>
              <a:t>B0729002 </a:t>
            </a:r>
            <a:r>
              <a:rPr lang="zh-TW" altLang="en-US" dirty="0" smtClean="0"/>
              <a:t>江尊瑋 </a:t>
            </a:r>
            <a:endParaRPr lang="en-US" altLang="zh-TW" dirty="0" smtClean="0"/>
          </a:p>
          <a:p>
            <a:r>
              <a:rPr lang="en-US" altLang="zh-TW" dirty="0" smtClean="0"/>
              <a:t>B0729026 </a:t>
            </a:r>
            <a:r>
              <a:rPr lang="zh-TW" altLang="en-US" dirty="0" smtClean="0"/>
              <a:t>施育銓</a:t>
            </a:r>
            <a:r>
              <a:rPr lang="en-US" altLang="zh-TW" dirty="0" smtClean="0"/>
              <a:t> B0729028 </a:t>
            </a:r>
            <a:r>
              <a:rPr lang="zh-TW" altLang="en-US" dirty="0" smtClean="0"/>
              <a:t>鄭楷翰 </a:t>
            </a:r>
            <a:r>
              <a:rPr lang="en-US" altLang="zh-TW" dirty="0" smtClean="0"/>
              <a:t>B0729049</a:t>
            </a:r>
            <a:r>
              <a:rPr lang="zh-TW" altLang="en-US" dirty="0" smtClean="0"/>
              <a:t>黃浩恩</a:t>
            </a:r>
            <a:endParaRPr lang="en-US" altLang="zh-TW" dirty="0" smtClean="0"/>
          </a:p>
          <a:p>
            <a:r>
              <a:rPr lang="zh-TW" altLang="en-US" dirty="0" smtClean="0"/>
              <a:t> </a:t>
            </a:r>
            <a:r>
              <a:rPr lang="en-US" altLang="zh-TW" dirty="0" smtClean="0"/>
              <a:t>B0729059</a:t>
            </a:r>
            <a:r>
              <a:rPr lang="zh-TW" altLang="en-US" dirty="0" smtClean="0"/>
              <a:t> 何亞翰</a:t>
            </a:r>
            <a:endParaRPr lang="zh-TW" altLang="en-US" dirty="0"/>
          </a:p>
        </p:txBody>
      </p:sp>
    </p:spTree>
    <p:extLst>
      <p:ext uri="{BB962C8B-B14F-4D97-AF65-F5344CB8AC3E}">
        <p14:creationId xmlns:p14="http://schemas.microsoft.com/office/powerpoint/2010/main" val="336882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OpenGL API</a:t>
            </a:r>
            <a:r>
              <a:rPr lang="zh-TW" altLang="en-US" dirty="0" smtClean="0"/>
              <a:t> </a:t>
            </a:r>
            <a:r>
              <a:rPr lang="en-US" altLang="zh-TW" dirty="0" smtClean="0"/>
              <a:t>(2)</a:t>
            </a:r>
            <a:endParaRPr lang="zh-TW" altLang="en-US" dirty="0"/>
          </a:p>
        </p:txBody>
      </p:sp>
      <p:sp>
        <p:nvSpPr>
          <p:cNvPr id="3" name="內容版面配置區 2"/>
          <p:cNvSpPr>
            <a:spLocks noGrp="1"/>
          </p:cNvSpPr>
          <p:nvPr>
            <p:ph idx="1"/>
          </p:nvPr>
        </p:nvSpPr>
        <p:spPr/>
        <p:txBody>
          <a:bodyPr/>
          <a:lstStyle/>
          <a:p>
            <a:r>
              <a:rPr lang="en-US" altLang="zh-TW" dirty="0" smtClean="0"/>
              <a:t>The OpenGL Interface</a:t>
            </a:r>
          </a:p>
          <a:p>
            <a:r>
              <a:rPr lang="zh-TW" altLang="zh-TW" dirty="0"/>
              <a:t>大部分的應用將被設計為直接通過三個函式庫存取</a:t>
            </a:r>
            <a:r>
              <a:rPr lang="en-US" altLang="zh-TW" dirty="0"/>
              <a:t>OpenGL:</a:t>
            </a:r>
            <a:endParaRPr lang="zh-TW" altLang="zh-TW" dirty="0"/>
          </a:p>
          <a:p>
            <a:r>
              <a:rPr lang="en-US" altLang="zh-TW" dirty="0" smtClean="0"/>
              <a:t>(</a:t>
            </a:r>
            <a:r>
              <a:rPr lang="en-US" altLang="zh-TW" dirty="0"/>
              <a:t>1)</a:t>
            </a:r>
            <a:r>
              <a:rPr lang="zh-TW" altLang="zh-TW" dirty="0"/>
              <a:t>函式在主要</a:t>
            </a:r>
            <a:r>
              <a:rPr lang="en-US" altLang="zh-TW" dirty="0"/>
              <a:t>GL(</a:t>
            </a:r>
            <a:r>
              <a:rPr lang="zh-TW" altLang="zh-TW" dirty="0"/>
              <a:t>或</a:t>
            </a:r>
            <a:r>
              <a:rPr lang="en-US" altLang="zh-TW" dirty="0"/>
              <a:t>OpenGL in windows)</a:t>
            </a:r>
            <a:r>
              <a:rPr lang="zh-TW" altLang="zh-TW" dirty="0"/>
              <a:t>函式庫的函式名以字母</a:t>
            </a:r>
            <a:r>
              <a:rPr lang="en-US" altLang="zh-TW" dirty="0" err="1"/>
              <a:t>gl</a:t>
            </a:r>
            <a:r>
              <a:rPr lang="zh-TW" altLang="zh-TW" dirty="0"/>
              <a:t>開頭。</a:t>
            </a:r>
          </a:p>
          <a:p>
            <a:r>
              <a:rPr lang="en-US" altLang="zh-TW" dirty="0"/>
              <a:t>(2)OpenGL Utility Library(GLU):</a:t>
            </a:r>
            <a:r>
              <a:rPr lang="zh-TW" altLang="zh-TW" dirty="0"/>
              <a:t>這個函式庫僅使用</a:t>
            </a:r>
            <a:r>
              <a:rPr lang="en-US" altLang="zh-TW" dirty="0"/>
              <a:t>GL</a:t>
            </a:r>
            <a:r>
              <a:rPr lang="zh-TW" altLang="zh-TW" dirty="0"/>
              <a:t>函式，但包含用於創建一般物件和簡化</a:t>
            </a:r>
            <a:r>
              <a:rPr lang="en-US" altLang="zh-TW" dirty="0"/>
              <a:t>Viewing</a:t>
            </a:r>
            <a:r>
              <a:rPr lang="zh-TW" altLang="zh-TW" dirty="0"/>
              <a:t>的程式碼</a:t>
            </a:r>
            <a:r>
              <a:rPr lang="en-US" altLang="zh-TW" dirty="0"/>
              <a:t>(</a:t>
            </a:r>
            <a:r>
              <a:rPr lang="zh-TW" altLang="zh-TW" dirty="0"/>
              <a:t>用字母</a:t>
            </a:r>
            <a:r>
              <a:rPr lang="en-US" altLang="zh-TW" dirty="0" err="1"/>
              <a:t>glu</a:t>
            </a:r>
            <a:r>
              <a:rPr lang="en-US" altLang="zh-TW" dirty="0"/>
              <a:t>)</a:t>
            </a:r>
            <a:r>
              <a:rPr lang="zh-TW" altLang="zh-TW" dirty="0"/>
              <a:t>。</a:t>
            </a:r>
          </a:p>
          <a:p>
            <a:r>
              <a:rPr lang="en-US" altLang="zh-TW" dirty="0"/>
              <a:t>(3)OpenGL Utility Toolkit(GLUT):</a:t>
            </a:r>
            <a:r>
              <a:rPr lang="zh-TW" altLang="zh-TW" dirty="0"/>
              <a:t>為了與窗口系統交互並從外部設備獲取輸入到我們的程式中，提供了在任何現代窗口系統中都應具備</a:t>
            </a:r>
            <a:r>
              <a:rPr lang="zh-TW" altLang="zh-TW" dirty="0" smtClean="0"/>
              <a:t>的</a:t>
            </a:r>
            <a:r>
              <a:rPr lang="zh-TW" altLang="en-US" dirty="0"/>
              <a:t>最小</a:t>
            </a:r>
            <a:r>
              <a:rPr lang="zh-TW" altLang="zh-TW" dirty="0" smtClean="0"/>
              <a:t>功能</a:t>
            </a:r>
            <a:r>
              <a:rPr lang="en-US" altLang="zh-TW" dirty="0"/>
              <a:t>(</a:t>
            </a:r>
            <a:r>
              <a:rPr lang="zh-TW" altLang="zh-TW" dirty="0"/>
              <a:t>用字母</a:t>
            </a:r>
            <a:r>
              <a:rPr lang="en-US" altLang="zh-TW" dirty="0"/>
              <a:t>glut)</a:t>
            </a:r>
            <a:endParaRPr lang="zh-TW" altLang="zh-TW" dirty="0"/>
          </a:p>
          <a:p>
            <a:endParaRPr lang="zh-TW" altLang="en-US" dirty="0"/>
          </a:p>
        </p:txBody>
      </p:sp>
      <p:pic>
        <p:nvPicPr>
          <p:cNvPr id="5" name="Picture 2" descr="D:\upload\計算機圖學\Interactive computer graphics\PowerPoint Figures\0321533674_fig\Figures\Angel5EjpegChap02\AN02F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4705" y="122477"/>
            <a:ext cx="4989095" cy="20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41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Primitives and Attributes</a:t>
            </a:r>
            <a:r>
              <a:rPr lang="zh-TW" altLang="en-US" dirty="0" smtClean="0"/>
              <a:t> </a:t>
            </a:r>
            <a:r>
              <a:rPr lang="en-US" altLang="zh-TW" dirty="0" smtClean="0"/>
              <a:t>(1)</a:t>
            </a:r>
            <a:endParaRPr lang="zh-TW" altLang="en-US" dirty="0"/>
          </a:p>
        </p:txBody>
      </p:sp>
      <p:sp>
        <p:nvSpPr>
          <p:cNvPr id="3" name="內容版面配置區 2"/>
          <p:cNvSpPr>
            <a:spLocks noGrp="1"/>
          </p:cNvSpPr>
          <p:nvPr>
            <p:ph idx="1"/>
          </p:nvPr>
        </p:nvSpPr>
        <p:spPr/>
        <p:txBody>
          <a:bodyPr/>
          <a:lstStyle/>
          <a:p>
            <a:r>
              <a:rPr lang="en-US" altLang="zh-TW" dirty="0"/>
              <a:t>OpenGL</a:t>
            </a:r>
            <a:r>
              <a:rPr lang="zh-TW" altLang="zh-TW" dirty="0"/>
              <a:t>提供兩類</a:t>
            </a:r>
            <a:r>
              <a:rPr lang="en-US" altLang="zh-TW" dirty="0"/>
              <a:t>primitives:</a:t>
            </a:r>
            <a:endParaRPr lang="zh-TW" altLang="zh-TW" dirty="0"/>
          </a:p>
          <a:p>
            <a:r>
              <a:rPr lang="en-US" altLang="zh-TW" dirty="0"/>
              <a:t>(1)Geometric primitives:</a:t>
            </a:r>
            <a:r>
              <a:rPr lang="zh-TW" altLang="zh-TW" dirty="0"/>
              <a:t>特定在問題域中，包括點、線、多邊形、曲線和曲面。這些</a:t>
            </a:r>
            <a:r>
              <a:rPr lang="en-US" altLang="zh-TW" dirty="0"/>
              <a:t>primitives</a:t>
            </a:r>
            <a:r>
              <a:rPr lang="zh-TW" altLang="zh-TW" dirty="0"/>
              <a:t>通過</a:t>
            </a:r>
            <a:r>
              <a:rPr lang="en-US" altLang="zh-TW" dirty="0"/>
              <a:t>geometric </a:t>
            </a:r>
            <a:r>
              <a:rPr lang="en-US" altLang="zh-TW" dirty="0" smtClean="0"/>
              <a:t>pipeline(</a:t>
            </a:r>
            <a:r>
              <a:rPr lang="zh-TW" altLang="en-US" dirty="0" smtClean="0"/>
              <a:t>如下圖</a:t>
            </a:r>
            <a:r>
              <a:rPr lang="en-US" altLang="zh-TW" dirty="0" smtClean="0"/>
              <a:t>)</a:t>
            </a:r>
            <a:r>
              <a:rPr lang="zh-TW" altLang="zh-TW" dirty="0" smtClean="0"/>
              <a:t>，</a:t>
            </a:r>
            <a:r>
              <a:rPr lang="zh-TW" altLang="zh-TW" dirty="0"/>
              <a:t>存在</a:t>
            </a:r>
            <a:r>
              <a:rPr lang="en-US" altLang="zh-TW" dirty="0"/>
              <a:t>2</a:t>
            </a:r>
            <a:r>
              <a:rPr lang="zh-TW" altLang="zh-TW" dirty="0"/>
              <a:t>或</a:t>
            </a:r>
            <a:r>
              <a:rPr lang="en-US" altLang="zh-TW" dirty="0"/>
              <a:t>3</a:t>
            </a:r>
            <a:r>
              <a:rPr lang="zh-TW" altLang="zh-TW" dirty="0"/>
              <a:t>維空間，可以通過旋轉等操作對其進行操作</a:t>
            </a:r>
            <a:r>
              <a:rPr lang="zh-TW" altLang="zh-TW" dirty="0" smtClean="0"/>
              <a:t>。</a:t>
            </a:r>
            <a:r>
              <a:rPr lang="en-US" altLang="zh-TW" dirty="0" smtClean="0"/>
              <a:t> </a:t>
            </a:r>
          </a:p>
          <a:p>
            <a:r>
              <a:rPr lang="en-US" altLang="zh-TW" dirty="0" smtClean="0"/>
              <a:t>(</a:t>
            </a:r>
            <a:r>
              <a:rPr lang="en-US" altLang="zh-TW" dirty="0"/>
              <a:t>2)Image or raster primitives:</a:t>
            </a:r>
            <a:r>
              <a:rPr lang="zh-TW" altLang="zh-TW" dirty="0"/>
              <a:t>例如像素陣列，缺乏幾何屬性，不能像</a:t>
            </a:r>
            <a:r>
              <a:rPr lang="en-US" altLang="zh-TW" dirty="0"/>
              <a:t>geometric primitives</a:t>
            </a:r>
            <a:r>
              <a:rPr lang="zh-TW" altLang="zh-TW" dirty="0"/>
              <a:t>在空間中進行操作。</a:t>
            </a:r>
          </a:p>
          <a:p>
            <a:endParaRPr lang="zh-TW" altLang="en-US" dirty="0"/>
          </a:p>
        </p:txBody>
      </p:sp>
      <p:pic>
        <p:nvPicPr>
          <p:cNvPr id="4" name="Picture 2" descr="D:\upload\計算機圖學\Interactive computer graphics\PowerPoint Figures\0321533674_fig\Figures\Angel5EjpegChap02\an02f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62" y="4572000"/>
            <a:ext cx="72040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15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Primitives and Attributes</a:t>
            </a:r>
            <a:r>
              <a:rPr lang="zh-TW" altLang="en-US" dirty="0" smtClean="0"/>
              <a:t> </a:t>
            </a:r>
            <a:r>
              <a:rPr lang="en-US" altLang="zh-TW" dirty="0" smtClean="0"/>
              <a:t>(2)</a:t>
            </a:r>
            <a:endParaRPr lang="zh-TW" altLang="en-US" dirty="0"/>
          </a:p>
        </p:txBody>
      </p:sp>
      <p:sp>
        <p:nvSpPr>
          <p:cNvPr id="3" name="內容版面配置區 2"/>
          <p:cNvSpPr>
            <a:spLocks noGrp="1"/>
          </p:cNvSpPr>
          <p:nvPr>
            <p:ph idx="1"/>
          </p:nvPr>
        </p:nvSpPr>
        <p:spPr/>
        <p:txBody>
          <a:bodyPr/>
          <a:lstStyle/>
          <a:p>
            <a:r>
              <a:rPr lang="zh-TW" altLang="en-US" dirty="0" smtClean="0"/>
              <a:t>近似球體</a:t>
            </a:r>
            <a:endParaRPr lang="en-US" altLang="zh-TW" dirty="0" smtClean="0"/>
          </a:p>
          <a:p>
            <a:r>
              <a:rPr lang="zh-TW" altLang="zh-TW" dirty="0"/>
              <a:t>扇形和條帶使我們能夠簡單地近似許多曲面</a:t>
            </a:r>
            <a:r>
              <a:rPr lang="zh-TW" altLang="zh-TW" dirty="0" smtClean="0"/>
              <a:t>。</a:t>
            </a:r>
            <a:endParaRPr lang="en-US" altLang="zh-TW" dirty="0" smtClean="0"/>
          </a:p>
          <a:p>
            <a:r>
              <a:rPr lang="zh-TW" altLang="zh-TW" dirty="0" smtClean="0"/>
              <a:t>考慮</a:t>
            </a:r>
            <a:r>
              <a:rPr lang="zh-TW" altLang="zh-TW" dirty="0"/>
              <a:t>一個單位球體，我們可以用以下三個方程式來描述它。</a:t>
            </a:r>
            <a:r>
              <a:rPr lang="en-US" altLang="zh-TW" dirty="0"/>
              <a:t>(</a:t>
            </a:r>
            <a:r>
              <a:rPr lang="zh-TW" altLang="zh-TW" dirty="0"/>
              <a:t>我們可用四邊形或兩個三角扇型來表示</a:t>
            </a:r>
            <a:r>
              <a:rPr lang="en-US" altLang="zh-TW" dirty="0"/>
              <a:t>)</a:t>
            </a:r>
            <a:endParaRPr lang="zh-TW" altLang="zh-TW" dirty="0"/>
          </a:p>
          <a:p>
            <a:r>
              <a:rPr lang="en-US" altLang="zh-TW" dirty="0"/>
              <a:t>x(</a:t>
            </a:r>
            <a:r>
              <a:rPr lang="zh-TW" altLang="zh-TW" dirty="0"/>
              <a:t>θ</a:t>
            </a:r>
            <a:r>
              <a:rPr lang="en-US" altLang="zh-TW" dirty="0"/>
              <a:t>,</a:t>
            </a:r>
            <a:r>
              <a:rPr lang="zh-TW" altLang="zh-TW" dirty="0"/>
              <a:t>φ</a:t>
            </a:r>
            <a:r>
              <a:rPr lang="en-US" altLang="zh-TW" dirty="0"/>
              <a:t>)=sin</a:t>
            </a:r>
            <a:r>
              <a:rPr lang="zh-TW" altLang="zh-TW" dirty="0"/>
              <a:t>θ</a:t>
            </a:r>
            <a:r>
              <a:rPr lang="en-US" altLang="zh-TW" dirty="0"/>
              <a:t>cos</a:t>
            </a:r>
            <a:r>
              <a:rPr lang="zh-TW" altLang="zh-TW" dirty="0" smtClean="0"/>
              <a:t>φ</a:t>
            </a:r>
            <a:endParaRPr lang="en-US" altLang="zh-TW" dirty="0" smtClean="0"/>
          </a:p>
          <a:p>
            <a:r>
              <a:rPr lang="en-US" altLang="zh-TW" dirty="0"/>
              <a:t>y(</a:t>
            </a:r>
            <a:r>
              <a:rPr lang="zh-TW" altLang="zh-TW" dirty="0"/>
              <a:t>θ</a:t>
            </a:r>
            <a:r>
              <a:rPr lang="en-US" altLang="zh-TW" dirty="0"/>
              <a:t>,</a:t>
            </a:r>
            <a:r>
              <a:rPr lang="zh-TW" altLang="zh-TW" dirty="0"/>
              <a:t>φ</a:t>
            </a:r>
            <a:r>
              <a:rPr lang="en-US" altLang="zh-TW" dirty="0"/>
              <a:t>)=cos</a:t>
            </a:r>
            <a:r>
              <a:rPr lang="zh-TW" altLang="zh-TW" dirty="0"/>
              <a:t>θ</a:t>
            </a:r>
            <a:r>
              <a:rPr lang="en-US" altLang="zh-TW" dirty="0"/>
              <a:t>cos</a:t>
            </a:r>
            <a:r>
              <a:rPr lang="zh-TW" altLang="zh-TW" dirty="0" smtClean="0"/>
              <a:t>φ</a:t>
            </a:r>
            <a:endParaRPr lang="en-US" altLang="zh-TW" dirty="0" smtClean="0"/>
          </a:p>
          <a:p>
            <a:r>
              <a:rPr lang="en-US" altLang="zh-TW" dirty="0"/>
              <a:t>z(</a:t>
            </a:r>
            <a:r>
              <a:rPr lang="zh-TW" altLang="zh-TW" dirty="0"/>
              <a:t>θ</a:t>
            </a:r>
            <a:r>
              <a:rPr lang="en-US" altLang="zh-TW" dirty="0"/>
              <a:t>,</a:t>
            </a:r>
            <a:r>
              <a:rPr lang="zh-TW" altLang="zh-TW" dirty="0"/>
              <a:t>φ</a:t>
            </a:r>
            <a:r>
              <a:rPr lang="en-US" altLang="zh-TW" dirty="0"/>
              <a:t>)=sin</a:t>
            </a:r>
            <a:r>
              <a:rPr lang="zh-TW" altLang="zh-TW" dirty="0"/>
              <a:t>φ</a:t>
            </a:r>
            <a:endParaRPr lang="zh-TW" altLang="en-US" dirty="0"/>
          </a:p>
        </p:txBody>
      </p:sp>
      <p:pic>
        <p:nvPicPr>
          <p:cNvPr id="4" name="Picture 3" descr="D:\upload\計算機圖學\Interactive computer graphics\PowerPoint Figures\0321533674_fig\Figures\Angel5EjpegChap02\AN02F15.jpg"/>
          <p:cNvPicPr/>
          <p:nvPr/>
        </p:nvPicPr>
        <p:blipFill>
          <a:blip r:embed="rId2">
            <a:extLst>
              <a:ext uri="{28A0092B-C50C-407E-A947-70E740481C1C}">
                <a14:useLocalDpi xmlns:a14="http://schemas.microsoft.com/office/drawing/2010/main" val="0"/>
              </a:ext>
            </a:extLst>
          </a:blip>
          <a:srcRect/>
          <a:stretch>
            <a:fillRect/>
          </a:stretch>
        </p:blipFill>
        <p:spPr bwMode="auto">
          <a:xfrm>
            <a:off x="7569986" y="3667878"/>
            <a:ext cx="3611362" cy="292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037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0"/>
            <a:ext cx="10515600" cy="1325563"/>
          </a:xfrm>
        </p:spPr>
        <p:txBody>
          <a:bodyPr/>
          <a:lstStyle/>
          <a:p>
            <a:r>
              <a:rPr lang="en-US" altLang="zh-TW" dirty="0" smtClean="0"/>
              <a:t>Primitives and Attributes</a:t>
            </a:r>
            <a:r>
              <a:rPr lang="zh-TW" altLang="en-US" dirty="0" smtClean="0"/>
              <a:t> </a:t>
            </a:r>
            <a:r>
              <a:rPr lang="en-US" altLang="zh-TW" dirty="0" smtClean="0"/>
              <a:t>(3)</a:t>
            </a:r>
            <a:endParaRPr lang="zh-TW" altLang="en-US" dirty="0"/>
          </a:p>
        </p:txBody>
      </p:sp>
      <p:sp>
        <p:nvSpPr>
          <p:cNvPr id="3" name="內容版面配置區 2"/>
          <p:cNvSpPr>
            <a:spLocks noGrp="1"/>
          </p:cNvSpPr>
          <p:nvPr>
            <p:ph idx="1"/>
          </p:nvPr>
        </p:nvSpPr>
        <p:spPr>
          <a:xfrm>
            <a:off x="838200" y="1199980"/>
            <a:ext cx="10515600" cy="5658019"/>
          </a:xfrm>
        </p:spPr>
        <p:txBody>
          <a:bodyPr>
            <a:normAutofit/>
          </a:bodyPr>
          <a:lstStyle/>
          <a:p>
            <a:r>
              <a:rPr lang="en-US" altLang="zh-TW" dirty="0" smtClean="0"/>
              <a:t>Text</a:t>
            </a:r>
            <a:r>
              <a:rPr lang="zh-TW" altLang="en-US" dirty="0" smtClean="0"/>
              <a:t>有兩種形式</a:t>
            </a:r>
            <a:endParaRPr lang="en-US" altLang="zh-TW" dirty="0" smtClean="0"/>
          </a:p>
          <a:p>
            <a:r>
              <a:rPr lang="en-US" altLang="zh-TW" dirty="0" smtClean="0"/>
              <a:t>Stroke text:</a:t>
            </a:r>
            <a:r>
              <a:rPr lang="zh-TW" altLang="en-US" dirty="0" smtClean="0"/>
              <a:t>構造與其他幾何物件一樣。</a:t>
            </a:r>
            <a:r>
              <a:rPr lang="en-US" altLang="zh-TW" dirty="0" smtClean="0"/>
              <a:t>(</a:t>
            </a:r>
            <a:r>
              <a:rPr lang="zh-TW" altLang="en-US" dirty="0" smtClean="0"/>
              <a:t>可以向任何其他</a:t>
            </a:r>
            <a:r>
              <a:rPr lang="en-US" altLang="zh-TW" dirty="0" smtClean="0"/>
              <a:t>primitives</a:t>
            </a:r>
            <a:r>
              <a:rPr lang="zh-TW" altLang="en-US" dirty="0" smtClean="0"/>
              <a:t>一樣操作和查看</a:t>
            </a:r>
            <a:r>
              <a:rPr lang="en-US" altLang="zh-TW" dirty="0" smtClean="0"/>
              <a:t>)</a:t>
            </a:r>
          </a:p>
          <a:p>
            <a:r>
              <a:rPr lang="en-US" altLang="zh-TW" dirty="0" smtClean="0"/>
              <a:t>Raster text:</a:t>
            </a:r>
            <a:r>
              <a:rPr lang="zh-TW" altLang="en-US" dirty="0" smtClean="0"/>
              <a:t>是</a:t>
            </a:r>
            <a:r>
              <a:rPr lang="zh-TW" altLang="zh-TW" dirty="0" smtClean="0"/>
              <a:t>簡單</a:t>
            </a:r>
            <a:r>
              <a:rPr lang="zh-TW" altLang="zh-TW" dirty="0"/>
              <a:t>快捷。自原被定義</a:t>
            </a:r>
            <a:r>
              <a:rPr lang="zh-TW" altLang="zh-TW" dirty="0" smtClean="0"/>
              <a:t>為位元矩形</a:t>
            </a:r>
            <a:r>
              <a:rPr lang="zh-TW" altLang="en-US" dirty="0"/>
              <a:t>稱</a:t>
            </a:r>
            <a:r>
              <a:rPr lang="en-US" altLang="zh-TW" dirty="0"/>
              <a:t>bit blocks</a:t>
            </a:r>
            <a:r>
              <a:rPr lang="zh-TW" altLang="zh-TW" dirty="0" smtClean="0"/>
              <a:t>。</a:t>
            </a:r>
            <a:r>
              <a:rPr lang="zh-TW" altLang="zh-TW" dirty="0"/>
              <a:t>每</a:t>
            </a:r>
            <a:r>
              <a:rPr lang="zh-TW" altLang="zh-TW" dirty="0" smtClean="0"/>
              <a:t>個</a:t>
            </a:r>
            <a:r>
              <a:rPr lang="en-US" altLang="zh-TW" dirty="0" smtClean="0"/>
              <a:t>block</a:t>
            </a:r>
            <a:r>
              <a:rPr lang="zh-TW" altLang="zh-TW" dirty="0" smtClean="0"/>
              <a:t>通過單一</a:t>
            </a:r>
            <a:r>
              <a:rPr lang="en-US" altLang="zh-TW" dirty="0" smtClean="0"/>
              <a:t>block</a:t>
            </a:r>
            <a:r>
              <a:rPr lang="zh-TW" altLang="zh-TW" dirty="0" smtClean="0"/>
              <a:t>中</a:t>
            </a:r>
            <a:r>
              <a:rPr lang="en-US" altLang="zh-TW" dirty="0" smtClean="0"/>
              <a:t>pattern</a:t>
            </a:r>
            <a:r>
              <a:rPr lang="zh-TW" altLang="zh-TW" dirty="0" smtClean="0"/>
              <a:t>的</a:t>
            </a:r>
            <a:r>
              <a:rPr lang="en-US" altLang="zh-TW" dirty="0"/>
              <a:t>0</a:t>
            </a:r>
            <a:r>
              <a:rPr lang="zh-TW" altLang="zh-TW" dirty="0"/>
              <a:t>和</a:t>
            </a:r>
            <a:r>
              <a:rPr lang="en-US" altLang="zh-TW" dirty="0" smtClean="0"/>
              <a:t>1 bits</a:t>
            </a:r>
            <a:r>
              <a:rPr lang="zh-TW" altLang="zh-TW" dirty="0" smtClean="0"/>
              <a:t>定義</a:t>
            </a:r>
            <a:r>
              <a:rPr lang="zh-TW" altLang="zh-TW" dirty="0"/>
              <a:t>每</a:t>
            </a:r>
            <a:r>
              <a:rPr lang="zh-TW" altLang="zh-TW" dirty="0" smtClean="0"/>
              <a:t>個</a:t>
            </a:r>
            <a:r>
              <a:rPr lang="zh-TW" altLang="en-US" dirty="0"/>
              <a:t>字元</a:t>
            </a:r>
            <a:r>
              <a:rPr lang="zh-TW" altLang="zh-TW" dirty="0" smtClean="0"/>
              <a:t>。</a:t>
            </a:r>
            <a:r>
              <a:rPr lang="en-US" altLang="zh-TW" dirty="0"/>
              <a:t>Raster character</a:t>
            </a:r>
            <a:r>
              <a:rPr lang="zh-TW" altLang="zh-TW" dirty="0"/>
              <a:t>可以</a:t>
            </a:r>
            <a:r>
              <a:rPr lang="zh-TW" altLang="zh-TW" dirty="0" smtClean="0"/>
              <a:t>通過</a:t>
            </a:r>
            <a:r>
              <a:rPr lang="en-US" altLang="zh-TW" dirty="0" smtClean="0"/>
              <a:t>bit-block-transfer(</a:t>
            </a:r>
            <a:r>
              <a:rPr lang="en-US" altLang="zh-TW" dirty="0" err="1" smtClean="0"/>
              <a:t>bitblt</a:t>
            </a:r>
            <a:r>
              <a:rPr lang="en-US" altLang="zh-TW" dirty="0"/>
              <a:t>)</a:t>
            </a:r>
            <a:r>
              <a:rPr lang="zh-TW" altLang="zh-TW" dirty="0"/>
              <a:t>操作快速</a:t>
            </a:r>
            <a:r>
              <a:rPr lang="zh-TW" altLang="zh-TW" dirty="0" smtClean="0"/>
              <a:t>放入</a:t>
            </a:r>
            <a:r>
              <a:rPr lang="en-US" altLang="zh-TW" dirty="0" smtClean="0"/>
              <a:t>frame buffer</a:t>
            </a:r>
            <a:r>
              <a:rPr lang="zh-TW" altLang="zh-TW" dirty="0" smtClean="0"/>
              <a:t>，</a:t>
            </a:r>
            <a:r>
              <a:rPr lang="zh-TW" altLang="zh-TW" dirty="0"/>
              <a:t>該操作使用單</a:t>
            </a:r>
            <a:r>
              <a:rPr lang="zh-TW" altLang="zh-TW" dirty="0" smtClean="0"/>
              <a:t>個</a:t>
            </a:r>
            <a:r>
              <a:rPr lang="en-US" altLang="zh-TW" dirty="0" smtClean="0"/>
              <a:t>function call</a:t>
            </a:r>
            <a:r>
              <a:rPr lang="zh-TW" altLang="zh-TW" dirty="0" smtClean="0"/>
              <a:t>調用移動</a:t>
            </a:r>
            <a:r>
              <a:rPr lang="en-US" altLang="zh-TW" dirty="0" smtClean="0"/>
              <a:t>block</a:t>
            </a:r>
            <a:r>
              <a:rPr lang="zh-TW" altLang="zh-TW" dirty="0" smtClean="0"/>
              <a:t>的</a:t>
            </a:r>
            <a:r>
              <a:rPr lang="en-US" altLang="zh-TW" dirty="0" smtClean="0"/>
              <a:t>bits</a:t>
            </a:r>
            <a:r>
              <a:rPr lang="zh-TW" altLang="zh-TW" dirty="0" smtClean="0"/>
              <a:t>，</a:t>
            </a:r>
            <a:r>
              <a:rPr lang="zh-TW" altLang="zh-TW" dirty="0"/>
              <a:t>你可以</a:t>
            </a:r>
            <a:r>
              <a:rPr lang="zh-TW" altLang="zh-TW" dirty="0" smtClean="0"/>
              <a:t>通過</a:t>
            </a:r>
            <a:r>
              <a:rPr lang="en-US" altLang="zh-TW" dirty="0" smtClean="0"/>
              <a:t>replicating</a:t>
            </a:r>
            <a:r>
              <a:rPr lang="zh-TW" altLang="zh-TW" dirty="0" smtClean="0"/>
              <a:t>或</a:t>
            </a:r>
            <a:r>
              <a:rPr lang="en-US" altLang="zh-TW" dirty="0" smtClean="0"/>
              <a:t>duplications pixels</a:t>
            </a:r>
            <a:r>
              <a:rPr lang="zh-TW" altLang="zh-TW" dirty="0" smtClean="0"/>
              <a:t>來</a:t>
            </a:r>
            <a:r>
              <a:rPr lang="zh-TW" altLang="zh-TW" dirty="0"/>
              <a:t>增加</a:t>
            </a:r>
            <a:r>
              <a:rPr lang="en-US" altLang="zh-TW" dirty="0"/>
              <a:t>raster characters</a:t>
            </a:r>
            <a:r>
              <a:rPr lang="zh-TW" altLang="zh-TW" dirty="0"/>
              <a:t>的大小，這一過程會使較大的</a:t>
            </a:r>
            <a:r>
              <a:rPr lang="zh-TW" altLang="zh-TW" dirty="0" smtClean="0"/>
              <a:t>字</a:t>
            </a:r>
            <a:r>
              <a:rPr lang="zh-TW" altLang="en-US" dirty="0"/>
              <a:t>元</a:t>
            </a:r>
            <a:r>
              <a:rPr lang="zh-TW" altLang="zh-TW" dirty="0" smtClean="0"/>
              <a:t>呈現</a:t>
            </a:r>
            <a:r>
              <a:rPr lang="en-US" altLang="zh-TW" dirty="0" smtClean="0"/>
              <a:t>blocky</a:t>
            </a:r>
            <a:r>
              <a:rPr lang="zh-TW" altLang="zh-TW" dirty="0" smtClean="0"/>
              <a:t>外觀。</a:t>
            </a:r>
            <a:endParaRPr lang="en-US" altLang="zh-TW" dirty="0" smtClean="0"/>
          </a:p>
          <a:p>
            <a:r>
              <a:rPr lang="en-US" altLang="zh-TW" dirty="0" smtClean="0"/>
              <a:t>OpenGL</a:t>
            </a:r>
            <a:r>
              <a:rPr lang="zh-TW" altLang="zh-TW" dirty="0"/>
              <a:t>沒有</a:t>
            </a:r>
            <a:r>
              <a:rPr lang="en-US" altLang="zh-TW" dirty="0"/>
              <a:t>text primitives</a:t>
            </a:r>
            <a:r>
              <a:rPr lang="zh-TW" altLang="zh-TW" dirty="0"/>
              <a:t>。但是</a:t>
            </a:r>
            <a:r>
              <a:rPr lang="en-US" altLang="zh-TW" dirty="0"/>
              <a:t>GLUT</a:t>
            </a:r>
            <a:r>
              <a:rPr lang="zh-TW" altLang="zh-TW" dirty="0"/>
              <a:t>函式庫提供一些軟體中定義並可移植的預定</a:t>
            </a:r>
            <a:r>
              <a:rPr lang="en-US" altLang="zh-TW" dirty="0"/>
              <a:t>bitmap</a:t>
            </a:r>
            <a:r>
              <a:rPr lang="zh-TW" altLang="zh-TW" dirty="0"/>
              <a:t>和</a:t>
            </a:r>
            <a:r>
              <a:rPr lang="en-US" altLang="zh-TW" dirty="0"/>
              <a:t>stroke character sets</a:t>
            </a:r>
            <a:r>
              <a:rPr lang="zh-TW" altLang="zh-TW" dirty="0" smtClean="0"/>
              <a:t>。</a:t>
            </a:r>
            <a:r>
              <a:rPr lang="en-US" altLang="zh-TW" dirty="0" smtClean="0"/>
              <a:t>(</a:t>
            </a:r>
            <a:r>
              <a:rPr lang="en-US" altLang="zh-TW" dirty="0" err="1"/>
              <a:t>GlutBitmapCharacter</a:t>
            </a:r>
            <a:r>
              <a:rPr lang="en-US" altLang="zh-TW" dirty="0"/>
              <a:t>(GLUT_BITMAP_8_BY_13,c</a:t>
            </a:r>
            <a:r>
              <a:rPr lang="en-US" altLang="zh-TW" dirty="0" smtClean="0"/>
              <a:t>)</a:t>
            </a:r>
            <a:r>
              <a:rPr lang="zh-TW" altLang="en-US" dirty="0" smtClean="0"/>
              <a:t>、</a:t>
            </a:r>
            <a:r>
              <a:rPr lang="en-US" altLang="zh-TW" dirty="0" err="1"/>
              <a:t>GlRasterPos</a:t>
            </a:r>
            <a:r>
              <a:rPr lang="en-US" altLang="zh-TW" dirty="0" smtClean="0"/>
              <a:t>*</a:t>
            </a:r>
            <a:r>
              <a:rPr lang="zh-TW" altLang="zh-TW" dirty="0" smtClean="0"/>
              <a:t>定義</a:t>
            </a:r>
            <a:r>
              <a:rPr lang="zh-TW" altLang="zh-TW" dirty="0"/>
              <a:t>位置</a:t>
            </a:r>
            <a:r>
              <a:rPr lang="en-US" altLang="zh-TW" dirty="0" smtClean="0"/>
              <a:t>)</a:t>
            </a:r>
            <a:endParaRPr lang="zh-TW" altLang="en-US" dirty="0"/>
          </a:p>
        </p:txBody>
      </p:sp>
    </p:spTree>
    <p:extLst>
      <p:ext uri="{BB962C8B-B14F-4D97-AF65-F5344CB8AC3E}">
        <p14:creationId xmlns:p14="http://schemas.microsoft.com/office/powerpoint/2010/main" val="1192191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Primitives and Attributes</a:t>
            </a:r>
            <a:r>
              <a:rPr lang="zh-TW" altLang="en-US" dirty="0" smtClean="0"/>
              <a:t> </a:t>
            </a:r>
            <a:r>
              <a:rPr lang="en-US" altLang="zh-TW" dirty="0" smtClean="0"/>
              <a:t>(4)</a:t>
            </a:r>
            <a:endParaRPr lang="zh-TW" altLang="en-US" dirty="0"/>
          </a:p>
        </p:txBody>
      </p:sp>
      <p:sp>
        <p:nvSpPr>
          <p:cNvPr id="3" name="內容版面配置區 2"/>
          <p:cNvSpPr>
            <a:spLocks noGrp="1"/>
          </p:cNvSpPr>
          <p:nvPr>
            <p:ph idx="1"/>
          </p:nvPr>
        </p:nvSpPr>
        <p:spPr>
          <a:xfrm>
            <a:off x="838200" y="1825624"/>
            <a:ext cx="10515600" cy="5032375"/>
          </a:xfrm>
        </p:spPr>
        <p:txBody>
          <a:bodyPr>
            <a:normAutofit/>
          </a:bodyPr>
          <a:lstStyle/>
          <a:p>
            <a:r>
              <a:rPr lang="zh-TW" altLang="en-US" dirty="0" smtClean="0"/>
              <a:t>在</a:t>
            </a:r>
            <a:r>
              <a:rPr lang="zh-TW" altLang="en-US" dirty="0"/>
              <a:t>現代圖形系統中</a:t>
            </a:r>
            <a:r>
              <a:rPr lang="zh-TW" altLang="en-US" dirty="0" smtClean="0"/>
              <a:t>，</a:t>
            </a:r>
            <a:r>
              <a:rPr lang="en-US" altLang="zh-TW" dirty="0" smtClean="0"/>
              <a:t>Primitive</a:t>
            </a:r>
            <a:r>
              <a:rPr lang="zh-TW" altLang="en-US" dirty="0" smtClean="0"/>
              <a:t>的</a:t>
            </a:r>
            <a:r>
              <a:rPr lang="zh-TW" altLang="en-US" dirty="0"/>
              <a:t>類型和</a:t>
            </a:r>
            <a:r>
              <a:rPr lang="zh-TW" altLang="en-US" dirty="0" smtClean="0"/>
              <a:t>該</a:t>
            </a:r>
            <a:r>
              <a:rPr lang="en-US" altLang="zh-TW" dirty="0" smtClean="0"/>
              <a:t>primitive</a:t>
            </a:r>
            <a:r>
              <a:rPr lang="zh-TW" altLang="en-US" dirty="0" smtClean="0"/>
              <a:t>的</a:t>
            </a:r>
            <a:r>
              <a:rPr lang="zh-TW" altLang="en-US" dirty="0"/>
              <a:t>渲染方式之間存在區別</a:t>
            </a:r>
            <a:r>
              <a:rPr lang="zh-TW" altLang="en-US" dirty="0" smtClean="0"/>
              <a:t>。</a:t>
            </a:r>
            <a:endParaRPr lang="en-US" altLang="zh-TW" dirty="0" smtClean="0"/>
          </a:p>
          <a:p>
            <a:r>
              <a:rPr lang="en-US" altLang="zh-TW" dirty="0" smtClean="0"/>
              <a:t>Attributes</a:t>
            </a:r>
            <a:r>
              <a:rPr lang="zh-TW" altLang="en-US" dirty="0" smtClean="0"/>
              <a:t>是任何決定幾何圖</a:t>
            </a:r>
            <a:r>
              <a:rPr lang="en-US" altLang="zh-TW" dirty="0" smtClean="0"/>
              <a:t>primitive</a:t>
            </a:r>
            <a:r>
              <a:rPr lang="zh-TW" altLang="en-US" dirty="0" smtClean="0"/>
              <a:t>渲染方式的屬性。</a:t>
            </a:r>
            <a:endParaRPr lang="en-US" altLang="zh-TW" dirty="0" smtClean="0"/>
          </a:p>
          <a:p>
            <a:r>
              <a:rPr lang="en-US" altLang="zh-TW" dirty="0" smtClean="0"/>
              <a:t>Attributes</a:t>
            </a:r>
            <a:r>
              <a:rPr lang="zh-TW" altLang="en-US" dirty="0" smtClean="0"/>
              <a:t>可能與建模和渲染管道中各個點的</a:t>
            </a:r>
            <a:r>
              <a:rPr lang="en-US" altLang="zh-TW" dirty="0" smtClean="0"/>
              <a:t>primitives</a:t>
            </a:r>
            <a:r>
              <a:rPr lang="zh-TW" altLang="en-US" dirty="0" smtClean="0"/>
              <a:t>相關聯。</a:t>
            </a:r>
            <a:endParaRPr lang="en-US" altLang="zh-TW" dirty="0" smtClean="0"/>
          </a:p>
          <a:p>
            <a:r>
              <a:rPr lang="zh-TW" altLang="en-US" dirty="0" smtClean="0"/>
              <a:t>在立即模式下，</a:t>
            </a:r>
            <a:r>
              <a:rPr lang="en-US" altLang="zh-TW" dirty="0" smtClean="0"/>
              <a:t>primitives</a:t>
            </a:r>
            <a:r>
              <a:rPr lang="zh-TW" altLang="en-US" dirty="0" smtClean="0"/>
              <a:t>不存儲在系統中，而是在定義後立即通過系統進行渲染。</a:t>
            </a:r>
            <a:endParaRPr lang="en-US" altLang="zh-TW" dirty="0" smtClean="0"/>
          </a:p>
          <a:p>
            <a:r>
              <a:rPr lang="en-US" altLang="zh-TW" dirty="0" smtClean="0"/>
              <a:t>OpenGL </a:t>
            </a:r>
            <a:r>
              <a:rPr lang="zh-TW" altLang="en-US" dirty="0" smtClean="0"/>
              <a:t>對即時模式圖形和管道架構的強調非常適用於交互式應用程式，但它們強調的是 </a:t>
            </a:r>
            <a:r>
              <a:rPr lang="en-US" altLang="zh-TW" dirty="0" smtClean="0"/>
              <a:t>OpenGL </a:t>
            </a:r>
            <a:r>
              <a:rPr lang="zh-TW" altLang="en-US" dirty="0" smtClean="0"/>
              <a:t>和物件導向系統之間的根本區別，物件可以根據需要</a:t>
            </a:r>
            <a:r>
              <a:rPr lang="en-US" altLang="zh-TW" dirty="0" smtClean="0"/>
              <a:t>created</a:t>
            </a:r>
            <a:r>
              <a:rPr lang="zh-TW" altLang="en-US" dirty="0" smtClean="0"/>
              <a:t>和</a:t>
            </a:r>
            <a:r>
              <a:rPr lang="en-US" altLang="zh-TW" dirty="0" smtClean="0"/>
              <a:t>recalled</a:t>
            </a:r>
            <a:r>
              <a:rPr lang="zh-TW" altLang="en-US" dirty="0" smtClean="0"/>
              <a:t>。</a:t>
            </a:r>
            <a:endParaRPr lang="en-US" altLang="zh-TW" dirty="0" smtClean="0"/>
          </a:p>
          <a:p>
            <a:r>
              <a:rPr lang="zh-TW" altLang="en-US" dirty="0" smtClean="0"/>
              <a:t>每個幾何類型都有一組屬性。</a:t>
            </a:r>
            <a:endParaRPr lang="zh-TW" altLang="en-US" dirty="0"/>
          </a:p>
        </p:txBody>
      </p:sp>
    </p:spTree>
    <p:extLst>
      <p:ext uri="{BB962C8B-B14F-4D97-AF65-F5344CB8AC3E}">
        <p14:creationId xmlns:p14="http://schemas.microsoft.com/office/powerpoint/2010/main" val="165095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Color(1)</a:t>
            </a:r>
            <a:endParaRPr lang="zh-TW" altLang="en-US" dirty="0"/>
          </a:p>
        </p:txBody>
      </p:sp>
      <p:sp>
        <p:nvSpPr>
          <p:cNvPr id="3" name="內容版面配置區 2"/>
          <p:cNvSpPr>
            <a:spLocks noGrp="1"/>
          </p:cNvSpPr>
          <p:nvPr>
            <p:ph idx="1"/>
          </p:nvPr>
        </p:nvSpPr>
        <p:spPr/>
        <p:txBody>
          <a:bodyPr/>
          <a:lstStyle/>
          <a:p>
            <a:r>
              <a:rPr lang="zh-TW" altLang="en-US" dirty="0" smtClean="0"/>
              <a:t>顏色是人類和計算機圖形中最有趣的方面之一。</a:t>
            </a:r>
            <a:endParaRPr lang="en-US" altLang="zh-TW" dirty="0" smtClean="0"/>
          </a:p>
          <a:p>
            <a:r>
              <a:rPr lang="zh-TW" altLang="en-US" dirty="0" smtClean="0"/>
              <a:t>可見顏色可以由佔據約 </a:t>
            </a:r>
            <a:r>
              <a:rPr lang="en-US" altLang="zh-TW" dirty="0" smtClean="0"/>
              <a:t>350 </a:t>
            </a:r>
            <a:r>
              <a:rPr lang="zh-TW" altLang="en-US" dirty="0" smtClean="0"/>
              <a:t>至 </a:t>
            </a:r>
            <a:r>
              <a:rPr lang="en-US" altLang="zh-TW" dirty="0" smtClean="0"/>
              <a:t>780nm </a:t>
            </a:r>
            <a:r>
              <a:rPr lang="zh-TW" altLang="en-US" dirty="0" smtClean="0"/>
              <a:t>波長的函數 </a:t>
            </a:r>
            <a:r>
              <a:rPr lang="en-US" altLang="zh-TW" dirty="0" smtClean="0"/>
              <a:t>C(λ) </a:t>
            </a:r>
            <a:r>
              <a:rPr lang="zh-TW" altLang="en-US" dirty="0" smtClean="0"/>
              <a:t>表徵。 可見光譜中給定波長 </a:t>
            </a:r>
            <a:r>
              <a:rPr lang="en-US" altLang="zh-TW" dirty="0" smtClean="0"/>
              <a:t>λ </a:t>
            </a:r>
            <a:r>
              <a:rPr lang="zh-TW" altLang="en-US" dirty="0" smtClean="0"/>
              <a:t>的值給出了該波長在顏色中的強度。</a:t>
            </a:r>
            <a:endParaRPr lang="en-US" altLang="zh-TW" dirty="0" smtClean="0"/>
          </a:p>
          <a:p>
            <a:r>
              <a:rPr lang="zh-TW" altLang="en-US" dirty="0" smtClean="0"/>
              <a:t>這一原則的結果是，原則上，顯示器只需要三種原色產生所需的三個</a:t>
            </a:r>
            <a:r>
              <a:rPr lang="en-US" altLang="zh-TW" dirty="0" err="1" smtClean="0"/>
              <a:t>tristimulus</a:t>
            </a:r>
            <a:r>
              <a:rPr lang="zh-TW" altLang="en-US" dirty="0" smtClean="0"/>
              <a:t>值</a:t>
            </a:r>
            <a:r>
              <a:rPr lang="zh-TW" altLang="en-US" dirty="0"/>
              <a:t>給人類觀察者</a:t>
            </a:r>
          </a:p>
        </p:txBody>
      </p:sp>
      <p:pic>
        <p:nvPicPr>
          <p:cNvPr id="4" name="Picture 2" descr="D:\upload\計算機圖學\Interactive computer graphics\PowerPoint Figures\0321533674_fig\Figures\Angel5EjpegChap02\AN02F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3818" y="365125"/>
            <a:ext cx="20510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D:\upload\計算機圖學\Interactive computer graphics\PowerPoint Figures\0321533674_fig\Figures\Angel5EjpegChap02\AN02F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503" y="4001294"/>
            <a:ext cx="2685297" cy="2760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upload\計算機圖學\Interactive computer graphics\PowerPoint Figures\0321533674_fig\Figures\Angel5EjpegChap02\AN02F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1378" y="4595728"/>
            <a:ext cx="4132681" cy="171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385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Color(2)</a:t>
            </a:r>
            <a:endParaRPr lang="zh-TW" altLang="en-US" dirty="0"/>
          </a:p>
        </p:txBody>
      </p:sp>
      <p:sp>
        <p:nvSpPr>
          <p:cNvPr id="3" name="內容版面配置區 2"/>
          <p:cNvSpPr>
            <a:spLocks noGrp="1"/>
          </p:cNvSpPr>
          <p:nvPr>
            <p:ph idx="1"/>
          </p:nvPr>
        </p:nvSpPr>
        <p:spPr/>
        <p:txBody>
          <a:bodyPr/>
          <a:lstStyle/>
          <a:p>
            <a:r>
              <a:rPr lang="zh-TW" altLang="zh-TW" dirty="0"/>
              <a:t>我們用</a:t>
            </a:r>
            <a:r>
              <a:rPr lang="en-US" altLang="zh-TW" dirty="0"/>
              <a:t>24</a:t>
            </a:r>
            <a:r>
              <a:rPr lang="zh-TW" altLang="zh-TW" dirty="0"/>
              <a:t>位元存儲</a:t>
            </a:r>
            <a:r>
              <a:rPr lang="zh-TW" altLang="zh-TW" dirty="0" smtClean="0"/>
              <a:t>在</a:t>
            </a:r>
            <a:r>
              <a:rPr lang="en-US" altLang="zh-TW" dirty="0" smtClean="0"/>
              <a:t>frame buffer</a:t>
            </a:r>
            <a:r>
              <a:rPr lang="zh-TW" altLang="zh-TW" dirty="0" smtClean="0"/>
              <a:t>中的</a:t>
            </a:r>
            <a:r>
              <a:rPr lang="zh-TW" altLang="zh-TW" dirty="0"/>
              <a:t>任何顏色</a:t>
            </a:r>
            <a:r>
              <a:rPr lang="en-US" altLang="zh-TW" dirty="0"/>
              <a:t>(RGB)</a:t>
            </a:r>
            <a:r>
              <a:rPr lang="zh-TW" altLang="zh-TW" dirty="0"/>
              <a:t>，一種自然的技術是使用顏色立方體並將顏色分量指定為</a:t>
            </a:r>
            <a:r>
              <a:rPr lang="en-US" altLang="zh-TW" dirty="0"/>
              <a:t>0.0</a:t>
            </a:r>
            <a:r>
              <a:rPr lang="zh-TW" altLang="zh-TW" dirty="0"/>
              <a:t>和</a:t>
            </a:r>
            <a:r>
              <a:rPr lang="en-US" altLang="zh-TW" dirty="0"/>
              <a:t>1.0</a:t>
            </a:r>
            <a:r>
              <a:rPr lang="zh-TW" altLang="zh-TW" dirty="0"/>
              <a:t>之間的數字，其中</a:t>
            </a:r>
            <a:r>
              <a:rPr lang="en-US" altLang="zh-TW" dirty="0"/>
              <a:t>1.0</a:t>
            </a:r>
            <a:r>
              <a:rPr lang="zh-TW" altLang="zh-TW" dirty="0"/>
              <a:t>表示最大值，例如紅色</a:t>
            </a:r>
            <a:r>
              <a:rPr lang="en-US" altLang="zh-TW" dirty="0"/>
              <a:t>glColor3f(1.0,0.0,0.0)</a:t>
            </a:r>
            <a:r>
              <a:rPr lang="zh-TW" altLang="zh-TW" dirty="0" smtClean="0"/>
              <a:t>。</a:t>
            </a:r>
            <a:endParaRPr lang="en-US" altLang="zh-TW" dirty="0" smtClean="0"/>
          </a:p>
          <a:p>
            <a:r>
              <a:rPr lang="zh-TW" altLang="zh-TW" dirty="0"/>
              <a:t>四色</a:t>
            </a:r>
            <a:r>
              <a:rPr lang="en-US" altLang="zh-TW" dirty="0"/>
              <a:t>(RGBA)</a:t>
            </a:r>
            <a:r>
              <a:rPr lang="zh-TW" altLang="zh-TW" dirty="0"/>
              <a:t>系統，第四種顏色</a:t>
            </a:r>
            <a:r>
              <a:rPr lang="en-US" altLang="zh-TW" dirty="0"/>
              <a:t>(A</a:t>
            </a:r>
            <a:r>
              <a:rPr lang="zh-TW" altLang="zh-TW" dirty="0"/>
              <a:t>或</a:t>
            </a:r>
            <a:r>
              <a:rPr lang="en-US" altLang="zh-TW" dirty="0"/>
              <a:t>alpha)</a:t>
            </a:r>
            <a:r>
              <a:rPr lang="zh-TW" altLang="zh-TW" dirty="0"/>
              <a:t>也與</a:t>
            </a:r>
            <a:r>
              <a:rPr lang="en-US" altLang="zh-TW" dirty="0"/>
              <a:t>RGB</a:t>
            </a:r>
            <a:r>
              <a:rPr lang="zh-TW" altLang="zh-TW" dirty="0"/>
              <a:t>值一樣存在幀緩衝區中；它可以用顏色函數的四維版本進行設置。如今啟用混和，那麼</a:t>
            </a:r>
            <a:r>
              <a:rPr lang="en-US" altLang="zh-TW" dirty="0"/>
              <a:t>OpenGL</a:t>
            </a:r>
            <a:r>
              <a:rPr lang="zh-TW" altLang="zh-TW" dirty="0"/>
              <a:t>會將</a:t>
            </a:r>
            <a:r>
              <a:rPr lang="en-US" altLang="zh-TW" dirty="0"/>
              <a:t>alpha</a:t>
            </a:r>
            <a:r>
              <a:rPr lang="zh-TW" altLang="zh-TW" dirty="0"/>
              <a:t>值視為不透明度或透明度值。不透明度值的範圍可以從完全透明</a:t>
            </a:r>
            <a:r>
              <a:rPr lang="en-US" altLang="zh-TW" dirty="0"/>
              <a:t>(A=0.0)</a:t>
            </a:r>
            <a:r>
              <a:rPr lang="zh-TW" altLang="zh-TW" dirty="0"/>
              <a:t>到完全不透明</a:t>
            </a:r>
            <a:r>
              <a:rPr lang="en-US" altLang="zh-TW" dirty="0"/>
              <a:t>(A=1.0)</a:t>
            </a:r>
            <a:r>
              <a:rPr lang="zh-TW" altLang="zh-TW" dirty="0"/>
              <a:t>我們必須在程式中執行的首要任務之一是清除屏幕上的一個區域</a:t>
            </a:r>
            <a:r>
              <a:rPr lang="en-US" altLang="zh-TW" dirty="0"/>
              <a:t>---</a:t>
            </a:r>
            <a:r>
              <a:rPr lang="zh-TW" altLang="zh-TW" dirty="0"/>
              <a:t>一個繪圖窗口</a:t>
            </a:r>
            <a:r>
              <a:rPr lang="en-US" altLang="zh-TW" dirty="0"/>
              <a:t>---</a:t>
            </a:r>
            <a:r>
              <a:rPr lang="zh-TW" altLang="zh-TW" dirty="0"/>
              <a:t>在其中顯示輸出。</a:t>
            </a:r>
            <a:r>
              <a:rPr lang="en-US" altLang="zh-TW" dirty="0" err="1"/>
              <a:t>glClearColor</a:t>
            </a:r>
            <a:r>
              <a:rPr lang="en-US" altLang="zh-TW" dirty="0"/>
              <a:t>(1.0,1.0,1.0,1.0)(</a:t>
            </a:r>
            <a:r>
              <a:rPr lang="zh-TW" altLang="zh-TW" dirty="0"/>
              <a:t>使螢幕上的窗口變為純白色</a:t>
            </a:r>
            <a:r>
              <a:rPr lang="en-US" altLang="zh-TW" dirty="0"/>
              <a:t>)</a:t>
            </a:r>
            <a:r>
              <a:rPr lang="zh-TW" altLang="zh-TW" dirty="0"/>
              <a:t>。</a:t>
            </a:r>
          </a:p>
          <a:p>
            <a:endParaRPr lang="zh-TW" altLang="zh-TW" dirty="0"/>
          </a:p>
          <a:p>
            <a:endParaRPr lang="zh-TW" altLang="en-US" dirty="0"/>
          </a:p>
        </p:txBody>
      </p:sp>
    </p:spTree>
    <p:extLst>
      <p:ext uri="{BB962C8B-B14F-4D97-AF65-F5344CB8AC3E}">
        <p14:creationId xmlns:p14="http://schemas.microsoft.com/office/powerpoint/2010/main" val="246636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337" y="316999"/>
            <a:ext cx="10515600" cy="1325563"/>
          </a:xfrm>
        </p:spPr>
        <p:txBody>
          <a:bodyPr/>
          <a:lstStyle/>
          <a:p>
            <a:r>
              <a:rPr lang="en-US" altLang="zh-TW" dirty="0" smtClean="0"/>
              <a:t>Viewing(1)</a:t>
            </a:r>
            <a:endParaRPr lang="zh-TW" altLang="en-US" dirty="0"/>
          </a:p>
        </p:txBody>
      </p:sp>
      <p:sp>
        <p:nvSpPr>
          <p:cNvPr id="3" name="內容版面配置區 2"/>
          <p:cNvSpPr>
            <a:spLocks noGrp="1"/>
          </p:cNvSpPr>
          <p:nvPr>
            <p:ph idx="1"/>
          </p:nvPr>
        </p:nvSpPr>
        <p:spPr>
          <a:xfrm>
            <a:off x="0" y="1809582"/>
            <a:ext cx="10515600" cy="4912059"/>
          </a:xfrm>
        </p:spPr>
        <p:txBody>
          <a:bodyPr/>
          <a:lstStyle/>
          <a:p>
            <a:r>
              <a:rPr lang="zh-TW" altLang="en-US" dirty="0" smtClean="0"/>
              <a:t>我們現在可以將各種圖形信息放入世界中，我們可以描述我們希望這些</a:t>
            </a:r>
            <a:r>
              <a:rPr lang="zh-TW" altLang="en-US" dirty="0"/>
              <a:t>物件</a:t>
            </a:r>
            <a:r>
              <a:rPr lang="zh-TW" altLang="en-US" dirty="0" smtClean="0"/>
              <a:t>如何顯示，但我們還沒有一種方法來準確指定這些物件中的哪些應該出現在螢幕上。</a:t>
            </a:r>
            <a:endParaRPr lang="en-US" altLang="zh-TW" dirty="0" smtClean="0"/>
          </a:p>
          <a:p>
            <a:r>
              <a:rPr lang="en-US" altLang="zh-TW" dirty="0"/>
              <a:t>Synthetic-Camera </a:t>
            </a:r>
            <a:r>
              <a:rPr lang="en-US" altLang="zh-TW" dirty="0" smtClean="0"/>
              <a:t>Model:</a:t>
            </a:r>
            <a:r>
              <a:rPr lang="zh-TW" altLang="zh-TW" dirty="0"/>
              <a:t>將三維圖形系統形成圖像之概念化過程的基本模式</a:t>
            </a:r>
            <a:r>
              <a:rPr lang="zh-TW" altLang="zh-TW" dirty="0" smtClean="0"/>
              <a:t>稱為</a:t>
            </a:r>
            <a:r>
              <a:rPr lang="en-US" altLang="zh-TW" dirty="0" smtClean="0"/>
              <a:t>Synthetic-Camera Mode)</a:t>
            </a:r>
            <a:r>
              <a:rPr lang="zh-TW" altLang="zh-TW" dirty="0"/>
              <a:t>。我們需要兩個獨立的實體：一個</a:t>
            </a:r>
            <a:r>
              <a:rPr lang="zh-TW" altLang="zh-TW" dirty="0" smtClean="0"/>
              <a:t>幾何</a:t>
            </a:r>
            <a:r>
              <a:rPr lang="zh-TW" altLang="en-US" dirty="0"/>
              <a:t>物件</a:t>
            </a:r>
            <a:r>
              <a:rPr lang="zh-TW" altLang="zh-TW" dirty="0" smtClean="0"/>
              <a:t>以及</a:t>
            </a:r>
            <a:r>
              <a:rPr lang="zh-TW" altLang="en-US" dirty="0" smtClean="0"/>
              <a:t>物件</a:t>
            </a:r>
            <a:r>
              <a:rPr lang="zh-TW" altLang="zh-TW" dirty="0" smtClean="0"/>
              <a:t>的</a:t>
            </a:r>
            <a:r>
              <a:rPr lang="zh-TW" altLang="zh-TW" dirty="0"/>
              <a:t>觀察者。</a:t>
            </a:r>
          </a:p>
          <a:p>
            <a:r>
              <a:rPr lang="en-US" altLang="zh-TW" dirty="0"/>
              <a:t>Orthographic </a:t>
            </a:r>
            <a:r>
              <a:rPr lang="en-US" altLang="zh-TW" dirty="0" smtClean="0"/>
              <a:t>View:</a:t>
            </a:r>
            <a:r>
              <a:rPr lang="zh-TW" altLang="en-US" dirty="0" smtClean="0"/>
              <a:t>最簡單和</a:t>
            </a:r>
            <a:r>
              <a:rPr lang="en-US" altLang="zh-TW" dirty="0" smtClean="0"/>
              <a:t>OpenGL</a:t>
            </a:r>
            <a:r>
              <a:rPr lang="zh-TW" altLang="en-US" dirty="0" smtClean="0"/>
              <a:t>的默認投影</a:t>
            </a:r>
            <a:r>
              <a:rPr lang="zh-TW" altLang="en-US" dirty="0" smtClean="0"/>
              <a:t>，從數學上講，我們將相機放在離物體無限遠的地方，將得到正交投影，在</a:t>
            </a:r>
            <a:r>
              <a:rPr lang="en-US" altLang="zh-TW" dirty="0" smtClean="0"/>
              <a:t>OpenGL</a:t>
            </a:r>
            <a:r>
              <a:rPr lang="zh-TW" altLang="en-US" dirty="0" smtClean="0"/>
              <a:t>中，參考點</a:t>
            </a:r>
            <a:r>
              <a:rPr lang="en-US" altLang="zh-TW" dirty="0" smtClean="0"/>
              <a:t>(</a:t>
            </a:r>
            <a:r>
              <a:rPr lang="zh-TW" altLang="en-US" dirty="0" smtClean="0"/>
              <a:t>在投影平面中</a:t>
            </a:r>
            <a:r>
              <a:rPr lang="en-US" altLang="zh-TW" dirty="0" smtClean="0"/>
              <a:t>)</a:t>
            </a:r>
            <a:r>
              <a:rPr lang="zh-TW" altLang="en-US" dirty="0" smtClean="0"/>
              <a:t>從原點開始，相機指向負</a:t>
            </a:r>
            <a:r>
              <a:rPr lang="en-US" altLang="zh-TW" dirty="0" smtClean="0"/>
              <a:t>Z</a:t>
            </a:r>
            <a:r>
              <a:rPr lang="zh-TW" altLang="en-US" dirty="0" smtClean="0"/>
              <a:t>方向。</a:t>
            </a:r>
            <a:endParaRPr lang="en-US" altLang="zh-TW" dirty="0" smtClean="0"/>
          </a:p>
          <a:p>
            <a:r>
              <a:rPr lang="en-US" altLang="zh-TW" dirty="0" smtClean="0"/>
              <a:t>Two-Dimensional Viewing:</a:t>
            </a:r>
            <a:r>
              <a:rPr lang="zh-TW" altLang="en-US" dirty="0"/>
              <a:t>觀察矩形位於三維觀察體積內的 </a:t>
            </a:r>
            <a:r>
              <a:rPr lang="en-US" altLang="zh-TW" dirty="0"/>
              <a:t>z = 0 </a:t>
            </a:r>
            <a:r>
              <a:rPr lang="zh-TW" altLang="en-US" dirty="0"/>
              <a:t>平面內</a:t>
            </a:r>
            <a:r>
              <a:rPr lang="zh-TW" altLang="en-US" dirty="0" smtClean="0"/>
              <a:t>。也就是說矩形內物件成像，外面的物件不顯示。</a:t>
            </a:r>
            <a:endParaRPr lang="en-US" altLang="zh-TW" dirty="0" smtClean="0"/>
          </a:p>
          <a:p>
            <a:endParaRPr lang="zh-TW" altLang="zh-TW" dirty="0"/>
          </a:p>
          <a:p>
            <a:endParaRPr lang="zh-TW" altLang="en-US" dirty="0"/>
          </a:p>
        </p:txBody>
      </p:sp>
    </p:spTree>
    <p:extLst>
      <p:ext uri="{BB962C8B-B14F-4D97-AF65-F5344CB8AC3E}">
        <p14:creationId xmlns:p14="http://schemas.microsoft.com/office/powerpoint/2010/main" val="288028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pload\計算機圖學\Interactive computer graphics\PowerPoint Figures\0321533674_fig\Figures\Angel5EjpegChap02\an02f2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6055" y="508835"/>
            <a:ext cx="2914650" cy="604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upload\計算機圖學\Interactive computer graphics\PowerPoint Figures\0321533674_fig\Figures\Angel5EjpegChap02\AN02F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110" y="508835"/>
            <a:ext cx="31178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D:\upload\計算機圖學\Interactive computer graphics\PowerPoint Figures\0321533674_fig\Figures\Angel5EjpegChap02\AN02F32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5335" y="3606799"/>
            <a:ext cx="20447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D:\upload\計算機圖學\Interactive computer graphics\PowerPoint Figures\0321533674_fig\Figures\Angel5EjpegChap02\AN02F32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2935" y="3833812"/>
            <a:ext cx="157162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80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Viewing(2)</a:t>
            </a:r>
            <a:endParaRPr lang="zh-TW" altLang="en-US" dirty="0"/>
          </a:p>
        </p:txBody>
      </p:sp>
      <p:sp>
        <p:nvSpPr>
          <p:cNvPr id="3" name="內容版面配置區 2"/>
          <p:cNvSpPr>
            <a:spLocks noGrp="1"/>
          </p:cNvSpPr>
          <p:nvPr>
            <p:ph idx="1"/>
          </p:nvPr>
        </p:nvSpPr>
        <p:spPr/>
        <p:txBody>
          <a:bodyPr/>
          <a:lstStyle/>
          <a:p>
            <a:r>
              <a:rPr lang="en-US" altLang="zh-TW" dirty="0"/>
              <a:t>Matrix Modes</a:t>
            </a:r>
            <a:endParaRPr lang="zh-TW" altLang="zh-TW" dirty="0"/>
          </a:p>
          <a:p>
            <a:r>
              <a:rPr lang="zh-TW" altLang="zh-TW" dirty="0"/>
              <a:t>最重要的兩種矩陣</a:t>
            </a:r>
            <a:r>
              <a:rPr lang="zh-TW" altLang="zh-TW" dirty="0" smtClean="0"/>
              <a:t>：</a:t>
            </a:r>
            <a:endParaRPr lang="en-US" altLang="zh-TW" dirty="0" smtClean="0"/>
          </a:p>
          <a:p>
            <a:pPr lvl="0"/>
            <a:r>
              <a:rPr lang="zh-TW" altLang="zh-TW" dirty="0"/>
              <a:t>模型觀察矩陣：將模型的座標系對應到空間座標系再對應攝影機所看到的座標系</a:t>
            </a:r>
          </a:p>
          <a:p>
            <a:pPr lvl="0"/>
            <a:r>
              <a:rPr lang="zh-TW" altLang="zh-TW" dirty="0"/>
              <a:t>投影矩陣：將攝影機所看到的座標系對應到螢幕呈現出來的</a:t>
            </a:r>
            <a:r>
              <a:rPr lang="en-US" altLang="zh-TW" dirty="0"/>
              <a:t>2D</a:t>
            </a:r>
            <a:r>
              <a:rPr lang="zh-TW" altLang="zh-TW" dirty="0"/>
              <a:t>座標系</a:t>
            </a:r>
          </a:p>
          <a:p>
            <a:endParaRPr lang="zh-TW" altLang="en-US" dirty="0"/>
          </a:p>
        </p:txBody>
      </p:sp>
    </p:spTree>
    <p:extLst>
      <p:ext uri="{BB962C8B-B14F-4D97-AF65-F5344CB8AC3E}">
        <p14:creationId xmlns:p14="http://schemas.microsoft.com/office/powerpoint/2010/main" val="221044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第二章簡介</a:t>
            </a:r>
            <a:endParaRPr lang="zh-TW" altLang="en-US" dirty="0"/>
          </a:p>
        </p:txBody>
      </p:sp>
      <p:sp>
        <p:nvSpPr>
          <p:cNvPr id="3" name="內容版面配置區 2"/>
          <p:cNvSpPr>
            <a:spLocks noGrp="1"/>
          </p:cNvSpPr>
          <p:nvPr>
            <p:ph idx="1"/>
          </p:nvPr>
        </p:nvSpPr>
        <p:spPr/>
        <p:txBody>
          <a:bodyPr/>
          <a:lstStyle/>
          <a:p>
            <a:r>
              <a:rPr lang="zh-TW" altLang="en-US" dirty="0" smtClean="0"/>
              <a:t>本單元介紹一系列最基本的</a:t>
            </a:r>
            <a:r>
              <a:rPr lang="en-US" altLang="zh-TW" dirty="0" smtClean="0"/>
              <a:t>API</a:t>
            </a:r>
            <a:r>
              <a:rPr lang="zh-TW" altLang="en-US" dirty="0" smtClean="0"/>
              <a:t>，讓你編寫許多有趣的二維和三維問題且熟悉基本圖形概念。</a:t>
            </a:r>
            <a:endParaRPr lang="en-US" altLang="zh-TW" dirty="0" smtClean="0"/>
          </a:p>
          <a:p>
            <a:endParaRPr lang="zh-TW" altLang="en-US" dirty="0" smtClean="0"/>
          </a:p>
          <a:p>
            <a:r>
              <a:rPr lang="en-US" altLang="zh-TW" dirty="0" smtClean="0"/>
              <a:t>1. </a:t>
            </a:r>
            <a:r>
              <a:rPr lang="zh-TW" altLang="en-US" dirty="0" smtClean="0"/>
              <a:t>將二維圖形看作三維圖形的特例。二維圖形程式無須修改就可在三維圖形系統上執行。並開發使用一個簡單但信息豐富的問題：</a:t>
            </a:r>
            <a:r>
              <a:rPr lang="en-US" altLang="zh-TW" dirty="0" err="1" smtClean="0"/>
              <a:t>Sierpinski</a:t>
            </a:r>
            <a:r>
              <a:rPr lang="en-US" altLang="zh-TW" dirty="0" smtClean="0"/>
              <a:t> gasket</a:t>
            </a:r>
            <a:r>
              <a:rPr lang="zh-TW" altLang="en-US" dirty="0" smtClean="0"/>
              <a:t>，它展示我們如何僅使用少數圖形函數生成有趣且對許多人來說出乎意料的複雜圖像。</a:t>
            </a:r>
          </a:p>
          <a:p>
            <a:r>
              <a:rPr lang="en-US" altLang="zh-TW" dirty="0" smtClean="0"/>
              <a:t>2. </a:t>
            </a:r>
            <a:r>
              <a:rPr lang="zh-TW" altLang="en-US" dirty="0" smtClean="0"/>
              <a:t>使用</a:t>
            </a:r>
            <a:r>
              <a:rPr lang="en-US" altLang="zh-TW" dirty="0" smtClean="0"/>
              <a:t>OpenGL</a:t>
            </a:r>
            <a:r>
              <a:rPr lang="zh-TW" altLang="en-US" dirty="0" smtClean="0"/>
              <a:t>，但對底層概念的討論足夠廣，可以涵蓋大多數現代系統。</a:t>
            </a:r>
            <a:endParaRPr lang="zh-TW" altLang="en-US" dirty="0"/>
          </a:p>
        </p:txBody>
      </p:sp>
      <p:pic>
        <p:nvPicPr>
          <p:cNvPr id="4" name="圖片 3"/>
          <p:cNvPicPr>
            <a:picLocks noChangeAspect="1"/>
          </p:cNvPicPr>
          <p:nvPr/>
        </p:nvPicPr>
        <p:blipFill>
          <a:blip r:embed="rId2"/>
          <a:stretch>
            <a:fillRect/>
          </a:stretch>
        </p:blipFill>
        <p:spPr>
          <a:xfrm>
            <a:off x="9486900" y="0"/>
            <a:ext cx="2705100" cy="1685925"/>
          </a:xfrm>
          <a:prstGeom prst="rect">
            <a:avLst/>
          </a:prstGeom>
        </p:spPr>
      </p:pic>
    </p:spTree>
    <p:extLst>
      <p:ext uri="{BB962C8B-B14F-4D97-AF65-F5344CB8AC3E}">
        <p14:creationId xmlns:p14="http://schemas.microsoft.com/office/powerpoint/2010/main" val="747080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Function</a:t>
            </a:r>
            <a:endParaRPr lang="zh-TW" altLang="en-US" dirty="0"/>
          </a:p>
        </p:txBody>
      </p:sp>
      <p:sp>
        <p:nvSpPr>
          <p:cNvPr id="3" name="內容版面配置區 2"/>
          <p:cNvSpPr>
            <a:spLocks noGrp="1"/>
          </p:cNvSpPr>
          <p:nvPr>
            <p:ph idx="1"/>
          </p:nvPr>
        </p:nvSpPr>
        <p:spPr/>
        <p:txBody>
          <a:bodyPr/>
          <a:lstStyle/>
          <a:p>
            <a:r>
              <a:rPr lang="zh-TW" altLang="zh-TW" dirty="0"/>
              <a:t>使我們能夠與窗口系統通性、初始化程式並處理任何錯誤</a:t>
            </a:r>
            <a:r>
              <a:rPr lang="zh-TW" altLang="en-US" dirty="0" smtClean="0"/>
              <a:t>。</a:t>
            </a:r>
            <a:endParaRPr lang="en-US" altLang="zh-TW" dirty="0" smtClean="0"/>
          </a:p>
          <a:p>
            <a:r>
              <a:rPr lang="en-US" altLang="zh-TW" dirty="0" smtClean="0"/>
              <a:t>Interaction with the Window System:</a:t>
            </a:r>
            <a:r>
              <a:rPr lang="zh-TW" altLang="en-US" dirty="0" smtClean="0"/>
              <a:t>我們使用</a:t>
            </a:r>
            <a:r>
              <a:rPr lang="en-US" altLang="zh-TW" dirty="0" smtClean="0"/>
              <a:t>window</a:t>
            </a:r>
            <a:r>
              <a:rPr lang="zh-TW" altLang="en-US" dirty="0" smtClean="0"/>
              <a:t>或</a:t>
            </a:r>
            <a:r>
              <a:rPr lang="en-US" altLang="zh-TW" dirty="0" smtClean="0"/>
              <a:t>screen window</a:t>
            </a:r>
            <a:r>
              <a:rPr lang="zh-TW" altLang="en-US" dirty="0" smtClean="0"/>
              <a:t>來表示顯示的矩形區域。我們只關心</a:t>
            </a:r>
            <a:r>
              <a:rPr lang="en-US" altLang="zh-TW" dirty="0" smtClean="0"/>
              <a:t>raster</a:t>
            </a:r>
            <a:r>
              <a:rPr lang="zh-TW" altLang="en-US" dirty="0" smtClean="0"/>
              <a:t>顯示。</a:t>
            </a:r>
            <a:endParaRPr lang="en-US" altLang="zh-TW" dirty="0" smtClean="0"/>
          </a:p>
          <a:p>
            <a:pPr lvl="0"/>
            <a:r>
              <a:rPr lang="zh-TW" altLang="zh-TW" dirty="0" smtClean="0"/>
              <a:t>初始化</a:t>
            </a:r>
            <a:r>
              <a:rPr lang="en-US" altLang="zh-TW" dirty="0" smtClean="0"/>
              <a:t>:</a:t>
            </a:r>
            <a:r>
              <a:rPr lang="en-US" altLang="zh-TW" dirty="0" err="1" smtClean="0"/>
              <a:t>glutInit</a:t>
            </a:r>
            <a:r>
              <a:rPr lang="en-US" altLang="zh-TW" dirty="0" smtClean="0"/>
              <a:t>(</a:t>
            </a:r>
            <a:r>
              <a:rPr lang="en-US" altLang="zh-TW" dirty="0" err="1" smtClean="0"/>
              <a:t>int</a:t>
            </a:r>
            <a:r>
              <a:rPr lang="en-US" altLang="zh-TW" dirty="0" smtClean="0"/>
              <a:t> </a:t>
            </a:r>
            <a:r>
              <a:rPr lang="en-US" altLang="zh-TW" dirty="0"/>
              <a:t>*</a:t>
            </a:r>
            <a:r>
              <a:rPr lang="en-US" altLang="zh-TW" dirty="0" err="1"/>
              <a:t>argc</a:t>
            </a:r>
            <a:r>
              <a:rPr lang="en-US" altLang="zh-TW" dirty="0"/>
              <a:t>, char **</a:t>
            </a:r>
            <a:r>
              <a:rPr lang="en-US" altLang="zh-TW" dirty="0" err="1"/>
              <a:t>argv</a:t>
            </a:r>
            <a:r>
              <a:rPr lang="en-US" altLang="zh-TW" dirty="0"/>
              <a:t>)</a:t>
            </a:r>
            <a:r>
              <a:rPr lang="zh-TW" altLang="zh-TW" dirty="0"/>
              <a:t>需要在任何</a:t>
            </a:r>
            <a:r>
              <a:rPr lang="en-US" altLang="zh-TW" dirty="0"/>
              <a:t>GLUT</a:t>
            </a:r>
            <a:r>
              <a:rPr lang="zh-TW" altLang="zh-TW" dirty="0"/>
              <a:t>函式之前先設置，用來初始化</a:t>
            </a:r>
            <a:r>
              <a:rPr lang="en-US" altLang="zh-TW" dirty="0"/>
              <a:t>GLUT</a:t>
            </a:r>
            <a:r>
              <a:rPr lang="zh-TW" altLang="zh-TW" dirty="0"/>
              <a:t>和</a:t>
            </a:r>
            <a:r>
              <a:rPr lang="en-US" altLang="zh-TW" dirty="0" err="1"/>
              <a:t>cmd</a:t>
            </a:r>
            <a:r>
              <a:rPr lang="zh-TW" altLang="zh-TW" dirty="0"/>
              <a:t>的</a:t>
            </a:r>
            <a:r>
              <a:rPr lang="en-US" altLang="zh-TW" dirty="0" smtClean="0"/>
              <a:t>arguments</a:t>
            </a:r>
            <a:r>
              <a:rPr lang="zh-TW" altLang="en-US" dirty="0" smtClean="0"/>
              <a:t>。</a:t>
            </a:r>
            <a:endParaRPr lang="zh-TW" altLang="zh-TW" dirty="0"/>
          </a:p>
          <a:p>
            <a:endParaRPr lang="en-US" altLang="zh-TW" dirty="0" smtClean="0"/>
          </a:p>
          <a:p>
            <a:endParaRPr lang="zh-TW" altLang="en-US" dirty="0"/>
          </a:p>
        </p:txBody>
      </p:sp>
    </p:spTree>
    <p:extLst>
      <p:ext uri="{BB962C8B-B14F-4D97-AF65-F5344CB8AC3E}">
        <p14:creationId xmlns:p14="http://schemas.microsoft.com/office/powerpoint/2010/main" val="3458101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The Gasket Program</a:t>
            </a:r>
            <a:endParaRPr lang="zh-TW" altLang="en-US" dirty="0"/>
          </a:p>
        </p:txBody>
      </p:sp>
      <p:sp>
        <p:nvSpPr>
          <p:cNvPr id="3" name="內容版面配置區 2"/>
          <p:cNvSpPr>
            <a:spLocks noGrp="1"/>
          </p:cNvSpPr>
          <p:nvPr>
            <p:ph idx="1"/>
          </p:nvPr>
        </p:nvSpPr>
        <p:spPr/>
        <p:txBody>
          <a:bodyPr/>
          <a:lstStyle/>
          <a:p>
            <a:r>
              <a:rPr lang="zh-TW" altLang="en-US" dirty="0" smtClean="0"/>
              <a:t>使用 </a:t>
            </a:r>
            <a:r>
              <a:rPr lang="en-US" altLang="zh-TW" dirty="0" smtClean="0"/>
              <a:t>main </a:t>
            </a:r>
            <a:r>
              <a:rPr lang="zh-TW" altLang="en-US" dirty="0" smtClean="0"/>
              <a:t>函數，我們現在可以編寫 </a:t>
            </a:r>
            <a:r>
              <a:rPr lang="en-US" altLang="zh-TW" dirty="0" err="1" smtClean="0"/>
              <a:t>myinit</a:t>
            </a:r>
            <a:r>
              <a:rPr lang="en-US" altLang="zh-TW" dirty="0" smtClean="0"/>
              <a:t> </a:t>
            </a:r>
            <a:r>
              <a:rPr lang="zh-TW" altLang="en-US" dirty="0" smtClean="0"/>
              <a:t>和 </a:t>
            </a:r>
            <a:r>
              <a:rPr lang="en-US" altLang="zh-TW" dirty="0" smtClean="0"/>
              <a:t>display </a:t>
            </a:r>
            <a:r>
              <a:rPr lang="zh-TW" altLang="en-US" dirty="0" smtClean="0"/>
              <a:t>函數，從而完成生成</a:t>
            </a:r>
            <a:r>
              <a:rPr lang="en-US" altLang="zh-TW" dirty="0" err="1" smtClean="0"/>
              <a:t>Sierpiński</a:t>
            </a:r>
            <a:r>
              <a:rPr lang="en-US" altLang="zh-TW" dirty="0" smtClean="0"/>
              <a:t> Gasket</a:t>
            </a:r>
            <a:r>
              <a:rPr lang="zh-TW" altLang="en-US" dirty="0" smtClean="0"/>
              <a:t>的程式。</a:t>
            </a:r>
            <a:endParaRPr lang="en-US" altLang="zh-TW" dirty="0" smtClean="0"/>
          </a:p>
          <a:p>
            <a:r>
              <a:rPr lang="en-US" altLang="zh-TW" dirty="0" err="1" smtClean="0"/>
              <a:t>gasket.c</a:t>
            </a:r>
            <a:r>
              <a:rPr lang="zh-TW" altLang="en-US" dirty="0" smtClean="0"/>
              <a:t>。</a:t>
            </a:r>
            <a:endParaRPr lang="zh-TW" altLang="en-US" dirty="0"/>
          </a:p>
        </p:txBody>
      </p:sp>
      <p:pic>
        <p:nvPicPr>
          <p:cNvPr id="3074" name="Picture 2" descr="https://upload.wikimedia.org/wikipedia/commons/thumb/b/b4/Sierpinski_pyramid.png/220px-Sierpinski_pyram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184" y="3547812"/>
            <a:ext cx="4191397" cy="2629151"/>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p:cNvPicPr>
            <a:picLocks noChangeAspect="1"/>
          </p:cNvPicPr>
          <p:nvPr/>
        </p:nvPicPr>
        <p:blipFill>
          <a:blip r:embed="rId3"/>
          <a:stretch>
            <a:fillRect/>
          </a:stretch>
        </p:blipFill>
        <p:spPr>
          <a:xfrm>
            <a:off x="6639580" y="2303347"/>
            <a:ext cx="4461557" cy="4554653"/>
          </a:xfrm>
          <a:prstGeom prst="rect">
            <a:avLst/>
          </a:prstGeom>
        </p:spPr>
      </p:pic>
    </p:spTree>
    <p:extLst>
      <p:ext uri="{BB962C8B-B14F-4D97-AF65-F5344CB8AC3E}">
        <p14:creationId xmlns:p14="http://schemas.microsoft.com/office/powerpoint/2010/main" val="2752271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Polygons and recursion</a:t>
            </a:r>
            <a:endParaRPr lang="zh-TW" altLang="en-US" dirty="0"/>
          </a:p>
        </p:txBody>
      </p:sp>
      <p:sp>
        <p:nvSpPr>
          <p:cNvPr id="3" name="內容版面配置區 2"/>
          <p:cNvSpPr>
            <a:spLocks noGrp="1"/>
          </p:cNvSpPr>
          <p:nvPr>
            <p:ph idx="1"/>
          </p:nvPr>
        </p:nvSpPr>
        <p:spPr/>
        <p:txBody>
          <a:bodyPr/>
          <a:lstStyle/>
          <a:p>
            <a:r>
              <a:rPr lang="en-US" altLang="zh-TW" dirty="0" smtClean="0"/>
              <a:t>Gasket program</a:t>
            </a:r>
            <a:r>
              <a:rPr lang="zh-TW" altLang="en-US" dirty="0" smtClean="0"/>
              <a:t>輸出相當大的結構。</a:t>
            </a:r>
            <a:r>
              <a:rPr lang="en-US" altLang="zh-TW" dirty="0" smtClean="0"/>
              <a:t>(</a:t>
            </a:r>
            <a:r>
              <a:rPr lang="zh-TW" altLang="en-US" dirty="0" smtClean="0"/>
              <a:t>將原來的三角形分成四個三角形</a:t>
            </a:r>
            <a:r>
              <a:rPr lang="zh-TW" altLang="en-US" dirty="0"/>
              <a:t>，中間的一個沒有點</a:t>
            </a:r>
            <a:r>
              <a:rPr lang="en-US" altLang="zh-TW" dirty="0" smtClean="0"/>
              <a:t>)</a:t>
            </a:r>
          </a:p>
          <a:p>
            <a:r>
              <a:rPr lang="zh-TW" altLang="en-US" dirty="0"/>
              <a:t>這種結構提出第二種</a:t>
            </a:r>
            <a:r>
              <a:rPr lang="zh-TW" altLang="en-US" dirty="0" smtClean="0"/>
              <a:t>生成</a:t>
            </a:r>
            <a:r>
              <a:rPr lang="en-US" altLang="zh-TW" dirty="0" err="1"/>
              <a:t>Sierpiński</a:t>
            </a:r>
            <a:r>
              <a:rPr lang="en-US" altLang="zh-TW" dirty="0"/>
              <a:t> </a:t>
            </a:r>
            <a:r>
              <a:rPr lang="en-US" altLang="zh-TW" dirty="0" smtClean="0"/>
              <a:t>Gasket</a:t>
            </a:r>
            <a:r>
              <a:rPr lang="zh-TW" altLang="en-US" dirty="0" smtClean="0"/>
              <a:t>的方法</a:t>
            </a:r>
            <a:r>
              <a:rPr lang="en-US" altLang="zh-TW" dirty="0" smtClean="0"/>
              <a:t>—</a:t>
            </a:r>
            <a:r>
              <a:rPr lang="zh-TW" altLang="en-US" dirty="0" smtClean="0"/>
              <a:t>使用多邊形而不是點並且不需要使用隨機數生成器。</a:t>
            </a:r>
            <a:endParaRPr lang="en-US" altLang="zh-TW" dirty="0" smtClean="0"/>
          </a:p>
          <a:p>
            <a:r>
              <a:rPr lang="zh-TW" altLang="en-US" dirty="0" smtClean="0"/>
              <a:t>使用多邊形的優點是我們可以填充顯示上實心的區域。</a:t>
            </a:r>
            <a:endParaRPr lang="en-US" altLang="zh-TW" dirty="0" smtClean="0"/>
          </a:p>
          <a:p>
            <a:r>
              <a:rPr lang="en-US" altLang="zh-TW" dirty="0" smtClean="0"/>
              <a:t>gasket2.c</a:t>
            </a:r>
            <a:endParaRPr lang="zh-TW" altLang="en-US" dirty="0"/>
          </a:p>
          <a:p>
            <a:endParaRPr lang="zh-TW" altLang="en-US" dirty="0"/>
          </a:p>
        </p:txBody>
      </p:sp>
      <p:pic>
        <p:nvPicPr>
          <p:cNvPr id="4" name="Picture 2" descr="D:\upload\計算機圖學\Interactive computer graphics\PowerPoint Figures\0321533674_fig\Figures\Angel5EjpegChap02\AN02F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846" y="230188"/>
            <a:ext cx="21399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D:\upload\計算機圖學\Interactive computer graphics\PowerPoint Figures\0321533674_fig\Figures\Angel5EjpegChap02\AN02F3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4617" y="4470315"/>
            <a:ext cx="2487950" cy="2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95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three dimensional gasket</a:t>
            </a:r>
            <a:endParaRPr lang="zh-TW" altLang="en-US" dirty="0"/>
          </a:p>
        </p:txBody>
      </p:sp>
      <p:sp>
        <p:nvSpPr>
          <p:cNvPr id="3" name="內容版面配置區 2"/>
          <p:cNvSpPr>
            <a:spLocks noGrp="1"/>
          </p:cNvSpPr>
          <p:nvPr>
            <p:ph idx="1"/>
          </p:nvPr>
        </p:nvSpPr>
        <p:spPr/>
        <p:txBody>
          <a:bodyPr/>
          <a:lstStyle/>
          <a:p>
            <a:r>
              <a:rPr lang="zh-TW" altLang="en-US" dirty="0" smtClean="0"/>
              <a:t>我們</a:t>
            </a:r>
            <a:r>
              <a:rPr lang="zh-TW" altLang="en-US" dirty="0"/>
              <a:t>將</a:t>
            </a:r>
            <a:r>
              <a:rPr lang="zh-TW" altLang="en-US" dirty="0" smtClean="0"/>
              <a:t>二維</a:t>
            </a:r>
            <a:r>
              <a:rPr lang="en-US" altLang="zh-TW" dirty="0" err="1"/>
              <a:t>Sierpiński</a:t>
            </a:r>
            <a:r>
              <a:rPr lang="en-US" altLang="zh-TW" dirty="0"/>
              <a:t> </a:t>
            </a:r>
            <a:r>
              <a:rPr lang="en-US" altLang="zh-TW" dirty="0" smtClean="0"/>
              <a:t>Gasket</a:t>
            </a:r>
            <a:r>
              <a:rPr lang="zh-TW" altLang="en-US" dirty="0" smtClean="0"/>
              <a:t>轉換為生成</a:t>
            </a:r>
            <a:r>
              <a:rPr lang="zh-TW" altLang="en-US" dirty="0"/>
              <a:t>三維</a:t>
            </a:r>
            <a:r>
              <a:rPr lang="en-US" altLang="zh-TW" dirty="0" smtClean="0"/>
              <a:t>gasket</a:t>
            </a:r>
            <a:r>
              <a:rPr lang="zh-TW" altLang="en-US" dirty="0" smtClean="0"/>
              <a:t>的程式。</a:t>
            </a:r>
            <a:endParaRPr lang="en-US" altLang="zh-TW" dirty="0" smtClean="0"/>
          </a:p>
          <a:p>
            <a:r>
              <a:rPr lang="zh-TW" altLang="en-US" dirty="0"/>
              <a:t>即</a:t>
            </a:r>
            <a:r>
              <a:rPr lang="en-US" altLang="zh-TW" dirty="0" smtClean="0"/>
              <a:t>gasket3.c</a:t>
            </a:r>
            <a:endParaRPr lang="zh-TW" altLang="en-US" dirty="0"/>
          </a:p>
          <a:p>
            <a:endParaRPr lang="zh-TW" altLang="en-US" dirty="0"/>
          </a:p>
        </p:txBody>
      </p:sp>
      <p:pic>
        <p:nvPicPr>
          <p:cNvPr id="4" name="圖片 3"/>
          <p:cNvPicPr>
            <a:picLocks noChangeAspect="1"/>
          </p:cNvPicPr>
          <p:nvPr/>
        </p:nvPicPr>
        <p:blipFill>
          <a:blip r:embed="rId2"/>
          <a:stretch>
            <a:fillRect/>
          </a:stretch>
        </p:blipFill>
        <p:spPr>
          <a:xfrm>
            <a:off x="1324801" y="3745856"/>
            <a:ext cx="9268577" cy="1576289"/>
          </a:xfrm>
          <a:prstGeom prst="rect">
            <a:avLst/>
          </a:prstGeom>
        </p:spPr>
      </p:pic>
    </p:spTree>
    <p:extLst>
      <p:ext uri="{BB962C8B-B14F-4D97-AF65-F5344CB8AC3E}">
        <p14:creationId xmlns:p14="http://schemas.microsoft.com/office/powerpoint/2010/main" val="1679264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a:t>主要</a:t>
            </a:r>
            <a:r>
              <a:rPr lang="zh-TW" altLang="en-US" dirty="0" smtClean="0"/>
              <a:t>程式</a:t>
            </a:r>
            <a:r>
              <a:rPr lang="zh-TW" altLang="zh-TW" dirty="0" smtClean="0"/>
              <a:t>碼</a:t>
            </a:r>
            <a:endParaRPr lang="zh-TW" altLang="en-US" dirty="0"/>
          </a:p>
        </p:txBody>
      </p:sp>
      <p:pic>
        <p:nvPicPr>
          <p:cNvPr id="7" name="圖片 6"/>
          <p:cNvPicPr>
            <a:picLocks noChangeAspect="1"/>
          </p:cNvPicPr>
          <p:nvPr/>
        </p:nvPicPr>
        <p:blipFill>
          <a:blip r:embed="rId2"/>
          <a:stretch>
            <a:fillRect/>
          </a:stretch>
        </p:blipFill>
        <p:spPr>
          <a:xfrm>
            <a:off x="385011" y="3089411"/>
            <a:ext cx="3192379" cy="3258992"/>
          </a:xfrm>
          <a:prstGeom prst="rect">
            <a:avLst/>
          </a:prstGeom>
        </p:spPr>
      </p:pic>
    </p:spTree>
    <p:extLst>
      <p:ext uri="{BB962C8B-B14F-4D97-AF65-F5344CB8AC3E}">
        <p14:creationId xmlns:p14="http://schemas.microsoft.com/office/powerpoint/2010/main" val="408946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程式說明</a:t>
            </a:r>
            <a:endParaRPr lang="zh-TW" altLang="en-US" dirty="0"/>
          </a:p>
        </p:txBody>
      </p:sp>
      <p:sp>
        <p:nvSpPr>
          <p:cNvPr id="3" name="內容版面配置區 2"/>
          <p:cNvSpPr>
            <a:spLocks noGrp="1"/>
          </p:cNvSpPr>
          <p:nvPr>
            <p:ph idx="1"/>
          </p:nvPr>
        </p:nvSpPr>
        <p:spPr/>
        <p:txBody>
          <a:bodyPr/>
          <a:lstStyle/>
          <a:p>
            <a:pPr marL="228600" lvl="1">
              <a:spcBef>
                <a:spcPts val="1000"/>
              </a:spcBef>
            </a:pPr>
            <a:r>
              <a:rPr lang="en-US" altLang="zh-TW" dirty="0" smtClean="0"/>
              <a:t>(1)</a:t>
            </a:r>
            <a:r>
              <a:rPr lang="zh-TW" altLang="zh-TW" dirty="0"/>
              <a:t>先自行定義</a:t>
            </a:r>
            <a:r>
              <a:rPr lang="en-US" altLang="zh-TW" dirty="0" err="1"/>
              <a:t>init</a:t>
            </a:r>
            <a:r>
              <a:rPr lang="zh-TW" altLang="zh-TW" dirty="0"/>
              <a:t>函式進行</a:t>
            </a:r>
            <a:r>
              <a:rPr lang="zh-TW" altLang="zh-TW" dirty="0" smtClean="0"/>
              <a:t>初始化</a:t>
            </a:r>
            <a:r>
              <a:rPr lang="zh-TW" altLang="en-US" dirty="0" smtClean="0"/>
              <a:t>。</a:t>
            </a:r>
            <a:endParaRPr lang="zh-TW" altLang="zh-TW" dirty="0"/>
          </a:p>
          <a:p>
            <a:r>
              <a:rPr lang="en-US" altLang="zh-TW" dirty="0" smtClean="0"/>
              <a:t>(2)</a:t>
            </a:r>
            <a:r>
              <a:rPr lang="en-US" altLang="zh-TW" dirty="0"/>
              <a:t> </a:t>
            </a:r>
            <a:r>
              <a:rPr lang="en-US" altLang="zh-TW" dirty="0" err="1"/>
              <a:t>glMatrixMode</a:t>
            </a:r>
            <a:r>
              <a:rPr lang="en-US" altLang="zh-TW" dirty="0"/>
              <a:t> (GL_PROJECTION):</a:t>
            </a:r>
            <a:br>
              <a:rPr lang="en-US" altLang="zh-TW" dirty="0"/>
            </a:br>
            <a:r>
              <a:rPr lang="zh-TW" altLang="zh-TW" dirty="0"/>
              <a:t>函數會指定哪一個矩陣是目前的矩陣，也就是在要做下一步之前告訴電腦我要對“什麼”進行操作了，參數有</a:t>
            </a:r>
            <a:r>
              <a:rPr lang="en-US" altLang="zh-TW" dirty="0"/>
              <a:t>3</a:t>
            </a:r>
            <a:r>
              <a:rPr lang="zh-TW" altLang="zh-TW" dirty="0"/>
              <a:t>種模式</a:t>
            </a:r>
            <a:r>
              <a:rPr lang="en-US" altLang="zh-TW" dirty="0"/>
              <a:t>:</a:t>
            </a:r>
            <a:r>
              <a:rPr lang="zh-TW" altLang="zh-TW" dirty="0"/>
              <a:t>：</a:t>
            </a:r>
            <a:r>
              <a:rPr lang="en-US" altLang="zh-TW" dirty="0"/>
              <a:t>GL_PROJECTION </a:t>
            </a:r>
            <a:r>
              <a:rPr lang="zh-TW" altLang="zh-TW" dirty="0"/>
              <a:t>投影</a:t>
            </a:r>
            <a:r>
              <a:rPr lang="en-US" altLang="zh-TW" dirty="0"/>
              <a:t>, GL_MODELVIEW </a:t>
            </a:r>
            <a:r>
              <a:rPr lang="zh-TW" altLang="zh-TW" dirty="0"/>
              <a:t>模型視圖</a:t>
            </a:r>
            <a:r>
              <a:rPr lang="en-US" altLang="zh-TW" dirty="0"/>
              <a:t>,GL_TEXTURE </a:t>
            </a:r>
            <a:r>
              <a:rPr lang="zh-TW" altLang="zh-TW" dirty="0"/>
              <a:t>纹理，</a:t>
            </a:r>
            <a:r>
              <a:rPr lang="en-US" altLang="zh-TW" dirty="0"/>
              <a:t>GL_PROJECTION</a:t>
            </a:r>
            <a:r>
              <a:rPr lang="zh-TW" altLang="zh-TW" dirty="0"/>
              <a:t>這個是投影的意思，就是要對投影相關進行操作，也就是把物體投影到一個平面上，就像我們照相一樣，把</a:t>
            </a:r>
            <a:r>
              <a:rPr lang="en-US" altLang="zh-TW" dirty="0"/>
              <a:t>3</a:t>
            </a:r>
            <a:r>
              <a:rPr lang="zh-TW" altLang="zh-TW" dirty="0"/>
              <a:t>維物體投到</a:t>
            </a:r>
            <a:r>
              <a:rPr lang="en-US" altLang="zh-TW" dirty="0"/>
              <a:t>2</a:t>
            </a:r>
            <a:r>
              <a:rPr lang="zh-TW" altLang="zh-TW" dirty="0"/>
              <a:t>維的平面上。這樣，接下來的語句可以是跟透視相關的</a:t>
            </a:r>
            <a:r>
              <a:rPr lang="zh-TW" altLang="zh-TW" dirty="0" smtClean="0"/>
              <a:t>函數</a:t>
            </a:r>
            <a:r>
              <a:rPr lang="zh-TW" altLang="en-US" dirty="0" smtClean="0"/>
              <a:t>。</a:t>
            </a:r>
            <a:endParaRPr lang="zh-TW" altLang="en-US" dirty="0"/>
          </a:p>
        </p:txBody>
      </p:sp>
    </p:spTree>
    <p:extLst>
      <p:ext uri="{BB962C8B-B14F-4D97-AF65-F5344CB8AC3E}">
        <p14:creationId xmlns:p14="http://schemas.microsoft.com/office/powerpoint/2010/main" val="1243434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240632"/>
            <a:ext cx="10515600" cy="5936331"/>
          </a:xfrm>
        </p:spPr>
        <p:txBody>
          <a:bodyPr>
            <a:normAutofit/>
          </a:bodyPr>
          <a:lstStyle/>
          <a:p>
            <a:r>
              <a:rPr lang="en-US" altLang="zh-TW" dirty="0" smtClean="0"/>
              <a:t>(3)</a:t>
            </a:r>
            <a:r>
              <a:rPr lang="en-US" altLang="zh-TW" dirty="0" err="1" smtClean="0"/>
              <a:t>glLoadIdentity</a:t>
            </a:r>
            <a:r>
              <a:rPr lang="en-US" altLang="zh-TW" dirty="0"/>
              <a:t>();</a:t>
            </a:r>
            <a:br>
              <a:rPr lang="en-US" altLang="zh-TW" dirty="0"/>
            </a:br>
            <a:r>
              <a:rPr lang="zh-TW" altLang="zh-TW" dirty="0"/>
              <a:t>函式會將目前的矩陣取代為識別矩陣。 在語義上相當於使用下列識別矩陣來呼叫</a:t>
            </a:r>
            <a:r>
              <a:rPr lang="en-US" altLang="zh-TW" dirty="0"/>
              <a:t> </a:t>
            </a:r>
            <a:r>
              <a:rPr lang="en-US" altLang="zh-TW" dirty="0" err="1"/>
              <a:t>glLoadMatrix</a:t>
            </a:r>
            <a:r>
              <a:rPr lang="en-US" altLang="zh-TW" dirty="0"/>
              <a:t> </a:t>
            </a:r>
            <a:r>
              <a:rPr lang="zh-TW" altLang="zh-TW" dirty="0"/>
              <a:t>。</a:t>
            </a:r>
            <a:endParaRPr lang="en-US" altLang="zh-TW" dirty="0" smtClean="0"/>
          </a:p>
          <a:p>
            <a:r>
              <a:rPr lang="en-US" altLang="zh-TW" dirty="0" smtClean="0"/>
              <a:t>(4)gluOrtho2D </a:t>
            </a:r>
            <a:r>
              <a:rPr lang="en-US" altLang="zh-TW" dirty="0"/>
              <a:t>(0.0, 300.0, 0.0, 300.0</a:t>
            </a:r>
            <a:r>
              <a:rPr lang="en-US" altLang="zh-TW" dirty="0" smtClean="0"/>
              <a:t>);</a:t>
            </a:r>
            <a:r>
              <a:rPr lang="en-US" altLang="zh-TW" dirty="0"/>
              <a:t/>
            </a:r>
            <a:br>
              <a:rPr lang="en-US" altLang="zh-TW" dirty="0"/>
            </a:br>
            <a:r>
              <a:rPr lang="zh-TW" altLang="zh-TW" dirty="0"/>
              <a:t>函式會定義</a:t>
            </a:r>
            <a:r>
              <a:rPr lang="en-US" altLang="zh-TW" dirty="0" smtClean="0"/>
              <a:t>2D</a:t>
            </a:r>
            <a:r>
              <a:rPr lang="zh-TW" altLang="zh-TW" dirty="0" smtClean="0"/>
              <a:t>正</a:t>
            </a:r>
            <a:r>
              <a:rPr lang="zh-TW" altLang="zh-TW" dirty="0"/>
              <a:t>向投射矩陣，參數為</a:t>
            </a:r>
            <a:r>
              <a:rPr lang="en-US" altLang="zh-TW" dirty="0"/>
              <a:t>(</a:t>
            </a:r>
            <a:r>
              <a:rPr lang="en-US" altLang="zh-TW" dirty="0" err="1"/>
              <a:t>left,right,top,bottom</a:t>
            </a:r>
            <a:r>
              <a:rPr lang="en-US" altLang="zh-TW" dirty="0" smtClean="0"/>
              <a:t>)</a:t>
            </a:r>
            <a:r>
              <a:rPr lang="zh-TW" altLang="en-US" dirty="0" smtClean="0"/>
              <a:t>。</a:t>
            </a:r>
            <a:endParaRPr lang="en-US" altLang="zh-TW" dirty="0" smtClean="0"/>
          </a:p>
          <a:p>
            <a:r>
              <a:rPr lang="en-US" altLang="zh-TW" dirty="0" smtClean="0"/>
              <a:t>(5)</a:t>
            </a:r>
            <a:r>
              <a:rPr lang="zh-TW" altLang="zh-TW" dirty="0"/>
              <a:t>接下來以下列函式進行</a:t>
            </a:r>
            <a:r>
              <a:rPr lang="zh-TW" altLang="zh-TW" dirty="0" smtClean="0"/>
              <a:t>繪製</a:t>
            </a:r>
            <a:endParaRPr lang="en-US" altLang="zh-TW" dirty="0" smtClean="0"/>
          </a:p>
          <a:p>
            <a:pPr marL="228600" lvl="1">
              <a:spcBef>
                <a:spcPts val="1000"/>
              </a:spcBef>
            </a:pPr>
            <a:r>
              <a:rPr lang="en-US" altLang="zh-TW" sz="2800" dirty="0" smtClean="0"/>
              <a:t>(6)</a:t>
            </a:r>
            <a:r>
              <a:rPr lang="en-US" altLang="zh-TW" sz="2800" dirty="0"/>
              <a:t> </a:t>
            </a:r>
            <a:r>
              <a:rPr lang="en-US" altLang="zh-TW" sz="2800" dirty="0" err="1"/>
              <a:t>glBegin</a:t>
            </a:r>
            <a:r>
              <a:rPr lang="en-US" altLang="zh-TW" sz="2800" dirty="0"/>
              <a:t> (GL_LINE_LOOP);</a:t>
            </a:r>
            <a:br>
              <a:rPr lang="en-US" altLang="zh-TW" sz="2800" dirty="0"/>
            </a:br>
            <a:r>
              <a:rPr lang="zh-TW" altLang="zh-TW" sz="2800" dirty="0"/>
              <a:t>將從</a:t>
            </a:r>
            <a:r>
              <a:rPr lang="en-US" altLang="zh-TW" sz="2800" dirty="0"/>
              <a:t> </a:t>
            </a:r>
            <a:r>
              <a:rPr lang="en-US" altLang="zh-TW" sz="2800" dirty="0" err="1"/>
              <a:t>glBegin</a:t>
            </a:r>
            <a:r>
              <a:rPr lang="en-US" altLang="zh-TW" sz="2800" dirty="0"/>
              <a:t> </a:t>
            </a:r>
            <a:r>
              <a:rPr lang="zh-TW" altLang="zh-TW" sz="2800" dirty="0"/>
              <a:t>和後續</a:t>
            </a:r>
            <a:r>
              <a:rPr lang="en-US" altLang="zh-TW" sz="2800" dirty="0"/>
              <a:t> </a:t>
            </a:r>
            <a:r>
              <a:rPr lang="en-US" altLang="zh-TW" sz="2800" dirty="0" err="1"/>
              <a:t>glend</a:t>
            </a:r>
            <a:r>
              <a:rPr lang="zh-TW" altLang="zh-TW" sz="2800" dirty="0"/>
              <a:t>函式會分隔基本或類似基本類型群組的頂點。參數</a:t>
            </a:r>
            <a:r>
              <a:rPr lang="en-US" altLang="zh-TW" sz="2800" dirty="0"/>
              <a:t>GL_LINE_LOOP</a:t>
            </a:r>
            <a:r>
              <a:rPr lang="zh-TW" altLang="zh-TW" sz="2800" dirty="0"/>
              <a:t>繪製從第一個頂點到最後一個頂點的已連接線段群組，然後回到第一個頂點。 頂點</a:t>
            </a:r>
            <a:r>
              <a:rPr lang="en-US" altLang="zh-TW" sz="2800" dirty="0"/>
              <a:t> n </a:t>
            </a:r>
            <a:r>
              <a:rPr lang="zh-TW" altLang="zh-TW" sz="2800" dirty="0"/>
              <a:t>和</a:t>
            </a:r>
            <a:r>
              <a:rPr lang="en-US" altLang="zh-TW" sz="2800" dirty="0"/>
              <a:t> n + 1 </a:t>
            </a:r>
            <a:r>
              <a:rPr lang="zh-TW" altLang="zh-TW" sz="2800" dirty="0"/>
              <a:t>定義行</a:t>
            </a:r>
            <a:r>
              <a:rPr lang="en-US" altLang="zh-TW" sz="2800" dirty="0"/>
              <a:t> n</a:t>
            </a:r>
            <a:r>
              <a:rPr lang="zh-TW" altLang="zh-TW" sz="2800" dirty="0"/>
              <a:t>。 但是，最後一行是由頂點</a:t>
            </a:r>
            <a:r>
              <a:rPr lang="en-US" altLang="zh-TW" sz="2800" dirty="0"/>
              <a:t> N </a:t>
            </a:r>
            <a:r>
              <a:rPr lang="zh-TW" altLang="zh-TW" sz="2800" dirty="0"/>
              <a:t>和</a:t>
            </a:r>
            <a:r>
              <a:rPr lang="en-US" altLang="zh-TW" sz="2800" dirty="0"/>
              <a:t> 1 </a:t>
            </a:r>
            <a:r>
              <a:rPr lang="zh-TW" altLang="zh-TW" sz="2800" dirty="0"/>
              <a:t>所定義。 會繪製</a:t>
            </a:r>
            <a:r>
              <a:rPr lang="en-US" altLang="zh-TW" sz="2800" dirty="0"/>
              <a:t> N </a:t>
            </a:r>
            <a:r>
              <a:rPr lang="zh-TW" altLang="zh-TW" sz="2800" dirty="0"/>
              <a:t>行</a:t>
            </a:r>
            <a:r>
              <a:rPr lang="zh-TW" altLang="zh-TW" sz="2800" dirty="0" smtClean="0"/>
              <a:t>。</a:t>
            </a:r>
            <a:endParaRPr lang="en-US" altLang="zh-TW" sz="2800" dirty="0" smtClean="0"/>
          </a:p>
          <a:p>
            <a:pPr marL="228600" lvl="1">
              <a:spcBef>
                <a:spcPts val="1000"/>
              </a:spcBef>
            </a:pPr>
            <a:r>
              <a:rPr lang="en-US" altLang="zh-TW" sz="2800" dirty="0" smtClean="0"/>
              <a:t>(7)</a:t>
            </a:r>
            <a:r>
              <a:rPr lang="en-US" altLang="zh-TW" dirty="0"/>
              <a:t> </a:t>
            </a:r>
            <a:r>
              <a:rPr lang="en-US" altLang="zh-TW" sz="2800" dirty="0"/>
              <a:t>glVertex2fv(p);</a:t>
            </a:r>
            <a:br>
              <a:rPr lang="en-US" altLang="zh-TW" sz="2800" dirty="0"/>
            </a:br>
            <a:r>
              <a:rPr lang="zh-TW" altLang="zh-TW" sz="2800" dirty="0"/>
              <a:t>兩個元素的陣列指標。 元素是頂點的</a:t>
            </a:r>
            <a:r>
              <a:rPr lang="en-US" altLang="zh-TW" sz="2800" dirty="0"/>
              <a:t> x </a:t>
            </a:r>
            <a:r>
              <a:rPr lang="zh-TW" altLang="zh-TW" sz="2800" dirty="0"/>
              <a:t>和</a:t>
            </a:r>
            <a:r>
              <a:rPr lang="en-US" altLang="zh-TW" sz="2800" dirty="0"/>
              <a:t> y </a:t>
            </a:r>
            <a:r>
              <a:rPr lang="zh-TW" altLang="zh-TW" sz="2800" dirty="0"/>
              <a:t>座標。</a:t>
            </a:r>
            <a:endParaRPr lang="en-US" altLang="zh-TW" sz="2800" dirty="0"/>
          </a:p>
          <a:p>
            <a:endParaRPr lang="en-US" altLang="zh-TW" dirty="0" smtClean="0"/>
          </a:p>
          <a:p>
            <a:endParaRPr lang="zh-TW" altLang="en-US" sz="2400" dirty="0"/>
          </a:p>
        </p:txBody>
      </p:sp>
    </p:spTree>
    <p:extLst>
      <p:ext uri="{BB962C8B-B14F-4D97-AF65-F5344CB8AC3E}">
        <p14:creationId xmlns:p14="http://schemas.microsoft.com/office/powerpoint/2010/main" val="3511208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240632"/>
            <a:ext cx="10515600" cy="6208294"/>
          </a:xfrm>
        </p:spPr>
        <p:txBody>
          <a:bodyPr>
            <a:normAutofit/>
          </a:bodyPr>
          <a:lstStyle/>
          <a:p>
            <a:r>
              <a:rPr lang="en-US" altLang="zh-TW" dirty="0" smtClean="0"/>
              <a:t>(8) </a:t>
            </a:r>
            <a:r>
              <a:rPr lang="en-US" altLang="zh-TW" dirty="0" err="1"/>
              <a:t>glFlush</a:t>
            </a:r>
            <a:r>
              <a:rPr lang="en-US" altLang="zh-TW" dirty="0"/>
              <a:t> ( );</a:t>
            </a:r>
            <a:br>
              <a:rPr lang="en-US" altLang="zh-TW" dirty="0"/>
            </a:br>
            <a:r>
              <a:rPr lang="zh-TW" altLang="zh-TW" dirty="0"/>
              <a:t>函式會清空所有這些緩衝區，使所有發出的命令都能以實際轉譯引擎接受的速度快速執行。 雖然這項執行可能不會在任何特定時間內完成，但會在有限的時間內完成</a:t>
            </a:r>
            <a:r>
              <a:rPr lang="zh-TW" altLang="zh-TW" dirty="0" smtClean="0"/>
              <a:t>。</a:t>
            </a:r>
            <a:endParaRPr lang="en-US" altLang="zh-TW" dirty="0" smtClean="0"/>
          </a:p>
          <a:p>
            <a:r>
              <a:rPr lang="en-US" altLang="zh-TW" dirty="0" smtClean="0"/>
              <a:t>(9)</a:t>
            </a:r>
            <a:r>
              <a:rPr lang="zh-TW" altLang="zh-TW" dirty="0"/>
              <a:t>在</a:t>
            </a:r>
            <a:r>
              <a:rPr lang="en-US" altLang="zh-TW" dirty="0"/>
              <a:t>main</a:t>
            </a:r>
            <a:r>
              <a:rPr lang="zh-TW" altLang="zh-TW" dirty="0"/>
              <a:t>中進行操作</a:t>
            </a:r>
            <a:endParaRPr lang="en-US" altLang="zh-TW" dirty="0"/>
          </a:p>
          <a:p>
            <a:pPr marL="228600" lvl="1">
              <a:spcBef>
                <a:spcPts val="1000"/>
              </a:spcBef>
            </a:pPr>
            <a:r>
              <a:rPr lang="en-US" altLang="zh-TW" sz="2800" dirty="0"/>
              <a:t>(</a:t>
            </a:r>
            <a:r>
              <a:rPr lang="en-US" altLang="zh-TW" sz="2800" dirty="0" smtClean="0"/>
              <a:t>10) </a:t>
            </a:r>
            <a:r>
              <a:rPr lang="en-US" altLang="zh-TW" sz="2800" dirty="0" err="1"/>
              <a:t>glutDisplayFunc</a:t>
            </a:r>
            <a:r>
              <a:rPr lang="en-US" altLang="zh-TW" sz="2800" dirty="0"/>
              <a:t> </a:t>
            </a:r>
            <a:r>
              <a:rPr lang="en-US" altLang="zh-TW" sz="2800" dirty="0" smtClean="0"/>
              <a:t>(</a:t>
            </a:r>
            <a:r>
              <a:rPr lang="en-US" altLang="zh-TW" dirty="0"/>
              <a:t>display</a:t>
            </a:r>
            <a:r>
              <a:rPr lang="en-US" altLang="zh-TW" sz="2800" dirty="0" smtClean="0"/>
              <a:t>);</a:t>
            </a:r>
            <a:r>
              <a:rPr lang="en-US" altLang="zh-TW" sz="2800" dirty="0"/>
              <a:t/>
            </a:r>
            <a:br>
              <a:rPr lang="en-US" altLang="zh-TW" sz="2800" dirty="0"/>
            </a:br>
            <a:r>
              <a:rPr lang="zh-TW" altLang="zh-TW" sz="2800" dirty="0"/>
              <a:t>來設置窗口刷新的消息處理函數，其唯一的參數指定了視窗刷新時會調用的函數，即先前定義的</a:t>
            </a:r>
            <a:r>
              <a:rPr lang="en-US" altLang="zh-TW" sz="2800" dirty="0"/>
              <a:t>show</a:t>
            </a:r>
            <a:r>
              <a:rPr lang="zh-TW" altLang="zh-TW" sz="2800" dirty="0"/>
              <a:t>函式。</a:t>
            </a:r>
            <a:endParaRPr lang="en-US" altLang="zh-TW" sz="2800" dirty="0"/>
          </a:p>
          <a:p>
            <a:pPr marL="228600" lvl="1">
              <a:spcBef>
                <a:spcPts val="1000"/>
              </a:spcBef>
            </a:pPr>
            <a:r>
              <a:rPr lang="en-US" altLang="zh-TW" sz="2800" dirty="0"/>
              <a:t>(</a:t>
            </a:r>
            <a:r>
              <a:rPr lang="en-US" altLang="zh-TW" sz="2800" dirty="0" smtClean="0"/>
              <a:t>11) </a:t>
            </a:r>
            <a:r>
              <a:rPr lang="en-US" altLang="zh-TW" dirty="0" err="1"/>
              <a:t>glutMainLoop</a:t>
            </a:r>
            <a:r>
              <a:rPr lang="en-US" altLang="zh-TW" dirty="0"/>
              <a:t> ( );</a:t>
            </a:r>
            <a:r>
              <a:rPr lang="en-US" altLang="zh-TW" sz="2800" dirty="0"/>
              <a:t/>
            </a:r>
            <a:br>
              <a:rPr lang="en-US" altLang="zh-TW" sz="2800" dirty="0"/>
            </a:br>
            <a:r>
              <a:rPr lang="zh-TW" altLang="zh-TW" dirty="0"/>
              <a:t>進入</a:t>
            </a:r>
            <a:r>
              <a:rPr lang="en-US" altLang="zh-TW" dirty="0"/>
              <a:t>GLUT</a:t>
            </a:r>
            <a:r>
              <a:rPr lang="zh-TW" altLang="zh-TW" dirty="0"/>
              <a:t>事件處理循環。在一個</a:t>
            </a:r>
            <a:r>
              <a:rPr lang="en-US" altLang="zh-TW" dirty="0"/>
              <a:t>GLUT</a:t>
            </a:r>
            <a:r>
              <a:rPr lang="zh-TW" altLang="zh-TW" dirty="0"/>
              <a:t>程式中，這個例程被調用一次 。一旦被調用，這個程式將永遠不會返回 。它將調用必要的任何已註冊的回調</a:t>
            </a:r>
            <a:r>
              <a:rPr lang="zh-TW" altLang="zh-TW" sz="2800" dirty="0"/>
              <a:t>。</a:t>
            </a:r>
            <a:endParaRPr lang="en-US" altLang="zh-TW" sz="2800" dirty="0"/>
          </a:p>
          <a:p>
            <a:endParaRPr lang="en-US" altLang="zh-TW" dirty="0"/>
          </a:p>
          <a:p>
            <a:endParaRPr lang="zh-TW" altLang="en-US" sz="2400" dirty="0"/>
          </a:p>
        </p:txBody>
      </p:sp>
    </p:spTree>
    <p:extLst>
      <p:ext uri="{BB962C8B-B14F-4D97-AF65-F5344CB8AC3E}">
        <p14:creationId xmlns:p14="http://schemas.microsoft.com/office/powerpoint/2010/main" val="912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zh-TW" dirty="0"/>
              <a:t>延伸應用程式碼</a:t>
            </a:r>
            <a:endParaRPr lang="zh-TW" altLang="en-US" dirty="0"/>
          </a:p>
        </p:txBody>
      </p:sp>
      <p:sp>
        <p:nvSpPr>
          <p:cNvPr id="3" name="副標題 2"/>
          <p:cNvSpPr>
            <a:spLocks noGrp="1"/>
          </p:cNvSpPr>
          <p:nvPr>
            <p:ph type="subTitle" idx="1"/>
          </p:nvPr>
        </p:nvSpPr>
        <p:spPr/>
        <p:txBody>
          <a:bodyPr/>
          <a:lstStyle/>
          <a:p>
            <a:r>
              <a:rPr lang="zh-TW" altLang="en-US" dirty="0" smtClean="0"/>
              <a:t> </a:t>
            </a:r>
            <a:endParaRPr lang="zh-TW" altLang="en-US" dirty="0"/>
          </a:p>
        </p:txBody>
      </p:sp>
      <p:pic>
        <p:nvPicPr>
          <p:cNvPr id="4" name="圖片 3"/>
          <p:cNvPicPr>
            <a:picLocks noChangeAspect="1"/>
          </p:cNvPicPr>
          <p:nvPr/>
        </p:nvPicPr>
        <p:blipFill>
          <a:blip r:embed="rId2"/>
          <a:stretch>
            <a:fillRect/>
          </a:stretch>
        </p:blipFill>
        <p:spPr>
          <a:xfrm>
            <a:off x="2814637" y="3602038"/>
            <a:ext cx="6562725" cy="3171825"/>
          </a:xfrm>
          <a:prstGeom prst="rect">
            <a:avLst/>
          </a:prstGeom>
        </p:spPr>
      </p:pic>
    </p:spTree>
    <p:extLst>
      <p:ext uri="{BB962C8B-B14F-4D97-AF65-F5344CB8AC3E}">
        <p14:creationId xmlns:p14="http://schemas.microsoft.com/office/powerpoint/2010/main" val="785365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程式說明</a:t>
            </a:r>
            <a:endParaRPr lang="zh-TW" altLang="en-US" dirty="0"/>
          </a:p>
        </p:txBody>
      </p:sp>
      <p:sp>
        <p:nvSpPr>
          <p:cNvPr id="3" name="內容版面配置區 2"/>
          <p:cNvSpPr>
            <a:spLocks noGrp="1"/>
          </p:cNvSpPr>
          <p:nvPr>
            <p:ph idx="1"/>
          </p:nvPr>
        </p:nvSpPr>
        <p:spPr/>
        <p:txBody>
          <a:bodyPr>
            <a:normAutofit lnSpcReduction="10000"/>
          </a:bodyPr>
          <a:lstStyle/>
          <a:p>
            <a:pPr marL="228600" lvl="1">
              <a:spcBef>
                <a:spcPts val="1000"/>
              </a:spcBef>
            </a:pPr>
            <a:r>
              <a:rPr lang="en-US" altLang="zh-TW" sz="2800" dirty="0" smtClean="0"/>
              <a:t>(</a:t>
            </a:r>
            <a:r>
              <a:rPr lang="en-US" altLang="zh-TW" sz="2800" dirty="0"/>
              <a:t>1</a:t>
            </a:r>
            <a:r>
              <a:rPr lang="en-US" altLang="zh-TW" sz="2800" dirty="0" smtClean="0"/>
              <a:t>) </a:t>
            </a:r>
            <a:r>
              <a:rPr lang="en-US" altLang="zh-TW" sz="2800" dirty="0"/>
              <a:t>glVertex2i (25, 205);</a:t>
            </a:r>
            <a:br>
              <a:rPr lang="en-US" altLang="zh-TW" sz="2800" dirty="0"/>
            </a:br>
            <a:r>
              <a:rPr lang="zh-TW" altLang="zh-TW" sz="2800" dirty="0"/>
              <a:t>參數</a:t>
            </a:r>
            <a:r>
              <a:rPr lang="en-US" altLang="zh-TW" sz="2800" dirty="0"/>
              <a:t>(</a:t>
            </a:r>
            <a:r>
              <a:rPr lang="zh-TW" altLang="zh-TW" sz="2800" dirty="0"/>
              <a:t>指定頂點的</a:t>
            </a:r>
            <a:r>
              <a:rPr lang="en-US" altLang="zh-TW" sz="2800" dirty="0"/>
              <a:t> x </a:t>
            </a:r>
            <a:r>
              <a:rPr lang="zh-TW" altLang="zh-TW" sz="2800" dirty="0"/>
              <a:t>座標</a:t>
            </a:r>
            <a:r>
              <a:rPr lang="en-US" altLang="zh-TW" sz="2800" dirty="0"/>
              <a:t>, </a:t>
            </a:r>
            <a:r>
              <a:rPr lang="zh-TW" altLang="zh-TW" sz="2800" dirty="0"/>
              <a:t>指定頂點的</a:t>
            </a:r>
            <a:r>
              <a:rPr lang="en-US" altLang="zh-TW" sz="2800" dirty="0"/>
              <a:t> y </a:t>
            </a:r>
            <a:r>
              <a:rPr lang="zh-TW" altLang="zh-TW" sz="2800" dirty="0"/>
              <a:t>座標</a:t>
            </a:r>
            <a:r>
              <a:rPr lang="en-US" altLang="zh-TW" sz="2800" dirty="0"/>
              <a:t>) </a:t>
            </a:r>
            <a:r>
              <a:rPr lang="zh-TW" altLang="zh-TW" sz="2800" dirty="0"/>
              <a:t>皆為</a:t>
            </a:r>
            <a:r>
              <a:rPr lang="en-US" altLang="zh-TW" sz="2800" dirty="0"/>
              <a:t>integer</a:t>
            </a:r>
            <a:r>
              <a:rPr lang="zh-TW" altLang="zh-TW" sz="2800" dirty="0"/>
              <a:t>，</a:t>
            </a:r>
            <a:r>
              <a:rPr lang="en-US" altLang="zh-TW" sz="2800" dirty="0"/>
              <a:t>x</a:t>
            </a:r>
            <a:r>
              <a:rPr lang="zh-TW" altLang="zh-TW" sz="2800" dirty="0"/>
              <a:t>函數命令會在</a:t>
            </a:r>
            <a:r>
              <a:rPr lang="en-US" altLang="zh-TW" sz="2800" dirty="0"/>
              <a:t> </a:t>
            </a:r>
            <a:r>
              <a:rPr lang="en-US" altLang="zh-TW" sz="2800" dirty="0" err="1"/>
              <a:t>glBegin</a:t>
            </a:r>
            <a:r>
              <a:rPr lang="en-US" altLang="zh-TW" sz="2800" dirty="0"/>
              <a:t> / </a:t>
            </a:r>
            <a:r>
              <a:rPr lang="en-US" altLang="zh-TW" sz="2800" dirty="0" err="1"/>
              <a:t>glEnd</a:t>
            </a:r>
            <a:r>
              <a:rPr lang="zh-TW" altLang="zh-TW" sz="2800" dirty="0"/>
              <a:t>配對中用來指定點、線條和多邊形頂點。 當呼叫</a:t>
            </a:r>
            <a:r>
              <a:rPr lang="en-US" altLang="zh-TW" sz="2800" dirty="0"/>
              <a:t> </a:t>
            </a:r>
            <a:r>
              <a:rPr lang="en-US" altLang="zh-TW" sz="2800" dirty="0" err="1"/>
              <a:t>glVertex</a:t>
            </a:r>
            <a:r>
              <a:rPr lang="en-US" altLang="zh-TW" sz="2800" dirty="0"/>
              <a:t> </a:t>
            </a:r>
            <a:r>
              <a:rPr lang="zh-TW" altLang="zh-TW" sz="2800" dirty="0"/>
              <a:t>時，目前的色彩、標準和材質座標會與頂點相關聯。 當僅指定</a:t>
            </a:r>
            <a:r>
              <a:rPr lang="en-US" altLang="zh-TW" sz="2800" dirty="0"/>
              <a:t> x </a:t>
            </a:r>
            <a:r>
              <a:rPr lang="zh-TW" altLang="zh-TW" sz="2800" dirty="0"/>
              <a:t>和</a:t>
            </a:r>
            <a:r>
              <a:rPr lang="en-US" altLang="zh-TW" sz="2800" dirty="0"/>
              <a:t> y </a:t>
            </a:r>
            <a:r>
              <a:rPr lang="zh-TW" altLang="zh-TW" sz="2800" dirty="0"/>
              <a:t>時，</a:t>
            </a:r>
            <a:r>
              <a:rPr lang="en-US" altLang="zh-TW" sz="2800" dirty="0"/>
              <a:t> z </a:t>
            </a:r>
            <a:r>
              <a:rPr lang="zh-TW" altLang="zh-TW" sz="2800" dirty="0"/>
              <a:t>的預設值為</a:t>
            </a:r>
            <a:r>
              <a:rPr lang="en-US" altLang="zh-TW" sz="2800" dirty="0"/>
              <a:t>0.0</a:t>
            </a:r>
            <a:r>
              <a:rPr lang="zh-TW" altLang="zh-TW" sz="2800" dirty="0"/>
              <a:t>，</a:t>
            </a:r>
            <a:r>
              <a:rPr lang="en-US" altLang="zh-TW" sz="2800" dirty="0"/>
              <a:t> w </a:t>
            </a:r>
            <a:r>
              <a:rPr lang="zh-TW" altLang="zh-TW" sz="2800" dirty="0"/>
              <a:t>預設值為</a:t>
            </a:r>
            <a:r>
              <a:rPr lang="en-US" altLang="zh-TW" sz="2800" dirty="0"/>
              <a:t>1.0</a:t>
            </a:r>
            <a:r>
              <a:rPr lang="zh-TW" altLang="zh-TW" sz="2800" dirty="0"/>
              <a:t>。 當指定</a:t>
            </a:r>
            <a:r>
              <a:rPr lang="en-US" altLang="zh-TW" sz="2800" dirty="0"/>
              <a:t> x</a:t>
            </a:r>
            <a:r>
              <a:rPr lang="zh-TW" altLang="zh-TW" sz="2800" dirty="0"/>
              <a:t>、</a:t>
            </a:r>
            <a:r>
              <a:rPr lang="en-US" altLang="zh-TW" sz="2800" dirty="0"/>
              <a:t> y </a:t>
            </a:r>
            <a:r>
              <a:rPr lang="zh-TW" altLang="zh-TW" sz="2800" dirty="0"/>
              <a:t>和</a:t>
            </a:r>
            <a:r>
              <a:rPr lang="en-US" altLang="zh-TW" sz="2800" dirty="0"/>
              <a:t> z</a:t>
            </a:r>
            <a:r>
              <a:rPr lang="zh-TW" altLang="zh-TW" sz="2800" dirty="0"/>
              <a:t>時，</a:t>
            </a:r>
            <a:r>
              <a:rPr lang="en-US" altLang="zh-TW" sz="2800" dirty="0"/>
              <a:t> w </a:t>
            </a:r>
            <a:r>
              <a:rPr lang="zh-TW" altLang="zh-TW" sz="2800" dirty="0"/>
              <a:t>預設為</a:t>
            </a:r>
            <a:r>
              <a:rPr lang="en-US" altLang="zh-TW" sz="2800" dirty="0"/>
              <a:t>1.0</a:t>
            </a:r>
            <a:r>
              <a:rPr lang="zh-TW" altLang="zh-TW" sz="2800" dirty="0"/>
              <a:t>。 在</a:t>
            </a:r>
            <a:r>
              <a:rPr lang="en-US" altLang="zh-TW" sz="2800" dirty="0"/>
              <a:t> </a:t>
            </a:r>
            <a:r>
              <a:rPr lang="en-US" altLang="zh-TW" sz="2800" dirty="0" err="1"/>
              <a:t>glBegin</a:t>
            </a:r>
            <a:r>
              <a:rPr lang="en-US" altLang="zh-TW" sz="2800" dirty="0"/>
              <a:t> / </a:t>
            </a:r>
            <a:r>
              <a:rPr lang="en-US" altLang="zh-TW" sz="2800" dirty="0" err="1"/>
              <a:t>glEnd</a:t>
            </a:r>
            <a:r>
              <a:rPr lang="en-US" altLang="zh-TW" sz="2800" dirty="0"/>
              <a:t> </a:t>
            </a:r>
            <a:r>
              <a:rPr lang="zh-TW" altLang="zh-TW" sz="2800" dirty="0"/>
              <a:t>配對之外叫用</a:t>
            </a:r>
            <a:r>
              <a:rPr lang="en-US" altLang="zh-TW" sz="2800" dirty="0"/>
              <a:t> </a:t>
            </a:r>
            <a:r>
              <a:rPr lang="en-US" altLang="zh-TW" sz="2800" dirty="0" err="1"/>
              <a:t>glVertex</a:t>
            </a:r>
            <a:r>
              <a:rPr lang="en-US" altLang="zh-TW" sz="2800" dirty="0"/>
              <a:t> </a:t>
            </a:r>
            <a:r>
              <a:rPr lang="zh-TW" altLang="zh-TW" sz="2800" dirty="0"/>
              <a:t>會導致未定義的行為</a:t>
            </a:r>
            <a:r>
              <a:rPr lang="zh-TW" altLang="zh-TW" sz="2800" dirty="0" smtClean="0"/>
              <a:t>。</a:t>
            </a:r>
            <a:endParaRPr lang="en-US" altLang="zh-TW" sz="2800" dirty="0" smtClean="0"/>
          </a:p>
          <a:p>
            <a:pPr marL="228600" lvl="1">
              <a:spcBef>
                <a:spcPts val="1000"/>
              </a:spcBef>
            </a:pPr>
            <a:r>
              <a:rPr lang="en-US" altLang="zh-TW" sz="2800" dirty="0" smtClean="0"/>
              <a:t>(2) </a:t>
            </a:r>
            <a:r>
              <a:rPr lang="en-US" altLang="zh-TW" sz="2800" dirty="0" err="1"/>
              <a:t>glEnable</a:t>
            </a:r>
            <a:r>
              <a:rPr lang="en-US" altLang="zh-TW" sz="2800" dirty="0"/>
              <a:t> (GL_LINE_SMOOTH);</a:t>
            </a:r>
            <a:br>
              <a:rPr lang="en-US" altLang="zh-TW" sz="2800" dirty="0"/>
            </a:br>
            <a:r>
              <a:rPr lang="zh-TW" altLang="zh-TW" sz="2800" dirty="0"/>
              <a:t>函數會啟用各種</a:t>
            </a:r>
            <a:r>
              <a:rPr lang="en-US" altLang="zh-TW" sz="2800" dirty="0"/>
              <a:t>OpenGL</a:t>
            </a:r>
            <a:r>
              <a:rPr lang="zh-TW" altLang="zh-TW" sz="2800" dirty="0"/>
              <a:t>功能，</a:t>
            </a:r>
            <a:r>
              <a:rPr lang="en-US" altLang="zh-TW" sz="2800" dirty="0"/>
              <a:t>GL_LINE_SMOOTH</a:t>
            </a:r>
            <a:r>
              <a:rPr lang="zh-TW" altLang="zh-TW" sz="2800" dirty="0"/>
              <a:t>若已啟用，請使用正確的篩選繪製行。 如果停用，則繪製別名行，可參考</a:t>
            </a:r>
            <a:r>
              <a:rPr lang="en-US" altLang="zh-TW" sz="2800" dirty="0" err="1"/>
              <a:t>glLineWidth</a:t>
            </a:r>
            <a:r>
              <a:rPr lang="en-US" altLang="zh-TW" sz="2800" dirty="0"/>
              <a:t>()</a:t>
            </a:r>
            <a:r>
              <a:rPr lang="zh-TW" altLang="zh-TW" sz="2800" dirty="0"/>
              <a:t>。</a:t>
            </a:r>
            <a:endParaRPr lang="en-US" altLang="zh-TW" sz="2800" dirty="0"/>
          </a:p>
          <a:p>
            <a:pPr marL="228600" lvl="1">
              <a:spcBef>
                <a:spcPts val="1000"/>
              </a:spcBef>
            </a:pPr>
            <a:endParaRPr lang="zh-TW" altLang="zh-TW" sz="2800" dirty="0"/>
          </a:p>
          <a:p>
            <a:pPr marL="228600" lvl="1">
              <a:spcBef>
                <a:spcPts val="1000"/>
              </a:spcBef>
            </a:pPr>
            <a:endParaRPr lang="zh-TW" altLang="en-US" dirty="0"/>
          </a:p>
        </p:txBody>
      </p:sp>
    </p:spTree>
    <p:extLst>
      <p:ext uri="{BB962C8B-B14F-4D97-AF65-F5344CB8AC3E}">
        <p14:creationId xmlns:p14="http://schemas.microsoft.com/office/powerpoint/2010/main" val="278460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60614"/>
            <a:ext cx="10515600" cy="1325563"/>
          </a:xfrm>
        </p:spPr>
        <p:txBody>
          <a:bodyPr/>
          <a:lstStyle/>
          <a:p>
            <a:r>
              <a:rPr lang="zh-TW" altLang="en-US" dirty="0" smtClean="0"/>
              <a:t>章節目錄</a:t>
            </a:r>
            <a:endParaRPr lang="zh-TW" altLang="en-US" dirty="0"/>
          </a:p>
        </p:txBody>
      </p:sp>
      <p:sp>
        <p:nvSpPr>
          <p:cNvPr id="3" name="內容版面配置區 2"/>
          <p:cNvSpPr>
            <a:spLocks noGrp="1"/>
          </p:cNvSpPr>
          <p:nvPr>
            <p:ph idx="1"/>
          </p:nvPr>
        </p:nvSpPr>
        <p:spPr>
          <a:xfrm>
            <a:off x="0" y="1686177"/>
            <a:ext cx="10515600" cy="5171823"/>
          </a:xfrm>
        </p:spPr>
        <p:txBody>
          <a:bodyPr>
            <a:normAutofit lnSpcReduction="10000"/>
          </a:bodyPr>
          <a:lstStyle/>
          <a:p>
            <a:r>
              <a:rPr lang="en-US" altLang="zh-TW" dirty="0" smtClean="0"/>
              <a:t>2.1</a:t>
            </a:r>
            <a:r>
              <a:rPr lang="zh-TW" altLang="en-US" dirty="0" smtClean="0"/>
              <a:t>    </a:t>
            </a:r>
            <a:r>
              <a:rPr lang="en-US" altLang="zh-TW" dirty="0" smtClean="0"/>
              <a:t>The </a:t>
            </a:r>
            <a:r>
              <a:rPr lang="en-US" altLang="zh-TW" dirty="0" err="1"/>
              <a:t>Sierpiński</a:t>
            </a:r>
            <a:r>
              <a:rPr lang="en-US" altLang="zh-TW" dirty="0" smtClean="0"/>
              <a:t> Gasket</a:t>
            </a:r>
          </a:p>
          <a:p>
            <a:r>
              <a:rPr lang="en-US" altLang="zh-TW" dirty="0" smtClean="0"/>
              <a:t>2.2    Programming Two-Dimensional Applications</a:t>
            </a:r>
          </a:p>
          <a:p>
            <a:r>
              <a:rPr lang="en-US" altLang="zh-TW" dirty="0" smtClean="0"/>
              <a:t>2.3    The OpenGL API</a:t>
            </a:r>
          </a:p>
          <a:p>
            <a:r>
              <a:rPr lang="en-US" altLang="zh-TW" dirty="0" smtClean="0"/>
              <a:t>2.4    Primitives and Attributes</a:t>
            </a:r>
          </a:p>
          <a:p>
            <a:r>
              <a:rPr lang="en-US" altLang="zh-TW" dirty="0" smtClean="0"/>
              <a:t>2.5    Color</a:t>
            </a:r>
          </a:p>
          <a:p>
            <a:r>
              <a:rPr lang="en-US" altLang="zh-TW" dirty="0" smtClean="0"/>
              <a:t>2.6    Viewing</a:t>
            </a:r>
          </a:p>
          <a:p>
            <a:r>
              <a:rPr lang="en-US" altLang="zh-TW" dirty="0" smtClean="0"/>
              <a:t>2.7    Control Functions</a:t>
            </a:r>
          </a:p>
          <a:p>
            <a:r>
              <a:rPr lang="en-US" altLang="zh-TW" dirty="0" smtClean="0"/>
              <a:t>2.8    The Gasket Program</a:t>
            </a:r>
          </a:p>
          <a:p>
            <a:r>
              <a:rPr lang="en-US" altLang="zh-TW" dirty="0" smtClean="0"/>
              <a:t>2.9    Polygons and Recursion</a:t>
            </a:r>
          </a:p>
          <a:p>
            <a:r>
              <a:rPr lang="en-US" altLang="zh-TW" dirty="0" smtClean="0"/>
              <a:t>2.10  The Three-Dimensional Gasket</a:t>
            </a:r>
          </a:p>
          <a:p>
            <a:r>
              <a:rPr lang="en-US" altLang="zh-TW" dirty="0" smtClean="0"/>
              <a:t>2.11  Plotting Implicit Functions</a:t>
            </a:r>
            <a:endParaRPr lang="zh-TW" altLang="en-US" dirty="0"/>
          </a:p>
        </p:txBody>
      </p:sp>
      <p:pic>
        <p:nvPicPr>
          <p:cNvPr id="4" name="圖片 3"/>
          <p:cNvPicPr>
            <a:picLocks noChangeAspect="1"/>
          </p:cNvPicPr>
          <p:nvPr/>
        </p:nvPicPr>
        <p:blipFill>
          <a:blip r:embed="rId2"/>
          <a:stretch>
            <a:fillRect/>
          </a:stretch>
        </p:blipFill>
        <p:spPr>
          <a:xfrm>
            <a:off x="7652084" y="1023395"/>
            <a:ext cx="4427621" cy="5531754"/>
          </a:xfrm>
          <a:prstGeom prst="rect">
            <a:avLst/>
          </a:prstGeom>
        </p:spPr>
      </p:pic>
    </p:spTree>
    <p:extLst>
      <p:ext uri="{BB962C8B-B14F-4D97-AF65-F5344CB8AC3E}">
        <p14:creationId xmlns:p14="http://schemas.microsoft.com/office/powerpoint/2010/main" val="219720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240632"/>
            <a:ext cx="10515600" cy="6208294"/>
          </a:xfrm>
        </p:spPr>
        <p:txBody>
          <a:bodyPr>
            <a:normAutofit/>
          </a:bodyPr>
          <a:lstStyle/>
          <a:p>
            <a:r>
              <a:rPr lang="en-US" altLang="zh-TW" sz="2800" dirty="0" smtClean="0"/>
              <a:t>(</a:t>
            </a:r>
            <a:r>
              <a:rPr lang="en-US" altLang="zh-TW" dirty="0"/>
              <a:t>3</a:t>
            </a:r>
            <a:r>
              <a:rPr lang="en-US" altLang="zh-TW" sz="2800" dirty="0" smtClean="0"/>
              <a:t>)</a:t>
            </a:r>
            <a:r>
              <a:rPr lang="en-US" altLang="zh-TW" dirty="0" smtClean="0"/>
              <a:t> </a:t>
            </a:r>
            <a:r>
              <a:rPr lang="en-US" altLang="zh-TW" dirty="0" err="1" smtClean="0"/>
              <a:t>glHint</a:t>
            </a:r>
            <a:r>
              <a:rPr lang="en-US" altLang="zh-TW" dirty="0" smtClean="0"/>
              <a:t> (GL_LINE_SMOOTH, GL_NICEST);</a:t>
            </a:r>
            <a:br>
              <a:rPr lang="en-US" altLang="zh-TW" dirty="0" smtClean="0"/>
            </a:br>
            <a:r>
              <a:rPr lang="zh-TW" altLang="zh-TW" dirty="0" smtClean="0"/>
              <a:t>函式會指定實作為特定的提示，參數為</a:t>
            </a:r>
            <a:r>
              <a:rPr lang="en-US" altLang="zh-TW" dirty="0" smtClean="0"/>
              <a:t>(</a:t>
            </a:r>
            <a:r>
              <a:rPr lang="en-US" altLang="zh-TW" dirty="0" err="1" smtClean="0"/>
              <a:t>target,mode</a:t>
            </a:r>
            <a:r>
              <a:rPr lang="en-US" altLang="zh-TW" dirty="0" smtClean="0"/>
              <a:t>)</a:t>
            </a:r>
            <a:r>
              <a:rPr lang="zh-TW" altLang="zh-TW" dirty="0" smtClean="0"/>
              <a:t>。</a:t>
            </a:r>
            <a:r>
              <a:rPr lang="en-US" altLang="zh-TW" dirty="0" smtClean="0"/>
              <a:t>target</a:t>
            </a:r>
            <a:r>
              <a:rPr lang="zh-TW" altLang="zh-TW" dirty="0" smtClean="0"/>
              <a:t>指出要控制之行為的符號常數，</a:t>
            </a:r>
            <a:r>
              <a:rPr lang="en-US" altLang="zh-TW" dirty="0" smtClean="0"/>
              <a:t>mode</a:t>
            </a:r>
            <a:r>
              <a:rPr lang="zh-TW" altLang="zh-TW" dirty="0" smtClean="0"/>
              <a:t>表示所需行為的符號常數，</a:t>
            </a:r>
            <a:r>
              <a:rPr lang="en-US" altLang="zh-TW" dirty="0" smtClean="0"/>
              <a:t>GL_LINE_SMOOTH</a:t>
            </a:r>
            <a:r>
              <a:rPr lang="zh-TW" altLang="zh-TW" dirty="0" smtClean="0"/>
              <a:t>指出反鋸齒線條的取樣品質。 如果套用</a:t>
            </a:r>
            <a:r>
              <a:rPr lang="en-US" altLang="zh-TW" dirty="0" smtClean="0"/>
              <a:t> _ </a:t>
            </a:r>
            <a:r>
              <a:rPr lang="zh-TW" altLang="zh-TW" dirty="0" smtClean="0"/>
              <a:t>較大的篩選函式，提示</a:t>
            </a:r>
            <a:r>
              <a:rPr lang="en-US" altLang="zh-TW" dirty="0" smtClean="0"/>
              <a:t> GL </a:t>
            </a:r>
            <a:r>
              <a:rPr lang="zh-TW" altLang="zh-TW" dirty="0" smtClean="0"/>
              <a:t>最好可能會導致在點陣化期間產生更多圖元片段；</a:t>
            </a:r>
            <a:r>
              <a:rPr lang="en-US" altLang="zh-TW" dirty="0" smtClean="0"/>
              <a:t>GL_NICEST</a:t>
            </a:r>
            <a:r>
              <a:rPr lang="zh-TW" altLang="zh-TW" dirty="0" smtClean="0"/>
              <a:t>為最正確或最高品質的選項。</a:t>
            </a:r>
            <a:endParaRPr lang="en-US" altLang="zh-TW" dirty="0" smtClean="0"/>
          </a:p>
          <a:p>
            <a:r>
              <a:rPr lang="en-US" altLang="zh-TW" sz="2800" dirty="0" smtClean="0"/>
              <a:t>(4)</a:t>
            </a:r>
            <a:r>
              <a:rPr lang="en-US" altLang="zh-TW" dirty="0" smtClean="0"/>
              <a:t> </a:t>
            </a:r>
            <a:r>
              <a:rPr lang="en-US" altLang="zh-TW" dirty="0" err="1" smtClean="0"/>
              <a:t>glLineWidth</a:t>
            </a:r>
            <a:r>
              <a:rPr lang="en-US" altLang="zh-TW" dirty="0" smtClean="0"/>
              <a:t>;</a:t>
            </a:r>
            <a:br>
              <a:rPr lang="en-US" altLang="zh-TW" dirty="0" smtClean="0"/>
            </a:br>
            <a:r>
              <a:rPr lang="en-US" altLang="zh-TW" dirty="0" err="1" smtClean="0"/>
              <a:t>GlLineWidth</a:t>
            </a:r>
            <a:r>
              <a:rPr lang="en-US" altLang="zh-TW" dirty="0" smtClean="0"/>
              <a:t> </a:t>
            </a:r>
            <a:r>
              <a:rPr lang="zh-TW" altLang="zh-TW" dirty="0" smtClean="0"/>
              <a:t>函式會指定鋸齒和反鋸齒線條的點陣化寬度。 使用</a:t>
            </a:r>
            <a:r>
              <a:rPr lang="en-US" altLang="zh-TW" dirty="0" smtClean="0"/>
              <a:t>1.0 </a:t>
            </a:r>
            <a:r>
              <a:rPr lang="zh-TW" altLang="zh-TW" dirty="0" smtClean="0"/>
              <a:t>以外的線條寬度有不同的效果，這取決於是否已啟用行消除鋸齒功能。 藉由呼叫</a:t>
            </a:r>
            <a:r>
              <a:rPr lang="en-US" altLang="zh-TW" dirty="0" smtClean="0"/>
              <a:t> </a:t>
            </a:r>
            <a:r>
              <a:rPr lang="en-US" altLang="zh-TW" dirty="0" err="1" smtClean="0"/>
              <a:t>glEnable</a:t>
            </a:r>
            <a:r>
              <a:rPr lang="en-US" altLang="zh-TW" dirty="0" smtClean="0"/>
              <a:t> </a:t>
            </a:r>
            <a:r>
              <a:rPr lang="zh-TW" altLang="zh-TW" dirty="0" smtClean="0"/>
              <a:t>和</a:t>
            </a:r>
            <a:r>
              <a:rPr lang="en-US" altLang="zh-TW" dirty="0" smtClean="0"/>
              <a:t> </a:t>
            </a:r>
            <a:r>
              <a:rPr lang="en-US" altLang="zh-TW" dirty="0" err="1" smtClean="0"/>
              <a:t>glDisable</a:t>
            </a:r>
            <a:r>
              <a:rPr lang="en-US" altLang="zh-TW" dirty="0" smtClean="0"/>
              <a:t> </a:t>
            </a:r>
            <a:r>
              <a:rPr lang="zh-TW" altLang="zh-TW" dirty="0" smtClean="0"/>
              <a:t>，並將引數 </a:t>
            </a:r>
            <a:r>
              <a:rPr lang="en-US" altLang="zh-TW" dirty="0" smtClean="0"/>
              <a:t>GL_LINE_SMOOTH</a:t>
            </a:r>
            <a:r>
              <a:rPr lang="zh-TW" altLang="zh-TW" dirty="0" smtClean="0"/>
              <a:t>，以控制線條消除鋸齒。</a:t>
            </a:r>
            <a:endParaRPr lang="en-US" altLang="zh-TW" dirty="0" smtClean="0"/>
          </a:p>
          <a:p>
            <a:r>
              <a:rPr lang="en-US" altLang="zh-TW" dirty="0" smtClean="0"/>
              <a:t>(5) </a:t>
            </a:r>
            <a:r>
              <a:rPr lang="en-US" altLang="zh-TW" dirty="0"/>
              <a:t>glVertex2f(110+25*cos(2*</a:t>
            </a:r>
            <a:r>
              <a:rPr lang="en-US" altLang="zh-TW" dirty="0" err="1"/>
              <a:t>i</a:t>
            </a:r>
            <a:r>
              <a:rPr lang="en-US" altLang="zh-TW" dirty="0"/>
              <a:t>*pi/10000), 200+25*sin(2*</a:t>
            </a:r>
            <a:r>
              <a:rPr lang="en-US" altLang="zh-TW" dirty="0" err="1"/>
              <a:t>i</a:t>
            </a:r>
            <a:r>
              <a:rPr lang="en-US" altLang="zh-TW" dirty="0"/>
              <a:t>*pi/10000));</a:t>
            </a:r>
            <a:br>
              <a:rPr lang="en-US" altLang="zh-TW" dirty="0"/>
            </a:br>
            <a:r>
              <a:rPr lang="zh-TW" altLang="zh-TW" dirty="0"/>
              <a:t>同</a:t>
            </a:r>
            <a:r>
              <a:rPr lang="en-US" altLang="zh-TW" dirty="0"/>
              <a:t>glVertex2i</a:t>
            </a:r>
            <a:r>
              <a:rPr lang="zh-TW" altLang="zh-TW" dirty="0"/>
              <a:t>，只是參數改為</a:t>
            </a:r>
            <a:r>
              <a:rPr lang="en-US" altLang="zh-TW" dirty="0"/>
              <a:t>float</a:t>
            </a:r>
            <a:r>
              <a:rPr lang="zh-TW" altLang="zh-TW" dirty="0"/>
              <a:t>，在此以迴圈建構出圓形。</a:t>
            </a:r>
            <a:endParaRPr lang="en-US" altLang="zh-TW" dirty="0"/>
          </a:p>
          <a:p>
            <a:endParaRPr lang="zh-TW" altLang="zh-TW" sz="2800" dirty="0" smtClean="0"/>
          </a:p>
          <a:p>
            <a:endParaRPr lang="zh-TW" altLang="en-US" sz="2400" dirty="0"/>
          </a:p>
        </p:txBody>
      </p:sp>
    </p:spTree>
    <p:extLst>
      <p:ext uri="{BB962C8B-B14F-4D97-AF65-F5344CB8AC3E}">
        <p14:creationId xmlns:p14="http://schemas.microsoft.com/office/powerpoint/2010/main" val="220915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其他範例</a:t>
            </a:r>
            <a:r>
              <a:rPr lang="zh-TW" altLang="en-US" dirty="0" smtClean="0"/>
              <a:t>程式</a:t>
            </a:r>
            <a:endParaRPr lang="zh-TW" altLang="en-US" dirty="0"/>
          </a:p>
        </p:txBody>
      </p:sp>
      <p:sp>
        <p:nvSpPr>
          <p:cNvPr id="3" name="內容版面配置區 2"/>
          <p:cNvSpPr>
            <a:spLocks noGrp="1"/>
          </p:cNvSpPr>
          <p:nvPr>
            <p:ph idx="1"/>
          </p:nvPr>
        </p:nvSpPr>
        <p:spPr/>
        <p:txBody>
          <a:bodyPr/>
          <a:lstStyle/>
          <a:p>
            <a:r>
              <a:rPr lang="zh-TW" altLang="en-US" dirty="0" smtClean="0"/>
              <a:t>無</a:t>
            </a:r>
            <a:endParaRPr lang="zh-TW" altLang="en-US" dirty="0"/>
          </a:p>
        </p:txBody>
      </p:sp>
    </p:spTree>
    <p:extLst>
      <p:ext uri="{BB962C8B-B14F-4D97-AF65-F5344CB8AC3E}">
        <p14:creationId xmlns:p14="http://schemas.microsoft.com/office/powerpoint/2010/main" val="1383979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注意事項</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err="1"/>
              <a:t>GlVertex</a:t>
            </a:r>
            <a:r>
              <a:rPr lang="en-US" altLang="zh-TW" dirty="0"/>
              <a:t>*():</a:t>
            </a:r>
            <a:r>
              <a:rPr lang="zh-TW" altLang="zh-TW" dirty="0"/>
              <a:t>其中</a:t>
            </a:r>
            <a:r>
              <a:rPr lang="en-US" altLang="zh-TW" dirty="0"/>
              <a:t>*</a:t>
            </a:r>
            <a:r>
              <a:rPr lang="zh-TW" altLang="zh-TW" dirty="0"/>
              <a:t>可解釋為</a:t>
            </a:r>
            <a:r>
              <a:rPr lang="en-US" altLang="zh-TW" dirty="0" err="1"/>
              <a:t>nt</a:t>
            </a:r>
            <a:r>
              <a:rPr lang="zh-TW" altLang="zh-TW" dirty="0"/>
              <a:t>或</a:t>
            </a:r>
            <a:r>
              <a:rPr lang="en-US" altLang="zh-TW" dirty="0" err="1"/>
              <a:t>ntv</a:t>
            </a:r>
            <a:r>
              <a:rPr lang="zh-TW" altLang="zh-TW" dirty="0"/>
              <a:t>形式的兩個或三個字元，其中</a:t>
            </a:r>
            <a:r>
              <a:rPr lang="en-US" altLang="zh-TW" dirty="0"/>
              <a:t>n</a:t>
            </a:r>
            <a:r>
              <a:rPr lang="zh-TW" altLang="zh-TW" dirty="0"/>
              <a:t>表示維度</a:t>
            </a:r>
            <a:r>
              <a:rPr lang="en-US" altLang="zh-TW" dirty="0"/>
              <a:t>(2,3</a:t>
            </a:r>
            <a:r>
              <a:rPr lang="zh-TW" altLang="zh-TW" dirty="0"/>
              <a:t>或</a:t>
            </a:r>
            <a:r>
              <a:rPr lang="en-US" altLang="zh-TW" dirty="0"/>
              <a:t>4)</a:t>
            </a:r>
            <a:r>
              <a:rPr lang="zh-TW" altLang="zh-TW" dirty="0"/>
              <a:t>；</a:t>
            </a:r>
            <a:r>
              <a:rPr lang="en-US" altLang="zh-TW" dirty="0"/>
              <a:t>t</a:t>
            </a:r>
            <a:r>
              <a:rPr lang="zh-TW" altLang="zh-TW" dirty="0"/>
              <a:t>表示資料型態，如整數</a:t>
            </a:r>
            <a:r>
              <a:rPr lang="en-US" altLang="zh-TW" dirty="0"/>
              <a:t>(</a:t>
            </a:r>
            <a:r>
              <a:rPr lang="en-US" altLang="zh-TW" dirty="0" err="1"/>
              <a:t>i</a:t>
            </a:r>
            <a:r>
              <a:rPr lang="en-US" altLang="zh-TW" dirty="0"/>
              <a:t>)</a:t>
            </a:r>
            <a:r>
              <a:rPr lang="zh-TW" altLang="zh-TW" dirty="0"/>
              <a:t>、符點數</a:t>
            </a:r>
            <a:r>
              <a:rPr lang="en-US" altLang="zh-TW" dirty="0"/>
              <a:t>(f)</a:t>
            </a:r>
            <a:r>
              <a:rPr lang="zh-TW" altLang="zh-TW" dirty="0"/>
              <a:t>或雙精度數</a:t>
            </a:r>
            <a:r>
              <a:rPr lang="en-US" altLang="zh-TW" dirty="0"/>
              <a:t>(d)</a:t>
            </a:r>
            <a:r>
              <a:rPr lang="zh-TW" altLang="zh-TW" dirty="0"/>
              <a:t>；和</a:t>
            </a:r>
            <a:r>
              <a:rPr lang="en-US" altLang="zh-TW" dirty="0"/>
              <a:t>v</a:t>
            </a:r>
            <a:r>
              <a:rPr lang="zh-TW" altLang="zh-TW" dirty="0"/>
              <a:t>，如果存在，索引變量是通過指向數組的指標而不是通過參數列表指定的。</a:t>
            </a:r>
          </a:p>
          <a:p>
            <a:r>
              <a:rPr lang="en-US" altLang="zh-TW" dirty="0"/>
              <a:t>#define </a:t>
            </a:r>
            <a:r>
              <a:rPr lang="en-US" altLang="zh-TW" dirty="0" err="1"/>
              <a:t>GLfloat</a:t>
            </a:r>
            <a:r>
              <a:rPr lang="en-US" altLang="zh-TW" dirty="0"/>
              <a:t> float(header file):</a:t>
            </a:r>
            <a:r>
              <a:rPr lang="zh-TW" altLang="zh-TW" dirty="0"/>
              <a:t>在</a:t>
            </a:r>
            <a:r>
              <a:rPr lang="en-US" altLang="zh-TW" dirty="0"/>
              <a:t>OpenGL</a:t>
            </a:r>
            <a:r>
              <a:rPr lang="zh-TW" altLang="zh-TW" dirty="0"/>
              <a:t>，我們常使用基本</a:t>
            </a:r>
            <a:r>
              <a:rPr lang="en-US" altLang="zh-TW" dirty="0"/>
              <a:t>OpenGL</a:t>
            </a:r>
            <a:r>
              <a:rPr lang="zh-TW" altLang="zh-TW" dirty="0"/>
              <a:t>型態，例如</a:t>
            </a:r>
            <a:r>
              <a:rPr lang="en-US" altLang="zh-TW" dirty="0" err="1"/>
              <a:t>GLfloat</a:t>
            </a:r>
            <a:r>
              <a:rPr lang="zh-TW" altLang="zh-TW" dirty="0"/>
              <a:t>和</a:t>
            </a:r>
            <a:r>
              <a:rPr lang="en-US" altLang="zh-TW" dirty="0"/>
              <a:t>Glint</a:t>
            </a:r>
            <a:r>
              <a:rPr lang="zh-TW" altLang="zh-TW" dirty="0"/>
              <a:t>而不是</a:t>
            </a:r>
            <a:r>
              <a:rPr lang="en-US" altLang="zh-TW" dirty="0"/>
              <a:t>C</a:t>
            </a:r>
            <a:r>
              <a:rPr lang="zh-TW" altLang="zh-TW" dirty="0"/>
              <a:t>型態，例如</a:t>
            </a:r>
            <a:r>
              <a:rPr lang="en-US" altLang="zh-TW" dirty="0"/>
              <a:t>float</a:t>
            </a:r>
            <a:r>
              <a:rPr lang="zh-TW" altLang="zh-TW" dirty="0"/>
              <a:t>和</a:t>
            </a:r>
            <a:r>
              <a:rPr lang="en-US" altLang="zh-TW" dirty="0" err="1"/>
              <a:t>int</a:t>
            </a:r>
            <a:r>
              <a:rPr lang="zh-TW" altLang="zh-TW" dirty="0"/>
              <a:t>。</a:t>
            </a:r>
            <a:r>
              <a:rPr lang="en-US" altLang="zh-TW" dirty="0"/>
              <a:t>(</a:t>
            </a:r>
            <a:r>
              <a:rPr lang="zh-TW" altLang="zh-TW" dirty="0"/>
              <a:t>改變型態而不改變現有的應用程式</a:t>
            </a:r>
            <a:r>
              <a:rPr lang="en-US" altLang="zh-TW" dirty="0"/>
              <a:t>)</a:t>
            </a:r>
            <a:endParaRPr lang="zh-TW" altLang="zh-TW" dirty="0"/>
          </a:p>
          <a:p>
            <a:r>
              <a:rPr lang="en-US" altLang="zh-TW" dirty="0"/>
              <a:t>(1)</a:t>
            </a:r>
            <a:r>
              <a:rPr lang="zh-TW" altLang="zh-TW" dirty="0"/>
              <a:t>使用者想在二維空間</a:t>
            </a:r>
            <a:r>
              <a:rPr lang="en-US" altLang="zh-TW" dirty="0"/>
              <a:t>(</a:t>
            </a:r>
            <a:r>
              <a:rPr lang="zh-TW" altLang="zh-TW" dirty="0"/>
              <a:t>三維空間</a:t>
            </a:r>
            <a:r>
              <a:rPr lang="en-US" altLang="zh-TW" dirty="0"/>
              <a:t>)</a:t>
            </a:r>
            <a:r>
              <a:rPr lang="zh-TW" altLang="zh-TW" dirty="0"/>
              <a:t>用整數</a:t>
            </a:r>
            <a:r>
              <a:rPr lang="en-US" altLang="zh-TW" dirty="0"/>
              <a:t>:</a:t>
            </a:r>
            <a:endParaRPr lang="zh-TW" altLang="zh-TW" dirty="0"/>
          </a:p>
          <a:p>
            <a:pPr marL="457200" lvl="1" indent="0">
              <a:buNone/>
            </a:pPr>
            <a:r>
              <a:rPr lang="en-US" altLang="zh-TW" sz="2800" dirty="0"/>
              <a:t>glVertex2i(</a:t>
            </a:r>
            <a:r>
              <a:rPr lang="en-US" altLang="zh-TW" sz="2800" dirty="0" err="1"/>
              <a:t>GLint</a:t>
            </a:r>
            <a:r>
              <a:rPr lang="en-US" altLang="zh-TW" sz="2800" dirty="0"/>
              <a:t> </a:t>
            </a:r>
            <a:r>
              <a:rPr lang="en-US" altLang="zh-TW" sz="2800" dirty="0" err="1"/>
              <a:t>xi,GLint</a:t>
            </a:r>
            <a:r>
              <a:rPr lang="en-US" altLang="zh-TW" sz="2800" dirty="0"/>
              <a:t> </a:t>
            </a:r>
            <a:r>
              <a:rPr lang="en-US" altLang="zh-TW" sz="2800" dirty="0" err="1"/>
              <a:t>yi</a:t>
            </a:r>
            <a:r>
              <a:rPr lang="en-US" altLang="zh-TW" sz="2800" dirty="0"/>
              <a:t>)</a:t>
            </a:r>
            <a:r>
              <a:rPr lang="zh-TW" altLang="zh-TW" sz="2800" dirty="0"/>
              <a:t>、</a:t>
            </a:r>
            <a:r>
              <a:rPr lang="en-US" altLang="zh-TW" sz="2800" dirty="0"/>
              <a:t>glVertex3i(</a:t>
            </a:r>
            <a:r>
              <a:rPr lang="en-US" altLang="zh-TW" sz="2800" dirty="0" err="1"/>
              <a:t>GLfloat</a:t>
            </a:r>
            <a:r>
              <a:rPr lang="en-US" altLang="zh-TW" sz="2800" dirty="0"/>
              <a:t> x, </a:t>
            </a:r>
            <a:r>
              <a:rPr lang="en-US" altLang="zh-TW" sz="2800" dirty="0" err="1"/>
              <a:t>GLfloat</a:t>
            </a:r>
            <a:r>
              <a:rPr lang="en-US" altLang="zh-TW" sz="2800" dirty="0"/>
              <a:t> y, </a:t>
            </a:r>
            <a:r>
              <a:rPr lang="en-US" altLang="zh-TW" sz="2800" dirty="0" err="1"/>
              <a:t>GLfloat</a:t>
            </a:r>
            <a:r>
              <a:rPr lang="en-US" altLang="zh-TW" sz="2800" dirty="0"/>
              <a:t> z)</a:t>
            </a:r>
            <a:endParaRPr lang="zh-TW" altLang="zh-TW" sz="2800" dirty="0"/>
          </a:p>
          <a:p>
            <a:r>
              <a:rPr lang="en-US" altLang="zh-TW" dirty="0" smtClean="0"/>
              <a:t>(</a:t>
            </a:r>
            <a:r>
              <a:rPr lang="en-US" altLang="zh-TW" dirty="0"/>
              <a:t>2)</a:t>
            </a:r>
            <a:r>
              <a:rPr lang="zh-TW" altLang="zh-TW" dirty="0"/>
              <a:t>我們使用陣列儲存三維向量資訊</a:t>
            </a:r>
            <a:r>
              <a:rPr lang="en-US" altLang="zh-TW" dirty="0"/>
              <a:t>:</a:t>
            </a:r>
            <a:endParaRPr lang="zh-TW" altLang="zh-TW" dirty="0"/>
          </a:p>
          <a:p>
            <a:pPr marL="0" indent="0">
              <a:buNone/>
            </a:pPr>
            <a:r>
              <a:rPr lang="zh-TW" altLang="en-US" dirty="0"/>
              <a:t> </a:t>
            </a:r>
            <a:r>
              <a:rPr lang="zh-TW" altLang="en-US" dirty="0" smtClean="0"/>
              <a:t>    </a:t>
            </a:r>
            <a:r>
              <a:rPr lang="en-US" altLang="zh-TW" dirty="0" err="1" smtClean="0"/>
              <a:t>GLfloat</a:t>
            </a:r>
            <a:r>
              <a:rPr lang="en-US" altLang="zh-TW" dirty="0" smtClean="0"/>
              <a:t> </a:t>
            </a:r>
            <a:r>
              <a:rPr lang="en-US" altLang="zh-TW" dirty="0"/>
              <a:t>vertex[3],</a:t>
            </a:r>
            <a:r>
              <a:rPr lang="zh-TW" altLang="zh-TW" dirty="0"/>
              <a:t>我們可使用</a:t>
            </a:r>
            <a:r>
              <a:rPr lang="en-US" altLang="zh-TW" dirty="0"/>
              <a:t>glVertex3fv(vertex)</a:t>
            </a:r>
            <a:endParaRPr lang="zh-TW" altLang="zh-TW" dirty="0"/>
          </a:p>
          <a:p>
            <a:endParaRPr lang="zh-TW" altLang="en-US" dirty="0"/>
          </a:p>
        </p:txBody>
      </p:sp>
    </p:spTree>
    <p:extLst>
      <p:ext uri="{BB962C8B-B14F-4D97-AF65-F5344CB8AC3E}">
        <p14:creationId xmlns:p14="http://schemas.microsoft.com/office/powerpoint/2010/main" val="4176773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304800"/>
            <a:ext cx="10515600" cy="1909011"/>
          </a:xfrm>
        </p:spPr>
        <p:txBody>
          <a:bodyPr/>
          <a:lstStyle/>
          <a:p>
            <a:r>
              <a:rPr lang="zh-TW" altLang="zh-TW" dirty="0"/>
              <a:t>我們希望顯示點或線段，在</a:t>
            </a:r>
            <a:r>
              <a:rPr lang="en-US" altLang="zh-TW" dirty="0"/>
              <a:t>OpenGL</a:t>
            </a:r>
            <a:r>
              <a:rPr lang="zh-TW" altLang="zh-TW" dirty="0"/>
              <a:t>中有一些物件，其類型規範包括以下內容。</a:t>
            </a:r>
          </a:p>
          <a:p>
            <a:r>
              <a:rPr lang="en-US" altLang="zh-TW" dirty="0"/>
              <a:t>Points(GL_POINTS)</a:t>
            </a:r>
            <a:r>
              <a:rPr lang="zh-TW" altLang="zh-TW" dirty="0"/>
              <a:t>、</a:t>
            </a:r>
            <a:r>
              <a:rPr lang="en-US" altLang="zh-TW" dirty="0"/>
              <a:t>Line segments(GL_LINES)</a:t>
            </a:r>
            <a:r>
              <a:rPr lang="zh-TW" altLang="zh-TW" dirty="0"/>
              <a:t>、</a:t>
            </a:r>
            <a:r>
              <a:rPr lang="en-US" altLang="zh-TW" dirty="0"/>
              <a:t>Polylines(GL_LINE_STRIP,GL_LINE_LOOP)</a:t>
            </a:r>
            <a:endParaRPr lang="zh-TW" altLang="zh-TW" dirty="0"/>
          </a:p>
          <a:p>
            <a:endParaRPr lang="zh-TW" altLang="en-US" dirty="0"/>
          </a:p>
        </p:txBody>
      </p:sp>
      <p:pic>
        <p:nvPicPr>
          <p:cNvPr id="4" name="Picture 2" descr="D:\upload\計算機圖學\Interactive computer graphics\PowerPoint Figures\0321533674_fig\Figures\Angel5EjpegChap02\AN02F07.jpg"/>
          <p:cNvPicPr/>
          <p:nvPr/>
        </p:nvPicPr>
        <p:blipFill>
          <a:blip r:embed="rId2">
            <a:extLst>
              <a:ext uri="{28A0092B-C50C-407E-A947-70E740481C1C}">
                <a14:useLocalDpi xmlns:a14="http://schemas.microsoft.com/office/drawing/2010/main" val="0"/>
              </a:ext>
            </a:extLst>
          </a:blip>
          <a:srcRect/>
          <a:stretch>
            <a:fillRect/>
          </a:stretch>
        </p:blipFill>
        <p:spPr bwMode="auto">
          <a:xfrm>
            <a:off x="2821940" y="2213811"/>
            <a:ext cx="654812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內容版面配置區 2"/>
          <p:cNvSpPr txBox="1">
            <a:spLocks/>
          </p:cNvSpPr>
          <p:nvPr/>
        </p:nvSpPr>
        <p:spPr>
          <a:xfrm>
            <a:off x="838200" y="3945856"/>
            <a:ext cx="10515600" cy="2679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Polygons (GL_POLYGON):edge</a:t>
            </a:r>
            <a:r>
              <a:rPr lang="zh-TW" altLang="zh-TW" dirty="0"/>
              <a:t>與我們使用線循環時的情況相同。我們可以使用函數</a:t>
            </a:r>
            <a:r>
              <a:rPr lang="en-US" altLang="zh-TW" dirty="0" err="1"/>
              <a:t>glPolygonMode</a:t>
            </a:r>
            <a:r>
              <a:rPr lang="zh-TW" altLang="zh-TW" dirty="0"/>
              <a:t>告訴</a:t>
            </a:r>
            <a:r>
              <a:rPr lang="en-US" altLang="zh-TW" dirty="0"/>
              <a:t>renderer</a:t>
            </a:r>
            <a:r>
              <a:rPr lang="zh-TW" altLang="zh-TW" dirty="0"/>
              <a:t>只生成</a:t>
            </a:r>
            <a:r>
              <a:rPr lang="en-US" altLang="zh-TW" dirty="0"/>
              <a:t>edge</a:t>
            </a:r>
            <a:r>
              <a:rPr lang="zh-TW" altLang="zh-TW" dirty="0"/>
              <a:t>或只生成頂點的點，而不是填充。</a:t>
            </a:r>
          </a:p>
          <a:p>
            <a:r>
              <a:rPr lang="en-US" altLang="zh-TW" dirty="0"/>
              <a:t>Triangles and </a:t>
            </a:r>
            <a:r>
              <a:rPr lang="en-US" altLang="zh-TW" dirty="0" smtClean="0"/>
              <a:t>Quadrilaterals (</a:t>
            </a:r>
            <a:r>
              <a:rPr lang="en-US" altLang="zh-TW" dirty="0"/>
              <a:t>GL_TRIANGLES,GL_QUADS)</a:t>
            </a:r>
            <a:endParaRPr lang="zh-TW" altLang="zh-TW" dirty="0"/>
          </a:p>
          <a:p>
            <a:r>
              <a:rPr lang="en-US" altLang="zh-TW" dirty="0"/>
              <a:t>Strips and </a:t>
            </a:r>
            <a:r>
              <a:rPr lang="en-US" altLang="zh-TW" dirty="0" smtClean="0"/>
              <a:t>Fans (</a:t>
            </a:r>
            <a:r>
              <a:rPr lang="en-US" altLang="zh-TW" dirty="0"/>
              <a:t>GL_TRIANGLE_STRIP,GL_QUAD_STIP,GL_TRIANGLE_FAN)</a:t>
            </a:r>
            <a:endParaRPr lang="zh-TW" altLang="zh-TW" dirty="0"/>
          </a:p>
          <a:p>
            <a:endParaRPr lang="zh-TW" altLang="en-US" dirty="0"/>
          </a:p>
        </p:txBody>
      </p:sp>
    </p:spTree>
    <p:extLst>
      <p:ext uri="{BB962C8B-B14F-4D97-AF65-F5344CB8AC3E}">
        <p14:creationId xmlns:p14="http://schemas.microsoft.com/office/powerpoint/2010/main" val="3605754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pload\計算機圖學\Interactive computer graphics\PowerPoint Figures\0321533674_fig\Figures\Angel5EjpegChap02\AN02F13.jpg"/>
          <p:cNvPicPr/>
          <p:nvPr/>
        </p:nvPicPr>
        <p:blipFill>
          <a:blip r:embed="rId2">
            <a:extLst>
              <a:ext uri="{28A0092B-C50C-407E-A947-70E740481C1C}">
                <a14:useLocalDpi xmlns:a14="http://schemas.microsoft.com/office/drawing/2010/main" val="0"/>
              </a:ext>
            </a:extLst>
          </a:blip>
          <a:srcRect/>
          <a:stretch>
            <a:fillRect/>
          </a:stretch>
        </p:blipFill>
        <p:spPr bwMode="auto">
          <a:xfrm>
            <a:off x="1430170" y="673802"/>
            <a:ext cx="9269914" cy="26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upload\計算機圖學\Interactive computer graphics\PowerPoint Figures\0321533674_fig\Figures\Angel5EjpegChap02\AN02F14.jpg"/>
          <p:cNvPicPr/>
          <p:nvPr/>
        </p:nvPicPr>
        <p:blipFill>
          <a:blip r:embed="rId3">
            <a:extLst>
              <a:ext uri="{28A0092B-C50C-407E-A947-70E740481C1C}">
                <a14:useLocalDpi xmlns:a14="http://schemas.microsoft.com/office/drawing/2010/main" val="0"/>
              </a:ext>
            </a:extLst>
          </a:blip>
          <a:srcRect/>
          <a:stretch>
            <a:fillRect/>
          </a:stretch>
        </p:blipFill>
        <p:spPr bwMode="auto">
          <a:xfrm>
            <a:off x="1430170" y="3640088"/>
            <a:ext cx="9269914" cy="24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849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lstStyle/>
          <a:p>
            <a:r>
              <a:rPr lang="en-US" altLang="zh-TW" dirty="0" err="1"/>
              <a:t>Sierpiński</a:t>
            </a:r>
            <a:r>
              <a:rPr lang="en-US" altLang="zh-TW" dirty="0"/>
              <a:t> </a:t>
            </a:r>
            <a:r>
              <a:rPr lang="en-US" altLang="zh-TW" dirty="0" smtClean="0"/>
              <a:t>triangle</a:t>
            </a:r>
            <a:r>
              <a:rPr lang="zh-TW" altLang="en-US" dirty="0" smtClean="0"/>
              <a:t> </a:t>
            </a:r>
            <a:r>
              <a:rPr lang="en-US" altLang="zh-TW" dirty="0">
                <a:hlinkClick r:id="rId2"/>
              </a:rPr>
              <a:t>https://</a:t>
            </a:r>
            <a:r>
              <a:rPr lang="en-US" altLang="zh-TW" dirty="0" smtClean="0">
                <a:hlinkClick r:id="rId2"/>
              </a:rPr>
              <a:t>en.wikipedia.org/wiki/Sierpi%C5%84ski_triangle</a:t>
            </a:r>
            <a:endParaRPr lang="en-US" altLang="zh-TW" dirty="0" smtClean="0"/>
          </a:p>
          <a:p>
            <a:r>
              <a:rPr lang="en-US" altLang="zh-TW" dirty="0"/>
              <a:t>Ch06-Graphics </a:t>
            </a:r>
            <a:r>
              <a:rPr lang="en-US" altLang="zh-TW" dirty="0" smtClean="0"/>
              <a:t>Programming(2021) BY </a:t>
            </a:r>
            <a:r>
              <a:rPr lang="en-US" altLang="zh-TW" dirty="0"/>
              <a:t>Chun-Yuan </a:t>
            </a:r>
            <a:r>
              <a:rPr lang="en-US" altLang="zh-TW" dirty="0" smtClean="0"/>
              <a:t>Lin</a:t>
            </a:r>
          </a:p>
          <a:p>
            <a:endParaRPr lang="zh-TW" altLang="en-US" dirty="0"/>
          </a:p>
        </p:txBody>
      </p:sp>
    </p:spTree>
    <p:extLst>
      <p:ext uri="{BB962C8B-B14F-4D97-AF65-F5344CB8AC3E}">
        <p14:creationId xmlns:p14="http://schemas.microsoft.com/office/powerpoint/2010/main" val="87616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679015" y="1835316"/>
            <a:ext cx="11512985" cy="4886325"/>
          </a:xfrm>
          <a:prstGeom prst="rect">
            <a:avLst/>
          </a:prstGeom>
        </p:spPr>
      </p:pic>
      <p:sp>
        <p:nvSpPr>
          <p:cNvPr id="2" name="標題 1"/>
          <p:cNvSpPr>
            <a:spLocks noGrp="1"/>
          </p:cNvSpPr>
          <p:nvPr>
            <p:ph type="ctrTitle"/>
          </p:nvPr>
        </p:nvSpPr>
        <p:spPr>
          <a:xfrm>
            <a:off x="1633671" y="385009"/>
            <a:ext cx="9144000" cy="1231984"/>
          </a:xfrm>
        </p:spPr>
        <p:txBody>
          <a:bodyPr>
            <a:normAutofit/>
          </a:bodyPr>
          <a:lstStyle/>
          <a:p>
            <a:r>
              <a:rPr lang="zh-TW" altLang="en-US" dirty="0" smtClean="0"/>
              <a:t>章節簡述</a:t>
            </a:r>
            <a:endParaRPr lang="zh-TW" altLang="en-US" dirty="0"/>
          </a:p>
        </p:txBody>
      </p:sp>
    </p:spTree>
    <p:extLst>
      <p:ext uri="{BB962C8B-B14F-4D97-AF65-F5344CB8AC3E}">
        <p14:creationId xmlns:p14="http://schemas.microsoft.com/office/powerpoint/2010/main" val="408843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a:t>
            </a:r>
            <a:r>
              <a:rPr lang="en-US" altLang="zh-TW" dirty="0" err="1" smtClean="0"/>
              <a:t>Sierpiński</a:t>
            </a:r>
            <a:r>
              <a:rPr lang="en-US" altLang="zh-TW" dirty="0" smtClean="0"/>
              <a:t> Gasket</a:t>
            </a:r>
            <a:endParaRPr lang="zh-TW" altLang="en-US" dirty="0"/>
          </a:p>
        </p:txBody>
      </p:sp>
      <p:sp>
        <p:nvSpPr>
          <p:cNvPr id="3" name="內容版面配置區 2"/>
          <p:cNvSpPr>
            <a:spLocks noGrp="1"/>
          </p:cNvSpPr>
          <p:nvPr>
            <p:ph idx="1"/>
          </p:nvPr>
        </p:nvSpPr>
        <p:spPr/>
        <p:txBody>
          <a:bodyPr/>
          <a:lstStyle/>
          <a:p>
            <a:r>
              <a:rPr lang="zh-TW" altLang="en-US" dirty="0" smtClean="0"/>
              <a:t>又稱</a:t>
            </a:r>
            <a:r>
              <a:rPr lang="en-US" altLang="zh-TW" dirty="0" err="1"/>
              <a:t>Sierpiński</a:t>
            </a:r>
            <a:r>
              <a:rPr lang="en-US" altLang="zh-TW" dirty="0" smtClean="0"/>
              <a:t> triangle</a:t>
            </a:r>
            <a:r>
              <a:rPr lang="zh-TW" altLang="en-US" dirty="0" smtClean="0"/>
              <a:t>有時候</a:t>
            </a:r>
            <a:r>
              <a:rPr lang="en-US" altLang="zh-TW" dirty="0" smtClean="0"/>
              <a:t>spelled </a:t>
            </a:r>
            <a:r>
              <a:rPr lang="en-US" altLang="zh-TW" dirty="0" err="1" smtClean="0"/>
              <a:t>Sierpiński</a:t>
            </a:r>
            <a:r>
              <a:rPr lang="zh-TW" altLang="en-US" dirty="0" smtClean="0"/>
              <a:t> 或 </a:t>
            </a:r>
            <a:r>
              <a:rPr lang="en-US" altLang="zh-TW" dirty="0" err="1" smtClean="0"/>
              <a:t>Sierpiński</a:t>
            </a:r>
            <a:r>
              <a:rPr lang="en-US" altLang="zh-TW" dirty="0" smtClean="0"/>
              <a:t> sieve</a:t>
            </a:r>
          </a:p>
          <a:p>
            <a:r>
              <a:rPr lang="zh-TW" altLang="en-US" dirty="0" smtClean="0"/>
              <a:t>取一個實心三角形，沿三邊中點連線，將它分成四個小三角形，去掉中間那個小三角形，遞迴運作。</a:t>
            </a:r>
            <a:endParaRPr lang="en-US" altLang="zh-TW" dirty="0" smtClean="0"/>
          </a:p>
          <a:p>
            <a:r>
              <a:rPr lang="zh-TW" altLang="en-US" dirty="0" smtClean="0"/>
              <a:t>我們使用了一個範例問題，即繪製</a:t>
            </a:r>
            <a:r>
              <a:rPr lang="en-US" altLang="zh-TW" dirty="0" err="1" smtClean="0"/>
              <a:t>Sierpiński</a:t>
            </a:r>
            <a:r>
              <a:rPr lang="zh-TW" altLang="en-US" dirty="0" smtClean="0"/>
              <a:t> </a:t>
            </a:r>
            <a:r>
              <a:rPr lang="en-US" altLang="zh-TW" dirty="0" smtClean="0"/>
              <a:t>Gasket—</a:t>
            </a:r>
            <a:r>
              <a:rPr lang="zh-TW" altLang="en-US" dirty="0" smtClean="0"/>
              <a:t>一個有趣的形狀，有著悠久的歷史，並且在</a:t>
            </a:r>
            <a:r>
              <a:rPr lang="en-US" altLang="zh-TW" dirty="0" smtClean="0"/>
              <a:t>fractal geometry</a:t>
            </a:r>
            <a:r>
              <a:rPr lang="zh-TW" altLang="en-US" dirty="0" smtClean="0"/>
              <a:t>領域中很受關注。</a:t>
            </a:r>
            <a:endParaRPr lang="en-US" altLang="zh-TW" dirty="0" smtClean="0"/>
          </a:p>
        </p:txBody>
      </p:sp>
      <p:pic>
        <p:nvPicPr>
          <p:cNvPr id="5" name="圖片 4"/>
          <p:cNvPicPr>
            <a:picLocks noChangeAspect="1"/>
          </p:cNvPicPr>
          <p:nvPr/>
        </p:nvPicPr>
        <p:blipFill>
          <a:blip r:embed="rId2"/>
          <a:stretch>
            <a:fillRect/>
          </a:stretch>
        </p:blipFill>
        <p:spPr>
          <a:xfrm>
            <a:off x="4869154" y="4235827"/>
            <a:ext cx="2453691" cy="2504891"/>
          </a:xfrm>
          <a:prstGeom prst="rect">
            <a:avLst/>
          </a:prstGeom>
        </p:spPr>
      </p:pic>
    </p:spTree>
    <p:extLst>
      <p:ext uri="{BB962C8B-B14F-4D97-AF65-F5344CB8AC3E}">
        <p14:creationId xmlns:p14="http://schemas.microsoft.com/office/powerpoint/2010/main" val="298299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453138" y="2494572"/>
            <a:ext cx="9268577" cy="1576289"/>
          </a:xfrm>
          <a:prstGeom prst="rect">
            <a:avLst/>
          </a:prstGeom>
        </p:spPr>
      </p:pic>
      <p:pic>
        <p:nvPicPr>
          <p:cNvPr id="5" name="圖片 4"/>
          <p:cNvPicPr>
            <a:picLocks noChangeAspect="1"/>
          </p:cNvPicPr>
          <p:nvPr/>
        </p:nvPicPr>
        <p:blipFill>
          <a:blip r:embed="rId3"/>
          <a:stretch>
            <a:fillRect/>
          </a:stretch>
        </p:blipFill>
        <p:spPr>
          <a:xfrm>
            <a:off x="1467537" y="382253"/>
            <a:ext cx="9239780" cy="1503871"/>
          </a:xfrm>
          <a:prstGeom prst="rect">
            <a:avLst/>
          </a:prstGeom>
        </p:spPr>
      </p:pic>
      <p:pic>
        <p:nvPicPr>
          <p:cNvPr id="6" name="圖片 5"/>
          <p:cNvPicPr>
            <a:picLocks noChangeAspect="1"/>
          </p:cNvPicPr>
          <p:nvPr/>
        </p:nvPicPr>
        <p:blipFill>
          <a:blip r:embed="rId4"/>
          <a:stretch>
            <a:fillRect/>
          </a:stretch>
        </p:blipFill>
        <p:spPr>
          <a:xfrm>
            <a:off x="1126705" y="4679309"/>
            <a:ext cx="9921441" cy="1657323"/>
          </a:xfrm>
          <a:prstGeom prst="rect">
            <a:avLst/>
          </a:prstGeom>
        </p:spPr>
      </p:pic>
    </p:spTree>
    <p:extLst>
      <p:ext uri="{BB962C8B-B14F-4D97-AF65-F5344CB8AC3E}">
        <p14:creationId xmlns:p14="http://schemas.microsoft.com/office/powerpoint/2010/main" val="239175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1000874" cy="1325563"/>
          </a:xfrm>
        </p:spPr>
        <p:txBody>
          <a:bodyPr/>
          <a:lstStyle/>
          <a:p>
            <a:r>
              <a:rPr lang="en-US" altLang="zh-TW" dirty="0" smtClean="0"/>
              <a:t>Programming Two-Dimensional Applications</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更大三維空間適用於更簡單的二維空間</a:t>
            </a:r>
            <a:endParaRPr lang="en-US" altLang="zh-TW" dirty="0" smtClean="0"/>
          </a:p>
          <a:p>
            <a:r>
              <a:rPr lang="zh-TW" altLang="en-US" dirty="0" smtClean="0"/>
              <a:t>將三維世界</a:t>
            </a:r>
            <a:r>
              <a:rPr lang="en-US" altLang="zh-TW" dirty="0" smtClean="0"/>
              <a:t>z=0</a:t>
            </a:r>
            <a:r>
              <a:rPr lang="zh-TW" altLang="en-US" dirty="0" smtClean="0"/>
              <a:t>中的點生成</a:t>
            </a:r>
            <a:r>
              <a:rPr lang="en-US" altLang="zh-TW" dirty="0" smtClean="0"/>
              <a:t>p=(x,y,0)</a:t>
            </a:r>
            <a:r>
              <a:rPr lang="zh-TW" altLang="en-US" dirty="0"/>
              <a:t>或</a:t>
            </a:r>
            <a:r>
              <a:rPr lang="zh-TW" altLang="en-US" dirty="0" smtClean="0"/>
              <a:t>二維空間的</a:t>
            </a:r>
            <a:r>
              <a:rPr lang="en-US" altLang="zh-TW" dirty="0" smtClean="0"/>
              <a:t>p=(</a:t>
            </a:r>
            <a:r>
              <a:rPr lang="en-US" altLang="zh-TW" dirty="0" err="1" smtClean="0"/>
              <a:t>x,y</a:t>
            </a:r>
            <a:r>
              <a:rPr lang="en-US" altLang="zh-TW" dirty="0" smtClean="0"/>
              <a:t>)</a:t>
            </a:r>
          </a:p>
          <a:p>
            <a:r>
              <a:rPr lang="en-US" altLang="zh-TW" dirty="0" smtClean="0"/>
              <a:t>OpenGL</a:t>
            </a:r>
            <a:r>
              <a:rPr lang="zh-TW" altLang="en-US" dirty="0" smtClean="0"/>
              <a:t>允許我們使用</a:t>
            </a:r>
            <a:r>
              <a:rPr lang="en-US" altLang="zh-TW" dirty="0" smtClean="0"/>
              <a:t>p=(</a:t>
            </a:r>
            <a:r>
              <a:rPr lang="en-US" altLang="zh-TW" dirty="0" err="1" smtClean="0"/>
              <a:t>x,y,z</a:t>
            </a:r>
            <a:r>
              <a:rPr lang="en-US" altLang="zh-TW" dirty="0" smtClean="0"/>
              <a:t>)</a:t>
            </a:r>
            <a:r>
              <a:rPr lang="zh-TW" altLang="en-US" dirty="0" smtClean="0"/>
              <a:t>或列矩陣</a:t>
            </a:r>
            <a:endParaRPr lang="en-US" altLang="zh-TW" dirty="0" smtClean="0"/>
          </a:p>
          <a:p>
            <a:endParaRPr lang="en-US" altLang="zh-TW" dirty="0"/>
          </a:p>
          <a:p>
            <a:endParaRPr lang="en-US" altLang="zh-TW" dirty="0" smtClean="0"/>
          </a:p>
          <a:p>
            <a:r>
              <a:rPr lang="zh-TW" altLang="en-US" dirty="0" smtClean="0"/>
              <a:t>我們在</a:t>
            </a:r>
            <a:r>
              <a:rPr lang="en-US" altLang="zh-TW" dirty="0" smtClean="0"/>
              <a:t>OpenGL</a:t>
            </a:r>
            <a:r>
              <a:rPr lang="zh-TW" altLang="en-US" dirty="0" smtClean="0"/>
              <a:t>中以稍微不同方式使用術語</a:t>
            </a:r>
            <a:r>
              <a:rPr lang="en-US" altLang="zh-TW" dirty="0" smtClean="0"/>
              <a:t>vertex</a:t>
            </a:r>
            <a:r>
              <a:rPr lang="zh-TW" altLang="en-US" dirty="0" smtClean="0"/>
              <a:t>和</a:t>
            </a:r>
            <a:r>
              <a:rPr lang="en-US" altLang="zh-TW" dirty="0" smtClean="0"/>
              <a:t>point</a:t>
            </a:r>
            <a:r>
              <a:rPr lang="zh-TW" altLang="en-US" dirty="0" smtClean="0"/>
              <a:t>。</a:t>
            </a:r>
            <a:r>
              <a:rPr lang="en-US" altLang="zh-TW" dirty="0" smtClean="0"/>
              <a:t>Vertex</a:t>
            </a:r>
            <a:r>
              <a:rPr lang="zh-TW" altLang="en-US" dirty="0" smtClean="0"/>
              <a:t>室空間中一個位置；我們在計算機圖形學中使用二維、三維和四維空間。</a:t>
            </a:r>
            <a:endParaRPr lang="en-US" altLang="zh-TW" dirty="0" smtClean="0"/>
          </a:p>
          <a:p>
            <a:r>
              <a:rPr lang="zh-TW" altLang="en-US" dirty="0"/>
              <a:t>最</a:t>
            </a:r>
            <a:r>
              <a:rPr lang="zh-TW" altLang="en-US" dirty="0" smtClean="0"/>
              <a:t>簡單的</a:t>
            </a:r>
            <a:r>
              <a:rPr lang="en-US" altLang="zh-TW" dirty="0" smtClean="0"/>
              <a:t>geometric primitives</a:t>
            </a:r>
            <a:r>
              <a:rPr lang="zh-TW" altLang="en-US" dirty="0" smtClean="0"/>
              <a:t>是</a:t>
            </a:r>
            <a:r>
              <a:rPr lang="en-US" altLang="zh-TW" dirty="0" smtClean="0"/>
              <a:t>point</a:t>
            </a:r>
            <a:r>
              <a:rPr lang="zh-TW" altLang="en-US" dirty="0" smtClean="0"/>
              <a:t>在空間，由單個</a:t>
            </a:r>
            <a:r>
              <a:rPr lang="en-US" altLang="zh-TW" dirty="0" err="1" smtClean="0"/>
              <a:t>vetex</a:t>
            </a:r>
            <a:r>
              <a:rPr lang="zh-TW" altLang="en-US" dirty="0" smtClean="0"/>
              <a:t>指定。</a:t>
            </a:r>
            <a:endParaRPr lang="zh-TW" alt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3841577613"/>
              </p:ext>
            </p:extLst>
          </p:nvPr>
        </p:nvGraphicFramePr>
        <p:xfrm>
          <a:off x="7215188" y="2858294"/>
          <a:ext cx="836612" cy="1143000"/>
        </p:xfrm>
        <a:graphic>
          <a:graphicData uri="http://schemas.openxmlformats.org/presentationml/2006/ole">
            <mc:AlternateContent xmlns:mc="http://schemas.openxmlformats.org/markup-compatibility/2006">
              <mc:Choice xmlns:v="urn:schemas-microsoft-com:vml" Requires="v">
                <p:oleObj spid="_x0000_s2056" name="Equation" r:id="rId3" imgW="520560" imgH="711000" progId="Equation.3">
                  <p:embed/>
                </p:oleObj>
              </mc:Choice>
              <mc:Fallback>
                <p:oleObj name="Equation" r:id="rId3" imgW="520560" imgH="71100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188" y="2858294"/>
                        <a:ext cx="83661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5647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OpenGL API (1)</a:t>
            </a:r>
            <a:endParaRPr lang="zh-TW" altLang="en-US" dirty="0"/>
          </a:p>
        </p:txBody>
      </p:sp>
      <p:sp>
        <p:nvSpPr>
          <p:cNvPr id="3" name="內容版面配置區 2"/>
          <p:cNvSpPr>
            <a:spLocks noGrp="1"/>
          </p:cNvSpPr>
          <p:nvPr>
            <p:ph idx="1"/>
          </p:nvPr>
        </p:nvSpPr>
        <p:spPr/>
        <p:txBody>
          <a:bodyPr/>
          <a:lstStyle/>
          <a:p>
            <a:r>
              <a:rPr lang="en-US" altLang="zh-TW" dirty="0"/>
              <a:t>OpenGL</a:t>
            </a:r>
            <a:r>
              <a:rPr lang="zh-TW" altLang="zh-TW" dirty="0"/>
              <a:t>結構類似於大多數現代</a:t>
            </a:r>
            <a:r>
              <a:rPr lang="en-US" altLang="zh-TW" dirty="0"/>
              <a:t>API</a:t>
            </a:r>
            <a:r>
              <a:rPr lang="zh-TW" altLang="zh-TW" dirty="0"/>
              <a:t>架構，包括</a:t>
            </a:r>
            <a:r>
              <a:rPr lang="en-US" altLang="zh-TW" dirty="0"/>
              <a:t>Java3D</a:t>
            </a:r>
            <a:r>
              <a:rPr lang="zh-TW" altLang="zh-TW" dirty="0"/>
              <a:t>和</a:t>
            </a:r>
            <a:r>
              <a:rPr lang="en-US" altLang="zh-TW" dirty="0" smtClean="0"/>
              <a:t>DirectX</a:t>
            </a:r>
          </a:p>
          <a:p>
            <a:r>
              <a:rPr lang="zh-TW" altLang="zh-TW" dirty="0"/>
              <a:t>一個好的</a:t>
            </a:r>
            <a:r>
              <a:rPr lang="en-US" altLang="zh-TW" dirty="0"/>
              <a:t>API</a:t>
            </a:r>
            <a:r>
              <a:rPr lang="zh-TW" altLang="zh-TW" dirty="0"/>
              <a:t>可能包含上百個函數，因此將他們分為七大組</a:t>
            </a:r>
            <a:r>
              <a:rPr lang="en-US" altLang="zh-TW" dirty="0" smtClean="0"/>
              <a:t>:</a:t>
            </a:r>
          </a:p>
          <a:p>
            <a:r>
              <a:rPr lang="en-US" altLang="zh-TW" dirty="0"/>
              <a:t>(1)Primitive functions:</a:t>
            </a:r>
            <a:r>
              <a:rPr lang="zh-TW" altLang="zh-TW" dirty="0"/>
              <a:t>定義系統可以顯示的低層物件或</a:t>
            </a:r>
            <a:r>
              <a:rPr lang="en-US" altLang="zh-TW" dirty="0"/>
              <a:t>atomic entities</a:t>
            </a:r>
            <a:r>
              <a:rPr lang="zh-TW" altLang="zh-TW" dirty="0"/>
              <a:t>。</a:t>
            </a:r>
            <a:r>
              <a:rPr lang="en-US" altLang="zh-TW" dirty="0"/>
              <a:t>(ch1.2)</a:t>
            </a:r>
            <a:endParaRPr lang="zh-TW" altLang="zh-TW" dirty="0"/>
          </a:p>
          <a:p>
            <a:r>
              <a:rPr lang="en-US" altLang="zh-TW" dirty="0"/>
              <a:t>(2)Attribute functions:</a:t>
            </a:r>
            <a:r>
              <a:rPr lang="zh-TW" altLang="zh-TW" dirty="0"/>
              <a:t>允許我們執行從選擇顯示線段的顏色到選擇填充多邊形內部的圖案操作。</a:t>
            </a:r>
            <a:r>
              <a:rPr lang="en-US" altLang="zh-TW" dirty="0"/>
              <a:t>(ch2)</a:t>
            </a:r>
            <a:endParaRPr lang="zh-TW" altLang="zh-TW" dirty="0"/>
          </a:p>
          <a:p>
            <a:r>
              <a:rPr lang="en-US" altLang="zh-TW" dirty="0"/>
              <a:t>(3)Viewing functions:</a:t>
            </a:r>
            <a:r>
              <a:rPr lang="zh-TW" altLang="zh-TW" dirty="0"/>
              <a:t>允許我們指定各種視圖，儘管</a:t>
            </a:r>
            <a:r>
              <a:rPr lang="en-US" altLang="zh-TW" dirty="0"/>
              <a:t>API</a:t>
            </a:r>
            <a:r>
              <a:rPr lang="zh-TW" altLang="zh-TW" dirty="0"/>
              <a:t>在選擇試圖時提供的靈活性程度不同。</a:t>
            </a:r>
            <a:r>
              <a:rPr lang="en-US" altLang="zh-TW" dirty="0"/>
              <a:t>(ch5)</a:t>
            </a:r>
            <a:endParaRPr lang="zh-TW" altLang="zh-TW" dirty="0"/>
          </a:p>
          <a:p>
            <a:endParaRPr lang="zh-TW" altLang="en-US" dirty="0"/>
          </a:p>
        </p:txBody>
      </p:sp>
      <p:pic>
        <p:nvPicPr>
          <p:cNvPr id="4" name="Picture 2" descr="D:\upload\計算機圖學\Interactive computer graphics\PowerPoint Figures\0321533674_fig\Figures\Angel5EjpegChap02\AN02F04.jpg"/>
          <p:cNvPicPr/>
          <p:nvPr/>
        </p:nvPicPr>
        <p:blipFill>
          <a:blip r:embed="rId2">
            <a:extLst>
              <a:ext uri="{28A0092B-C50C-407E-A947-70E740481C1C}">
                <a14:useLocalDpi xmlns:a14="http://schemas.microsoft.com/office/drawing/2010/main" val="0"/>
              </a:ext>
            </a:extLst>
          </a:blip>
          <a:srcRect/>
          <a:stretch>
            <a:fillRect/>
          </a:stretch>
        </p:blipFill>
        <p:spPr bwMode="auto">
          <a:xfrm>
            <a:off x="5646821" y="673768"/>
            <a:ext cx="6400800" cy="831674"/>
          </a:xfrm>
          <a:prstGeom prst="rect">
            <a:avLst/>
          </a:prstGeom>
          <a:noFill/>
          <a:ln>
            <a:noFill/>
          </a:ln>
          <a:extLst/>
        </p:spPr>
      </p:pic>
    </p:spTree>
    <p:extLst>
      <p:ext uri="{BB962C8B-B14F-4D97-AF65-F5344CB8AC3E}">
        <p14:creationId xmlns:p14="http://schemas.microsoft.com/office/powerpoint/2010/main" val="19517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301625"/>
            <a:ext cx="10515600" cy="3291807"/>
          </a:xfrm>
        </p:spPr>
        <p:txBody>
          <a:bodyPr/>
          <a:lstStyle/>
          <a:p>
            <a:r>
              <a:rPr lang="en-US" altLang="zh-TW" dirty="0" smtClean="0"/>
              <a:t>(4)Transformation </a:t>
            </a:r>
            <a:r>
              <a:rPr lang="en-US" altLang="zh-TW" dirty="0"/>
              <a:t>functions:</a:t>
            </a:r>
            <a:r>
              <a:rPr lang="zh-TW" altLang="zh-TW" dirty="0"/>
              <a:t>允許進行物件的變換，例如旋轉等。</a:t>
            </a:r>
            <a:r>
              <a:rPr lang="en-US" altLang="zh-TW" dirty="0"/>
              <a:t>(ch4)</a:t>
            </a:r>
            <a:endParaRPr lang="zh-TW" altLang="zh-TW" dirty="0"/>
          </a:p>
          <a:p>
            <a:r>
              <a:rPr lang="en-US" altLang="zh-TW" dirty="0"/>
              <a:t>(5)Input functions:</a:t>
            </a:r>
            <a:r>
              <a:rPr lang="zh-TW" altLang="zh-TW" dirty="0"/>
              <a:t>對於交互函數</a:t>
            </a:r>
            <a:r>
              <a:rPr lang="en-US" altLang="zh-TW" dirty="0"/>
              <a:t>API</a:t>
            </a:r>
            <a:r>
              <a:rPr lang="zh-TW" altLang="zh-TW" dirty="0"/>
              <a:t>必須提供一組輸入函數，以允許我們處理表徵現代圖形系統的各種輸入形式。</a:t>
            </a:r>
            <a:r>
              <a:rPr lang="en-US" altLang="zh-TW" dirty="0"/>
              <a:t>(ch3)</a:t>
            </a:r>
            <a:endParaRPr lang="zh-TW" altLang="zh-TW" dirty="0"/>
          </a:p>
          <a:p>
            <a:r>
              <a:rPr lang="en-US" altLang="zh-TW" dirty="0"/>
              <a:t>(6)Control functions:</a:t>
            </a:r>
            <a:r>
              <a:rPr lang="zh-TW" altLang="zh-TW" dirty="0"/>
              <a:t>使我們能夠與窗口系統通性、初始化程式並處理任何錯誤。</a:t>
            </a:r>
            <a:r>
              <a:rPr lang="en-US" altLang="zh-TW" dirty="0"/>
              <a:t>(</a:t>
            </a:r>
            <a:r>
              <a:rPr lang="en-US" altLang="zh-TW" dirty="0" smtClean="0"/>
              <a:t>ch1.2)</a:t>
            </a:r>
            <a:endParaRPr lang="zh-TW" altLang="zh-TW" dirty="0"/>
          </a:p>
          <a:p>
            <a:r>
              <a:rPr lang="en-US" altLang="zh-TW" dirty="0"/>
              <a:t>(7)Query functions:</a:t>
            </a:r>
            <a:r>
              <a:rPr lang="zh-TW" altLang="zh-TW" dirty="0"/>
              <a:t>通過一組查詢函數提供特定的操作資訊。</a:t>
            </a:r>
            <a:endParaRPr lang="zh-TW" altLang="en-US" dirty="0"/>
          </a:p>
        </p:txBody>
      </p:sp>
      <p:pic>
        <p:nvPicPr>
          <p:cNvPr id="3074" name="Picture 2" descr="API 管理– API 工具、服務和最佳實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93432"/>
            <a:ext cx="9988634" cy="322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2156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2063</Words>
  <Application>Microsoft Office PowerPoint</Application>
  <PresentationFormat>寬螢幕</PresentationFormat>
  <Paragraphs>143</Paragraphs>
  <Slides>35</Slides>
  <Notes>0</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35</vt:i4>
      </vt:variant>
    </vt:vector>
  </HeadingPairs>
  <TitlesOfParts>
    <vt:vector size="42" baseType="lpstr">
      <vt:lpstr>新細明體</vt:lpstr>
      <vt:lpstr>Arial</vt:lpstr>
      <vt:lpstr>Calibri</vt:lpstr>
      <vt:lpstr>Calibri Light</vt:lpstr>
      <vt:lpstr>Times New Roman</vt:lpstr>
      <vt:lpstr>Office 佈景主題</vt:lpstr>
      <vt:lpstr>Equation</vt:lpstr>
      <vt:lpstr>計算機圖學 Team1 Ch2.Graphics Programming 第二章 圖形程式</vt:lpstr>
      <vt:lpstr>第二章簡介</vt:lpstr>
      <vt:lpstr>章節目錄</vt:lpstr>
      <vt:lpstr>章節簡述</vt:lpstr>
      <vt:lpstr>The Sierpiński Gasket</vt:lpstr>
      <vt:lpstr>PowerPoint 簡報</vt:lpstr>
      <vt:lpstr>Programming Two-Dimensional Applications</vt:lpstr>
      <vt:lpstr>The OpenGL API (1)</vt:lpstr>
      <vt:lpstr>PowerPoint 簡報</vt:lpstr>
      <vt:lpstr>The OpenGL API (2)</vt:lpstr>
      <vt:lpstr>Primitives and Attributes (1)</vt:lpstr>
      <vt:lpstr>Primitives and Attributes (2)</vt:lpstr>
      <vt:lpstr>Primitives and Attributes (3)</vt:lpstr>
      <vt:lpstr>Primitives and Attributes (4)</vt:lpstr>
      <vt:lpstr>Color(1)</vt:lpstr>
      <vt:lpstr>Color(2)</vt:lpstr>
      <vt:lpstr>Viewing(1)</vt:lpstr>
      <vt:lpstr>PowerPoint 簡報</vt:lpstr>
      <vt:lpstr>Viewing(2)</vt:lpstr>
      <vt:lpstr>Control Function</vt:lpstr>
      <vt:lpstr>The Gasket Program</vt:lpstr>
      <vt:lpstr>Polygons and recursion</vt:lpstr>
      <vt:lpstr>The three dimensional gasket</vt:lpstr>
      <vt:lpstr>主要程式碼</vt:lpstr>
      <vt:lpstr>程式說明</vt:lpstr>
      <vt:lpstr>PowerPoint 簡報</vt:lpstr>
      <vt:lpstr>PowerPoint 簡報</vt:lpstr>
      <vt:lpstr>延伸應用程式碼</vt:lpstr>
      <vt:lpstr>程式說明</vt:lpstr>
      <vt:lpstr>PowerPoint 簡報</vt:lpstr>
      <vt:lpstr>其他範例程式</vt:lpstr>
      <vt:lpstr>注意事項</vt:lpstr>
      <vt:lpstr>PowerPoint 簡報</vt:lpstr>
      <vt:lpstr>PowerPoint 簡報</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計算機圖學 Team1 Ch2.Graphics Programming 第二章 圖形程式</dc:title>
  <dc:creator>user</dc:creator>
  <cp:lastModifiedBy>user</cp:lastModifiedBy>
  <cp:revision>23</cp:revision>
  <dcterms:created xsi:type="dcterms:W3CDTF">2021-10-24T13:30:49Z</dcterms:created>
  <dcterms:modified xsi:type="dcterms:W3CDTF">2021-10-24T18:09:43Z</dcterms:modified>
</cp:coreProperties>
</file>