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311" r:id="rId5"/>
    <p:sldId id="264" r:id="rId6"/>
    <p:sldId id="260" r:id="rId7"/>
    <p:sldId id="312" r:id="rId8"/>
    <p:sldId id="313" r:id="rId9"/>
    <p:sldId id="303" r:id="rId10"/>
    <p:sldId id="304" r:id="rId11"/>
    <p:sldId id="305" r:id="rId12"/>
    <p:sldId id="306" r:id="rId13"/>
    <p:sldId id="307" r:id="rId14"/>
    <p:sldId id="308" r:id="rId15"/>
    <p:sldId id="309" r:id="rId16"/>
    <p:sldId id="310" r:id="rId17"/>
    <p:sldId id="261" r:id="rId18"/>
    <p:sldId id="293" r:id="rId19"/>
    <p:sldId id="292" r:id="rId20"/>
    <p:sldId id="294" r:id="rId21"/>
    <p:sldId id="270" r:id="rId22"/>
    <p:sldId id="296" r:id="rId23"/>
    <p:sldId id="297" r:id="rId24"/>
    <p:sldId id="298" r:id="rId25"/>
    <p:sldId id="299" r:id="rId26"/>
    <p:sldId id="300" r:id="rId27"/>
    <p:sldId id="301" r:id="rId28"/>
    <p:sldId id="302" r:id="rId29"/>
    <p:sldId id="286" r:id="rId30"/>
    <p:sldId id="287" r:id="rId31"/>
    <p:sldId id="288" r:id="rId32"/>
    <p:sldId id="289" r:id="rId33"/>
    <p:sldId id="290" r:id="rId34"/>
    <p:sldId id="295" r:id="rId35"/>
    <p:sldId id="291" r:id="rId36"/>
    <p:sldId id="262" r:id="rId37"/>
    <p:sldId id="263" r:id="rId38"/>
    <p:sldId id="282" r:id="rId39"/>
    <p:sldId id="283" r:id="rId40"/>
    <p:sldId id="284" r:id="rId41"/>
    <p:sldId id="285"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建銘 黃" initials="建銘" lastIdx="1" clrIdx="0">
    <p:extLst>
      <p:ext uri="{19B8F6BF-5375-455C-9EA6-DF929625EA0E}">
        <p15:presenceInfo xmlns:p15="http://schemas.microsoft.com/office/powerpoint/2012/main" userId="4bddeb5136bc3ce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68" autoAdjust="0"/>
    <p:restoredTop sz="94660"/>
  </p:normalViewPr>
  <p:slideViewPr>
    <p:cSldViewPr snapToGrid="0">
      <p:cViewPr varScale="1">
        <p:scale>
          <a:sx n="86" d="100"/>
          <a:sy n="86" d="100"/>
        </p:scale>
        <p:origin x="63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5EFAA1E-EDF6-4CF3-899B-C803746078FC}" type="datetimeFigureOut">
              <a:rPr lang="zh-TW" altLang="en-US" smtClean="0"/>
              <a:t>2021/10/25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560E49A-722C-4E42-ABFB-E1DD6B09ABE3}" type="slidenum">
              <a:rPr lang="zh-TW" altLang="en-US" smtClean="0"/>
              <a:t>‹#›</a:t>
            </a:fld>
            <a:endParaRPr lang="zh-TW" altLang="en-US"/>
          </a:p>
        </p:txBody>
      </p:sp>
    </p:spTree>
    <p:extLst>
      <p:ext uri="{BB962C8B-B14F-4D97-AF65-F5344CB8AC3E}">
        <p14:creationId xmlns:p14="http://schemas.microsoft.com/office/powerpoint/2010/main" val="239074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5EFAA1E-EDF6-4CF3-899B-C803746078FC}" type="datetimeFigureOut">
              <a:rPr lang="zh-TW" altLang="en-US" smtClean="0"/>
              <a:t>2021/10/25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560E49A-722C-4E42-ABFB-E1DD6B09ABE3}" type="slidenum">
              <a:rPr lang="zh-TW" altLang="en-US" smtClean="0"/>
              <a:t>‹#›</a:t>
            </a:fld>
            <a:endParaRPr lang="zh-TW" altLang="en-US"/>
          </a:p>
        </p:txBody>
      </p:sp>
    </p:spTree>
    <p:extLst>
      <p:ext uri="{BB962C8B-B14F-4D97-AF65-F5344CB8AC3E}">
        <p14:creationId xmlns:p14="http://schemas.microsoft.com/office/powerpoint/2010/main" val="3695538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5EFAA1E-EDF6-4CF3-899B-C803746078FC}" type="datetimeFigureOut">
              <a:rPr lang="zh-TW" altLang="en-US" smtClean="0"/>
              <a:t>2021/10/25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560E49A-722C-4E42-ABFB-E1DD6B09ABE3}"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81074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B5EFAA1E-EDF6-4CF3-899B-C803746078FC}" type="datetimeFigureOut">
              <a:rPr lang="zh-TW" altLang="en-US" smtClean="0"/>
              <a:t>2021/10/25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60E49A-722C-4E42-ABFB-E1DD6B09ABE3}" type="slidenum">
              <a:rPr lang="zh-TW" altLang="en-US" smtClean="0"/>
              <a:t>‹#›</a:t>
            </a:fld>
            <a:endParaRPr lang="zh-TW" altLang="en-US"/>
          </a:p>
        </p:txBody>
      </p:sp>
    </p:spTree>
    <p:extLst>
      <p:ext uri="{BB962C8B-B14F-4D97-AF65-F5344CB8AC3E}">
        <p14:creationId xmlns:p14="http://schemas.microsoft.com/office/powerpoint/2010/main" val="3638145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B5EFAA1E-EDF6-4CF3-899B-C803746078FC}" type="datetimeFigureOut">
              <a:rPr lang="zh-TW" altLang="en-US" smtClean="0"/>
              <a:t>2021/10/25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60E49A-722C-4E42-ABFB-E1DD6B09ABE3}"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01898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B5EFAA1E-EDF6-4CF3-899B-C803746078FC}" type="datetimeFigureOut">
              <a:rPr lang="zh-TW" altLang="en-US" smtClean="0"/>
              <a:t>2021/10/25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60E49A-722C-4E42-ABFB-E1DD6B09ABE3}" type="slidenum">
              <a:rPr lang="zh-TW" altLang="en-US" smtClean="0"/>
              <a:t>‹#›</a:t>
            </a:fld>
            <a:endParaRPr lang="zh-TW" altLang="en-US"/>
          </a:p>
        </p:txBody>
      </p:sp>
    </p:spTree>
    <p:extLst>
      <p:ext uri="{BB962C8B-B14F-4D97-AF65-F5344CB8AC3E}">
        <p14:creationId xmlns:p14="http://schemas.microsoft.com/office/powerpoint/2010/main" val="3332425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5EFAA1E-EDF6-4CF3-899B-C803746078FC}" type="datetimeFigureOut">
              <a:rPr lang="zh-TW" altLang="en-US" smtClean="0"/>
              <a:t>2021/10/25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60E49A-722C-4E42-ABFB-E1DD6B09ABE3}" type="slidenum">
              <a:rPr lang="zh-TW" altLang="en-US" smtClean="0"/>
              <a:t>‹#›</a:t>
            </a:fld>
            <a:endParaRPr lang="zh-TW" altLang="en-US"/>
          </a:p>
        </p:txBody>
      </p:sp>
    </p:spTree>
    <p:extLst>
      <p:ext uri="{BB962C8B-B14F-4D97-AF65-F5344CB8AC3E}">
        <p14:creationId xmlns:p14="http://schemas.microsoft.com/office/powerpoint/2010/main" val="392779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5EFAA1E-EDF6-4CF3-899B-C803746078FC}" type="datetimeFigureOut">
              <a:rPr lang="zh-TW" altLang="en-US" smtClean="0"/>
              <a:t>2021/10/25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60E49A-722C-4E42-ABFB-E1DD6B09ABE3}" type="slidenum">
              <a:rPr lang="zh-TW" altLang="en-US" smtClean="0"/>
              <a:t>‹#›</a:t>
            </a:fld>
            <a:endParaRPr lang="zh-TW" altLang="en-US"/>
          </a:p>
        </p:txBody>
      </p:sp>
    </p:spTree>
    <p:extLst>
      <p:ext uri="{BB962C8B-B14F-4D97-AF65-F5344CB8AC3E}">
        <p14:creationId xmlns:p14="http://schemas.microsoft.com/office/powerpoint/2010/main" val="12284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5EFAA1E-EDF6-4CF3-899B-C803746078FC}" type="datetimeFigureOut">
              <a:rPr lang="zh-TW" altLang="en-US" smtClean="0"/>
              <a:t>2021/10/25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60E49A-722C-4E42-ABFB-E1DD6B09ABE3}" type="slidenum">
              <a:rPr lang="zh-TW" altLang="en-US" smtClean="0"/>
              <a:t>‹#›</a:t>
            </a:fld>
            <a:endParaRPr lang="zh-TW" altLang="en-US"/>
          </a:p>
        </p:txBody>
      </p:sp>
    </p:spTree>
    <p:extLst>
      <p:ext uri="{BB962C8B-B14F-4D97-AF65-F5344CB8AC3E}">
        <p14:creationId xmlns:p14="http://schemas.microsoft.com/office/powerpoint/2010/main" val="220482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5EFAA1E-EDF6-4CF3-899B-C803746078FC}" type="datetimeFigureOut">
              <a:rPr lang="zh-TW" altLang="en-US" smtClean="0"/>
              <a:t>2021/10/25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560E49A-722C-4E42-ABFB-E1DD6B09ABE3}" type="slidenum">
              <a:rPr lang="zh-TW" altLang="en-US" smtClean="0"/>
              <a:t>‹#›</a:t>
            </a:fld>
            <a:endParaRPr lang="zh-TW" altLang="en-US"/>
          </a:p>
        </p:txBody>
      </p:sp>
    </p:spTree>
    <p:extLst>
      <p:ext uri="{BB962C8B-B14F-4D97-AF65-F5344CB8AC3E}">
        <p14:creationId xmlns:p14="http://schemas.microsoft.com/office/powerpoint/2010/main" val="2484012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5EFAA1E-EDF6-4CF3-899B-C803746078FC}" type="datetimeFigureOut">
              <a:rPr lang="zh-TW" altLang="en-US" smtClean="0"/>
              <a:t>2021/10/25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560E49A-722C-4E42-ABFB-E1DD6B09ABE3}" type="slidenum">
              <a:rPr lang="zh-TW" altLang="en-US" smtClean="0"/>
              <a:t>‹#›</a:t>
            </a:fld>
            <a:endParaRPr lang="zh-TW" altLang="en-US"/>
          </a:p>
        </p:txBody>
      </p:sp>
    </p:spTree>
    <p:extLst>
      <p:ext uri="{BB962C8B-B14F-4D97-AF65-F5344CB8AC3E}">
        <p14:creationId xmlns:p14="http://schemas.microsoft.com/office/powerpoint/2010/main" val="542988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5EFAA1E-EDF6-4CF3-899B-C803746078FC}" type="datetimeFigureOut">
              <a:rPr lang="zh-TW" altLang="en-US" smtClean="0"/>
              <a:t>2021/10/25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560E49A-722C-4E42-ABFB-E1DD6B09ABE3}" type="slidenum">
              <a:rPr lang="zh-TW" altLang="en-US" smtClean="0"/>
              <a:t>‹#›</a:t>
            </a:fld>
            <a:endParaRPr lang="zh-TW" altLang="en-US"/>
          </a:p>
        </p:txBody>
      </p:sp>
    </p:spTree>
    <p:extLst>
      <p:ext uri="{BB962C8B-B14F-4D97-AF65-F5344CB8AC3E}">
        <p14:creationId xmlns:p14="http://schemas.microsoft.com/office/powerpoint/2010/main" val="3837257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5EFAA1E-EDF6-4CF3-899B-C803746078FC}" type="datetimeFigureOut">
              <a:rPr lang="zh-TW" altLang="en-US" smtClean="0"/>
              <a:t>2021/10/25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560E49A-722C-4E42-ABFB-E1DD6B09ABE3}" type="slidenum">
              <a:rPr lang="zh-TW" altLang="en-US" smtClean="0"/>
              <a:t>‹#›</a:t>
            </a:fld>
            <a:endParaRPr lang="zh-TW" altLang="en-US"/>
          </a:p>
        </p:txBody>
      </p:sp>
    </p:spTree>
    <p:extLst>
      <p:ext uri="{BB962C8B-B14F-4D97-AF65-F5344CB8AC3E}">
        <p14:creationId xmlns:p14="http://schemas.microsoft.com/office/powerpoint/2010/main" val="1784198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EFAA1E-EDF6-4CF3-899B-C803746078FC}" type="datetimeFigureOut">
              <a:rPr lang="zh-TW" altLang="en-US" smtClean="0"/>
              <a:t>2021/10/25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560E49A-722C-4E42-ABFB-E1DD6B09ABE3}" type="slidenum">
              <a:rPr lang="zh-TW" altLang="en-US" smtClean="0"/>
              <a:t>‹#›</a:t>
            </a:fld>
            <a:endParaRPr lang="zh-TW" altLang="en-US"/>
          </a:p>
        </p:txBody>
      </p:sp>
    </p:spTree>
    <p:extLst>
      <p:ext uri="{BB962C8B-B14F-4D97-AF65-F5344CB8AC3E}">
        <p14:creationId xmlns:p14="http://schemas.microsoft.com/office/powerpoint/2010/main" val="2562683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5EFAA1E-EDF6-4CF3-899B-C803746078FC}" type="datetimeFigureOut">
              <a:rPr lang="zh-TW" altLang="en-US" smtClean="0"/>
              <a:t>2021/10/25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560E49A-722C-4E42-ABFB-E1DD6B09ABE3}" type="slidenum">
              <a:rPr lang="zh-TW" altLang="en-US" smtClean="0"/>
              <a:t>‹#›</a:t>
            </a:fld>
            <a:endParaRPr lang="zh-TW" altLang="en-US"/>
          </a:p>
        </p:txBody>
      </p:sp>
    </p:spTree>
    <p:extLst>
      <p:ext uri="{BB962C8B-B14F-4D97-AF65-F5344CB8AC3E}">
        <p14:creationId xmlns:p14="http://schemas.microsoft.com/office/powerpoint/2010/main" val="222730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5EFAA1E-EDF6-4CF3-899B-C803746078FC}" type="datetimeFigureOut">
              <a:rPr lang="zh-TW" altLang="en-US" smtClean="0"/>
              <a:t>2021/10/25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60E49A-722C-4E42-ABFB-E1DD6B09ABE3}" type="slidenum">
              <a:rPr lang="zh-TW" altLang="en-US" smtClean="0"/>
              <a:t>‹#›</a:t>
            </a:fld>
            <a:endParaRPr lang="zh-TW" altLang="en-US"/>
          </a:p>
        </p:txBody>
      </p:sp>
    </p:spTree>
    <p:extLst>
      <p:ext uri="{BB962C8B-B14F-4D97-AF65-F5344CB8AC3E}">
        <p14:creationId xmlns:p14="http://schemas.microsoft.com/office/powerpoint/2010/main" val="3797237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5EFAA1E-EDF6-4CF3-899B-C803746078FC}" type="datetimeFigureOut">
              <a:rPr lang="zh-TW" altLang="en-US" smtClean="0"/>
              <a:t>2021/10/25</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560E49A-722C-4E42-ABFB-E1DD6B09ABE3}" type="slidenum">
              <a:rPr lang="zh-TW" altLang="en-US" smtClean="0"/>
              <a:t>‹#›</a:t>
            </a:fld>
            <a:endParaRPr lang="zh-TW" altLang="en-US"/>
          </a:p>
        </p:txBody>
      </p:sp>
    </p:spTree>
    <p:extLst>
      <p:ext uri="{BB962C8B-B14F-4D97-AF65-F5344CB8AC3E}">
        <p14:creationId xmlns:p14="http://schemas.microsoft.com/office/powerpoint/2010/main" val="167593015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06C6A4-1870-4481-8E2B-F1BFACA3D4BD}"/>
              </a:ext>
            </a:extLst>
          </p:cNvPr>
          <p:cNvSpPr>
            <a:spLocks noGrp="1"/>
          </p:cNvSpPr>
          <p:nvPr>
            <p:ph type="ctrTitle"/>
          </p:nvPr>
        </p:nvSpPr>
        <p:spPr>
          <a:xfrm>
            <a:off x="2030948" y="1475072"/>
            <a:ext cx="8915399" cy="2262781"/>
          </a:xfrm>
        </p:spPr>
        <p:txBody>
          <a:bodyPr>
            <a:normAutofit/>
          </a:bodyPr>
          <a:lstStyle/>
          <a:p>
            <a:r>
              <a:rPr lang="zh-TW" altLang="en-US" sz="5200" dirty="0"/>
              <a:t>計算機圖學</a:t>
            </a:r>
            <a:br>
              <a:rPr lang="en-US" altLang="zh-TW" sz="5200" dirty="0"/>
            </a:br>
            <a:r>
              <a:rPr lang="en-US" altLang="zh-TW" sz="4600" dirty="0"/>
              <a:t>Graphics</a:t>
            </a:r>
            <a:r>
              <a:rPr lang="zh-TW" altLang="en-US" sz="4600" dirty="0"/>
              <a:t> </a:t>
            </a:r>
            <a:r>
              <a:rPr lang="en-US" altLang="zh-TW" sz="4600" dirty="0"/>
              <a:t>Programming</a:t>
            </a:r>
            <a:endParaRPr lang="zh-TW" altLang="en-US" sz="4600" dirty="0"/>
          </a:p>
        </p:txBody>
      </p:sp>
      <p:sp>
        <p:nvSpPr>
          <p:cNvPr id="3" name="副標題 2">
            <a:extLst>
              <a:ext uri="{FF2B5EF4-FFF2-40B4-BE49-F238E27FC236}">
                <a16:creationId xmlns:a16="http://schemas.microsoft.com/office/drawing/2014/main" id="{84A1FF02-E077-4C88-997F-1AF41B7AB23A}"/>
              </a:ext>
            </a:extLst>
          </p:cNvPr>
          <p:cNvSpPr>
            <a:spLocks noGrp="1"/>
          </p:cNvSpPr>
          <p:nvPr>
            <p:ph type="subTitle" idx="1"/>
          </p:nvPr>
        </p:nvSpPr>
        <p:spPr>
          <a:xfrm>
            <a:off x="2030948" y="4665967"/>
            <a:ext cx="4504605" cy="1777426"/>
          </a:xfrm>
        </p:spPr>
        <p:txBody>
          <a:bodyPr>
            <a:noAutofit/>
          </a:bodyPr>
          <a:lstStyle/>
          <a:p>
            <a:r>
              <a:rPr lang="zh-TW" altLang="en-US" dirty="0"/>
              <a:t>第二組</a:t>
            </a:r>
            <a:endParaRPr lang="en-US" altLang="zh-TW" dirty="0"/>
          </a:p>
          <a:p>
            <a:r>
              <a:rPr lang="en-US" altLang="zh-TW" dirty="0"/>
              <a:t>B0729007</a:t>
            </a:r>
            <a:r>
              <a:rPr lang="zh-TW" altLang="en-US" dirty="0"/>
              <a:t> 官慶恩  </a:t>
            </a:r>
            <a:r>
              <a:rPr lang="en-US" altLang="zh-TW" dirty="0"/>
              <a:t>B0729014</a:t>
            </a:r>
            <a:r>
              <a:rPr lang="zh-TW" altLang="en-US" dirty="0"/>
              <a:t> 黃建銘 </a:t>
            </a:r>
            <a:r>
              <a:rPr lang="en-US" altLang="zh-TW" dirty="0"/>
              <a:t>B0729015</a:t>
            </a:r>
            <a:r>
              <a:rPr lang="zh-TW" altLang="en-US" dirty="0"/>
              <a:t> 楊金榮  </a:t>
            </a:r>
            <a:r>
              <a:rPr lang="en-US" altLang="zh-TW" dirty="0"/>
              <a:t>B0729016</a:t>
            </a:r>
            <a:r>
              <a:rPr lang="zh-TW" altLang="en-US" dirty="0"/>
              <a:t> 楊佶儫 </a:t>
            </a:r>
            <a:r>
              <a:rPr lang="en-US" altLang="zh-TW" dirty="0"/>
              <a:t>B0729017</a:t>
            </a:r>
            <a:r>
              <a:rPr lang="zh-TW" altLang="en-US" dirty="0"/>
              <a:t> 劉威廷  </a:t>
            </a:r>
            <a:r>
              <a:rPr lang="en-US" altLang="zh-TW" dirty="0"/>
              <a:t>B0729024</a:t>
            </a:r>
            <a:r>
              <a:rPr lang="zh-TW" altLang="en-US" dirty="0"/>
              <a:t> 謝瑞筑 </a:t>
            </a:r>
            <a:r>
              <a:rPr lang="en-US" altLang="zh-TW" dirty="0"/>
              <a:t>B0829012</a:t>
            </a:r>
            <a:r>
              <a:rPr lang="zh-TW" altLang="en-US" dirty="0"/>
              <a:t> 鄭家竣</a:t>
            </a:r>
            <a:endParaRPr lang="en-US" altLang="zh-TW" dirty="0"/>
          </a:p>
        </p:txBody>
      </p:sp>
    </p:spTree>
    <p:extLst>
      <p:ext uri="{BB962C8B-B14F-4D97-AF65-F5344CB8AC3E}">
        <p14:creationId xmlns:p14="http://schemas.microsoft.com/office/powerpoint/2010/main" val="2098565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1ADACF7-4880-43F4-9370-A6EEC44E6DD5}"/>
              </a:ext>
            </a:extLst>
          </p:cNvPr>
          <p:cNvSpPr>
            <a:spLocks noGrp="1"/>
          </p:cNvSpPr>
          <p:nvPr>
            <p:ph idx="1"/>
          </p:nvPr>
        </p:nvSpPr>
        <p:spPr>
          <a:xfrm>
            <a:off x="1967775" y="1540189"/>
            <a:ext cx="8915400" cy="3777622"/>
          </a:xfrm>
        </p:spPr>
        <p:txBody>
          <a:bodyPr/>
          <a:lstStyle/>
          <a:p>
            <a:pPr marL="0" indent="0">
              <a:spcBef>
                <a:spcPts val="600"/>
              </a:spcBef>
              <a:spcAft>
                <a:spcPts val="600"/>
              </a:spcAft>
              <a:buNone/>
            </a:pPr>
            <a:r>
              <a:rPr lang="en-US" altLang="zh-TW" sz="3000" kern="100" dirty="0">
                <a:solidFill>
                  <a:srgbClr val="0070C0"/>
                </a:solidFill>
                <a:effectLst/>
                <a:latin typeface="Times New Roman" panose="02020603050405020304" pitchFamily="18" charset="0"/>
                <a:ea typeface="標楷體" panose="03000509000000000000" pitchFamily="65" charset="-120"/>
                <a:cs typeface="Times New Roman" panose="02020603050405020304" pitchFamily="18" charset="0"/>
              </a:rPr>
              <a:t>Orthographic View </a:t>
            </a:r>
            <a:r>
              <a:rPr lang="en-US" altLang="zh-TW" sz="3000" kern="1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zh-TW" sz="3000" kern="1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正交投影</a:t>
            </a:r>
            <a:r>
              <a:rPr lang="en-US" altLang="zh-TW" sz="3000" kern="1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3000" kern="1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p>
            <a:r>
              <a:rPr lang="zh-TW" altLang="zh-TW" sz="2000" kern="100" dirty="0">
                <a:effectLst/>
                <a:latin typeface="Times New Roman" panose="02020603050405020304" pitchFamily="18" charset="0"/>
                <a:ea typeface="標楷體" panose="03000509000000000000" pitchFamily="65" charset="-120"/>
                <a:cs typeface="Times New Roman" panose="02020603050405020304" pitchFamily="18" charset="0"/>
              </a:rPr>
              <a:t>正投影是</a:t>
            </a:r>
            <a:r>
              <a:rPr lang="en-US" altLang="zh-TW" sz="2000" kern="100" dirty="0">
                <a:effectLst/>
                <a:latin typeface="Times New Roman" panose="02020603050405020304" pitchFamily="18" charset="0"/>
                <a:ea typeface="標楷體" panose="03000509000000000000" pitchFamily="65" charset="-120"/>
                <a:cs typeface="Times New Roman" panose="02020603050405020304" pitchFamily="18" charset="0"/>
              </a:rPr>
              <a:t>OpenGL</a:t>
            </a:r>
            <a:r>
              <a:rPr lang="zh-TW" altLang="zh-TW" sz="2000" kern="100" dirty="0">
                <a:effectLst/>
                <a:latin typeface="Times New Roman" panose="02020603050405020304" pitchFamily="18" charset="0"/>
                <a:ea typeface="標楷體" panose="03000509000000000000" pitchFamily="65" charset="-120"/>
                <a:cs typeface="Times New Roman" panose="02020603050405020304" pitchFamily="18" charset="0"/>
              </a:rPr>
              <a:t>中最基本也最簡單的投影法，我們可以將正交投影看作是模擬長焦鏡頭拍攝圖像的方式</a:t>
            </a:r>
            <a:endParaRPr lang="en-US" alt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r>
              <a:rPr lang="zh-TW" altLang="zh-TW" sz="2000" kern="100" dirty="0">
                <a:effectLst/>
                <a:latin typeface="Times New Roman" panose="02020603050405020304" pitchFamily="18" charset="0"/>
                <a:ea typeface="標楷體" panose="03000509000000000000" pitchFamily="65" charset="-120"/>
                <a:cs typeface="Times New Roman" panose="02020603050405020304" pitchFamily="18" charset="0"/>
              </a:rPr>
              <a:t>這種類型的圖像看起來缺乏立體感，但具有保持距離和形狀的特點</a:t>
            </a:r>
            <a:r>
              <a:rPr lang="zh-TW" altLang="en-US" sz="2000" kern="100" dirty="0">
                <a:effectLst/>
                <a:latin typeface="Times New Roman" panose="02020603050405020304" pitchFamily="18" charset="0"/>
                <a:ea typeface="標楷體" panose="03000509000000000000" pitchFamily="65" charset="-120"/>
                <a:cs typeface="Times New Roman" panose="02020603050405020304" pitchFamily="18" charset="0"/>
              </a:rPr>
              <a:t>而</a:t>
            </a:r>
            <a:r>
              <a:rPr lang="zh-TW" altLang="zh-TW" sz="2000" kern="100" dirty="0">
                <a:effectLst/>
                <a:latin typeface="Times New Roman" panose="02020603050405020304" pitchFamily="18" charset="0"/>
                <a:ea typeface="標楷體" panose="03000509000000000000" pitchFamily="65" charset="-120"/>
                <a:cs typeface="Times New Roman" panose="02020603050405020304" pitchFamily="18" charset="0"/>
              </a:rPr>
              <a:t>當距離無限遠時，所有的投影線都彼此平行。</a:t>
            </a:r>
          </a:p>
          <a:p>
            <a:r>
              <a:rPr lang="en-US" altLang="zh-TW" sz="2000" kern="100" dirty="0">
                <a:effectLst/>
                <a:latin typeface="Times New Roman" panose="02020603050405020304" pitchFamily="18" charset="0"/>
                <a:ea typeface="標楷體" panose="03000509000000000000" pitchFamily="65" charset="-120"/>
                <a:cs typeface="Times New Roman" panose="02020603050405020304" pitchFamily="18" charset="0"/>
              </a:rPr>
              <a:t>In OpenGL,  an orthographic projection is </a:t>
            </a:r>
            <a:r>
              <a:rPr lang="en-US" altLang="zh-TW" sz="2000" kern="100" dirty="0" err="1">
                <a:effectLst/>
                <a:latin typeface="Times New Roman" panose="02020603050405020304" pitchFamily="18" charset="0"/>
                <a:ea typeface="標楷體" panose="03000509000000000000" pitchFamily="65" charset="-120"/>
                <a:cs typeface="Times New Roman" panose="02020603050405020304" pitchFamily="18" charset="0"/>
              </a:rPr>
              <a:t>specifiedvia</a:t>
            </a:r>
            <a:r>
              <a:rPr lang="en-US" altLang="zh-TW" sz="2000" kern="100" dirty="0">
                <a:effectLst/>
                <a:latin typeface="Times New Roman" panose="02020603050405020304" pitchFamily="18" charset="0"/>
                <a:ea typeface="標楷體" panose="03000509000000000000" pitchFamily="65" charset="-120"/>
                <a:cs typeface="Times New Roman" panose="02020603050405020304" pitchFamily="18" charset="0"/>
              </a:rPr>
              <a:t> the following</a:t>
            </a:r>
            <a:r>
              <a:rPr lang="zh-TW" altLang="zh-TW" sz="2000" kern="100" dirty="0">
                <a:effectLst/>
                <a:latin typeface="Times New Roman" panose="02020603050405020304" pitchFamily="18" charset="0"/>
                <a:ea typeface="標楷體" panose="03000509000000000000" pitchFamily="65" charset="-120"/>
                <a:cs typeface="Times New Roman" panose="02020603050405020304" pitchFamily="18" charset="0"/>
              </a:rPr>
              <a:t>：</a:t>
            </a:r>
          </a:p>
          <a:p>
            <a:pPr marL="0" indent="0">
              <a:buNone/>
            </a:pPr>
            <a:r>
              <a:rPr lang="en-US" altLang="zh-TW" sz="2000" kern="100" dirty="0">
                <a:effectLst/>
                <a:latin typeface="Times New Roman" panose="02020603050405020304" pitchFamily="18" charset="0"/>
                <a:ea typeface="標楷體" panose="03000509000000000000" pitchFamily="65" charset="-120"/>
                <a:cs typeface="Times New Roman" panose="02020603050405020304" pitchFamily="18" charset="0"/>
              </a:rPr>
              <a:t>        void </a:t>
            </a:r>
            <a:r>
              <a:rPr lang="en-US" altLang="zh-TW" sz="2000" kern="100" dirty="0" err="1">
                <a:effectLst/>
                <a:latin typeface="Times New Roman" panose="02020603050405020304" pitchFamily="18" charset="0"/>
                <a:ea typeface="標楷體" panose="03000509000000000000" pitchFamily="65" charset="-120"/>
                <a:cs typeface="Times New Roman" panose="02020603050405020304" pitchFamily="18" charset="0"/>
              </a:rPr>
              <a:t>glOrtho</a:t>
            </a:r>
            <a:r>
              <a:rPr lang="en-US" altLang="zh-TW" sz="2000" kern="100" dirty="0">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err="1">
                <a:effectLst/>
                <a:latin typeface="Times New Roman" panose="02020603050405020304" pitchFamily="18" charset="0"/>
                <a:ea typeface="標楷體" panose="03000509000000000000" pitchFamily="65" charset="-120"/>
                <a:cs typeface="Times New Roman" panose="02020603050405020304" pitchFamily="18" charset="0"/>
              </a:rPr>
              <a:t>GLdouble</a:t>
            </a:r>
            <a:r>
              <a:rPr lang="en-US" altLang="zh-TW" sz="2000" kern="100" dirty="0">
                <a:effectLst/>
                <a:latin typeface="Times New Roman" panose="02020603050405020304" pitchFamily="18" charset="0"/>
                <a:ea typeface="標楷體" panose="03000509000000000000" pitchFamily="65" charset="-120"/>
                <a:cs typeface="Times New Roman" panose="02020603050405020304" pitchFamily="18" charset="0"/>
              </a:rPr>
              <a:t> left, </a:t>
            </a:r>
            <a:r>
              <a:rPr lang="en-US" altLang="zh-TW" sz="2000" kern="100" dirty="0" err="1">
                <a:effectLst/>
                <a:latin typeface="Times New Roman" panose="02020603050405020304" pitchFamily="18" charset="0"/>
                <a:ea typeface="標楷體" panose="03000509000000000000" pitchFamily="65" charset="-120"/>
                <a:cs typeface="Times New Roman" panose="02020603050405020304" pitchFamily="18" charset="0"/>
              </a:rPr>
              <a:t>GLdouble</a:t>
            </a:r>
            <a:r>
              <a:rPr lang="en-US" altLang="zh-TW" sz="2000" kern="100" dirty="0">
                <a:effectLst/>
                <a:latin typeface="Times New Roman" panose="02020603050405020304" pitchFamily="18" charset="0"/>
                <a:ea typeface="標楷體" panose="03000509000000000000" pitchFamily="65" charset="-120"/>
                <a:cs typeface="Times New Roman" panose="02020603050405020304" pitchFamily="18" charset="0"/>
              </a:rPr>
              <a:t> right, </a:t>
            </a:r>
            <a:r>
              <a:rPr lang="en-US" altLang="zh-TW" sz="2000" kern="100" dirty="0" err="1">
                <a:effectLst/>
                <a:latin typeface="Times New Roman" panose="02020603050405020304" pitchFamily="18" charset="0"/>
                <a:ea typeface="標楷體" panose="03000509000000000000" pitchFamily="65" charset="-120"/>
                <a:cs typeface="Times New Roman" panose="02020603050405020304" pitchFamily="18" charset="0"/>
              </a:rPr>
              <a:t>GLdouble</a:t>
            </a:r>
            <a:r>
              <a:rPr lang="en-US" altLang="zh-TW" sz="2000" kern="100" dirty="0">
                <a:effectLst/>
                <a:latin typeface="Times New Roman" panose="02020603050405020304" pitchFamily="18" charset="0"/>
                <a:ea typeface="標楷體" panose="03000509000000000000" pitchFamily="65" charset="-120"/>
                <a:cs typeface="Times New Roman" panose="02020603050405020304" pitchFamily="18" charset="0"/>
              </a:rPr>
              <a:t> bottom,</a:t>
            </a:r>
            <a:endParaRPr lang="zh-TW" alt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err="1">
                <a:effectLst/>
                <a:latin typeface="Times New Roman" panose="02020603050405020304" pitchFamily="18" charset="0"/>
                <a:ea typeface="標楷體" panose="03000509000000000000" pitchFamily="65" charset="-120"/>
                <a:cs typeface="Times New Roman" panose="02020603050405020304" pitchFamily="18" charset="0"/>
              </a:rPr>
              <a:t>GLdouble</a:t>
            </a:r>
            <a:r>
              <a:rPr lang="en-US" altLang="zh-TW" sz="2000" kern="100" dirty="0">
                <a:effectLst/>
                <a:latin typeface="Times New Roman" panose="02020603050405020304" pitchFamily="18" charset="0"/>
                <a:ea typeface="標楷體" panose="03000509000000000000" pitchFamily="65" charset="-120"/>
                <a:cs typeface="Times New Roman" panose="02020603050405020304" pitchFamily="18" charset="0"/>
              </a:rPr>
              <a:t> top, </a:t>
            </a:r>
            <a:r>
              <a:rPr lang="en-US" altLang="zh-TW" sz="2000" kern="100" dirty="0" err="1">
                <a:effectLst/>
                <a:latin typeface="Times New Roman" panose="02020603050405020304" pitchFamily="18" charset="0"/>
                <a:ea typeface="標楷體" panose="03000509000000000000" pitchFamily="65" charset="-120"/>
                <a:cs typeface="Times New Roman" panose="02020603050405020304" pitchFamily="18" charset="0"/>
              </a:rPr>
              <a:t>GLdouble</a:t>
            </a:r>
            <a:r>
              <a:rPr lang="en-US" altLang="zh-TW" sz="2000" kern="100" dirty="0">
                <a:effectLst/>
                <a:latin typeface="Times New Roman" panose="02020603050405020304" pitchFamily="18" charset="0"/>
                <a:ea typeface="標楷體" panose="03000509000000000000" pitchFamily="65" charset="-120"/>
                <a:cs typeface="Times New Roman" panose="02020603050405020304" pitchFamily="18" charset="0"/>
              </a:rPr>
              <a:t> near, </a:t>
            </a:r>
            <a:r>
              <a:rPr lang="en-US" altLang="zh-TW" sz="2000" kern="100" dirty="0" err="1">
                <a:effectLst/>
                <a:latin typeface="Times New Roman" panose="02020603050405020304" pitchFamily="18" charset="0"/>
                <a:ea typeface="標楷體" panose="03000509000000000000" pitchFamily="65" charset="-120"/>
                <a:cs typeface="Times New Roman" panose="02020603050405020304" pitchFamily="18" charset="0"/>
              </a:rPr>
              <a:t>GLdouble</a:t>
            </a:r>
            <a:r>
              <a:rPr lang="en-US" altLang="zh-TW" sz="2000" kern="100" dirty="0">
                <a:effectLst/>
                <a:latin typeface="Times New Roman" panose="02020603050405020304" pitchFamily="18" charset="0"/>
                <a:ea typeface="標楷體" panose="03000509000000000000" pitchFamily="65" charset="-120"/>
                <a:cs typeface="Times New Roman" panose="02020603050405020304" pitchFamily="18" charset="0"/>
              </a:rPr>
              <a:t> far)</a:t>
            </a:r>
            <a:endParaRPr lang="zh-TW" alt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p>
        </p:txBody>
      </p:sp>
    </p:spTree>
    <p:extLst>
      <p:ext uri="{BB962C8B-B14F-4D97-AF65-F5344CB8AC3E}">
        <p14:creationId xmlns:p14="http://schemas.microsoft.com/office/powerpoint/2010/main" val="1174180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1ADACF7-4880-43F4-9370-A6EEC44E6DD5}"/>
              </a:ext>
            </a:extLst>
          </p:cNvPr>
          <p:cNvSpPr>
            <a:spLocks noGrp="1"/>
          </p:cNvSpPr>
          <p:nvPr>
            <p:ph idx="1"/>
          </p:nvPr>
        </p:nvSpPr>
        <p:spPr>
          <a:xfrm>
            <a:off x="1843487" y="1288366"/>
            <a:ext cx="9269853" cy="4281268"/>
          </a:xfrm>
        </p:spPr>
        <p:txBody>
          <a:bodyPr>
            <a:normAutofit fontScale="92500" lnSpcReduction="20000"/>
          </a:bodyPr>
          <a:lstStyle/>
          <a:p>
            <a:pPr marL="0" indent="0">
              <a:spcBef>
                <a:spcPts val="600"/>
              </a:spcBef>
              <a:spcAft>
                <a:spcPts val="600"/>
              </a:spcAft>
              <a:buNone/>
            </a:pPr>
            <a:r>
              <a:rPr lang="en-US" altLang="zh-TW" sz="3200" kern="100" dirty="0">
                <a:effectLst/>
                <a:latin typeface="Times New Roman" panose="02020603050405020304" pitchFamily="18" charset="0"/>
                <a:ea typeface="標楷體" panose="03000509000000000000" pitchFamily="65" charset="-120"/>
                <a:cs typeface="Times New Roman" panose="02020603050405020304" pitchFamily="18" charset="0"/>
              </a:rPr>
              <a:t>Two-Dimensional Viewing</a:t>
            </a:r>
            <a:endParaRPr lang="zh-TW" altLang="zh-TW" sz="32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2200" kern="100" dirty="0">
                <a:effectLst/>
                <a:latin typeface="Times New Roman" panose="02020603050405020304" pitchFamily="18" charset="0"/>
                <a:ea typeface="標楷體" panose="03000509000000000000" pitchFamily="65" charset="-120"/>
                <a:cs typeface="Times New Roman" panose="02020603050405020304" pitchFamily="18" charset="0"/>
              </a:rPr>
              <a:t>void gluOrtho2D (</a:t>
            </a:r>
            <a:r>
              <a:rPr lang="en-US" altLang="zh-TW" sz="2200" kern="100" dirty="0" err="1">
                <a:effectLst/>
                <a:latin typeface="Times New Roman" panose="02020603050405020304" pitchFamily="18" charset="0"/>
                <a:ea typeface="標楷體" panose="03000509000000000000" pitchFamily="65" charset="-120"/>
                <a:cs typeface="Times New Roman" panose="02020603050405020304" pitchFamily="18" charset="0"/>
              </a:rPr>
              <a:t>GLdouble</a:t>
            </a:r>
            <a:r>
              <a:rPr lang="en-US" altLang="zh-TW" sz="2200" kern="100" dirty="0">
                <a:effectLst/>
                <a:latin typeface="Times New Roman" panose="02020603050405020304" pitchFamily="18" charset="0"/>
                <a:ea typeface="標楷體" panose="03000509000000000000" pitchFamily="65" charset="-120"/>
                <a:cs typeface="Times New Roman" panose="02020603050405020304" pitchFamily="18" charset="0"/>
              </a:rPr>
              <a:t> left, </a:t>
            </a:r>
            <a:r>
              <a:rPr lang="en-US" altLang="zh-TW" sz="2200" kern="100" dirty="0" err="1">
                <a:effectLst/>
                <a:latin typeface="Times New Roman" panose="02020603050405020304" pitchFamily="18" charset="0"/>
                <a:ea typeface="標楷體" panose="03000509000000000000" pitchFamily="65" charset="-120"/>
                <a:cs typeface="Times New Roman" panose="02020603050405020304" pitchFamily="18" charset="0"/>
              </a:rPr>
              <a:t>GLdouble</a:t>
            </a:r>
            <a:r>
              <a:rPr lang="en-US" altLang="zh-TW" sz="2200" kern="100" dirty="0">
                <a:effectLst/>
                <a:latin typeface="Times New Roman" panose="02020603050405020304" pitchFamily="18" charset="0"/>
                <a:ea typeface="標楷體" panose="03000509000000000000" pitchFamily="65" charset="-120"/>
                <a:cs typeface="Times New Roman" panose="02020603050405020304" pitchFamily="18" charset="0"/>
              </a:rPr>
              <a:t> right, </a:t>
            </a:r>
            <a:r>
              <a:rPr lang="en-US" altLang="zh-TW" sz="2200" kern="100" dirty="0" err="1">
                <a:effectLst/>
                <a:latin typeface="Times New Roman" panose="02020603050405020304" pitchFamily="18" charset="0"/>
                <a:ea typeface="標楷體" panose="03000509000000000000" pitchFamily="65" charset="-120"/>
                <a:cs typeface="Times New Roman" panose="02020603050405020304" pitchFamily="18" charset="0"/>
              </a:rPr>
              <a:t>GLdouble</a:t>
            </a:r>
            <a:r>
              <a:rPr lang="en-US" altLang="zh-TW" sz="2200" kern="100" dirty="0">
                <a:effectLst/>
                <a:latin typeface="Times New Roman" panose="02020603050405020304" pitchFamily="18" charset="0"/>
                <a:ea typeface="標楷體" panose="03000509000000000000" pitchFamily="65" charset="-120"/>
                <a:cs typeface="Times New Roman" panose="02020603050405020304" pitchFamily="18" charset="0"/>
              </a:rPr>
              <a:t> bottom, </a:t>
            </a:r>
            <a:r>
              <a:rPr lang="en-US" altLang="zh-TW" sz="2200" kern="100" dirty="0" err="1">
                <a:effectLst/>
                <a:latin typeface="Times New Roman" panose="02020603050405020304" pitchFamily="18" charset="0"/>
                <a:ea typeface="標楷體" panose="03000509000000000000" pitchFamily="65" charset="-120"/>
                <a:cs typeface="Times New Roman" panose="02020603050405020304" pitchFamily="18" charset="0"/>
              </a:rPr>
              <a:t>GLdouble</a:t>
            </a:r>
            <a:r>
              <a:rPr lang="en-US" altLang="zh-TW" sz="2200" kern="100" dirty="0">
                <a:effectLst/>
                <a:latin typeface="Times New Roman" panose="02020603050405020304" pitchFamily="18" charset="0"/>
                <a:ea typeface="標楷體" panose="03000509000000000000" pitchFamily="65" charset="-120"/>
                <a:cs typeface="Times New Roman" panose="02020603050405020304" pitchFamily="18" charset="0"/>
              </a:rPr>
              <a:t> top)</a:t>
            </a:r>
          </a:p>
          <a:p>
            <a:endPar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22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22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22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2200" dirty="0">
                <a:effectLst/>
                <a:latin typeface="Times New Roman" panose="02020603050405020304" pitchFamily="18" charset="0"/>
                <a:ea typeface="標楷體" panose="03000509000000000000" pitchFamily="65" charset="-120"/>
              </a:rPr>
              <a:t>OpenGL</a:t>
            </a:r>
            <a:r>
              <a:rPr lang="zh-TW" altLang="zh-TW" sz="2200" dirty="0">
                <a:effectLst/>
                <a:latin typeface="Times New Roman" panose="02020603050405020304" pitchFamily="18" charset="0"/>
                <a:ea typeface="標楷體" panose="03000509000000000000" pitchFamily="65" charset="-120"/>
                <a:cs typeface="Times New Roman" panose="02020603050405020304" pitchFamily="18" charset="0"/>
              </a:rPr>
              <a:t>的函數定義了一個</a:t>
            </a:r>
            <a:r>
              <a:rPr lang="en-US" altLang="zh-TW" sz="2200" dirty="0">
                <a:solidFill>
                  <a:srgbClr val="0070C0"/>
                </a:solidFill>
                <a:effectLst/>
                <a:latin typeface="Times New Roman" panose="02020603050405020304" pitchFamily="18" charset="0"/>
                <a:ea typeface="標楷體" panose="03000509000000000000" pitchFamily="65" charset="-120"/>
              </a:rPr>
              <a:t>Viewing Rectangle</a:t>
            </a:r>
            <a:r>
              <a:rPr lang="zh-TW" altLang="zh-TW" sz="2200" dirty="0">
                <a:effectLst/>
                <a:latin typeface="Times New Roman" panose="02020603050405020304" pitchFamily="18" charset="0"/>
                <a:ea typeface="標楷體" panose="03000509000000000000" pitchFamily="65" charset="-120"/>
                <a:cs typeface="Times New Roman" panose="02020603050405020304" pitchFamily="18" charset="0"/>
              </a:rPr>
              <a:t>，以模擬真實相機通過鏡頭所能觀察到的空間。所有位於該視野外的物體不會出現在圖像中，此即為裁剪。</a:t>
            </a:r>
            <a:endParaRPr lang="zh-TW" altLang="zh-TW" sz="22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p>
        </p:txBody>
      </p:sp>
      <p:pic>
        <p:nvPicPr>
          <p:cNvPr id="13" name="Picture 2">
            <a:extLst>
              <a:ext uri="{FF2B5EF4-FFF2-40B4-BE49-F238E27FC236}">
                <a16:creationId xmlns:a16="http://schemas.microsoft.com/office/drawing/2014/main" id="{BF3E9156-79A7-403A-8B6E-D1FA872FC97F}"/>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62786" y="2202859"/>
            <a:ext cx="3262312" cy="2316468"/>
          </a:xfrm>
          <a:prstGeom prst="rect">
            <a:avLst/>
          </a:prstGeom>
          <a:noFill/>
          <a:ln>
            <a:noFill/>
          </a:ln>
        </p:spPr>
      </p:pic>
    </p:spTree>
    <p:extLst>
      <p:ext uri="{BB962C8B-B14F-4D97-AF65-F5344CB8AC3E}">
        <p14:creationId xmlns:p14="http://schemas.microsoft.com/office/powerpoint/2010/main" val="2092282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1ADACF7-4880-43F4-9370-A6EEC44E6DD5}"/>
              </a:ext>
            </a:extLst>
          </p:cNvPr>
          <p:cNvSpPr>
            <a:spLocks noGrp="1"/>
          </p:cNvSpPr>
          <p:nvPr>
            <p:ph idx="1"/>
          </p:nvPr>
        </p:nvSpPr>
        <p:spPr>
          <a:xfrm>
            <a:off x="1923386" y="1458898"/>
            <a:ext cx="8915400" cy="3777622"/>
          </a:xfrm>
        </p:spPr>
        <p:txBody>
          <a:bodyPr>
            <a:normAutofit fontScale="92500" lnSpcReduction="20000"/>
          </a:bodyPr>
          <a:lstStyle/>
          <a:p>
            <a:pPr marL="0" indent="0">
              <a:spcBef>
                <a:spcPts val="600"/>
              </a:spcBef>
              <a:spcAft>
                <a:spcPts val="600"/>
              </a:spcAft>
              <a:buNone/>
            </a:pPr>
            <a:r>
              <a:rPr lang="en-US" altLang="zh-TW" sz="3200" kern="100" dirty="0">
                <a:solidFill>
                  <a:srgbClr val="0070C0"/>
                </a:solidFill>
                <a:effectLst/>
                <a:latin typeface="Times New Roman" panose="02020603050405020304" pitchFamily="18" charset="0"/>
                <a:ea typeface="標楷體" panose="03000509000000000000" pitchFamily="65" charset="-120"/>
                <a:cs typeface="Times New Roman" panose="02020603050405020304" pitchFamily="18" charset="0"/>
              </a:rPr>
              <a:t>Matrix Modes</a:t>
            </a:r>
            <a:endParaRPr lang="zh-TW" altLang="zh-TW" sz="3200" kern="100" dirty="0">
              <a:solidFill>
                <a:srgbClr val="0070C0"/>
              </a:solidFill>
              <a:effectLst/>
              <a:latin typeface="Times New Roman" panose="02020603050405020304" pitchFamily="18" charset="0"/>
              <a:ea typeface="標楷體" panose="03000509000000000000" pitchFamily="65" charset="-120"/>
              <a:cs typeface="Times New Roman" panose="02020603050405020304" pitchFamily="18" charset="0"/>
            </a:endParaRPr>
          </a:p>
          <a:p>
            <a:r>
              <a:rPr lang="zh-TW" altLang="zh-TW" sz="1900" kern="100" dirty="0">
                <a:effectLst/>
                <a:latin typeface="Times New Roman" panose="02020603050405020304" pitchFamily="18" charset="0"/>
                <a:ea typeface="標楷體" panose="03000509000000000000" pitchFamily="65" charset="-120"/>
                <a:cs typeface="Times New Roman" panose="02020603050405020304" pitchFamily="18" charset="0"/>
              </a:rPr>
              <a:t>最重要的兩種矩陣：</a:t>
            </a:r>
            <a:r>
              <a:rPr lang="zh-TW" altLang="zh-TW" sz="19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模型觀察矩陣</a:t>
            </a:r>
            <a:r>
              <a:rPr lang="en-US" altLang="zh-TW" sz="1900" kern="100" dirty="0">
                <a:effectLst/>
                <a:latin typeface="Times New Roman" panose="02020603050405020304" pitchFamily="18" charset="0"/>
                <a:ea typeface="標楷體" panose="03000509000000000000" pitchFamily="65" charset="-120"/>
                <a:cs typeface="Times New Roman" panose="02020603050405020304" pitchFamily="18" charset="0"/>
              </a:rPr>
              <a:t>(Model-View Matrix)</a:t>
            </a:r>
            <a:r>
              <a:rPr lang="zh-TW" altLang="zh-TW" sz="1900"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zh-TW" sz="19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投影矩陣</a:t>
            </a:r>
            <a:r>
              <a:rPr lang="en-US" altLang="zh-TW" sz="1900" kern="100" dirty="0">
                <a:effectLst/>
                <a:latin typeface="Times New Roman" panose="02020603050405020304" pitchFamily="18" charset="0"/>
                <a:ea typeface="標楷體" panose="03000509000000000000" pitchFamily="65" charset="-120"/>
                <a:cs typeface="Times New Roman" panose="02020603050405020304" pitchFamily="18" charset="0"/>
              </a:rPr>
              <a:t>(Projection Matrix)</a:t>
            </a:r>
            <a:endParaRPr lang="zh-TW" altLang="zh-TW" sz="19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marL="0" lvl="0" indent="0">
              <a:buNone/>
            </a:pPr>
            <a:r>
              <a:rPr lang="en-US" altLang="zh-TW" sz="19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zh-TW" altLang="zh-TW" sz="19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模型觀察矩陣</a:t>
            </a:r>
            <a:r>
              <a:rPr lang="zh-TW" altLang="zh-TW" sz="1900" kern="100" dirty="0">
                <a:effectLst/>
                <a:latin typeface="Times New Roman" panose="02020603050405020304" pitchFamily="18" charset="0"/>
                <a:ea typeface="標楷體" panose="03000509000000000000" pitchFamily="65" charset="-120"/>
                <a:cs typeface="Times New Roman" panose="02020603050405020304" pitchFamily="18" charset="0"/>
              </a:rPr>
              <a:t>：將模型的座標系對應到空間座標系再對應攝影機所看到的座標系</a:t>
            </a:r>
          </a:p>
          <a:p>
            <a:pPr marL="0" lvl="0" indent="0">
              <a:buNone/>
            </a:pPr>
            <a:r>
              <a:rPr lang="en-US" altLang="zh-TW" sz="19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zh-TW" altLang="zh-TW" sz="19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投影矩陣</a:t>
            </a:r>
            <a:r>
              <a:rPr lang="zh-TW" altLang="zh-TW" sz="1900" kern="100" dirty="0">
                <a:effectLst/>
                <a:latin typeface="Times New Roman" panose="02020603050405020304" pitchFamily="18" charset="0"/>
                <a:ea typeface="標楷體" panose="03000509000000000000" pitchFamily="65" charset="-120"/>
                <a:cs typeface="Times New Roman" panose="02020603050405020304" pitchFamily="18" charset="0"/>
              </a:rPr>
              <a:t>：將攝影機所看到的座標系對應到螢幕呈現出來的</a:t>
            </a:r>
            <a:r>
              <a:rPr lang="en-US" altLang="zh-TW" sz="1900" kern="100" dirty="0">
                <a:effectLst/>
                <a:latin typeface="Times New Roman" panose="02020603050405020304" pitchFamily="18" charset="0"/>
                <a:ea typeface="標楷體" panose="03000509000000000000" pitchFamily="65" charset="-120"/>
                <a:cs typeface="Times New Roman" panose="02020603050405020304" pitchFamily="18" charset="0"/>
              </a:rPr>
              <a:t>2D</a:t>
            </a:r>
            <a:r>
              <a:rPr lang="zh-TW" altLang="zh-TW" sz="1900" kern="100" dirty="0">
                <a:effectLst/>
                <a:latin typeface="Times New Roman" panose="02020603050405020304" pitchFamily="18" charset="0"/>
                <a:ea typeface="標楷體" panose="03000509000000000000" pitchFamily="65" charset="-120"/>
                <a:cs typeface="Times New Roman" panose="02020603050405020304" pitchFamily="18" charset="0"/>
              </a:rPr>
              <a:t>座標系</a:t>
            </a:r>
          </a:p>
          <a:p>
            <a:r>
              <a:rPr lang="zh-TW" altLang="zh-TW" sz="1900" kern="100" dirty="0">
                <a:effectLst/>
                <a:latin typeface="Times New Roman" panose="02020603050405020304" pitchFamily="18" charset="0"/>
                <a:ea typeface="標楷體" panose="03000509000000000000" pitchFamily="65" charset="-120"/>
                <a:cs typeface="Times New Roman" panose="02020603050405020304" pitchFamily="18" charset="0"/>
              </a:rPr>
              <a:t>從</a:t>
            </a:r>
            <a:r>
              <a:rPr lang="en-US" altLang="zh-TW" sz="1900" kern="100" dirty="0">
                <a:effectLst/>
                <a:latin typeface="Times New Roman" panose="02020603050405020304" pitchFamily="18" charset="0"/>
                <a:ea typeface="標楷體" panose="03000509000000000000" pitchFamily="65" charset="-120"/>
                <a:cs typeface="Times New Roman" panose="02020603050405020304" pitchFamily="18" charset="0"/>
              </a:rPr>
              <a:t>Model-View Matrix</a:t>
            </a:r>
            <a:r>
              <a:rPr lang="zh-TW" altLang="zh-TW" sz="1900" kern="100" dirty="0">
                <a:effectLst/>
                <a:latin typeface="Times New Roman" panose="02020603050405020304" pitchFamily="18" charset="0"/>
                <a:ea typeface="標楷體" panose="03000509000000000000" pitchFamily="65" charset="-120"/>
                <a:cs typeface="Times New Roman" panose="02020603050405020304" pitchFamily="18" charset="0"/>
              </a:rPr>
              <a:t>轉換至</a:t>
            </a:r>
            <a:r>
              <a:rPr lang="en-US" altLang="zh-TW" sz="1900" kern="100" dirty="0">
                <a:effectLst/>
                <a:latin typeface="Times New Roman" panose="02020603050405020304" pitchFamily="18" charset="0"/>
                <a:ea typeface="標楷體" panose="03000509000000000000" pitchFamily="65" charset="-120"/>
                <a:cs typeface="Times New Roman" panose="02020603050405020304" pitchFamily="18" charset="0"/>
              </a:rPr>
              <a:t>Projection Matrix</a:t>
            </a:r>
            <a:r>
              <a:rPr lang="zh-TW" altLang="en-US" sz="1900" kern="100" dirty="0">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900"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1900" kern="100" dirty="0">
                <a:effectLst/>
                <a:latin typeface="Times New Roman" panose="02020603050405020304" pitchFamily="18" charset="0"/>
                <a:ea typeface="標楷體" panose="03000509000000000000" pitchFamily="65" charset="-120"/>
                <a:cs typeface="Times New Roman" panose="02020603050405020304" pitchFamily="18" charset="0"/>
              </a:rPr>
              <a:t> </a:t>
            </a:r>
            <a:endParaRPr lang="zh-TW" altLang="zh-TW" sz="19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1900" kern="100" dirty="0">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900" kern="100" dirty="0" err="1">
                <a:effectLst/>
                <a:latin typeface="Times New Roman" panose="02020603050405020304" pitchFamily="18" charset="0"/>
                <a:ea typeface="標楷體" panose="03000509000000000000" pitchFamily="65" charset="-120"/>
                <a:cs typeface="Times New Roman" panose="02020603050405020304" pitchFamily="18" charset="0"/>
              </a:rPr>
              <a:t>glMatrixMode</a:t>
            </a:r>
            <a:r>
              <a:rPr lang="en-US" altLang="zh-TW" sz="1900" kern="100" dirty="0">
                <a:effectLst/>
                <a:latin typeface="Times New Roman" panose="02020603050405020304" pitchFamily="18" charset="0"/>
                <a:ea typeface="標楷體" panose="03000509000000000000" pitchFamily="65" charset="-120"/>
                <a:cs typeface="Times New Roman" panose="02020603050405020304" pitchFamily="18" charset="0"/>
              </a:rPr>
              <a:t>(GL_PROJECTION);</a:t>
            </a:r>
            <a:endParaRPr lang="zh-TW" altLang="zh-TW" sz="19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1900" kern="100" dirty="0">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900" kern="100" dirty="0" err="1">
                <a:effectLst/>
                <a:latin typeface="Times New Roman" panose="02020603050405020304" pitchFamily="18" charset="0"/>
                <a:ea typeface="標楷體" panose="03000509000000000000" pitchFamily="65" charset="-120"/>
                <a:cs typeface="Times New Roman" panose="02020603050405020304" pitchFamily="18" charset="0"/>
              </a:rPr>
              <a:t>glLoadIdentity</a:t>
            </a:r>
            <a:r>
              <a:rPr lang="en-US" altLang="zh-TW" sz="1900" kern="100" dirty="0">
                <a:effectLst/>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19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1900" kern="100" dirty="0">
                <a:effectLst/>
                <a:latin typeface="Times New Roman" panose="02020603050405020304" pitchFamily="18" charset="0"/>
                <a:ea typeface="標楷體" panose="03000509000000000000" pitchFamily="65" charset="-120"/>
                <a:cs typeface="Times New Roman" panose="02020603050405020304" pitchFamily="18" charset="0"/>
              </a:rPr>
              <a:t>     gluOrtho2D(0.0, 50.0, 0.0, 50.0);</a:t>
            </a:r>
            <a:endParaRPr lang="zh-TW" altLang="zh-TW" sz="19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1900" kern="100" dirty="0">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900" kern="100" dirty="0" err="1">
                <a:effectLst/>
                <a:latin typeface="Times New Roman" panose="02020603050405020304" pitchFamily="18" charset="0"/>
                <a:ea typeface="標楷體" panose="03000509000000000000" pitchFamily="65" charset="-120"/>
                <a:cs typeface="Times New Roman" panose="02020603050405020304" pitchFamily="18" charset="0"/>
              </a:rPr>
              <a:t>glMatrixMode</a:t>
            </a:r>
            <a:r>
              <a:rPr lang="en-US" altLang="zh-TW" sz="1900" kern="100" dirty="0">
                <a:effectLst/>
                <a:latin typeface="Times New Roman" panose="02020603050405020304" pitchFamily="18" charset="0"/>
                <a:ea typeface="標楷體" panose="03000509000000000000" pitchFamily="65" charset="-120"/>
                <a:cs typeface="Times New Roman" panose="02020603050405020304" pitchFamily="18" charset="0"/>
              </a:rPr>
              <a:t>(GL_MODELVIEW);</a:t>
            </a:r>
            <a:endParaRPr lang="zh-TW" altLang="zh-TW" sz="19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zh-TW" altLang="en-US" sz="19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900" kern="100" dirty="0">
                <a:effectLst/>
                <a:latin typeface="Times New Roman" panose="02020603050405020304" pitchFamily="18" charset="0"/>
                <a:ea typeface="標楷體" panose="03000509000000000000" pitchFamily="65" charset="-120"/>
                <a:cs typeface="Times New Roman" panose="02020603050405020304" pitchFamily="18" charset="0"/>
              </a:rPr>
              <a:t>50*50</a:t>
            </a:r>
            <a:r>
              <a:rPr lang="zh-TW" altLang="zh-TW" sz="1900" kern="100" dirty="0">
                <a:effectLst/>
                <a:latin typeface="Times New Roman" panose="02020603050405020304" pitchFamily="18" charset="0"/>
                <a:ea typeface="標楷體" panose="03000509000000000000" pitchFamily="65" charset="-120"/>
                <a:cs typeface="Times New Roman" panose="02020603050405020304" pitchFamily="18" charset="0"/>
              </a:rPr>
              <a:t>即為</a:t>
            </a:r>
            <a:r>
              <a:rPr lang="en-US" altLang="zh-TW" sz="1900" kern="100" dirty="0">
                <a:effectLst/>
                <a:latin typeface="Times New Roman" panose="02020603050405020304" pitchFamily="18" charset="0"/>
                <a:ea typeface="標楷體" panose="03000509000000000000" pitchFamily="65" charset="-120"/>
                <a:cs typeface="Times New Roman" panose="02020603050405020304" pitchFamily="18" charset="0"/>
              </a:rPr>
              <a:t>Viewing Rectangle</a:t>
            </a:r>
            <a:r>
              <a:rPr lang="zh-TW" altLang="zh-TW" sz="1900" kern="100" dirty="0">
                <a:effectLst/>
                <a:latin typeface="Times New Roman" panose="02020603050405020304" pitchFamily="18" charset="0"/>
                <a:ea typeface="標楷體" panose="03000509000000000000" pitchFamily="65" charset="-120"/>
                <a:cs typeface="Times New Roman" panose="02020603050405020304" pitchFamily="18" charset="0"/>
              </a:rPr>
              <a:t>的大小</a:t>
            </a:r>
          </a:p>
          <a:p>
            <a:endParaRPr lang="zh-TW" altLang="en-US" dirty="0"/>
          </a:p>
        </p:txBody>
      </p:sp>
    </p:spTree>
    <p:extLst>
      <p:ext uri="{BB962C8B-B14F-4D97-AF65-F5344CB8AC3E}">
        <p14:creationId xmlns:p14="http://schemas.microsoft.com/office/powerpoint/2010/main" val="2183121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42D14F-96EC-4101-A4C9-84D3CFF9447D}"/>
              </a:ext>
            </a:extLst>
          </p:cNvPr>
          <p:cNvSpPr>
            <a:spLocks noGrp="1"/>
          </p:cNvSpPr>
          <p:nvPr>
            <p:ph type="title"/>
          </p:nvPr>
        </p:nvSpPr>
        <p:spPr>
          <a:xfrm>
            <a:off x="2589212" y="520505"/>
            <a:ext cx="8764587" cy="1305119"/>
          </a:xfrm>
        </p:spPr>
        <p:txBody>
          <a:bodyPr/>
          <a:lstStyle/>
          <a:p>
            <a:r>
              <a:rPr lang="en-US" altLang="zh-TW" dirty="0"/>
              <a:t>2.7</a:t>
            </a:r>
            <a:endParaRPr lang="zh-TW" altLang="en-US" dirty="0"/>
          </a:p>
        </p:txBody>
      </p:sp>
      <p:sp>
        <p:nvSpPr>
          <p:cNvPr id="3" name="內容版面配置區 2">
            <a:extLst>
              <a:ext uri="{FF2B5EF4-FFF2-40B4-BE49-F238E27FC236}">
                <a16:creationId xmlns:a16="http://schemas.microsoft.com/office/drawing/2014/main" id="{2FCDA241-1AEF-43E6-B075-D670DD0489CA}"/>
              </a:ext>
            </a:extLst>
          </p:cNvPr>
          <p:cNvSpPr>
            <a:spLocks noGrp="1"/>
          </p:cNvSpPr>
          <p:nvPr>
            <p:ph idx="1"/>
          </p:nvPr>
        </p:nvSpPr>
        <p:spPr>
          <a:xfrm>
            <a:off x="2383784" y="2114746"/>
            <a:ext cx="9175441" cy="3777622"/>
          </a:xfrm>
        </p:spPr>
        <p:txBody>
          <a:bodyPr>
            <a:normAutofit/>
          </a:bodyPr>
          <a:lstStyle/>
          <a:p>
            <a:pPr marL="0" lv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Window – </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矩形的視窗，是</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bottom-left</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左下為</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(0,0)</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x</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軸往右</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y</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軸往上，相關函式</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en-US" altLang="zh-TW" sz="2000" kern="100" dirty="0" err="1">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glutCreateWindow</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(char *title) – </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建立一個視窗給定名字為</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*title</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a:t>
            </a:r>
          </a:p>
          <a:p>
            <a:pPr>
              <a:lnSpc>
                <a:spcPct val="150000"/>
              </a:lnSpc>
            </a:pPr>
            <a:r>
              <a:rPr lang="en-US" altLang="zh-TW" sz="2000" kern="100" dirty="0" err="1">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glutInitDisplayMode</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 </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指定視窗的顯示模式，主要分為顏色模式跟緩衝區類型。常用的如：</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GLUT_DOUBLE | GLUT_RGBA | GLUT_DEPTH | GLUT_STENCIL</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en-US" altLang="zh-TW" sz="2000" kern="100" dirty="0" err="1">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glutInitWindowSize</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m,n</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 </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設定大小為</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m*n (pixel</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為單位</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的視窗。</a:t>
            </a:r>
          </a:p>
          <a:p>
            <a:pPr>
              <a:lnSpc>
                <a:spcPct val="150000"/>
              </a:lnSpc>
            </a:pPr>
            <a:r>
              <a:rPr lang="en-US" altLang="zh-TW" sz="2000" kern="100" dirty="0" err="1">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glutInitWindowPosition</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x,y</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 </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設定視窗在螢幕上出現的位置。</a:t>
            </a:r>
          </a:p>
        </p:txBody>
      </p:sp>
    </p:spTree>
    <p:extLst>
      <p:ext uri="{BB962C8B-B14F-4D97-AF65-F5344CB8AC3E}">
        <p14:creationId xmlns:p14="http://schemas.microsoft.com/office/powerpoint/2010/main" val="2509015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D0D8344-03D4-4567-BF46-9B3D15EE591B}"/>
              </a:ext>
            </a:extLst>
          </p:cNvPr>
          <p:cNvSpPr>
            <a:spLocks noGrp="1"/>
          </p:cNvSpPr>
          <p:nvPr>
            <p:ph idx="1"/>
          </p:nvPr>
        </p:nvSpPr>
        <p:spPr>
          <a:xfrm>
            <a:off x="2100940" y="1885025"/>
            <a:ext cx="8915400" cy="3777622"/>
          </a:xfrm>
        </p:spPr>
        <p:txBody>
          <a:bodyPr/>
          <a:lstStyle/>
          <a:p>
            <a:pPr marL="0" lv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Aspect Ratio and Viewports – </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有兩個比較重要的投影變換函數，</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err="1">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glViewport</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和</a:t>
            </a:r>
            <a:r>
              <a:rPr lang="en-US" altLang="zh-TW" sz="2000" kern="100" dirty="0" err="1">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glOrtho</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342900" lvl="0" indent="-342900">
              <a:lnSpc>
                <a:spcPct val="150000"/>
              </a:lnSpc>
              <a:buFont typeface="Wingdings" panose="05000000000000000000" pitchFamily="2" charset="2"/>
              <a:buChar char=""/>
            </a:pPr>
            <a:r>
              <a:rPr lang="zh-TW" altLang="zh-TW" sz="2000" kern="1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glOrtho</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只是負責使用什麼樣的視景體來截取圖像，並不負責使用某種規則把圖像呈現在螢幕上，所以可能會變形。 </a:t>
            </a:r>
          </a:p>
          <a:p>
            <a:pPr marL="342900" lvl="0" indent="-342900">
              <a:lnSpc>
                <a:spcPct val="150000"/>
              </a:lnSpc>
              <a:buFont typeface="Wingdings" panose="05000000000000000000" pitchFamily="2" charset="2"/>
              <a:buChar char=""/>
            </a:pPr>
            <a:r>
              <a:rPr lang="zh-TW" altLang="zh-TW" sz="2000" kern="1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glViewport</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主要完成這樣的功能。 它負責把視景體截取的圖像按照怎樣的高和寬顯示到螢幕上。 </a:t>
            </a:r>
          </a:p>
          <a:p>
            <a:endParaRPr lang="zh-TW" altLang="en-US" dirty="0"/>
          </a:p>
        </p:txBody>
      </p:sp>
    </p:spTree>
    <p:extLst>
      <p:ext uri="{BB962C8B-B14F-4D97-AF65-F5344CB8AC3E}">
        <p14:creationId xmlns:p14="http://schemas.microsoft.com/office/powerpoint/2010/main" val="3326982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3164CC2-D95A-4AF8-9594-04CF0A2C6D6F}"/>
              </a:ext>
            </a:extLst>
          </p:cNvPr>
          <p:cNvSpPr>
            <a:spLocks noGrp="1"/>
          </p:cNvSpPr>
          <p:nvPr>
            <p:ph idx="1"/>
          </p:nvPr>
        </p:nvSpPr>
        <p:spPr>
          <a:xfrm>
            <a:off x="2100940" y="1905000"/>
            <a:ext cx="8915400" cy="3777622"/>
          </a:xfrm>
        </p:spPr>
        <p:txBody>
          <a:bodyPr/>
          <a:lstStyle/>
          <a:p>
            <a:pPr marL="0" lv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The main, display, and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myinit</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Functions – </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342900" lvl="0" indent="-342900">
              <a:buFont typeface="Wingdings" panose="05000000000000000000" pitchFamily="2" charset="2"/>
              <a:buChar char=""/>
            </a:pPr>
            <a:r>
              <a:rPr lang="en-US" altLang="zh-TW" sz="2000" kern="100" dirty="0" err="1">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glutMainLoop</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則是一個</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GLUT</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的動作，它將控制權移送給</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GLUT</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，並開始它自己的內部循環，若沒有要執行的會進入等待狀態。</a:t>
            </a:r>
          </a:p>
          <a:p>
            <a:pPr marL="342900" lvl="0" indent="-342900">
              <a:buFont typeface="Wingdings" panose="05000000000000000000" pitchFamily="2" charset="2"/>
              <a:buChar char=""/>
            </a:pPr>
            <a:r>
              <a:rPr lang="en-US" altLang="zh-TW" sz="2000" kern="1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void </a:t>
            </a:r>
            <a:r>
              <a:rPr lang="en-US" altLang="zh-TW" sz="2000" kern="100" dirty="0" err="1">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glutDisplayFunc</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(void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func</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)(void)) </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是</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display callback</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的函式將圖形傳送到螢幕視窗。</a:t>
            </a:r>
          </a:p>
          <a:p>
            <a:pPr marL="342900" lvl="0" indent="-342900">
              <a:buFont typeface="Wingdings" panose="05000000000000000000" pitchFamily="2" charset="2"/>
              <a:buChar char=""/>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The function </a:t>
            </a:r>
            <a:r>
              <a:rPr lang="en-US" altLang="zh-TW" sz="2000" kern="100" dirty="0" err="1">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myinit</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is used to set the OpenGL state variables dealing with viewing and attributes. </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p>
        </p:txBody>
      </p:sp>
    </p:spTree>
    <p:extLst>
      <p:ext uri="{BB962C8B-B14F-4D97-AF65-F5344CB8AC3E}">
        <p14:creationId xmlns:p14="http://schemas.microsoft.com/office/powerpoint/2010/main" val="1566208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05641B8-55E4-43A5-9102-58B0148BE209}"/>
              </a:ext>
            </a:extLst>
          </p:cNvPr>
          <p:cNvSpPr>
            <a:spLocks noGrp="1"/>
          </p:cNvSpPr>
          <p:nvPr>
            <p:ph idx="1"/>
          </p:nvPr>
        </p:nvSpPr>
        <p:spPr/>
        <p:txBody>
          <a:bodyPr/>
          <a:lstStyle/>
          <a:p>
            <a:pPr marL="0" lvl="0" indent="0">
              <a:buNone/>
            </a:pP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初始化</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 </a:t>
            </a:r>
            <a:r>
              <a:rPr lang="en-US" altLang="zh-TW" sz="2000" kern="100" dirty="0" err="1">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glutInit</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(int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argc</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char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argv</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需要在任何</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GLUT</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函式之前先設置，用</a:t>
            </a:r>
            <a:endPar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lvl="0" indent="0">
              <a:buNone/>
            </a:pP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來初始化</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GLUT</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和</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cmd</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的</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arguments </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p>
        </p:txBody>
      </p:sp>
    </p:spTree>
    <p:extLst>
      <p:ext uri="{BB962C8B-B14F-4D97-AF65-F5344CB8AC3E}">
        <p14:creationId xmlns:p14="http://schemas.microsoft.com/office/powerpoint/2010/main" val="533762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ED2AB7-2D42-4C2F-A5CC-A241FC401CE0}"/>
              </a:ext>
            </a:extLst>
          </p:cNvPr>
          <p:cNvSpPr>
            <a:spLocks noGrp="1"/>
          </p:cNvSpPr>
          <p:nvPr>
            <p:ph type="title"/>
          </p:nvPr>
        </p:nvSpPr>
        <p:spPr>
          <a:xfrm>
            <a:off x="2227165" y="624110"/>
            <a:ext cx="8911687" cy="1280890"/>
          </a:xfrm>
        </p:spPr>
        <p:txBody>
          <a:bodyPr/>
          <a:lstStyle/>
          <a:p>
            <a:r>
              <a:rPr lang="en-US" altLang="zh-TW" dirty="0"/>
              <a:t>2.8</a:t>
            </a:r>
            <a:endParaRPr lang="zh-TW" altLang="en-US" dirty="0"/>
          </a:p>
        </p:txBody>
      </p:sp>
      <p:sp>
        <p:nvSpPr>
          <p:cNvPr id="3" name="內容版面配置區 2">
            <a:extLst>
              <a:ext uri="{FF2B5EF4-FFF2-40B4-BE49-F238E27FC236}">
                <a16:creationId xmlns:a16="http://schemas.microsoft.com/office/drawing/2014/main" id="{7BB1A971-FEC7-4C52-9101-0489F78D8F5E}"/>
              </a:ext>
            </a:extLst>
          </p:cNvPr>
          <p:cNvSpPr>
            <a:spLocks noGrp="1"/>
          </p:cNvSpPr>
          <p:nvPr>
            <p:ph idx="1"/>
          </p:nvPr>
        </p:nvSpPr>
        <p:spPr>
          <a:xfrm>
            <a:off x="2227165" y="1447435"/>
            <a:ext cx="10227214" cy="5092505"/>
          </a:xfrm>
        </p:spPr>
        <p:txBody>
          <a:bodyPr numCol="1">
            <a:normAutofit fontScale="92500" lnSpcReduction="10000"/>
          </a:bodyPr>
          <a:lstStyle/>
          <a:p>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The Gasket Program</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在主程式內使用</a:t>
            </a:r>
            <a:r>
              <a:rPr lang="en-US" altLang="zh-TW" sz="2000" kern="100" dirty="0" err="1">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myinit</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與</a:t>
            </a:r>
            <a:r>
              <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display</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兩函式，</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來</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生成</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Sierpinski</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gasket</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a:t>
            </a:r>
          </a:p>
          <a:p>
            <a:pPr marL="0" indent="0">
              <a:buNone/>
            </a:pP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Code:</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#include&lt;stdlib.h&gt;</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#include&lt;stdio.h&gt;</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#include&lt;time.h&gt;</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#include &lt;GL/</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glut.h</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&gt;</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設置</a:t>
            </a:r>
            <a:r>
              <a:rPr lang="zh-TW"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基本屬性</a:t>
            </a:r>
            <a:r>
              <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void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myinit</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endParaRPr lang="zh-TW"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glClearColor</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(1.0, 1.0, 1.0, 1.0); </a:t>
            </a:r>
            <a:r>
              <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 white background */</a:t>
            </a:r>
            <a:endParaRPr lang="zh-TW"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glColor3f(1.0, 0.0, 0.0); </a:t>
            </a:r>
            <a:r>
              <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 draw in red */</a:t>
            </a:r>
            <a:endParaRPr lang="zh-TW"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741599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BB1A971-FEC7-4C52-9101-0489F78D8F5E}"/>
              </a:ext>
            </a:extLst>
          </p:cNvPr>
          <p:cNvSpPr>
            <a:spLocks noGrp="1"/>
          </p:cNvSpPr>
          <p:nvPr>
            <p:ph idx="1"/>
          </p:nvPr>
        </p:nvSpPr>
        <p:spPr>
          <a:xfrm>
            <a:off x="2250831" y="1391164"/>
            <a:ext cx="10339753" cy="5092505"/>
          </a:xfrm>
        </p:spPr>
        <p:txBody>
          <a:bodyPr numCol="1">
            <a:normAutofit fontScale="92500" lnSpcReduction="20000"/>
          </a:bodyPr>
          <a:lstStyle/>
          <a:p>
            <a:pPr marL="0" indent="0">
              <a:buNone/>
            </a:pPr>
            <a:r>
              <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	/* </a:t>
            </a:r>
            <a:r>
              <a:rPr lang="zh-TW"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在視窗左下設置</a:t>
            </a:r>
            <a:r>
              <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 */</a:t>
            </a:r>
            <a:endParaRPr lang="zh-TW"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	/* 500 x 500 window with origin lower left */</a:t>
            </a:r>
          </a:p>
          <a:p>
            <a:pPr marL="0" indent="0">
              <a:buNone/>
            </a:pP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glMatrixMode</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(GL_PROJECTION);</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glLoadIdentity</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gluOrtho2D(0.0, 50.0, 0.0, 50.0);</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glMatrixMode</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(GL_MODELVIEW);</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運用</a:t>
            </a:r>
            <a:r>
              <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GL</a:t>
            </a:r>
            <a:r>
              <a:rPr lang="zh-TW"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的函式來呈現二維的程式設計</a:t>
            </a:r>
            <a:r>
              <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void display( void )</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GLfloat</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vertices[3][2]={{0.0,0.0},{25.0,50.0},{50.0,0.0}}; </a:t>
            </a:r>
            <a:r>
              <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 A triangle */</a:t>
            </a:r>
            <a:endParaRPr lang="zh-TW"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int j, k;</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GLfloat</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p[2] ={7.5,5.0};  </a:t>
            </a:r>
            <a:r>
              <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 An arbitrary initial point inside </a:t>
            </a:r>
            <a:r>
              <a:rPr lang="en-US" altLang="zh-TW" sz="2000" kern="100" dirty="0" err="1">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traingle</a:t>
            </a:r>
            <a:r>
              <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 */</a:t>
            </a:r>
            <a:endParaRPr lang="zh-TW"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glClear</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(GL_COLOR_BUFFER_BIT);  </a:t>
            </a:r>
            <a:r>
              <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/*clear the window */</a:t>
            </a:r>
            <a:endParaRPr lang="zh-TW"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150080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BB1A971-FEC7-4C52-9101-0489F78D8F5E}"/>
              </a:ext>
            </a:extLst>
          </p:cNvPr>
          <p:cNvSpPr>
            <a:spLocks noGrp="1"/>
          </p:cNvSpPr>
          <p:nvPr>
            <p:ph idx="1"/>
          </p:nvPr>
        </p:nvSpPr>
        <p:spPr>
          <a:xfrm>
            <a:off x="2222695" y="1350498"/>
            <a:ext cx="9847385" cy="5317588"/>
          </a:xfrm>
        </p:spPr>
        <p:txBody>
          <a:bodyPr numCol="1">
            <a:normAutofit fontScale="92500" lnSpcReduction="20000"/>
          </a:bodyPr>
          <a:lstStyle/>
          <a:p>
            <a:pPr marL="0" indent="0">
              <a:buNone/>
            </a:pPr>
            <a:r>
              <a:rPr lang="zh-TW" altLang="en-US"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 compute and plots 5000 new points */</a:t>
            </a:r>
            <a:endParaRPr lang="zh-TW"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endParaRPr>
          </a:p>
          <a:p>
            <a:pPr indent="0">
              <a:buNone/>
            </a:pP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glBegin</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(GL_POINTS);</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for( k=0; k&lt;5000; k++)</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j=rand()%3; </a:t>
            </a:r>
            <a:r>
              <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 pick a vertex at random */</a:t>
            </a:r>
            <a:endParaRPr lang="zh-TW"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 Compute point halfway between selected vertex and old point */</a:t>
            </a:r>
            <a:endParaRPr lang="zh-TW"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p[0] = (p[0]+vertices[j][0])/2.0; </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p[1] = (p[1]+vertices[j][1])/2.0;</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 plot new point */</a:t>
            </a:r>
            <a:endParaRPr lang="zh-TW"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glVertex2fv(p);    </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glEnd</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glFlush</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 clear buffers */</a:t>
            </a: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zh-TW"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738038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The </a:t>
            </a:r>
            <a:r>
              <a:rPr lang="en-US" altLang="zh-TW" dirty="0" err="1"/>
              <a:t>Sierpiński</a:t>
            </a:r>
            <a:r>
              <a:rPr lang="en-US" altLang="zh-TW" dirty="0"/>
              <a:t> Gasket</a:t>
            </a:r>
            <a:endParaRPr lang="zh-TW" altLang="en-US" dirty="0"/>
          </a:p>
        </p:txBody>
      </p:sp>
      <p:sp>
        <p:nvSpPr>
          <p:cNvPr id="3" name="內容版面配置區 2"/>
          <p:cNvSpPr>
            <a:spLocks noGrp="1"/>
          </p:cNvSpPr>
          <p:nvPr>
            <p:ph idx="1"/>
          </p:nvPr>
        </p:nvSpPr>
        <p:spPr/>
        <p:txBody>
          <a:bodyPr/>
          <a:lstStyle/>
          <a:p>
            <a:r>
              <a:rPr lang="zh-TW" altLang="en-US" dirty="0"/>
              <a:t>又稱</a:t>
            </a:r>
            <a:r>
              <a:rPr lang="en-US" altLang="zh-TW" dirty="0" err="1"/>
              <a:t>Sierpiński</a:t>
            </a:r>
            <a:r>
              <a:rPr lang="en-US" altLang="zh-TW" dirty="0"/>
              <a:t> triangle</a:t>
            </a:r>
            <a:r>
              <a:rPr lang="zh-TW" altLang="en-US" dirty="0"/>
              <a:t>有時候</a:t>
            </a:r>
            <a:r>
              <a:rPr lang="en-US" altLang="zh-TW" dirty="0"/>
              <a:t>spelled </a:t>
            </a:r>
            <a:r>
              <a:rPr lang="en-US" altLang="zh-TW" dirty="0" err="1"/>
              <a:t>Sierpiński</a:t>
            </a:r>
            <a:r>
              <a:rPr lang="zh-TW" altLang="en-US" dirty="0"/>
              <a:t> 或 </a:t>
            </a:r>
            <a:r>
              <a:rPr lang="en-US" altLang="zh-TW" dirty="0" err="1"/>
              <a:t>Sierpiński</a:t>
            </a:r>
            <a:r>
              <a:rPr lang="en-US" altLang="zh-TW" dirty="0"/>
              <a:t> sieve</a:t>
            </a:r>
          </a:p>
          <a:p>
            <a:r>
              <a:rPr lang="zh-TW" altLang="en-US" dirty="0"/>
              <a:t>取一個實心三角形，沿三邊中點連線，將它分成四個小三角形，去掉中間那個小三角形，遞迴運作。</a:t>
            </a:r>
            <a:endParaRPr lang="en-US" altLang="zh-TW" dirty="0"/>
          </a:p>
        </p:txBody>
      </p:sp>
      <p:pic>
        <p:nvPicPr>
          <p:cNvPr id="7" name="圖片 6"/>
          <p:cNvPicPr>
            <a:picLocks noChangeAspect="1"/>
          </p:cNvPicPr>
          <p:nvPr/>
        </p:nvPicPr>
        <p:blipFill>
          <a:blip r:embed="rId2">
            <a:clrChange>
              <a:clrFrom>
                <a:srgbClr val="FFFFFF"/>
              </a:clrFrom>
              <a:clrTo>
                <a:srgbClr val="FFFFFF">
                  <a:alpha val="0"/>
                </a:srgbClr>
              </a:clrTo>
            </a:clrChange>
          </a:blip>
          <a:stretch>
            <a:fillRect/>
          </a:stretch>
        </p:blipFill>
        <p:spPr>
          <a:xfrm>
            <a:off x="2289162" y="5508470"/>
            <a:ext cx="7420844" cy="1262049"/>
          </a:xfrm>
          <a:prstGeom prst="rect">
            <a:avLst/>
          </a:prstGeom>
        </p:spPr>
      </p:pic>
      <p:pic>
        <p:nvPicPr>
          <p:cNvPr id="8" name="圖片 7"/>
          <p:cNvPicPr>
            <a:picLocks noChangeAspect="1"/>
          </p:cNvPicPr>
          <p:nvPr/>
        </p:nvPicPr>
        <p:blipFill>
          <a:blip r:embed="rId3"/>
          <a:stretch>
            <a:fillRect/>
          </a:stretch>
        </p:blipFill>
        <p:spPr>
          <a:xfrm>
            <a:off x="2303560" y="3381714"/>
            <a:ext cx="7397788" cy="1204068"/>
          </a:xfrm>
          <a:prstGeom prst="rect">
            <a:avLst/>
          </a:prstGeom>
        </p:spPr>
      </p:pic>
      <p:pic>
        <p:nvPicPr>
          <p:cNvPr id="1026" name="Picture 2" descr="https://upload.wikimedia.org/wikipedia/commons/thumb/b/b4/Sierpinski_pyramid.png/220px-Sierpinski_pyrami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0006" y="4502065"/>
            <a:ext cx="2095500" cy="1314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239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BB1A971-FEC7-4C52-9101-0489F78D8F5E}"/>
              </a:ext>
            </a:extLst>
          </p:cNvPr>
          <p:cNvSpPr>
            <a:spLocks noGrp="1"/>
          </p:cNvSpPr>
          <p:nvPr>
            <p:ph idx="1"/>
          </p:nvPr>
        </p:nvSpPr>
        <p:spPr>
          <a:xfrm>
            <a:off x="2293033" y="1392701"/>
            <a:ext cx="10297551" cy="5317588"/>
          </a:xfrm>
        </p:spPr>
        <p:txBody>
          <a:bodyPr numCol="1">
            <a:normAutofit/>
          </a:bodyPr>
          <a:lstStyle/>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900" kern="100" dirty="0">
                <a:latin typeface="Times New Roman" panose="02020603050405020304" pitchFamily="18" charset="0"/>
                <a:ea typeface="標楷體" panose="03000509000000000000" pitchFamily="65" charset="-120"/>
                <a:cs typeface="Times New Roman" panose="02020603050405020304" pitchFamily="18" charset="0"/>
              </a:rPr>
              <a:t>int main(int </a:t>
            </a:r>
            <a:r>
              <a:rPr lang="en-US" altLang="zh-TW" sz="1900" kern="100" dirty="0" err="1">
                <a:latin typeface="Times New Roman" panose="02020603050405020304" pitchFamily="18" charset="0"/>
                <a:ea typeface="標楷體" panose="03000509000000000000" pitchFamily="65" charset="-120"/>
                <a:cs typeface="Times New Roman" panose="02020603050405020304" pitchFamily="18" charset="0"/>
              </a:rPr>
              <a:t>argc</a:t>
            </a:r>
            <a:r>
              <a:rPr lang="en-US" altLang="zh-TW" sz="1900" kern="100" dirty="0">
                <a:latin typeface="Times New Roman" panose="02020603050405020304" pitchFamily="18" charset="0"/>
                <a:ea typeface="標楷體" panose="03000509000000000000" pitchFamily="65" charset="-120"/>
                <a:cs typeface="Times New Roman" panose="02020603050405020304" pitchFamily="18" charset="0"/>
              </a:rPr>
              <a:t>, char** </a:t>
            </a:r>
            <a:r>
              <a:rPr lang="en-US" altLang="zh-TW" sz="1900" kern="100" dirty="0" err="1">
                <a:latin typeface="Times New Roman" panose="02020603050405020304" pitchFamily="18" charset="0"/>
                <a:ea typeface="標楷體" panose="03000509000000000000" pitchFamily="65" charset="-120"/>
                <a:cs typeface="Times New Roman" panose="02020603050405020304" pitchFamily="18" charset="0"/>
              </a:rPr>
              <a:t>argv</a:t>
            </a:r>
            <a:r>
              <a:rPr lang="en-US" altLang="zh-TW" sz="19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19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19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19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zh-TW" altLang="en-US" sz="19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9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 GLUT</a:t>
            </a:r>
            <a:r>
              <a:rPr lang="zh-TW" altLang="zh-TW" sz="19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初始化</a:t>
            </a:r>
            <a:r>
              <a:rPr lang="en-US" altLang="zh-TW" sz="19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zh-TW" sz="19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包含前面提到的一些</a:t>
            </a:r>
            <a:r>
              <a:rPr lang="en-US" altLang="zh-TW" sz="19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control function)*/</a:t>
            </a:r>
            <a:endParaRPr lang="zh-TW" altLang="zh-TW" sz="19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19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900" kern="100" dirty="0" err="1">
                <a:latin typeface="Times New Roman" panose="02020603050405020304" pitchFamily="18" charset="0"/>
                <a:ea typeface="標楷體" panose="03000509000000000000" pitchFamily="65" charset="-120"/>
                <a:cs typeface="Times New Roman" panose="02020603050405020304" pitchFamily="18" charset="0"/>
              </a:rPr>
              <a:t>glutInit</a:t>
            </a:r>
            <a:r>
              <a:rPr lang="en-US" altLang="zh-TW" sz="1900" kern="100" dirty="0">
                <a:latin typeface="Times New Roman" panose="02020603050405020304" pitchFamily="18" charset="0"/>
                <a:ea typeface="標楷體" panose="03000509000000000000" pitchFamily="65" charset="-120"/>
                <a:cs typeface="Times New Roman" panose="02020603050405020304" pitchFamily="18" charset="0"/>
              </a:rPr>
              <a:t>(&amp;</a:t>
            </a:r>
            <a:r>
              <a:rPr lang="en-US" altLang="zh-TW" sz="1900" kern="100" dirty="0" err="1">
                <a:latin typeface="Times New Roman" panose="02020603050405020304" pitchFamily="18" charset="0"/>
                <a:ea typeface="標楷體" panose="03000509000000000000" pitchFamily="65" charset="-120"/>
                <a:cs typeface="Times New Roman" panose="02020603050405020304" pitchFamily="18" charset="0"/>
              </a:rPr>
              <a:t>argc,argv</a:t>
            </a:r>
            <a:r>
              <a:rPr lang="en-US" altLang="zh-TW" sz="19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19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19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900" kern="100" dirty="0" err="1">
                <a:latin typeface="Times New Roman" panose="02020603050405020304" pitchFamily="18" charset="0"/>
                <a:ea typeface="標楷體" panose="03000509000000000000" pitchFamily="65" charset="-120"/>
                <a:cs typeface="Times New Roman" panose="02020603050405020304" pitchFamily="18" charset="0"/>
              </a:rPr>
              <a:t>glutInitDisplayMode</a:t>
            </a:r>
            <a:r>
              <a:rPr lang="en-US" altLang="zh-TW" sz="1900" kern="100" dirty="0">
                <a:latin typeface="Times New Roman" panose="02020603050405020304" pitchFamily="18" charset="0"/>
                <a:ea typeface="標楷體" panose="03000509000000000000" pitchFamily="65" charset="-120"/>
                <a:cs typeface="Times New Roman" panose="02020603050405020304" pitchFamily="18" charset="0"/>
              </a:rPr>
              <a:t> (GLUT_SINGLE | GLUT_RGB); </a:t>
            </a:r>
            <a:r>
              <a:rPr lang="en-US" altLang="zh-TW" sz="19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 default, not needed */</a:t>
            </a:r>
            <a:endParaRPr lang="zh-TW" altLang="zh-TW" sz="19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19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900" kern="100" dirty="0" err="1">
                <a:latin typeface="Times New Roman" panose="02020603050405020304" pitchFamily="18" charset="0"/>
                <a:ea typeface="標楷體" panose="03000509000000000000" pitchFamily="65" charset="-120"/>
                <a:cs typeface="Times New Roman" panose="02020603050405020304" pitchFamily="18" charset="0"/>
              </a:rPr>
              <a:t>glutInitWindowSize</a:t>
            </a:r>
            <a:r>
              <a:rPr lang="en-US" altLang="zh-TW" sz="1900" kern="100" dirty="0">
                <a:latin typeface="Times New Roman" panose="02020603050405020304" pitchFamily="18" charset="0"/>
                <a:ea typeface="標楷體" panose="03000509000000000000" pitchFamily="65" charset="-120"/>
                <a:cs typeface="Times New Roman" panose="02020603050405020304" pitchFamily="18" charset="0"/>
              </a:rPr>
              <a:t>(500,500); </a:t>
            </a:r>
            <a:r>
              <a:rPr lang="en-US" altLang="zh-TW" sz="19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 500 x 500 pixel window */</a:t>
            </a:r>
            <a:endParaRPr lang="zh-TW" altLang="zh-TW" sz="19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19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900" kern="100" dirty="0" err="1">
                <a:latin typeface="Times New Roman" panose="02020603050405020304" pitchFamily="18" charset="0"/>
                <a:ea typeface="標楷體" panose="03000509000000000000" pitchFamily="65" charset="-120"/>
                <a:cs typeface="Times New Roman" panose="02020603050405020304" pitchFamily="18" charset="0"/>
              </a:rPr>
              <a:t>glutInitWindowPosition</a:t>
            </a:r>
            <a:r>
              <a:rPr lang="en-US" altLang="zh-TW" sz="1900" kern="100" dirty="0">
                <a:latin typeface="Times New Roman" panose="02020603050405020304" pitchFamily="18" charset="0"/>
                <a:ea typeface="標楷體" panose="03000509000000000000" pitchFamily="65" charset="-120"/>
                <a:cs typeface="Times New Roman" panose="02020603050405020304" pitchFamily="18" charset="0"/>
              </a:rPr>
              <a:t>(0,0); </a:t>
            </a:r>
            <a:r>
              <a:rPr lang="en-US" altLang="zh-TW" sz="19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 place window top left on display */</a:t>
            </a:r>
            <a:endParaRPr lang="zh-TW" altLang="zh-TW" sz="19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19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900" kern="100" dirty="0" err="1">
                <a:latin typeface="Times New Roman" panose="02020603050405020304" pitchFamily="18" charset="0"/>
                <a:ea typeface="標楷體" panose="03000509000000000000" pitchFamily="65" charset="-120"/>
                <a:cs typeface="Times New Roman" panose="02020603050405020304" pitchFamily="18" charset="0"/>
              </a:rPr>
              <a:t>glutCreateWindow</a:t>
            </a:r>
            <a:r>
              <a:rPr lang="en-US" altLang="zh-TW" sz="1900" kern="1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900" kern="100" dirty="0" err="1">
                <a:latin typeface="Times New Roman" panose="02020603050405020304" pitchFamily="18" charset="0"/>
                <a:ea typeface="標楷體" panose="03000509000000000000" pitchFamily="65" charset="-120"/>
                <a:cs typeface="Times New Roman" panose="02020603050405020304" pitchFamily="18" charset="0"/>
              </a:rPr>
              <a:t>Sierpinski</a:t>
            </a:r>
            <a:r>
              <a:rPr lang="en-US" altLang="zh-TW" sz="1900" kern="100" dirty="0">
                <a:latin typeface="Times New Roman" panose="02020603050405020304" pitchFamily="18" charset="0"/>
                <a:ea typeface="標楷體" panose="03000509000000000000" pitchFamily="65" charset="-120"/>
                <a:cs typeface="Times New Roman" panose="02020603050405020304" pitchFamily="18" charset="0"/>
              </a:rPr>
              <a:t> Gasket"); </a:t>
            </a:r>
            <a:r>
              <a:rPr lang="en-US" altLang="zh-TW" sz="19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 window title */</a:t>
            </a:r>
            <a:endParaRPr lang="zh-TW" altLang="zh-TW" sz="19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19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900" kern="100" dirty="0" err="1">
                <a:latin typeface="Times New Roman" panose="02020603050405020304" pitchFamily="18" charset="0"/>
                <a:ea typeface="標楷體" panose="03000509000000000000" pitchFamily="65" charset="-120"/>
                <a:cs typeface="Times New Roman" panose="02020603050405020304" pitchFamily="18" charset="0"/>
              </a:rPr>
              <a:t>glutDisplayFunc</a:t>
            </a:r>
            <a:r>
              <a:rPr lang="en-US" altLang="zh-TW" sz="1900" kern="100" dirty="0">
                <a:latin typeface="Times New Roman" panose="02020603050405020304" pitchFamily="18" charset="0"/>
                <a:ea typeface="標楷體" panose="03000509000000000000" pitchFamily="65" charset="-120"/>
                <a:cs typeface="Times New Roman" panose="02020603050405020304" pitchFamily="18" charset="0"/>
              </a:rPr>
              <a:t>(display); </a:t>
            </a:r>
            <a:r>
              <a:rPr lang="en-US" altLang="zh-TW" sz="19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 display callback invoked when window opened */</a:t>
            </a:r>
            <a:endParaRPr lang="zh-TW" altLang="zh-TW" sz="19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19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900" kern="100" dirty="0" err="1">
                <a:latin typeface="Times New Roman" panose="02020603050405020304" pitchFamily="18" charset="0"/>
                <a:ea typeface="標楷體" panose="03000509000000000000" pitchFamily="65" charset="-120"/>
                <a:cs typeface="Times New Roman" panose="02020603050405020304" pitchFamily="18" charset="0"/>
              </a:rPr>
              <a:t>myinit</a:t>
            </a:r>
            <a:r>
              <a:rPr lang="en-US" altLang="zh-TW" sz="19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9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 set attributes */</a:t>
            </a:r>
            <a:endParaRPr lang="zh-TW" altLang="zh-TW" sz="19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19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900" kern="100" dirty="0" err="1">
                <a:latin typeface="Times New Roman" panose="02020603050405020304" pitchFamily="18" charset="0"/>
                <a:ea typeface="標楷體" panose="03000509000000000000" pitchFamily="65" charset="-120"/>
                <a:cs typeface="Times New Roman" panose="02020603050405020304" pitchFamily="18" charset="0"/>
              </a:rPr>
              <a:t>glutMainLoop</a:t>
            </a:r>
            <a:r>
              <a:rPr lang="en-US" altLang="zh-TW" sz="19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9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 enter event loop */</a:t>
            </a:r>
            <a:endParaRPr lang="zh-TW" altLang="zh-TW" sz="19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19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1900" kern="1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p>
        </p:txBody>
      </p:sp>
    </p:spTree>
    <p:extLst>
      <p:ext uri="{BB962C8B-B14F-4D97-AF65-F5344CB8AC3E}">
        <p14:creationId xmlns:p14="http://schemas.microsoft.com/office/powerpoint/2010/main" val="4076572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BB1A971-FEC7-4C52-9101-0489F78D8F5E}"/>
              </a:ext>
            </a:extLst>
          </p:cNvPr>
          <p:cNvSpPr>
            <a:spLocks noGrp="1"/>
          </p:cNvSpPr>
          <p:nvPr>
            <p:ph idx="1"/>
          </p:nvPr>
        </p:nvSpPr>
        <p:spPr>
          <a:xfrm>
            <a:off x="2589212" y="1540189"/>
            <a:ext cx="8915400" cy="3777622"/>
          </a:xfrm>
        </p:spPr>
        <p:txBody>
          <a:bodyPr/>
          <a:lstStyle/>
          <a:p>
            <a:r>
              <a:rPr lang="en-US" altLang="zh-TW" sz="1900" kern="100" dirty="0">
                <a:effectLst/>
                <a:latin typeface="Calibri" panose="020F0502020204030204" pitchFamily="34" charset="0"/>
                <a:ea typeface="新細明體" panose="02020500000000000000" pitchFamily="18" charset="-120"/>
                <a:cs typeface="Times New Roman" panose="02020603050405020304" pitchFamily="18" charset="0"/>
              </a:rPr>
              <a:t>Result:</a:t>
            </a:r>
            <a:endParaRPr lang="zh-TW" altLang="zh-TW" sz="19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pic>
        <p:nvPicPr>
          <p:cNvPr id="4" name="圖片 3" descr="Sierpinski Gasket">
            <a:extLst>
              <a:ext uri="{FF2B5EF4-FFF2-40B4-BE49-F238E27FC236}">
                <a16:creationId xmlns:a16="http://schemas.microsoft.com/office/drawing/2014/main" id="{6AFB3D50-6A5C-4D51-995F-13C4DF4135FC}"/>
              </a:ext>
            </a:extLst>
          </p:cNvPr>
          <p:cNvPicPr>
            <a:picLocks noChangeAspect="1"/>
          </p:cNvPicPr>
          <p:nvPr/>
        </p:nvPicPr>
        <p:blipFill rotWithShape="1">
          <a:blip r:embed="rId2">
            <a:extLst>
              <a:ext uri="{28A0092B-C50C-407E-A947-70E740481C1C}">
                <a14:useLocalDpi xmlns:a14="http://schemas.microsoft.com/office/drawing/2010/main" val="0"/>
              </a:ext>
            </a:extLst>
          </a:blip>
          <a:srcRect r="20155" b="20178"/>
          <a:stretch/>
        </p:blipFill>
        <p:spPr bwMode="auto">
          <a:xfrm>
            <a:off x="4080437" y="2022733"/>
            <a:ext cx="4031126" cy="42111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36953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ED2AB7-2D42-4C2F-A5CC-A241FC401CE0}"/>
              </a:ext>
            </a:extLst>
          </p:cNvPr>
          <p:cNvSpPr>
            <a:spLocks noGrp="1"/>
          </p:cNvSpPr>
          <p:nvPr>
            <p:ph type="title"/>
          </p:nvPr>
        </p:nvSpPr>
        <p:spPr/>
        <p:txBody>
          <a:bodyPr/>
          <a:lstStyle/>
          <a:p>
            <a:r>
              <a:rPr lang="en-US" altLang="zh-TW" dirty="0"/>
              <a:t>2.9</a:t>
            </a:r>
            <a:endParaRPr lang="zh-TW" altLang="en-US" dirty="0"/>
          </a:p>
        </p:txBody>
      </p:sp>
      <p:sp>
        <p:nvSpPr>
          <p:cNvPr id="3" name="內容版面配置區 2">
            <a:extLst>
              <a:ext uri="{FF2B5EF4-FFF2-40B4-BE49-F238E27FC236}">
                <a16:creationId xmlns:a16="http://schemas.microsoft.com/office/drawing/2014/main" id="{7BB1A971-FEC7-4C52-9101-0489F78D8F5E}"/>
              </a:ext>
            </a:extLst>
          </p:cNvPr>
          <p:cNvSpPr>
            <a:spLocks noGrp="1"/>
          </p:cNvSpPr>
          <p:nvPr>
            <p:ph idx="1"/>
          </p:nvPr>
        </p:nvSpPr>
        <p:spPr/>
        <p:txBody>
          <a:bodyPr/>
          <a:lstStyle/>
          <a:p>
            <a:r>
              <a:rPr lang="en-US" altLang="zh-TW" sz="2000" kern="1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POLYGONS and RECURSION</a:t>
            </a:r>
            <a:endParaRPr lang="zh-TW" altLang="zh-TW" sz="2000" kern="1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程式目的</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生成</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Sierpinski</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墊片式的第二種方法</a:t>
            </a:r>
          </a:p>
          <a:p>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主要變動或靈活運用之處</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該方法使用多邊形而不是點，並且不需要使用隨機數生成器，意味著你可以控制輸出的圖形</a:t>
            </a:r>
          </a:p>
          <a:p>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墊片程序的輸出顯示相當大的結構。 （將原始三角形分成四個三角形，中間三角形不包含任何點）</a:t>
            </a:r>
          </a:p>
          <a:p>
            <a:endParaRPr lang="zh-TW" altLang="en-US" dirty="0"/>
          </a:p>
        </p:txBody>
      </p:sp>
      <p:pic>
        <p:nvPicPr>
          <p:cNvPr id="4" name="Picture 2">
            <a:extLst>
              <a:ext uri="{FF2B5EF4-FFF2-40B4-BE49-F238E27FC236}">
                <a16:creationId xmlns:a16="http://schemas.microsoft.com/office/drawing/2014/main" id="{F50D9C1C-495C-49CA-A8E8-CAABCCBB47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389118"/>
            <a:ext cx="3319520" cy="2216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2169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BB1A971-FEC7-4C52-9101-0489F78D8F5E}"/>
              </a:ext>
            </a:extLst>
          </p:cNvPr>
          <p:cNvSpPr>
            <a:spLocks noGrp="1"/>
          </p:cNvSpPr>
          <p:nvPr>
            <p:ph idx="1"/>
          </p:nvPr>
        </p:nvSpPr>
        <p:spPr/>
        <p:txBody>
          <a:bodyPr/>
          <a:lstStyle/>
          <a:p>
            <a:pPr marL="0" indent="0">
              <a:buNone/>
            </a:pP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此結構建議了生成</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err="1">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Sierpinski</a:t>
            </a:r>
            <a:r>
              <a:rPr lang="en-US" altLang="zh-TW" sz="2000" kern="1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zh-TW" sz="2000" kern="1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墊片式</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的第二種方法，該方法</a:t>
            </a:r>
            <a:r>
              <a:rPr lang="zh-TW" altLang="zh-TW" sz="2000" kern="1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使用多邊形而不是點</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，並且</a:t>
            </a:r>
            <a:r>
              <a:rPr lang="zh-TW" altLang="zh-TW" sz="2000" kern="1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不需要使用隨機數生成器</a:t>
            </a:r>
          </a:p>
          <a:p>
            <a:pPr marL="0" indent="0">
              <a:buNone/>
            </a:pP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使用多邊形的優點是我們可以填充顯示幕上的實心區域</a:t>
            </a:r>
          </a:p>
          <a:p>
            <a:endParaRPr lang="zh-TW" altLang="en-US" dirty="0"/>
          </a:p>
        </p:txBody>
      </p:sp>
    </p:spTree>
    <p:extLst>
      <p:ext uri="{BB962C8B-B14F-4D97-AF65-F5344CB8AC3E}">
        <p14:creationId xmlns:p14="http://schemas.microsoft.com/office/powerpoint/2010/main" val="3387285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BB1A971-FEC7-4C52-9101-0489F78D8F5E}"/>
              </a:ext>
            </a:extLst>
          </p:cNvPr>
          <p:cNvSpPr>
            <a:spLocks noGrp="1"/>
          </p:cNvSpPr>
          <p:nvPr>
            <p:ph idx="1"/>
          </p:nvPr>
        </p:nvSpPr>
        <p:spPr>
          <a:xfrm>
            <a:off x="2569961" y="1633086"/>
            <a:ext cx="8915400" cy="3777622"/>
          </a:xfrm>
        </p:spPr>
        <p:txBody>
          <a:bodyPr/>
          <a:lstStyle/>
          <a:p>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步驟</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從單個三角形開始，通過將兩側分割來將其細分為四個較小的三角形，然後進一步刪除中間的三角形。 </a:t>
            </a:r>
          </a:p>
          <a:p>
            <a:pPr marL="0" indent="0">
              <a:buNone/>
            </a:pP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我們可以實施我們剛剛通過遞歸程式描述的過程。</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我們繪製一個單一的三角形多邊形，給出三個任意的頂點。</a:t>
            </a:r>
            <a:endParaRPr lang="en-US" altLang="zh-TW" sz="1800" kern="100" dirty="0">
              <a:latin typeface="Calibri" panose="020F0502020204030204" pitchFamily="34" charset="0"/>
              <a:ea typeface="新細明體" panose="02020500000000000000" pitchFamily="18" charset="-120"/>
              <a:cs typeface="Times New Roman" panose="02020603050405020304" pitchFamily="18" charset="0"/>
            </a:endParaRPr>
          </a:p>
          <a:p>
            <a:endPar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en-US" altLang="zh-TW" sz="1800" kern="100" dirty="0">
              <a:latin typeface="Calibri" panose="020F0502020204030204" pitchFamily="34" charset="0"/>
              <a:ea typeface="新細明體" panose="02020500000000000000" pitchFamily="18" charset="-120"/>
              <a:cs typeface="Times New Roman" panose="02020603050405020304" pitchFamily="18" charset="0"/>
            </a:endParaRPr>
          </a:p>
          <a:p>
            <a:endPar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en-US" altLang="zh-TW" sz="1800" kern="100" dirty="0">
              <a:latin typeface="Calibri" panose="020F0502020204030204" pitchFamily="34" charset="0"/>
              <a:ea typeface="新細明體" panose="02020500000000000000" pitchFamily="18" charset="-120"/>
              <a:cs typeface="Times New Roman" panose="02020603050405020304" pitchFamily="18" charset="0"/>
            </a:endParaRPr>
          </a:p>
          <a:p>
            <a:endPar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pic>
        <p:nvPicPr>
          <p:cNvPr id="4" name="圖片 3">
            <a:extLst>
              <a:ext uri="{FF2B5EF4-FFF2-40B4-BE49-F238E27FC236}">
                <a16:creationId xmlns:a16="http://schemas.microsoft.com/office/drawing/2014/main" id="{B08F04B6-E6CE-464D-BDC6-986B38B9475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243922" y="3950145"/>
            <a:ext cx="6271621" cy="2079466"/>
          </a:xfrm>
          <a:prstGeom prst="rect">
            <a:avLst/>
          </a:prstGeom>
        </p:spPr>
      </p:pic>
      <p:pic>
        <p:nvPicPr>
          <p:cNvPr id="5" name="圖片 4">
            <a:extLst>
              <a:ext uri="{FF2B5EF4-FFF2-40B4-BE49-F238E27FC236}">
                <a16:creationId xmlns:a16="http://schemas.microsoft.com/office/drawing/2014/main" id="{E4388580-C0FA-41B5-B231-8EEB2A49286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137428" y="6029611"/>
            <a:ext cx="6484611" cy="532447"/>
          </a:xfrm>
          <a:prstGeom prst="rect">
            <a:avLst/>
          </a:prstGeom>
        </p:spPr>
      </p:pic>
    </p:spTree>
    <p:extLst>
      <p:ext uri="{BB962C8B-B14F-4D97-AF65-F5344CB8AC3E}">
        <p14:creationId xmlns:p14="http://schemas.microsoft.com/office/powerpoint/2010/main" val="826491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9AAA4FCC-C912-4F58-9B5B-BA9C0B0BE50C}"/>
              </a:ext>
            </a:extLst>
          </p:cNvPr>
          <p:cNvPicPr>
            <a:picLocks noGrp="1" noChangeAspect="1"/>
          </p:cNvPicPr>
          <p:nvPr>
            <p:ph idx="1"/>
          </p:nvPr>
        </p:nvPicPr>
        <p:blipFill>
          <a:blip r:embed="rId2">
            <a:clrChange>
              <a:clrFrom>
                <a:srgbClr val="FFFFFF"/>
              </a:clrFrom>
              <a:clrTo>
                <a:srgbClr val="FFFFFF">
                  <a:alpha val="0"/>
                </a:srgbClr>
              </a:clrTo>
            </a:clrChange>
          </a:blip>
          <a:stretch>
            <a:fillRect/>
          </a:stretch>
        </p:blipFill>
        <p:spPr>
          <a:xfrm>
            <a:off x="3916245" y="2133600"/>
            <a:ext cx="6261335" cy="3778250"/>
          </a:xfrm>
          <a:prstGeom prst="rect">
            <a:avLst/>
          </a:prstGeom>
        </p:spPr>
      </p:pic>
    </p:spTree>
    <p:extLst>
      <p:ext uri="{BB962C8B-B14F-4D97-AF65-F5344CB8AC3E}">
        <p14:creationId xmlns:p14="http://schemas.microsoft.com/office/powerpoint/2010/main" val="3905324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BB1A971-FEC7-4C52-9101-0489F78D8F5E}"/>
              </a:ext>
            </a:extLst>
          </p:cNvPr>
          <p:cNvSpPr>
            <a:spLocks noGrp="1"/>
          </p:cNvSpPr>
          <p:nvPr>
            <p:ph idx="1"/>
          </p:nvPr>
        </p:nvSpPr>
        <p:spPr>
          <a:xfrm>
            <a:off x="2245214" y="1315034"/>
            <a:ext cx="8915400" cy="3777622"/>
          </a:xfrm>
        </p:spPr>
        <p:txBody>
          <a:bodyPr/>
          <a:lstStyle/>
          <a:p>
            <a:pPr marL="0" indent="0">
              <a:buNone/>
            </a:pP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有了這六個位置，我們可以使用三角形來繪製由 （</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v [0] ,  m [0] ,  m [1]</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p>
          <a:p>
            <a:pPr marL="0" indent="0">
              <a:buNone/>
            </a:pP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v [2] , </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m [1] , </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m [2]</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 ）形成的三個三角形（</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v [1] , </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m [2]</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m [0]</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zh-TW" altLang="en-US" dirty="0"/>
          </a:p>
        </p:txBody>
      </p:sp>
      <p:grpSp>
        <p:nvGrpSpPr>
          <p:cNvPr id="8" name="群組 7">
            <a:extLst>
              <a:ext uri="{FF2B5EF4-FFF2-40B4-BE49-F238E27FC236}">
                <a16:creationId xmlns:a16="http://schemas.microsoft.com/office/drawing/2014/main" id="{A99BF689-9B3D-41D1-B32B-E84FD8487DA1}"/>
              </a:ext>
            </a:extLst>
          </p:cNvPr>
          <p:cNvGrpSpPr/>
          <p:nvPr/>
        </p:nvGrpSpPr>
        <p:grpSpPr>
          <a:xfrm>
            <a:off x="3391990" y="2596779"/>
            <a:ext cx="5274310" cy="3926719"/>
            <a:chOff x="5056921" y="2931281"/>
            <a:chExt cx="5274310" cy="3926719"/>
          </a:xfrm>
        </p:grpSpPr>
        <p:pic>
          <p:nvPicPr>
            <p:cNvPr id="4" name="圖片 3">
              <a:extLst>
                <a:ext uri="{FF2B5EF4-FFF2-40B4-BE49-F238E27FC236}">
                  <a16:creationId xmlns:a16="http://schemas.microsoft.com/office/drawing/2014/main" id="{DC045677-6E92-4A86-BC6A-4639C0C69B8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056921" y="2931281"/>
              <a:ext cx="5274310" cy="1559560"/>
            </a:xfrm>
            <a:prstGeom prst="rect">
              <a:avLst/>
            </a:prstGeom>
          </p:spPr>
        </p:pic>
        <p:pic>
          <p:nvPicPr>
            <p:cNvPr id="5" name="圖片 4">
              <a:extLst>
                <a:ext uri="{FF2B5EF4-FFF2-40B4-BE49-F238E27FC236}">
                  <a16:creationId xmlns:a16="http://schemas.microsoft.com/office/drawing/2014/main" id="{E14B99D3-FAB6-407D-A7D2-5AB95BF9000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056921" y="4505325"/>
              <a:ext cx="5274310" cy="2352675"/>
            </a:xfrm>
            <a:prstGeom prst="rect">
              <a:avLst/>
            </a:prstGeom>
          </p:spPr>
        </p:pic>
      </p:grpSp>
    </p:spTree>
    <p:extLst>
      <p:ext uri="{BB962C8B-B14F-4D97-AF65-F5344CB8AC3E}">
        <p14:creationId xmlns:p14="http://schemas.microsoft.com/office/powerpoint/2010/main" val="3873653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2A2DE2F4-3C54-4EDB-8307-82CC6B374408}"/>
              </a:ext>
            </a:extLst>
          </p:cNvPr>
          <p:cNvPicPr>
            <a:picLocks noGrp="1" noChangeAspect="1"/>
          </p:cNvPicPr>
          <p:nvPr>
            <p:ph idx="1"/>
          </p:nvPr>
        </p:nvPicPr>
        <p:blipFill>
          <a:blip r:embed="rId2">
            <a:clrChange>
              <a:clrFrom>
                <a:srgbClr val="FFFFFF"/>
              </a:clrFrom>
              <a:clrTo>
                <a:srgbClr val="FFFFFF">
                  <a:alpha val="0"/>
                </a:srgbClr>
              </a:clrTo>
            </a:clrChange>
          </a:blip>
          <a:stretch>
            <a:fillRect/>
          </a:stretch>
        </p:blipFill>
        <p:spPr>
          <a:xfrm>
            <a:off x="2592925" y="1905000"/>
            <a:ext cx="8486775" cy="2495550"/>
          </a:xfrm>
          <a:prstGeom prst="rect">
            <a:avLst/>
          </a:prstGeom>
        </p:spPr>
      </p:pic>
    </p:spTree>
    <p:extLst>
      <p:ext uri="{BB962C8B-B14F-4D97-AF65-F5344CB8AC3E}">
        <p14:creationId xmlns:p14="http://schemas.microsoft.com/office/powerpoint/2010/main" val="733415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BB1A971-FEC7-4C52-9101-0489F78D8F5E}"/>
              </a:ext>
            </a:extLst>
          </p:cNvPr>
          <p:cNvSpPr>
            <a:spLocks noGrp="1"/>
          </p:cNvSpPr>
          <p:nvPr>
            <p:ph idx="1"/>
          </p:nvPr>
        </p:nvSpPr>
        <p:spPr>
          <a:xfrm>
            <a:off x="2560337" y="1363579"/>
            <a:ext cx="8915400" cy="3777622"/>
          </a:xfrm>
        </p:spPr>
        <p:txBody>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Result:</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pic>
        <p:nvPicPr>
          <p:cNvPr id="5" name="圖片 4"/>
          <p:cNvPicPr>
            <a:picLocks noChangeAspect="1"/>
          </p:cNvPicPr>
          <p:nvPr/>
        </p:nvPicPr>
        <p:blipFill>
          <a:blip r:embed="rId2"/>
          <a:stretch>
            <a:fillRect/>
          </a:stretch>
        </p:blipFill>
        <p:spPr>
          <a:xfrm>
            <a:off x="4427348" y="1699326"/>
            <a:ext cx="4511615" cy="4146006"/>
          </a:xfrm>
          <a:prstGeom prst="rect">
            <a:avLst/>
          </a:prstGeom>
        </p:spPr>
      </p:pic>
    </p:spTree>
    <p:extLst>
      <p:ext uri="{BB962C8B-B14F-4D97-AF65-F5344CB8AC3E}">
        <p14:creationId xmlns:p14="http://schemas.microsoft.com/office/powerpoint/2010/main" val="2135507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ED2AB7-2D42-4C2F-A5CC-A241FC401CE0}"/>
              </a:ext>
            </a:extLst>
          </p:cNvPr>
          <p:cNvSpPr>
            <a:spLocks noGrp="1"/>
          </p:cNvSpPr>
          <p:nvPr>
            <p:ph type="title"/>
          </p:nvPr>
        </p:nvSpPr>
        <p:spPr/>
        <p:txBody>
          <a:bodyPr/>
          <a:lstStyle/>
          <a:p>
            <a:r>
              <a:rPr lang="en-US" altLang="zh-TW" dirty="0"/>
              <a:t>2.10</a:t>
            </a:r>
            <a:endParaRPr lang="zh-TW" altLang="en-US" dirty="0"/>
          </a:p>
        </p:txBody>
      </p:sp>
      <p:sp>
        <p:nvSpPr>
          <p:cNvPr id="5" name="內容版面配置區 4">
            <a:extLst>
              <a:ext uri="{FF2B5EF4-FFF2-40B4-BE49-F238E27FC236}">
                <a16:creationId xmlns:a16="http://schemas.microsoft.com/office/drawing/2014/main" id="{FE6AD94B-3F76-4840-B36B-FC124E96B3CC}"/>
              </a:ext>
            </a:extLst>
          </p:cNvPr>
          <p:cNvSpPr>
            <a:spLocks noGrp="1"/>
          </p:cNvSpPr>
          <p:nvPr>
            <p:ph idx="1"/>
          </p:nvPr>
        </p:nvSpPr>
        <p:spPr/>
        <p:txBody>
          <a:bodyPr/>
          <a:lstStyle/>
          <a:p>
            <a:r>
              <a:rPr lang="en-US" altLang="zh-TW" sz="2000" kern="1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The Three Dimensional Gasket</a:t>
            </a:r>
            <a:endParaRPr lang="zh-TW" altLang="zh-TW" sz="2000" kern="1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由於</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Three Dimensional Gasket</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是基於</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two dimensional gasket </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再加上一個維度所構成，因此我們需要四個初始的三維頂點來定義四面體的結構</a:t>
            </a:r>
            <a:endPar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 initial tetrahedron */</a:t>
            </a:r>
            <a:endParaRPr lang="zh-TW"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GLfloat</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vertices[4][3]={{0.0,0.0, 0.0}, {25.0,50.0, 10.0}</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91440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 {50.0,25.0, 25.0}, {25.0, 10.0, 25.0}};                                     </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GLfloat</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p[3] ={25.0, 10.0, 25.0};</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p>
        </p:txBody>
      </p:sp>
    </p:spTree>
    <p:extLst>
      <p:ext uri="{BB962C8B-B14F-4D97-AF65-F5344CB8AC3E}">
        <p14:creationId xmlns:p14="http://schemas.microsoft.com/office/powerpoint/2010/main" val="656354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標題 1">
            <a:extLst>
              <a:ext uri="{FF2B5EF4-FFF2-40B4-BE49-F238E27FC236}">
                <a16:creationId xmlns:a16="http://schemas.microsoft.com/office/drawing/2014/main" id="{B97FFCC7-6AF6-4517-A2EE-8DFBB7CB44D5}"/>
              </a:ext>
            </a:extLst>
          </p:cNvPr>
          <p:cNvSpPr>
            <a:spLocks noGrp="1"/>
          </p:cNvSpPr>
          <p:nvPr/>
        </p:nvSpPr>
        <p:spPr>
          <a:xfrm>
            <a:off x="1652862" y="869015"/>
            <a:ext cx="11016916" cy="132556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dirty="0"/>
              <a:t>Programming Two-Dimensional Applications</a:t>
            </a:r>
            <a:endParaRPr lang="zh-TW" altLang="en-US" dirty="0"/>
          </a:p>
        </p:txBody>
      </p:sp>
      <p:sp>
        <p:nvSpPr>
          <p:cNvPr id="13" name="內容版面配置區 2">
            <a:extLst>
              <a:ext uri="{FF2B5EF4-FFF2-40B4-BE49-F238E27FC236}">
                <a16:creationId xmlns:a16="http://schemas.microsoft.com/office/drawing/2014/main" id="{E28E3F20-DD2B-44CA-BF72-ACCF16B06ACE}"/>
              </a:ext>
            </a:extLst>
          </p:cNvPr>
          <p:cNvSpPr>
            <a:spLocks noGrp="1"/>
          </p:cNvSpPr>
          <p:nvPr/>
        </p:nvSpPr>
        <p:spPr>
          <a:xfrm>
            <a:off x="2196511" y="2380038"/>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TW" dirty="0">
                <a:solidFill>
                  <a:schemeClr val="tx1"/>
                </a:solidFill>
              </a:rPr>
              <a:t>glVertex2i (</a:t>
            </a:r>
            <a:r>
              <a:rPr lang="en-US" altLang="zh-TW" dirty="0" err="1">
                <a:solidFill>
                  <a:schemeClr val="tx1"/>
                </a:solidFill>
              </a:rPr>
              <a:t>GLint</a:t>
            </a:r>
            <a:r>
              <a:rPr lang="en-US" altLang="zh-TW" dirty="0">
                <a:solidFill>
                  <a:schemeClr val="tx1"/>
                </a:solidFill>
              </a:rPr>
              <a:t> xi, </a:t>
            </a:r>
            <a:r>
              <a:rPr lang="en-US" altLang="zh-TW" dirty="0" err="1">
                <a:solidFill>
                  <a:schemeClr val="tx1"/>
                </a:solidFill>
              </a:rPr>
              <a:t>GLint</a:t>
            </a:r>
            <a:r>
              <a:rPr lang="en-US" altLang="zh-TW" dirty="0">
                <a:solidFill>
                  <a:schemeClr val="tx1"/>
                </a:solidFill>
              </a:rPr>
              <a:t> </a:t>
            </a:r>
            <a:r>
              <a:rPr lang="en-US" altLang="zh-TW" dirty="0" err="1">
                <a:solidFill>
                  <a:schemeClr val="tx1"/>
                </a:solidFill>
              </a:rPr>
              <a:t>yi</a:t>
            </a:r>
            <a:r>
              <a:rPr lang="en-US" altLang="zh-TW" dirty="0">
                <a:solidFill>
                  <a:schemeClr val="tx1"/>
                </a:solidFill>
              </a:rPr>
              <a:t>)</a:t>
            </a:r>
          </a:p>
          <a:p>
            <a:r>
              <a:rPr lang="en-US" altLang="zh-TW" dirty="0">
                <a:solidFill>
                  <a:schemeClr val="tx1"/>
                </a:solidFill>
              </a:rPr>
              <a:t>glVertex3i (</a:t>
            </a:r>
            <a:r>
              <a:rPr lang="en-US" altLang="zh-TW" dirty="0" err="1">
                <a:solidFill>
                  <a:schemeClr val="tx1"/>
                </a:solidFill>
              </a:rPr>
              <a:t>GLfloat</a:t>
            </a:r>
            <a:r>
              <a:rPr lang="en-US" altLang="zh-TW" dirty="0">
                <a:solidFill>
                  <a:schemeClr val="tx1"/>
                </a:solidFill>
              </a:rPr>
              <a:t> x, </a:t>
            </a:r>
            <a:r>
              <a:rPr lang="en-US" altLang="zh-TW" dirty="0" err="1">
                <a:solidFill>
                  <a:schemeClr val="tx1"/>
                </a:solidFill>
              </a:rPr>
              <a:t>GLfloat</a:t>
            </a:r>
            <a:r>
              <a:rPr lang="en-US" altLang="zh-TW" dirty="0">
                <a:solidFill>
                  <a:schemeClr val="tx1"/>
                </a:solidFill>
              </a:rPr>
              <a:t> y, </a:t>
            </a:r>
            <a:r>
              <a:rPr lang="en-US" altLang="zh-TW" dirty="0" err="1">
                <a:solidFill>
                  <a:schemeClr val="tx1"/>
                </a:solidFill>
              </a:rPr>
              <a:t>GLfloat</a:t>
            </a:r>
            <a:r>
              <a:rPr lang="en-US" altLang="zh-TW" dirty="0">
                <a:solidFill>
                  <a:schemeClr val="tx1"/>
                </a:solidFill>
              </a:rPr>
              <a:t> z)</a:t>
            </a:r>
          </a:p>
          <a:p>
            <a:endParaRPr lang="en-US" altLang="zh-TW" dirty="0"/>
          </a:p>
          <a:p>
            <a:pPr marL="274320" indent="-274320">
              <a:spcBef>
                <a:spcPts val="580"/>
              </a:spcBef>
              <a:buNone/>
              <a:defRPr/>
            </a:pPr>
            <a:r>
              <a:rPr lang="en-US" altLang="zh-TW" dirty="0" err="1">
                <a:solidFill>
                  <a:schemeClr val="tx1"/>
                </a:solidFill>
              </a:rPr>
              <a:t>glBegin</a:t>
            </a:r>
            <a:r>
              <a:rPr lang="en-US" altLang="zh-TW" dirty="0">
                <a:solidFill>
                  <a:schemeClr val="tx1"/>
                </a:solidFill>
              </a:rPr>
              <a:t> (GL_LINES)                      </a:t>
            </a:r>
            <a:r>
              <a:rPr lang="en-US" altLang="zh-TW" dirty="0" err="1">
                <a:solidFill>
                  <a:schemeClr val="tx1"/>
                </a:solidFill>
              </a:rPr>
              <a:t>glBegin</a:t>
            </a:r>
            <a:r>
              <a:rPr lang="en-US" altLang="zh-TW" dirty="0">
                <a:solidFill>
                  <a:schemeClr val="tx1"/>
                </a:solidFill>
              </a:rPr>
              <a:t> (GL_POINTS)</a:t>
            </a:r>
          </a:p>
          <a:p>
            <a:pPr marL="274320" indent="-274320">
              <a:spcBef>
                <a:spcPts val="580"/>
              </a:spcBef>
              <a:buNone/>
              <a:defRPr/>
            </a:pPr>
            <a:r>
              <a:rPr lang="en-US" altLang="zh-TW" dirty="0">
                <a:solidFill>
                  <a:schemeClr val="tx1"/>
                </a:solidFill>
              </a:rPr>
              <a:t>       glVertex3f (x1, y1, z1);                    glVertex3f (x1, y1, z1);</a:t>
            </a:r>
          </a:p>
          <a:p>
            <a:pPr marL="274320" indent="-274320">
              <a:spcBef>
                <a:spcPts val="580"/>
              </a:spcBef>
              <a:buNone/>
              <a:defRPr/>
            </a:pPr>
            <a:r>
              <a:rPr lang="en-US" altLang="zh-TW" dirty="0">
                <a:solidFill>
                  <a:schemeClr val="tx1"/>
                </a:solidFill>
              </a:rPr>
              <a:t>       glVertex3f (x2, y2, z2);                    glVertex3f (x2, y2, z2);</a:t>
            </a:r>
          </a:p>
          <a:p>
            <a:pPr marL="274320" indent="-274320">
              <a:spcBef>
                <a:spcPts val="580"/>
              </a:spcBef>
              <a:buNone/>
              <a:defRPr/>
            </a:pPr>
            <a:r>
              <a:rPr lang="en-US" altLang="zh-TW" dirty="0">
                <a:solidFill>
                  <a:schemeClr val="tx1"/>
                </a:solidFill>
              </a:rPr>
              <a:t>    </a:t>
            </a:r>
            <a:r>
              <a:rPr lang="en-US" altLang="zh-TW" dirty="0" err="1">
                <a:solidFill>
                  <a:schemeClr val="tx1"/>
                </a:solidFill>
              </a:rPr>
              <a:t>glEnd</a:t>
            </a:r>
            <a:r>
              <a:rPr lang="en-US" altLang="zh-TW" dirty="0">
                <a:solidFill>
                  <a:schemeClr val="tx1"/>
                </a:solidFill>
              </a:rPr>
              <a:t>();                                          </a:t>
            </a:r>
            <a:r>
              <a:rPr lang="en-US" altLang="zh-TW" dirty="0" err="1">
                <a:solidFill>
                  <a:schemeClr val="tx1"/>
                </a:solidFill>
              </a:rPr>
              <a:t>glEnd</a:t>
            </a:r>
            <a:r>
              <a:rPr lang="en-US" altLang="zh-TW" dirty="0">
                <a:solidFill>
                  <a:schemeClr val="tx1"/>
                </a:solidFill>
              </a:rPr>
              <a:t>();</a:t>
            </a:r>
          </a:p>
          <a:p>
            <a:endParaRPr lang="zh-TW" altLang="en-US" dirty="0"/>
          </a:p>
        </p:txBody>
      </p:sp>
    </p:spTree>
    <p:extLst>
      <p:ext uri="{BB962C8B-B14F-4D97-AF65-F5344CB8AC3E}">
        <p14:creationId xmlns:p14="http://schemas.microsoft.com/office/powerpoint/2010/main" val="2437143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FE6AD94B-3F76-4840-B36B-FC124E96B3CC}"/>
              </a:ext>
            </a:extLst>
          </p:cNvPr>
          <p:cNvSpPr>
            <a:spLocks noGrp="1"/>
          </p:cNvSpPr>
          <p:nvPr>
            <p:ph idx="1"/>
          </p:nvPr>
        </p:nvSpPr>
        <p:spPr/>
        <p:txBody>
          <a:bodyPr/>
          <a:lstStyle/>
          <a:p>
            <a:pPr marL="0" indent="0">
              <a:buNone/>
            </a:pPr>
            <a:r>
              <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glVertex3fv() function </a:t>
            </a:r>
            <a:r>
              <a:rPr lang="zh-TW"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設定三個頂點的三維座標，建立一個四面體</a:t>
            </a: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void triangle(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GLfloat</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GLfloat</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*b,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GLfloat</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*c)</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 specify one triangle */</a:t>
            </a:r>
            <a:endParaRPr lang="zh-TW"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glVertex3fv(a); </a:t>
            </a:r>
            <a:r>
              <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用</a:t>
            </a:r>
            <a:r>
              <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32bit float pointer</a:t>
            </a:r>
            <a:r>
              <a:rPr lang="zh-TW"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建立</a:t>
            </a:r>
            <a:r>
              <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a</a:t>
            </a:r>
            <a:r>
              <a:rPr lang="zh-TW"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頂點的三維座標</a:t>
            </a: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glVertex3fv(b);</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glVertex3fv(c);</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p>
        </p:txBody>
      </p:sp>
    </p:spTree>
    <p:extLst>
      <p:ext uri="{BB962C8B-B14F-4D97-AF65-F5344CB8AC3E}">
        <p14:creationId xmlns:p14="http://schemas.microsoft.com/office/powerpoint/2010/main" val="3558446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FE6AD94B-3F76-4840-B36B-FC124E96B3CC}"/>
              </a:ext>
            </a:extLst>
          </p:cNvPr>
          <p:cNvSpPr>
            <a:spLocks noGrp="1"/>
          </p:cNvSpPr>
          <p:nvPr>
            <p:ph idx="1"/>
          </p:nvPr>
        </p:nvSpPr>
        <p:spPr>
          <a:xfrm>
            <a:off x="2293034" y="1392701"/>
            <a:ext cx="9338187" cy="4673265"/>
          </a:xfrm>
        </p:spPr>
        <p:txBody>
          <a:bodyPr>
            <a:normAutofit fontScale="62500" lnSpcReduction="20000"/>
          </a:bodyPr>
          <a:lstStyle/>
          <a:p>
            <a:pPr marL="0" indent="0">
              <a:buNone/>
            </a:pPr>
            <a:r>
              <a:rPr lang="en-US" altLang="zh-TW" sz="29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zh-TW" sz="29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29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triangle() function</a:t>
            </a:r>
            <a:r>
              <a:rPr lang="zh-TW" altLang="zh-TW" sz="29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建立四個四面體</a:t>
            </a:r>
          </a:p>
          <a:p>
            <a:pPr marL="0" indent="0">
              <a:buNone/>
            </a:pPr>
            <a:r>
              <a:rPr lang="en-US" altLang="zh-TW" sz="29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zh-TW" sz="29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並以</a:t>
            </a:r>
            <a:r>
              <a:rPr lang="en-US" altLang="zh-TW" sz="29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glColor3fv() function</a:t>
            </a:r>
            <a:r>
              <a:rPr lang="zh-TW" altLang="zh-TW" sz="29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設定顏色，方便我們觀察</a:t>
            </a:r>
          </a:p>
          <a:p>
            <a:pPr marL="0" indent="0">
              <a:buNone/>
            </a:pPr>
            <a:r>
              <a:rPr lang="en-US" altLang="zh-TW" sz="2900" kern="100" dirty="0">
                <a:latin typeface="Times New Roman" panose="02020603050405020304" pitchFamily="18" charset="0"/>
                <a:ea typeface="標楷體" panose="03000509000000000000" pitchFamily="65" charset="-120"/>
                <a:cs typeface="Times New Roman" panose="02020603050405020304" pitchFamily="18" charset="0"/>
              </a:rPr>
              <a:t>void tetra(</a:t>
            </a:r>
            <a:r>
              <a:rPr lang="en-US" altLang="zh-TW" sz="2900" kern="100" dirty="0" err="1">
                <a:latin typeface="Times New Roman" panose="02020603050405020304" pitchFamily="18" charset="0"/>
                <a:ea typeface="標楷體" panose="03000509000000000000" pitchFamily="65" charset="-120"/>
                <a:cs typeface="Times New Roman" panose="02020603050405020304" pitchFamily="18" charset="0"/>
              </a:rPr>
              <a:t>GLfloat</a:t>
            </a:r>
            <a:r>
              <a:rPr lang="en-US" altLang="zh-TW" sz="2900" kern="100" dirty="0">
                <a:latin typeface="Times New Roman" panose="02020603050405020304" pitchFamily="18" charset="0"/>
                <a:ea typeface="標楷體" panose="03000509000000000000" pitchFamily="65" charset="-120"/>
                <a:cs typeface="Times New Roman" panose="02020603050405020304" pitchFamily="18" charset="0"/>
              </a:rPr>
              <a:t> *a, </a:t>
            </a:r>
            <a:r>
              <a:rPr lang="en-US" altLang="zh-TW" sz="2900" kern="100" dirty="0" err="1">
                <a:latin typeface="Times New Roman" panose="02020603050405020304" pitchFamily="18" charset="0"/>
                <a:ea typeface="標楷體" panose="03000509000000000000" pitchFamily="65" charset="-120"/>
                <a:cs typeface="Times New Roman" panose="02020603050405020304" pitchFamily="18" charset="0"/>
              </a:rPr>
              <a:t>GLfloat</a:t>
            </a:r>
            <a:r>
              <a:rPr lang="en-US" altLang="zh-TW" sz="2900" kern="100" dirty="0">
                <a:latin typeface="Times New Roman" panose="02020603050405020304" pitchFamily="18" charset="0"/>
                <a:ea typeface="標楷體" panose="03000509000000000000" pitchFamily="65" charset="-120"/>
                <a:cs typeface="Times New Roman" panose="02020603050405020304" pitchFamily="18" charset="0"/>
              </a:rPr>
              <a:t> *b, </a:t>
            </a:r>
            <a:r>
              <a:rPr lang="en-US" altLang="zh-TW" sz="2900" kern="100" dirty="0" err="1">
                <a:latin typeface="Times New Roman" panose="02020603050405020304" pitchFamily="18" charset="0"/>
                <a:ea typeface="標楷體" panose="03000509000000000000" pitchFamily="65" charset="-120"/>
                <a:cs typeface="Times New Roman" panose="02020603050405020304" pitchFamily="18" charset="0"/>
              </a:rPr>
              <a:t>GLfloat</a:t>
            </a:r>
            <a:r>
              <a:rPr lang="en-US" altLang="zh-TW" sz="2900" kern="100" dirty="0">
                <a:latin typeface="Times New Roman" panose="02020603050405020304" pitchFamily="18" charset="0"/>
                <a:ea typeface="標楷體" panose="03000509000000000000" pitchFamily="65" charset="-120"/>
                <a:cs typeface="Times New Roman" panose="02020603050405020304" pitchFamily="18" charset="0"/>
              </a:rPr>
              <a:t> *c, </a:t>
            </a:r>
            <a:r>
              <a:rPr lang="en-US" altLang="zh-TW" sz="2900" kern="100" dirty="0" err="1">
                <a:latin typeface="Times New Roman" panose="02020603050405020304" pitchFamily="18" charset="0"/>
                <a:ea typeface="標楷體" panose="03000509000000000000" pitchFamily="65" charset="-120"/>
                <a:cs typeface="Times New Roman" panose="02020603050405020304" pitchFamily="18" charset="0"/>
              </a:rPr>
              <a:t>GLfloat</a:t>
            </a:r>
            <a:r>
              <a:rPr lang="en-US" altLang="zh-TW" sz="2900" kern="100" dirty="0">
                <a:latin typeface="Times New Roman" panose="02020603050405020304" pitchFamily="18" charset="0"/>
                <a:ea typeface="標楷體" panose="03000509000000000000" pitchFamily="65" charset="-120"/>
                <a:cs typeface="Times New Roman" panose="02020603050405020304" pitchFamily="18" charset="0"/>
              </a:rPr>
              <a:t> *d)</a:t>
            </a:r>
            <a:endParaRPr lang="zh-TW" altLang="zh-TW" sz="29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9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9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900" kern="100" dirty="0">
                <a:latin typeface="Times New Roman" panose="02020603050405020304" pitchFamily="18" charset="0"/>
                <a:ea typeface="標楷體" panose="03000509000000000000" pitchFamily="65" charset="-120"/>
                <a:cs typeface="Times New Roman" panose="02020603050405020304" pitchFamily="18" charset="0"/>
              </a:rPr>
              <a:t>    glColor3fv(colors[0]);</a:t>
            </a:r>
            <a:endParaRPr lang="zh-TW" altLang="zh-TW" sz="29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900" kern="100" dirty="0">
                <a:latin typeface="Times New Roman" panose="02020603050405020304" pitchFamily="18" charset="0"/>
                <a:ea typeface="標楷體" panose="03000509000000000000" pitchFamily="65" charset="-120"/>
                <a:cs typeface="Times New Roman" panose="02020603050405020304" pitchFamily="18" charset="0"/>
              </a:rPr>
              <a:t>    triangle(a, b, c);</a:t>
            </a:r>
            <a:endParaRPr lang="zh-TW" altLang="zh-TW" sz="29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900" kern="100" dirty="0">
                <a:latin typeface="Times New Roman" panose="02020603050405020304" pitchFamily="18" charset="0"/>
                <a:ea typeface="標楷體" panose="03000509000000000000" pitchFamily="65" charset="-120"/>
                <a:cs typeface="Times New Roman" panose="02020603050405020304" pitchFamily="18" charset="0"/>
              </a:rPr>
              <a:t>    glColor3fv(colors[1]);</a:t>
            </a:r>
          </a:p>
          <a:p>
            <a:pPr marL="0" indent="0">
              <a:buNone/>
            </a:pPr>
            <a:r>
              <a:rPr lang="en-US" altLang="zh-TW" sz="2900" kern="100" dirty="0">
                <a:latin typeface="Times New Roman" panose="02020603050405020304" pitchFamily="18" charset="0"/>
                <a:ea typeface="標楷體" panose="03000509000000000000" pitchFamily="65" charset="-120"/>
                <a:cs typeface="Times New Roman" panose="02020603050405020304" pitchFamily="18" charset="0"/>
              </a:rPr>
              <a:t>    triangle(a, c, d);</a:t>
            </a:r>
            <a:endParaRPr lang="zh-TW" altLang="zh-TW" sz="29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900" kern="100" dirty="0">
                <a:latin typeface="Times New Roman" panose="02020603050405020304" pitchFamily="18" charset="0"/>
                <a:ea typeface="標楷體" panose="03000509000000000000" pitchFamily="65" charset="-120"/>
                <a:cs typeface="Times New Roman" panose="02020603050405020304" pitchFamily="18" charset="0"/>
              </a:rPr>
              <a:t>    glColor3fv(colors[2]);</a:t>
            </a:r>
            <a:endParaRPr lang="zh-TW" altLang="zh-TW" sz="29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900" kern="100" dirty="0">
                <a:latin typeface="Times New Roman" panose="02020603050405020304" pitchFamily="18" charset="0"/>
                <a:ea typeface="標楷體" panose="03000509000000000000" pitchFamily="65" charset="-120"/>
                <a:cs typeface="Times New Roman" panose="02020603050405020304" pitchFamily="18" charset="0"/>
              </a:rPr>
              <a:t>    triangle(a, d, b);</a:t>
            </a:r>
            <a:endParaRPr lang="zh-TW" altLang="zh-TW" sz="29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900" kern="100" dirty="0">
                <a:latin typeface="Times New Roman" panose="02020603050405020304" pitchFamily="18" charset="0"/>
                <a:ea typeface="標楷體" panose="03000509000000000000" pitchFamily="65" charset="-120"/>
                <a:cs typeface="Times New Roman" panose="02020603050405020304" pitchFamily="18" charset="0"/>
              </a:rPr>
              <a:t>    glColor3fv(colors[3]);</a:t>
            </a:r>
            <a:endParaRPr lang="zh-TW" altLang="zh-TW" sz="29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900" kern="100" dirty="0">
                <a:latin typeface="Times New Roman" panose="02020603050405020304" pitchFamily="18" charset="0"/>
                <a:ea typeface="標楷體" panose="03000509000000000000" pitchFamily="65" charset="-120"/>
                <a:cs typeface="Times New Roman" panose="02020603050405020304" pitchFamily="18" charset="0"/>
              </a:rPr>
              <a:t>    triangle(b, d, c);</a:t>
            </a:r>
            <a:endParaRPr lang="zh-TW" altLang="zh-TW" sz="29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9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900" kern="1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p>
        </p:txBody>
      </p:sp>
    </p:spTree>
    <p:extLst>
      <p:ext uri="{BB962C8B-B14F-4D97-AF65-F5344CB8AC3E}">
        <p14:creationId xmlns:p14="http://schemas.microsoft.com/office/powerpoint/2010/main" val="427467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FE6AD94B-3F76-4840-B36B-FC124E96B3CC}"/>
              </a:ext>
            </a:extLst>
          </p:cNvPr>
          <p:cNvSpPr>
            <a:spLocks noGrp="1"/>
          </p:cNvSpPr>
          <p:nvPr>
            <p:ph idx="1"/>
          </p:nvPr>
        </p:nvSpPr>
        <p:spPr>
          <a:xfrm>
            <a:off x="1929254" y="2069990"/>
            <a:ext cx="8915400" cy="3777622"/>
          </a:xfrm>
        </p:spPr>
        <p:txBody>
          <a:bodyPr/>
          <a:lstStyle/>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先前</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tetra() function</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建立的立體圖形有一些我們不需要的區塊</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如下圖</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p>
        </p:txBody>
      </p:sp>
      <p:pic>
        <p:nvPicPr>
          <p:cNvPr id="4" name="Picture 2">
            <a:extLst>
              <a:ext uri="{FF2B5EF4-FFF2-40B4-BE49-F238E27FC236}">
                <a16:creationId xmlns:a16="http://schemas.microsoft.com/office/drawing/2014/main" id="{9CEEA7EA-5910-43F6-985D-E4A3B81D45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54000" y="2855715"/>
            <a:ext cx="3495602" cy="2490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2232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FE6AD94B-3F76-4840-B36B-FC124E96B3CC}"/>
              </a:ext>
            </a:extLst>
          </p:cNvPr>
          <p:cNvSpPr>
            <a:spLocks noGrp="1"/>
          </p:cNvSpPr>
          <p:nvPr>
            <p:ph idx="1"/>
          </p:nvPr>
        </p:nvSpPr>
        <p:spPr>
          <a:xfrm>
            <a:off x="2262970" y="1743505"/>
            <a:ext cx="9929030" cy="4490385"/>
          </a:xfrm>
        </p:spPr>
        <p:txBody>
          <a:bodyPr numCol="1">
            <a:normAutofit/>
          </a:bodyPr>
          <a:lstStyle/>
          <a:p>
            <a:pPr marL="0" indent="0">
              <a:buNone/>
            </a:pPr>
            <a:r>
              <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所以我們用</a:t>
            </a:r>
            <a:r>
              <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recursive subdivision</a:t>
            </a:r>
            <a:r>
              <a:rPr lang="zh-TW"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的方法來取得四個需要的四面體</a:t>
            </a: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void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divide_tetra</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GLfloat</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GLfloat</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*b,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GLfloat</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*c,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GLfloat</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*d, int m){ </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indent="0">
              <a:buNone/>
            </a:pP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GLfloat</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mid[6][3];</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int j;</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if(m&gt;0)</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 compute six midpoints */</a:t>
            </a:r>
            <a:endParaRPr lang="zh-TW"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for(j=0; j&lt;3;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j++</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mid[0][j]=(a[j]+b[j])/2;</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for(j=0; j&lt;3;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j++</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mid[1][j]=(a[j]+c[j])/2;</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for(j=0; j&lt;3;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j++</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mid[2][j]=(a[j]+d[j])/2;</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for(j=0; j&lt;3;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j++</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mid[3][j]=(b[j]+c[j])/2;</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167702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FE6AD94B-3F76-4840-B36B-FC124E96B3CC}"/>
              </a:ext>
            </a:extLst>
          </p:cNvPr>
          <p:cNvSpPr>
            <a:spLocks noGrp="1"/>
          </p:cNvSpPr>
          <p:nvPr>
            <p:ph idx="1"/>
          </p:nvPr>
        </p:nvSpPr>
        <p:spPr>
          <a:xfrm>
            <a:off x="2262970" y="1743505"/>
            <a:ext cx="9929030" cy="4490385"/>
          </a:xfrm>
        </p:spPr>
        <p:txBody>
          <a:bodyPr numCol="1">
            <a:normAutofit/>
          </a:bodyPr>
          <a:lstStyle/>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for(j=0; j&lt;3;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j++</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mid[4][j]=(c[j]+d[j])/2;</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for(j=0; j&lt;3;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j++</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mid[5][j]=(b[j]+d[j])/2;</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 create 4 tetrahedrons by subdivision */</a:t>
            </a:r>
            <a:endParaRPr lang="zh-TW"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divide_tetra</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(a, mid[0], mid[1], mid[2], m-1);</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divide_tetra</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(mid[0], b, mid[3], mid[5], m-1);</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divide_tetra</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(mid[1], mid[3], c, mid[4], m-1);</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divide_tetra</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(mid[2], mid[4], d, mid[5], m-1);</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  else(tetra(</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a,b,c,d</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 draw tetrahedron at end of recursion */</a:t>
            </a:r>
            <a:endParaRPr lang="zh-TW" altLang="zh-TW" sz="20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p>
        </p:txBody>
      </p:sp>
    </p:spTree>
    <p:extLst>
      <p:ext uri="{BB962C8B-B14F-4D97-AF65-F5344CB8AC3E}">
        <p14:creationId xmlns:p14="http://schemas.microsoft.com/office/powerpoint/2010/main" val="64288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FE6AD94B-3F76-4840-B36B-FC124E96B3CC}"/>
              </a:ext>
            </a:extLst>
          </p:cNvPr>
          <p:cNvSpPr>
            <a:spLocks noGrp="1"/>
          </p:cNvSpPr>
          <p:nvPr>
            <p:ph idx="1"/>
          </p:nvPr>
        </p:nvSpPr>
        <p:spPr>
          <a:xfrm>
            <a:off x="2278966" y="1631852"/>
            <a:ext cx="9225646" cy="4279370"/>
          </a:xfrm>
        </p:spPr>
        <p:txBody>
          <a:bodyPr>
            <a:normAutofit fontScale="92500" lnSpcReduction="20000"/>
          </a:bodyPr>
          <a:lstStyle/>
          <a:p>
            <a:pPr marL="0" indent="0">
              <a:buNone/>
            </a:pPr>
            <a:r>
              <a:rPr lang="en-US" altLang="zh-TW" sz="22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zh-TW" sz="22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顯示</a:t>
            </a:r>
          </a:p>
          <a:p>
            <a:pPr marL="0" indent="0">
              <a:buNone/>
            </a:pPr>
            <a:r>
              <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rPr>
              <a:t>void display()</a:t>
            </a:r>
            <a:endParaRPr lang="zh-TW" altLang="zh-TW" sz="22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2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200" kern="100" dirty="0" err="1">
                <a:latin typeface="Times New Roman" panose="02020603050405020304" pitchFamily="18" charset="0"/>
                <a:ea typeface="標楷體" panose="03000509000000000000" pitchFamily="65" charset="-120"/>
                <a:cs typeface="Times New Roman" panose="02020603050405020304" pitchFamily="18" charset="0"/>
              </a:rPr>
              <a:t>glClear</a:t>
            </a:r>
            <a:r>
              <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rPr>
              <a:t>(GL_COLOR_BUFFER_BIT);</a:t>
            </a:r>
            <a:endParaRPr lang="zh-TW" altLang="zh-TW" sz="22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200" kern="100" dirty="0" err="1">
                <a:latin typeface="Times New Roman" panose="02020603050405020304" pitchFamily="18" charset="0"/>
                <a:ea typeface="標楷體" panose="03000509000000000000" pitchFamily="65" charset="-120"/>
                <a:cs typeface="Times New Roman" panose="02020603050405020304" pitchFamily="18" charset="0"/>
              </a:rPr>
              <a:t>glBegin</a:t>
            </a:r>
            <a:r>
              <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rPr>
              <a:t>(GL_TRIANGLES);</a:t>
            </a:r>
            <a:endParaRPr lang="zh-TW" altLang="zh-TW" sz="22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2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2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200" kern="100" dirty="0" err="1">
                <a:latin typeface="Times New Roman" panose="02020603050405020304" pitchFamily="18" charset="0"/>
                <a:ea typeface="標楷體" panose="03000509000000000000" pitchFamily="65" charset="-120"/>
                <a:cs typeface="Times New Roman" panose="02020603050405020304" pitchFamily="18" charset="0"/>
              </a:rPr>
              <a:t>divide_tetra</a:t>
            </a:r>
            <a:r>
              <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rPr>
              <a:t>(v[0], v[1], v[2], v[3], n);</a:t>
            </a:r>
            <a:endParaRPr lang="zh-TW" altLang="zh-TW" sz="2200" kern="100" dirty="0">
              <a:latin typeface="Times New Roman" panose="02020603050405020304" pitchFamily="18" charset="0"/>
              <a:ea typeface="標楷體" panose="03000509000000000000" pitchFamily="65" charset="-120"/>
              <a:cs typeface="Times New Roman" panose="02020603050405020304" pitchFamily="18" charset="0"/>
            </a:endParaRPr>
          </a:p>
          <a:p>
            <a:pPr indent="0">
              <a:buNone/>
            </a:pPr>
            <a:r>
              <a:rPr lang="en-US" altLang="zh-TW" sz="22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200" kern="1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200" kern="100" dirty="0" err="1">
                <a:latin typeface="Times New Roman" panose="02020603050405020304" pitchFamily="18" charset="0"/>
                <a:ea typeface="標楷體" panose="03000509000000000000" pitchFamily="65" charset="-120"/>
                <a:cs typeface="Times New Roman" panose="02020603050405020304" pitchFamily="18" charset="0"/>
              </a:rPr>
              <a:t>glEnd</a:t>
            </a:r>
            <a:r>
              <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2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200" kern="100" dirty="0" err="1">
                <a:latin typeface="Times New Roman" panose="02020603050405020304" pitchFamily="18" charset="0"/>
                <a:ea typeface="標楷體" panose="03000509000000000000" pitchFamily="65" charset="-120"/>
                <a:cs typeface="Times New Roman" panose="02020603050405020304" pitchFamily="18" charset="0"/>
              </a:rPr>
              <a:t>glFlush</a:t>
            </a:r>
            <a:r>
              <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200" kern="1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200" kern="1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p>
        </p:txBody>
      </p:sp>
    </p:spTree>
    <p:extLst>
      <p:ext uri="{BB962C8B-B14F-4D97-AF65-F5344CB8AC3E}">
        <p14:creationId xmlns:p14="http://schemas.microsoft.com/office/powerpoint/2010/main" val="3940025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BA1162-258B-43B6-820C-A96A38466891}"/>
              </a:ext>
            </a:extLst>
          </p:cNvPr>
          <p:cNvSpPr>
            <a:spLocks noGrp="1"/>
          </p:cNvSpPr>
          <p:nvPr>
            <p:ph type="title"/>
          </p:nvPr>
        </p:nvSpPr>
        <p:spPr/>
        <p:txBody>
          <a:bodyPr/>
          <a:lstStyle/>
          <a:p>
            <a:r>
              <a:rPr lang="en-US" altLang="zh-TW" dirty="0"/>
              <a:t>2.11</a:t>
            </a:r>
            <a:endParaRPr lang="zh-TW" altLang="en-US" dirty="0"/>
          </a:p>
        </p:txBody>
      </p:sp>
      <p:sp>
        <p:nvSpPr>
          <p:cNvPr id="3" name="內容版面配置區 2">
            <a:extLst>
              <a:ext uri="{FF2B5EF4-FFF2-40B4-BE49-F238E27FC236}">
                <a16:creationId xmlns:a16="http://schemas.microsoft.com/office/drawing/2014/main" id="{739BFA6A-C0E4-4830-B5FA-7475FA8C1897}"/>
              </a:ext>
            </a:extLst>
          </p:cNvPr>
          <p:cNvSpPr>
            <a:spLocks noGrp="1"/>
          </p:cNvSpPr>
          <p:nvPr>
            <p:ph idx="1"/>
          </p:nvPr>
        </p:nvSpPr>
        <p:spPr/>
        <p:txBody>
          <a:bodyPr/>
          <a:lstStyle/>
          <a:p>
            <a:r>
              <a:rPr lang="en-US" altLang="zh-TW" sz="2000" kern="1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Hidden-Surface Removal</a:t>
            </a:r>
            <a:endParaRPr lang="zh-TW" altLang="zh-TW" sz="2000" kern="1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pPr indent="304800"/>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在</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3D</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計算機圖學上，我們希望可以把隱藏在表面下的線條移除</a:t>
            </a:r>
          </a:p>
          <a:p>
            <a:pPr indent="304800"/>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Hidden-surface determination is a process by which surfaces that should not be visible to the user</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indent="304800"/>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而在</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openGL</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中我們使用</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z-buffer</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的方式去做處理。</a:t>
            </a:r>
          </a:p>
          <a:p>
            <a:endParaRPr lang="zh-TW" altLang="en-US" dirty="0"/>
          </a:p>
        </p:txBody>
      </p:sp>
    </p:spTree>
    <p:extLst>
      <p:ext uri="{BB962C8B-B14F-4D97-AF65-F5344CB8AC3E}">
        <p14:creationId xmlns:p14="http://schemas.microsoft.com/office/powerpoint/2010/main" val="1028092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9A3BC0C-4319-44DA-90A2-A52E54E56829}"/>
              </a:ext>
            </a:extLst>
          </p:cNvPr>
          <p:cNvSpPr>
            <a:spLocks noGrp="1"/>
          </p:cNvSpPr>
          <p:nvPr>
            <p:ph idx="1"/>
          </p:nvPr>
        </p:nvSpPr>
        <p:spPr/>
        <p:txBody>
          <a:bodyPr/>
          <a:lstStyle/>
          <a:p>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z-buffer</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簡單來說主要目的是用來</a:t>
            </a:r>
            <a:r>
              <a:rPr lang="zh-TW" altLang="zh-TW" sz="2000" kern="1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去除隱藏面</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Hiddem</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surface elimination or Visible surface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detemination</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p>
          <a:p>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3D</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繪圖上我們會出現</a:t>
            </a:r>
            <a:r>
              <a:rPr lang="zh-TW" altLang="zh-TW" sz="2000" kern="1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只要出現兩者以上的三角面變就會出現某個物體的三角面被遮住的情形</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，這在 </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3D</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圖學上是種極其常發生的事情</a:t>
            </a:r>
            <a:endPar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所以在繪製</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3D</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場景時，要繪出正確的成果，就一定要處理這個問題。</a:t>
            </a:r>
          </a:p>
          <a:p>
            <a:endParaRPr lang="zh-TW" altLang="en-US" dirty="0"/>
          </a:p>
        </p:txBody>
      </p:sp>
    </p:spTree>
    <p:extLst>
      <p:ext uri="{BB962C8B-B14F-4D97-AF65-F5344CB8AC3E}">
        <p14:creationId xmlns:p14="http://schemas.microsoft.com/office/powerpoint/2010/main" val="1330315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9A3BC0C-4319-44DA-90A2-A52E54E56829}"/>
              </a:ext>
            </a:extLst>
          </p:cNvPr>
          <p:cNvSpPr>
            <a:spLocks noGrp="1"/>
          </p:cNvSpPr>
          <p:nvPr>
            <p:ph idx="1"/>
          </p:nvPr>
        </p:nvSpPr>
        <p:spPr/>
        <p:txBody>
          <a:bodyPr/>
          <a:lstStyle/>
          <a:p>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最為簡單的方法就是</a:t>
            </a:r>
            <a:r>
              <a:rPr lang="zh-TW" altLang="zh-TW" sz="2000" kern="1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畫家演算法</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(Painter’s algo) </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這個算法的原理如同畫家在繪畫時，會先從離自己的遠的物體開始繪畫，然後用覆蓋的方式，如此一來近的東西自然就會蓋住遠的東西了。</a:t>
            </a:r>
          </a:p>
          <a:p>
            <a:endParaRPr lang="zh-TW" altLang="en-US" dirty="0"/>
          </a:p>
        </p:txBody>
      </p:sp>
      <p:pic>
        <p:nvPicPr>
          <p:cNvPr id="4" name="圖片 3">
            <a:extLst>
              <a:ext uri="{FF2B5EF4-FFF2-40B4-BE49-F238E27FC236}">
                <a16:creationId xmlns:a16="http://schemas.microsoft.com/office/drawing/2014/main" id="{66ABD876-B66D-469F-BD23-E58EB7315F45}"/>
              </a:ext>
            </a:extLst>
          </p:cNvPr>
          <p:cNvPicPr>
            <a:picLocks noChangeAspect="1"/>
          </p:cNvPicPr>
          <p:nvPr/>
        </p:nvPicPr>
        <p:blipFill>
          <a:blip r:embed="rId2"/>
          <a:stretch>
            <a:fillRect/>
          </a:stretch>
        </p:blipFill>
        <p:spPr>
          <a:xfrm>
            <a:off x="2974877" y="4022411"/>
            <a:ext cx="7011785" cy="1760807"/>
          </a:xfrm>
          <a:prstGeom prst="rect">
            <a:avLst/>
          </a:prstGeom>
        </p:spPr>
      </p:pic>
    </p:spTree>
    <p:extLst>
      <p:ext uri="{BB962C8B-B14F-4D97-AF65-F5344CB8AC3E}">
        <p14:creationId xmlns:p14="http://schemas.microsoft.com/office/powerpoint/2010/main" val="29243859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9A3BC0C-4319-44DA-90A2-A52E54E56829}"/>
              </a:ext>
            </a:extLst>
          </p:cNvPr>
          <p:cNvSpPr>
            <a:spLocks noGrp="1"/>
          </p:cNvSpPr>
          <p:nvPr>
            <p:ph idx="1"/>
          </p:nvPr>
        </p:nvSpPr>
        <p:spPr/>
        <p:txBody>
          <a:bodyPr>
            <a:normAutofit fontScale="77500" lnSpcReduction="20000"/>
          </a:bodyPr>
          <a:lstStyle/>
          <a:p>
            <a:r>
              <a:rPr lang="zh-TW" altLang="zh-TW" sz="2200" kern="100" dirty="0">
                <a:latin typeface="Times New Roman" panose="02020603050405020304" pitchFamily="18" charset="0"/>
                <a:ea typeface="標楷體" panose="03000509000000000000" pitchFamily="65" charset="-120"/>
                <a:cs typeface="Times New Roman" panose="02020603050405020304" pitchFamily="18" charset="0"/>
              </a:rPr>
              <a:t>不過實際上的問題並沒有那麼理想，因</a:t>
            </a:r>
            <a:r>
              <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rPr>
              <a:t>3D</a:t>
            </a:r>
            <a:r>
              <a:rPr lang="zh-TW" altLang="zh-TW" sz="2200" kern="100" dirty="0">
                <a:latin typeface="Times New Roman" panose="02020603050405020304" pitchFamily="18" charset="0"/>
                <a:ea typeface="標楷體" panose="03000509000000000000" pitchFamily="65" charset="-120"/>
                <a:cs typeface="Times New Roman" panose="02020603050405020304" pitchFamily="18" charset="0"/>
              </a:rPr>
              <a:t>場景中可能會出現三角面交互重疊的狀況。</a:t>
            </a:r>
            <a:endPar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zh-TW" sz="2200" kern="100" dirty="0">
                <a:latin typeface="Times New Roman" panose="02020603050405020304" pitchFamily="18" charset="0"/>
                <a:ea typeface="標楷體" panose="03000509000000000000" pitchFamily="65" charset="-120"/>
                <a:cs typeface="Times New Roman" panose="02020603050405020304" pitchFamily="18" charset="0"/>
              </a:rPr>
              <a:t>此時</a:t>
            </a:r>
            <a:r>
              <a:rPr lang="zh-TW" altLang="zh-TW" sz="2200" kern="1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不管先從哪個物體先</a:t>
            </a:r>
            <a:r>
              <a:rPr lang="zh-TW" altLang="en-US" sz="2200" kern="1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畫</a:t>
            </a:r>
            <a:r>
              <a:rPr lang="zh-TW" altLang="zh-TW" sz="2200" kern="1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都無法滿足實際狀況</a:t>
            </a:r>
            <a:endParaRPr lang="zh-TW" altLang="zh-TW" sz="2200" kern="1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pic>
        <p:nvPicPr>
          <p:cNvPr id="4" name="圖片 3">
            <a:extLst>
              <a:ext uri="{FF2B5EF4-FFF2-40B4-BE49-F238E27FC236}">
                <a16:creationId xmlns:a16="http://schemas.microsoft.com/office/drawing/2014/main" id="{1004E645-EBAE-4C26-86AD-E92757C8F53A}"/>
              </a:ext>
            </a:extLst>
          </p:cNvPr>
          <p:cNvPicPr>
            <a:picLocks noChangeAspect="1"/>
          </p:cNvPicPr>
          <p:nvPr/>
        </p:nvPicPr>
        <p:blipFill>
          <a:blip r:embed="rId2"/>
          <a:stretch>
            <a:fillRect/>
          </a:stretch>
        </p:blipFill>
        <p:spPr>
          <a:xfrm>
            <a:off x="4768946" y="2636384"/>
            <a:ext cx="3559125" cy="2240410"/>
          </a:xfrm>
          <a:prstGeom prst="rect">
            <a:avLst/>
          </a:prstGeom>
        </p:spPr>
      </p:pic>
    </p:spTree>
    <p:extLst>
      <p:ext uri="{BB962C8B-B14F-4D97-AF65-F5344CB8AC3E}">
        <p14:creationId xmlns:p14="http://schemas.microsoft.com/office/powerpoint/2010/main" val="346167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The OpenGL API</a:t>
            </a:r>
            <a:endParaRPr lang="zh-TW" altLang="en-US" dirty="0"/>
          </a:p>
        </p:txBody>
      </p:sp>
      <p:sp>
        <p:nvSpPr>
          <p:cNvPr id="3" name="內容版面配置區 2"/>
          <p:cNvSpPr>
            <a:spLocks noGrp="1"/>
          </p:cNvSpPr>
          <p:nvPr>
            <p:ph idx="1"/>
          </p:nvPr>
        </p:nvSpPr>
        <p:spPr/>
        <p:txBody>
          <a:bodyPr>
            <a:normAutofit fontScale="85000" lnSpcReduction="10000"/>
          </a:bodyPr>
          <a:lstStyle/>
          <a:p>
            <a:r>
              <a:rPr lang="en-US" altLang="zh-TW" dirty="0"/>
              <a:t>OpenGL</a:t>
            </a:r>
            <a:r>
              <a:rPr lang="zh-TW" altLang="zh-TW" dirty="0"/>
              <a:t>結構類似於大多數現代</a:t>
            </a:r>
            <a:r>
              <a:rPr lang="en-US" altLang="zh-TW" dirty="0"/>
              <a:t>API</a:t>
            </a:r>
            <a:r>
              <a:rPr lang="zh-TW" altLang="zh-TW" dirty="0"/>
              <a:t>架構，包括</a:t>
            </a:r>
            <a:r>
              <a:rPr lang="en-US" altLang="zh-TW" dirty="0"/>
              <a:t>Java3D</a:t>
            </a:r>
            <a:r>
              <a:rPr lang="zh-TW" altLang="zh-TW" dirty="0"/>
              <a:t>和</a:t>
            </a:r>
            <a:r>
              <a:rPr lang="en-US" altLang="zh-TW" dirty="0"/>
              <a:t>DirectX</a:t>
            </a:r>
          </a:p>
          <a:p>
            <a:r>
              <a:rPr lang="en-US" altLang="zh-TW" dirty="0"/>
              <a:t>OpenGL</a:t>
            </a:r>
            <a:r>
              <a:rPr lang="zh-TW" altLang="en-US" dirty="0"/>
              <a:t> </a:t>
            </a:r>
            <a:r>
              <a:rPr lang="en-US" altLang="zh-TW" dirty="0"/>
              <a:t>function</a:t>
            </a:r>
          </a:p>
          <a:p>
            <a:pPr marL="0" indent="0">
              <a:buNone/>
            </a:pPr>
            <a:r>
              <a:rPr lang="en-US" altLang="zh-TW" sz="2000" dirty="0"/>
              <a:t>primitive functions:</a:t>
            </a:r>
            <a:r>
              <a:rPr lang="zh-TW" altLang="en-US" sz="2000" dirty="0"/>
              <a:t>定義低層級物件讓系統呈現。</a:t>
            </a:r>
            <a:endParaRPr lang="en-US" altLang="zh-TW" sz="2000" dirty="0"/>
          </a:p>
          <a:p>
            <a:pPr marL="0" indent="0">
              <a:buNone/>
            </a:pPr>
            <a:r>
              <a:rPr lang="en-US" altLang="zh-TW" sz="2000" dirty="0"/>
              <a:t>viewing functions:</a:t>
            </a:r>
            <a:r>
              <a:rPr lang="zh-TW" altLang="en-US" sz="2000" dirty="0"/>
              <a:t>指定要檢視哪個視窗。</a:t>
            </a:r>
            <a:endParaRPr lang="en-US" altLang="zh-TW" sz="2000" dirty="0"/>
          </a:p>
          <a:p>
            <a:pPr marL="0" indent="0">
              <a:buNone/>
            </a:pPr>
            <a:r>
              <a:rPr lang="en-US" altLang="zh-TW" sz="2000" dirty="0"/>
              <a:t>Attribute functions:</a:t>
            </a:r>
            <a:r>
              <a:rPr lang="zh-TW" altLang="en-US" sz="2000" dirty="0"/>
              <a:t>選擇顯示線段的顏色或選擇填充多邊形內部的圖案</a:t>
            </a:r>
            <a:r>
              <a:rPr lang="en-US" altLang="zh-TW" sz="2000" dirty="0"/>
              <a:t>…</a:t>
            </a:r>
            <a:r>
              <a:rPr lang="zh-TW" altLang="en-US" sz="2000" dirty="0"/>
              <a:t>等各種操作。</a:t>
            </a:r>
            <a:endParaRPr lang="en-US" altLang="zh-TW" sz="2000" dirty="0"/>
          </a:p>
          <a:p>
            <a:pPr marL="0" indent="0">
              <a:buNone/>
            </a:pPr>
            <a:r>
              <a:rPr lang="en-US" altLang="zh-TW" sz="2000" dirty="0"/>
              <a:t>transformation functions:</a:t>
            </a:r>
            <a:r>
              <a:rPr lang="zh-TW" altLang="en-US" sz="2000" dirty="0"/>
              <a:t>提供了一套轉換功能，允許執行物件的轉換，例如</a:t>
            </a:r>
            <a:r>
              <a:rPr lang="en-US" altLang="zh-TW" sz="2000" dirty="0"/>
              <a:t>:</a:t>
            </a:r>
            <a:r>
              <a:rPr lang="zh-TW" altLang="en-US" sz="2000" dirty="0"/>
              <a:t>旋轉。</a:t>
            </a:r>
            <a:endParaRPr lang="en-US" altLang="zh-TW" sz="2000" dirty="0"/>
          </a:p>
          <a:p>
            <a:pPr marL="0" indent="0">
              <a:buNone/>
            </a:pPr>
            <a:r>
              <a:rPr lang="en-US" altLang="zh-TW" sz="2000" dirty="0"/>
              <a:t>interactive applications:</a:t>
            </a:r>
            <a:r>
              <a:rPr lang="zh-TW" altLang="en-US" sz="2000" dirty="0"/>
              <a:t>提供一套輸入功能，以便處理現代圖形系統的不同形式的輸入。</a:t>
            </a:r>
            <a:endParaRPr lang="en-US" altLang="zh-TW" sz="2000" dirty="0"/>
          </a:p>
          <a:p>
            <a:pPr marL="0" indent="0">
              <a:buNone/>
            </a:pPr>
            <a:r>
              <a:rPr lang="en-US" altLang="zh-TW" sz="2000" dirty="0"/>
              <a:t>control functions:</a:t>
            </a:r>
            <a:r>
              <a:rPr lang="zh-TW" altLang="en-US" sz="2000" dirty="0"/>
              <a:t>與視窗系統互動，初始化程式，並處理任何錯誤。</a:t>
            </a:r>
            <a:endParaRPr lang="en-US" altLang="zh-TW" sz="2000" dirty="0"/>
          </a:p>
          <a:p>
            <a:pPr marL="0" indent="0">
              <a:buNone/>
            </a:pPr>
            <a:r>
              <a:rPr lang="en-US" altLang="zh-TW" sz="2000" dirty="0"/>
              <a:t>query functions:</a:t>
            </a:r>
            <a:r>
              <a:rPr lang="zh-TW" altLang="en-US" sz="2000" dirty="0"/>
              <a:t>提供特定的實作方式。</a:t>
            </a:r>
            <a:endParaRPr lang="en-US" altLang="zh-TW" sz="2000" dirty="0"/>
          </a:p>
          <a:p>
            <a:endParaRPr lang="zh-TW" altLang="en-US" dirty="0"/>
          </a:p>
        </p:txBody>
      </p:sp>
    </p:spTree>
    <p:extLst>
      <p:ext uri="{BB962C8B-B14F-4D97-AF65-F5344CB8AC3E}">
        <p14:creationId xmlns:p14="http://schemas.microsoft.com/office/powerpoint/2010/main" val="24614223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9A3BC0C-4319-44DA-90A2-A52E54E56829}"/>
              </a:ext>
            </a:extLst>
          </p:cNvPr>
          <p:cNvSpPr>
            <a:spLocks noGrp="1"/>
          </p:cNvSpPr>
          <p:nvPr>
            <p:ph idx="1"/>
          </p:nvPr>
        </p:nvSpPr>
        <p:spPr/>
        <p:txBody>
          <a:bodyPr/>
          <a:lstStyle/>
          <a:p>
            <a:r>
              <a:rPr lang="en-US" altLang="zh-TW" sz="2000" kern="100" dirty="0" err="1">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z-buffer</a:t>
            </a:r>
            <a:r>
              <a:rPr lang="zh-TW" altLang="zh-TW" sz="2000" kern="1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演算法</a:t>
            </a:r>
            <a:endParaRPr lang="en-US" altLang="zh-TW" sz="2000" kern="1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這時候</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z-buffer</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演算法就在</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1974</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年被提出來解決這個問題，</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z-buffer</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的原理是我們在原本存放繪製結果的</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frame buffer</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中再使用額外的空間，來</a:t>
            </a:r>
            <a:r>
              <a:rPr lang="zh-TW" altLang="zh-TW" sz="2000" kern="1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儲存每個</a:t>
            </a:r>
            <a:r>
              <a:rPr lang="en-US" altLang="zh-TW" sz="2000" kern="1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pixel</a:t>
            </a:r>
            <a:r>
              <a:rPr lang="zh-TW" altLang="zh-TW" sz="2000" kern="1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與觀察者的距離</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也就是 </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Z</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值</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a:t>
            </a:r>
          </a:p>
          <a:p>
            <a:pPr marL="0" indent="0">
              <a:buNone/>
            </a:pP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繪製場景前</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z_buffer</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的初始值會被設定成無限遠，然後在繪製三角面時，開始計算 </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Z</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值，並和 </a:t>
            </a:r>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z_buffer</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中存放的 </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Z</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值比較</a:t>
            </a:r>
          </a:p>
          <a:p>
            <a:pPr marL="0" indent="0">
              <a:buNone/>
            </a:pP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Z</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值較大則為近，代表者應該被畫上去，並且更新</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Z</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值；</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Z</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值較小，代表無須被畫上，會由目前</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frame budder</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中的</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pixel</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遮住，且不必更新</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Z</a:t>
            </a:r>
            <a:r>
              <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rPr>
              <a:t>值</a:t>
            </a:r>
          </a:p>
          <a:p>
            <a:endParaRPr lang="zh-TW" altLang="en-US" dirty="0"/>
          </a:p>
        </p:txBody>
      </p:sp>
    </p:spTree>
    <p:extLst>
      <p:ext uri="{BB962C8B-B14F-4D97-AF65-F5344CB8AC3E}">
        <p14:creationId xmlns:p14="http://schemas.microsoft.com/office/powerpoint/2010/main" val="4171775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18">
            <a:extLst>
              <a:ext uri="{FF2B5EF4-FFF2-40B4-BE49-F238E27FC236}">
                <a16:creationId xmlns:a16="http://schemas.microsoft.com/office/drawing/2014/main" id="{D1F15FEB-D8B8-4A51-A747-750F75D8D860}"/>
              </a:ext>
            </a:extLst>
          </p:cNvPr>
          <p:cNvSpPr>
            <a:spLocks noGrp="1"/>
          </p:cNvSpPr>
          <p:nvPr>
            <p:ph idx="1"/>
          </p:nvPr>
        </p:nvSpPr>
        <p:spPr/>
        <p:txBody>
          <a:bodyPr/>
          <a:lstStyle/>
          <a:p>
            <a:r>
              <a:rPr lang="en-US" altLang="zh-TW" dirty="0"/>
              <a:t>Pseudo code</a:t>
            </a:r>
          </a:p>
          <a:p>
            <a:endParaRPr lang="zh-TW" altLang="en-US" dirty="0"/>
          </a:p>
        </p:txBody>
      </p:sp>
      <p:pic>
        <p:nvPicPr>
          <p:cNvPr id="21" name="圖片 20">
            <a:extLst>
              <a:ext uri="{FF2B5EF4-FFF2-40B4-BE49-F238E27FC236}">
                <a16:creationId xmlns:a16="http://schemas.microsoft.com/office/drawing/2014/main" id="{918045C4-22FC-41EE-BE17-3C4E06456636}"/>
              </a:ext>
            </a:extLst>
          </p:cNvPr>
          <p:cNvPicPr>
            <a:picLocks noChangeAspect="1"/>
          </p:cNvPicPr>
          <p:nvPr/>
        </p:nvPicPr>
        <p:blipFill>
          <a:blip r:embed="rId2"/>
          <a:stretch>
            <a:fillRect/>
          </a:stretch>
        </p:blipFill>
        <p:spPr>
          <a:xfrm>
            <a:off x="2589212" y="2684346"/>
            <a:ext cx="7538307" cy="3777622"/>
          </a:xfrm>
          <a:prstGeom prst="rect">
            <a:avLst/>
          </a:prstGeom>
        </p:spPr>
      </p:pic>
    </p:spTree>
    <p:extLst>
      <p:ext uri="{BB962C8B-B14F-4D97-AF65-F5344CB8AC3E}">
        <p14:creationId xmlns:p14="http://schemas.microsoft.com/office/powerpoint/2010/main" val="1604834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The OpenGL API</a:t>
            </a:r>
            <a:endParaRPr lang="zh-TW" altLang="en-US"/>
          </a:p>
        </p:txBody>
      </p:sp>
      <p:sp>
        <p:nvSpPr>
          <p:cNvPr id="3" name="內容版面配置區 2"/>
          <p:cNvSpPr>
            <a:spLocks noGrp="1"/>
          </p:cNvSpPr>
          <p:nvPr>
            <p:ph idx="1"/>
          </p:nvPr>
        </p:nvSpPr>
        <p:spPr/>
        <p:txBody>
          <a:bodyPr>
            <a:normAutofit/>
          </a:bodyPr>
          <a:lstStyle/>
          <a:p>
            <a:r>
              <a:rPr lang="en-US" altLang="zh-TW" dirty="0"/>
              <a:t>The OpenGL Interface</a:t>
            </a:r>
          </a:p>
          <a:p>
            <a:r>
              <a:rPr lang="zh-TW" altLang="zh-TW" dirty="0"/>
              <a:t>大部分的應用將被設計為直接通過三個函式庫存取</a:t>
            </a:r>
            <a:r>
              <a:rPr lang="en-US" altLang="zh-TW" dirty="0"/>
              <a:t>OpenGL:</a:t>
            </a:r>
            <a:endParaRPr lang="zh-TW" altLang="zh-TW" dirty="0"/>
          </a:p>
          <a:p>
            <a:r>
              <a:rPr lang="en-US" altLang="zh-TW" dirty="0"/>
              <a:t>(1)</a:t>
            </a:r>
            <a:r>
              <a:rPr lang="zh-TW" altLang="zh-TW" dirty="0"/>
              <a:t>函式在主要</a:t>
            </a:r>
            <a:r>
              <a:rPr lang="en-US" altLang="zh-TW" dirty="0"/>
              <a:t>GL(</a:t>
            </a:r>
            <a:r>
              <a:rPr lang="zh-TW" altLang="zh-TW" dirty="0"/>
              <a:t>或</a:t>
            </a:r>
            <a:r>
              <a:rPr lang="en-US" altLang="zh-TW" dirty="0"/>
              <a:t>OpenGL in windows)</a:t>
            </a:r>
            <a:r>
              <a:rPr lang="zh-TW" altLang="zh-TW" dirty="0"/>
              <a:t>函式庫的函式名以字母</a:t>
            </a:r>
            <a:r>
              <a:rPr lang="en-US" altLang="zh-TW" dirty="0" err="1"/>
              <a:t>gl</a:t>
            </a:r>
            <a:r>
              <a:rPr lang="zh-TW" altLang="zh-TW" dirty="0"/>
              <a:t>開頭。</a:t>
            </a:r>
          </a:p>
          <a:p>
            <a:r>
              <a:rPr lang="en-US" altLang="zh-TW" dirty="0"/>
              <a:t>(2)OpenGL Utility Library(GLU):</a:t>
            </a:r>
            <a:r>
              <a:rPr lang="zh-TW" altLang="zh-TW" dirty="0"/>
              <a:t>這個函式庫僅使用</a:t>
            </a:r>
            <a:r>
              <a:rPr lang="en-US" altLang="zh-TW" dirty="0"/>
              <a:t>GL</a:t>
            </a:r>
            <a:r>
              <a:rPr lang="zh-TW" altLang="zh-TW" dirty="0"/>
              <a:t>函式，但包含用於創建一般物件和簡化</a:t>
            </a:r>
            <a:r>
              <a:rPr lang="en-US" altLang="zh-TW" dirty="0"/>
              <a:t>Viewing</a:t>
            </a:r>
            <a:r>
              <a:rPr lang="zh-TW" altLang="zh-TW" dirty="0"/>
              <a:t>的程式碼</a:t>
            </a:r>
            <a:r>
              <a:rPr lang="en-US" altLang="zh-TW" dirty="0"/>
              <a:t>(</a:t>
            </a:r>
            <a:r>
              <a:rPr lang="zh-TW" altLang="zh-TW" dirty="0"/>
              <a:t>用字母</a:t>
            </a:r>
            <a:r>
              <a:rPr lang="en-US" altLang="zh-TW" dirty="0" err="1"/>
              <a:t>glu</a:t>
            </a:r>
            <a:r>
              <a:rPr lang="en-US" altLang="zh-TW" dirty="0"/>
              <a:t>)</a:t>
            </a:r>
            <a:r>
              <a:rPr lang="zh-TW" altLang="zh-TW" dirty="0"/>
              <a:t>。</a:t>
            </a:r>
          </a:p>
          <a:p>
            <a:pPr>
              <a:buNone/>
            </a:pPr>
            <a:r>
              <a:rPr lang="en-US" altLang="zh-TW" dirty="0"/>
              <a:t>(3)OpenGL Utility Toolkit(GLUT):</a:t>
            </a:r>
            <a:r>
              <a:rPr lang="zh-TW" altLang="zh-TW" dirty="0"/>
              <a:t>為了與窗口系統交互並從外部設備獲取輸入到我們的程式中，提供了在任何現代窗口系統中都應具備的</a:t>
            </a:r>
            <a:r>
              <a:rPr lang="zh-TW" altLang="en-US" dirty="0"/>
              <a:t>最小</a:t>
            </a:r>
            <a:r>
              <a:rPr lang="zh-TW" altLang="zh-TW" dirty="0"/>
              <a:t>功能</a:t>
            </a:r>
            <a:r>
              <a:rPr lang="en-US" altLang="zh-TW" dirty="0"/>
              <a:t>(</a:t>
            </a:r>
            <a:r>
              <a:rPr lang="zh-TW" altLang="zh-TW" dirty="0"/>
              <a:t>用字母</a:t>
            </a:r>
            <a:r>
              <a:rPr lang="en-US" altLang="zh-TW" dirty="0"/>
              <a:t>glut)</a:t>
            </a:r>
            <a:r>
              <a:rPr lang="en-US" altLang="zh-TW" dirty="0">
                <a:solidFill>
                  <a:srgbClr val="FF0000"/>
                </a:solidFill>
              </a:rPr>
              <a:t> </a:t>
            </a:r>
          </a:p>
          <a:p>
            <a:pPr>
              <a:buNone/>
            </a:pPr>
            <a:r>
              <a:rPr lang="en-US" altLang="zh-TW" dirty="0">
                <a:solidFill>
                  <a:srgbClr val="FF0000"/>
                </a:solidFill>
              </a:rPr>
              <a:t>#include &lt;GL/</a:t>
            </a:r>
            <a:r>
              <a:rPr lang="en-US" altLang="zh-TW" dirty="0" err="1">
                <a:solidFill>
                  <a:srgbClr val="FF0000"/>
                </a:solidFill>
              </a:rPr>
              <a:t>glut.h</a:t>
            </a:r>
            <a:r>
              <a:rPr lang="en-US" altLang="zh-TW" dirty="0">
                <a:solidFill>
                  <a:srgbClr val="FF0000"/>
                </a:solidFill>
              </a:rPr>
              <a:t>&gt; or </a:t>
            </a:r>
          </a:p>
          <a:p>
            <a:pPr>
              <a:buNone/>
            </a:pPr>
            <a:r>
              <a:rPr lang="en-US" altLang="zh-TW" dirty="0">
                <a:solidFill>
                  <a:srgbClr val="FF0000"/>
                </a:solidFill>
              </a:rPr>
              <a:t>#include &lt;GLUT/</a:t>
            </a:r>
            <a:r>
              <a:rPr lang="en-US" altLang="zh-TW" dirty="0" err="1">
                <a:solidFill>
                  <a:srgbClr val="FF0000"/>
                </a:solidFill>
              </a:rPr>
              <a:t>glut.h</a:t>
            </a:r>
            <a:r>
              <a:rPr lang="en-US" altLang="zh-TW" dirty="0">
                <a:solidFill>
                  <a:srgbClr val="FF0000"/>
                </a:solidFill>
              </a:rPr>
              <a:t>&gt;</a:t>
            </a:r>
          </a:p>
          <a:p>
            <a:endParaRPr lang="zh-TW" altLang="zh-TW" dirty="0"/>
          </a:p>
          <a:p>
            <a:pPr marL="0" indent="0">
              <a:buNone/>
            </a:pPr>
            <a:endParaRPr lang="zh-TW" altLang="en-US" dirty="0"/>
          </a:p>
        </p:txBody>
      </p:sp>
    </p:spTree>
    <p:extLst>
      <p:ext uri="{BB962C8B-B14F-4D97-AF65-F5344CB8AC3E}">
        <p14:creationId xmlns:p14="http://schemas.microsoft.com/office/powerpoint/2010/main" val="1367547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Primitives and Attributes(1)</a:t>
            </a:r>
            <a:endParaRPr lang="zh-TW" altLang="en-US" dirty="0"/>
          </a:p>
        </p:txBody>
      </p:sp>
      <p:sp>
        <p:nvSpPr>
          <p:cNvPr id="3" name="內容版面配置區 2"/>
          <p:cNvSpPr>
            <a:spLocks noGrp="1"/>
          </p:cNvSpPr>
          <p:nvPr>
            <p:ph idx="1"/>
          </p:nvPr>
        </p:nvSpPr>
        <p:spPr/>
        <p:txBody>
          <a:bodyPr/>
          <a:lstStyle/>
          <a:p>
            <a:r>
              <a:rPr lang="en-US" altLang="zh-TW" dirty="0"/>
              <a:t>OpenGL</a:t>
            </a:r>
            <a:r>
              <a:rPr lang="zh-TW" altLang="zh-TW" dirty="0"/>
              <a:t>提供兩類</a:t>
            </a:r>
            <a:r>
              <a:rPr lang="en-US" altLang="zh-TW" dirty="0"/>
              <a:t>primitives:</a:t>
            </a:r>
            <a:endParaRPr lang="zh-TW" altLang="zh-TW" dirty="0"/>
          </a:p>
          <a:p>
            <a:r>
              <a:rPr lang="en-US" altLang="zh-TW" dirty="0"/>
              <a:t>(1)Geometric primitives:</a:t>
            </a:r>
            <a:r>
              <a:rPr lang="zh-TW" altLang="zh-TW" dirty="0"/>
              <a:t>特定在問題域中，包括點、線、多邊形、曲線和曲面。這些</a:t>
            </a:r>
            <a:r>
              <a:rPr lang="en-US" altLang="zh-TW" dirty="0"/>
              <a:t>primitives</a:t>
            </a:r>
            <a:r>
              <a:rPr lang="zh-TW" altLang="zh-TW" dirty="0"/>
              <a:t>通過</a:t>
            </a:r>
            <a:r>
              <a:rPr lang="en-US" altLang="zh-TW" dirty="0"/>
              <a:t>geometric pipeline(</a:t>
            </a:r>
            <a:r>
              <a:rPr lang="zh-TW" altLang="en-US" dirty="0"/>
              <a:t>如下圖</a:t>
            </a:r>
            <a:r>
              <a:rPr lang="en-US" altLang="zh-TW" dirty="0"/>
              <a:t>)</a:t>
            </a:r>
            <a:r>
              <a:rPr lang="zh-TW" altLang="zh-TW" dirty="0"/>
              <a:t>，存在</a:t>
            </a:r>
            <a:r>
              <a:rPr lang="en-US" altLang="zh-TW" dirty="0"/>
              <a:t>2</a:t>
            </a:r>
            <a:r>
              <a:rPr lang="zh-TW" altLang="zh-TW" dirty="0"/>
              <a:t>或</a:t>
            </a:r>
            <a:r>
              <a:rPr lang="en-US" altLang="zh-TW" dirty="0"/>
              <a:t>3</a:t>
            </a:r>
            <a:r>
              <a:rPr lang="zh-TW" altLang="zh-TW" dirty="0"/>
              <a:t>維空間，可以</a:t>
            </a:r>
            <a:r>
              <a:rPr lang="zh-TW" altLang="en-US" dirty="0"/>
              <a:t>進行旋轉等等的操作</a:t>
            </a:r>
            <a:r>
              <a:rPr lang="zh-TW" altLang="zh-TW" dirty="0"/>
              <a:t>。</a:t>
            </a:r>
            <a:r>
              <a:rPr lang="en-US" altLang="zh-TW" dirty="0"/>
              <a:t> </a:t>
            </a:r>
          </a:p>
          <a:p>
            <a:r>
              <a:rPr lang="en-US" altLang="zh-TW" dirty="0"/>
              <a:t>(2)Image or raster primitives:</a:t>
            </a:r>
            <a:r>
              <a:rPr lang="zh-TW" altLang="zh-TW" dirty="0"/>
              <a:t>例如像素陣列，缺乏幾何屬性，不能像</a:t>
            </a:r>
            <a:r>
              <a:rPr lang="en-US" altLang="zh-TW" dirty="0"/>
              <a:t>geometric primitives</a:t>
            </a:r>
            <a:r>
              <a:rPr lang="zh-TW" altLang="zh-TW" dirty="0"/>
              <a:t>在空間中進行操作。</a:t>
            </a:r>
          </a:p>
          <a:p>
            <a:endParaRPr lang="zh-TW" altLang="en-US" dirty="0"/>
          </a:p>
        </p:txBody>
      </p:sp>
      <p:pic>
        <p:nvPicPr>
          <p:cNvPr id="4" name="Picture 2" descr="D:\upload\計算機圖學\Interactive computer graphics\PowerPoint Figures\0321533674_fig\Figures\Angel5EjpegChap02\an02f06.jpg"/>
          <p:cNvPicPr>
            <a:picLocks noChangeAspect="1" noChangeArrowheads="1"/>
          </p:cNvPicPr>
          <p:nvPr/>
        </p:nvPicPr>
        <p:blipFill>
          <a:blip r:embed="rId2">
            <a:clrChange>
              <a:clrFrom>
                <a:srgbClr val="FFFEFD"/>
              </a:clrFrom>
              <a:clrTo>
                <a:srgbClr val="FFFEFD">
                  <a:alpha val="0"/>
                </a:srgbClr>
              </a:clrTo>
            </a:clrChange>
            <a:extLst>
              <a:ext uri="{28A0092B-C50C-407E-A947-70E740481C1C}">
                <a14:useLocalDpi xmlns:a14="http://schemas.microsoft.com/office/drawing/2010/main" val="0"/>
              </a:ext>
            </a:extLst>
          </a:blip>
          <a:srcRect/>
          <a:stretch>
            <a:fillRect/>
          </a:stretch>
        </p:blipFill>
        <p:spPr bwMode="auto">
          <a:xfrm>
            <a:off x="3142032" y="4270159"/>
            <a:ext cx="72040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0301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Attributes</a:t>
            </a:r>
            <a:r>
              <a:rPr lang="zh-TW" altLang="en-US" dirty="0"/>
              <a:t>是任何決定幾何圖</a:t>
            </a:r>
            <a:r>
              <a:rPr lang="en-US" altLang="zh-TW" dirty="0"/>
              <a:t>primitive</a:t>
            </a:r>
            <a:r>
              <a:rPr lang="zh-TW" altLang="en-US" dirty="0"/>
              <a:t>渲染方式的屬性。</a:t>
            </a:r>
            <a:endParaRPr lang="en-US" altLang="zh-TW" dirty="0"/>
          </a:p>
          <a:p>
            <a:r>
              <a:rPr lang="en-US" altLang="zh-TW" dirty="0"/>
              <a:t>Attributes</a:t>
            </a:r>
            <a:r>
              <a:rPr lang="zh-TW" altLang="en-US" dirty="0"/>
              <a:t>可與建模或渲染管道中各個點的</a:t>
            </a:r>
            <a:r>
              <a:rPr lang="en-US" altLang="zh-TW" dirty="0"/>
              <a:t>primitives</a:t>
            </a:r>
            <a:r>
              <a:rPr lang="zh-TW" altLang="en-US" dirty="0"/>
              <a:t>相互關聯。</a:t>
            </a:r>
            <a:endParaRPr lang="en-US" altLang="zh-TW" dirty="0"/>
          </a:p>
          <a:p>
            <a:r>
              <a:rPr lang="zh-TW" altLang="en-US" dirty="0"/>
              <a:t>在立即模式下，</a:t>
            </a:r>
            <a:r>
              <a:rPr lang="en-US" altLang="zh-TW" dirty="0"/>
              <a:t>primitives</a:t>
            </a:r>
            <a:r>
              <a:rPr lang="zh-TW" altLang="en-US" dirty="0"/>
              <a:t>不存在於系統中，而是在定義後立即通過系統進行渲染。</a:t>
            </a:r>
            <a:endParaRPr lang="en-US" altLang="zh-TW" dirty="0"/>
          </a:p>
          <a:p>
            <a:r>
              <a:rPr lang="zh-TW" altLang="en-US" dirty="0"/>
              <a:t>每個幾何類型都有一組</a:t>
            </a:r>
            <a:r>
              <a:rPr lang="en-US" altLang="zh-TW" dirty="0"/>
              <a:t>Attributes </a:t>
            </a:r>
            <a:r>
              <a:rPr lang="zh-TW" altLang="en-US" dirty="0"/>
              <a:t>。</a:t>
            </a:r>
          </a:p>
          <a:p>
            <a:endParaRPr lang="zh-TW" altLang="en-US" dirty="0"/>
          </a:p>
        </p:txBody>
      </p:sp>
    </p:spTree>
    <p:extLst>
      <p:ext uri="{BB962C8B-B14F-4D97-AF65-F5344CB8AC3E}">
        <p14:creationId xmlns:p14="http://schemas.microsoft.com/office/powerpoint/2010/main" val="1083227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1676400" y="935037"/>
            <a:ext cx="10515600" cy="1325563"/>
          </a:xfrm>
        </p:spPr>
        <p:txBody>
          <a:bodyPr/>
          <a:lstStyle/>
          <a:p>
            <a:r>
              <a:rPr lang="en-US" altLang="zh-TW" dirty="0"/>
              <a:t>Color</a:t>
            </a:r>
            <a:endParaRPr lang="zh-TW" altLang="en-US" dirty="0"/>
          </a:p>
        </p:txBody>
      </p:sp>
      <p:sp>
        <p:nvSpPr>
          <p:cNvPr id="6" name="內容版面配置區 2"/>
          <p:cNvSpPr>
            <a:spLocks noGrp="1"/>
          </p:cNvSpPr>
          <p:nvPr>
            <p:ph idx="1"/>
          </p:nvPr>
        </p:nvSpPr>
        <p:spPr>
          <a:xfrm>
            <a:off x="1255451" y="1825625"/>
            <a:ext cx="10515600" cy="4351338"/>
          </a:xfrm>
        </p:spPr>
        <p:txBody>
          <a:bodyPr/>
          <a:lstStyle/>
          <a:p>
            <a:r>
              <a:rPr lang="zh-TW" altLang="en-US" dirty="0"/>
              <a:t>顏色是人類和計算機圖形中最有趣的方面之一。</a:t>
            </a:r>
            <a:endParaRPr lang="en-US" altLang="zh-TW" dirty="0"/>
          </a:p>
          <a:p>
            <a:r>
              <a:rPr lang="zh-TW" altLang="en-US" dirty="0"/>
              <a:t>可見顏色可以由佔據約 </a:t>
            </a:r>
            <a:r>
              <a:rPr lang="en-US" altLang="zh-TW" dirty="0"/>
              <a:t>350 </a:t>
            </a:r>
            <a:r>
              <a:rPr lang="zh-TW" altLang="en-US" dirty="0"/>
              <a:t>至 </a:t>
            </a:r>
            <a:r>
              <a:rPr lang="en-US" altLang="zh-TW" dirty="0"/>
              <a:t>780nm </a:t>
            </a:r>
            <a:r>
              <a:rPr lang="zh-TW" altLang="en-US" dirty="0"/>
              <a:t>波長的函數 </a:t>
            </a:r>
            <a:r>
              <a:rPr lang="en-US" altLang="zh-TW" dirty="0"/>
              <a:t>C(λ) </a:t>
            </a:r>
            <a:r>
              <a:rPr lang="zh-TW" altLang="en-US" dirty="0"/>
              <a:t>表徵。 可見光譜中給定波長 </a:t>
            </a:r>
            <a:r>
              <a:rPr lang="en-US" altLang="zh-TW" dirty="0"/>
              <a:t>λ </a:t>
            </a:r>
            <a:r>
              <a:rPr lang="zh-TW" altLang="en-US" dirty="0"/>
              <a:t>的值給出了該波長在顏色中的強度。</a:t>
            </a:r>
            <a:endParaRPr lang="en-US" altLang="zh-TW" dirty="0"/>
          </a:p>
          <a:p>
            <a:r>
              <a:rPr lang="zh-TW" altLang="en-US" dirty="0"/>
              <a:t>這一原則的結果是，原則上，顯示器只需要三種原色產生所需的三個</a:t>
            </a:r>
            <a:r>
              <a:rPr lang="en-US" altLang="zh-TW" dirty="0" err="1"/>
              <a:t>tristimulus</a:t>
            </a:r>
            <a:r>
              <a:rPr lang="zh-TW" altLang="en-US" dirty="0"/>
              <a:t>值給人類觀察者。</a:t>
            </a:r>
            <a:endParaRPr lang="en-US" altLang="zh-TW" dirty="0"/>
          </a:p>
          <a:p>
            <a:r>
              <a:rPr lang="zh-TW" altLang="zh-TW" dirty="0"/>
              <a:t>我們用</a:t>
            </a:r>
            <a:r>
              <a:rPr lang="en-US" altLang="zh-TW" dirty="0"/>
              <a:t>24</a:t>
            </a:r>
            <a:r>
              <a:rPr lang="zh-TW" altLang="zh-TW" dirty="0"/>
              <a:t>位元存儲在幀緩衝區中的任何顏色</a:t>
            </a:r>
            <a:r>
              <a:rPr lang="en-US" altLang="zh-TW" dirty="0"/>
              <a:t>(RGB)</a:t>
            </a:r>
            <a:r>
              <a:rPr lang="zh-TW" altLang="zh-TW" dirty="0"/>
              <a:t>，一種自然的技術是使用顏色立方體並將顏色分量指定為</a:t>
            </a:r>
            <a:r>
              <a:rPr lang="en-US" altLang="zh-TW" dirty="0"/>
              <a:t>0.0</a:t>
            </a:r>
            <a:r>
              <a:rPr lang="zh-TW" altLang="zh-TW" dirty="0"/>
              <a:t>和</a:t>
            </a:r>
            <a:r>
              <a:rPr lang="en-US" altLang="zh-TW" dirty="0"/>
              <a:t>1.0</a:t>
            </a:r>
            <a:r>
              <a:rPr lang="zh-TW" altLang="zh-TW" dirty="0"/>
              <a:t>之間的數字，其中</a:t>
            </a:r>
            <a:r>
              <a:rPr lang="en-US" altLang="zh-TW" dirty="0"/>
              <a:t>1.0</a:t>
            </a:r>
            <a:r>
              <a:rPr lang="zh-TW" altLang="zh-TW" dirty="0"/>
              <a:t>表示最大值，例如紅色</a:t>
            </a:r>
            <a:r>
              <a:rPr lang="en-US" altLang="zh-TW" dirty="0"/>
              <a:t>glColor3f(1.0,0.0,0.0)</a:t>
            </a:r>
            <a:r>
              <a:rPr lang="zh-TW" altLang="zh-TW" dirty="0"/>
              <a:t>。</a:t>
            </a:r>
          </a:p>
          <a:p>
            <a:endParaRPr lang="zh-TW" altLang="en-US" dirty="0"/>
          </a:p>
        </p:txBody>
      </p:sp>
      <p:pic>
        <p:nvPicPr>
          <p:cNvPr id="7" name="Picture 2" descr="D:\upload\計算機圖學\Interactive computer graphics\PowerPoint Figures\0321533674_fig\Figures\Angel5EjpegChap02\AN02F21.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12470" y="4597400"/>
            <a:ext cx="20510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D:\upload\計算機圖學\Interactive computer graphics\PowerPoint Figures\0321533674_fig\Figures\Angel5EjpegChap02\AN02F23.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09324" y="4460791"/>
            <a:ext cx="1559744" cy="1603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D:\upload\計算機圖學\Interactive computer graphics\PowerPoint Figures\0321533674_fig\Figures\Angel5EjpegChap02\AN02F24.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51353" y="4460791"/>
            <a:ext cx="4132681" cy="1716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3444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AC26EC-3FA4-45AD-93B8-7D277D72F91E}"/>
              </a:ext>
            </a:extLst>
          </p:cNvPr>
          <p:cNvSpPr>
            <a:spLocks noGrp="1"/>
          </p:cNvSpPr>
          <p:nvPr>
            <p:ph type="title"/>
          </p:nvPr>
        </p:nvSpPr>
        <p:spPr/>
        <p:txBody>
          <a:bodyPr/>
          <a:lstStyle/>
          <a:p>
            <a:r>
              <a:rPr lang="en-US" altLang="zh-TW" dirty="0"/>
              <a:t>2.6</a:t>
            </a:r>
            <a:endParaRPr lang="zh-TW" altLang="en-US" dirty="0"/>
          </a:p>
        </p:txBody>
      </p:sp>
      <p:sp>
        <p:nvSpPr>
          <p:cNvPr id="3" name="內容版面配置區 2">
            <a:extLst>
              <a:ext uri="{FF2B5EF4-FFF2-40B4-BE49-F238E27FC236}">
                <a16:creationId xmlns:a16="http://schemas.microsoft.com/office/drawing/2014/main" id="{D1ADACF7-4880-43F4-9370-A6EEC44E6DD5}"/>
              </a:ext>
            </a:extLst>
          </p:cNvPr>
          <p:cNvSpPr>
            <a:spLocks noGrp="1"/>
          </p:cNvSpPr>
          <p:nvPr>
            <p:ph idx="1"/>
          </p:nvPr>
        </p:nvSpPr>
        <p:spPr>
          <a:xfrm>
            <a:off x="1905632" y="2308564"/>
            <a:ext cx="8915400" cy="2240872"/>
          </a:xfrm>
        </p:spPr>
        <p:txBody>
          <a:bodyPr>
            <a:normAutofit/>
          </a:bodyPr>
          <a:lstStyle/>
          <a:p>
            <a:pPr marL="0" indent="0">
              <a:spcBef>
                <a:spcPts val="600"/>
              </a:spcBef>
              <a:spcAft>
                <a:spcPts val="600"/>
              </a:spcAft>
              <a:buNone/>
            </a:pPr>
            <a:r>
              <a:rPr lang="en-US" altLang="zh-TW" sz="3000" kern="100" dirty="0">
                <a:effectLst/>
                <a:latin typeface="Times New Roman" panose="02020603050405020304" pitchFamily="18" charset="0"/>
                <a:ea typeface="標楷體" panose="03000509000000000000" pitchFamily="65" charset="-120"/>
                <a:cs typeface="Times New Roman" panose="02020603050405020304" pitchFamily="18" charset="0"/>
              </a:rPr>
              <a:t>Synthetic-Camera Model</a:t>
            </a:r>
            <a:endParaRPr lang="zh-TW" altLang="zh-TW" sz="30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r>
              <a:rPr lang="zh-TW" altLang="zh-TW" sz="2000" dirty="0">
                <a:effectLst/>
                <a:latin typeface="Times New Roman" panose="02020603050405020304" pitchFamily="18" charset="0"/>
                <a:ea typeface="標楷體" panose="03000509000000000000" pitchFamily="65" charset="-120"/>
                <a:cs typeface="Times New Roman" panose="02020603050405020304" pitchFamily="18" charset="0"/>
              </a:rPr>
              <a:t>將三維圖形系統形成圖像之概念化過程的基本模式稱為合成照相機模型</a:t>
            </a:r>
            <a:r>
              <a:rPr lang="en-US" altLang="zh-TW" sz="2000" dirty="0">
                <a:effectLst/>
                <a:latin typeface="Times New Roman" panose="02020603050405020304" pitchFamily="18" charset="0"/>
                <a:ea typeface="標楷體" panose="03000509000000000000" pitchFamily="65" charset="-120"/>
              </a:rPr>
              <a:t>(Synthetic-Camera Model)</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zh-TW" sz="2000" dirty="0">
                <a:effectLst/>
                <a:latin typeface="Times New Roman" panose="02020603050405020304" pitchFamily="18" charset="0"/>
                <a:ea typeface="標楷體" panose="03000509000000000000" pitchFamily="65" charset="-120"/>
                <a:cs typeface="Times New Roman" panose="02020603050405020304" pitchFamily="18" charset="0"/>
              </a:rPr>
              <a:t>我們需要兩個獨立的</a:t>
            </a:r>
            <a:r>
              <a:rPr lang="zh-TW" altLang="zh-TW" sz="2000" dirty="0">
                <a:solidFill>
                  <a:srgbClr val="0070C0"/>
                </a:solidFill>
                <a:effectLst/>
                <a:latin typeface="Times New Roman" panose="02020603050405020304" pitchFamily="18" charset="0"/>
                <a:ea typeface="標楷體" panose="03000509000000000000" pitchFamily="65" charset="-120"/>
                <a:cs typeface="Times New Roman" panose="02020603050405020304" pitchFamily="18" charset="0"/>
              </a:rPr>
              <a:t>實體</a:t>
            </a:r>
            <a:r>
              <a:rPr lang="zh-TW" altLang="zh-TW" sz="2000" dirty="0">
                <a:effectLst/>
                <a:latin typeface="Times New Roman" panose="02020603050405020304" pitchFamily="18" charset="0"/>
                <a:ea typeface="標楷體" panose="03000509000000000000" pitchFamily="65" charset="-120"/>
                <a:cs typeface="Times New Roman" panose="02020603050405020304" pitchFamily="18" charset="0"/>
              </a:rPr>
              <a:t>：一個</a:t>
            </a:r>
            <a:r>
              <a:rPr lang="zh-TW" altLang="zh-TW" sz="20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幾何對象</a:t>
            </a:r>
            <a:r>
              <a:rPr lang="zh-TW" altLang="zh-TW" sz="2000" dirty="0">
                <a:effectLst/>
                <a:latin typeface="Times New Roman" panose="02020603050405020304" pitchFamily="18" charset="0"/>
                <a:ea typeface="標楷體" panose="03000509000000000000" pitchFamily="65" charset="-120"/>
                <a:cs typeface="Times New Roman" panose="02020603050405020304" pitchFamily="18" charset="0"/>
              </a:rPr>
              <a:t>以及</a:t>
            </a:r>
            <a:r>
              <a:rPr lang="zh-TW" altLang="zh-TW" sz="20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對象的觀察者</a:t>
            </a:r>
            <a:r>
              <a:rPr lang="zh-TW" altLang="zh-TW" sz="2000" dirty="0">
                <a:effectLst/>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2000" dirty="0"/>
          </a:p>
        </p:txBody>
      </p:sp>
    </p:spTree>
    <p:extLst>
      <p:ext uri="{BB962C8B-B14F-4D97-AF65-F5344CB8AC3E}">
        <p14:creationId xmlns:p14="http://schemas.microsoft.com/office/powerpoint/2010/main" val="2635234128"/>
      </p:ext>
    </p:extLst>
  </p:cSld>
  <p:clrMapOvr>
    <a:masterClrMapping/>
  </p:clrMapOvr>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TM02892315[[fn=絲縷]]</Template>
  <TotalTime>223</TotalTime>
  <Words>3049</Words>
  <Application>Microsoft Office PowerPoint</Application>
  <PresentationFormat>寬螢幕</PresentationFormat>
  <Paragraphs>247</Paragraphs>
  <Slides>41</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41</vt:i4>
      </vt:variant>
    </vt:vector>
  </HeadingPairs>
  <TitlesOfParts>
    <vt:vector size="48" baseType="lpstr">
      <vt:lpstr>Arial</vt:lpstr>
      <vt:lpstr>Calibri</vt:lpstr>
      <vt:lpstr>Century Gothic</vt:lpstr>
      <vt:lpstr>Times New Roman</vt:lpstr>
      <vt:lpstr>Wingdings</vt:lpstr>
      <vt:lpstr>Wingdings 3</vt:lpstr>
      <vt:lpstr>絲縷</vt:lpstr>
      <vt:lpstr>計算機圖學 Graphics Programming</vt:lpstr>
      <vt:lpstr>The Sierpiński Gasket</vt:lpstr>
      <vt:lpstr>PowerPoint 簡報</vt:lpstr>
      <vt:lpstr>The OpenGL API</vt:lpstr>
      <vt:lpstr>The OpenGL API</vt:lpstr>
      <vt:lpstr>Primitives and Attributes(1)</vt:lpstr>
      <vt:lpstr>PowerPoint 簡報</vt:lpstr>
      <vt:lpstr>Color</vt:lpstr>
      <vt:lpstr>2.6</vt:lpstr>
      <vt:lpstr>PowerPoint 簡報</vt:lpstr>
      <vt:lpstr>PowerPoint 簡報</vt:lpstr>
      <vt:lpstr>PowerPoint 簡報</vt:lpstr>
      <vt:lpstr>2.7</vt:lpstr>
      <vt:lpstr>PowerPoint 簡報</vt:lpstr>
      <vt:lpstr>PowerPoint 簡報</vt:lpstr>
      <vt:lpstr>PowerPoint 簡報</vt:lpstr>
      <vt:lpstr>2.8</vt:lpstr>
      <vt:lpstr>PowerPoint 簡報</vt:lpstr>
      <vt:lpstr>PowerPoint 簡報</vt:lpstr>
      <vt:lpstr>PowerPoint 簡報</vt:lpstr>
      <vt:lpstr>PowerPoint 簡報</vt:lpstr>
      <vt:lpstr>2.9</vt:lpstr>
      <vt:lpstr>PowerPoint 簡報</vt:lpstr>
      <vt:lpstr>PowerPoint 簡報</vt:lpstr>
      <vt:lpstr>PowerPoint 簡報</vt:lpstr>
      <vt:lpstr>PowerPoint 簡報</vt:lpstr>
      <vt:lpstr>PowerPoint 簡報</vt:lpstr>
      <vt:lpstr>PowerPoint 簡報</vt:lpstr>
      <vt:lpstr>2.10</vt:lpstr>
      <vt:lpstr>PowerPoint 簡報</vt:lpstr>
      <vt:lpstr>PowerPoint 簡報</vt:lpstr>
      <vt:lpstr>PowerPoint 簡報</vt:lpstr>
      <vt:lpstr>PowerPoint 簡報</vt:lpstr>
      <vt:lpstr>PowerPoint 簡報</vt:lpstr>
      <vt:lpstr>PowerPoint 簡報</vt:lpstr>
      <vt:lpstr>2.11</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計算機圖學</dc:title>
  <dc:creator>家竣 鄭</dc:creator>
  <cp:lastModifiedBy>官慶恩</cp:lastModifiedBy>
  <cp:revision>12</cp:revision>
  <dcterms:created xsi:type="dcterms:W3CDTF">2021-10-24T07:31:43Z</dcterms:created>
  <dcterms:modified xsi:type="dcterms:W3CDTF">2021-10-25T01:48:45Z</dcterms:modified>
</cp:coreProperties>
</file>