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6" r:id="rId5"/>
    <p:sldId id="277" r:id="rId6"/>
    <p:sldId id="278" r:id="rId7"/>
    <p:sldId id="279" r:id="rId8"/>
    <p:sldId id="258" r:id="rId9"/>
    <p:sldId id="259" r:id="rId10"/>
    <p:sldId id="260" r:id="rId11"/>
    <p:sldId id="262" r:id="rId12"/>
    <p:sldId id="321" r:id="rId13"/>
    <p:sldId id="322" r:id="rId14"/>
    <p:sldId id="323" r:id="rId15"/>
    <p:sldId id="324" r:id="rId16"/>
    <p:sldId id="264" r:id="rId17"/>
    <p:sldId id="265" r:id="rId18"/>
    <p:sldId id="266" r:id="rId19"/>
    <p:sldId id="267" r:id="rId20"/>
    <p:sldId id="268" r:id="rId21"/>
    <p:sldId id="313" r:id="rId22"/>
    <p:sldId id="314" r:id="rId23"/>
    <p:sldId id="315" r:id="rId24"/>
    <p:sldId id="316" r:id="rId25"/>
    <p:sldId id="317" r:id="rId26"/>
    <p:sldId id="318" r:id="rId27"/>
    <p:sldId id="319" r:id="rId28"/>
    <p:sldId id="320" r:id="rId29"/>
    <p:sldId id="269" r:id="rId30"/>
    <p:sldId id="295" r:id="rId31"/>
    <p:sldId id="296" r:id="rId32"/>
    <p:sldId id="297" r:id="rId33"/>
    <p:sldId id="298" r:id="rId34"/>
    <p:sldId id="299" r:id="rId35"/>
    <p:sldId id="300" r:id="rId36"/>
    <p:sldId id="301" r:id="rId37"/>
    <p:sldId id="302" r:id="rId38"/>
    <p:sldId id="304" r:id="rId39"/>
    <p:sldId id="305" r:id="rId40"/>
    <p:sldId id="306" r:id="rId41"/>
    <p:sldId id="307" r:id="rId42"/>
    <p:sldId id="308" r:id="rId43"/>
    <p:sldId id="303" r:id="rId44"/>
    <p:sldId id="309" r:id="rId45"/>
    <p:sldId id="310" r:id="rId46"/>
    <p:sldId id="311" r:id="rId47"/>
    <p:sldId id="312" r:id="rId48"/>
    <p:sldId id="270" r:id="rId49"/>
    <p:sldId id="280" r:id="rId50"/>
    <p:sldId id="271" r:id="rId51"/>
    <p:sldId id="281" r:id="rId52"/>
    <p:sldId id="282" r:id="rId53"/>
    <p:sldId id="283" r:id="rId54"/>
    <p:sldId id="284" r:id="rId55"/>
    <p:sldId id="285" r:id="rId56"/>
    <p:sldId id="286" r:id="rId57"/>
    <p:sldId id="287" r:id="rId58"/>
    <p:sldId id="272" r:id="rId59"/>
    <p:sldId id="274" r:id="rId60"/>
    <p:sldId id="288" r:id="rId61"/>
    <p:sldId id="289" r:id="rId62"/>
    <p:sldId id="290" r:id="rId63"/>
    <p:sldId id="291" r:id="rId64"/>
    <p:sldId id="292" r:id="rId65"/>
    <p:sldId id="293" r:id="rId66"/>
    <p:sldId id="294"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CA4F"/>
    <a:srgbClr val="4C7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5579" autoAdjust="0"/>
  </p:normalViewPr>
  <p:slideViewPr>
    <p:cSldViewPr snapToGrid="0">
      <p:cViewPr varScale="1">
        <p:scale>
          <a:sx n="108" d="100"/>
          <a:sy n="108" d="100"/>
        </p:scale>
        <p:origin x="48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25518A9-B687-4302-9395-2322403C6656}"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1A99A684-0CB7-41E9-A4DF-5D1C2CA5BF6F}"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FEDD7C35-9E19-4518-A4B2-3B09CD8CC756}"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6196DA8-8897-4DDF-BFB6-5D83863C837A}"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DCBBA708-C5F0-412D-90E2-1919F0D196AE}" type="datetimeFigureOut">
              <a:rPr lang="en-US" dirty="0"/>
              <a:t>11/1/21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A9C8F8FA-EF43-4642-9368-3F4E33039BD9}" type="datetimeFigureOut">
              <a:rPr lang="en-US" dirty="0"/>
              <a:t>11/1/21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11/1/21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EB9C5D3-0140-4E75-8D7F-C0623D06DFD7}" type="datetimeFigureOut">
              <a:rPr lang="en-US" dirty="0"/>
              <a:t>11/1/21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0322" y="3030008"/>
            <a:ext cx="4698355" cy="29061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594123" y="3030008"/>
            <a:ext cx="4700059" cy="290617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3AE0757-B101-4811-9189-10EB2F458E2D}"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7EBDC078-589F-40E3-816C-EE21D62B5BBA}" type="datetimeFigureOut">
              <a:rPr lang="en-US" dirty="0"/>
              <a:t>11/1/21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11/1/21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5.w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0322" y="2903527"/>
            <a:ext cx="8144134" cy="1373070"/>
          </a:xfrm>
        </p:spPr>
        <p:txBody>
          <a:bodyPr/>
          <a:lstStyle/>
          <a:p>
            <a:pPr algn="l"/>
            <a:r>
              <a:rPr lang="zh-TW" altLang="en-US" sz="6000" b="1" dirty="0">
                <a:latin typeface="微軟正黑體" panose="020B0604030504040204" pitchFamily="34" charset="-120"/>
                <a:ea typeface="微軟正黑體" panose="020B0604030504040204" pitchFamily="34" charset="-120"/>
              </a:rPr>
              <a:t>計算機圖學</a:t>
            </a:r>
            <a:br>
              <a:rPr lang="en-US" altLang="zh-TW" sz="6000" b="1" dirty="0"/>
            </a:br>
            <a:r>
              <a:rPr lang="en-US" altLang="zh-TW" b="1" dirty="0"/>
              <a:t>Graphics</a:t>
            </a:r>
            <a:r>
              <a:rPr lang="zh-TW" altLang="en-US" b="1" dirty="0"/>
              <a:t> </a:t>
            </a:r>
            <a:r>
              <a:rPr lang="en-US" altLang="zh-TW" b="1" dirty="0"/>
              <a:t>Programming</a:t>
            </a:r>
            <a:endParaRPr lang="zh-TW" altLang="en-US" b="1" dirty="0"/>
          </a:p>
        </p:txBody>
      </p:sp>
      <p:sp>
        <p:nvSpPr>
          <p:cNvPr id="3" name="副標題 2"/>
          <p:cNvSpPr>
            <a:spLocks noGrp="1"/>
          </p:cNvSpPr>
          <p:nvPr>
            <p:ph type="subTitle" idx="1"/>
          </p:nvPr>
        </p:nvSpPr>
        <p:spPr/>
        <p:txBody>
          <a:bodyPr>
            <a:normAutofit fontScale="92500" lnSpcReduction="10000"/>
          </a:bodyPr>
          <a:lstStyle/>
          <a:p>
            <a:pPr algn="l"/>
            <a:r>
              <a:rPr lang="zh-TW" altLang="en-US" dirty="0">
                <a:latin typeface="微軟正黑體" panose="020B0604030504040204" pitchFamily="34" charset="-120"/>
                <a:ea typeface="微軟正黑體" panose="020B0604030504040204" pitchFamily="34" charset="-120"/>
              </a:rPr>
              <a:t>第二組</a:t>
            </a:r>
            <a:endParaRPr lang="en-US" altLang="zh-TW" dirty="0">
              <a:latin typeface="微軟正黑體" panose="020B0604030504040204" pitchFamily="34" charset="-120"/>
              <a:ea typeface="微軟正黑體" panose="020B0604030504040204" pitchFamily="34" charset="-120"/>
            </a:endParaRPr>
          </a:p>
          <a:p>
            <a:pPr algn="l"/>
            <a:r>
              <a:rPr lang="en-US" altLang="zh-TW" dirty="0">
                <a:latin typeface="微軟正黑體" panose="020B0604030504040204" pitchFamily="34" charset="-120"/>
                <a:ea typeface="微軟正黑體" panose="020B0604030504040204" pitchFamily="34" charset="-120"/>
              </a:rPr>
              <a:t>B0729007</a:t>
            </a:r>
            <a:r>
              <a:rPr lang="zh-TW" altLang="en-US" dirty="0">
                <a:latin typeface="微軟正黑體" panose="020B0604030504040204" pitchFamily="34" charset="-120"/>
                <a:ea typeface="微軟正黑體" panose="020B0604030504040204" pitchFamily="34" charset="-120"/>
              </a:rPr>
              <a:t> 官慶恩  </a:t>
            </a:r>
            <a:r>
              <a:rPr lang="en-US" altLang="zh-TW" dirty="0">
                <a:latin typeface="微軟正黑體" panose="020B0604030504040204" pitchFamily="34" charset="-120"/>
                <a:ea typeface="微軟正黑體" panose="020B0604030504040204" pitchFamily="34" charset="-120"/>
              </a:rPr>
              <a:t>B0729014</a:t>
            </a:r>
            <a:r>
              <a:rPr lang="zh-TW" altLang="en-US" dirty="0">
                <a:latin typeface="微軟正黑體" panose="020B0604030504040204" pitchFamily="34" charset="-120"/>
                <a:ea typeface="微軟正黑體" panose="020B0604030504040204" pitchFamily="34" charset="-120"/>
              </a:rPr>
              <a:t> 黃建銘 </a:t>
            </a:r>
            <a:r>
              <a:rPr lang="en-US" altLang="zh-TW" dirty="0">
                <a:latin typeface="微軟正黑體" panose="020B0604030504040204" pitchFamily="34" charset="-120"/>
                <a:ea typeface="微軟正黑體" panose="020B0604030504040204" pitchFamily="34" charset="-120"/>
              </a:rPr>
              <a:t>B0729015</a:t>
            </a:r>
            <a:r>
              <a:rPr lang="zh-TW" altLang="en-US" dirty="0">
                <a:latin typeface="微軟正黑體" panose="020B0604030504040204" pitchFamily="34" charset="-120"/>
                <a:ea typeface="微軟正黑體" panose="020B0604030504040204" pitchFamily="34" charset="-120"/>
              </a:rPr>
              <a:t> 楊金榮  </a:t>
            </a:r>
            <a:endParaRPr lang="en-US" altLang="zh-TW" dirty="0">
              <a:latin typeface="微軟正黑體" panose="020B0604030504040204" pitchFamily="34" charset="-120"/>
              <a:ea typeface="微軟正黑體" panose="020B0604030504040204" pitchFamily="34" charset="-120"/>
            </a:endParaRPr>
          </a:p>
          <a:p>
            <a:pPr algn="l"/>
            <a:r>
              <a:rPr lang="en-US" altLang="zh-TW" dirty="0">
                <a:latin typeface="微軟正黑體" panose="020B0604030504040204" pitchFamily="34" charset="-120"/>
                <a:ea typeface="微軟正黑體" panose="020B0604030504040204" pitchFamily="34" charset="-120"/>
              </a:rPr>
              <a:t>B0729016</a:t>
            </a:r>
            <a:r>
              <a:rPr lang="zh-TW" altLang="en-US" dirty="0">
                <a:latin typeface="微軟正黑體" panose="020B0604030504040204" pitchFamily="34" charset="-120"/>
                <a:ea typeface="微軟正黑體" panose="020B0604030504040204" pitchFamily="34" charset="-120"/>
              </a:rPr>
              <a:t> 楊佶儫 </a:t>
            </a:r>
            <a:r>
              <a:rPr lang="en-US" altLang="zh-TW" dirty="0">
                <a:latin typeface="微軟正黑體" panose="020B0604030504040204" pitchFamily="34" charset="-120"/>
                <a:ea typeface="微軟正黑體" panose="020B0604030504040204" pitchFamily="34" charset="-120"/>
              </a:rPr>
              <a:t>B0729017</a:t>
            </a:r>
            <a:r>
              <a:rPr lang="zh-TW" altLang="en-US" dirty="0">
                <a:latin typeface="微軟正黑體" panose="020B0604030504040204" pitchFamily="34" charset="-120"/>
                <a:ea typeface="微軟正黑體" panose="020B0604030504040204" pitchFamily="34" charset="-120"/>
              </a:rPr>
              <a:t> 劉威廷  </a:t>
            </a:r>
            <a:r>
              <a:rPr lang="en-US" altLang="zh-TW" dirty="0">
                <a:latin typeface="微軟正黑體" panose="020B0604030504040204" pitchFamily="34" charset="-120"/>
                <a:ea typeface="微軟正黑體" panose="020B0604030504040204" pitchFamily="34" charset="-120"/>
              </a:rPr>
              <a:t>B0729024</a:t>
            </a:r>
            <a:r>
              <a:rPr lang="zh-TW" altLang="en-US" dirty="0">
                <a:latin typeface="微軟正黑體" panose="020B0604030504040204" pitchFamily="34" charset="-120"/>
                <a:ea typeface="微軟正黑體" panose="020B0604030504040204" pitchFamily="34" charset="-120"/>
              </a:rPr>
              <a:t> 謝瑞筑 </a:t>
            </a:r>
            <a:r>
              <a:rPr lang="en-US" altLang="zh-TW" dirty="0">
                <a:latin typeface="微軟正黑體" panose="020B0604030504040204" pitchFamily="34" charset="-120"/>
                <a:ea typeface="微軟正黑體" panose="020B0604030504040204" pitchFamily="34" charset="-120"/>
              </a:rPr>
              <a:t>B0829012</a:t>
            </a:r>
            <a:r>
              <a:rPr lang="zh-TW" altLang="en-US" dirty="0">
                <a:latin typeface="微軟正黑體" panose="020B0604030504040204" pitchFamily="34" charset="-120"/>
                <a:ea typeface="微軟正黑體" panose="020B0604030504040204" pitchFamily="34" charset="-120"/>
              </a:rPr>
              <a:t> 鄭家竣</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69194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Display Lists</a:t>
            </a:r>
            <a:endParaRPr lang="zh-TW" altLang="en-US" dirty="0"/>
          </a:p>
        </p:txBody>
      </p:sp>
      <p:sp>
        <p:nvSpPr>
          <p:cNvPr id="3" name="內容版面配置區 2"/>
          <p:cNvSpPr>
            <a:spLocks noGrp="1"/>
          </p:cNvSpPr>
          <p:nvPr>
            <p:ph idx="1"/>
          </p:nvPr>
        </p:nvSpPr>
        <p:spPr/>
        <p:txBody>
          <a:bodyPr>
            <a:normAutofit fontScale="70000" lnSpcReduction="20000"/>
          </a:bodyPr>
          <a:lstStyle/>
          <a:p>
            <a:pPr marL="0" lv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if(</a:t>
            </a:r>
            <a:r>
              <a:rPr lang="en-US" altLang="zh-TW" sz="2700" b="1" dirty="0" err="1">
                <a:solidFill>
                  <a:schemeClr val="accent2"/>
                </a:solidFill>
                <a:latin typeface="Times New Roman" panose="02020603050405020304" pitchFamily="18" charset="0"/>
                <a:cs typeface="Times New Roman" panose="02020603050405020304" pitchFamily="18" charset="0"/>
              </a:rPr>
              <a:t>glIsList</a:t>
            </a:r>
            <a:r>
              <a:rPr lang="en-US" altLang="zh-TW" sz="2700" b="1" dirty="0">
                <a:solidFill>
                  <a:schemeClr val="accent2"/>
                </a:solidFill>
                <a:latin typeface="Times New Roman" panose="02020603050405020304" pitchFamily="18" charset="0"/>
                <a:cs typeface="Times New Roman" panose="02020603050405020304" pitchFamily="18" charset="0"/>
              </a:rPr>
              <a:t>(list-&gt;ID) == GL_TRUE)</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	</a:t>
            </a:r>
            <a:r>
              <a:rPr lang="en-US" altLang="zh-TW" sz="2700" b="1" dirty="0" err="1">
                <a:solidFill>
                  <a:schemeClr val="accent2"/>
                </a:solidFill>
                <a:latin typeface="Times New Roman" panose="02020603050405020304" pitchFamily="18" charset="0"/>
                <a:cs typeface="Times New Roman" panose="02020603050405020304" pitchFamily="18" charset="0"/>
              </a:rPr>
              <a:t>glCallList</a:t>
            </a:r>
            <a:r>
              <a:rPr lang="en-US" altLang="zh-TW" sz="2700" b="1" dirty="0">
                <a:solidFill>
                  <a:schemeClr val="accent2"/>
                </a:solidFill>
                <a:latin typeface="Times New Roman" panose="02020603050405020304" pitchFamily="18" charset="0"/>
                <a:cs typeface="Times New Roman" panose="02020603050405020304" pitchFamily="18" charset="0"/>
              </a:rPr>
              <a:t>(list-&gt;ID);/</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調用顯示列表</a:t>
            </a: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else</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	list-&gt;ID = </a:t>
            </a:r>
            <a:r>
              <a:rPr lang="en-US" altLang="zh-TW" sz="2700" b="1" dirty="0" err="1">
                <a:solidFill>
                  <a:schemeClr val="accent2"/>
                </a:solidFill>
                <a:latin typeface="Times New Roman" panose="02020603050405020304" pitchFamily="18" charset="0"/>
                <a:cs typeface="Times New Roman" panose="02020603050405020304" pitchFamily="18" charset="0"/>
              </a:rPr>
              <a:t>glGenLists</a:t>
            </a:r>
            <a:r>
              <a:rPr lang="en-US" altLang="zh-TW" sz="2700" b="1" dirty="0">
                <a:solidFill>
                  <a:schemeClr val="accent2"/>
                </a:solidFill>
                <a:latin typeface="Times New Roman" panose="02020603050405020304" pitchFamily="18" charset="0"/>
                <a:cs typeface="Times New Roman" panose="02020603050405020304" pitchFamily="18" charset="0"/>
              </a:rPr>
              <a:t>(1);// </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生成顯示列表</a:t>
            </a: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	</a:t>
            </a:r>
            <a:r>
              <a:rPr lang="en-US" altLang="zh-TW" sz="2700" b="1" dirty="0" err="1">
                <a:solidFill>
                  <a:schemeClr val="accent2"/>
                </a:solidFill>
                <a:latin typeface="Times New Roman" panose="02020603050405020304" pitchFamily="18" charset="0"/>
                <a:cs typeface="Times New Roman" panose="02020603050405020304" pitchFamily="18" charset="0"/>
              </a:rPr>
              <a:t>glNewList</a:t>
            </a:r>
            <a:r>
              <a:rPr lang="en-US" altLang="zh-TW" sz="2700" b="1" dirty="0">
                <a:solidFill>
                  <a:schemeClr val="accent2"/>
                </a:solidFill>
                <a:latin typeface="Times New Roman" panose="02020603050405020304" pitchFamily="18" charset="0"/>
                <a:cs typeface="Times New Roman" panose="02020603050405020304" pitchFamily="18" charset="0"/>
              </a:rPr>
              <a:t>(list-&gt;ID, GL_COMPILE_AND_EXECUTE);</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914400" lvl="2"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填入執行代碼</a:t>
            </a:r>
          </a:p>
          <a:p>
            <a:pPr marL="914400" lvl="2" indent="0">
              <a:buNone/>
            </a:pPr>
            <a:r>
              <a:rPr lang="en-US" altLang="zh-TW" sz="2700" b="1" dirty="0" err="1">
                <a:solidFill>
                  <a:schemeClr val="accent2"/>
                </a:solidFill>
                <a:latin typeface="Times New Roman" panose="02020603050405020304" pitchFamily="18" charset="0"/>
                <a:cs typeface="Times New Roman" panose="02020603050405020304" pitchFamily="18" charset="0"/>
              </a:rPr>
              <a:t>glEndList</a:t>
            </a:r>
            <a:r>
              <a:rPr lang="en-US" altLang="zh-TW" sz="2700" b="1" dirty="0">
                <a:solidFill>
                  <a:schemeClr val="accent2"/>
                </a:solidFill>
                <a:latin typeface="Times New Roman" panose="02020603050405020304" pitchFamily="18" charset="0"/>
                <a:cs typeface="Times New Roman" panose="02020603050405020304" pitchFamily="18" charset="0"/>
              </a:rPr>
              <a:t>();</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2700" b="1" dirty="0">
                <a:solidFill>
                  <a:schemeClr val="accent2"/>
                </a:solidFill>
                <a:latin typeface="Times New Roman" panose="02020603050405020304" pitchFamily="18" charset="0"/>
                <a:cs typeface="Times New Roman" panose="02020603050405020304" pitchFamily="18" charset="0"/>
              </a:rPr>
              <a:t>}</a:t>
            </a:r>
            <a:endParaRPr lang="zh-TW" altLang="zh-TW" sz="2700"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15526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Display Lists</a:t>
            </a:r>
            <a:endParaRPr lang="zh-TW" altLang="en-US" dirty="0"/>
          </a:p>
        </p:txBody>
      </p:sp>
      <p:sp>
        <p:nvSpPr>
          <p:cNvPr id="3" name="內容版面配置區 2"/>
          <p:cNvSpPr>
            <a:spLocks noGrp="1"/>
          </p:cNvSpPr>
          <p:nvPr>
            <p:ph idx="1"/>
          </p:nvPr>
        </p:nvSpPr>
        <p:spPr/>
        <p:txBody>
          <a:bodyPr>
            <a:normAutofit fontScale="85000" lnSpcReduction="20000"/>
          </a:bodyPr>
          <a:lstStyle/>
          <a:p>
            <a:pPr marL="0" indent="0">
              <a:buNone/>
            </a:pPr>
            <a:r>
              <a:rPr lang="en-US" altLang="zh-TW" sz="3100" b="1" dirty="0">
                <a:solidFill>
                  <a:schemeClr val="accent2"/>
                </a:solidFill>
                <a:latin typeface="Times New Roman" panose="02020603050405020304" pitchFamily="18" charset="0"/>
                <a:cs typeface="Times New Roman" panose="02020603050405020304" pitchFamily="18" charset="0"/>
              </a:rPr>
              <a:t>#define EYE 1                #define FACE 2</a:t>
            </a:r>
            <a:endParaRPr lang="zh-TW" altLang="zh-TW" sz="31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3100" b="1" dirty="0" err="1">
                <a:solidFill>
                  <a:schemeClr val="accent2"/>
                </a:solidFill>
                <a:latin typeface="Times New Roman" panose="02020603050405020304" pitchFamily="18" charset="0"/>
                <a:cs typeface="Times New Roman" panose="02020603050405020304" pitchFamily="18" charset="0"/>
              </a:rPr>
              <a:t>glNewList</a:t>
            </a:r>
            <a:r>
              <a:rPr lang="en-US" altLang="zh-TW" sz="3100" b="1" dirty="0">
                <a:solidFill>
                  <a:schemeClr val="accent2"/>
                </a:solidFill>
                <a:latin typeface="Times New Roman" panose="02020603050405020304" pitchFamily="18" charset="0"/>
                <a:cs typeface="Times New Roman" panose="02020603050405020304" pitchFamily="18" charset="0"/>
              </a:rPr>
              <a:t>(EYE);               </a:t>
            </a:r>
            <a:r>
              <a:rPr lang="en-US" altLang="zh-TW" sz="3100" b="1" dirty="0" err="1">
                <a:solidFill>
                  <a:schemeClr val="accent2"/>
                </a:solidFill>
                <a:latin typeface="Times New Roman" panose="02020603050405020304" pitchFamily="18" charset="0"/>
                <a:cs typeface="Times New Roman" panose="02020603050405020304" pitchFamily="18" charset="0"/>
              </a:rPr>
              <a:t>glNewList</a:t>
            </a:r>
            <a:r>
              <a:rPr lang="en-US" altLang="zh-TW" sz="3100" b="1" dirty="0">
                <a:solidFill>
                  <a:schemeClr val="accent2"/>
                </a:solidFill>
                <a:latin typeface="Times New Roman" panose="02020603050405020304" pitchFamily="18" charset="0"/>
                <a:cs typeface="Times New Roman" panose="02020603050405020304" pitchFamily="18" charset="0"/>
              </a:rPr>
              <a:t>(FACE);</a:t>
            </a:r>
            <a:endParaRPr lang="zh-TW" altLang="zh-TW" sz="31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3100" b="1" dirty="0">
                <a:solidFill>
                  <a:schemeClr val="accent2"/>
                </a:solidFill>
                <a:latin typeface="Times New Roman" panose="02020603050405020304" pitchFamily="18" charset="0"/>
                <a:cs typeface="Times New Roman" panose="02020603050405020304" pitchFamily="18" charset="0"/>
              </a:rPr>
              <a:t>/*eye code*/                 /*draw the outline*/ </a:t>
            </a:r>
            <a:endParaRPr lang="zh-TW" altLang="zh-TW" sz="3100"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TW" sz="3100" b="1" dirty="0" err="1">
                <a:solidFill>
                  <a:schemeClr val="accent2"/>
                </a:solidFill>
                <a:latin typeface="Times New Roman" panose="02020603050405020304" pitchFamily="18" charset="0"/>
                <a:cs typeface="Times New Roman" panose="02020603050405020304" pitchFamily="18" charset="0"/>
              </a:rPr>
              <a:t>glEndList</a:t>
            </a:r>
            <a:r>
              <a:rPr lang="en-US" altLang="zh-TW" sz="3100" b="1" dirty="0">
                <a:solidFill>
                  <a:schemeClr val="accent2"/>
                </a:solidFill>
                <a:latin typeface="Times New Roman" panose="02020603050405020304" pitchFamily="18" charset="0"/>
                <a:cs typeface="Times New Roman" panose="02020603050405020304" pitchFamily="18" charset="0"/>
              </a:rPr>
              <a:t>();                   </a:t>
            </a:r>
            <a:r>
              <a:rPr lang="en-US" altLang="zh-TW" sz="3100" b="1" dirty="0" err="1">
                <a:solidFill>
                  <a:schemeClr val="accent2"/>
                </a:solidFill>
                <a:latin typeface="Times New Roman" panose="02020603050405020304" pitchFamily="18" charset="0"/>
                <a:cs typeface="Times New Roman" panose="02020603050405020304" pitchFamily="18" charset="0"/>
              </a:rPr>
              <a:t>glTranslatef</a:t>
            </a:r>
            <a:r>
              <a:rPr lang="en-US" altLang="zh-TW" sz="3100" b="1" dirty="0">
                <a:solidFill>
                  <a:schemeClr val="accent2"/>
                </a:solidFill>
                <a:latin typeface="Times New Roman" panose="02020603050405020304" pitchFamily="18" charset="0"/>
                <a:cs typeface="Times New Roman" panose="02020603050405020304" pitchFamily="18" charset="0"/>
              </a:rPr>
              <a:t>(…)</a:t>
            </a:r>
            <a:endParaRPr lang="zh-TW" altLang="zh-TW" sz="31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glCallList</a:t>
            </a:r>
            <a:r>
              <a:rPr lang="en-US" altLang="zh-TW" sz="2800" b="1" dirty="0">
                <a:solidFill>
                  <a:schemeClr val="accent2"/>
                </a:solidFill>
                <a:latin typeface="Times New Roman" panose="02020603050405020304" pitchFamily="18" charset="0"/>
                <a:cs typeface="Times New Roman" panose="02020603050405020304" pitchFamily="18" charset="0"/>
              </a:rPr>
              <a:t>(EYE);</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glTranslatef</a:t>
            </a:r>
            <a:r>
              <a:rPr lang="en-US" altLang="zh-TW" sz="2800" b="1" dirty="0">
                <a:solidFill>
                  <a:schemeClr val="accent2"/>
                </a:solidFill>
                <a:latin typeface="Times New Roman" panose="02020603050405020304" pitchFamily="18" charset="0"/>
                <a:cs typeface="Times New Roman" panose="02020603050405020304" pitchFamily="18" charset="0"/>
              </a:rPr>
              <a:t>(…)</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glCallList</a:t>
            </a:r>
            <a:r>
              <a:rPr lang="en-US" altLang="zh-TW" sz="2800" b="1" dirty="0">
                <a:solidFill>
                  <a:schemeClr val="accent2"/>
                </a:solidFill>
                <a:latin typeface="Times New Roman" panose="02020603050405020304" pitchFamily="18" charset="0"/>
                <a:cs typeface="Times New Roman" panose="02020603050405020304" pitchFamily="18" charset="0"/>
              </a:rPr>
              <a:t>(EYE);</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glTranslatef</a:t>
            </a:r>
            <a:r>
              <a:rPr lang="en-US" altLang="zh-TW" sz="2800" b="1" dirty="0">
                <a:solidFill>
                  <a:schemeClr val="accent2"/>
                </a:solidFill>
                <a:latin typeface="Times New Roman" panose="02020603050405020304" pitchFamily="18" charset="0"/>
                <a:cs typeface="Times New Roman" panose="02020603050405020304" pitchFamily="18" charset="0"/>
              </a:rPr>
              <a:t>(…)</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glCallList</a:t>
            </a:r>
            <a:r>
              <a:rPr lang="en-US" altLang="zh-TW" sz="2800" b="1" dirty="0">
                <a:solidFill>
                  <a:schemeClr val="accent2"/>
                </a:solidFill>
                <a:latin typeface="Times New Roman" panose="02020603050405020304" pitchFamily="18" charset="0"/>
                <a:cs typeface="Times New Roman" panose="02020603050405020304" pitchFamily="18" charset="0"/>
              </a:rPr>
              <a:t>(NOSE);</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3200400" lvl="7" indent="0">
              <a:buNone/>
            </a:pPr>
            <a:r>
              <a:rPr lang="en-US" altLang="zh-TW" sz="2800" b="1" dirty="0" err="1">
                <a:solidFill>
                  <a:schemeClr val="accent2"/>
                </a:solidFill>
                <a:latin typeface="Times New Roman" panose="02020603050405020304" pitchFamily="18" charset="0"/>
                <a:cs typeface="Times New Roman" panose="02020603050405020304" pitchFamily="18" charset="0"/>
              </a:rPr>
              <a:t>glEndList</a:t>
            </a:r>
            <a:r>
              <a:rPr lang="en-US" altLang="zh-TW" sz="2800" b="1" dirty="0">
                <a:solidFill>
                  <a:schemeClr val="accent2"/>
                </a:solidFill>
                <a:latin typeface="Times New Roman" panose="02020603050405020304" pitchFamily="18" charset="0"/>
                <a:cs typeface="Times New Roman" panose="02020603050405020304" pitchFamily="18" charset="0"/>
              </a:rPr>
              <a:t>();</a:t>
            </a:r>
            <a:endParaRPr lang="zh-TW" altLang="zh-TW" sz="2800"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427748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Programming</a:t>
            </a:r>
            <a:r>
              <a:rPr lang="en-US" altLang="zh-TW" b="1" dirty="0">
                <a:latin typeface="Times New Roman" panose="02020603050405020304" pitchFamily="18" charset="0"/>
                <a:cs typeface="Times New Roman" panose="02020603050405020304" pitchFamily="18" charset="0"/>
              </a:rPr>
              <a:t> Event-Driven Input</a:t>
            </a:r>
            <a:endParaRPr lang="zh-TW" altLang="en-US" b="1" dirty="0"/>
          </a:p>
        </p:txBody>
      </p:sp>
      <p:sp>
        <p:nvSpPr>
          <p:cNvPr id="3" name="內容版面配置區 2"/>
          <p:cNvSpPr>
            <a:spLocks noGrp="1"/>
          </p:cNvSpPr>
          <p:nvPr>
            <p:ph idx="1"/>
          </p:nvPr>
        </p:nvSpPr>
        <p:spPr>
          <a:xfrm>
            <a:off x="680321" y="2336872"/>
            <a:ext cx="11333488" cy="4331213"/>
          </a:xfrm>
        </p:spPr>
        <p:txBody>
          <a:bodyPr>
            <a:normAutofit/>
          </a:bodyPr>
          <a:lstStyle/>
          <a:p>
            <a:pPr marL="0" indent="0">
              <a:buNone/>
            </a:pPr>
            <a:r>
              <a:rPr lang="zh-TW" altLang="zh-TW" sz="2000" dirty="0">
                <a:effectLst/>
                <a:latin typeface="微軟正黑體" panose="020B0604030504040204" pitchFamily="34" charset="-120"/>
                <a:ea typeface="微軟正黑體" panose="020B0604030504040204" pitchFamily="34" charset="-120"/>
              </a:rPr>
              <a:t>我們將使用一些簡單的</a:t>
            </a:r>
            <a:r>
              <a:rPr lang="en-US" altLang="zh-TW" sz="2000" dirty="0">
                <a:effectLst/>
                <a:latin typeface="微軟正黑體" panose="020B0604030504040204" pitchFamily="34" charset="-120"/>
                <a:ea typeface="微軟正黑體" panose="020B0604030504040204" pitchFamily="34" charset="-120"/>
              </a:rPr>
              <a:t>callback mechanism</a:t>
            </a:r>
            <a:r>
              <a:rPr lang="zh-TW" altLang="zh-TW" sz="2000" dirty="0">
                <a:effectLst/>
                <a:latin typeface="微軟正黑體" panose="020B0604030504040204" pitchFamily="34" charset="-120"/>
                <a:ea typeface="微軟正黑體" panose="020B0604030504040204" pitchFamily="34" charset="-120"/>
              </a:rPr>
              <a:t>來設計事件驅動程式的輸入</a:t>
            </a:r>
          </a:p>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Using the Pointing Device(</a:t>
            </a:r>
            <a:r>
              <a:rPr lang="zh-TW" altLang="zh-TW" sz="2000" dirty="0">
                <a:effectLst/>
                <a:latin typeface="微軟正黑體" panose="020B0604030504040204" pitchFamily="34" charset="-120"/>
                <a:ea typeface="微軟正黑體" panose="020B0604030504040204" pitchFamily="34" charset="-120"/>
              </a:rPr>
              <a:t>指向裝置</a:t>
            </a:r>
            <a:r>
              <a:rPr lang="en-US" altLang="zh-TW" sz="2000" dirty="0">
                <a:effectLst/>
                <a:latin typeface="微軟正黑體" panose="020B0604030504040204" pitchFamily="34" charset="-120"/>
                <a:ea typeface="微軟正黑體" panose="020B0604030504040204" pitchFamily="34" charset="-120"/>
              </a:rPr>
              <a:t>)</a:t>
            </a:r>
          </a:p>
          <a:p>
            <a:pPr marL="0" lvl="0" indent="0">
              <a:buNone/>
              <a:tabLst>
                <a:tab pos="457200" algn="l"/>
              </a:tabLst>
            </a:pPr>
            <a:r>
              <a:rPr lang="zh-TW" altLang="zh-TW" sz="2000" dirty="0">
                <a:effectLst/>
                <a:latin typeface="微軟正黑體" panose="020B0604030504040204" pitchFamily="34" charset="-120"/>
                <a:ea typeface="微軟正黑體" panose="020B0604030504040204" pitchFamily="34" charset="-120"/>
              </a:rPr>
              <a:t>跟指向裝置有關連的事件有兩種，分別為</a:t>
            </a:r>
            <a:r>
              <a:rPr lang="en-US" altLang="zh-TW" sz="2000" dirty="0">
                <a:effectLst/>
                <a:latin typeface="微軟正黑體" panose="020B0604030504040204" pitchFamily="34" charset="-120"/>
                <a:ea typeface="微軟正黑體" panose="020B0604030504040204" pitchFamily="34" charset="-120"/>
              </a:rPr>
              <a:t>Move event</a:t>
            </a:r>
            <a:r>
              <a:rPr lang="zh-TW" altLang="zh-TW" sz="2000" dirty="0">
                <a:effectLst/>
                <a:latin typeface="微軟正黑體" panose="020B0604030504040204" pitchFamily="34" charset="-120"/>
                <a:ea typeface="微軟正黑體" panose="020B0604030504040204" pitchFamily="34" charset="-120"/>
              </a:rPr>
              <a:t>與</a:t>
            </a:r>
            <a:r>
              <a:rPr lang="en-US" altLang="zh-TW" sz="2000" dirty="0">
                <a:effectLst/>
                <a:latin typeface="微軟正黑體" panose="020B0604030504040204" pitchFamily="34" charset="-120"/>
                <a:ea typeface="微軟正黑體" panose="020B0604030504040204" pitchFamily="34" charset="-120"/>
              </a:rPr>
              <a:t>reshape event</a:t>
            </a:r>
          </a:p>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Move event</a:t>
            </a:r>
          </a:p>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	</a:t>
            </a:r>
            <a:r>
              <a:rPr lang="zh-TW" altLang="zh-TW" sz="2000" dirty="0">
                <a:effectLst/>
                <a:latin typeface="微軟正黑體" panose="020B0604030504040204" pitchFamily="34" charset="-120"/>
                <a:ea typeface="微軟正黑體" panose="020B0604030504040204" pitchFamily="34" charset="-120"/>
              </a:rPr>
              <a:t>當指向裝置</a:t>
            </a:r>
            <a:r>
              <a:rPr lang="en-US" altLang="zh-TW" sz="2000" dirty="0">
                <a:effectLst/>
                <a:latin typeface="微軟正黑體" panose="020B0604030504040204" pitchFamily="34" charset="-120"/>
                <a:ea typeface="微軟正黑體" panose="020B0604030504040204" pitchFamily="34" charset="-120"/>
              </a:rPr>
              <a:t>(</a:t>
            </a:r>
            <a:r>
              <a:rPr lang="zh-TW" altLang="zh-TW" sz="2000" dirty="0">
                <a:effectLst/>
                <a:latin typeface="微軟正黑體" panose="020B0604030504040204" pitchFamily="34" charset="-120"/>
                <a:ea typeface="微軟正黑體" panose="020B0604030504040204" pitchFamily="34" charset="-120"/>
              </a:rPr>
              <a:t>如滑鼠</a:t>
            </a:r>
            <a:r>
              <a:rPr lang="en-US" altLang="zh-TW" sz="2000" dirty="0">
                <a:effectLst/>
                <a:latin typeface="微軟正黑體" panose="020B0604030504040204" pitchFamily="34" charset="-120"/>
                <a:ea typeface="微軟正黑體" panose="020B0604030504040204" pitchFamily="34" charset="-120"/>
              </a:rPr>
              <a:t>)</a:t>
            </a:r>
            <a:r>
              <a:rPr lang="zh-TW" altLang="zh-TW" sz="2000" dirty="0">
                <a:effectLst/>
                <a:latin typeface="微軟正黑體" panose="020B0604030504040204" pitchFamily="34" charset="-120"/>
                <a:ea typeface="微軟正黑體" panose="020B0604030504040204" pitchFamily="34" charset="-120"/>
              </a:rPr>
              <a:t>的其中一個按鈕被按壓並且指向裝置滑動時觸發</a:t>
            </a:r>
            <a:endParaRPr lang="en-US" altLang="zh-TW" sz="2000" dirty="0">
              <a:effectLst/>
              <a:latin typeface="微軟正黑體" panose="020B0604030504040204" pitchFamily="34" charset="-120"/>
              <a:ea typeface="微軟正黑體" panose="020B0604030504040204" pitchFamily="34" charset="-120"/>
            </a:endParaRPr>
          </a:p>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	</a:t>
            </a:r>
            <a:r>
              <a:rPr lang="zh-TW" altLang="zh-TW" sz="2000" dirty="0">
                <a:effectLst/>
                <a:latin typeface="微軟正黑體" panose="020B0604030504040204" pitchFamily="34" charset="-120"/>
                <a:ea typeface="微軟正黑體" panose="020B0604030504040204" pitchFamily="34" charset="-120"/>
              </a:rPr>
              <a:t>若只有移動而沒有按鈕被觸發則稱</a:t>
            </a:r>
            <a:r>
              <a:rPr lang="en-US" altLang="zh-TW" sz="2000" dirty="0">
                <a:effectLst/>
                <a:latin typeface="微軟正黑體" panose="020B0604030504040204" pitchFamily="34" charset="-120"/>
                <a:ea typeface="微軟正黑體" panose="020B0604030504040204" pitchFamily="34" charset="-120"/>
              </a:rPr>
              <a:t>positive move event</a:t>
            </a:r>
          </a:p>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Reshape event</a:t>
            </a:r>
            <a:endParaRPr lang="zh-TW" altLang="zh-TW" sz="2000" dirty="0">
              <a:effectLst/>
              <a:latin typeface="微軟正黑體" panose="020B0604030504040204" pitchFamily="34" charset="-120"/>
              <a:ea typeface="微軟正黑體" panose="020B0604030504040204" pitchFamily="34" charset="-120"/>
            </a:endParaRPr>
          </a:p>
          <a:p>
            <a:pPr marL="457200" indent="0">
              <a:buNone/>
            </a:pPr>
            <a:r>
              <a:rPr lang="zh-TW" altLang="zh-TW" sz="2000" dirty="0">
                <a:effectLst/>
                <a:latin typeface="微軟正黑體" panose="020B0604030504040204" pitchFamily="34" charset="-120"/>
                <a:ea typeface="微軟正黑體" panose="020B0604030504040204" pitchFamily="34" charset="-120"/>
              </a:rPr>
              <a:t>當視窗的大小被重新設置時所觸發，像是被使用者調整時，因為</a:t>
            </a:r>
            <a:r>
              <a:rPr lang="en-US" altLang="zh-TW" sz="2000" dirty="0">
                <a:effectLst/>
                <a:latin typeface="微軟正黑體" panose="020B0604030504040204" pitchFamily="34" charset="-120"/>
                <a:ea typeface="微軟正黑體" panose="020B0604030504040204" pitchFamily="34" charset="-120"/>
              </a:rPr>
              <a:t>GLUT</a:t>
            </a:r>
            <a:r>
              <a:rPr lang="zh-TW" altLang="zh-TW" sz="2000" dirty="0">
                <a:effectLst/>
                <a:latin typeface="微軟正黑體" panose="020B0604030504040204" pitchFamily="34" charset="-120"/>
                <a:ea typeface="微軟正黑體" panose="020B0604030504040204" pitchFamily="34" charset="-120"/>
              </a:rPr>
              <a:t>要求所有的項目都有一個顯示回呼</a:t>
            </a:r>
            <a:r>
              <a:rPr lang="en-US" altLang="zh-TW" sz="2000" dirty="0">
                <a:effectLst/>
                <a:latin typeface="微軟正黑體" panose="020B0604030504040204" pitchFamily="34" charset="-120"/>
                <a:ea typeface="微軟正黑體" panose="020B0604030504040204" pitchFamily="34" charset="-120"/>
              </a:rPr>
              <a:t>(display callback)</a:t>
            </a:r>
            <a:r>
              <a:rPr lang="zh-TW" altLang="zh-TW" sz="2000" dirty="0">
                <a:effectLst/>
                <a:latin typeface="微軟正黑體" panose="020B0604030504040204" pitchFamily="34" charset="-120"/>
                <a:ea typeface="微軟正黑體" panose="020B0604030504040204" pitchFamily="34" charset="-120"/>
              </a:rPr>
              <a:t>，而</a:t>
            </a:r>
            <a:r>
              <a:rPr lang="en-US" altLang="zh-TW" sz="2000" dirty="0">
                <a:effectLst/>
                <a:latin typeface="微軟正黑體" panose="020B0604030504040204" pitchFamily="34" charset="-120"/>
                <a:ea typeface="微軟正黑體" panose="020B0604030504040204" pitchFamily="34" charset="-120"/>
              </a:rPr>
              <a:t>reshape event</a:t>
            </a:r>
            <a:r>
              <a:rPr lang="zh-TW" altLang="zh-TW" sz="2000" dirty="0">
                <a:effectLst/>
                <a:latin typeface="微軟正黑體" panose="020B0604030504040204" pitchFamily="34" charset="-120"/>
                <a:ea typeface="微軟正黑體" panose="020B0604030504040204" pitchFamily="34" charset="-120"/>
              </a:rPr>
              <a:t>就是視窗縮放時所引發的回呼事件</a:t>
            </a:r>
          </a:p>
          <a:p>
            <a:pPr marL="0" indent="0">
              <a:buNone/>
            </a:pPr>
            <a:endParaRPr lang="zh-TW" altLang="en-US" dirty="0"/>
          </a:p>
        </p:txBody>
      </p:sp>
    </p:spTree>
    <p:extLst>
      <p:ext uri="{BB962C8B-B14F-4D97-AF65-F5344CB8AC3E}">
        <p14:creationId xmlns:p14="http://schemas.microsoft.com/office/powerpoint/2010/main" val="198030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Programming</a:t>
            </a:r>
            <a:r>
              <a:rPr lang="en-US" altLang="zh-TW" b="1" dirty="0">
                <a:latin typeface="Times New Roman" panose="02020603050405020304" pitchFamily="18" charset="0"/>
                <a:cs typeface="Times New Roman" panose="02020603050405020304" pitchFamily="18" charset="0"/>
              </a:rPr>
              <a:t> Event-Driven Input</a:t>
            </a:r>
            <a:endParaRPr lang="zh-TW" altLang="en-US" b="1" dirty="0"/>
          </a:p>
        </p:txBody>
      </p:sp>
      <p:sp>
        <p:nvSpPr>
          <p:cNvPr id="3" name="內容版面配置區 2"/>
          <p:cNvSpPr>
            <a:spLocks noGrp="1"/>
          </p:cNvSpPr>
          <p:nvPr>
            <p:ph idx="1"/>
          </p:nvPr>
        </p:nvSpPr>
        <p:spPr>
          <a:xfrm>
            <a:off x="379828" y="2096086"/>
            <a:ext cx="11812172" cy="4761914"/>
          </a:xfrm>
        </p:spPr>
        <p:txBody>
          <a:bodyPr>
            <a:normAutofit fontScale="70000" lnSpcReduction="20000"/>
          </a:bodyPr>
          <a:lstStyle/>
          <a:p>
            <a:pPr marL="0" lvl="0" indent="0">
              <a:buNone/>
              <a:tabLst>
                <a:tab pos="457200" algn="l"/>
              </a:tabLst>
            </a:pPr>
            <a:r>
              <a:rPr lang="en-US" altLang="zh-TW" sz="3500" dirty="0">
                <a:effectLst/>
                <a:latin typeface="微軟正黑體" panose="020B0604030504040204" pitchFamily="34" charset="-120"/>
                <a:ea typeface="微軟正黑體" panose="020B0604030504040204" pitchFamily="34" charset="-120"/>
              </a:rPr>
              <a:t>Window Events</a:t>
            </a:r>
          </a:p>
          <a:p>
            <a:pPr marL="0" lvl="0" indent="0">
              <a:buNone/>
              <a:tabLst>
                <a:tab pos="457200" algn="l"/>
              </a:tabLst>
            </a:pPr>
            <a:r>
              <a:rPr lang="zh-TW" altLang="zh-TW" sz="3500" dirty="0">
                <a:effectLst/>
                <a:latin typeface="微軟正黑體" panose="020B0604030504040204" pitchFamily="34" charset="-120"/>
                <a:ea typeface="微軟正黑體" panose="020B0604030504040204" pitchFamily="34" charset="-120"/>
              </a:rPr>
              <a:t>大多數的</a:t>
            </a:r>
            <a:r>
              <a:rPr lang="en-US" altLang="zh-TW" sz="3500" dirty="0">
                <a:effectLst/>
                <a:latin typeface="微軟正黑體" panose="020B0604030504040204" pitchFamily="34" charset="-120"/>
                <a:ea typeface="微軟正黑體" panose="020B0604030504040204" pitchFamily="34" charset="-120"/>
              </a:rPr>
              <a:t>windows </a:t>
            </a:r>
            <a:r>
              <a:rPr lang="zh-TW" altLang="zh-TW" sz="3500" dirty="0">
                <a:effectLst/>
                <a:latin typeface="微軟正黑體" panose="020B0604030504040204" pitchFamily="34" charset="-120"/>
                <a:ea typeface="微軟正黑體" panose="020B0604030504040204" pitchFamily="34" charset="-120"/>
              </a:rPr>
              <a:t>系統都能讓使用者交互的調整視窗的大小，通常就是指使用指向裝置在視窗的邊緣做一個</a:t>
            </a:r>
            <a:r>
              <a:rPr lang="en-US" altLang="zh-TW" sz="3500" dirty="0">
                <a:effectLst/>
                <a:latin typeface="微軟正黑體" panose="020B0604030504040204" pitchFamily="34" charset="-120"/>
                <a:ea typeface="微軟正黑體" panose="020B0604030504040204" pitchFamily="34" charset="-120"/>
              </a:rPr>
              <a:t>move event</a:t>
            </a:r>
            <a:endParaRPr lang="zh-TW" altLang="zh-TW" sz="3500" dirty="0">
              <a:effectLst/>
              <a:latin typeface="微軟正黑體" panose="020B0604030504040204" pitchFamily="34" charset="-120"/>
              <a:ea typeface="微軟正黑體" panose="020B0604030504040204" pitchFamily="34" charset="-120"/>
            </a:endParaRP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Void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myReshape</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GLsizei</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w,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GLsizei</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h)</a:t>
            </a:r>
            <a:endPar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endParaRP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endParaRP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glMatrixMode</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(GL_PROJECTION);//</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將當前矩陣指定為投影矩陣</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glLoadIdentity</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重置為單位矩陣</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gluOrtho2D(0.0,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GLdouble</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)w, 0.0,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GLdouble</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)h);//</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用</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w</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h</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來指定屏幕區域對應的模型範圍座標</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glMatrixMode</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(GL_MODELVIEW);//</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將矩陣切換為模型視圖</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glLoadIdentity</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重置為單位矩陣</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glViewport</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(0, 0, w, h);</a:t>
            </a:r>
            <a:endPar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endParaRP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ww</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=w;</a:t>
            </a:r>
            <a:endPar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endParaRP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700" b="1" dirty="0" err="1">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wh</a:t>
            </a: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=h; //</a:t>
            </a:r>
            <a:r>
              <a:rPr lang="zh-TW" altLang="en-US"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更新</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圖案新的</a:t>
            </a:r>
            <a:r>
              <a:rPr lang="zh-TW" altLang="en-US"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長</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與</a:t>
            </a:r>
            <a:r>
              <a:rPr lang="zh-TW" altLang="en-US"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寬</a:t>
            </a:r>
            <a:r>
              <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值</a:t>
            </a:r>
          </a:p>
          <a:p>
            <a:pPr indent="0">
              <a:buNone/>
            </a:pPr>
            <a:r>
              <a:rPr lang="en-US"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2700" b="1" dirty="0">
              <a:solidFill>
                <a:schemeClr val="accent2"/>
              </a:solidFill>
              <a:latin typeface="微軟正黑體" panose="020B0604030504040204" pitchFamily="34" charset="-120"/>
              <a:ea typeface="微軟正黑體" panose="020B0604030504040204" pitchFamily="34" charset="-12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116740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Programming</a:t>
            </a:r>
            <a:r>
              <a:rPr lang="en-US" altLang="zh-TW" b="1" dirty="0">
                <a:latin typeface="Times New Roman" panose="02020603050405020304" pitchFamily="18" charset="0"/>
                <a:cs typeface="Times New Roman" panose="02020603050405020304" pitchFamily="18" charset="0"/>
              </a:rPr>
              <a:t> Event-Driven Input</a:t>
            </a:r>
            <a:endParaRPr lang="zh-TW" altLang="en-US" b="1" dirty="0"/>
          </a:p>
        </p:txBody>
      </p:sp>
      <p:sp>
        <p:nvSpPr>
          <p:cNvPr id="3" name="內容版面配置區 2"/>
          <p:cNvSpPr>
            <a:spLocks noGrp="1"/>
          </p:cNvSpPr>
          <p:nvPr>
            <p:ph idx="1"/>
          </p:nvPr>
        </p:nvSpPr>
        <p:spPr>
          <a:xfrm>
            <a:off x="680321" y="2336873"/>
            <a:ext cx="10798916" cy="4021724"/>
          </a:xfrm>
        </p:spPr>
        <p:txBody>
          <a:bodyPr/>
          <a:lstStyle/>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Keyboard Events</a:t>
            </a:r>
          </a:p>
          <a:p>
            <a:pPr marL="0" lvl="0" indent="0">
              <a:buNone/>
              <a:tabLst>
                <a:tab pos="457200" algn="l"/>
              </a:tabLst>
            </a:pPr>
            <a:r>
              <a:rPr lang="zh-TW" altLang="zh-TW" sz="2000" dirty="0">
                <a:effectLst/>
                <a:latin typeface="微軟正黑體" panose="020B0604030504040204" pitchFamily="34" charset="-120"/>
                <a:ea typeface="微軟正黑體" panose="020B0604030504040204" pitchFamily="34" charset="-120"/>
              </a:rPr>
              <a:t>是當滑鼠在視窗內時，由按下或放開一個鍵盤或滑鼠的按鍵所引發的事件</a:t>
            </a:r>
            <a:endParaRPr lang="en-US" altLang="zh-TW" sz="2000" dirty="0">
              <a:effectLst/>
              <a:latin typeface="微軟正黑體" panose="020B0604030504040204" pitchFamily="34" charset="-120"/>
              <a:ea typeface="微軟正黑體" panose="020B0604030504040204" pitchFamily="34" charset="-120"/>
            </a:endParaRPr>
          </a:p>
          <a:p>
            <a:pPr marL="0" lvl="0" indent="0">
              <a:buNone/>
              <a:tabLst>
                <a:tab pos="457200" algn="l"/>
              </a:tabLst>
            </a:pPr>
            <a:r>
              <a:rPr lang="en-US" altLang="zh-TW" sz="2000" dirty="0" err="1">
                <a:effectLst/>
                <a:latin typeface="微軟正黑體" panose="020B0604030504040204" pitchFamily="34" charset="-120"/>
                <a:ea typeface="微軟正黑體" panose="020B0604030504040204" pitchFamily="34" charset="-120"/>
              </a:rPr>
              <a:t>glutKeyboardFun</a:t>
            </a:r>
            <a:r>
              <a:rPr lang="zh-TW" altLang="zh-TW" sz="2000" dirty="0">
                <a:effectLst/>
                <a:latin typeface="微軟正黑體" panose="020B0604030504040204" pitchFamily="34" charset="-120"/>
                <a:ea typeface="微軟正黑體" panose="020B0604030504040204" pitchFamily="34" charset="-120"/>
              </a:rPr>
              <a:t>是一個由按下一個鍵所引發的回呼，</a:t>
            </a:r>
            <a:r>
              <a:rPr lang="en-US" altLang="zh-TW" sz="2000" dirty="0" err="1">
                <a:effectLst/>
                <a:latin typeface="微軟正黑體" panose="020B0604030504040204" pitchFamily="34" charset="-120"/>
                <a:ea typeface="微軟正黑體" panose="020B0604030504040204" pitchFamily="34" charset="-120"/>
              </a:rPr>
              <a:t>glutKeyboardUpFunc</a:t>
            </a:r>
            <a:r>
              <a:rPr lang="zh-TW" altLang="zh-TW" sz="2000" dirty="0">
                <a:effectLst/>
                <a:latin typeface="微軟正黑體" panose="020B0604030504040204" pitchFamily="34" charset="-120"/>
                <a:ea typeface="微軟正黑體" panose="020B0604030504040204" pitchFamily="34" charset="-120"/>
              </a:rPr>
              <a:t>則是放開</a:t>
            </a:r>
            <a:r>
              <a:rPr lang="en-US" altLang="zh-TW" sz="2000" dirty="0" err="1">
                <a:effectLst/>
                <a:latin typeface="微軟正黑體" panose="020B0604030504040204" pitchFamily="34" charset="-120"/>
                <a:ea typeface="微軟正黑體" panose="020B0604030504040204" pitchFamily="34" charset="-120"/>
              </a:rPr>
              <a:t>glutGetModifiers</a:t>
            </a:r>
            <a:r>
              <a:rPr lang="zh-TW" altLang="zh-TW" sz="2000" dirty="0">
                <a:effectLst/>
                <a:latin typeface="微軟正黑體" panose="020B0604030504040204" pitchFamily="34" charset="-120"/>
                <a:ea typeface="微軟正黑體" panose="020B0604030504040204" pitchFamily="34" charset="-120"/>
              </a:rPr>
              <a:t>是一個在</a:t>
            </a:r>
            <a:r>
              <a:rPr lang="en-US" altLang="zh-TW" sz="2000" dirty="0">
                <a:effectLst/>
                <a:latin typeface="微軟正黑體" panose="020B0604030504040204" pitchFamily="34" charset="-120"/>
                <a:ea typeface="微軟正黑體" panose="020B0604030504040204" pitchFamily="34" charset="-120"/>
              </a:rPr>
              <a:t>GLUT</a:t>
            </a:r>
            <a:r>
              <a:rPr lang="zh-TW" altLang="zh-TW" sz="2000" dirty="0">
                <a:effectLst/>
                <a:latin typeface="微軟正黑體" panose="020B0604030504040204" pitchFamily="34" charset="-120"/>
                <a:ea typeface="微軟正黑體" panose="020B0604030504040204" pitchFamily="34" charset="-120"/>
              </a:rPr>
              <a:t>函式庫內，能讓使用者使用修飾建</a:t>
            </a:r>
            <a:r>
              <a:rPr lang="en-US" altLang="zh-TW" sz="2000" dirty="0">
                <a:effectLst/>
                <a:latin typeface="微軟正黑體" panose="020B0604030504040204" pitchFamily="34" charset="-120"/>
                <a:ea typeface="微軟正黑體" panose="020B0604030504040204" pitchFamily="34" charset="-120"/>
              </a:rPr>
              <a:t>(meta keys)</a:t>
            </a:r>
            <a:r>
              <a:rPr lang="zh-TW" altLang="zh-TW" sz="2000" dirty="0">
                <a:effectLst/>
                <a:latin typeface="微軟正黑體" panose="020B0604030504040204" pitchFamily="34" charset="-120"/>
                <a:ea typeface="微軟正黑體" panose="020B0604030504040204" pitchFamily="34" charset="-120"/>
              </a:rPr>
              <a:t>來定義其他動作，例如</a:t>
            </a:r>
            <a:r>
              <a:rPr lang="en-US" altLang="zh-TW" sz="2000" dirty="0">
                <a:effectLst/>
                <a:latin typeface="微軟正黑體" panose="020B0604030504040204" pitchFamily="34" charset="-120"/>
                <a:ea typeface="微軟正黑體" panose="020B0604030504040204" pitchFamily="34" charset="-120"/>
              </a:rPr>
              <a:t>Control</a:t>
            </a:r>
            <a:r>
              <a:rPr lang="zh-TW" altLang="zh-TW" sz="2000" dirty="0">
                <a:effectLst/>
                <a:latin typeface="微軟正黑體" panose="020B0604030504040204" pitchFamily="34" charset="-120"/>
                <a:ea typeface="微軟正黑體" panose="020B0604030504040204" pitchFamily="34" charset="-120"/>
              </a:rPr>
              <a:t>或</a:t>
            </a:r>
            <a:r>
              <a:rPr lang="en-US" altLang="zh-TW" sz="2000" dirty="0">
                <a:effectLst/>
                <a:latin typeface="微軟正黑體" panose="020B0604030504040204" pitchFamily="34" charset="-120"/>
                <a:ea typeface="微軟正黑體" panose="020B0604030504040204" pitchFamily="34" charset="-120"/>
              </a:rPr>
              <a:t>Alt</a:t>
            </a:r>
            <a:r>
              <a:rPr lang="zh-TW" altLang="zh-TW" sz="2000" dirty="0">
                <a:effectLst/>
                <a:latin typeface="微軟正黑體" panose="020B0604030504040204" pitchFamily="34" charset="-120"/>
                <a:ea typeface="微軟正黑體" panose="020B0604030504040204" pitchFamily="34" charset="-120"/>
              </a:rPr>
              <a:t>。</a:t>
            </a:r>
          </a:p>
          <a:p>
            <a:pPr marL="0" indent="0">
              <a:buNone/>
            </a:pPr>
            <a:endParaRPr lang="zh-TW" altLang="en-US" dirty="0"/>
          </a:p>
        </p:txBody>
      </p:sp>
    </p:spTree>
    <p:extLst>
      <p:ext uri="{BB962C8B-B14F-4D97-AF65-F5344CB8AC3E}">
        <p14:creationId xmlns:p14="http://schemas.microsoft.com/office/powerpoint/2010/main" val="529930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Programming</a:t>
            </a:r>
            <a:r>
              <a:rPr lang="en-US" altLang="zh-TW" b="1" dirty="0">
                <a:latin typeface="Times New Roman" panose="02020603050405020304" pitchFamily="18" charset="0"/>
                <a:cs typeface="Times New Roman" panose="02020603050405020304" pitchFamily="18" charset="0"/>
              </a:rPr>
              <a:t> Event-Driven Input</a:t>
            </a:r>
            <a:endParaRPr lang="zh-TW" altLang="en-US" b="1" dirty="0"/>
          </a:p>
        </p:txBody>
      </p:sp>
      <p:sp>
        <p:nvSpPr>
          <p:cNvPr id="3" name="內容版面配置區 2"/>
          <p:cNvSpPr>
            <a:spLocks noGrp="1"/>
          </p:cNvSpPr>
          <p:nvPr>
            <p:ph idx="1"/>
          </p:nvPr>
        </p:nvSpPr>
        <p:spPr>
          <a:xfrm>
            <a:off x="680321" y="2336873"/>
            <a:ext cx="10194005" cy="4303078"/>
          </a:xfrm>
        </p:spPr>
        <p:txBody>
          <a:bodyPr/>
          <a:lstStyle/>
          <a:p>
            <a:pPr marL="0" lvl="0" indent="0">
              <a:buNone/>
              <a:tabLst>
                <a:tab pos="457200" algn="l"/>
              </a:tabLst>
            </a:pPr>
            <a:r>
              <a:rPr lang="en-US" altLang="zh-TW" sz="2000" dirty="0">
                <a:effectLst/>
                <a:latin typeface="微軟正黑體" panose="020B0604030504040204" pitchFamily="34" charset="-120"/>
                <a:ea typeface="微軟正黑體" panose="020B0604030504040204" pitchFamily="34" charset="-120"/>
              </a:rPr>
              <a:t>The Display and Idle Callbacks </a:t>
            </a:r>
          </a:p>
          <a:p>
            <a:pPr marL="0" lvl="0" indent="0">
              <a:buNone/>
              <a:tabLst>
                <a:tab pos="457200" algn="l"/>
              </a:tabLst>
            </a:pPr>
            <a:endParaRPr lang="en-US" altLang="zh-TW" sz="2000" dirty="0">
              <a:effectLst/>
              <a:latin typeface="微軟正黑體" panose="020B0604030504040204" pitchFamily="34" charset="-120"/>
              <a:ea typeface="微軟正黑體" panose="020B0604030504040204" pitchFamily="34" charset="-120"/>
            </a:endParaRPr>
          </a:p>
          <a:p>
            <a:pPr marL="0" lvl="0" indent="0">
              <a:buNone/>
              <a:tabLst>
                <a:tab pos="457200" algn="l"/>
              </a:tabLst>
            </a:pPr>
            <a:r>
              <a:rPr lang="en-US" altLang="zh-TW" sz="2000" dirty="0" err="1">
                <a:effectLst/>
                <a:latin typeface="微軟正黑體" panose="020B0604030504040204" pitchFamily="34" charset="-120"/>
                <a:ea typeface="微軟正黑體" panose="020B0604030504040204" pitchFamily="34" charset="-120"/>
              </a:rPr>
              <a:t>glutDisplayFunc</a:t>
            </a:r>
            <a:r>
              <a:rPr lang="en-US" altLang="zh-TW" sz="2000" dirty="0">
                <a:effectLst/>
                <a:latin typeface="微軟正黑體" panose="020B0604030504040204" pitchFamily="34" charset="-120"/>
                <a:ea typeface="微軟正黑體" panose="020B0604030504040204" pitchFamily="34" charset="-120"/>
              </a:rPr>
              <a:t> (</a:t>
            </a:r>
            <a:r>
              <a:rPr lang="en-US" altLang="zh-TW" sz="2000" dirty="0" err="1">
                <a:effectLst/>
                <a:latin typeface="微軟正黑體" panose="020B0604030504040204" pitchFamily="34" charset="-120"/>
                <a:ea typeface="微軟正黑體" panose="020B0604030504040204" pitchFamily="34" charset="-120"/>
              </a:rPr>
              <a:t>myDisplay</a:t>
            </a:r>
            <a:r>
              <a:rPr lang="en-US" altLang="zh-TW" sz="2000" dirty="0">
                <a:effectLst/>
                <a:latin typeface="微軟正黑體" panose="020B0604030504040204" pitchFamily="34" charset="-120"/>
                <a:ea typeface="微軟正黑體" panose="020B0604030504040204" pitchFamily="34" charset="-120"/>
              </a:rPr>
              <a:t>);</a:t>
            </a:r>
          </a:p>
          <a:p>
            <a:pPr marL="0" lvl="0" indent="0">
              <a:buNone/>
              <a:tabLst>
                <a:tab pos="457200" algn="l"/>
              </a:tabLst>
            </a:pPr>
            <a:r>
              <a:rPr lang="zh-TW" altLang="zh-TW" sz="2000" dirty="0">
                <a:effectLst/>
                <a:latin typeface="微軟正黑體" panose="020B0604030504040204" pitchFamily="34" charset="-120"/>
                <a:ea typeface="微軟正黑體" panose="020B0604030504040204" pitchFamily="34" charset="-120"/>
              </a:rPr>
              <a:t>當</a:t>
            </a:r>
            <a:r>
              <a:rPr lang="en-US" altLang="zh-TW" sz="2000" dirty="0">
                <a:effectLst/>
                <a:latin typeface="微軟正黑體" panose="020B0604030504040204" pitchFamily="34" charset="-120"/>
                <a:ea typeface="微軟正黑體" panose="020B0604030504040204" pitchFamily="34" charset="-120"/>
              </a:rPr>
              <a:t>GLUT</a:t>
            </a:r>
            <a:r>
              <a:rPr lang="zh-TW" altLang="zh-TW" sz="2000" dirty="0">
                <a:effectLst/>
                <a:latin typeface="微軟正黑體" panose="020B0604030504040204" pitchFamily="34" charset="-120"/>
                <a:ea typeface="微軟正黑體" panose="020B0604030504040204" pitchFamily="34" charset="-120"/>
              </a:rPr>
              <a:t>斷定視窗需要重新顯示時會引發的回呼，其中一種情況是在視窗剛打開時，另一種則是視窗剛結束一次縮放</a:t>
            </a:r>
            <a:r>
              <a:rPr lang="en-US" altLang="zh-TW" sz="2000" dirty="0">
                <a:effectLst/>
                <a:latin typeface="微軟正黑體" panose="020B0604030504040204" pitchFamily="34" charset="-120"/>
                <a:ea typeface="微軟正黑體" panose="020B0604030504040204" pitchFamily="34" charset="-120"/>
              </a:rPr>
              <a:t>(resize event)</a:t>
            </a:r>
            <a:r>
              <a:rPr lang="zh-TW" altLang="zh-TW" sz="2000" dirty="0">
                <a:effectLst/>
                <a:latin typeface="微軟正黑體" panose="020B0604030504040204" pitchFamily="34" charset="-120"/>
                <a:ea typeface="微軟正黑體" panose="020B0604030504040204" pitchFamily="34" charset="-120"/>
              </a:rPr>
              <a:t>時</a:t>
            </a:r>
            <a:endParaRPr lang="en-US" altLang="zh-TW" sz="2000" dirty="0">
              <a:effectLst/>
              <a:latin typeface="微軟正黑體" panose="020B0604030504040204" pitchFamily="34" charset="-120"/>
              <a:ea typeface="微軟正黑體" panose="020B0604030504040204" pitchFamily="34" charset="-120"/>
            </a:endParaRPr>
          </a:p>
          <a:p>
            <a:pPr marL="0" lvl="0" indent="0">
              <a:buNone/>
              <a:tabLst>
                <a:tab pos="457200" algn="l"/>
              </a:tabLst>
            </a:pPr>
            <a:r>
              <a:rPr lang="en-US" altLang="zh-TW" sz="2000" dirty="0" err="1">
                <a:effectLst/>
                <a:latin typeface="微軟正黑體" panose="020B0604030504040204" pitchFamily="34" charset="-120"/>
                <a:ea typeface="微軟正黑體" panose="020B0604030504040204" pitchFamily="34" charset="-120"/>
              </a:rPr>
              <a:t>glutPostRedisplay</a:t>
            </a:r>
            <a:r>
              <a:rPr lang="en-US" altLang="zh-TW" sz="2000" dirty="0">
                <a:effectLst/>
                <a:latin typeface="微軟正黑體" panose="020B0604030504040204" pitchFamily="34" charset="-120"/>
                <a:ea typeface="微軟正黑體" panose="020B0604030504040204" pitchFamily="34" charset="-120"/>
              </a:rPr>
              <a:t>();</a:t>
            </a:r>
          </a:p>
          <a:p>
            <a:pPr marL="0" lvl="0" indent="0">
              <a:buNone/>
              <a:tabLst>
                <a:tab pos="457200" algn="l"/>
              </a:tabLst>
            </a:pPr>
            <a:r>
              <a:rPr lang="zh-TW" altLang="zh-TW" sz="2000" dirty="0">
                <a:effectLst/>
                <a:latin typeface="微軟正黑體" panose="020B0604030504040204" pitchFamily="34" charset="-120"/>
                <a:ea typeface="微軟正黑體" panose="020B0604030504040204" pitchFamily="34" charset="-120"/>
              </a:rPr>
              <a:t>在</a:t>
            </a:r>
            <a:r>
              <a:rPr lang="en-US" altLang="zh-TW" sz="2000" dirty="0">
                <a:effectLst/>
                <a:latin typeface="微軟正黑體" panose="020B0604030504040204" pitchFamily="34" charset="-120"/>
                <a:ea typeface="微軟正黑體" panose="020B0604030504040204" pitchFamily="34" charset="-120"/>
              </a:rPr>
              <a:t>GLUT’s main loop</a:t>
            </a:r>
            <a:r>
              <a:rPr lang="zh-TW" altLang="zh-TW" sz="2000" dirty="0">
                <a:effectLst/>
                <a:latin typeface="微軟正黑體" panose="020B0604030504040204" pitchFamily="34" charset="-120"/>
                <a:ea typeface="微軟正黑體" panose="020B0604030504040204" pitchFamily="34" charset="-120"/>
              </a:rPr>
              <a:t>設置一個標示</a:t>
            </a:r>
            <a:r>
              <a:rPr lang="en-US" altLang="zh-TW" sz="2000" dirty="0">
                <a:effectLst/>
                <a:latin typeface="微軟正黑體" panose="020B0604030504040204" pitchFamily="34" charset="-120"/>
                <a:ea typeface="微軟正黑體" panose="020B0604030504040204" pitchFamily="34" charset="-120"/>
              </a:rPr>
              <a:t>(flag)</a:t>
            </a:r>
            <a:r>
              <a:rPr lang="zh-TW" altLang="zh-TW" sz="2000" dirty="0">
                <a:effectLst/>
                <a:latin typeface="微軟正黑體" panose="020B0604030504040204" pitchFamily="34" charset="-120"/>
                <a:ea typeface="微軟正黑體" panose="020B0604030504040204" pitchFamily="34" charset="-120"/>
              </a:rPr>
              <a:t>來紀錄是否需要重新顯示，使用這個函式將能避免掉額外或不必要的螢幕繪製</a:t>
            </a:r>
            <a:r>
              <a:rPr lang="en-US" altLang="zh-TW" sz="2000" dirty="0">
                <a:effectLst/>
                <a:latin typeface="微軟正黑體" panose="020B0604030504040204" pitchFamily="34" charset="-120"/>
                <a:ea typeface="微軟正黑體" panose="020B0604030504040204" pitchFamily="34" charset="-120"/>
              </a:rPr>
              <a:t>(screen drawing)</a:t>
            </a:r>
            <a:r>
              <a:rPr lang="zh-TW" altLang="zh-TW" sz="2000" dirty="0">
                <a:effectLst/>
                <a:latin typeface="微軟正黑體" panose="020B0604030504040204" pitchFamily="34" charset="-120"/>
                <a:ea typeface="微軟正黑體" panose="020B0604030504040204" pitchFamily="34" charset="-120"/>
              </a:rPr>
              <a:t>，</a:t>
            </a:r>
            <a:r>
              <a:rPr lang="en-US" altLang="zh-TW" sz="2000" dirty="0">
                <a:effectLst/>
                <a:latin typeface="微軟正黑體" panose="020B0604030504040204" pitchFamily="34" charset="-120"/>
                <a:ea typeface="微軟正黑體" panose="020B0604030504040204" pitchFamily="34" charset="-120"/>
              </a:rPr>
              <a:t>GLUT</a:t>
            </a:r>
            <a:r>
              <a:rPr lang="zh-TW" altLang="zh-TW" sz="2000" dirty="0">
                <a:effectLst/>
                <a:latin typeface="微軟正黑體" panose="020B0604030504040204" pitchFamily="34" charset="-120"/>
                <a:ea typeface="微軟正黑體" panose="020B0604030504040204" pitchFamily="34" charset="-120"/>
              </a:rPr>
              <a:t>在</a:t>
            </a:r>
            <a:r>
              <a:rPr lang="en-US" altLang="zh-TW" sz="2000" dirty="0">
                <a:effectLst/>
                <a:latin typeface="微軟正黑體" panose="020B0604030504040204" pitchFamily="34" charset="-120"/>
                <a:ea typeface="微軟正黑體" panose="020B0604030504040204" pitchFamily="34" charset="-120"/>
              </a:rPr>
              <a:t>main loop </a:t>
            </a:r>
            <a:r>
              <a:rPr lang="zh-TW" altLang="zh-TW" sz="2000" dirty="0">
                <a:effectLst/>
                <a:latin typeface="微軟正黑體" panose="020B0604030504040204" pitchFamily="34" charset="-120"/>
                <a:ea typeface="微軟正黑體" panose="020B0604030504040204" pitchFamily="34" charset="-120"/>
              </a:rPr>
              <a:t>的結尾使用這個旗幟來決定顯示函式是否需要被執行。</a:t>
            </a:r>
          </a:p>
          <a:p>
            <a:pPr marL="0" indent="0">
              <a:buNone/>
            </a:pPr>
            <a:endParaRPr lang="zh-TW" altLang="en-US" dirty="0"/>
          </a:p>
        </p:txBody>
      </p:sp>
    </p:spTree>
    <p:extLst>
      <p:ext uri="{BB962C8B-B14F-4D97-AF65-F5344CB8AC3E}">
        <p14:creationId xmlns:p14="http://schemas.microsoft.com/office/powerpoint/2010/main" val="98667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Menus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effectLst/>
                <a:latin typeface="微軟正黑體" panose="020B0604030504040204" pitchFamily="34" charset="-120"/>
                <a:ea typeface="微軟正黑體" panose="020B0604030504040204" pitchFamily="34" charset="-120"/>
              </a:rPr>
              <a:t>GLUT </a:t>
            </a:r>
            <a:r>
              <a:rPr lang="zh-TW" altLang="zh-TW" dirty="0">
                <a:effectLst/>
                <a:latin typeface="微軟正黑體" panose="020B0604030504040204" pitchFamily="34" charset="-120"/>
                <a:ea typeface="微軟正黑體" panose="020B0604030504040204" pitchFamily="34" charset="-120"/>
              </a:rPr>
              <a:t>提供了一項附加功能，</a:t>
            </a:r>
            <a:r>
              <a:rPr lang="en-US" altLang="zh-TW" dirty="0">
                <a:effectLst/>
                <a:latin typeface="微軟正黑體" panose="020B0604030504040204" pitchFamily="34" charset="-120"/>
                <a:ea typeface="微軟正黑體" panose="020B0604030504040204" pitchFamily="34" charset="-120"/>
              </a:rPr>
              <a:t>pop-out menus</a:t>
            </a:r>
            <a:r>
              <a:rPr lang="zh-TW" altLang="zh-TW" dirty="0">
                <a:effectLst/>
                <a:latin typeface="微軟正黑體" panose="020B0604030504040204" pitchFamily="34" charset="-120"/>
                <a:ea typeface="微軟正黑體" panose="020B0604030504040204" pitchFamily="34" charset="-120"/>
              </a:rPr>
              <a:t>，我們可以通過鼠標使用它來創建複雜的交互式應用程序。</a:t>
            </a:r>
          </a:p>
          <a:p>
            <a:pPr marL="0" indent="0">
              <a:buNone/>
            </a:pPr>
            <a:r>
              <a:rPr lang="zh-TW" altLang="zh-TW" dirty="0">
                <a:effectLst/>
                <a:latin typeface="微軟正黑體" panose="020B0604030504040204" pitchFamily="34" charset="-120"/>
                <a:ea typeface="微軟正黑體" panose="020B0604030504040204" pitchFamily="34" charset="-120"/>
              </a:rPr>
              <a:t>步驟</a:t>
            </a:r>
            <a:r>
              <a:rPr lang="en-US" altLang="zh-TW"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1. </a:t>
            </a:r>
            <a:r>
              <a:rPr lang="zh-TW" altLang="zh-TW" dirty="0">
                <a:effectLst/>
                <a:latin typeface="微軟正黑體" panose="020B0604030504040204" pitchFamily="34" charset="-120"/>
                <a:ea typeface="微軟正黑體" panose="020B0604030504040204" pitchFamily="34" charset="-120"/>
              </a:rPr>
              <a:t>我們必須定義與菜單中每個條目相對應的操作</a:t>
            </a:r>
            <a:r>
              <a:rPr lang="zh-TW" altLang="en-US"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2. </a:t>
            </a:r>
            <a:r>
              <a:rPr lang="zh-TW" altLang="zh-TW" dirty="0">
                <a:effectLst/>
                <a:latin typeface="微軟正黑體" panose="020B0604030504040204" pitchFamily="34" charset="-120"/>
                <a:ea typeface="微軟正黑體" panose="020B0604030504040204" pitchFamily="34" charset="-120"/>
              </a:rPr>
              <a:t>將菜單鏈接到特定的鼠標按鈕。</a:t>
            </a:r>
          </a:p>
          <a:p>
            <a:pPr marL="0" indent="0">
              <a:buNone/>
            </a:pPr>
            <a:r>
              <a:rPr lang="en-US" altLang="zh-TW" dirty="0">
                <a:effectLst/>
                <a:latin typeface="微軟正黑體" panose="020B0604030504040204" pitchFamily="34" charset="-120"/>
                <a:ea typeface="微軟正黑體" panose="020B0604030504040204" pitchFamily="34" charset="-120"/>
              </a:rPr>
              <a:t>3. </a:t>
            </a:r>
            <a:r>
              <a:rPr lang="zh-TW" altLang="zh-TW" dirty="0">
                <a:effectLst/>
                <a:latin typeface="微軟正黑體" panose="020B0604030504040204" pitchFamily="34" charset="-120"/>
                <a:ea typeface="微軟正黑體" panose="020B0604030504040204" pitchFamily="34" charset="-120"/>
              </a:rPr>
              <a:t>必須為每個菜單註冊一個回傳函數</a:t>
            </a:r>
          </a:p>
          <a:p>
            <a:pPr marL="0" indent="0">
              <a:buNone/>
            </a:pPr>
            <a:endParaRPr lang="zh-TW" altLang="en-US" dirty="0"/>
          </a:p>
        </p:txBody>
      </p:sp>
    </p:spTree>
    <p:extLst>
      <p:ext uri="{BB962C8B-B14F-4D97-AF65-F5344CB8AC3E}">
        <p14:creationId xmlns:p14="http://schemas.microsoft.com/office/powerpoint/2010/main" val="407420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Menus</a:t>
            </a:r>
            <a:endParaRPr lang="zh-TW" altLang="en-US" dirty="0"/>
          </a:p>
        </p:txBody>
      </p:sp>
      <p:sp>
        <p:nvSpPr>
          <p:cNvPr id="3" name="內容版面配置區 2"/>
          <p:cNvSpPr>
            <a:spLocks noGrp="1"/>
          </p:cNvSpPr>
          <p:nvPr>
            <p:ph idx="1"/>
          </p:nvPr>
        </p:nvSpPr>
        <p:spPr/>
        <p:txBody>
          <a:bodyPr>
            <a:normAutofit/>
          </a:bodyPr>
          <a:lstStyle/>
          <a:p>
            <a:pPr>
              <a:buFont typeface="Wingdings 2" panose="05020102010507070707" pitchFamily="18" charset="2"/>
              <a:buNone/>
            </a:pPr>
            <a:r>
              <a:rPr lang="en-US" altLang="zh-TW" b="1" dirty="0" err="1">
                <a:solidFill>
                  <a:schemeClr val="accent2"/>
                </a:solidFill>
                <a:latin typeface="Times New Roman" panose="02020603050405020304" pitchFamily="18" charset="0"/>
                <a:cs typeface="Times New Roman" panose="02020603050405020304" pitchFamily="18" charset="0"/>
              </a:rPr>
              <a:t>glutCreateMenu</a:t>
            </a:r>
            <a:r>
              <a:rPr lang="en-US" altLang="zh-TW" b="1" dirty="0">
                <a:solidFill>
                  <a:schemeClr val="accent2"/>
                </a:solidFill>
                <a:latin typeface="Times New Roman" panose="02020603050405020304" pitchFamily="18" charset="0"/>
                <a:cs typeface="Times New Roman" panose="02020603050405020304" pitchFamily="18" charset="0"/>
              </a:rPr>
              <a:t>(</a:t>
            </a:r>
            <a:r>
              <a:rPr lang="en-US" altLang="zh-TW" b="1" dirty="0" err="1">
                <a:solidFill>
                  <a:schemeClr val="accent2"/>
                </a:solidFill>
                <a:latin typeface="Times New Roman" panose="02020603050405020304" pitchFamily="18" charset="0"/>
                <a:cs typeface="Times New Roman" panose="02020603050405020304" pitchFamily="18" charset="0"/>
              </a:rPr>
              <a:t>demo_menu</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err="1">
                <a:solidFill>
                  <a:schemeClr val="accent2"/>
                </a:solidFill>
                <a:latin typeface="Times New Roman" panose="02020603050405020304" pitchFamily="18" charset="0"/>
                <a:cs typeface="Times New Roman" panose="02020603050405020304" pitchFamily="18" charset="0"/>
              </a:rPr>
              <a:t>glutAddMenuEntry</a:t>
            </a:r>
            <a:r>
              <a:rPr lang="en-US" altLang="zh-TW" b="1" dirty="0">
                <a:solidFill>
                  <a:schemeClr val="accent2"/>
                </a:solidFill>
                <a:latin typeface="Times New Roman" panose="02020603050405020304" pitchFamily="18" charset="0"/>
                <a:cs typeface="Times New Roman" panose="02020603050405020304" pitchFamily="18" charset="0"/>
              </a:rPr>
              <a:t>(“quit”,1);</a:t>
            </a:r>
          </a:p>
          <a:p>
            <a:pPr>
              <a:buFont typeface="Wingdings 2" panose="05020102010507070707" pitchFamily="18" charset="2"/>
              <a:buNone/>
            </a:pPr>
            <a:r>
              <a:rPr lang="en-US" altLang="zh-TW" b="1" dirty="0" err="1">
                <a:solidFill>
                  <a:schemeClr val="accent2"/>
                </a:solidFill>
                <a:latin typeface="Times New Roman" panose="02020603050405020304" pitchFamily="18" charset="0"/>
                <a:cs typeface="Times New Roman" panose="02020603050405020304" pitchFamily="18" charset="0"/>
              </a:rPr>
              <a:t>glutAddMenuEntry</a:t>
            </a:r>
            <a:r>
              <a:rPr lang="en-US" altLang="zh-TW" b="1" dirty="0">
                <a:solidFill>
                  <a:schemeClr val="accent2"/>
                </a:solidFill>
                <a:latin typeface="Times New Roman" panose="02020603050405020304" pitchFamily="18" charset="0"/>
                <a:cs typeface="Times New Roman" panose="02020603050405020304" pitchFamily="18" charset="0"/>
              </a:rPr>
              <a:t>(“increase square size”, 2);</a:t>
            </a:r>
          </a:p>
          <a:p>
            <a:pPr>
              <a:buFont typeface="Wingdings 2" panose="05020102010507070707" pitchFamily="18" charset="2"/>
              <a:buNone/>
            </a:pPr>
            <a:r>
              <a:rPr lang="en-US" altLang="zh-TW" b="1" dirty="0" err="1">
                <a:solidFill>
                  <a:schemeClr val="accent2"/>
                </a:solidFill>
                <a:latin typeface="Times New Roman" panose="02020603050405020304" pitchFamily="18" charset="0"/>
                <a:cs typeface="Times New Roman" panose="02020603050405020304" pitchFamily="18" charset="0"/>
              </a:rPr>
              <a:t>glutAddMenuEntry</a:t>
            </a:r>
            <a:r>
              <a:rPr lang="en-US" altLang="zh-TW" b="1" dirty="0">
                <a:solidFill>
                  <a:schemeClr val="accent2"/>
                </a:solidFill>
                <a:latin typeface="Times New Roman" panose="02020603050405020304" pitchFamily="18" charset="0"/>
                <a:cs typeface="Times New Roman" panose="02020603050405020304" pitchFamily="18" charset="0"/>
              </a:rPr>
              <a:t>(“decrease square size”, 3);</a:t>
            </a:r>
          </a:p>
          <a:p>
            <a:pPr>
              <a:buFont typeface="Wingdings 2" panose="05020102010507070707" pitchFamily="18" charset="2"/>
              <a:buNone/>
            </a:pPr>
            <a:r>
              <a:rPr lang="en-US" altLang="zh-TW" b="1" dirty="0" err="1">
                <a:solidFill>
                  <a:schemeClr val="accent2"/>
                </a:solidFill>
                <a:latin typeface="Times New Roman" panose="02020603050405020304" pitchFamily="18" charset="0"/>
                <a:cs typeface="Times New Roman" panose="02020603050405020304" pitchFamily="18" charset="0"/>
              </a:rPr>
              <a:t>glutAttachMenu</a:t>
            </a:r>
            <a:r>
              <a:rPr lang="en-US" altLang="zh-TW" b="1" dirty="0">
                <a:solidFill>
                  <a:schemeClr val="accent2"/>
                </a:solidFill>
                <a:latin typeface="Times New Roman" panose="02020603050405020304" pitchFamily="18" charset="0"/>
                <a:cs typeface="Times New Roman" panose="02020603050405020304" pitchFamily="18" charset="0"/>
              </a:rPr>
              <a:t>(GLUT_RIGHT_BUTTON);</a:t>
            </a:r>
          </a:p>
          <a:p>
            <a:pPr marL="0" indent="0">
              <a:buNone/>
            </a:pPr>
            <a:endParaRPr lang="en-US" altLang="zh-TW" dirty="0"/>
          </a:p>
          <a:p>
            <a:pPr marL="0" indent="0">
              <a:buNone/>
            </a:pPr>
            <a:r>
              <a:rPr lang="en-US" altLang="zh-TW" sz="2600" dirty="0">
                <a:effectLst/>
              </a:rPr>
              <a:t>The function </a:t>
            </a:r>
            <a:r>
              <a:rPr lang="en-US" altLang="zh-TW" sz="2600" dirty="0" err="1">
                <a:effectLst/>
              </a:rPr>
              <a:t>glutCreateMenu</a:t>
            </a:r>
            <a:r>
              <a:rPr lang="en-US" altLang="zh-TW" sz="2600" dirty="0">
                <a:effectLst/>
              </a:rPr>
              <a:t> registers the callback function </a:t>
            </a:r>
            <a:r>
              <a:rPr lang="en-US" altLang="zh-TW" sz="2600" dirty="0" err="1">
                <a:effectLst/>
              </a:rPr>
              <a:t>demo_menu</a:t>
            </a:r>
            <a:r>
              <a:rPr lang="en-US" altLang="zh-TW" sz="2600" dirty="0">
                <a:effectLst/>
              </a:rPr>
              <a:t>.</a:t>
            </a:r>
          </a:p>
          <a:p>
            <a:pPr marL="0" indent="0">
              <a:buNone/>
            </a:pPr>
            <a:endParaRPr lang="zh-TW" altLang="en-US" dirty="0"/>
          </a:p>
        </p:txBody>
      </p:sp>
    </p:spTree>
    <p:extLst>
      <p:ext uri="{BB962C8B-B14F-4D97-AF65-F5344CB8AC3E}">
        <p14:creationId xmlns:p14="http://schemas.microsoft.com/office/powerpoint/2010/main" val="194787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Menus</a:t>
            </a:r>
            <a:endParaRPr lang="zh-TW" altLang="en-US" dirty="0"/>
          </a:p>
        </p:txBody>
      </p:sp>
      <p:sp>
        <p:nvSpPr>
          <p:cNvPr id="3" name="內容版面配置區 2"/>
          <p:cNvSpPr>
            <a:spLocks noGrp="1"/>
          </p:cNvSpPr>
          <p:nvPr>
            <p:ph idx="1"/>
          </p:nvPr>
        </p:nvSpPr>
        <p:spPr/>
        <p:txBody>
          <a:bodyPr>
            <a:normAutofit fontScale="25000" lnSpcReduction="20000"/>
          </a:bodyPr>
          <a:lstStyle/>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void </a:t>
            </a:r>
            <a:r>
              <a:rPr lang="en-US" altLang="zh-TW" sz="5600" b="1" dirty="0" err="1">
                <a:solidFill>
                  <a:schemeClr val="accent2"/>
                </a:solidFill>
                <a:effectLst>
                  <a:outerShdw blurRad="38100" dist="38100" dir="2700000" algn="tl">
                    <a:srgbClr val="000000">
                      <a:alpha val="43137"/>
                    </a:srgbClr>
                  </a:outerShdw>
                </a:effectLst>
              </a:rPr>
              <a:t>demo_menu</a:t>
            </a:r>
            <a:r>
              <a:rPr lang="en-US" altLang="zh-TW" sz="5600" b="1" dirty="0">
                <a:solidFill>
                  <a:schemeClr val="accent2"/>
                </a:solidFill>
                <a:effectLst>
                  <a:outerShdw blurRad="38100" dist="38100" dir="2700000" algn="tl">
                    <a:srgbClr val="000000">
                      <a:alpha val="43137"/>
                    </a:srgbClr>
                  </a:outerShdw>
                </a:effectLst>
              </a:rPr>
              <a:t>(</a:t>
            </a:r>
            <a:r>
              <a:rPr lang="en-US" altLang="zh-TW" sz="5600" b="1" dirty="0" err="1">
                <a:solidFill>
                  <a:schemeClr val="accent2"/>
                </a:solidFill>
                <a:effectLst>
                  <a:outerShdw blurRad="38100" dist="38100" dir="2700000" algn="tl">
                    <a:srgbClr val="000000">
                      <a:alpha val="43137"/>
                    </a:srgbClr>
                  </a:outerShdw>
                </a:effectLst>
              </a:rPr>
              <a:t>int</a:t>
            </a:r>
            <a:r>
              <a:rPr lang="en-US" altLang="zh-TW" sz="5600" b="1" dirty="0">
                <a:solidFill>
                  <a:schemeClr val="accent2"/>
                </a:solidFill>
                <a:effectLst>
                  <a:outerShdw blurRad="38100" dist="38100" dir="2700000" algn="tl">
                    <a:srgbClr val="000000">
                      <a:alpha val="43137"/>
                    </a:srgbClr>
                  </a:outerShdw>
                </a:effectLst>
              </a:rPr>
              <a:t> id)</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a:t>
            </a: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switch (id)</a:t>
            </a: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a:t>
            </a: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case 1: exit(0);</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break;</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case 2: size = 2*size;</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break;</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case 3: if(size &gt;1) size= size/2;</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break;</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    // </a:t>
            </a:r>
            <a:r>
              <a:rPr lang="en-US" altLang="zh-TW" sz="5600" b="1" dirty="0" err="1">
                <a:solidFill>
                  <a:schemeClr val="accent2"/>
                </a:solidFill>
                <a:effectLst>
                  <a:outerShdw blurRad="38100" dist="38100" dir="2700000" algn="tl">
                    <a:srgbClr val="000000">
                      <a:alpha val="43137"/>
                    </a:srgbClr>
                  </a:outerShdw>
                </a:effectLst>
              </a:rPr>
              <a:t>glutPostRedisplay</a:t>
            </a:r>
            <a:r>
              <a:rPr lang="en-US" altLang="zh-TW" sz="5600" b="1" dirty="0">
                <a:solidFill>
                  <a:schemeClr val="accent2"/>
                </a:solidFill>
                <a:effectLst>
                  <a:outerShdw blurRad="38100" dist="38100" dir="2700000" algn="tl">
                    <a:srgbClr val="000000">
                      <a:alpha val="43137"/>
                    </a:srgbClr>
                  </a:outerShdw>
                </a:effectLst>
              </a:rPr>
              <a:t> </a:t>
            </a:r>
            <a:r>
              <a:rPr lang="zh-TW" altLang="zh-TW" sz="56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的調用通過 </a:t>
            </a:r>
            <a:r>
              <a:rPr lang="en-US" altLang="zh-TW" sz="5600" b="1" dirty="0" err="1">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glutDisplayFunc</a:t>
            </a:r>
            <a:r>
              <a:rPr lang="en-US" altLang="zh-TW" sz="56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zh-TW" sz="56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回調請求再次繪製屏幕</a:t>
            </a:r>
          </a:p>
          <a:p>
            <a:pPr>
              <a:lnSpc>
                <a:spcPct val="110000"/>
              </a:lnSpc>
              <a:buNone/>
            </a:pPr>
            <a:r>
              <a:rPr lang="en-US" altLang="zh-TW" sz="5600" b="1" dirty="0" err="1">
                <a:solidFill>
                  <a:schemeClr val="accent2"/>
                </a:solidFill>
                <a:effectLst>
                  <a:outerShdw blurRad="38100" dist="38100" dir="2700000" algn="tl">
                    <a:srgbClr val="000000">
                      <a:alpha val="43137"/>
                    </a:srgbClr>
                  </a:outerShdw>
                </a:effectLst>
              </a:rPr>
              <a:t>glutPostRedisplay</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a:lnSpc>
                <a:spcPct val="110000"/>
              </a:lnSpc>
              <a:buNone/>
            </a:pP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a:buFont typeface="Wingdings 2" panose="05020102010507070707" pitchFamily="18" charset="2"/>
              <a:buNone/>
            </a:pPr>
            <a:br>
              <a:rPr lang="zh-TW" altLang="en-US" dirty="0"/>
            </a:br>
            <a:endParaRPr lang="en-US" altLang="zh-TW"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52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78697">
              <a:srgbClr val="62963E"/>
            </a:gs>
            <a:gs pos="86650">
              <a:srgbClr val="568A35"/>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7" name="Picture 2" descr="D:\upload\計算機圖學\Interactive computer graphics\PowerPoint Figures\0321533674_fig\Figures\Angel5EjpegChap03\AN03F17.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7534" b="100000" l="37694" r="100000"/>
                    </a14:imgEffect>
                  </a14:imgLayer>
                </a14:imgProps>
              </a:ext>
              <a:ext uri="{28A0092B-C50C-407E-A947-70E740481C1C}">
                <a14:useLocalDpi xmlns:a14="http://schemas.microsoft.com/office/drawing/2010/main" val="0"/>
              </a:ext>
            </a:extLst>
          </a:blip>
          <a:srcRect/>
          <a:stretch>
            <a:fillRect/>
          </a:stretch>
        </p:blipFill>
        <p:spPr bwMode="auto">
          <a:xfrm>
            <a:off x="8126598" y="2676082"/>
            <a:ext cx="29575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upload\計算機圖學\Interactive computer graphics\PowerPoint Figures\0321533674_fig\Figures\Angel5EjpegChap03\AN03F17.jpg"/>
          <p:cNvPicPr>
            <a:picLocks noChangeAspect="1" noChangeArrowheads="1"/>
          </p:cNvPicPr>
          <p:nvPr/>
        </p:nvPicPr>
        <p:blipFill>
          <a:blip r:embed="rId4">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126598" y="2655627"/>
            <a:ext cx="29575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a:t>Menus</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effectLst/>
              </a:rPr>
              <a:t>GLUT also support hierarchical menus.</a:t>
            </a:r>
          </a:p>
          <a:p>
            <a:pPr>
              <a:buFont typeface="Wingdings 2" panose="05020102010507070707" pitchFamily="18" charset="2"/>
              <a:buNone/>
            </a:pPr>
            <a:r>
              <a:rPr lang="en-US" altLang="zh-TW" b="1" dirty="0" err="1">
                <a:solidFill>
                  <a:schemeClr val="accent2"/>
                </a:solidFill>
              </a:rPr>
              <a:t>sub_menu</a:t>
            </a:r>
            <a:r>
              <a:rPr lang="en-US" altLang="zh-TW" b="1" dirty="0">
                <a:solidFill>
                  <a:schemeClr val="accent2"/>
                </a:solidFill>
              </a:rPr>
              <a:t> = </a:t>
            </a:r>
            <a:r>
              <a:rPr lang="en-US" altLang="zh-TW" b="1" dirty="0" err="1">
                <a:solidFill>
                  <a:schemeClr val="accent2"/>
                </a:solidFill>
              </a:rPr>
              <a:t>glutCreateMenu</a:t>
            </a:r>
            <a:r>
              <a:rPr lang="en-US" altLang="zh-TW" b="1" dirty="0">
                <a:solidFill>
                  <a:schemeClr val="accent2"/>
                </a:solidFill>
              </a:rPr>
              <a:t> (</a:t>
            </a:r>
            <a:r>
              <a:rPr lang="en-US" altLang="zh-TW" b="1" dirty="0" err="1">
                <a:solidFill>
                  <a:schemeClr val="accent2"/>
                </a:solidFill>
              </a:rPr>
              <a:t>size_menu</a:t>
            </a:r>
            <a:r>
              <a:rPr lang="en-US" altLang="zh-TW" b="1" dirty="0">
                <a:solidFill>
                  <a:schemeClr val="accent2"/>
                </a:solidFill>
              </a:rPr>
              <a:t>);</a:t>
            </a:r>
          </a:p>
          <a:p>
            <a:pPr>
              <a:buFont typeface="Wingdings 2" panose="05020102010507070707" pitchFamily="18" charset="2"/>
              <a:buNone/>
            </a:pPr>
            <a:r>
              <a:rPr lang="en-US" altLang="zh-TW" b="1" dirty="0" err="1">
                <a:solidFill>
                  <a:schemeClr val="accent2"/>
                </a:solidFill>
              </a:rPr>
              <a:t>glutAddMenuEntry</a:t>
            </a:r>
            <a:r>
              <a:rPr lang="en-US" altLang="zh-TW" b="1" dirty="0">
                <a:solidFill>
                  <a:schemeClr val="accent2"/>
                </a:solidFill>
              </a:rPr>
              <a:t>(“Increase square size”, 2);</a:t>
            </a:r>
          </a:p>
          <a:p>
            <a:pPr>
              <a:buFont typeface="Wingdings 2" panose="05020102010507070707" pitchFamily="18" charset="2"/>
              <a:buNone/>
            </a:pPr>
            <a:r>
              <a:rPr lang="en-US" altLang="zh-TW" b="1" dirty="0" err="1">
                <a:solidFill>
                  <a:schemeClr val="accent2"/>
                </a:solidFill>
              </a:rPr>
              <a:t>glutAddMenuEntry</a:t>
            </a:r>
            <a:r>
              <a:rPr lang="en-US" altLang="zh-TW" b="1" dirty="0">
                <a:solidFill>
                  <a:schemeClr val="accent2"/>
                </a:solidFill>
              </a:rPr>
              <a:t>(“Decrease square size”, 3);</a:t>
            </a:r>
          </a:p>
          <a:p>
            <a:pPr>
              <a:buFont typeface="Wingdings 2" panose="05020102010507070707" pitchFamily="18" charset="2"/>
              <a:buNone/>
            </a:pPr>
            <a:r>
              <a:rPr lang="en-US" altLang="zh-TW" b="1" dirty="0" err="1">
                <a:solidFill>
                  <a:schemeClr val="accent2"/>
                </a:solidFill>
              </a:rPr>
              <a:t>glutCreateMenu</a:t>
            </a:r>
            <a:r>
              <a:rPr lang="en-US" altLang="zh-TW" b="1" dirty="0">
                <a:solidFill>
                  <a:schemeClr val="accent2"/>
                </a:solidFill>
              </a:rPr>
              <a:t>(</a:t>
            </a:r>
            <a:r>
              <a:rPr lang="en-US" altLang="zh-TW" b="1" dirty="0" err="1">
                <a:solidFill>
                  <a:schemeClr val="accent2"/>
                </a:solidFill>
              </a:rPr>
              <a:t>top_menu</a:t>
            </a:r>
            <a:r>
              <a:rPr lang="en-US" altLang="zh-TW" b="1" dirty="0">
                <a:solidFill>
                  <a:schemeClr val="accent2"/>
                </a:solidFill>
              </a:rPr>
              <a:t>);</a:t>
            </a:r>
          </a:p>
          <a:p>
            <a:pPr>
              <a:buFont typeface="Wingdings 2" panose="05020102010507070707" pitchFamily="18" charset="2"/>
              <a:buNone/>
            </a:pPr>
            <a:r>
              <a:rPr lang="en-US" altLang="zh-TW" b="1" dirty="0" err="1">
                <a:solidFill>
                  <a:schemeClr val="accent2"/>
                </a:solidFill>
              </a:rPr>
              <a:t>glutAddMenuEntry</a:t>
            </a:r>
            <a:r>
              <a:rPr lang="en-US" altLang="zh-TW" b="1" dirty="0">
                <a:solidFill>
                  <a:schemeClr val="accent2"/>
                </a:solidFill>
              </a:rPr>
              <a:t>(“Quit”, 1);</a:t>
            </a:r>
          </a:p>
          <a:p>
            <a:pPr>
              <a:buFont typeface="Wingdings 2" panose="05020102010507070707" pitchFamily="18" charset="2"/>
              <a:buNone/>
            </a:pPr>
            <a:r>
              <a:rPr lang="en-US" altLang="zh-TW" b="1" dirty="0" err="1">
                <a:solidFill>
                  <a:schemeClr val="accent2"/>
                </a:solidFill>
              </a:rPr>
              <a:t>glutAddSubMenu</a:t>
            </a:r>
            <a:r>
              <a:rPr lang="en-US" altLang="zh-TW" b="1" dirty="0">
                <a:solidFill>
                  <a:schemeClr val="accent2"/>
                </a:solidFill>
              </a:rPr>
              <a:t>(“Resize”, </a:t>
            </a:r>
            <a:r>
              <a:rPr lang="en-US" altLang="zh-TW" b="1" dirty="0" err="1">
                <a:solidFill>
                  <a:schemeClr val="accent2"/>
                </a:solidFill>
              </a:rPr>
              <a:t>sub_menu</a:t>
            </a:r>
            <a:r>
              <a:rPr lang="en-US" altLang="zh-TW" b="1" dirty="0">
                <a:solidFill>
                  <a:schemeClr val="accent2"/>
                </a:solidFill>
              </a:rPr>
              <a:t>);</a:t>
            </a:r>
          </a:p>
          <a:p>
            <a:pPr>
              <a:buFont typeface="Wingdings 2" panose="05020102010507070707" pitchFamily="18" charset="2"/>
              <a:buNone/>
            </a:pPr>
            <a:r>
              <a:rPr lang="en-US" altLang="zh-TW" b="1" dirty="0" err="1">
                <a:solidFill>
                  <a:schemeClr val="accent2"/>
                </a:solidFill>
              </a:rPr>
              <a:t>glutAttachMenu</a:t>
            </a:r>
            <a:r>
              <a:rPr lang="en-US" altLang="zh-TW" b="1" dirty="0">
                <a:solidFill>
                  <a:schemeClr val="accent2"/>
                </a:solidFill>
              </a:rPr>
              <a:t>(GLUT_RIGHT_BUTTON);</a:t>
            </a:r>
          </a:p>
          <a:p>
            <a:pPr marL="0" indent="0">
              <a:buNone/>
            </a:pPr>
            <a:endParaRPr lang="zh-TW" altLang="en-US" dirty="0"/>
          </a:p>
        </p:txBody>
      </p:sp>
      <p:pic>
        <p:nvPicPr>
          <p:cNvPr id="5" name="Picture 2" descr="D:\upload\計算機圖學\Interactive computer graphics\PowerPoint Figures\0321533674_fig\Figures\Angel5EjpegChap03\AN03F17.jpg"/>
          <p:cNvPicPr>
            <a:picLocks noChangeAspect="1" noChangeArrowheads="1"/>
          </p:cNvPicPr>
          <p:nvPr/>
        </p:nvPicPr>
        <p:blipFill>
          <a:blip r:embed="rId5">
            <a:extLst>
              <a:ext uri="{BEBA8EAE-BF5A-486C-A8C5-ECC9F3942E4B}">
                <a14:imgProps xmlns:a14="http://schemas.microsoft.com/office/drawing/2010/main">
                  <a14:imgLayer r:embed="rId3">
                    <a14:imgEffect>
                      <a14:backgroundRemoval t="274" b="41918" l="0" r="29604"/>
                    </a14:imgEffect>
                  </a14:imgLayer>
                </a14:imgProps>
              </a:ext>
              <a:ext uri="{28A0092B-C50C-407E-A947-70E740481C1C}">
                <a14:useLocalDpi xmlns:a14="http://schemas.microsoft.com/office/drawing/2010/main" val="0"/>
              </a:ext>
            </a:extLst>
          </a:blip>
          <a:srcRect/>
          <a:stretch>
            <a:fillRect/>
          </a:stretch>
        </p:blipFill>
        <p:spPr bwMode="auto">
          <a:xfrm>
            <a:off x="8126598" y="2741561"/>
            <a:ext cx="29575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76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Input and Interaction</a:t>
            </a:r>
            <a:endParaRPr lang="zh-TW" altLang="en-US" b="1" dirty="0"/>
          </a:p>
        </p:txBody>
      </p:sp>
      <p:sp>
        <p:nvSpPr>
          <p:cNvPr id="3" name="內容版面配置區 2"/>
          <p:cNvSpPr>
            <a:spLocks noGrp="1"/>
          </p:cNvSpPr>
          <p:nvPr>
            <p:ph idx="1"/>
          </p:nvPr>
        </p:nvSpPr>
        <p:spPr/>
        <p:txBody>
          <a:bodyPr/>
          <a:lstStyle/>
          <a:p>
            <a:pPr marL="0" indent="0">
              <a:buNone/>
            </a:pPr>
            <a:r>
              <a:rPr lang="en-US" altLang="zh-TW" dirty="0"/>
              <a:t>This chapter has 3 main parts:</a:t>
            </a:r>
          </a:p>
          <a:p>
            <a:r>
              <a:rPr lang="en-US" altLang="zh-TW" sz="2000" dirty="0"/>
              <a:t>We introduce the variety of devices available for interaction.</a:t>
            </a:r>
          </a:p>
          <a:p>
            <a:pPr lvl="1"/>
            <a:r>
              <a:rPr lang="en-US" altLang="zh-TW" sz="1600" dirty="0"/>
              <a:t>Physical device</a:t>
            </a:r>
          </a:p>
          <a:p>
            <a:pPr lvl="1"/>
            <a:r>
              <a:rPr lang="en-US" altLang="zh-TW" sz="1600" dirty="0"/>
              <a:t>Logical device</a:t>
            </a:r>
          </a:p>
          <a:p>
            <a:r>
              <a:rPr lang="en-US" altLang="zh-TW" sz="2000" dirty="0"/>
              <a:t>We then consider client-server network and client-server graphics.</a:t>
            </a:r>
          </a:p>
          <a:p>
            <a:pPr marL="685800" lvl="2">
              <a:spcBef>
                <a:spcPts val="1000"/>
              </a:spcBef>
            </a:pPr>
            <a:r>
              <a:rPr lang="en-US" altLang="zh-TW" sz="1600" dirty="0"/>
              <a:t>Even driven input for the graphics program</a:t>
            </a:r>
          </a:p>
          <a:p>
            <a:r>
              <a:rPr lang="en-US" altLang="zh-TW" sz="2000" dirty="0"/>
              <a:t>We develop a polygon modeling program that demonstrates many of these important features of interactive graphics programming.</a:t>
            </a:r>
          </a:p>
          <a:p>
            <a:endParaRPr lang="en-US" altLang="zh-TW" sz="2000" dirty="0"/>
          </a:p>
          <a:p>
            <a:pPr marL="457200" lvl="1" indent="0">
              <a:buNone/>
            </a:pPr>
            <a:endParaRPr lang="en-US" altLang="zh-TW" sz="1600" dirty="0"/>
          </a:p>
        </p:txBody>
      </p:sp>
    </p:spTree>
    <p:extLst>
      <p:ext uri="{BB962C8B-B14F-4D97-AF65-F5344CB8AC3E}">
        <p14:creationId xmlns:p14="http://schemas.microsoft.com/office/powerpoint/2010/main" val="1364303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lstStyle/>
          <a:p>
            <a:pPr marL="0" indent="0">
              <a:buNone/>
            </a:pPr>
            <a:r>
              <a:rPr lang="zh-TW" altLang="zh-TW" dirty="0">
                <a:effectLst/>
                <a:latin typeface="微軟正黑體" panose="020B0604030504040204" pitchFamily="34" charset="-120"/>
                <a:ea typeface="微軟正黑體" panose="020B0604030504040204" pitchFamily="34" charset="-120"/>
              </a:rPr>
              <a:t>在</a:t>
            </a:r>
            <a:r>
              <a:rPr lang="en-US" altLang="zh-TW" dirty="0">
                <a:effectLst/>
                <a:latin typeface="微軟正黑體" panose="020B0604030504040204" pitchFamily="34" charset="-120"/>
                <a:ea typeface="微軟正黑體" panose="020B0604030504040204" pitchFamily="34" charset="-120"/>
              </a:rPr>
              <a:t> Picking</a:t>
            </a:r>
            <a:r>
              <a:rPr lang="zh-TW" altLang="zh-TW" dirty="0">
                <a:effectLst/>
                <a:latin typeface="微軟正黑體" panose="020B0604030504040204" pitchFamily="34" charset="-120"/>
                <a:ea typeface="微軟正黑體" panose="020B0604030504040204" pitchFamily="34" charset="-120"/>
              </a:rPr>
              <a:t>這個行為中，</a:t>
            </a:r>
            <a:r>
              <a:rPr lang="en-US" altLang="zh-TW" dirty="0">
                <a:effectLst/>
                <a:latin typeface="微軟正黑體" panose="020B0604030504040204" pitchFamily="34" charset="-120"/>
                <a:ea typeface="微軟正黑體" panose="020B0604030504040204" pitchFamily="34" charset="-120"/>
              </a:rPr>
              <a:t>User</a:t>
            </a:r>
            <a:r>
              <a:rPr lang="zh-TW" altLang="zh-TW" dirty="0">
                <a:effectLst/>
                <a:latin typeface="微軟正黑體" panose="020B0604030504040204" pitchFamily="34" charset="-120"/>
                <a:ea typeface="微軟正黑體" panose="020B0604030504040204" pitchFamily="34" charset="-120"/>
              </a:rPr>
              <a:t>點選滑鼠，但目的不是在返回滑鼠位置，而是希望達到其他的</a:t>
            </a:r>
            <a:r>
              <a:rPr lang="en-US" altLang="zh-TW" dirty="0">
                <a:effectLst/>
                <a:latin typeface="微軟正黑體" panose="020B0604030504040204" pitchFamily="34" charset="-120"/>
                <a:ea typeface="微軟正黑體" panose="020B0604030504040204" pitchFamily="34" charset="-120"/>
              </a:rPr>
              <a:t>action</a:t>
            </a:r>
            <a:r>
              <a:rPr lang="zh-TW" altLang="zh-TW" dirty="0">
                <a:effectLst/>
                <a:latin typeface="微軟正黑體" panose="020B0604030504040204" pitchFamily="34" charset="-120"/>
                <a:ea typeface="微軟正黑體" panose="020B0604030504040204" pitchFamily="34" charset="-120"/>
              </a:rPr>
              <a:t>。</a:t>
            </a:r>
          </a:p>
          <a:p>
            <a:pPr marL="0" indent="0">
              <a:buNone/>
            </a:pPr>
            <a:r>
              <a:rPr lang="zh-TW" altLang="zh-TW" dirty="0">
                <a:effectLst/>
                <a:latin typeface="微軟正黑體" panose="020B0604030504040204" pitchFamily="34" charset="-120"/>
                <a:ea typeface="微軟正黑體" panose="020B0604030504040204" pitchFamily="34" charset="-120"/>
              </a:rPr>
              <a:t>而在現代的系統上，</a:t>
            </a:r>
            <a:r>
              <a:rPr lang="en-US" altLang="zh-TW" dirty="0">
                <a:effectLst/>
                <a:latin typeface="微軟正黑體" panose="020B0604030504040204" pitchFamily="34" charset="-120"/>
                <a:ea typeface="微軟正黑體" panose="020B0604030504040204" pitchFamily="34" charset="-120"/>
              </a:rPr>
              <a:t>picking</a:t>
            </a:r>
            <a:r>
              <a:rPr lang="zh-TW" altLang="zh-TW" dirty="0">
                <a:effectLst/>
                <a:latin typeface="微軟正黑體" panose="020B0604030504040204" pitchFamily="34" charset="-120"/>
                <a:ea typeface="微軟正黑體" panose="020B0604030504040204" pitchFamily="34" charset="-120"/>
              </a:rPr>
              <a:t>這項行為其實比想像中的困難，而本書提供下列三種行為解決。</a:t>
            </a:r>
          </a:p>
          <a:p>
            <a:pPr marL="0" lvl="0" indent="0">
              <a:buNone/>
            </a:pPr>
            <a:r>
              <a:rPr lang="en-US" altLang="zh-TW" dirty="0">
                <a:effectLst/>
                <a:latin typeface="微軟正黑體" panose="020B0604030504040204" pitchFamily="34" charset="-120"/>
                <a:ea typeface="微軟正黑體" panose="020B0604030504040204" pitchFamily="34" charset="-120"/>
              </a:rPr>
              <a:t>1.</a:t>
            </a:r>
            <a:r>
              <a:rPr lang="zh-TW" altLang="zh-TW" dirty="0">
                <a:effectLst/>
                <a:latin typeface="微軟正黑體" panose="020B0604030504040204" pitchFamily="34" charset="-120"/>
                <a:ea typeface="微軟正黑體" panose="020B0604030504040204" pitchFamily="34" charset="-120"/>
              </a:rPr>
              <a:t>透過</a:t>
            </a:r>
            <a:r>
              <a:rPr lang="en-US" altLang="zh-TW" dirty="0">
                <a:effectLst/>
                <a:latin typeface="微軟正黑體" panose="020B0604030504040204" pitchFamily="34" charset="-120"/>
                <a:ea typeface="微軟正黑體" panose="020B0604030504040204" pitchFamily="34" charset="-120"/>
              </a:rPr>
              <a:t>selection </a:t>
            </a:r>
            <a:r>
              <a:rPr lang="zh-TW" altLang="zh-TW" dirty="0">
                <a:effectLst/>
                <a:latin typeface="微軟正黑體" panose="020B0604030504040204" pitchFamily="34" charset="-120"/>
                <a:ea typeface="微軟正黑體" panose="020B0604030504040204" pitchFamily="34" charset="-120"/>
              </a:rPr>
              <a:t>這個行為，使我們可以獲取當前鼠標所點選的幾何圖形</a:t>
            </a:r>
          </a:p>
          <a:p>
            <a:pPr marL="0" lvl="0" indent="0">
              <a:buNone/>
            </a:pPr>
            <a:r>
              <a:rPr lang="en-US" altLang="zh-TW" dirty="0">
                <a:effectLst/>
                <a:latin typeface="微軟正黑體" panose="020B0604030504040204" pitchFamily="34" charset="-120"/>
                <a:ea typeface="微軟正黑體" panose="020B0604030504040204" pitchFamily="34" charset="-120"/>
              </a:rPr>
              <a:t>2.</a:t>
            </a:r>
            <a:r>
              <a:rPr lang="zh-TW" altLang="zh-TW" dirty="0">
                <a:effectLst/>
                <a:latin typeface="微軟正黑體" panose="020B0604030504040204" pitchFamily="34" charset="-120"/>
                <a:ea typeface="微軟正黑體" panose="020B0604030504040204" pitchFamily="34" charset="-120"/>
              </a:rPr>
              <a:t>透過對其鼠標點選的對象使用</a:t>
            </a:r>
            <a:r>
              <a:rPr lang="en-US" altLang="zh-TW" dirty="0">
                <a:effectLst/>
                <a:latin typeface="微軟正黑體" panose="020B0604030504040204" pitchFamily="34" charset="-120"/>
                <a:ea typeface="微軟正黑體" panose="020B0604030504040204" pitchFamily="34" charset="-120"/>
              </a:rPr>
              <a:t> bounding box </a:t>
            </a:r>
            <a:r>
              <a:rPr lang="zh-TW" altLang="zh-TW" dirty="0">
                <a:effectLst/>
                <a:latin typeface="微軟正黑體" panose="020B0604030504040204" pitchFamily="34" charset="-120"/>
                <a:ea typeface="微軟正黑體" panose="020B0604030504040204" pitchFamily="34" charset="-120"/>
              </a:rPr>
              <a:t>或者 </a:t>
            </a:r>
            <a:r>
              <a:rPr lang="en-US" altLang="zh-TW" dirty="0">
                <a:effectLst/>
                <a:latin typeface="微軟正黑體" panose="020B0604030504040204" pitchFamily="34" charset="-120"/>
                <a:ea typeface="微軟正黑體" panose="020B0604030504040204" pitchFamily="34" charset="-120"/>
              </a:rPr>
              <a:t>extent</a:t>
            </a:r>
            <a:endParaRPr lang="zh-TW" altLang="zh-TW" dirty="0">
              <a:effectLst/>
              <a:latin typeface="微軟正黑體" panose="020B0604030504040204" pitchFamily="34" charset="-120"/>
              <a:ea typeface="微軟正黑體" panose="020B0604030504040204" pitchFamily="34" charset="-120"/>
            </a:endParaRPr>
          </a:p>
          <a:p>
            <a:pPr marL="0" lvl="0" indent="0">
              <a:buNone/>
            </a:pPr>
            <a:r>
              <a:rPr lang="en-US" altLang="zh-TW" dirty="0">
                <a:effectLst/>
                <a:latin typeface="微軟正黑體" panose="020B0604030504040204" pitchFamily="34" charset="-120"/>
                <a:ea typeface="微軟正黑體" panose="020B0604030504040204" pitchFamily="34" charset="-120"/>
              </a:rPr>
              <a:t>3.</a:t>
            </a:r>
            <a:r>
              <a:rPr lang="zh-TW" altLang="zh-TW" dirty="0">
                <a:effectLst/>
                <a:latin typeface="微軟正黑體" panose="020B0604030504040204" pitchFamily="34" charset="-120"/>
                <a:ea typeface="微軟正黑體" panose="020B0604030504040204" pitchFamily="34" charset="-120"/>
              </a:rPr>
              <a:t>另一種簡單的方法則是透過 </a:t>
            </a:r>
            <a:r>
              <a:rPr lang="en-US" altLang="zh-TW" dirty="0">
                <a:effectLst/>
                <a:latin typeface="微軟正黑體" panose="020B0604030504040204" pitchFamily="34" charset="-120"/>
                <a:ea typeface="微軟正黑體" panose="020B0604030504040204" pitchFamily="34" charset="-120"/>
              </a:rPr>
              <a:t>back buffer</a:t>
            </a:r>
            <a:r>
              <a:rPr lang="zh-TW" altLang="zh-TW" dirty="0">
                <a:effectLst/>
                <a:latin typeface="微軟正黑體" panose="020B0604030504040204" pitchFamily="34" charset="-120"/>
                <a:ea typeface="微軟正黑體" panose="020B0604030504040204" pitchFamily="34" charset="-120"/>
              </a:rPr>
              <a:t>及 </a:t>
            </a:r>
            <a:r>
              <a:rPr lang="en-US" altLang="zh-TW" dirty="0">
                <a:effectLst/>
                <a:latin typeface="微軟正黑體" panose="020B0604030504040204" pitchFamily="34" charset="-120"/>
                <a:ea typeface="微軟正黑體" panose="020B0604030504040204" pitchFamily="34" charset="-120"/>
              </a:rPr>
              <a:t>extra rendering</a:t>
            </a:r>
            <a:r>
              <a:rPr lang="zh-TW" altLang="zh-TW" dirty="0">
                <a:effectLst/>
                <a:latin typeface="微軟正黑體" panose="020B0604030504040204" pitchFamily="34" charset="-120"/>
                <a:ea typeface="微軟正黑體" panose="020B0604030504040204" pitchFamily="34" charset="-120"/>
              </a:rPr>
              <a:t>來提供信息</a:t>
            </a:r>
          </a:p>
          <a:p>
            <a:pPr marL="0" indent="0">
              <a:buNone/>
            </a:pPr>
            <a:endParaRPr lang="zh-TW" altLang="en-US" dirty="0"/>
          </a:p>
        </p:txBody>
      </p:sp>
    </p:spTree>
    <p:extLst>
      <p:ext uri="{BB962C8B-B14F-4D97-AF65-F5344CB8AC3E}">
        <p14:creationId xmlns:p14="http://schemas.microsoft.com/office/powerpoint/2010/main" val="248637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lstStyle/>
          <a:p>
            <a:pPr marL="0" indent="0">
              <a:buNone/>
            </a:pPr>
            <a:r>
              <a:rPr lang="en-US" altLang="zh-TW" dirty="0" err="1">
                <a:effectLst/>
                <a:latin typeface="微軟正黑體" panose="020B0604030504040204" pitchFamily="34" charset="-120"/>
                <a:ea typeface="微軟正黑體" panose="020B0604030504040204" pitchFamily="34" charset="-120"/>
              </a:rPr>
              <a:t>glRenderMode</a:t>
            </a:r>
            <a:r>
              <a:rPr lang="en-US" altLang="zh-TW" dirty="0">
                <a:effectLst/>
                <a:latin typeface="微軟正黑體" panose="020B0604030504040204" pitchFamily="34" charset="-120"/>
                <a:ea typeface="微軟正黑體" panose="020B0604030504040204" pitchFamily="34" charset="-120"/>
              </a:rPr>
              <a:t>() </a:t>
            </a:r>
            <a:r>
              <a:rPr lang="zh-TW" altLang="zh-TW" dirty="0">
                <a:effectLst/>
                <a:latin typeface="微軟正黑體" panose="020B0604030504040204" pitchFamily="34" charset="-120"/>
                <a:ea typeface="微軟正黑體" panose="020B0604030504040204" pitchFamily="34" charset="-120"/>
              </a:rPr>
              <a:t>提供三種模式</a:t>
            </a:r>
          </a:p>
          <a:p>
            <a:pPr marL="0" indent="0">
              <a:buNone/>
            </a:pPr>
            <a:r>
              <a:rPr lang="en-US" altLang="zh-TW" dirty="0">
                <a:effectLst/>
                <a:latin typeface="微軟正黑體" panose="020B0604030504040204" pitchFamily="34" charset="-120"/>
                <a:ea typeface="微軟正黑體" panose="020B0604030504040204" pitchFamily="34" charset="-120"/>
              </a:rPr>
              <a:t>GL_RENDER: </a:t>
            </a:r>
            <a:r>
              <a:rPr lang="zh-TW" altLang="zh-TW" dirty="0">
                <a:effectLst/>
                <a:latin typeface="微軟正黑體" panose="020B0604030504040204" pitchFamily="34" charset="-120"/>
                <a:ea typeface="微軟正黑體" panose="020B0604030504040204" pitchFamily="34" charset="-120"/>
              </a:rPr>
              <a:t>會進行柵格化，並產生會寫入畫面格緩衝區中的圖元片段。是一般模式，也是預設模式。</a:t>
            </a:r>
          </a:p>
          <a:p>
            <a:pPr marL="0" indent="0">
              <a:buNone/>
            </a:pPr>
            <a:r>
              <a:rPr lang="en-US" altLang="zh-TW" dirty="0">
                <a:effectLst/>
                <a:latin typeface="微軟正黑體" panose="020B0604030504040204" pitchFamily="34" charset="-120"/>
                <a:ea typeface="微軟正黑體" panose="020B0604030504040204" pitchFamily="34" charset="-120"/>
              </a:rPr>
              <a:t>GL_SELECT:  </a:t>
            </a:r>
            <a:r>
              <a:rPr lang="zh-TW" altLang="zh-TW" dirty="0">
                <a:effectLst/>
                <a:latin typeface="微軟正黑體" panose="020B0604030504040204" pitchFamily="34" charset="-120"/>
                <a:ea typeface="微軟正黑體" panose="020B0604030504040204" pitchFamily="34" charset="-120"/>
              </a:rPr>
              <a:t>不會產生任何圖元片段，也不會對畫面格緩衝區內容進行任何變更。 相反地，當轉譯模式為此時，所要繪製的基本名稱記錄，會在選取的緩衝區中傳回。</a:t>
            </a:r>
          </a:p>
          <a:p>
            <a:pPr marL="0" indent="0">
              <a:buNone/>
            </a:pPr>
            <a:r>
              <a:rPr lang="en-US" altLang="zh-TW" dirty="0">
                <a:effectLst/>
                <a:latin typeface="微軟正黑體" panose="020B0604030504040204" pitchFamily="34" charset="-120"/>
                <a:ea typeface="微軟正黑體" panose="020B0604030504040204" pitchFamily="34" charset="-120"/>
              </a:rPr>
              <a:t>GL_FEEDBACK: </a:t>
            </a:r>
            <a:r>
              <a:rPr lang="zh-TW" altLang="zh-TW" dirty="0">
                <a:effectLst/>
                <a:latin typeface="微軟正黑體" panose="020B0604030504040204" pitchFamily="34" charset="-120"/>
                <a:ea typeface="微軟正黑體" panose="020B0604030504040204" pitchFamily="34" charset="-120"/>
              </a:rPr>
              <a:t>不會產生任何圖元片段，也不會對畫面格緩衝區內容進行任何變更。 相反地，已繪製之頂點的座標和屬性會在意見反應緩衝區中傳回，該緩衝區必須建立。</a:t>
            </a:r>
          </a:p>
          <a:p>
            <a:pPr marL="0" indent="0">
              <a:buNone/>
            </a:pPr>
            <a:endParaRPr lang="zh-TW" altLang="en-US" dirty="0"/>
          </a:p>
        </p:txBody>
      </p:sp>
    </p:spTree>
    <p:extLst>
      <p:ext uri="{BB962C8B-B14F-4D97-AF65-F5344CB8AC3E}">
        <p14:creationId xmlns:p14="http://schemas.microsoft.com/office/powerpoint/2010/main" val="3042364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zh-TW" altLang="zh-TW" dirty="0">
                <a:effectLst/>
                <a:latin typeface="微軟正黑體" panose="020B0604030504040204" pitchFamily="34" charset="-120"/>
                <a:ea typeface="微軟正黑體" panose="020B0604030504040204" pitchFamily="34" charset="-120"/>
              </a:rPr>
              <a:t>柵格化是將向量圖形格式表示的圖像轉換成點陣圖以用於顯示器或者印表機輸出的過程</a:t>
            </a:r>
            <a:endParaRPr lang="en-US" altLang="zh-TW" dirty="0">
              <a:effectLst/>
              <a:latin typeface="微軟正黑體" panose="020B0604030504040204" pitchFamily="34" charset="-120"/>
              <a:ea typeface="微軟正黑體" panose="020B0604030504040204" pitchFamily="34" charset="-120"/>
            </a:endParaRPr>
          </a:p>
          <a:p>
            <a:r>
              <a:rPr lang="en-US" altLang="zh-TW" dirty="0">
                <a:effectLst/>
              </a:rPr>
              <a:t>void </a:t>
            </a:r>
            <a:r>
              <a:rPr lang="en-US" altLang="zh-TW" dirty="0" err="1">
                <a:effectLst/>
              </a:rPr>
              <a:t>glSelectBuffer</a:t>
            </a:r>
            <a:r>
              <a:rPr lang="en-US" altLang="zh-TW" dirty="0">
                <a:effectLst/>
              </a:rPr>
              <a:t>(</a:t>
            </a:r>
            <a:r>
              <a:rPr lang="en-US" altLang="zh-TW" dirty="0" err="1">
                <a:effectLst/>
              </a:rPr>
              <a:t>GLsizei</a:t>
            </a:r>
            <a:r>
              <a:rPr lang="en-US" altLang="zh-TW" dirty="0">
                <a:effectLst/>
              </a:rPr>
              <a:t> n, </a:t>
            </a:r>
            <a:r>
              <a:rPr lang="en-US" altLang="zh-TW" dirty="0" err="1">
                <a:effectLst/>
              </a:rPr>
              <a:t>GLunint</a:t>
            </a:r>
            <a:r>
              <a:rPr lang="en-US" altLang="zh-TW" dirty="0">
                <a:effectLst/>
              </a:rPr>
              <a:t> *buff):</a:t>
            </a:r>
            <a:r>
              <a:rPr lang="zh-TW" altLang="zh-TW" dirty="0">
                <a:effectLst/>
                <a:latin typeface="微軟正黑體" panose="020B0604030504040204" pitchFamily="34" charset="-120"/>
                <a:ea typeface="微軟正黑體" panose="020B0604030504040204" pitchFamily="34" charset="-120"/>
              </a:rPr>
              <a:t>設定拾取緩衝區</a:t>
            </a:r>
          </a:p>
          <a:p>
            <a:r>
              <a:rPr lang="en-US" altLang="zh-TW" dirty="0">
                <a:effectLst/>
              </a:rPr>
              <a:t>void </a:t>
            </a:r>
            <a:r>
              <a:rPr lang="en-US" altLang="zh-TW" dirty="0" err="1">
                <a:effectLst/>
              </a:rPr>
              <a:t>glInitNames</a:t>
            </a:r>
            <a:r>
              <a:rPr lang="en-US" altLang="zh-TW" dirty="0">
                <a:effectLst/>
              </a:rPr>
              <a:t>():</a:t>
            </a:r>
            <a:r>
              <a:rPr lang="zh-TW" altLang="zh-TW" dirty="0">
                <a:effectLst/>
                <a:latin typeface="微軟正黑體" panose="020B0604030504040204" pitchFamily="34" charset="-120"/>
                <a:ea typeface="微軟正黑體" panose="020B0604030504040204" pitchFamily="34" charset="-120"/>
              </a:rPr>
              <a:t>初始化</a:t>
            </a:r>
            <a:r>
              <a:rPr lang="en-US" altLang="zh-TW" dirty="0">
                <a:effectLst/>
                <a:latin typeface="微軟正黑體" panose="020B0604030504040204" pitchFamily="34" charset="-120"/>
                <a:ea typeface="微軟正黑體" panose="020B0604030504040204" pitchFamily="34" charset="-120"/>
              </a:rPr>
              <a:t>stack</a:t>
            </a:r>
            <a:r>
              <a:rPr lang="zh-TW" altLang="zh-TW" dirty="0">
                <a:effectLst/>
                <a:latin typeface="微軟正黑體" panose="020B0604030504040204" pitchFamily="34" charset="-120"/>
                <a:ea typeface="微軟正黑體" panose="020B0604030504040204" pitchFamily="34" charset="-120"/>
              </a:rPr>
              <a:t>的名字</a:t>
            </a:r>
          </a:p>
          <a:p>
            <a:r>
              <a:rPr lang="en-US" altLang="zh-TW" dirty="0">
                <a:effectLst/>
              </a:rPr>
              <a:t>void </a:t>
            </a:r>
            <a:r>
              <a:rPr lang="en-US" altLang="zh-TW" dirty="0" err="1">
                <a:effectLst/>
              </a:rPr>
              <a:t>glPushName</a:t>
            </a:r>
            <a:r>
              <a:rPr lang="en-US" altLang="zh-TW" dirty="0">
                <a:effectLst/>
              </a:rPr>
              <a:t>(</a:t>
            </a:r>
            <a:r>
              <a:rPr lang="en-US" altLang="zh-TW" dirty="0" err="1">
                <a:effectLst/>
              </a:rPr>
              <a:t>Gluint</a:t>
            </a:r>
            <a:r>
              <a:rPr lang="en-US" altLang="zh-TW" dirty="0">
                <a:effectLst/>
              </a:rPr>
              <a:t> name)</a:t>
            </a:r>
            <a:endParaRPr lang="zh-TW" altLang="zh-TW" dirty="0">
              <a:effectLst/>
            </a:endParaRPr>
          </a:p>
          <a:p>
            <a:r>
              <a:rPr lang="en-US" altLang="zh-TW" dirty="0">
                <a:effectLst/>
              </a:rPr>
              <a:t>void </a:t>
            </a:r>
            <a:r>
              <a:rPr lang="en-US" altLang="zh-TW" dirty="0" err="1">
                <a:effectLst/>
              </a:rPr>
              <a:t>glPopName</a:t>
            </a:r>
            <a:r>
              <a:rPr lang="en-US" altLang="zh-TW" dirty="0">
                <a:effectLst/>
              </a:rPr>
              <a:t>()</a:t>
            </a:r>
            <a:endParaRPr lang="zh-TW" altLang="zh-TW" dirty="0">
              <a:effectLst/>
            </a:endParaRPr>
          </a:p>
          <a:p>
            <a:r>
              <a:rPr lang="en-US" altLang="zh-TW" dirty="0">
                <a:effectLst/>
              </a:rPr>
              <a:t>void </a:t>
            </a:r>
            <a:r>
              <a:rPr lang="en-US" altLang="zh-TW" dirty="0" err="1">
                <a:effectLst/>
              </a:rPr>
              <a:t>glLoadName</a:t>
            </a:r>
            <a:r>
              <a:rPr lang="en-US" altLang="zh-TW" dirty="0">
                <a:effectLst/>
              </a:rPr>
              <a:t>(</a:t>
            </a:r>
            <a:r>
              <a:rPr lang="en-US" altLang="zh-TW" dirty="0" err="1">
                <a:effectLst/>
              </a:rPr>
              <a:t>Gluint</a:t>
            </a:r>
            <a:r>
              <a:rPr lang="en-US" altLang="zh-TW" dirty="0">
                <a:effectLst/>
              </a:rPr>
              <a:t> name):</a:t>
            </a:r>
            <a:r>
              <a:rPr lang="zh-TW" altLang="zh-TW" dirty="0">
                <a:effectLst/>
                <a:latin typeface="微軟正黑體" panose="020B0604030504040204" pitchFamily="34" charset="-120"/>
                <a:ea typeface="微軟正黑體" panose="020B0604030504040204" pitchFamily="34" charset="-120"/>
              </a:rPr>
              <a:t>替換</a:t>
            </a:r>
            <a:r>
              <a:rPr lang="en-US" altLang="zh-TW" dirty="0">
                <a:effectLst/>
                <a:latin typeface="微軟正黑體" panose="020B0604030504040204" pitchFamily="34" charset="-120"/>
                <a:ea typeface="微軟正黑體" panose="020B0604030504040204" pitchFamily="34" charset="-120"/>
              </a:rPr>
              <a:t>stack</a:t>
            </a:r>
            <a:r>
              <a:rPr lang="zh-TW" altLang="zh-TW" dirty="0">
                <a:effectLst/>
                <a:latin typeface="微軟正黑體" panose="020B0604030504040204" pitchFamily="34" charset="-120"/>
                <a:ea typeface="微軟正黑體" panose="020B0604030504040204" pitchFamily="34" charset="-120"/>
              </a:rPr>
              <a:t>頂部的值</a:t>
            </a:r>
          </a:p>
          <a:p>
            <a:r>
              <a:rPr lang="en-US" altLang="zh-TW" dirty="0" err="1">
                <a:effectLst/>
              </a:rPr>
              <a:t>gluPickMatrix</a:t>
            </a:r>
            <a:r>
              <a:rPr lang="en-US" altLang="zh-TW" dirty="0">
                <a:effectLst/>
              </a:rPr>
              <a:t> (x, y, w, h, *</a:t>
            </a:r>
            <a:r>
              <a:rPr lang="en-US" altLang="zh-TW" dirty="0" err="1">
                <a:effectLst/>
              </a:rPr>
              <a:t>vp</a:t>
            </a:r>
            <a:r>
              <a:rPr lang="en-US" altLang="zh-TW" dirty="0">
                <a:effectLst/>
              </a:rPr>
              <a:t>):</a:t>
            </a:r>
            <a:r>
              <a:rPr lang="zh-TW" altLang="zh-TW" dirty="0">
                <a:effectLst/>
                <a:latin typeface="微軟正黑體" panose="020B0604030504040204" pitchFamily="34" charset="-120"/>
                <a:ea typeface="微軟正黑體" panose="020B0604030504040204" pitchFamily="34" charset="-120"/>
              </a:rPr>
              <a:t>這個函式會將我們所選取的物件轉換為一個</a:t>
            </a:r>
            <a:r>
              <a:rPr lang="en-US" altLang="zh-TW" dirty="0">
                <a:effectLst/>
                <a:latin typeface="微軟正黑體" panose="020B0604030504040204" pitchFamily="34" charset="-120"/>
                <a:ea typeface="微軟正黑體" panose="020B0604030504040204" pitchFamily="34" charset="-120"/>
              </a:rPr>
              <a:t>projection matrix(w*h)</a:t>
            </a:r>
            <a:r>
              <a:rPr lang="zh-TW" altLang="zh-TW" dirty="0">
                <a:effectLst/>
                <a:latin typeface="微軟正黑體" panose="020B0604030504040204" pitchFamily="34" charset="-120"/>
                <a:ea typeface="微軟正黑體" panose="020B0604030504040204" pitchFamily="34" charset="-120"/>
              </a:rPr>
              <a:t>中心點為</a:t>
            </a:r>
            <a:r>
              <a:rPr lang="en-US" altLang="zh-TW" dirty="0">
                <a:effectLst/>
                <a:latin typeface="微軟正黑體" panose="020B0604030504040204" pitchFamily="34" charset="-120"/>
                <a:ea typeface="微軟正黑體" panose="020B0604030504040204" pitchFamily="34" charset="-120"/>
              </a:rPr>
              <a:t>(</a:t>
            </a:r>
            <a:r>
              <a:rPr lang="en-US" altLang="zh-TW" dirty="0" err="1">
                <a:effectLst/>
                <a:latin typeface="微軟正黑體" panose="020B0604030504040204" pitchFamily="34" charset="-120"/>
                <a:ea typeface="微軟正黑體" panose="020B0604030504040204" pitchFamily="34" charset="-120"/>
              </a:rPr>
              <a:t>x,y</a:t>
            </a:r>
            <a:r>
              <a:rPr lang="en-US" altLang="zh-TW"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marL="0" indent="0">
              <a:buNone/>
            </a:pPr>
            <a:endParaRPr lang="zh-TW" altLang="en-US" dirty="0"/>
          </a:p>
        </p:txBody>
      </p:sp>
    </p:spTree>
    <p:extLst>
      <p:ext uri="{BB962C8B-B14F-4D97-AF65-F5344CB8AC3E}">
        <p14:creationId xmlns:p14="http://schemas.microsoft.com/office/powerpoint/2010/main" val="121046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a:xfrm>
            <a:off x="680321" y="2336872"/>
            <a:ext cx="9613861" cy="3934531"/>
          </a:xfrm>
        </p:spPr>
        <p:txBody>
          <a:bodyPr>
            <a:normAutofit fontScale="25000" lnSpcReduction="20000"/>
          </a:bodyPr>
          <a:lstStyle/>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#define N 2   /*N×N pixels*/</a:t>
            </a:r>
          </a:p>
          <a:p>
            <a:pPr>
              <a:buFont typeface="Wingdings 2" panose="05020102010507070707" pitchFamily="18" charset="2"/>
              <a:buNone/>
            </a:pPr>
            <a:endParaRPr lang="en-US" altLang="zh-TW" sz="64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void mouse(</a:t>
            </a:r>
            <a:r>
              <a:rPr lang="en-US" altLang="zh-TW" sz="6400" b="1" dirty="0" err="1">
                <a:solidFill>
                  <a:schemeClr val="accent2"/>
                </a:solidFill>
                <a:latin typeface="Times New Roman" panose="02020603050405020304" pitchFamily="18" charset="0"/>
                <a:cs typeface="Times New Roman" panose="02020603050405020304" pitchFamily="18" charset="0"/>
              </a:rPr>
              <a:t>int</a:t>
            </a:r>
            <a:r>
              <a:rPr lang="en-US" altLang="zh-TW" sz="6400" b="1" dirty="0">
                <a:solidFill>
                  <a:schemeClr val="accent2"/>
                </a:solidFill>
                <a:latin typeface="Times New Roman" panose="02020603050405020304" pitchFamily="18" charset="0"/>
                <a:cs typeface="Times New Roman" panose="02020603050405020304" pitchFamily="18" charset="0"/>
              </a:rPr>
              <a:t> button, </a:t>
            </a:r>
            <a:r>
              <a:rPr lang="en-US" altLang="zh-TW" sz="6400" b="1" dirty="0" err="1">
                <a:solidFill>
                  <a:schemeClr val="accent2"/>
                </a:solidFill>
                <a:latin typeface="Times New Roman" panose="02020603050405020304" pitchFamily="18" charset="0"/>
                <a:cs typeface="Times New Roman" panose="02020603050405020304" pitchFamily="18" charset="0"/>
              </a:rPr>
              <a:t>int</a:t>
            </a:r>
            <a:r>
              <a:rPr lang="en-US" altLang="zh-TW" sz="6400" b="1" dirty="0">
                <a:solidFill>
                  <a:schemeClr val="accent2"/>
                </a:solidFill>
                <a:latin typeface="Times New Roman" panose="02020603050405020304" pitchFamily="18" charset="0"/>
                <a:cs typeface="Times New Roman" panose="02020603050405020304" pitchFamily="18" charset="0"/>
              </a:rPr>
              <a:t> state, </a:t>
            </a:r>
            <a:r>
              <a:rPr lang="en-US" altLang="zh-TW" sz="6400" b="1" dirty="0" err="1">
                <a:solidFill>
                  <a:schemeClr val="accent2"/>
                </a:solidFill>
                <a:latin typeface="Times New Roman" panose="02020603050405020304" pitchFamily="18" charset="0"/>
                <a:cs typeface="Times New Roman" panose="02020603050405020304" pitchFamily="18" charset="0"/>
              </a:rPr>
              <a:t>int</a:t>
            </a:r>
            <a:r>
              <a:rPr lang="en-US" altLang="zh-TW" sz="6400" b="1" dirty="0">
                <a:solidFill>
                  <a:schemeClr val="accent2"/>
                </a:solidFill>
                <a:latin typeface="Times New Roman" panose="02020603050405020304" pitchFamily="18" charset="0"/>
                <a:cs typeface="Times New Roman" panose="02020603050405020304" pitchFamily="18" charset="0"/>
              </a:rPr>
              <a:t> x, </a:t>
            </a:r>
            <a:r>
              <a:rPr lang="en-US" altLang="zh-TW" sz="6400" b="1" dirty="0" err="1">
                <a:solidFill>
                  <a:schemeClr val="accent2"/>
                </a:solidFill>
                <a:latin typeface="Times New Roman" panose="02020603050405020304" pitchFamily="18" charset="0"/>
                <a:cs typeface="Times New Roman" panose="02020603050405020304" pitchFamily="18" charset="0"/>
              </a:rPr>
              <a:t>int</a:t>
            </a:r>
            <a:r>
              <a:rPr lang="en-US" altLang="zh-TW" sz="6400" b="1" dirty="0">
                <a:solidFill>
                  <a:schemeClr val="accent2"/>
                </a:solidFill>
                <a:latin typeface="Times New Roman" panose="02020603050405020304" pitchFamily="18" charset="0"/>
                <a:cs typeface="Times New Roman" panose="02020603050405020304" pitchFamily="18" charset="0"/>
              </a:rPr>
              <a:t> y)</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GLuint</a:t>
            </a: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nameBuffer</a:t>
            </a:r>
            <a:r>
              <a:rPr lang="en-US" altLang="zh-TW" sz="6400" b="1" dirty="0">
                <a:solidFill>
                  <a:schemeClr val="accent2"/>
                </a:solidFill>
                <a:latin typeface="Times New Roman" panose="02020603050405020304" pitchFamily="18" charset="0"/>
                <a:cs typeface="Times New Roman" panose="02020603050405020304" pitchFamily="18" charset="0"/>
              </a:rPr>
              <a:t>[SIZE];  /*define SIZE elsewhere*/</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GLint</a:t>
            </a:r>
            <a:r>
              <a:rPr lang="en-US" altLang="zh-TW" sz="6400" b="1" dirty="0">
                <a:solidFill>
                  <a:schemeClr val="accent2"/>
                </a:solidFill>
                <a:latin typeface="Times New Roman" panose="02020603050405020304" pitchFamily="18" charset="0"/>
                <a:cs typeface="Times New Roman" panose="02020603050405020304" pitchFamily="18" charset="0"/>
              </a:rPr>
              <a:t> hits;</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GLint</a:t>
            </a:r>
            <a:r>
              <a:rPr lang="en-US" altLang="zh-TW" sz="6400" b="1" dirty="0">
                <a:solidFill>
                  <a:schemeClr val="accent2"/>
                </a:solidFill>
                <a:latin typeface="Times New Roman" panose="02020603050405020304" pitchFamily="18" charset="0"/>
                <a:cs typeface="Times New Roman" panose="02020603050405020304" pitchFamily="18" charset="0"/>
              </a:rPr>
              <a:t> viewport[4];</a:t>
            </a:r>
          </a:p>
          <a:p>
            <a:pPr>
              <a:buFont typeface="Wingdings 2" panose="05020102010507070707" pitchFamily="18" charset="2"/>
              <a:buNone/>
            </a:pPr>
            <a:endParaRPr lang="en-US" altLang="zh-TW" sz="64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if (button == GLUT_LEFT_BUTTON &amp;&amp; state == GLUT_DOWN)</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 initial the name stack*/</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glInitNames</a:t>
            </a: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glPushName</a:t>
            </a:r>
            <a:r>
              <a:rPr lang="en-US" altLang="zh-TW" sz="6400" b="1" dirty="0">
                <a:solidFill>
                  <a:schemeClr val="accent2"/>
                </a:solidFill>
                <a:latin typeface="Times New Roman" panose="02020603050405020304" pitchFamily="18" charset="0"/>
                <a:cs typeface="Times New Roman" panose="02020603050405020304" pitchFamily="18" charset="0"/>
              </a:rPr>
              <a:t>(0);</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glSelectBuffer</a:t>
            </a:r>
            <a:r>
              <a:rPr lang="en-US" altLang="zh-TW" sz="6400" b="1" dirty="0">
                <a:solidFill>
                  <a:schemeClr val="accent2"/>
                </a:solidFill>
                <a:latin typeface="Times New Roman" panose="02020603050405020304" pitchFamily="18" charset="0"/>
                <a:cs typeface="Times New Roman" panose="02020603050405020304" pitchFamily="18" charset="0"/>
              </a:rPr>
              <a:t> (SIZE, </a:t>
            </a:r>
            <a:r>
              <a:rPr lang="en-US" altLang="zh-TW" sz="6400" b="1" dirty="0" err="1">
                <a:solidFill>
                  <a:schemeClr val="accent2"/>
                </a:solidFill>
                <a:latin typeface="Times New Roman" panose="02020603050405020304" pitchFamily="18" charset="0"/>
                <a:cs typeface="Times New Roman" panose="02020603050405020304" pitchFamily="18" charset="0"/>
              </a:rPr>
              <a:t>namebuffer</a:t>
            </a:r>
            <a:r>
              <a:rPr lang="en-US" altLang="zh-TW" sz="6400" b="1" dirty="0">
                <a:solidFill>
                  <a:schemeClr val="accent2"/>
                </a:solidFill>
                <a:latin typeface="Times New Roman" panose="02020603050405020304" pitchFamily="18" charset="0"/>
                <a:cs typeface="Times New Roman" panose="02020603050405020304" pitchFamily="18" charset="0"/>
              </a:rPr>
              <a:t>);</a:t>
            </a:r>
          </a:p>
          <a:p>
            <a:pPr marL="0" indent="0">
              <a:buNone/>
            </a:pPr>
            <a:endParaRPr lang="zh-TW" altLang="en-US" dirty="0"/>
          </a:p>
        </p:txBody>
      </p:sp>
    </p:spTree>
    <p:extLst>
      <p:ext uri="{BB962C8B-B14F-4D97-AF65-F5344CB8AC3E}">
        <p14:creationId xmlns:p14="http://schemas.microsoft.com/office/powerpoint/2010/main" val="33804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noAutofit/>
          </a:bodyPr>
          <a:lstStyle/>
          <a:p>
            <a:pPr>
              <a:buFont typeface="Wingdings 2" panose="05020102010507070707" pitchFamily="18" charset="2"/>
              <a:buNone/>
            </a:pPr>
            <a:r>
              <a:rPr lang="en-US" altLang="zh-TW" sz="1100" b="1" dirty="0"/>
              <a:t> </a:t>
            </a:r>
            <a:r>
              <a:rPr lang="en-US" altLang="zh-TW" sz="1100" b="1" dirty="0">
                <a:solidFill>
                  <a:schemeClr val="accent2"/>
                </a:solidFill>
                <a:latin typeface="Times New Roman" panose="02020603050405020304" pitchFamily="18" charset="0"/>
                <a:cs typeface="Times New Roman" panose="02020603050405020304" pitchFamily="18" charset="0"/>
              </a:rPr>
              <a:t>/* set up viewing for selection mode*/</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glGetIntegerv</a:t>
            </a:r>
            <a:r>
              <a:rPr lang="en-US" altLang="zh-TW" sz="1100" b="1" dirty="0">
                <a:solidFill>
                  <a:schemeClr val="accent2"/>
                </a:solidFill>
                <a:latin typeface="Times New Roman" panose="02020603050405020304" pitchFamily="18" charset="0"/>
                <a:cs typeface="Times New Roman" panose="02020603050405020304" pitchFamily="18" charset="0"/>
              </a:rPr>
              <a:t>(GL_VIEWPORT, viewport);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glMatrixMode</a:t>
            </a:r>
            <a:r>
              <a:rPr lang="en-US" altLang="zh-TW" sz="1100" b="1" dirty="0">
                <a:solidFill>
                  <a:schemeClr val="accent2"/>
                </a:solidFill>
                <a:latin typeface="Times New Roman" panose="02020603050405020304" pitchFamily="18" charset="0"/>
                <a:cs typeface="Times New Roman" panose="02020603050405020304" pitchFamily="18" charset="0"/>
              </a:rPr>
              <a:t>(GL_PROJECTION);</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 Save original viewing matrix*/</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glPushMatrix</a:t>
            </a:r>
            <a:r>
              <a:rPr lang="en-US" altLang="zh-TW" sz="11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glLoadIdentity</a:t>
            </a:r>
            <a:r>
              <a:rPr lang="en-US" altLang="zh-TW" sz="11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 N×N pick area around cursor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 must invert mouse y to get in world </a:t>
            </a:r>
            <a:r>
              <a:rPr lang="en-US" altLang="zh-TW" sz="1100" b="1" dirty="0" err="1">
                <a:solidFill>
                  <a:schemeClr val="accent2"/>
                </a:solidFill>
                <a:latin typeface="Times New Roman" panose="02020603050405020304" pitchFamily="18" charset="0"/>
                <a:cs typeface="Times New Roman" panose="02020603050405020304" pitchFamily="18" charset="0"/>
              </a:rPr>
              <a:t>coords</a:t>
            </a:r>
            <a:r>
              <a:rPr lang="en-US" altLang="zh-TW" sz="11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glPickMatrix</a:t>
            </a:r>
            <a:r>
              <a:rPr lang="en-US" altLang="zh-TW" sz="1100" b="1" dirty="0">
                <a:solidFill>
                  <a:schemeClr val="accent2"/>
                </a:solidFill>
                <a:latin typeface="Times New Roman" panose="02020603050405020304" pitchFamily="18" charset="0"/>
                <a:cs typeface="Times New Roman" panose="02020603050405020304" pitchFamily="18" charset="0"/>
              </a:rPr>
              <a:t>((</a:t>
            </a:r>
            <a:r>
              <a:rPr lang="en-US" altLang="zh-TW" sz="1100" b="1" dirty="0" err="1">
                <a:solidFill>
                  <a:schemeClr val="accent2"/>
                </a:solidFill>
                <a:latin typeface="Times New Roman" panose="02020603050405020304" pitchFamily="18" charset="0"/>
                <a:cs typeface="Times New Roman" panose="02020603050405020304" pitchFamily="18" charset="0"/>
              </a:rPr>
              <a:t>GLdouble</a:t>
            </a:r>
            <a:r>
              <a:rPr lang="en-US" altLang="zh-TW" sz="1100" b="1" dirty="0">
                <a:solidFill>
                  <a:schemeClr val="accent2"/>
                </a:solidFill>
                <a:latin typeface="Times New Roman" panose="02020603050405020304" pitchFamily="18" charset="0"/>
                <a:cs typeface="Times New Roman" panose="02020603050405020304" pitchFamily="18" charset="0"/>
              </a:rPr>
              <a:t>) x, (</a:t>
            </a:r>
            <a:r>
              <a:rPr lang="en-US" altLang="zh-TW" sz="1100" b="1" dirty="0" err="1">
                <a:solidFill>
                  <a:schemeClr val="accent2"/>
                </a:solidFill>
                <a:latin typeface="Times New Roman" panose="02020603050405020304" pitchFamily="18" charset="0"/>
                <a:cs typeface="Times New Roman" panose="02020603050405020304" pitchFamily="18" charset="0"/>
              </a:rPr>
              <a:t>GLdouble</a:t>
            </a:r>
            <a:r>
              <a:rPr lang="en-US" altLang="zh-TW" sz="1100" b="1" dirty="0">
                <a:solidFill>
                  <a:schemeClr val="accent2"/>
                </a:solidFill>
                <a:latin typeface="Times New Roman" panose="02020603050405020304" pitchFamily="18" charset="0"/>
                <a:cs typeface="Times New Roman" panose="02020603050405020304" pitchFamily="18" charset="0"/>
              </a:rPr>
              <a:t>) (viewport[3]-y), N, N, viewport);</a:t>
            </a:r>
          </a:p>
          <a:p>
            <a:pPr>
              <a:buFont typeface="Wingdings 2" panose="05020102010507070707" pitchFamily="18" charset="2"/>
              <a:buNone/>
            </a:pPr>
            <a:endParaRPr lang="en-US" altLang="zh-TW" sz="11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/*some clipping window as in reshape callback*/</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gluOrtho2D(</a:t>
            </a:r>
            <a:r>
              <a:rPr lang="en-US" altLang="zh-TW" sz="1100" b="1" dirty="0" err="1">
                <a:solidFill>
                  <a:schemeClr val="accent2"/>
                </a:solidFill>
                <a:latin typeface="Times New Roman" panose="02020603050405020304" pitchFamily="18" charset="0"/>
                <a:cs typeface="Times New Roman" panose="02020603050405020304" pitchFamily="18" charset="0"/>
              </a:rPr>
              <a:t>xmin</a:t>
            </a: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xmax</a:t>
            </a: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ymin</a:t>
            </a: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ymax</a:t>
            </a:r>
            <a:r>
              <a:rPr lang="en-US" altLang="zh-TW" sz="11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draw_objects</a:t>
            </a:r>
            <a:r>
              <a:rPr lang="en-US" altLang="zh-TW" sz="1100" b="1" dirty="0">
                <a:solidFill>
                  <a:schemeClr val="accent2"/>
                </a:solidFill>
                <a:latin typeface="Times New Roman" panose="02020603050405020304" pitchFamily="18" charset="0"/>
                <a:cs typeface="Times New Roman" panose="02020603050405020304" pitchFamily="18" charset="0"/>
              </a:rPr>
              <a:t>(GL_SELECT);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glMatrixMode</a:t>
            </a:r>
            <a:r>
              <a:rPr lang="en-US" altLang="zh-TW" sz="1100" b="1" dirty="0">
                <a:solidFill>
                  <a:schemeClr val="accent2"/>
                </a:solidFill>
                <a:latin typeface="Times New Roman" panose="02020603050405020304" pitchFamily="18" charset="0"/>
                <a:cs typeface="Times New Roman" panose="02020603050405020304" pitchFamily="18" charset="0"/>
              </a:rPr>
              <a:t>(GL_PROJECTION);</a:t>
            </a:r>
            <a:endParaRPr lang="zh-TW" altLang="en-US" sz="1100" b="1" dirty="0"/>
          </a:p>
        </p:txBody>
      </p:sp>
    </p:spTree>
    <p:extLst>
      <p:ext uri="{BB962C8B-B14F-4D97-AF65-F5344CB8AC3E}">
        <p14:creationId xmlns:p14="http://schemas.microsoft.com/office/powerpoint/2010/main" val="3935133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noAutofit/>
          </a:bodyPr>
          <a:lstStyle/>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/*restore viewing matrix*/</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r>
              <a:rPr lang="en-US" altLang="zh-TW" sz="1400" b="1" dirty="0" err="1">
                <a:solidFill>
                  <a:schemeClr val="accent2"/>
                </a:solidFill>
                <a:latin typeface="Times New Roman" panose="02020603050405020304" pitchFamily="18" charset="0"/>
                <a:cs typeface="Times New Roman" panose="02020603050405020304" pitchFamily="18" charset="0"/>
              </a:rPr>
              <a:t>glPopMatrix</a:t>
            </a:r>
            <a:r>
              <a:rPr lang="en-US" altLang="zh-TW" sz="1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r>
              <a:rPr lang="en-US" altLang="zh-TW" sz="1400" b="1" dirty="0" err="1">
                <a:solidFill>
                  <a:schemeClr val="accent2"/>
                </a:solidFill>
                <a:latin typeface="Times New Roman" panose="02020603050405020304" pitchFamily="18" charset="0"/>
                <a:cs typeface="Times New Roman" panose="02020603050405020304" pitchFamily="18" charset="0"/>
              </a:rPr>
              <a:t>glFlush</a:t>
            </a:r>
            <a:r>
              <a:rPr lang="en-US" altLang="zh-TW" sz="1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endParaRPr lang="en-US" altLang="zh-TW" sz="14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/*return to normal render mode*/</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hits= </a:t>
            </a:r>
            <a:r>
              <a:rPr lang="en-US" altLang="zh-TW" sz="1400" b="1" dirty="0" err="1">
                <a:solidFill>
                  <a:schemeClr val="accent2"/>
                </a:solidFill>
                <a:latin typeface="Times New Roman" panose="02020603050405020304" pitchFamily="18" charset="0"/>
                <a:cs typeface="Times New Roman" panose="02020603050405020304" pitchFamily="18" charset="0"/>
              </a:rPr>
              <a:t>glRenderMode</a:t>
            </a:r>
            <a:r>
              <a:rPr lang="en-US" altLang="zh-TW" sz="1400" b="1" dirty="0">
                <a:solidFill>
                  <a:schemeClr val="accent2"/>
                </a:solidFill>
                <a:latin typeface="Times New Roman" panose="02020603050405020304" pitchFamily="18" charset="0"/>
                <a:cs typeface="Times New Roman" panose="02020603050405020304" pitchFamily="18" charset="0"/>
              </a:rPr>
              <a:t>(GL_RENDER);</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/*process hits from selection mode rendering*/</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r>
              <a:rPr lang="en-US" altLang="zh-TW" sz="1400" b="1" dirty="0" err="1">
                <a:solidFill>
                  <a:schemeClr val="accent2"/>
                </a:solidFill>
                <a:latin typeface="Times New Roman" panose="02020603050405020304" pitchFamily="18" charset="0"/>
                <a:cs typeface="Times New Roman" panose="02020603050405020304" pitchFamily="18" charset="0"/>
              </a:rPr>
              <a:t>processHits</a:t>
            </a:r>
            <a:r>
              <a:rPr lang="en-US" altLang="zh-TW" sz="1400" b="1" dirty="0">
                <a:solidFill>
                  <a:schemeClr val="accent2"/>
                </a:solidFill>
                <a:latin typeface="Times New Roman" panose="02020603050405020304" pitchFamily="18" charset="0"/>
                <a:cs typeface="Times New Roman" panose="02020603050405020304" pitchFamily="18" charset="0"/>
              </a:rPr>
              <a:t>(hits, </a:t>
            </a:r>
            <a:r>
              <a:rPr lang="en-US" altLang="zh-TW" sz="1400" b="1" dirty="0" err="1">
                <a:solidFill>
                  <a:schemeClr val="accent2"/>
                </a:solidFill>
                <a:latin typeface="Times New Roman" panose="02020603050405020304" pitchFamily="18" charset="0"/>
                <a:cs typeface="Times New Roman" panose="02020603050405020304" pitchFamily="18" charset="0"/>
              </a:rPr>
              <a:t>nameBuff</a:t>
            </a:r>
            <a:r>
              <a:rPr lang="en-US" altLang="zh-TW" sz="1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/*normal render*/</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r>
              <a:rPr lang="en-US" altLang="zh-TW" sz="1400" b="1" dirty="0" err="1">
                <a:solidFill>
                  <a:schemeClr val="accent2"/>
                </a:solidFill>
                <a:latin typeface="Times New Roman" panose="02020603050405020304" pitchFamily="18" charset="0"/>
                <a:cs typeface="Times New Roman" panose="02020603050405020304" pitchFamily="18" charset="0"/>
              </a:rPr>
              <a:t>glutPostRedisplay</a:t>
            </a:r>
            <a:r>
              <a:rPr lang="en-US" altLang="zh-TW" sz="1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400" b="1" dirty="0">
                <a:solidFill>
                  <a:schemeClr val="accent2"/>
                </a:solidFill>
                <a:latin typeface="Times New Roman" panose="02020603050405020304" pitchFamily="18" charset="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562213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a:xfrm>
            <a:off x="680320" y="2302367"/>
            <a:ext cx="9613861" cy="3599316"/>
          </a:xfrm>
        </p:spPr>
        <p:txBody>
          <a:bodyPr>
            <a:noAutofit/>
          </a:bodyPr>
          <a:lstStyle/>
          <a:p>
            <a:pPr>
              <a:buFont typeface="Wingdings 2" panose="05020102010507070707" pitchFamily="18" charset="2"/>
              <a:buNone/>
            </a:pPr>
            <a:r>
              <a:rPr lang="en-US" altLang="zh-TW" sz="1100" dirty="0">
                <a:latin typeface="Times New Roman" panose="02020603050405020304" pitchFamily="18" charset="0"/>
                <a:cs typeface="Times New Roman" panose="02020603050405020304" pitchFamily="18" charset="0"/>
              </a:rPr>
              <a:t> </a:t>
            </a:r>
            <a:r>
              <a:rPr lang="en-US" altLang="zh-TW" sz="1100" b="1" dirty="0">
                <a:solidFill>
                  <a:schemeClr val="accent2"/>
                </a:solidFill>
                <a:latin typeface="Times New Roman" panose="02020603050405020304" pitchFamily="18" charset="0"/>
                <a:cs typeface="Times New Roman" panose="02020603050405020304" pitchFamily="18" charset="0"/>
              </a:rPr>
              <a:t>void display()</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glClear</a:t>
            </a:r>
            <a:r>
              <a:rPr lang="en-US" altLang="zh-TW" sz="1100" b="1" dirty="0">
                <a:solidFill>
                  <a:schemeClr val="accent2"/>
                </a:solidFill>
                <a:latin typeface="Times New Roman" panose="02020603050405020304" pitchFamily="18" charset="0"/>
                <a:cs typeface="Times New Roman" panose="02020603050405020304" pitchFamily="18" charset="0"/>
              </a:rPr>
              <a:t>(GL_COLOR_BUFFER_BIT);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draw_objects</a:t>
            </a:r>
            <a:r>
              <a:rPr lang="en-US" altLang="zh-TW" sz="1100" b="1" dirty="0">
                <a:solidFill>
                  <a:schemeClr val="accent2"/>
                </a:solidFill>
                <a:latin typeface="Times New Roman" panose="02020603050405020304" pitchFamily="18" charset="0"/>
                <a:cs typeface="Times New Roman" panose="02020603050405020304" pitchFamily="18" charset="0"/>
              </a:rPr>
              <a:t>(GL_RENDER);</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glFlush</a:t>
            </a:r>
            <a:r>
              <a:rPr lang="en-US" altLang="zh-TW" sz="11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void </a:t>
            </a:r>
            <a:r>
              <a:rPr lang="en-US" altLang="zh-TW" sz="1100" b="1" dirty="0" err="1">
                <a:solidFill>
                  <a:schemeClr val="accent2"/>
                </a:solidFill>
                <a:latin typeface="Times New Roman" panose="02020603050405020304" pitchFamily="18" charset="0"/>
                <a:cs typeface="Times New Roman" panose="02020603050405020304" pitchFamily="18" charset="0"/>
              </a:rPr>
              <a:t>drawObjects</a:t>
            </a:r>
            <a:r>
              <a:rPr lang="en-US" altLang="zh-TW" sz="1100" b="1" dirty="0">
                <a:solidFill>
                  <a:schemeClr val="accent2"/>
                </a:solidFill>
                <a:latin typeface="Times New Roman" panose="02020603050405020304" pitchFamily="18" charset="0"/>
                <a:cs typeface="Times New Roman" panose="02020603050405020304" pitchFamily="18" charset="0"/>
              </a:rPr>
              <a:t>(</a:t>
            </a:r>
            <a:r>
              <a:rPr lang="en-US" altLang="zh-TW" sz="1100" b="1" dirty="0" err="1">
                <a:solidFill>
                  <a:schemeClr val="accent2"/>
                </a:solidFill>
                <a:latin typeface="Times New Roman" panose="02020603050405020304" pitchFamily="18" charset="0"/>
                <a:cs typeface="Times New Roman" panose="02020603050405020304" pitchFamily="18" charset="0"/>
              </a:rPr>
              <a:t>GLenum</a:t>
            </a:r>
            <a:r>
              <a:rPr lang="en-US" altLang="zh-TW" sz="1100" b="1" dirty="0">
                <a:solidFill>
                  <a:schemeClr val="accent2"/>
                </a:solidFill>
                <a:latin typeface="Times New Roman" panose="02020603050405020304" pitchFamily="18" charset="0"/>
                <a:cs typeface="Times New Roman" panose="02020603050405020304" pitchFamily="18" charset="0"/>
              </a:rPr>
              <a:t> mode)</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if(mode==GL_SELECT)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glLoadName</a:t>
            </a:r>
            <a:r>
              <a:rPr lang="en-US" altLang="zh-TW" sz="1100" b="1" dirty="0">
                <a:solidFill>
                  <a:schemeClr val="accent2"/>
                </a:solidFill>
                <a:latin typeface="Times New Roman" panose="02020603050405020304" pitchFamily="18" charset="0"/>
                <a:cs typeface="Times New Roman" panose="02020603050405020304" pitchFamily="18" charset="0"/>
              </a:rPr>
              <a:t>(1);</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glColor3f(1.0, 0.0, 0.0);</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glRectf</a:t>
            </a:r>
            <a:r>
              <a:rPr lang="en-US" altLang="zh-TW" sz="1100" b="1" dirty="0">
                <a:solidFill>
                  <a:schemeClr val="accent2"/>
                </a:solidFill>
                <a:latin typeface="Times New Roman" panose="02020603050405020304" pitchFamily="18" charset="0"/>
                <a:cs typeface="Times New Roman" panose="02020603050405020304" pitchFamily="18" charset="0"/>
              </a:rPr>
              <a:t>(-0.5, -0.5, 1.0, 1.0);</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if(mode==GL_SELECT)</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glLoadName</a:t>
            </a:r>
            <a:r>
              <a:rPr lang="en-US" altLang="zh-TW" sz="1100" b="1" dirty="0">
                <a:solidFill>
                  <a:schemeClr val="accent2"/>
                </a:solidFill>
                <a:latin typeface="Times New Roman" panose="02020603050405020304" pitchFamily="18" charset="0"/>
                <a:cs typeface="Times New Roman" panose="02020603050405020304" pitchFamily="18" charset="0"/>
              </a:rPr>
              <a:t>(2);</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glColor3f(0.0, 0.0, 1.0);</a:t>
            </a:r>
          </a:p>
          <a:p>
            <a:pPr>
              <a:buFont typeface="Wingdings 2" panose="05020102010507070707" pitchFamily="18" charset="2"/>
              <a:buNone/>
            </a:pPr>
            <a:r>
              <a:rPr lang="en-US" altLang="zh-TW" sz="1100" b="1" dirty="0">
                <a:solidFill>
                  <a:schemeClr val="accent2"/>
                </a:solidFill>
                <a:latin typeface="Times New Roman" panose="02020603050405020304" pitchFamily="18" charset="0"/>
                <a:cs typeface="Times New Roman" panose="02020603050405020304" pitchFamily="18" charset="0"/>
              </a:rPr>
              <a:t>      </a:t>
            </a:r>
            <a:r>
              <a:rPr lang="en-US" altLang="zh-TW" sz="1100" b="1" dirty="0" err="1">
                <a:solidFill>
                  <a:schemeClr val="accent2"/>
                </a:solidFill>
                <a:latin typeface="Times New Roman" panose="02020603050405020304" pitchFamily="18" charset="0"/>
                <a:cs typeface="Times New Roman" panose="02020603050405020304" pitchFamily="18" charset="0"/>
              </a:rPr>
              <a:t>glRectif</a:t>
            </a:r>
            <a:r>
              <a:rPr lang="en-US" altLang="zh-TW" sz="1100" b="1" dirty="0">
                <a:solidFill>
                  <a:schemeClr val="accent2"/>
                </a:solidFill>
                <a:latin typeface="Times New Roman" panose="02020603050405020304" pitchFamily="18" charset="0"/>
                <a:cs typeface="Times New Roman" panose="02020603050405020304" pitchFamily="18" charset="0"/>
              </a:rPr>
              <a:t>(-1.0, -1.0, 0.5, 0.5); }</a:t>
            </a:r>
            <a:endParaRPr lang="zh-TW" altLang="en-US" sz="1100" dirty="0"/>
          </a:p>
        </p:txBody>
      </p:sp>
    </p:spTree>
    <p:extLst>
      <p:ext uri="{BB962C8B-B14F-4D97-AF65-F5344CB8AC3E}">
        <p14:creationId xmlns:p14="http://schemas.microsoft.com/office/powerpoint/2010/main" val="2447641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normAutofit fontScale="25000" lnSpcReduction="20000"/>
          </a:bodyPr>
          <a:lstStyle/>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void </a:t>
            </a:r>
            <a:r>
              <a:rPr lang="en-US" altLang="zh-TW" sz="6400" b="1" dirty="0" err="1">
                <a:solidFill>
                  <a:schemeClr val="accent2"/>
                </a:solidFill>
                <a:latin typeface="Times New Roman" panose="02020603050405020304" pitchFamily="18" charset="0"/>
                <a:cs typeface="Times New Roman" panose="02020603050405020304" pitchFamily="18" charset="0"/>
              </a:rPr>
              <a:t>processHits</a:t>
            </a: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GLint</a:t>
            </a:r>
            <a:r>
              <a:rPr lang="en-US" altLang="zh-TW" sz="6400" b="1" dirty="0">
                <a:solidFill>
                  <a:schemeClr val="accent2"/>
                </a:solidFill>
                <a:latin typeface="Times New Roman" panose="02020603050405020304" pitchFamily="18" charset="0"/>
                <a:cs typeface="Times New Roman" panose="02020603050405020304" pitchFamily="18" charset="0"/>
              </a:rPr>
              <a:t> hits, </a:t>
            </a:r>
            <a:r>
              <a:rPr lang="en-US" altLang="zh-TW" sz="6400" b="1" dirty="0" err="1">
                <a:solidFill>
                  <a:schemeClr val="accent2"/>
                </a:solidFill>
                <a:latin typeface="Times New Roman" panose="02020603050405020304" pitchFamily="18" charset="0"/>
                <a:cs typeface="Times New Roman" panose="02020603050405020304" pitchFamily="18" charset="0"/>
              </a:rPr>
              <a:t>GLuint</a:t>
            </a:r>
            <a:r>
              <a:rPr lang="en-US" altLang="zh-TW" sz="6400" b="1" dirty="0">
                <a:solidFill>
                  <a:schemeClr val="accent2"/>
                </a:solidFill>
                <a:latin typeface="Times New Roman" panose="02020603050405020304" pitchFamily="18" charset="0"/>
                <a:cs typeface="Times New Roman" panose="02020603050405020304" pitchFamily="18" charset="0"/>
              </a:rPr>
              <a:t> buffer[])</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unsigned </a:t>
            </a:r>
            <a:r>
              <a:rPr lang="en-US" altLang="zh-TW" sz="6400" b="1" dirty="0" err="1">
                <a:solidFill>
                  <a:schemeClr val="accent2"/>
                </a:solidFill>
                <a:latin typeface="Times New Roman" panose="02020603050405020304" pitchFamily="18" charset="0"/>
                <a:cs typeface="Times New Roman" panose="02020603050405020304" pitchFamily="18" charset="0"/>
              </a:rPr>
              <a:t>int</a:t>
            </a: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i</a:t>
            </a:r>
            <a:r>
              <a:rPr lang="en-US" altLang="zh-TW" sz="6400" b="1" dirty="0">
                <a:solidFill>
                  <a:schemeClr val="accent2"/>
                </a:solidFill>
                <a:latin typeface="Times New Roman" panose="02020603050405020304" pitchFamily="18" charset="0"/>
                <a:cs typeface="Times New Roman" panose="02020603050405020304" pitchFamily="18" charset="0"/>
              </a:rPr>
              <a:t>, j;</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GLuint</a:t>
            </a:r>
            <a:r>
              <a:rPr lang="en-US" altLang="zh-TW" sz="6400" b="1" dirty="0">
                <a:solidFill>
                  <a:schemeClr val="accent2"/>
                </a:solidFill>
                <a:latin typeface="Times New Roman" panose="02020603050405020304" pitchFamily="18" charset="0"/>
                <a:cs typeface="Times New Roman" panose="02020603050405020304" pitchFamily="18" charset="0"/>
              </a:rPr>
              <a:t> names, *</a:t>
            </a:r>
            <a:r>
              <a:rPr lang="en-US" altLang="zh-TW" sz="6400" b="1" dirty="0" err="1">
                <a:solidFill>
                  <a:schemeClr val="accent2"/>
                </a:solidFill>
                <a:latin typeface="Times New Roman" panose="02020603050405020304" pitchFamily="18" charset="0"/>
                <a:cs typeface="Times New Roman" panose="02020603050405020304" pitchFamily="18" charset="0"/>
              </a:rPr>
              <a:t>ptr</a:t>
            </a: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endParaRPr lang="en-US" altLang="zh-TW" sz="64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printf</a:t>
            </a:r>
            <a:r>
              <a:rPr lang="en-US" altLang="zh-TW" sz="6400" b="1" dirty="0">
                <a:solidFill>
                  <a:schemeClr val="accent2"/>
                </a:solidFill>
                <a:latin typeface="Times New Roman" panose="02020603050405020304" pitchFamily="18" charset="0"/>
                <a:cs typeface="Times New Roman" panose="02020603050405020304" pitchFamily="18" charset="0"/>
              </a:rPr>
              <a:t> ("hits = %d\n", hits);</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ptr</a:t>
            </a:r>
            <a:r>
              <a:rPr lang="en-US" altLang="zh-TW" sz="6400" b="1" dirty="0">
                <a:solidFill>
                  <a:schemeClr val="accent2"/>
                </a:solidFill>
                <a:latin typeface="Times New Roman" panose="02020603050405020304" pitchFamily="18" charset="0"/>
                <a:cs typeface="Times New Roman" panose="02020603050405020304" pitchFamily="18" charset="0"/>
              </a:rPr>
              <a:t> = (</a:t>
            </a:r>
            <a:r>
              <a:rPr lang="en-US" altLang="zh-TW" sz="6400" b="1" dirty="0" err="1">
                <a:solidFill>
                  <a:schemeClr val="accent2"/>
                </a:solidFill>
                <a:latin typeface="Times New Roman" panose="02020603050405020304" pitchFamily="18" charset="0"/>
                <a:cs typeface="Times New Roman" panose="02020603050405020304" pitchFamily="18" charset="0"/>
              </a:rPr>
              <a:t>GLuint</a:t>
            </a:r>
            <a:r>
              <a:rPr lang="en-US" altLang="zh-TW" sz="6400" b="1" dirty="0">
                <a:solidFill>
                  <a:schemeClr val="accent2"/>
                </a:solidFill>
                <a:latin typeface="Times New Roman" panose="02020603050405020304" pitchFamily="18" charset="0"/>
                <a:cs typeface="Times New Roman" panose="02020603050405020304" pitchFamily="18" charset="0"/>
              </a:rPr>
              <a:t> *) buffer;</a:t>
            </a:r>
          </a:p>
          <a:p>
            <a:pPr>
              <a:buFont typeface="Wingdings 2" panose="05020102010507070707" pitchFamily="18" charset="2"/>
              <a:buNone/>
            </a:pPr>
            <a:endParaRPr lang="en-US" altLang="zh-TW" sz="6400"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/*loop over number of hits*/</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for (</a:t>
            </a:r>
            <a:r>
              <a:rPr lang="en-US" altLang="zh-TW" sz="6400" b="1" dirty="0" err="1">
                <a:solidFill>
                  <a:schemeClr val="accent2"/>
                </a:solidFill>
                <a:latin typeface="Times New Roman" panose="02020603050405020304" pitchFamily="18" charset="0"/>
                <a:cs typeface="Times New Roman" panose="02020603050405020304" pitchFamily="18" charset="0"/>
              </a:rPr>
              <a:t>i</a:t>
            </a:r>
            <a:r>
              <a:rPr lang="en-US" altLang="zh-TW" sz="6400" b="1" dirty="0">
                <a:solidFill>
                  <a:schemeClr val="accent2"/>
                </a:solidFill>
                <a:latin typeface="Times New Roman" panose="02020603050405020304" pitchFamily="18" charset="0"/>
                <a:cs typeface="Times New Roman" panose="02020603050405020304" pitchFamily="18" charset="0"/>
              </a:rPr>
              <a:t> = 0; </a:t>
            </a:r>
            <a:r>
              <a:rPr lang="en-US" altLang="zh-TW" sz="6400" b="1" dirty="0" err="1">
                <a:solidFill>
                  <a:schemeClr val="accent2"/>
                </a:solidFill>
                <a:latin typeface="Times New Roman" panose="02020603050405020304" pitchFamily="18" charset="0"/>
                <a:cs typeface="Times New Roman" panose="02020603050405020304" pitchFamily="18" charset="0"/>
              </a:rPr>
              <a:t>i</a:t>
            </a:r>
            <a:r>
              <a:rPr lang="en-US" altLang="zh-TW" sz="6400" b="1" dirty="0">
                <a:solidFill>
                  <a:schemeClr val="accent2"/>
                </a:solidFill>
                <a:latin typeface="Times New Roman" panose="02020603050405020304" pitchFamily="18" charset="0"/>
                <a:cs typeface="Times New Roman" panose="02020603050405020304" pitchFamily="18" charset="0"/>
              </a:rPr>
              <a:t> &lt; hits; </a:t>
            </a:r>
            <a:r>
              <a:rPr lang="en-US" altLang="zh-TW" sz="6400" b="1" dirty="0" err="1">
                <a:solidFill>
                  <a:schemeClr val="accent2"/>
                </a:solidFill>
                <a:latin typeface="Times New Roman" panose="02020603050405020304" pitchFamily="18" charset="0"/>
                <a:cs typeface="Times New Roman" panose="02020603050405020304" pitchFamily="18" charset="0"/>
              </a:rPr>
              <a:t>i</a:t>
            </a: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 /*  for each hit  */</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names = *</a:t>
            </a:r>
            <a:r>
              <a:rPr lang="en-US" altLang="zh-TW" sz="6400" b="1" dirty="0" err="1">
                <a:solidFill>
                  <a:schemeClr val="accent2"/>
                </a:solidFill>
                <a:latin typeface="Times New Roman" panose="02020603050405020304" pitchFamily="18" charset="0"/>
                <a:cs typeface="Times New Roman" panose="02020603050405020304" pitchFamily="18" charset="0"/>
              </a:rPr>
              <a:t>ptr</a:t>
            </a:r>
            <a:r>
              <a:rPr lang="en-US" altLang="zh-TW" sz="64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/*skip over number of names and depths*/</a:t>
            </a:r>
          </a:p>
          <a:p>
            <a:pPr>
              <a:buFont typeface="Wingdings 2" panose="05020102010507070707" pitchFamily="18" charset="2"/>
              <a:buNone/>
            </a:pPr>
            <a:r>
              <a:rPr lang="en-US" altLang="zh-TW" sz="6400" b="1" dirty="0">
                <a:solidFill>
                  <a:schemeClr val="accent2"/>
                </a:solidFill>
                <a:latin typeface="Times New Roman" panose="02020603050405020304" pitchFamily="18" charset="0"/>
                <a:cs typeface="Times New Roman" panose="02020603050405020304" pitchFamily="18" charset="0"/>
              </a:rPr>
              <a:t>      </a:t>
            </a:r>
            <a:r>
              <a:rPr lang="en-US" altLang="zh-TW" sz="6400" b="1" dirty="0" err="1">
                <a:solidFill>
                  <a:schemeClr val="accent2"/>
                </a:solidFill>
                <a:latin typeface="Times New Roman" panose="02020603050405020304" pitchFamily="18" charset="0"/>
                <a:cs typeface="Times New Roman" panose="02020603050405020304" pitchFamily="18" charset="0"/>
              </a:rPr>
              <a:t>ptr</a:t>
            </a:r>
            <a:r>
              <a:rPr lang="en-US" altLang="zh-TW" sz="6400" b="1" dirty="0">
                <a:solidFill>
                  <a:schemeClr val="accent2"/>
                </a:solidFill>
                <a:latin typeface="Times New Roman" panose="02020603050405020304" pitchFamily="18" charset="0"/>
                <a:cs typeface="Times New Roman" panose="02020603050405020304" pitchFamily="18" charset="0"/>
              </a:rPr>
              <a:t>+=3;</a:t>
            </a:r>
          </a:p>
          <a:p>
            <a:pPr marL="0" indent="0">
              <a:buNone/>
            </a:pPr>
            <a:endParaRPr lang="zh-TW" altLang="en-US" dirty="0"/>
          </a:p>
        </p:txBody>
      </p:sp>
    </p:spTree>
    <p:extLst>
      <p:ext uri="{BB962C8B-B14F-4D97-AF65-F5344CB8AC3E}">
        <p14:creationId xmlns:p14="http://schemas.microsoft.com/office/powerpoint/2010/main" val="370452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Picking</a:t>
            </a:r>
            <a:endParaRPr lang="zh-TW" altLang="en-US" dirty="0"/>
          </a:p>
        </p:txBody>
      </p:sp>
      <p:sp>
        <p:nvSpPr>
          <p:cNvPr id="3" name="內容版面配置區 2"/>
          <p:cNvSpPr>
            <a:spLocks noGrp="1"/>
          </p:cNvSpPr>
          <p:nvPr>
            <p:ph idx="1"/>
          </p:nvPr>
        </p:nvSpPr>
        <p:spPr/>
        <p:txBody>
          <a:bodyPr>
            <a:normAutofit fontScale="77500" lnSpcReduction="20000"/>
          </a:bodyPr>
          <a:lstStyle/>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/*check each name in record*/</a:t>
            </a:r>
          </a:p>
          <a:p>
            <a:pPr>
              <a:buFont typeface="Wingdings 2" panose="05020102010507070707" pitchFamily="18" charset="2"/>
              <a:buNone/>
            </a:pPr>
            <a:endParaRPr lang="en-US" altLang="zh-TW" b="1" dirty="0">
              <a:solidFill>
                <a:schemeClr val="accent2"/>
              </a:solidFill>
              <a:latin typeface="Times New Roman" panose="02020603050405020304" pitchFamily="18" charset="0"/>
              <a:cs typeface="Times New Roman" panose="02020603050405020304" pitchFamily="18" charset="0"/>
            </a:endParaRP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for (j = 0; j &lt; names; </a:t>
            </a:r>
            <a:r>
              <a:rPr lang="en-US" altLang="zh-TW" b="1" dirty="0" err="1">
                <a:solidFill>
                  <a:schemeClr val="accent2"/>
                </a:solidFill>
                <a:latin typeface="Times New Roman" panose="02020603050405020304" pitchFamily="18" charset="0"/>
                <a:cs typeface="Times New Roman" panose="02020603050405020304" pitchFamily="18" charset="0"/>
              </a:rPr>
              <a:t>j++</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 /*  for each name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if(*</a:t>
            </a:r>
            <a:r>
              <a:rPr lang="en-US" altLang="zh-TW" b="1" dirty="0" err="1">
                <a:solidFill>
                  <a:schemeClr val="accent2"/>
                </a:solidFill>
                <a:latin typeface="Times New Roman" panose="02020603050405020304" pitchFamily="18" charset="0"/>
                <a:cs typeface="Times New Roman" panose="02020603050405020304" pitchFamily="18" charset="0"/>
              </a:rPr>
              <a:t>ptr</a:t>
            </a:r>
            <a:r>
              <a:rPr lang="en-US" altLang="zh-TW" b="1" dirty="0">
                <a:solidFill>
                  <a:schemeClr val="accent2"/>
                </a:solidFill>
                <a:latin typeface="Times New Roman" panose="02020603050405020304" pitchFamily="18" charset="0"/>
                <a:cs typeface="Times New Roman" panose="02020603050405020304" pitchFamily="18" charset="0"/>
              </a:rPr>
              <a:t>==1) </a:t>
            </a:r>
            <a:r>
              <a:rPr lang="en-US" altLang="zh-TW" b="1" dirty="0" err="1">
                <a:solidFill>
                  <a:schemeClr val="accent2"/>
                </a:solidFill>
                <a:latin typeface="Times New Roman" panose="02020603050405020304" pitchFamily="18" charset="0"/>
                <a:cs typeface="Times New Roman" panose="02020603050405020304" pitchFamily="18" charset="0"/>
              </a:rPr>
              <a:t>printf</a:t>
            </a:r>
            <a:r>
              <a:rPr lang="en-US" altLang="zh-TW" b="1" dirty="0">
                <a:solidFill>
                  <a:schemeClr val="accent2"/>
                </a:solidFill>
                <a:latin typeface="Times New Roman" panose="02020603050405020304" pitchFamily="18" charset="0"/>
                <a:cs typeface="Times New Roman" panose="02020603050405020304" pitchFamily="18" charset="0"/>
              </a:rPr>
              <a:t> ("red rectangle\n");</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else </a:t>
            </a:r>
            <a:r>
              <a:rPr lang="en-US" altLang="zh-TW" b="1" dirty="0" err="1">
                <a:solidFill>
                  <a:schemeClr val="accent2"/>
                </a:solidFill>
                <a:latin typeface="Times New Roman" panose="02020603050405020304" pitchFamily="18" charset="0"/>
                <a:cs typeface="Times New Roman" panose="02020603050405020304" pitchFamily="18" charset="0"/>
              </a:rPr>
              <a:t>printf</a:t>
            </a:r>
            <a:r>
              <a:rPr lang="en-US" altLang="zh-TW" b="1" dirty="0">
                <a:solidFill>
                  <a:schemeClr val="accent2"/>
                </a:solidFill>
                <a:latin typeface="Times New Roman" panose="02020603050405020304" pitchFamily="18" charset="0"/>
                <a:cs typeface="Times New Roman" panose="02020603050405020304" pitchFamily="18" charset="0"/>
              </a:rPr>
              <a:t> ("blue rectangle\n");</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ptr</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printf</a:t>
            </a:r>
            <a:r>
              <a:rPr lang="en-US" altLang="zh-TW" b="1" dirty="0">
                <a:solidFill>
                  <a:schemeClr val="accent2"/>
                </a:solidFill>
                <a:latin typeface="Times New Roman" panose="02020603050405020304" pitchFamily="18" charset="0"/>
                <a:cs typeface="Times New Roman" panose="02020603050405020304" pitchFamily="18" charset="0"/>
              </a:rPr>
              <a:t> ("\n");</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endParaRPr lang="zh-TW" altLang="en-US"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151914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lstStyle/>
          <a:p>
            <a:pPr marL="0" indent="0">
              <a:buNone/>
            </a:pPr>
            <a:r>
              <a:rPr lang="en-US" altLang="zh-TW" dirty="0">
                <a:effectLst/>
                <a:latin typeface="微軟正黑體" panose="020B0604030504040204" pitchFamily="34" charset="-120"/>
                <a:ea typeface="微軟正黑體" panose="020B0604030504040204" pitchFamily="34" charset="-120"/>
              </a:rPr>
              <a:t>CAD</a:t>
            </a:r>
            <a:r>
              <a:rPr lang="zh-TW" altLang="zh-TW" dirty="0">
                <a:effectLst/>
                <a:latin typeface="微軟正黑體" panose="020B0604030504040204" pitchFamily="34" charset="-120"/>
                <a:ea typeface="微軟正黑體" panose="020B0604030504040204" pitchFamily="34" charset="-120"/>
              </a:rPr>
              <a:t>是指運用電腦軟體製作並類比實物設計，展現新開發商品的外型、結構、色彩、質感等特色的過程。而</a:t>
            </a:r>
            <a:r>
              <a:rPr lang="en-US" altLang="zh-TW" dirty="0">
                <a:effectLst/>
                <a:latin typeface="微軟正黑體" panose="020B0604030504040204" pitchFamily="34" charset="-120"/>
                <a:ea typeface="微軟正黑體" panose="020B0604030504040204" pitchFamily="34" charset="-120"/>
              </a:rPr>
              <a:t>OpenGL </a:t>
            </a:r>
            <a:r>
              <a:rPr lang="zh-TW" altLang="zh-TW" dirty="0">
                <a:effectLst/>
                <a:latin typeface="微軟正黑體" panose="020B0604030504040204" pitchFamily="34" charset="-120"/>
                <a:ea typeface="微軟正黑體" panose="020B0604030504040204" pitchFamily="34" charset="-120"/>
              </a:rPr>
              <a:t>的主要關注點，在於如何用</a:t>
            </a:r>
            <a:r>
              <a:rPr lang="en-US" altLang="zh-TW" dirty="0">
                <a:effectLst/>
                <a:latin typeface="微軟正黑體" panose="020B0604030504040204" pitchFamily="34" charset="-120"/>
                <a:ea typeface="微軟正黑體" panose="020B0604030504040204" pitchFamily="34" charset="-120"/>
              </a:rPr>
              <a:t>CAD</a:t>
            </a:r>
            <a:r>
              <a:rPr lang="zh-TW" altLang="zh-TW" dirty="0">
                <a:effectLst/>
                <a:latin typeface="微軟正黑體" panose="020B0604030504040204" pitchFamily="34" charset="-120"/>
                <a:ea typeface="微軟正黑體" panose="020B0604030504040204" pitchFamily="34" charset="-120"/>
              </a:rPr>
              <a:t>渲染出我們想要的幾何體。</a:t>
            </a:r>
          </a:p>
          <a:p>
            <a:pPr marL="0" indent="0">
              <a:buNone/>
            </a:pPr>
            <a:r>
              <a:rPr lang="zh-TW" altLang="zh-TW" dirty="0">
                <a:effectLst/>
                <a:latin typeface="微軟正黑體" panose="020B0604030504040204" pitchFamily="34" charset="-120"/>
                <a:ea typeface="微軟正黑體" panose="020B0604030504040204" pitchFamily="34" charset="-120"/>
              </a:rPr>
              <a:t>首先我們需要建立一個</a:t>
            </a:r>
            <a:r>
              <a:rPr lang="en-US" altLang="zh-TW" dirty="0">
                <a:effectLst/>
                <a:latin typeface="微軟正黑體" panose="020B0604030504040204" pitchFamily="34" charset="-120"/>
                <a:ea typeface="微軟正黑體" panose="020B0604030504040204" pitchFamily="34" charset="-120"/>
              </a:rPr>
              <a:t>polygon-model function()</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zh-TW" altLang="zh-TW" dirty="0">
                <a:effectLst/>
                <a:latin typeface="微軟正黑體" panose="020B0604030504040204" pitchFamily="34" charset="-120"/>
                <a:ea typeface="微軟正黑體" panose="020B0604030504040204" pitchFamily="34" charset="-120"/>
              </a:rPr>
              <a:t>包含以下功能</a:t>
            </a:r>
            <a:endParaRPr lang="en-US"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Creation of polygons</a:t>
            </a:r>
          </a:p>
          <a:p>
            <a:pPr marL="0" indent="0">
              <a:buNone/>
            </a:pPr>
            <a:r>
              <a:rPr lang="en-US" altLang="zh-TW" dirty="0">
                <a:effectLst/>
                <a:latin typeface="微軟正黑體" panose="020B0604030504040204" pitchFamily="34" charset="-120"/>
                <a:ea typeface="微軟正黑體" panose="020B0604030504040204" pitchFamily="34" charset="-120"/>
              </a:rPr>
              <a:t>Deletion of polygons</a:t>
            </a:r>
          </a:p>
          <a:p>
            <a:pPr marL="0" indent="0">
              <a:buNone/>
            </a:pPr>
            <a:r>
              <a:rPr lang="en-US" altLang="zh-TW" dirty="0">
                <a:effectLst/>
                <a:latin typeface="微軟正黑體" panose="020B0604030504040204" pitchFamily="34" charset="-120"/>
                <a:ea typeface="微軟正黑體" panose="020B0604030504040204" pitchFamily="34" charset="-120"/>
              </a:rPr>
              <a:t>Selection and movement of polygons</a:t>
            </a:r>
            <a:endParaRPr lang="zh-TW" altLang="zh-TW" dirty="0">
              <a:effectLst/>
              <a:latin typeface="微軟正黑體" panose="020B0604030504040204" pitchFamily="34" charset="-120"/>
              <a:ea typeface="微軟正黑體" panose="020B0604030504040204" pitchFamily="34" charset="-120"/>
            </a:endParaRPr>
          </a:p>
          <a:p>
            <a:pPr marL="0" indent="0">
              <a:buNone/>
            </a:pPr>
            <a:endParaRPr lang="zh-TW" altLang="zh-TW" dirty="0">
              <a:effectLst/>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26913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Interaction</a:t>
            </a:r>
            <a:endParaRPr lang="zh-TW" altLang="en-US" b="1" dirty="0"/>
          </a:p>
        </p:txBody>
      </p:sp>
      <p:sp>
        <p:nvSpPr>
          <p:cNvPr id="3" name="內容版面配置區 2"/>
          <p:cNvSpPr>
            <a:spLocks noGrp="1"/>
          </p:cNvSpPr>
          <p:nvPr>
            <p:ph idx="1"/>
          </p:nvPr>
        </p:nvSpPr>
        <p:spPr/>
        <p:txBody>
          <a:bodyPr/>
          <a:lstStyle/>
          <a:p>
            <a:pPr marL="0" indent="0">
              <a:buNone/>
            </a:pPr>
            <a:r>
              <a:rPr lang="zh-TW" altLang="en-US" dirty="0">
                <a:effectLst/>
                <a:latin typeface="微軟正黑體" panose="020B0604030504040204" pitchFamily="34" charset="-120"/>
                <a:ea typeface="微軟正黑體" panose="020B0604030504040204" pitchFamily="34" charset="-120"/>
              </a:rPr>
              <a:t>意</a:t>
            </a:r>
            <a:r>
              <a:rPr lang="zh-TW" altLang="zh-TW" dirty="0">
                <a:effectLst/>
                <a:latin typeface="微軟正黑體" panose="020B0604030504040204" pitchFamily="34" charset="-120"/>
                <a:ea typeface="微軟正黑體" panose="020B0604030504040204" pitchFamily="34" charset="-120"/>
              </a:rPr>
              <a:t>指與電腦的互動，指使用者在看到電腦輸出的圖像後對輸入裝置做出反應，經由電腦接收後再輸出到輸出裝置，這個周而復始的過程</a:t>
            </a:r>
            <a:r>
              <a:rPr lang="zh-TW" altLang="en-US"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zh-TW" altLang="zh-TW" dirty="0">
                <a:effectLst/>
                <a:latin typeface="微軟正黑體" panose="020B0604030504040204" pitchFamily="34" charset="-120"/>
                <a:ea typeface="微軟正黑體" panose="020B0604030504040204" pitchFamily="34" charset="-120"/>
              </a:rPr>
              <a:t>互動功能是大多數應用程式重要的功能，但</a:t>
            </a:r>
            <a:r>
              <a:rPr lang="en-US" altLang="zh-TW" dirty="0">
                <a:effectLst/>
                <a:latin typeface="微軟正黑體" panose="020B0604030504040204" pitchFamily="34" charset="-120"/>
                <a:ea typeface="微軟正黑體" panose="020B0604030504040204" pitchFamily="34" charset="-120"/>
              </a:rPr>
              <a:t>OpenGL</a:t>
            </a:r>
            <a:r>
              <a:rPr lang="zh-TW" altLang="zh-TW" dirty="0">
                <a:effectLst/>
                <a:latin typeface="微軟正黑體" panose="020B0604030504040204" pitchFamily="34" charset="-120"/>
                <a:ea typeface="微軟正黑體" panose="020B0604030504040204" pitchFamily="34" charset="-120"/>
              </a:rPr>
              <a:t>並不直接支援互動功能。</a:t>
            </a:r>
          </a:p>
          <a:p>
            <a:pPr marL="0" indent="0">
              <a:buNone/>
            </a:pPr>
            <a:r>
              <a:rPr lang="en-US" altLang="zh-TW" dirty="0">
                <a:effectLst/>
                <a:latin typeface="微軟正黑體" panose="020B0604030504040204" pitchFamily="34" charset="-120"/>
                <a:ea typeface="微軟正黑體" panose="020B0604030504040204" pitchFamily="34" charset="-120"/>
              </a:rPr>
              <a:t>GLUT</a:t>
            </a:r>
            <a:r>
              <a:rPr lang="zh-TW" altLang="zh-TW" dirty="0">
                <a:effectLst/>
                <a:latin typeface="微軟正黑體" panose="020B0604030504040204" pitchFamily="34" charset="-120"/>
                <a:ea typeface="微軟正黑體" panose="020B0604030504040204" pitchFamily="34" charset="-120"/>
              </a:rPr>
              <a:t>工具包提供了最低限度的函式來讓使用者實現像是打開視窗、使用鍵盤滑鼠、彈出菜單的製作等等的系統功能，而</a:t>
            </a:r>
            <a:r>
              <a:rPr lang="en-US" altLang="zh-TW" dirty="0">
                <a:effectLst/>
                <a:latin typeface="微軟正黑體" panose="020B0604030504040204" pitchFamily="34" charset="-120"/>
                <a:ea typeface="微軟正黑體" panose="020B0604030504040204" pitchFamily="34" charset="-120"/>
              </a:rPr>
              <a:t>GLUT toolkit</a:t>
            </a:r>
            <a:r>
              <a:rPr lang="zh-TW" altLang="zh-TW" dirty="0">
                <a:effectLst/>
                <a:latin typeface="微軟正黑體" panose="020B0604030504040204" pitchFamily="34" charset="-120"/>
                <a:ea typeface="微軟正黑體" panose="020B0604030504040204" pitchFamily="34" charset="-120"/>
              </a:rPr>
              <a:t>的使用使我們能夠避免窗口系統、窗口管理器和圖形系統之間交互中固有的複雜性。</a:t>
            </a:r>
          </a:p>
          <a:p>
            <a:pPr marL="0" indent="0">
              <a:buNone/>
            </a:pPr>
            <a:endParaRPr lang="zh-TW" altLang="en-US" dirty="0"/>
          </a:p>
        </p:txBody>
      </p:sp>
    </p:spTree>
    <p:extLst>
      <p:ext uri="{BB962C8B-B14F-4D97-AF65-F5344CB8AC3E}">
        <p14:creationId xmlns:p14="http://schemas.microsoft.com/office/powerpoint/2010/main" val="1042450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另外我們需要建立一個</a:t>
            </a:r>
            <a:r>
              <a:rPr lang="en-US" altLang="zh-TW" dirty="0">
                <a:effectLst/>
                <a:latin typeface="微軟正黑體" panose="020B0604030504040204" pitchFamily="34" charset="-120"/>
                <a:ea typeface="微軟正黑體" panose="020B0604030504040204" pitchFamily="34" charset="-120"/>
              </a:rPr>
              <a:t>data </a:t>
            </a:r>
            <a:r>
              <a:rPr lang="en-US" altLang="zh-TW" dirty="0" err="1">
                <a:effectLst/>
                <a:latin typeface="微軟正黑體" panose="020B0604030504040204" pitchFamily="34" charset="-120"/>
                <a:ea typeface="微軟正黑體" panose="020B0604030504040204" pitchFamily="34" charset="-120"/>
              </a:rPr>
              <a:t>struct</a:t>
            </a:r>
            <a:r>
              <a:rPr lang="zh-TW" altLang="zh-TW" dirty="0">
                <a:effectLst/>
                <a:latin typeface="微軟正黑體" panose="020B0604030504040204" pitchFamily="34" charset="-120"/>
                <a:ea typeface="微軟正黑體" panose="020B0604030504040204" pitchFamily="34" charset="-120"/>
              </a:rPr>
              <a:t>來容納</a:t>
            </a:r>
            <a:r>
              <a:rPr lang="en-US" altLang="zh-TW" dirty="0">
                <a:effectLst/>
                <a:latin typeface="微軟正黑體" panose="020B0604030504040204" pitchFamily="34" charset="-120"/>
                <a:ea typeface="微軟正黑體" panose="020B0604030504040204" pitchFamily="34" charset="-120"/>
              </a:rPr>
              <a:t>polygon-model</a:t>
            </a:r>
          </a:p>
          <a:p>
            <a:pPr marL="0" indent="0">
              <a:buNone/>
            </a:pPr>
            <a:r>
              <a:rPr lang="en-US" altLang="zh-TW" sz="2600" b="1" dirty="0">
                <a:solidFill>
                  <a:schemeClr val="accent2"/>
                </a:solidFill>
              </a:rPr>
              <a:t>#define MAX_POLYGONS 10 	//polygon</a:t>
            </a:r>
            <a:r>
              <a:rPr lang="zh-TW" altLang="zh-TW" sz="2600" b="1" dirty="0">
                <a:solidFill>
                  <a:schemeClr val="accent2"/>
                </a:solidFill>
                <a:latin typeface="微軟正黑體" panose="020B0604030504040204" pitchFamily="34" charset="-120"/>
                <a:ea typeface="微軟正黑體" panose="020B0604030504040204" pitchFamily="34" charset="-120"/>
              </a:rPr>
              <a:t>的最大數量</a:t>
            </a:r>
            <a:endParaRPr lang="en-US" altLang="zh-TW" sz="2600" b="1" dirty="0">
              <a:solidFill>
                <a:schemeClr val="accent2"/>
              </a:solidFill>
              <a:latin typeface="微軟正黑體" panose="020B0604030504040204" pitchFamily="34" charset="-120"/>
              <a:ea typeface="微軟正黑體" panose="020B0604030504040204" pitchFamily="34" charset="-120"/>
            </a:endParaRPr>
          </a:p>
          <a:p>
            <a:pPr marL="0" indent="0">
              <a:buNone/>
            </a:pPr>
            <a:r>
              <a:rPr lang="en-US" altLang="zh-TW" sz="2600" b="1" dirty="0">
                <a:solidFill>
                  <a:schemeClr val="accent2"/>
                </a:solidFill>
              </a:rPr>
              <a:t>#define MAX_VERTICES 10 	//polygon</a:t>
            </a:r>
            <a:r>
              <a:rPr lang="zh-TW" altLang="zh-TW" sz="2600" b="1" dirty="0">
                <a:solidFill>
                  <a:schemeClr val="accent2"/>
                </a:solidFill>
                <a:latin typeface="微軟正黑體" panose="020B0604030504040204" pitchFamily="34" charset="-120"/>
                <a:ea typeface="微軟正黑體" panose="020B0604030504040204" pitchFamily="34" charset="-120"/>
              </a:rPr>
              <a:t>的最大頂點數量</a:t>
            </a:r>
            <a:endParaRPr lang="en-US" altLang="zh-TW" sz="2600" b="1" dirty="0">
              <a:solidFill>
                <a:schemeClr val="accent2"/>
              </a:solidFill>
              <a:latin typeface="微軟正黑體" panose="020B0604030504040204" pitchFamily="34" charset="-120"/>
              <a:ea typeface="微軟正黑體" panose="020B0604030504040204" pitchFamily="34" charset="-120"/>
            </a:endParaRPr>
          </a:p>
          <a:p>
            <a:pPr>
              <a:buFont typeface="Wingdings 2" panose="05020102010507070707" pitchFamily="18" charset="2"/>
              <a:buNone/>
            </a:pPr>
            <a:r>
              <a:rPr lang="en-US" altLang="zh-TW" sz="2800" b="1" dirty="0" err="1">
                <a:solidFill>
                  <a:schemeClr val="accent2"/>
                </a:solidFill>
              </a:rPr>
              <a:t>typedef</a:t>
            </a:r>
            <a:r>
              <a:rPr lang="en-US" altLang="zh-TW" sz="2800" b="1" dirty="0">
                <a:solidFill>
                  <a:schemeClr val="accent2"/>
                </a:solidFill>
              </a:rPr>
              <a:t> </a:t>
            </a:r>
            <a:r>
              <a:rPr lang="en-US" altLang="zh-TW" sz="2800" b="1" dirty="0" err="1">
                <a:solidFill>
                  <a:schemeClr val="accent2"/>
                </a:solidFill>
              </a:rPr>
              <a:t>struct</a:t>
            </a:r>
            <a:r>
              <a:rPr lang="en-US" altLang="zh-TW" sz="2800" b="1" dirty="0">
                <a:solidFill>
                  <a:schemeClr val="accent2"/>
                </a:solidFill>
              </a:rPr>
              <a:t> polygon</a:t>
            </a:r>
          </a:p>
          <a:p>
            <a:pPr>
              <a:buFont typeface="Wingdings 2" panose="05020102010507070707" pitchFamily="18" charset="2"/>
              <a:buNone/>
            </a:pPr>
            <a:r>
              <a:rPr lang="en-US" altLang="zh-TW" sz="2800" b="1" dirty="0">
                <a:solidFill>
                  <a:schemeClr val="accent2"/>
                </a:solidFill>
              </a:rPr>
              <a:t>  {</a:t>
            </a:r>
          </a:p>
          <a:p>
            <a:pPr>
              <a:buFont typeface="Wingdings 2" panose="05020102010507070707" pitchFamily="18" charset="2"/>
              <a:buNone/>
            </a:pPr>
            <a:r>
              <a:rPr lang="en-US" altLang="zh-TW" sz="2800" b="1" dirty="0">
                <a:solidFill>
                  <a:schemeClr val="accent2"/>
                </a:solidFill>
              </a:rPr>
              <a:t>    </a:t>
            </a:r>
            <a:r>
              <a:rPr lang="en-US" altLang="zh-TW" sz="2800" b="1" dirty="0" err="1">
                <a:solidFill>
                  <a:schemeClr val="accent2"/>
                </a:solidFill>
              </a:rPr>
              <a:t>int</a:t>
            </a:r>
            <a:r>
              <a:rPr lang="en-US" altLang="zh-TW" sz="2800" b="1" dirty="0">
                <a:solidFill>
                  <a:schemeClr val="accent2"/>
                </a:solidFill>
              </a:rPr>
              <a:t> </a:t>
            </a:r>
            <a:r>
              <a:rPr lang="en-US" altLang="zh-TW" sz="2800" b="1" dirty="0" err="1">
                <a:solidFill>
                  <a:schemeClr val="accent2"/>
                </a:solidFill>
              </a:rPr>
              <a:t>nvertices</a:t>
            </a:r>
            <a:r>
              <a:rPr lang="en-US" altLang="zh-TW" sz="2800" b="1" dirty="0">
                <a:solidFill>
                  <a:schemeClr val="accent2"/>
                </a:solidFill>
              </a:rPr>
              <a:t>;</a:t>
            </a:r>
          </a:p>
          <a:p>
            <a:pPr>
              <a:buFont typeface="Wingdings 2" panose="05020102010507070707" pitchFamily="18" charset="2"/>
              <a:buNone/>
            </a:pPr>
            <a:r>
              <a:rPr lang="en-US" altLang="zh-TW" sz="2800" b="1" dirty="0">
                <a:solidFill>
                  <a:schemeClr val="accent2"/>
                </a:solidFill>
              </a:rPr>
              <a:t>    </a:t>
            </a:r>
            <a:r>
              <a:rPr lang="en-US" altLang="zh-TW" sz="2800" b="1" dirty="0" err="1">
                <a:solidFill>
                  <a:schemeClr val="accent2"/>
                </a:solidFill>
              </a:rPr>
              <a:t>int</a:t>
            </a:r>
            <a:r>
              <a:rPr lang="en-US" altLang="zh-TW" sz="2800" b="1" dirty="0">
                <a:solidFill>
                  <a:schemeClr val="accent2"/>
                </a:solidFill>
              </a:rPr>
              <a:t> x[MAX_VERTICES];</a:t>
            </a:r>
          </a:p>
          <a:p>
            <a:pPr>
              <a:buFont typeface="Wingdings 2" panose="05020102010507070707" pitchFamily="18" charset="2"/>
              <a:buNone/>
            </a:pPr>
            <a:r>
              <a:rPr lang="en-US" altLang="zh-TW" sz="2800" b="1" dirty="0">
                <a:solidFill>
                  <a:schemeClr val="accent2"/>
                </a:solidFill>
              </a:rPr>
              <a:t>    </a:t>
            </a:r>
            <a:r>
              <a:rPr lang="en-US" altLang="zh-TW" sz="2800" b="1" dirty="0" err="1">
                <a:solidFill>
                  <a:schemeClr val="accent2"/>
                </a:solidFill>
              </a:rPr>
              <a:t>int</a:t>
            </a:r>
            <a:r>
              <a:rPr lang="en-US" altLang="zh-TW" sz="2800" b="1" dirty="0">
                <a:solidFill>
                  <a:schemeClr val="accent2"/>
                </a:solidFill>
              </a:rPr>
              <a:t> y[MAX_VERTICES];</a:t>
            </a:r>
          </a:p>
          <a:p>
            <a:pPr>
              <a:buFont typeface="Wingdings 2" panose="05020102010507070707" pitchFamily="18" charset="2"/>
              <a:buNone/>
            </a:pPr>
            <a:r>
              <a:rPr lang="en-US" altLang="zh-TW" sz="2800" b="1" dirty="0">
                <a:solidFill>
                  <a:schemeClr val="accent2"/>
                </a:solidFill>
              </a:rPr>
              <a:t>   } polygon;</a:t>
            </a:r>
          </a:p>
          <a:p>
            <a:pPr marL="0" indent="0">
              <a:buNone/>
            </a:pPr>
            <a:endParaRPr lang="zh-TW" altLang="en-US" dirty="0"/>
          </a:p>
        </p:txBody>
      </p:sp>
    </p:spTree>
    <p:extLst>
      <p:ext uri="{BB962C8B-B14F-4D97-AF65-F5344CB8AC3E}">
        <p14:creationId xmlns:p14="http://schemas.microsoft.com/office/powerpoint/2010/main" val="401139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fontScale="625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再來是宣告</a:t>
            </a:r>
            <a:r>
              <a:rPr lang="en-US" altLang="zh-TW" dirty="0">
                <a:effectLst/>
                <a:latin typeface="微軟正黑體" panose="020B0604030504040204" pitchFamily="34" charset="-120"/>
                <a:ea typeface="微軟正黑體" panose="020B0604030504040204" pitchFamily="34" charset="-120"/>
              </a:rPr>
              <a:t>polygon</a:t>
            </a:r>
            <a:r>
              <a:rPr lang="zh-TW" altLang="zh-TW" dirty="0">
                <a:effectLst/>
                <a:latin typeface="微軟正黑體" panose="020B0604030504040204" pitchFamily="34" charset="-120"/>
                <a:ea typeface="微軟正黑體" panose="020B0604030504040204" pitchFamily="34" charset="-120"/>
              </a:rPr>
              <a:t>的空間</a:t>
            </a:r>
          </a:p>
          <a:p>
            <a:pPr marL="0" indent="0">
              <a:buNone/>
            </a:pPr>
            <a:r>
              <a:rPr lang="zh-TW" altLang="zh-TW" dirty="0">
                <a:effectLst/>
                <a:latin typeface="微軟正黑體" panose="020B0604030504040204" pitchFamily="34" charset="-120"/>
                <a:ea typeface="微軟正黑體" panose="020B0604030504040204" pitchFamily="34" charset="-120"/>
              </a:rPr>
              <a:t>建立完成後，用</a:t>
            </a:r>
            <a:r>
              <a:rPr lang="en-US" altLang="zh-TW" dirty="0" err="1">
                <a:effectLst/>
                <a:latin typeface="微軟正黑體" panose="020B0604030504040204" pitchFamily="34" charset="-120"/>
                <a:ea typeface="微軟正黑體" panose="020B0604030504040204" pitchFamily="34" charset="-120"/>
              </a:rPr>
              <a:t>glClear</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顯示出前</a:t>
            </a:r>
            <a:r>
              <a:rPr lang="en-US" altLang="zh-TW" dirty="0">
                <a:effectLst/>
                <a:latin typeface="微軟正黑體" panose="020B0604030504040204" pitchFamily="34" charset="-120"/>
                <a:ea typeface="微軟正黑體" panose="020B0604030504040204" pitchFamily="34" charset="-120"/>
              </a:rPr>
              <a:t>N</a:t>
            </a:r>
            <a:r>
              <a:rPr lang="zh-TW" altLang="zh-TW" dirty="0">
                <a:effectLst/>
                <a:latin typeface="微軟正黑體" panose="020B0604030504040204" pitchFamily="34" charset="-120"/>
                <a:ea typeface="微軟正黑體" panose="020B0604030504040204" pitchFamily="34" charset="-120"/>
              </a:rPr>
              <a:t>個</a:t>
            </a:r>
            <a:r>
              <a:rPr lang="en-US" altLang="zh-TW" dirty="0">
                <a:effectLst/>
                <a:latin typeface="微軟正黑體" panose="020B0604030504040204" pitchFamily="34" charset="-120"/>
                <a:ea typeface="微軟正黑體" panose="020B0604030504040204" pitchFamily="34" charset="-120"/>
              </a:rPr>
              <a:t>polygon</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sz="2800" b="1" dirty="0">
                <a:solidFill>
                  <a:schemeClr val="accent2"/>
                </a:solidFill>
              </a:rPr>
              <a:t>polygon polygons[MAX_POLYGONS];  //</a:t>
            </a:r>
            <a:r>
              <a:rPr lang="zh-TW" altLang="zh-TW" sz="2800" b="1" dirty="0">
                <a:solidFill>
                  <a:schemeClr val="accent2"/>
                </a:solidFill>
                <a:latin typeface="微軟正黑體" panose="020B0604030504040204" pitchFamily="34" charset="-120"/>
                <a:ea typeface="微軟正黑體" panose="020B0604030504040204" pitchFamily="34" charset="-120"/>
              </a:rPr>
              <a:t>宣告</a:t>
            </a:r>
            <a:r>
              <a:rPr lang="en-US" altLang="zh-TW" sz="2800" b="1" dirty="0">
                <a:solidFill>
                  <a:schemeClr val="accent2"/>
                </a:solidFill>
              </a:rPr>
              <a:t>MAX_POLYGONS</a:t>
            </a:r>
            <a:r>
              <a:rPr lang="zh-TW" altLang="zh-TW" sz="2800" b="1" dirty="0">
                <a:solidFill>
                  <a:schemeClr val="accent2"/>
                </a:solidFill>
                <a:latin typeface="微軟正黑體" panose="020B0604030504040204" pitchFamily="34" charset="-120"/>
                <a:ea typeface="微軟正黑體" panose="020B0604030504040204" pitchFamily="34" charset="-120"/>
              </a:rPr>
              <a:t>個</a:t>
            </a:r>
            <a:r>
              <a:rPr lang="en-US" altLang="zh-TW" sz="2800" b="1" dirty="0">
                <a:solidFill>
                  <a:schemeClr val="accent2"/>
                </a:solidFill>
              </a:rPr>
              <a:t>polygon</a:t>
            </a:r>
            <a:endParaRPr lang="zh-TW" altLang="zh-TW" sz="2800" b="1" dirty="0">
              <a:solidFill>
                <a:schemeClr val="accent2"/>
              </a:solidFill>
            </a:endParaRPr>
          </a:p>
          <a:p>
            <a:pPr marL="0" indent="0">
              <a:buNone/>
            </a:pPr>
            <a:r>
              <a:rPr lang="en-US" altLang="zh-TW" sz="2800" b="1" dirty="0">
                <a:solidFill>
                  <a:schemeClr val="accent2"/>
                </a:solidFill>
              </a:rPr>
              <a:t> </a:t>
            </a:r>
            <a:endParaRPr lang="zh-TW" altLang="zh-TW" sz="2800" b="1" dirty="0">
              <a:solidFill>
                <a:schemeClr val="accent2"/>
              </a:solidFill>
            </a:endParaRPr>
          </a:p>
          <a:p>
            <a:pPr marL="0" indent="0">
              <a:buNone/>
            </a:pPr>
            <a:r>
              <a:rPr lang="en-US" altLang="zh-TW" sz="2800" b="1" dirty="0" err="1">
                <a:solidFill>
                  <a:schemeClr val="accent2"/>
                </a:solidFill>
              </a:rPr>
              <a:t>glClear</a:t>
            </a:r>
            <a:r>
              <a:rPr lang="en-US" altLang="zh-TW" sz="2800" b="1" dirty="0">
                <a:solidFill>
                  <a:schemeClr val="accent2"/>
                </a:solidFill>
              </a:rPr>
              <a:t>(GL_COLOR_BUFFER_BIT);</a:t>
            </a:r>
            <a:endParaRPr lang="zh-TW" altLang="zh-TW" sz="2800" b="1" dirty="0">
              <a:solidFill>
                <a:schemeClr val="accent2"/>
              </a:solidFill>
            </a:endParaRPr>
          </a:p>
          <a:p>
            <a:pPr marL="0" indent="0">
              <a:buNone/>
            </a:pPr>
            <a:r>
              <a:rPr lang="en-US" altLang="zh-TW" sz="2800" b="1" dirty="0">
                <a:solidFill>
                  <a:schemeClr val="accent2"/>
                </a:solidFill>
              </a:rPr>
              <a:t>for(</a:t>
            </a:r>
            <a:r>
              <a:rPr lang="en-US" altLang="zh-TW" sz="2800" b="1" dirty="0" err="1">
                <a:solidFill>
                  <a:schemeClr val="accent2"/>
                </a:solidFill>
              </a:rPr>
              <a:t>i</a:t>
            </a:r>
            <a:r>
              <a:rPr lang="en-US" altLang="zh-TW" sz="2800" b="1" dirty="0">
                <a:solidFill>
                  <a:schemeClr val="accent2"/>
                </a:solidFill>
              </a:rPr>
              <a:t>=0;i&lt;</a:t>
            </a:r>
            <a:r>
              <a:rPr lang="en-US" altLang="zh-TW" sz="2800" b="1" dirty="0" err="1">
                <a:solidFill>
                  <a:schemeClr val="accent2"/>
                </a:solidFill>
              </a:rPr>
              <a:t>N;i</a:t>
            </a:r>
            <a:r>
              <a:rPr lang="en-US" altLang="zh-TW" sz="2800" b="1" dirty="0">
                <a:solidFill>
                  <a:schemeClr val="accent2"/>
                </a:solidFill>
              </a:rPr>
              <a:t>++){</a:t>
            </a:r>
            <a:endParaRPr lang="zh-TW" altLang="zh-TW" sz="2800" b="1" dirty="0">
              <a:solidFill>
                <a:schemeClr val="accent2"/>
              </a:solidFill>
            </a:endParaRPr>
          </a:p>
          <a:p>
            <a:pPr marL="0" indent="0">
              <a:buNone/>
            </a:pPr>
            <a:r>
              <a:rPr lang="en-US" altLang="zh-TW" sz="2800" b="1" dirty="0">
                <a:solidFill>
                  <a:schemeClr val="accent2"/>
                </a:solidFill>
              </a:rPr>
              <a:t>    </a:t>
            </a:r>
            <a:r>
              <a:rPr lang="en-US" altLang="zh-TW" sz="2800" b="1" dirty="0" err="1">
                <a:solidFill>
                  <a:schemeClr val="accent2"/>
                </a:solidFill>
              </a:rPr>
              <a:t>glBegin</a:t>
            </a:r>
            <a:r>
              <a:rPr lang="en-US" altLang="zh-TW" sz="2800" b="1" dirty="0">
                <a:solidFill>
                  <a:schemeClr val="accent2"/>
                </a:solidFill>
              </a:rPr>
              <a:t>(GL_POLYGON);</a:t>
            </a:r>
            <a:endParaRPr lang="zh-TW" altLang="zh-TW" sz="2800" b="1" dirty="0">
              <a:solidFill>
                <a:schemeClr val="accent2"/>
              </a:solidFill>
            </a:endParaRPr>
          </a:p>
          <a:p>
            <a:pPr marL="0" indent="0">
              <a:buNone/>
            </a:pPr>
            <a:r>
              <a:rPr lang="en-US" altLang="zh-TW" sz="2800" b="1" dirty="0">
                <a:solidFill>
                  <a:schemeClr val="accent2"/>
                </a:solidFill>
              </a:rPr>
              <a:t>    for(j=0;j&lt;</a:t>
            </a:r>
            <a:r>
              <a:rPr lang="en-US" altLang="zh-TW" sz="2800" b="1" dirty="0" err="1">
                <a:solidFill>
                  <a:schemeClr val="accent2"/>
                </a:solidFill>
              </a:rPr>
              <a:t>N;j</a:t>
            </a:r>
            <a:r>
              <a:rPr lang="en-US" altLang="zh-TW" sz="2800" b="1" dirty="0">
                <a:solidFill>
                  <a:schemeClr val="accent2"/>
                </a:solidFill>
              </a:rPr>
              <a:t>++)</a:t>
            </a:r>
            <a:endParaRPr lang="zh-TW" altLang="zh-TW" sz="2800" b="1" dirty="0">
              <a:solidFill>
                <a:schemeClr val="accent2"/>
              </a:solidFill>
            </a:endParaRPr>
          </a:p>
          <a:p>
            <a:pPr marL="0" indent="0">
              <a:buNone/>
            </a:pPr>
            <a:r>
              <a:rPr lang="en-US" altLang="zh-TW" sz="2800" b="1" dirty="0">
                <a:solidFill>
                  <a:schemeClr val="accent2"/>
                </a:solidFill>
              </a:rPr>
              <a:t>        glVertex2i(polygons[</a:t>
            </a:r>
            <a:r>
              <a:rPr lang="en-US" altLang="zh-TW" sz="2800" b="1" dirty="0" err="1">
                <a:solidFill>
                  <a:schemeClr val="accent2"/>
                </a:solidFill>
              </a:rPr>
              <a:t>i</a:t>
            </a:r>
            <a:r>
              <a:rPr lang="en-US" altLang="zh-TW" sz="2800" b="1" dirty="0">
                <a:solidFill>
                  <a:schemeClr val="accent2"/>
                </a:solidFill>
              </a:rPr>
              <a:t>].x[j], polygons[</a:t>
            </a:r>
            <a:r>
              <a:rPr lang="en-US" altLang="zh-TW" sz="2800" b="1" dirty="0" err="1">
                <a:solidFill>
                  <a:schemeClr val="accent2"/>
                </a:solidFill>
              </a:rPr>
              <a:t>i</a:t>
            </a:r>
            <a:r>
              <a:rPr lang="en-US" altLang="zh-TW" sz="2800" b="1" dirty="0">
                <a:solidFill>
                  <a:schemeClr val="accent2"/>
                </a:solidFill>
              </a:rPr>
              <a:t>].y[j]);</a:t>
            </a:r>
            <a:endParaRPr lang="zh-TW" altLang="zh-TW" sz="2800" b="1" dirty="0">
              <a:solidFill>
                <a:schemeClr val="accent2"/>
              </a:solidFill>
            </a:endParaRPr>
          </a:p>
          <a:p>
            <a:pPr marL="0" indent="0">
              <a:buNone/>
            </a:pPr>
            <a:r>
              <a:rPr lang="en-US" altLang="zh-TW" sz="2800" b="1" dirty="0">
                <a:solidFill>
                  <a:schemeClr val="accent2"/>
                </a:solidFill>
              </a:rPr>
              <a:t>    </a:t>
            </a:r>
            <a:r>
              <a:rPr lang="en-US" altLang="zh-TW" sz="2800" b="1" dirty="0" err="1">
                <a:solidFill>
                  <a:schemeClr val="accent2"/>
                </a:solidFill>
              </a:rPr>
              <a:t>glEnd</a:t>
            </a:r>
            <a:r>
              <a:rPr lang="en-US" altLang="zh-TW" sz="2800" b="1" dirty="0">
                <a:solidFill>
                  <a:schemeClr val="accent2"/>
                </a:solidFill>
              </a:rPr>
              <a:t>();</a:t>
            </a:r>
            <a:endParaRPr lang="zh-TW" altLang="zh-TW" sz="2800" b="1" dirty="0">
              <a:solidFill>
                <a:schemeClr val="accent2"/>
              </a:solidFill>
            </a:endParaRPr>
          </a:p>
          <a:p>
            <a:pPr marL="0" indent="0">
              <a:buNone/>
            </a:pPr>
            <a:r>
              <a:rPr lang="en-US" altLang="zh-TW" sz="2800" b="1" dirty="0">
                <a:solidFill>
                  <a:schemeClr val="accent2"/>
                </a:solidFill>
              </a:rPr>
              <a:t>}</a:t>
            </a:r>
            <a:endParaRPr lang="zh-TW" altLang="zh-TW" sz="2800" b="1" dirty="0">
              <a:solidFill>
                <a:schemeClr val="accent2"/>
              </a:solidFill>
            </a:endParaRPr>
          </a:p>
          <a:p>
            <a:endParaRPr lang="zh-TW" altLang="en-US" dirty="0"/>
          </a:p>
        </p:txBody>
      </p:sp>
    </p:spTree>
    <p:extLst>
      <p:ext uri="{BB962C8B-B14F-4D97-AF65-F5344CB8AC3E}">
        <p14:creationId xmlns:p14="http://schemas.microsoft.com/office/powerpoint/2010/main" val="189333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fontScale="550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我們會實作幾個功能</a:t>
            </a:r>
          </a:p>
          <a:p>
            <a:pPr marL="0" lvl="0" indent="0">
              <a:buNone/>
            </a:pPr>
            <a:r>
              <a:rPr lang="en-US" altLang="zh-TW" dirty="0">
                <a:effectLst/>
                <a:latin typeface="微軟正黑體" panose="020B0604030504040204" pitchFamily="34" charset="-120"/>
                <a:ea typeface="微軟正黑體" panose="020B0604030504040204" pitchFamily="34" charset="-120"/>
              </a:rPr>
              <a:t>1.</a:t>
            </a:r>
            <a:r>
              <a:rPr lang="zh-TW" altLang="zh-TW" dirty="0">
                <a:effectLst/>
                <a:latin typeface="微軟正黑體" panose="020B0604030504040204" pitchFamily="34" charset="-120"/>
                <a:ea typeface="微軟正黑體" panose="020B0604030504040204" pitchFamily="34" charset="-120"/>
              </a:rPr>
              <a:t>添加新的</a:t>
            </a:r>
            <a:r>
              <a:rPr lang="en-US" altLang="zh-TW" dirty="0">
                <a:effectLst/>
                <a:latin typeface="微軟正黑體" panose="020B0604030504040204" pitchFamily="34" charset="-120"/>
                <a:ea typeface="微軟正黑體" panose="020B0604030504040204" pitchFamily="34" charset="-120"/>
              </a:rPr>
              <a:t>polygon</a:t>
            </a:r>
            <a:r>
              <a:rPr lang="zh-TW" altLang="zh-TW" dirty="0">
                <a:effectLst/>
                <a:latin typeface="微軟正黑體" panose="020B0604030504040204" pitchFamily="34" charset="-120"/>
                <a:ea typeface="微軟正黑體" panose="020B0604030504040204" pitchFamily="34" charset="-120"/>
              </a:rPr>
              <a:t>並刪除現有的</a:t>
            </a:r>
            <a:r>
              <a:rPr lang="en-US" altLang="zh-TW" dirty="0">
                <a:effectLst/>
                <a:latin typeface="微軟正黑體" panose="020B0604030504040204" pitchFamily="34" charset="-120"/>
                <a:ea typeface="微軟正黑體" panose="020B0604030504040204" pitchFamily="34" charset="-120"/>
              </a:rPr>
              <a:t>polygon</a:t>
            </a:r>
          </a:p>
          <a:p>
            <a:pPr marL="0" indent="0">
              <a:buNone/>
            </a:pPr>
            <a:r>
              <a:rPr lang="en-US" altLang="zh-TW" sz="2900" b="1" dirty="0" err="1">
                <a:solidFill>
                  <a:schemeClr val="accent2"/>
                </a:solidFill>
              </a:rPr>
              <a:t>typedef</a:t>
            </a:r>
            <a:r>
              <a:rPr lang="en-US" altLang="zh-TW" sz="2900" b="1" dirty="0">
                <a:solidFill>
                  <a:schemeClr val="accent2"/>
                </a:solidFill>
              </a:rPr>
              <a:t> </a:t>
            </a:r>
            <a:r>
              <a:rPr lang="en-US" altLang="zh-TW" sz="2900" b="1" dirty="0" err="1">
                <a:solidFill>
                  <a:schemeClr val="accent2"/>
                </a:solidFill>
              </a:rPr>
              <a:t>struct</a:t>
            </a:r>
            <a:r>
              <a:rPr lang="en-US" altLang="zh-TW" sz="2900" b="1" dirty="0">
                <a:solidFill>
                  <a:schemeClr val="accent2"/>
                </a:solidFill>
              </a:rPr>
              <a:t> polygon	//</a:t>
            </a:r>
            <a:r>
              <a:rPr lang="zh-TW" altLang="zh-TW" sz="2900" b="1" dirty="0">
                <a:solidFill>
                  <a:schemeClr val="accent2"/>
                </a:solidFill>
                <a:latin typeface="微軟正黑體" panose="020B0604030504040204" pitchFamily="34" charset="-120"/>
                <a:ea typeface="微軟正黑體" panose="020B0604030504040204" pitchFamily="34" charset="-120"/>
              </a:rPr>
              <a:t>必須擴增</a:t>
            </a:r>
            <a:r>
              <a:rPr lang="en-US" altLang="zh-TW" sz="2900" b="1" dirty="0" err="1">
                <a:solidFill>
                  <a:schemeClr val="accent2"/>
                </a:solidFill>
                <a:latin typeface="微軟正黑體" panose="020B0604030504040204" pitchFamily="34" charset="-120"/>
                <a:ea typeface="微軟正黑體" panose="020B0604030504040204" pitchFamily="34" charset="-120"/>
              </a:rPr>
              <a:t>struct</a:t>
            </a:r>
            <a:r>
              <a:rPr lang="en-US" altLang="zh-TW" sz="2900" b="1" dirty="0">
                <a:solidFill>
                  <a:schemeClr val="accent2"/>
                </a:solidFill>
                <a:latin typeface="微軟正黑體" panose="020B0604030504040204" pitchFamily="34" charset="-120"/>
                <a:ea typeface="微軟正黑體" panose="020B0604030504040204" pitchFamily="34" charset="-120"/>
              </a:rPr>
              <a:t> polygon</a:t>
            </a:r>
            <a:endParaRPr lang="zh-TW" altLang="zh-TW" sz="2900" b="1" dirty="0">
              <a:solidFill>
                <a:schemeClr val="accent2"/>
              </a:solidFill>
              <a:latin typeface="微軟正黑體" panose="020B0604030504040204" pitchFamily="34" charset="-120"/>
              <a:ea typeface="微軟正黑體" panose="020B0604030504040204" pitchFamily="34" charset="-120"/>
            </a:endParaRPr>
          </a:p>
          <a:p>
            <a:pPr marL="0" indent="0">
              <a:buNone/>
            </a:pPr>
            <a:r>
              <a:rPr lang="en-US" altLang="zh-TW" sz="2900" b="1" dirty="0">
                <a:solidFill>
                  <a:schemeClr val="accent2"/>
                </a:solidFill>
                <a:latin typeface="微軟正黑體" panose="020B0604030504040204" pitchFamily="34" charset="-120"/>
                <a:ea typeface="微軟正黑體" panose="020B0604030504040204" pitchFamily="34" charset="-120"/>
              </a:rPr>
              <a:t>{</a:t>
            </a:r>
            <a:endParaRPr lang="zh-TW" altLang="zh-TW" sz="2900" b="1" dirty="0">
              <a:solidFill>
                <a:schemeClr val="accent2"/>
              </a:solidFill>
              <a:latin typeface="微軟正黑體" panose="020B0604030504040204" pitchFamily="34" charset="-120"/>
              <a:ea typeface="微軟正黑體" panose="020B0604030504040204" pitchFamily="34" charset="-120"/>
            </a:endParaRPr>
          </a:p>
          <a:p>
            <a:pPr marL="0" indent="0">
              <a:buNone/>
            </a:pPr>
            <a:r>
              <a:rPr lang="en-US" altLang="zh-TW" sz="2900" b="1" dirty="0">
                <a:solidFill>
                  <a:schemeClr val="accent2"/>
                </a:solidFill>
              </a:rPr>
              <a:t>    </a:t>
            </a:r>
            <a:r>
              <a:rPr lang="en-US" altLang="zh-TW" sz="2900" b="1" dirty="0" err="1">
                <a:solidFill>
                  <a:schemeClr val="accent2"/>
                </a:solidFill>
              </a:rPr>
              <a:t>int</a:t>
            </a:r>
            <a:r>
              <a:rPr lang="en-US" altLang="zh-TW" sz="2900" b="1" dirty="0">
                <a:solidFill>
                  <a:schemeClr val="accent2"/>
                </a:solidFill>
              </a:rPr>
              <a:t> color;		//polygon color</a:t>
            </a:r>
            <a:endParaRPr lang="zh-TW" altLang="zh-TW" sz="2900" b="1" dirty="0">
              <a:solidFill>
                <a:schemeClr val="accent2"/>
              </a:solidFill>
            </a:endParaRPr>
          </a:p>
          <a:p>
            <a:pPr marL="0" indent="0">
              <a:buNone/>
            </a:pPr>
            <a:r>
              <a:rPr lang="en-US" altLang="zh-TW" sz="2900" b="1" dirty="0">
                <a:solidFill>
                  <a:schemeClr val="accent2"/>
                </a:solidFill>
              </a:rPr>
              <a:t>    bool used; 	//true : display , false : delete</a:t>
            </a:r>
            <a:endParaRPr lang="zh-TW" altLang="zh-TW" sz="2900" b="1" dirty="0">
              <a:solidFill>
                <a:schemeClr val="accent2"/>
              </a:solidFill>
            </a:endParaRPr>
          </a:p>
          <a:p>
            <a:pPr marL="0" indent="0">
              <a:buNone/>
            </a:pPr>
            <a:r>
              <a:rPr lang="en-US" altLang="zh-TW" sz="2900" b="1" dirty="0">
                <a:solidFill>
                  <a:schemeClr val="accent2"/>
                </a:solidFill>
              </a:rPr>
              <a:t>    </a:t>
            </a:r>
            <a:r>
              <a:rPr lang="en-US" altLang="zh-TW" sz="2900" b="1" dirty="0" err="1">
                <a:solidFill>
                  <a:schemeClr val="accent2"/>
                </a:solidFill>
              </a:rPr>
              <a:t>int</a:t>
            </a:r>
            <a:r>
              <a:rPr lang="en-US" altLang="zh-TW" sz="2900" b="1" dirty="0">
                <a:solidFill>
                  <a:schemeClr val="accent2"/>
                </a:solidFill>
              </a:rPr>
              <a:t> </a:t>
            </a:r>
            <a:r>
              <a:rPr lang="en-US" altLang="zh-TW" sz="2900" b="1" dirty="0" err="1">
                <a:solidFill>
                  <a:schemeClr val="accent2"/>
                </a:solidFill>
              </a:rPr>
              <a:t>xmin</a:t>
            </a:r>
            <a:r>
              <a:rPr lang="en-US" altLang="zh-TW" sz="2900" b="1" dirty="0">
                <a:solidFill>
                  <a:schemeClr val="accent2"/>
                </a:solidFill>
              </a:rPr>
              <a:t>, </a:t>
            </a:r>
            <a:r>
              <a:rPr lang="en-US" altLang="zh-TW" sz="2900" b="1" dirty="0" err="1">
                <a:solidFill>
                  <a:schemeClr val="accent2"/>
                </a:solidFill>
              </a:rPr>
              <a:t>xmax</a:t>
            </a:r>
            <a:r>
              <a:rPr lang="en-US" altLang="zh-TW" sz="2900" b="1" dirty="0">
                <a:solidFill>
                  <a:schemeClr val="accent2"/>
                </a:solidFill>
              </a:rPr>
              <a:t>, </a:t>
            </a:r>
            <a:r>
              <a:rPr lang="en-US" altLang="zh-TW" sz="2900" b="1" dirty="0" err="1">
                <a:solidFill>
                  <a:schemeClr val="accent2"/>
                </a:solidFill>
              </a:rPr>
              <a:t>ymin</a:t>
            </a:r>
            <a:r>
              <a:rPr lang="en-US" altLang="zh-TW" sz="2900" b="1" dirty="0">
                <a:solidFill>
                  <a:schemeClr val="accent2"/>
                </a:solidFill>
              </a:rPr>
              <a:t>, </a:t>
            </a:r>
            <a:r>
              <a:rPr lang="en-US" altLang="zh-TW" sz="2900" b="1" dirty="0" err="1">
                <a:solidFill>
                  <a:schemeClr val="accent2"/>
                </a:solidFill>
              </a:rPr>
              <a:t>ymax</a:t>
            </a:r>
            <a:r>
              <a:rPr lang="en-US" altLang="zh-TW" sz="2900" b="1" dirty="0">
                <a:solidFill>
                  <a:schemeClr val="accent2"/>
                </a:solidFill>
              </a:rPr>
              <a:t>; 	//</a:t>
            </a:r>
            <a:r>
              <a:rPr lang="zh-TW" altLang="zh-TW" sz="2900" b="1" dirty="0">
                <a:solidFill>
                  <a:schemeClr val="accent2"/>
                </a:solidFill>
                <a:latin typeface="微軟正黑體" panose="020B0604030504040204" pitchFamily="34" charset="-120"/>
                <a:ea typeface="微軟正黑體" panose="020B0604030504040204" pitchFamily="34" charset="-120"/>
              </a:rPr>
              <a:t>使用邊界框策略來選擇多邊形</a:t>
            </a:r>
          </a:p>
          <a:p>
            <a:pPr marL="0" indent="0">
              <a:buNone/>
            </a:pPr>
            <a:r>
              <a:rPr lang="en-US" altLang="zh-TW" sz="2900" b="1" dirty="0">
                <a:solidFill>
                  <a:schemeClr val="accent2"/>
                </a:solidFill>
              </a:rPr>
              <a:t>    float xc, </a:t>
            </a:r>
            <a:r>
              <a:rPr lang="en-US" altLang="zh-TW" sz="2900" b="1" dirty="0" err="1">
                <a:solidFill>
                  <a:schemeClr val="accent2"/>
                </a:solidFill>
              </a:rPr>
              <a:t>yc</a:t>
            </a:r>
            <a:r>
              <a:rPr lang="en-US" altLang="zh-TW" sz="2900" b="1" dirty="0">
                <a:solidFill>
                  <a:schemeClr val="accent2"/>
                </a:solidFill>
              </a:rPr>
              <a:t>;	// </a:t>
            </a:r>
            <a:r>
              <a:rPr lang="en-US" altLang="zh-TW" sz="2900" b="1" dirty="0">
                <a:solidFill>
                  <a:schemeClr val="accent2"/>
                </a:solidFill>
                <a:latin typeface="微軟正黑體" panose="020B0604030504040204" pitchFamily="34" charset="-120"/>
                <a:ea typeface="微軟正黑體" panose="020B0604030504040204" pitchFamily="34" charset="-120"/>
              </a:rPr>
              <a:t>polygon</a:t>
            </a:r>
            <a:r>
              <a:rPr lang="zh-TW" altLang="zh-TW" sz="2900" b="1" dirty="0">
                <a:solidFill>
                  <a:schemeClr val="accent2"/>
                </a:solidFill>
                <a:latin typeface="微軟正黑體" panose="020B0604030504040204" pitchFamily="34" charset="-120"/>
                <a:ea typeface="微軟正黑體" panose="020B0604030504040204" pitchFamily="34" charset="-120"/>
              </a:rPr>
              <a:t>中心位置，協助進行多邊形移動的計算</a:t>
            </a:r>
          </a:p>
          <a:p>
            <a:pPr marL="0" indent="0">
              <a:buNone/>
            </a:pPr>
            <a:r>
              <a:rPr lang="en-US" altLang="zh-TW" sz="2900" b="1" dirty="0">
                <a:solidFill>
                  <a:schemeClr val="accent2"/>
                </a:solidFill>
              </a:rPr>
              <a:t>    </a:t>
            </a:r>
            <a:r>
              <a:rPr lang="en-US" altLang="zh-TW" sz="2900" b="1" dirty="0" err="1">
                <a:solidFill>
                  <a:schemeClr val="accent2"/>
                </a:solidFill>
              </a:rPr>
              <a:t>int</a:t>
            </a:r>
            <a:r>
              <a:rPr lang="en-US" altLang="zh-TW" sz="2900" b="1" dirty="0">
                <a:solidFill>
                  <a:schemeClr val="accent2"/>
                </a:solidFill>
              </a:rPr>
              <a:t> </a:t>
            </a:r>
            <a:r>
              <a:rPr lang="en-US" altLang="zh-TW" sz="2900" b="1" dirty="0" err="1">
                <a:solidFill>
                  <a:schemeClr val="accent2"/>
                </a:solidFill>
              </a:rPr>
              <a:t>nvertices</a:t>
            </a:r>
            <a:r>
              <a:rPr lang="en-US" altLang="zh-TW" sz="2900" b="1" dirty="0">
                <a:solidFill>
                  <a:schemeClr val="accent2"/>
                </a:solidFill>
              </a:rPr>
              <a:t>;</a:t>
            </a:r>
            <a:endParaRPr lang="zh-TW" altLang="zh-TW" sz="2900" b="1" dirty="0">
              <a:solidFill>
                <a:schemeClr val="accent2"/>
              </a:solidFill>
            </a:endParaRPr>
          </a:p>
          <a:p>
            <a:pPr marL="0" indent="0">
              <a:buNone/>
            </a:pPr>
            <a:r>
              <a:rPr lang="en-US" altLang="zh-TW" sz="2900" b="1" dirty="0">
                <a:solidFill>
                  <a:schemeClr val="accent2"/>
                </a:solidFill>
              </a:rPr>
              <a:t>    </a:t>
            </a:r>
            <a:r>
              <a:rPr lang="en-US" altLang="zh-TW" sz="2900" b="1" dirty="0" err="1">
                <a:solidFill>
                  <a:schemeClr val="accent2"/>
                </a:solidFill>
              </a:rPr>
              <a:t>int</a:t>
            </a:r>
            <a:r>
              <a:rPr lang="en-US" altLang="zh-TW" sz="2900" b="1" dirty="0">
                <a:solidFill>
                  <a:schemeClr val="accent2"/>
                </a:solidFill>
              </a:rPr>
              <a:t> x[MAX_VERTICES];</a:t>
            </a:r>
            <a:endParaRPr lang="zh-TW" altLang="zh-TW" sz="2900" b="1" dirty="0">
              <a:solidFill>
                <a:schemeClr val="accent2"/>
              </a:solidFill>
            </a:endParaRPr>
          </a:p>
          <a:p>
            <a:pPr marL="0" indent="0">
              <a:buNone/>
            </a:pPr>
            <a:r>
              <a:rPr lang="en-US" altLang="zh-TW" sz="2900" b="1" dirty="0">
                <a:solidFill>
                  <a:schemeClr val="accent2"/>
                </a:solidFill>
              </a:rPr>
              <a:t>    </a:t>
            </a:r>
            <a:r>
              <a:rPr lang="en-US" altLang="zh-TW" sz="2900" b="1" dirty="0" err="1">
                <a:solidFill>
                  <a:schemeClr val="accent2"/>
                </a:solidFill>
              </a:rPr>
              <a:t>int</a:t>
            </a:r>
            <a:r>
              <a:rPr lang="en-US" altLang="zh-TW" sz="2900" b="1" dirty="0">
                <a:solidFill>
                  <a:schemeClr val="accent2"/>
                </a:solidFill>
              </a:rPr>
              <a:t> y[MAX_VERTICES];</a:t>
            </a:r>
            <a:endParaRPr lang="zh-TW" altLang="zh-TW" sz="2900" b="1" dirty="0">
              <a:solidFill>
                <a:schemeClr val="accent2"/>
              </a:solidFill>
            </a:endParaRPr>
          </a:p>
          <a:p>
            <a:pPr marL="0" indent="0">
              <a:buNone/>
            </a:pPr>
            <a:r>
              <a:rPr lang="en-US" altLang="zh-TW" sz="2900" b="1" dirty="0">
                <a:solidFill>
                  <a:schemeClr val="accent2"/>
                </a:solidFill>
              </a:rPr>
              <a:t>} polygon;</a:t>
            </a:r>
            <a:endParaRPr lang="zh-TW" altLang="zh-TW" sz="2900" b="1" dirty="0">
              <a:solidFill>
                <a:schemeClr val="accent2"/>
              </a:solidFill>
            </a:endParaRPr>
          </a:p>
          <a:p>
            <a:pPr marL="0" lvl="0" indent="0">
              <a:buNone/>
            </a:pPr>
            <a:endParaRPr lang="zh-TW" altLang="zh-TW" dirty="0">
              <a:effectLst/>
            </a:endParaRPr>
          </a:p>
          <a:p>
            <a:endParaRPr lang="zh-TW" altLang="en-US" dirty="0"/>
          </a:p>
        </p:txBody>
      </p:sp>
    </p:spTree>
    <p:extLst>
      <p:ext uri="{BB962C8B-B14F-4D97-AF65-F5344CB8AC3E}">
        <p14:creationId xmlns:p14="http://schemas.microsoft.com/office/powerpoint/2010/main" val="1626913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lnSpcReduction="10000"/>
          </a:bodyPr>
          <a:lstStyle/>
          <a:p>
            <a:pPr marL="0" lvl="0" indent="0">
              <a:buNone/>
            </a:pPr>
            <a:r>
              <a:rPr lang="en-US" altLang="zh-TW" dirty="0">
                <a:effectLst/>
              </a:rPr>
              <a:t>2</a:t>
            </a:r>
            <a:r>
              <a:rPr lang="en-US" altLang="zh-TW" sz="3200" dirty="0">
                <a:effectLst/>
              </a:rPr>
              <a:t>.</a:t>
            </a:r>
            <a:r>
              <a:rPr lang="zh-TW" altLang="zh-TW" dirty="0">
                <a:effectLst/>
                <a:latin typeface="微軟正黑體" panose="020B0604030504040204" pitchFamily="34" charset="-120"/>
                <a:ea typeface="微軟正黑體" panose="020B0604030504040204" pitchFamily="34" charset="-120"/>
              </a:rPr>
              <a:t>每個</a:t>
            </a:r>
            <a:r>
              <a:rPr lang="en-US" altLang="zh-TW" dirty="0">
                <a:effectLst/>
                <a:latin typeface="微軟正黑體" panose="020B0604030504040204" pitchFamily="34" charset="-120"/>
                <a:ea typeface="微軟正黑體" panose="020B0604030504040204" pitchFamily="34" charset="-120"/>
              </a:rPr>
              <a:t>polygon</a:t>
            </a:r>
            <a:r>
              <a:rPr lang="zh-TW" altLang="zh-TW" dirty="0">
                <a:effectLst/>
                <a:latin typeface="微軟正黑體" panose="020B0604030504040204" pitchFamily="34" charset="-120"/>
                <a:ea typeface="微軟正黑體" panose="020B0604030504040204" pitchFamily="34" charset="-120"/>
              </a:rPr>
              <a:t>分配一種顏色</a:t>
            </a:r>
            <a:endParaRPr lang="en-US" altLang="zh-TW" dirty="0">
              <a:effectLst/>
              <a:latin typeface="微軟正黑體" panose="020B0604030504040204" pitchFamily="34" charset="-120"/>
              <a:ea typeface="微軟正黑體" panose="020B0604030504040204" pitchFamily="34" charset="-120"/>
            </a:endParaRPr>
          </a:p>
          <a:p>
            <a:pPr marL="0" indent="0">
              <a:buNone/>
            </a:pPr>
            <a:r>
              <a:rPr lang="en-US" altLang="zh-TW" sz="2000" b="1" dirty="0">
                <a:solidFill>
                  <a:schemeClr val="accent2"/>
                </a:solidFill>
              </a:rPr>
              <a:t>for (</a:t>
            </a:r>
            <a:r>
              <a:rPr lang="en-US" altLang="zh-TW" sz="2000" b="1" dirty="0" err="1">
                <a:solidFill>
                  <a:schemeClr val="accent2"/>
                </a:solidFill>
              </a:rPr>
              <a:t>i</a:t>
            </a:r>
            <a:r>
              <a:rPr lang="en-US" altLang="zh-TW" sz="2000" b="1" dirty="0">
                <a:solidFill>
                  <a:schemeClr val="accent2"/>
                </a:solidFill>
              </a:rPr>
              <a:t>=0; </a:t>
            </a:r>
            <a:r>
              <a:rPr lang="en-US" altLang="zh-TW" sz="2000" b="1" dirty="0" err="1">
                <a:solidFill>
                  <a:schemeClr val="accent2"/>
                </a:solidFill>
              </a:rPr>
              <a:t>i</a:t>
            </a:r>
            <a:r>
              <a:rPr lang="en-US" altLang="zh-TW" sz="2000" b="1" dirty="0">
                <a:solidFill>
                  <a:schemeClr val="accent2"/>
                </a:solidFill>
              </a:rPr>
              <a:t>&lt;MAX_POLYGONS; </a:t>
            </a:r>
            <a:r>
              <a:rPr lang="en-US" altLang="zh-TW" sz="2000" b="1" dirty="0" err="1">
                <a:solidFill>
                  <a:schemeClr val="accent2"/>
                </a:solidFill>
              </a:rPr>
              <a:t>i</a:t>
            </a:r>
            <a:r>
              <a:rPr lang="en-US" altLang="zh-TW" sz="2000" b="1" dirty="0">
                <a:solidFill>
                  <a:schemeClr val="accent2"/>
                </a:solidFill>
              </a:rPr>
              <a:t>++){ //</a:t>
            </a:r>
            <a:r>
              <a:rPr lang="zh-TW" altLang="zh-TW" sz="2000" b="1" dirty="0">
                <a:solidFill>
                  <a:schemeClr val="accent2"/>
                </a:solidFill>
                <a:latin typeface="微軟正黑體" panose="020B0604030504040204" pitchFamily="34" charset="-120"/>
                <a:ea typeface="微軟正黑體" panose="020B0604030504040204" pitchFamily="34" charset="-120"/>
              </a:rPr>
              <a:t>分配顏色</a:t>
            </a:r>
          </a:p>
          <a:p>
            <a:pPr marL="0" indent="0">
              <a:buNone/>
            </a:pPr>
            <a:r>
              <a:rPr lang="en-US" altLang="zh-TW" sz="2000" b="1" dirty="0">
                <a:solidFill>
                  <a:schemeClr val="accent2"/>
                </a:solidFill>
              </a:rPr>
              <a:t>    if(polygons[</a:t>
            </a:r>
            <a:r>
              <a:rPr lang="en-US" altLang="zh-TW" sz="2000" b="1" dirty="0" err="1">
                <a:solidFill>
                  <a:schemeClr val="accent2"/>
                </a:solidFill>
              </a:rPr>
              <a:t>i</a:t>
            </a:r>
            <a:r>
              <a:rPr lang="en-US" altLang="zh-TW" sz="2000" b="1" dirty="0">
                <a:solidFill>
                  <a:schemeClr val="accent2"/>
                </a:solidFill>
              </a:rPr>
              <a:t>].used){</a:t>
            </a:r>
            <a:endParaRPr lang="zh-TW" altLang="zh-TW" sz="2000" b="1" dirty="0">
              <a:solidFill>
                <a:schemeClr val="accent2"/>
              </a:solidFill>
            </a:endParaRPr>
          </a:p>
          <a:p>
            <a:pPr marL="0" indent="0">
              <a:buNone/>
            </a:pPr>
            <a:r>
              <a:rPr lang="en-US" altLang="zh-TW" sz="2000" b="1" dirty="0">
                <a:solidFill>
                  <a:schemeClr val="accent2"/>
                </a:solidFill>
              </a:rPr>
              <a:t>        glColor3fv(colors[polygons[</a:t>
            </a:r>
            <a:r>
              <a:rPr lang="en-US" altLang="zh-TW" sz="2000" b="1" dirty="0" err="1">
                <a:solidFill>
                  <a:schemeClr val="accent2"/>
                </a:solidFill>
              </a:rPr>
              <a:t>i</a:t>
            </a:r>
            <a:r>
              <a:rPr lang="en-US" altLang="zh-TW" sz="2000" b="1" dirty="0">
                <a:solidFill>
                  <a:schemeClr val="accent2"/>
                </a:solidFill>
              </a:rPr>
              <a:t>].color]);</a:t>
            </a:r>
            <a:endParaRPr lang="zh-TW" altLang="zh-TW" sz="2000" b="1" dirty="0">
              <a:solidFill>
                <a:schemeClr val="accent2"/>
              </a:solidFill>
            </a:endParaRPr>
          </a:p>
          <a:p>
            <a:pPr marL="0" indent="0">
              <a:buNone/>
            </a:pPr>
            <a:r>
              <a:rPr lang="en-US" altLang="zh-TW" sz="2000" b="1" dirty="0">
                <a:solidFill>
                  <a:schemeClr val="accent2"/>
                </a:solidFill>
              </a:rPr>
              <a:t>        </a:t>
            </a:r>
            <a:r>
              <a:rPr lang="en-US" altLang="zh-TW" sz="2000" b="1" dirty="0" err="1">
                <a:solidFill>
                  <a:schemeClr val="accent2"/>
                </a:solidFill>
              </a:rPr>
              <a:t>glBegin</a:t>
            </a:r>
            <a:r>
              <a:rPr lang="en-US" altLang="zh-TW" sz="2000" b="1" dirty="0">
                <a:solidFill>
                  <a:schemeClr val="accent2"/>
                </a:solidFill>
              </a:rPr>
              <a:t>(GL_POLYGON);</a:t>
            </a:r>
            <a:endParaRPr lang="zh-TW" altLang="zh-TW" sz="2000" b="1" dirty="0">
              <a:solidFill>
                <a:schemeClr val="accent2"/>
              </a:solidFill>
            </a:endParaRPr>
          </a:p>
          <a:p>
            <a:pPr marL="0" indent="0">
              <a:buNone/>
            </a:pPr>
            <a:r>
              <a:rPr lang="en-US" altLang="zh-TW" sz="2000" b="1" dirty="0">
                <a:solidFill>
                  <a:schemeClr val="accent2"/>
                </a:solidFill>
              </a:rPr>
              <a:t>        for(j=0;j&lt;polygons[</a:t>
            </a:r>
            <a:r>
              <a:rPr lang="en-US" altLang="zh-TW" sz="2000" b="1" dirty="0" err="1">
                <a:solidFill>
                  <a:schemeClr val="accent2"/>
                </a:solidFill>
              </a:rPr>
              <a:t>i</a:t>
            </a:r>
            <a:r>
              <a:rPr lang="en-US" altLang="zh-TW" sz="2000" b="1" dirty="0">
                <a:solidFill>
                  <a:schemeClr val="accent2"/>
                </a:solidFill>
              </a:rPr>
              <a:t>].</a:t>
            </a:r>
            <a:r>
              <a:rPr lang="en-US" altLang="zh-TW" sz="2000" b="1" dirty="0" err="1">
                <a:solidFill>
                  <a:schemeClr val="accent2"/>
                </a:solidFill>
              </a:rPr>
              <a:t>nvertices</a:t>
            </a:r>
            <a:r>
              <a:rPr lang="en-US" altLang="zh-TW" sz="2000" b="1" dirty="0">
                <a:solidFill>
                  <a:schemeClr val="accent2"/>
                </a:solidFill>
              </a:rPr>
              <a:t>; </a:t>
            </a:r>
            <a:r>
              <a:rPr lang="en-US" altLang="zh-TW" sz="2000" b="1" dirty="0" err="1">
                <a:solidFill>
                  <a:schemeClr val="accent2"/>
                </a:solidFill>
              </a:rPr>
              <a:t>j++</a:t>
            </a:r>
            <a:r>
              <a:rPr lang="en-US" altLang="zh-TW" sz="2000" b="1" dirty="0">
                <a:solidFill>
                  <a:schemeClr val="accent2"/>
                </a:solidFill>
              </a:rPr>
              <a:t>)</a:t>
            </a:r>
            <a:endParaRPr lang="zh-TW" altLang="zh-TW" sz="2000" b="1" dirty="0">
              <a:solidFill>
                <a:schemeClr val="accent2"/>
              </a:solidFill>
            </a:endParaRPr>
          </a:p>
          <a:p>
            <a:pPr marL="0" indent="0">
              <a:buNone/>
            </a:pPr>
            <a:r>
              <a:rPr lang="en-US" altLang="zh-TW" sz="2000" b="1" dirty="0">
                <a:solidFill>
                  <a:schemeClr val="accent2"/>
                </a:solidFill>
              </a:rPr>
              <a:t>            glVertex2i(polygon[</a:t>
            </a:r>
            <a:r>
              <a:rPr lang="en-US" altLang="zh-TW" sz="2000" b="1" dirty="0" err="1">
                <a:solidFill>
                  <a:schemeClr val="accent2"/>
                </a:solidFill>
              </a:rPr>
              <a:t>i</a:t>
            </a:r>
            <a:r>
              <a:rPr lang="en-US" altLang="zh-TW" sz="2000" b="1" dirty="0">
                <a:solidFill>
                  <a:schemeClr val="accent2"/>
                </a:solidFill>
              </a:rPr>
              <a:t>].x[j], polygons[</a:t>
            </a:r>
            <a:r>
              <a:rPr lang="en-US" altLang="zh-TW" sz="2000" b="1" dirty="0" err="1">
                <a:solidFill>
                  <a:schemeClr val="accent2"/>
                </a:solidFill>
              </a:rPr>
              <a:t>i</a:t>
            </a:r>
            <a:r>
              <a:rPr lang="en-US" altLang="zh-TW" sz="2000" b="1" dirty="0">
                <a:solidFill>
                  <a:schemeClr val="accent2"/>
                </a:solidFill>
              </a:rPr>
              <a:t>].y[j]);</a:t>
            </a:r>
            <a:endParaRPr lang="zh-TW" altLang="zh-TW" sz="2000" b="1" dirty="0">
              <a:solidFill>
                <a:schemeClr val="accent2"/>
              </a:solidFill>
            </a:endParaRPr>
          </a:p>
          <a:p>
            <a:pPr marL="0" indent="0">
              <a:buNone/>
            </a:pPr>
            <a:r>
              <a:rPr lang="en-US" altLang="zh-TW" sz="2000" b="1" dirty="0">
                <a:solidFill>
                  <a:schemeClr val="accent2"/>
                </a:solidFill>
              </a:rPr>
              <a:t>        </a:t>
            </a:r>
            <a:r>
              <a:rPr lang="en-US" altLang="zh-TW" sz="2000" b="1" dirty="0" err="1">
                <a:solidFill>
                  <a:schemeClr val="accent2"/>
                </a:solidFill>
              </a:rPr>
              <a:t>glEnd</a:t>
            </a:r>
            <a:r>
              <a:rPr lang="en-US" altLang="zh-TW" sz="2000" b="1" dirty="0">
                <a:solidFill>
                  <a:schemeClr val="accent2"/>
                </a:solidFill>
              </a:rPr>
              <a:t>();</a:t>
            </a:r>
            <a:endParaRPr lang="zh-TW" altLang="zh-TW" sz="2000" b="1" dirty="0">
              <a:solidFill>
                <a:schemeClr val="accent2"/>
              </a:solidFill>
            </a:endParaRPr>
          </a:p>
          <a:p>
            <a:pPr marL="0" indent="0">
              <a:buNone/>
            </a:pPr>
            <a:r>
              <a:rPr lang="en-US" altLang="zh-TW" sz="2000" b="1" dirty="0">
                <a:solidFill>
                  <a:schemeClr val="accent2"/>
                </a:solidFill>
              </a:rPr>
              <a:t>    }}</a:t>
            </a:r>
            <a:endParaRPr lang="zh-TW" altLang="zh-TW" sz="2000" b="1" dirty="0">
              <a:solidFill>
                <a:schemeClr val="accent2"/>
              </a:solidFill>
            </a:endParaRPr>
          </a:p>
          <a:p>
            <a:pPr marL="0" lvl="0" indent="0">
              <a:buNone/>
            </a:pPr>
            <a:endParaRPr lang="zh-TW" altLang="zh-TW" dirty="0">
              <a:effectLst/>
            </a:endParaRPr>
          </a:p>
          <a:p>
            <a:endParaRPr lang="zh-TW" altLang="en-US" dirty="0"/>
          </a:p>
        </p:txBody>
      </p:sp>
    </p:spTree>
    <p:extLst>
      <p:ext uri="{BB962C8B-B14F-4D97-AF65-F5344CB8AC3E}">
        <p14:creationId xmlns:p14="http://schemas.microsoft.com/office/powerpoint/2010/main" val="1148273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buNone/>
            </a:pPr>
            <a:r>
              <a:rPr lang="en-US" altLang="zh-TW" dirty="0">
                <a:effectLst/>
                <a:latin typeface="微軟正黑體" panose="020B0604030504040204" pitchFamily="34" charset="-120"/>
                <a:ea typeface="微軟正黑體" panose="020B0604030504040204" pitchFamily="34" charset="-120"/>
              </a:rPr>
              <a:t>3.</a:t>
            </a:r>
            <a:r>
              <a:rPr lang="zh-TW" altLang="zh-TW" dirty="0">
                <a:effectLst/>
                <a:latin typeface="微軟正黑體" panose="020B0604030504040204" pitchFamily="34" charset="-120"/>
                <a:ea typeface="微軟正黑體" panose="020B0604030504040204" pitchFamily="34" charset="-120"/>
              </a:rPr>
              <a:t>建立選單，以使用者交互的方式分配顏色、顯示或移動</a:t>
            </a:r>
            <a:r>
              <a:rPr lang="en-US" altLang="zh-TW" dirty="0">
                <a:effectLst/>
                <a:latin typeface="微軟正黑體" panose="020B0604030504040204" pitchFamily="34" charset="-120"/>
                <a:ea typeface="微軟正黑體" panose="020B0604030504040204" pitchFamily="34" charset="-120"/>
              </a:rPr>
              <a:t>polygon</a:t>
            </a:r>
            <a:r>
              <a:rPr lang="zh-TW" altLang="zh-TW" dirty="0">
                <a:effectLst/>
                <a:latin typeface="微軟正黑體" panose="020B0604030504040204" pitchFamily="34" charset="-120"/>
                <a:ea typeface="微軟正黑體" panose="020B0604030504040204" pitchFamily="34" charset="-120"/>
              </a:rPr>
              <a:t>。</a:t>
            </a:r>
            <a:endParaRPr lang="en-US" altLang="zh-TW" dirty="0">
              <a:effectLst/>
              <a:latin typeface="微軟正黑體" panose="020B0604030504040204" pitchFamily="34" charset="-120"/>
              <a:ea typeface="微軟正黑體" panose="020B0604030504040204" pitchFamily="34" charset="-120"/>
            </a:endParaRPr>
          </a:p>
          <a:p>
            <a:pPr marL="0" indent="0">
              <a:buNone/>
            </a:pPr>
            <a:r>
              <a:rPr lang="en-US" altLang="zh-TW" sz="2200" b="1" dirty="0" err="1">
                <a:solidFill>
                  <a:schemeClr val="accent2"/>
                </a:solidFill>
              </a:rPr>
              <a:t>c_menu</a:t>
            </a:r>
            <a:r>
              <a:rPr lang="en-US" altLang="zh-TW" sz="2200" b="1" dirty="0">
                <a:solidFill>
                  <a:schemeClr val="accent2"/>
                </a:solidFill>
              </a:rPr>
              <a:t>=</a:t>
            </a:r>
            <a:r>
              <a:rPr lang="en-US" altLang="zh-TW" sz="2200" b="1" dirty="0" err="1">
                <a:solidFill>
                  <a:schemeClr val="accent2"/>
                </a:solidFill>
              </a:rPr>
              <a:t>glutCreateMenu</a:t>
            </a:r>
            <a:r>
              <a:rPr lang="en-US" altLang="zh-TW" sz="2200" b="1" dirty="0">
                <a:solidFill>
                  <a:schemeClr val="accent2"/>
                </a:solidFill>
              </a:rPr>
              <a:t>(</a:t>
            </a:r>
            <a:r>
              <a:rPr lang="en-US" altLang="zh-TW" sz="2200" b="1" dirty="0" err="1">
                <a:solidFill>
                  <a:schemeClr val="accent2"/>
                </a:solidFill>
              </a:rPr>
              <a:t>color_menu</a:t>
            </a:r>
            <a:r>
              <a:rPr lang="en-US" altLang="zh-TW" sz="2200" b="1" dirty="0">
                <a:solidFill>
                  <a:schemeClr val="accent2"/>
                </a:solidFill>
              </a:rPr>
              <a:t>);</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("Black",0);</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("Red",1);</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("Green",2);</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("Blue",3);</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("Cyan",4);</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("Magenta",5);</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("Yellow",6);</a:t>
            </a:r>
            <a:endParaRPr lang="zh-TW" altLang="zh-TW" sz="2200" b="1" dirty="0">
              <a:solidFill>
                <a:schemeClr val="accent2"/>
              </a:solidFill>
            </a:endParaRPr>
          </a:p>
          <a:p>
            <a:pPr marL="0" indent="0">
              <a:buNone/>
            </a:pPr>
            <a:r>
              <a:rPr lang="en-US" altLang="zh-TW" sz="2200" b="1" dirty="0">
                <a:solidFill>
                  <a:schemeClr val="accent2"/>
                </a:solidFill>
              </a:rPr>
              <a:t>    </a:t>
            </a:r>
            <a:r>
              <a:rPr lang="en-US" altLang="zh-TW" sz="2200" b="1" dirty="0" err="1">
                <a:solidFill>
                  <a:schemeClr val="accent2"/>
                </a:solidFill>
              </a:rPr>
              <a:t>glutAddMenuEntry</a:t>
            </a:r>
            <a:r>
              <a:rPr lang="en-US" altLang="zh-TW" sz="2200" b="1" dirty="0">
                <a:solidFill>
                  <a:schemeClr val="accent2"/>
                </a:solidFill>
              </a:rPr>
              <a:t>("White",7);</a:t>
            </a:r>
            <a:endParaRPr lang="zh-TW" altLang="zh-TW" sz="2200" b="1" dirty="0">
              <a:solidFill>
                <a:schemeClr val="accent2"/>
              </a:solidFill>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63974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b="1" dirty="0" err="1">
                <a:solidFill>
                  <a:schemeClr val="accent2"/>
                </a:solidFill>
              </a:rPr>
              <a:t>glutCreateMenu</a:t>
            </a:r>
            <a:r>
              <a:rPr lang="en-US" altLang="zh-TW" b="1" dirty="0">
                <a:solidFill>
                  <a:schemeClr val="accent2"/>
                </a:solidFill>
              </a:rPr>
              <a:t>(</a:t>
            </a:r>
            <a:r>
              <a:rPr lang="en-US" altLang="zh-TW" b="1" dirty="0" err="1">
                <a:solidFill>
                  <a:schemeClr val="accent2"/>
                </a:solidFill>
              </a:rPr>
              <a:t>main_menu</a:t>
            </a:r>
            <a:r>
              <a:rPr lang="en-US" altLang="zh-TW" b="1" dirty="0">
                <a:solidFill>
                  <a:schemeClr val="accent2"/>
                </a:solidFill>
              </a:rPr>
              <a:t>);</a:t>
            </a:r>
            <a:endParaRPr lang="zh-TW" altLang="zh-TW" b="1" dirty="0">
              <a:solidFill>
                <a:schemeClr val="accent2"/>
              </a:solidFill>
            </a:endParaRPr>
          </a:p>
          <a:p>
            <a:pPr marL="0" indent="0">
              <a:buNone/>
            </a:pPr>
            <a:r>
              <a:rPr lang="en-US" altLang="zh-TW" b="1" dirty="0" err="1">
                <a:solidFill>
                  <a:schemeClr val="accent2"/>
                </a:solidFill>
              </a:rPr>
              <a:t>glutAddMenuEntry</a:t>
            </a:r>
            <a:r>
              <a:rPr lang="en-US" altLang="zh-TW" b="1" dirty="0">
                <a:solidFill>
                  <a:schemeClr val="accent2"/>
                </a:solidFill>
              </a:rPr>
              <a:t>("new polygon", 1);</a:t>
            </a:r>
            <a:endParaRPr lang="zh-TW" altLang="zh-TW" b="1" dirty="0">
              <a:solidFill>
                <a:schemeClr val="accent2"/>
              </a:solidFill>
            </a:endParaRPr>
          </a:p>
          <a:p>
            <a:pPr marL="0" indent="0">
              <a:buNone/>
            </a:pPr>
            <a:r>
              <a:rPr lang="en-US" altLang="zh-TW" b="1" dirty="0" err="1">
                <a:solidFill>
                  <a:schemeClr val="accent2"/>
                </a:solidFill>
              </a:rPr>
              <a:t>glutAddMenuEntry</a:t>
            </a:r>
            <a:r>
              <a:rPr lang="en-US" altLang="zh-TW" b="1" dirty="0">
                <a:solidFill>
                  <a:schemeClr val="accent2"/>
                </a:solidFill>
              </a:rPr>
              <a:t>("end polygon", 2);</a:t>
            </a:r>
            <a:endParaRPr lang="zh-TW" altLang="zh-TW" b="1" dirty="0">
              <a:solidFill>
                <a:schemeClr val="accent2"/>
              </a:solidFill>
            </a:endParaRPr>
          </a:p>
          <a:p>
            <a:pPr marL="0" indent="0">
              <a:buNone/>
            </a:pPr>
            <a:r>
              <a:rPr lang="en-US" altLang="zh-TW" b="1" dirty="0" err="1">
                <a:solidFill>
                  <a:schemeClr val="accent2"/>
                </a:solidFill>
              </a:rPr>
              <a:t>glutAddMenuEntry</a:t>
            </a:r>
            <a:r>
              <a:rPr lang="en-US" altLang="zh-TW" b="1" dirty="0">
                <a:solidFill>
                  <a:schemeClr val="accent2"/>
                </a:solidFill>
              </a:rPr>
              <a:t>("delete polygon", 3);</a:t>
            </a:r>
            <a:endParaRPr lang="zh-TW" altLang="zh-TW" b="1" dirty="0">
              <a:solidFill>
                <a:schemeClr val="accent2"/>
              </a:solidFill>
            </a:endParaRPr>
          </a:p>
          <a:p>
            <a:pPr marL="0" indent="0">
              <a:buNone/>
            </a:pPr>
            <a:r>
              <a:rPr lang="en-US" altLang="zh-TW" b="1" dirty="0" err="1">
                <a:solidFill>
                  <a:schemeClr val="accent2"/>
                </a:solidFill>
              </a:rPr>
              <a:t>glutAddMenuEntry</a:t>
            </a:r>
            <a:r>
              <a:rPr lang="en-US" altLang="zh-TW" b="1" dirty="0">
                <a:solidFill>
                  <a:schemeClr val="accent2"/>
                </a:solidFill>
              </a:rPr>
              <a:t>("move polygon", 4);</a:t>
            </a:r>
            <a:endParaRPr lang="zh-TW" altLang="zh-TW" b="1" dirty="0">
              <a:solidFill>
                <a:schemeClr val="accent2"/>
              </a:solidFill>
            </a:endParaRPr>
          </a:p>
          <a:p>
            <a:pPr marL="0" indent="0">
              <a:buNone/>
            </a:pPr>
            <a:r>
              <a:rPr lang="en-US" altLang="zh-TW" b="1" dirty="0" err="1">
                <a:solidFill>
                  <a:schemeClr val="accent2"/>
                </a:solidFill>
              </a:rPr>
              <a:t>glutAddMenuEntry</a:t>
            </a:r>
            <a:r>
              <a:rPr lang="en-US" altLang="zh-TW" b="1" dirty="0">
                <a:solidFill>
                  <a:schemeClr val="accent2"/>
                </a:solidFill>
              </a:rPr>
              <a:t>("quit",5);</a:t>
            </a:r>
            <a:endParaRPr lang="zh-TW" altLang="zh-TW" b="1" dirty="0">
              <a:solidFill>
                <a:schemeClr val="accent2"/>
              </a:solidFill>
            </a:endParaRPr>
          </a:p>
          <a:p>
            <a:pPr marL="0" indent="0">
              <a:buNone/>
            </a:pPr>
            <a:r>
              <a:rPr lang="en-US" altLang="zh-TW" b="1" dirty="0" err="1">
                <a:solidFill>
                  <a:schemeClr val="accent2"/>
                </a:solidFill>
              </a:rPr>
              <a:t>glutAddSubMenu</a:t>
            </a:r>
            <a:r>
              <a:rPr lang="en-US" altLang="zh-TW" b="1" dirty="0">
                <a:solidFill>
                  <a:schemeClr val="accent2"/>
                </a:solidFill>
              </a:rPr>
              <a:t>("Colors", </a:t>
            </a:r>
            <a:r>
              <a:rPr lang="en-US" altLang="zh-TW" b="1" dirty="0" err="1">
                <a:solidFill>
                  <a:schemeClr val="accent2"/>
                </a:solidFill>
              </a:rPr>
              <a:t>c_menu</a:t>
            </a:r>
            <a:r>
              <a:rPr lang="en-US" altLang="zh-TW" b="1" dirty="0">
                <a:solidFill>
                  <a:schemeClr val="accent2"/>
                </a:solidFill>
              </a:rPr>
              <a:t>);</a:t>
            </a:r>
            <a:endParaRPr lang="zh-TW" altLang="zh-TW" b="1" dirty="0">
              <a:solidFill>
                <a:schemeClr val="accent2"/>
              </a:solidFill>
            </a:endParaRPr>
          </a:p>
          <a:p>
            <a:pPr marL="0" indent="0">
              <a:buNone/>
            </a:pPr>
            <a:r>
              <a:rPr lang="en-US" altLang="zh-TW" b="1" dirty="0" err="1">
                <a:solidFill>
                  <a:schemeClr val="accent2"/>
                </a:solidFill>
              </a:rPr>
              <a:t>glutAttachMenu</a:t>
            </a:r>
            <a:r>
              <a:rPr lang="en-US" altLang="zh-TW" b="1" dirty="0">
                <a:solidFill>
                  <a:schemeClr val="accent2"/>
                </a:solidFill>
              </a:rPr>
              <a:t>(GLUT_MIDDLE_BUTTON);</a:t>
            </a:r>
            <a:endParaRPr lang="zh-TW" altLang="zh-TW" b="1" dirty="0">
              <a:solidFill>
                <a:schemeClr val="accent2"/>
              </a:solidFill>
            </a:endParaRPr>
          </a:p>
          <a:p>
            <a:pPr marL="0" indent="0">
              <a:buNone/>
            </a:pPr>
            <a:endParaRPr lang="zh-TW" altLang="en-US" b="1" dirty="0">
              <a:solidFill>
                <a:schemeClr val="accent2"/>
              </a:solidFill>
            </a:endParaRPr>
          </a:p>
        </p:txBody>
      </p:sp>
    </p:spTree>
    <p:extLst>
      <p:ext uri="{BB962C8B-B14F-4D97-AF65-F5344CB8AC3E}">
        <p14:creationId xmlns:p14="http://schemas.microsoft.com/office/powerpoint/2010/main" val="65850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lstStyle/>
          <a:p>
            <a:pPr marL="0" lvl="0" indent="0">
              <a:buNone/>
            </a:pPr>
            <a:r>
              <a:rPr lang="en-US" altLang="zh-TW" dirty="0">
                <a:effectLst/>
                <a:latin typeface="微軟正黑體" panose="020B0604030504040204" pitchFamily="34" charset="-120"/>
                <a:ea typeface="微軟正黑體" panose="020B0604030504040204" pitchFamily="34" charset="-120"/>
              </a:rPr>
              <a:t>4.</a:t>
            </a:r>
            <a:r>
              <a:rPr lang="zh-TW" altLang="zh-TW" dirty="0">
                <a:effectLst/>
                <a:latin typeface="微軟正黑體" panose="020B0604030504040204" pitchFamily="34" charset="-120"/>
                <a:ea typeface="微軟正黑體" panose="020B0604030504040204" pitchFamily="34" charset="-120"/>
              </a:rPr>
              <a:t>實現移動、刪除現有多邊形的功能</a:t>
            </a:r>
          </a:p>
          <a:p>
            <a:pPr marL="0" indent="0">
              <a:buNone/>
            </a:pP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添加所需的狀態變數。</a:t>
            </a:r>
          </a:p>
          <a:p>
            <a:pPr marL="0" indent="0">
              <a:buNone/>
            </a:pPr>
            <a:r>
              <a:rPr lang="en-US" altLang="zh-TW" b="1" dirty="0">
                <a:solidFill>
                  <a:schemeClr val="accent2"/>
                </a:solidFill>
              </a:rPr>
              <a:t>bool picking = FALSE; 	/* true while picking */</a:t>
            </a:r>
            <a:endParaRPr lang="zh-TW" altLang="zh-TW" b="1" dirty="0">
              <a:solidFill>
                <a:schemeClr val="accent2"/>
              </a:solidFill>
            </a:endParaRPr>
          </a:p>
          <a:p>
            <a:pPr marL="0" indent="0">
              <a:buNone/>
            </a:pPr>
            <a:r>
              <a:rPr lang="en-US" altLang="zh-TW" b="1" dirty="0">
                <a:solidFill>
                  <a:schemeClr val="accent2"/>
                </a:solidFill>
              </a:rPr>
              <a:t>bool moving = FALSE;	/* true while moving polygon */</a:t>
            </a:r>
            <a:endParaRPr lang="zh-TW" altLang="zh-TW" b="1" dirty="0">
              <a:solidFill>
                <a:schemeClr val="accent2"/>
              </a:solidFill>
            </a:endParaRPr>
          </a:p>
          <a:p>
            <a:pPr marL="0" indent="0">
              <a:buNone/>
            </a:pPr>
            <a:r>
              <a:rPr lang="en-US" altLang="zh-TW" b="1" dirty="0" err="1">
                <a:solidFill>
                  <a:schemeClr val="accent2"/>
                </a:solidFill>
              </a:rPr>
              <a:t>int</a:t>
            </a:r>
            <a:r>
              <a:rPr lang="en-US" altLang="zh-TW" b="1" dirty="0">
                <a:solidFill>
                  <a:schemeClr val="accent2"/>
                </a:solidFill>
              </a:rPr>
              <a:t> </a:t>
            </a:r>
            <a:r>
              <a:rPr lang="en-US" altLang="zh-TW" b="1" dirty="0" err="1">
                <a:solidFill>
                  <a:schemeClr val="accent2"/>
                </a:solidFill>
              </a:rPr>
              <a:t>in_polygon</a:t>
            </a:r>
            <a:r>
              <a:rPr lang="en-US" altLang="zh-TW" b="1" dirty="0">
                <a:solidFill>
                  <a:schemeClr val="accent2"/>
                </a:solidFill>
              </a:rPr>
              <a:t> = -1; 	/* not in any polygon */</a:t>
            </a:r>
            <a:endParaRPr lang="zh-TW" altLang="zh-TW" b="1" dirty="0">
              <a:solidFill>
                <a:schemeClr val="accent2"/>
              </a:solidFill>
            </a:endParaRPr>
          </a:p>
          <a:p>
            <a:pPr marL="0" indent="0">
              <a:buNone/>
            </a:pPr>
            <a:r>
              <a:rPr lang="en-US" altLang="zh-TW" b="1" dirty="0" err="1">
                <a:solidFill>
                  <a:schemeClr val="accent2"/>
                </a:solidFill>
              </a:rPr>
              <a:t>int</a:t>
            </a:r>
            <a:r>
              <a:rPr lang="en-US" altLang="zh-TW" b="1" dirty="0">
                <a:solidFill>
                  <a:schemeClr val="accent2"/>
                </a:solidFill>
              </a:rPr>
              <a:t> </a:t>
            </a:r>
            <a:r>
              <a:rPr lang="en-US" altLang="zh-TW" b="1" dirty="0" err="1">
                <a:solidFill>
                  <a:schemeClr val="accent2"/>
                </a:solidFill>
              </a:rPr>
              <a:t>present_color</a:t>
            </a:r>
            <a:r>
              <a:rPr lang="en-US" altLang="zh-TW" b="1" dirty="0">
                <a:solidFill>
                  <a:schemeClr val="accent2"/>
                </a:solidFill>
              </a:rPr>
              <a:t> = 0; 	/* default color */</a:t>
            </a:r>
            <a:endParaRPr lang="zh-TW" altLang="zh-TW" b="1" dirty="0">
              <a:solidFill>
                <a:schemeClr val="accent2"/>
              </a:solidFill>
            </a:endParaRPr>
          </a:p>
          <a:p>
            <a:pPr marL="0" indent="0">
              <a:buNone/>
            </a:pPr>
            <a:endParaRPr lang="zh-TW" altLang="en-US" dirty="0"/>
          </a:p>
        </p:txBody>
      </p:sp>
    </p:spTree>
    <p:extLst>
      <p:ext uri="{BB962C8B-B14F-4D97-AF65-F5344CB8AC3E}">
        <p14:creationId xmlns:p14="http://schemas.microsoft.com/office/powerpoint/2010/main" val="2651144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680321" y="2336872"/>
            <a:ext cx="9613861" cy="3900025"/>
          </a:xfrm>
        </p:spPr>
        <p:txBody>
          <a:bodyPr>
            <a:normAutofit fontScale="40000" lnSpcReduction="20000"/>
          </a:bodyPr>
          <a:lstStyle/>
          <a:p>
            <a:pPr marL="0" indent="0">
              <a:buNone/>
            </a:pPr>
            <a:r>
              <a:rPr lang="zh-TW" altLang="zh-TW" sz="6000" dirty="0">
                <a:effectLst/>
                <a:latin typeface="微軟正黑體" panose="020B0604030504040204" pitchFamily="34" charset="-120"/>
                <a:ea typeface="微軟正黑體" panose="020B0604030504040204" pitchFamily="34" charset="-120"/>
              </a:rPr>
              <a:t>交互的核心是通過</a:t>
            </a:r>
            <a:r>
              <a:rPr lang="en-US" altLang="zh-TW" sz="6000" dirty="0">
                <a:effectLst/>
                <a:latin typeface="微軟正黑體" panose="020B0604030504040204" pitchFamily="34" charset="-120"/>
                <a:ea typeface="微軟正黑體" panose="020B0604030504040204" pitchFamily="34" charset="-120"/>
              </a:rPr>
              <a:t> </a:t>
            </a:r>
            <a:r>
              <a:rPr lang="en-US" altLang="zh-TW" sz="6000" dirty="0" err="1">
                <a:effectLst/>
                <a:latin typeface="微軟正黑體" panose="020B0604030504040204" pitchFamily="34" charset="-120"/>
                <a:ea typeface="微軟正黑體" panose="020B0604030504040204" pitchFamily="34" charset="-120"/>
              </a:rPr>
              <a:t>main_menu_callback</a:t>
            </a:r>
            <a:endParaRPr lang="zh-TW" altLang="zh-TW" sz="6000" dirty="0">
              <a:effectLst/>
              <a:latin typeface="微軟正黑體" panose="020B0604030504040204" pitchFamily="34" charset="-120"/>
              <a:ea typeface="微軟正黑體" panose="020B0604030504040204" pitchFamily="34" charset="-120"/>
            </a:endParaRPr>
          </a:p>
          <a:p>
            <a:pPr marL="0" indent="0">
              <a:buNone/>
            </a:pPr>
            <a:r>
              <a:rPr lang="en-US" altLang="zh-TW" sz="5000" b="1" dirty="0">
                <a:solidFill>
                  <a:schemeClr val="accent2"/>
                </a:solidFill>
              </a:rPr>
              <a:t>void </a:t>
            </a:r>
            <a:r>
              <a:rPr lang="en-US" altLang="zh-TW" sz="5000" b="1" dirty="0" err="1">
                <a:solidFill>
                  <a:schemeClr val="accent2"/>
                </a:solidFill>
              </a:rPr>
              <a:t>main_menu</a:t>
            </a:r>
            <a:r>
              <a:rPr lang="en-US" altLang="zh-TW" sz="5000" b="1" dirty="0">
                <a:solidFill>
                  <a:schemeClr val="accent2"/>
                </a:solidFill>
              </a:rPr>
              <a:t>(</a:t>
            </a:r>
            <a:r>
              <a:rPr lang="en-US" altLang="zh-TW" sz="5000" b="1" dirty="0" err="1">
                <a:solidFill>
                  <a:schemeClr val="accent2"/>
                </a:solidFill>
              </a:rPr>
              <a:t>int</a:t>
            </a:r>
            <a:r>
              <a:rPr lang="en-US" altLang="zh-TW" sz="5000" b="1" dirty="0">
                <a:solidFill>
                  <a:schemeClr val="accent2"/>
                </a:solidFill>
              </a:rPr>
              <a:t> index){</a:t>
            </a:r>
            <a:endParaRPr lang="zh-TW" altLang="zh-TW" sz="5000" b="1" dirty="0">
              <a:solidFill>
                <a:schemeClr val="accent2"/>
              </a:solidFill>
            </a:endParaRPr>
          </a:p>
          <a:p>
            <a:pPr marL="0" indent="0">
              <a:buNone/>
            </a:pPr>
            <a:r>
              <a:rPr lang="en-US" altLang="zh-TW" sz="5000" b="1" dirty="0">
                <a:solidFill>
                  <a:schemeClr val="accent2"/>
                </a:solidFill>
              </a:rPr>
              <a:t>    switch(index)</a:t>
            </a:r>
            <a:endParaRPr lang="zh-TW" altLang="zh-TW" sz="5000" b="1" dirty="0">
              <a:solidFill>
                <a:schemeClr val="accent2"/>
              </a:solidFill>
            </a:endParaRPr>
          </a:p>
          <a:p>
            <a:pPr marL="0" indent="0">
              <a:buNone/>
            </a:pPr>
            <a:r>
              <a:rPr lang="en-US" altLang="zh-TW" sz="5000" b="1" dirty="0">
                <a:solidFill>
                  <a:schemeClr val="accent2"/>
                </a:solidFill>
              </a:rPr>
              <a:t>    {</a:t>
            </a:r>
            <a:endParaRPr lang="zh-TW" altLang="zh-TW" sz="5000" b="1" dirty="0">
              <a:solidFill>
                <a:schemeClr val="accent2"/>
              </a:solidFill>
            </a:endParaRPr>
          </a:p>
          <a:p>
            <a:pPr marL="0" indent="0">
              <a:buNone/>
            </a:pPr>
            <a:r>
              <a:rPr lang="en-US" altLang="zh-TW" sz="5000" b="1" dirty="0">
                <a:solidFill>
                  <a:schemeClr val="accent2"/>
                </a:solidFill>
              </a:rPr>
              <a:t>        case(1):  </a:t>
            </a:r>
            <a:endParaRPr lang="zh-TW" altLang="zh-TW" sz="5000" b="1" dirty="0">
              <a:solidFill>
                <a:schemeClr val="accent2"/>
              </a:solidFill>
            </a:endParaRPr>
          </a:p>
          <a:p>
            <a:pPr marL="0" indent="0">
              <a:buNone/>
            </a:pPr>
            <a:r>
              <a:rPr lang="en-US" altLang="zh-TW" sz="5000" b="1" dirty="0">
                <a:solidFill>
                  <a:schemeClr val="accent2"/>
                </a:solidFill>
              </a:rPr>
              <a:t>        {</a:t>
            </a:r>
            <a:endParaRPr lang="zh-TW" altLang="zh-TW" sz="5000" b="1" dirty="0">
              <a:solidFill>
                <a:schemeClr val="accent2"/>
              </a:solidFill>
            </a:endParaRPr>
          </a:p>
          <a:p>
            <a:pPr marL="0" indent="0">
              <a:buNone/>
            </a:pPr>
            <a:r>
              <a:rPr lang="en-US" altLang="zh-TW" sz="5000" b="1" dirty="0">
                <a:solidFill>
                  <a:schemeClr val="accent2"/>
                </a:solidFill>
              </a:rPr>
              <a:t>            /* create a new polygon */</a:t>
            </a:r>
            <a:endParaRPr lang="zh-TW" altLang="zh-TW" sz="5000" b="1" dirty="0">
              <a:solidFill>
                <a:schemeClr val="accent2"/>
              </a:solidFill>
            </a:endParaRPr>
          </a:p>
          <a:p>
            <a:pPr marL="0" indent="0">
              <a:buNone/>
            </a:pPr>
            <a:r>
              <a:rPr lang="en-US" altLang="zh-TW" sz="5000" b="1" dirty="0">
                <a:solidFill>
                  <a:schemeClr val="accent2"/>
                </a:solidFill>
              </a:rPr>
              <a:t>            break;</a:t>
            </a:r>
            <a:endParaRPr lang="zh-TW" altLang="zh-TW" sz="5000" b="1" dirty="0">
              <a:solidFill>
                <a:schemeClr val="accent2"/>
              </a:solidFill>
            </a:endParaRPr>
          </a:p>
          <a:p>
            <a:pPr marL="0" indent="0">
              <a:buNone/>
            </a:pPr>
            <a:r>
              <a:rPr lang="en-US" altLang="zh-TW" sz="5000" b="1" dirty="0">
                <a:solidFill>
                  <a:schemeClr val="accent2"/>
                </a:solidFill>
              </a:rPr>
              <a:t>	    {</a:t>
            </a:r>
            <a:endParaRPr lang="zh-TW" altLang="zh-TW" sz="5000" b="1" dirty="0">
              <a:solidFill>
                <a:schemeClr val="accent2"/>
              </a:solidFill>
            </a:endParaRPr>
          </a:p>
          <a:p>
            <a:pPr marL="0" indent="0">
              <a:buNone/>
            </a:pPr>
            <a:r>
              <a:rPr lang="en-US" altLang="zh-TW" sz="5000" b="1" dirty="0">
                <a:solidFill>
                  <a:schemeClr val="accent2"/>
                </a:solidFill>
              </a:rPr>
              <a:t>            /* rest of cases*/</a:t>
            </a:r>
            <a:endParaRPr lang="zh-TW" altLang="zh-TW" sz="5000" b="1" dirty="0">
              <a:solidFill>
                <a:schemeClr val="accent2"/>
              </a:solidFill>
            </a:endParaRPr>
          </a:p>
          <a:p>
            <a:pPr marL="0" indent="0">
              <a:buNone/>
            </a:pPr>
            <a:r>
              <a:rPr lang="en-US" altLang="zh-TW" sz="5000" b="1" dirty="0">
                <a:solidFill>
                  <a:schemeClr val="accent2"/>
                </a:solidFill>
              </a:rPr>
              <a:t>        }}</a:t>
            </a:r>
            <a:endParaRPr lang="zh-TW" altLang="zh-TW" sz="5000" b="1" dirty="0">
              <a:solidFill>
                <a:schemeClr val="accent2"/>
              </a:solidFill>
            </a:endParaRPr>
          </a:p>
          <a:p>
            <a:pPr marL="0" indent="0">
              <a:buNone/>
            </a:pPr>
            <a:endParaRPr lang="zh-TW" altLang="en-US" dirty="0"/>
          </a:p>
        </p:txBody>
      </p:sp>
    </p:spTree>
    <p:extLst>
      <p:ext uri="{BB962C8B-B14F-4D97-AF65-F5344CB8AC3E}">
        <p14:creationId xmlns:p14="http://schemas.microsoft.com/office/powerpoint/2010/main" val="1758801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533672" y="2086707"/>
            <a:ext cx="9613861" cy="3599316"/>
          </a:xfrm>
        </p:spPr>
        <p:txBody>
          <a:bodyPr>
            <a:noAutofit/>
          </a:bodyPr>
          <a:lstStyle/>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case(1):  /* create a new polygon */</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 moving = FALSE;</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for(</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=0; </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&lt;MAX_POLYGONS; </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if(polygons[</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].used == FALSE) break;</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if(</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 == MAX_POLYGONS)</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 </a:t>
            </a:r>
            <a:r>
              <a:rPr lang="en-US" altLang="zh-TW" sz="1800" b="1" dirty="0" err="1">
                <a:solidFill>
                  <a:schemeClr val="accent2"/>
                </a:solidFill>
                <a:latin typeface="Times New Roman" panose="02020603050405020304" pitchFamily="18" charset="0"/>
                <a:cs typeface="Times New Roman" panose="02020603050405020304" pitchFamily="18" charset="0"/>
              </a:rPr>
              <a:t>printf</a:t>
            </a:r>
            <a:r>
              <a:rPr lang="en-US" altLang="zh-TW" sz="1800" b="1" dirty="0">
                <a:solidFill>
                  <a:schemeClr val="accent2"/>
                </a:solidFill>
                <a:latin typeface="Times New Roman" panose="02020603050405020304" pitchFamily="18" charset="0"/>
                <a:cs typeface="Times New Roman" panose="02020603050405020304" pitchFamily="18" charset="0"/>
              </a:rPr>
              <a:t>("exceeded maximum number of polygons\n");  exit(0); }         </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polygons[</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].color = </a:t>
            </a:r>
            <a:r>
              <a:rPr lang="en-US" altLang="zh-TW" sz="1800" b="1" dirty="0" err="1">
                <a:solidFill>
                  <a:schemeClr val="accent2"/>
                </a:solidFill>
                <a:latin typeface="Times New Roman" panose="02020603050405020304" pitchFamily="18" charset="0"/>
                <a:cs typeface="Times New Roman" panose="02020603050405020304" pitchFamily="18" charset="0"/>
              </a:rPr>
              <a:t>present_color</a:t>
            </a:r>
            <a:r>
              <a:rPr lang="en-US" altLang="zh-TW" sz="18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polygons[</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].used = TRUE;</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polygons[</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a:t>
            </a:r>
            <a:r>
              <a:rPr lang="en-US" altLang="zh-TW" sz="1800" b="1" dirty="0" err="1">
                <a:solidFill>
                  <a:schemeClr val="accent2"/>
                </a:solidFill>
                <a:latin typeface="Times New Roman" panose="02020603050405020304" pitchFamily="18" charset="0"/>
                <a:cs typeface="Times New Roman" panose="02020603050405020304" pitchFamily="18" charset="0"/>
              </a:rPr>
              <a:t>nvertices</a:t>
            </a:r>
            <a:r>
              <a:rPr lang="en-US" altLang="zh-TW" sz="1800" b="1" dirty="0">
                <a:solidFill>
                  <a:schemeClr val="accent2"/>
                </a:solidFill>
                <a:latin typeface="Times New Roman" panose="02020603050405020304" pitchFamily="18" charset="0"/>
                <a:cs typeface="Times New Roman" panose="02020603050405020304" pitchFamily="18" charset="0"/>
              </a:rPr>
              <a:t> = 0;</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a:t>
            </a:r>
            <a:r>
              <a:rPr lang="en-US" altLang="zh-TW" sz="1800" b="1" dirty="0" err="1">
                <a:solidFill>
                  <a:schemeClr val="accent2"/>
                </a:solidFill>
                <a:latin typeface="Times New Roman" panose="02020603050405020304" pitchFamily="18" charset="0"/>
                <a:cs typeface="Times New Roman" panose="02020603050405020304" pitchFamily="18" charset="0"/>
              </a:rPr>
              <a:t>in_polygon</a:t>
            </a:r>
            <a:r>
              <a:rPr lang="en-US" altLang="zh-TW" sz="1800" b="1" dirty="0">
                <a:solidFill>
                  <a:schemeClr val="accent2"/>
                </a:solidFill>
                <a:latin typeface="Times New Roman" panose="02020603050405020304" pitchFamily="18" charset="0"/>
                <a:cs typeface="Times New Roman" panose="02020603050405020304" pitchFamily="18" charset="0"/>
              </a:rPr>
              <a:t> = </a:t>
            </a:r>
            <a:r>
              <a:rPr lang="en-US" altLang="zh-TW" sz="1800" b="1" dirty="0" err="1">
                <a:solidFill>
                  <a:schemeClr val="accent2"/>
                </a:solidFill>
                <a:latin typeface="Times New Roman" panose="02020603050405020304" pitchFamily="18" charset="0"/>
                <a:cs typeface="Times New Roman" panose="02020603050405020304" pitchFamily="18" charset="0"/>
              </a:rPr>
              <a:t>i</a:t>
            </a:r>
            <a:r>
              <a:rPr lang="en-US" altLang="zh-TW" sz="1800"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picking = FALSE;</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sz="1800" b="1" dirty="0">
                <a:solidFill>
                  <a:schemeClr val="accent2"/>
                </a:solidFill>
                <a:latin typeface="Times New Roman" panose="02020603050405020304" pitchFamily="18" charset="0"/>
                <a:cs typeface="Times New Roman" panose="02020603050405020304" pitchFamily="18" charset="0"/>
              </a:rPr>
              <a:t>     	}</a:t>
            </a:r>
            <a:endParaRPr lang="zh-TW" altLang="en-US" sz="18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326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4" name="矩形 3"/>
          <p:cNvSpPr/>
          <p:nvPr/>
        </p:nvSpPr>
        <p:spPr>
          <a:xfrm>
            <a:off x="503206" y="2142105"/>
            <a:ext cx="11306356" cy="4416594"/>
          </a:xfrm>
          <a:prstGeom prst="rect">
            <a:avLst/>
          </a:prstGeom>
        </p:spPr>
        <p:txBody>
          <a:bodyPr wrap="square">
            <a:spAutoFit/>
          </a:bodyPr>
          <a:lstStyle/>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case(2):   /* end polygon and find bounding box and center */</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&gt;=0)</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xmax</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xmin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].x[0];</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ymax</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ymin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].y[0];</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].xc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].x[0];</a:t>
            </a:r>
          </a:p>
          <a:p>
            <a:pPr>
              <a:buFont typeface="Wingdings 2" panose="05020102010507070707" pitchFamily="18" charset="2"/>
              <a:buNone/>
            </a:pP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yc</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polygons[</a:t>
            </a:r>
            <a:r>
              <a:rPr lang="en-US" altLang="zh-TW" sz="2400" b="1" dirty="0" err="1">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in_polygon</a:t>
            </a:r>
            <a:r>
              <a:rPr lang="en-US" altLang="zh-TW" sz="24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].y[0];</a:t>
            </a:r>
          </a:p>
          <a:p>
            <a:r>
              <a:rPr lang="zh-TW" altLang="en-US" sz="1700" b="1" dirty="0">
                <a:solidFill>
                  <a:schemeClr val="accent2"/>
                </a:solidFill>
                <a:effectLst>
                  <a:outerShdw blurRad="228600" algn="ctr" rotWithShape="0">
                    <a:prstClr val="black">
                      <a:alpha val="53000"/>
                    </a:prstClr>
                  </a:outerShdw>
                </a:effectLst>
              </a:rPr>
              <a:t>                   </a:t>
            </a:r>
          </a:p>
        </p:txBody>
      </p:sp>
    </p:spTree>
    <p:extLst>
      <p:ext uri="{BB962C8B-B14F-4D97-AF65-F5344CB8AC3E}">
        <p14:creationId xmlns:p14="http://schemas.microsoft.com/office/powerpoint/2010/main" val="223845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Input Devices</a:t>
            </a:r>
            <a:endParaRPr lang="zh-TW" altLang="en-US" b="1" dirty="0"/>
          </a:p>
        </p:txBody>
      </p:sp>
      <p:sp>
        <p:nvSpPr>
          <p:cNvPr id="3" name="內容版面配置區 2"/>
          <p:cNvSpPr>
            <a:spLocks noGrp="1"/>
          </p:cNvSpPr>
          <p:nvPr>
            <p:ph idx="1"/>
          </p:nvPr>
        </p:nvSpPr>
        <p:spPr/>
        <p:txBody>
          <a:bodyPr/>
          <a:lstStyle/>
          <a:p>
            <a:pPr marL="0" indent="0">
              <a:buNone/>
            </a:pPr>
            <a:r>
              <a:rPr lang="zh-TW" altLang="zh-TW" dirty="0">
                <a:effectLst/>
                <a:latin typeface="微軟正黑體" panose="020B0604030504040204" pitchFamily="34" charset="-120"/>
                <a:ea typeface="微軟正黑體" panose="020B0604030504040204" pitchFamily="34" charset="-120"/>
              </a:rPr>
              <a:t>主要可分為兩個部分討</a:t>
            </a:r>
            <a:r>
              <a:rPr lang="zh-TW" altLang="en-US" dirty="0">
                <a:effectLst/>
                <a:latin typeface="微軟正黑體" panose="020B0604030504040204" pitchFamily="34" charset="-120"/>
                <a:ea typeface="微軟正黑體" panose="020B0604030504040204" pitchFamily="34" charset="-120"/>
              </a:rPr>
              <a:t>論</a:t>
            </a:r>
            <a:r>
              <a:rPr lang="zh-TW" altLang="zh-TW" dirty="0">
                <a:effectLst/>
                <a:latin typeface="微軟正黑體" panose="020B0604030504040204" pitchFamily="34" charset="-120"/>
                <a:ea typeface="微軟正黑體" panose="020B0604030504040204" pitchFamily="34" charset="-120"/>
              </a:rPr>
              <a:t>：物理裝置</a:t>
            </a:r>
            <a:r>
              <a:rPr lang="en-US" altLang="zh-TW" dirty="0">
                <a:effectLst/>
                <a:latin typeface="微軟正黑體" panose="020B0604030504040204" pitchFamily="34" charset="-120"/>
                <a:ea typeface="微軟正黑體" panose="020B0604030504040204" pitchFamily="34" charset="-120"/>
              </a:rPr>
              <a:t>(Physical Input Devices)</a:t>
            </a:r>
            <a:r>
              <a:rPr lang="zh-TW" altLang="zh-TW" dirty="0">
                <a:effectLst/>
                <a:latin typeface="微軟正黑體" panose="020B0604030504040204" pitchFamily="34" charset="-120"/>
                <a:ea typeface="微軟正黑體" panose="020B0604030504040204" pitchFamily="34" charset="-120"/>
              </a:rPr>
              <a:t>與邏輯裝置</a:t>
            </a:r>
            <a:r>
              <a:rPr lang="en-US" altLang="zh-TW" dirty="0">
                <a:effectLst/>
                <a:latin typeface="微軟正黑體" panose="020B0604030504040204" pitchFamily="34" charset="-120"/>
                <a:ea typeface="微軟正黑體" panose="020B0604030504040204" pitchFamily="34" charset="-120"/>
              </a:rPr>
              <a:t>(Logical Input Devices)</a:t>
            </a:r>
          </a:p>
          <a:p>
            <a:r>
              <a:rPr lang="zh-TW" altLang="zh-TW" dirty="0">
                <a:effectLst/>
                <a:latin typeface="微軟正黑體" panose="020B0604030504040204" pitchFamily="34" charset="-120"/>
                <a:ea typeface="微軟正黑體" panose="020B0604030504040204" pitchFamily="34" charset="-120"/>
              </a:rPr>
              <a:t>物理裝置</a:t>
            </a:r>
            <a:r>
              <a:rPr lang="en-US" altLang="zh-TW" dirty="0">
                <a:effectLst/>
                <a:latin typeface="微軟正黑體" panose="020B0604030504040204" pitchFamily="34" charset="-120"/>
                <a:ea typeface="微軟正黑體" panose="020B0604030504040204" pitchFamily="34" charset="-120"/>
              </a:rPr>
              <a:t>(Physical Devices)</a:t>
            </a:r>
            <a:r>
              <a:rPr lang="zh-TW" altLang="zh-TW" dirty="0">
                <a:effectLst/>
                <a:latin typeface="微軟正黑體" panose="020B0604030504040204" pitchFamily="34" charset="-120"/>
                <a:ea typeface="微軟正黑體" panose="020B0604030504040204" pitchFamily="34" charset="-120"/>
              </a:rPr>
              <a:t>：鍵盤、滑鼠</a:t>
            </a:r>
            <a:r>
              <a:rPr lang="zh-TW" altLang="en-US" dirty="0">
                <a:effectLst/>
                <a:latin typeface="微軟正黑體" panose="020B0604030504040204" pitchFamily="34" charset="-120"/>
                <a:ea typeface="微軟正黑體" panose="020B0604030504040204" pitchFamily="34" charset="-120"/>
              </a:rPr>
              <a:t>、光筆</a:t>
            </a:r>
            <a:r>
              <a:rPr lang="zh-TW" altLang="zh-TW" dirty="0">
                <a:effectLst/>
                <a:latin typeface="微軟正黑體" panose="020B0604030504040204" pitchFamily="34" charset="-120"/>
                <a:ea typeface="微軟正黑體" panose="020B0604030504040204" pitchFamily="34" charset="-120"/>
              </a:rPr>
              <a:t>或是電繪板</a:t>
            </a:r>
            <a:endParaRPr lang="en-US" altLang="zh-TW" dirty="0">
              <a:effectLst/>
              <a:latin typeface="微軟正黑體" panose="020B0604030504040204" pitchFamily="34" charset="-120"/>
              <a:ea typeface="微軟正黑體" panose="020B0604030504040204" pitchFamily="34" charset="-120"/>
            </a:endParaRPr>
          </a:p>
          <a:p>
            <a:pPr lvl="0"/>
            <a:r>
              <a:rPr lang="zh-TW" altLang="zh-TW" dirty="0">
                <a:effectLst/>
                <a:latin typeface="微軟正黑體" panose="020B0604030504040204" pitchFamily="34" charset="-120"/>
                <a:ea typeface="微軟正黑體" panose="020B0604030504040204" pitchFamily="34" charset="-120"/>
              </a:rPr>
              <a:t>邏輯裝置</a:t>
            </a:r>
            <a:r>
              <a:rPr lang="en-US" altLang="zh-TW" dirty="0">
                <a:effectLst/>
                <a:latin typeface="微軟正黑體" panose="020B0604030504040204" pitchFamily="34" charset="-120"/>
                <a:ea typeface="微軟正黑體" panose="020B0604030504040204" pitchFamily="34" charset="-120"/>
              </a:rPr>
              <a:t>(Logical Devices)</a:t>
            </a:r>
            <a:r>
              <a:rPr lang="zh-TW" altLang="zh-TW" dirty="0">
                <a:effectLst/>
                <a:latin typeface="微軟正黑體" panose="020B0604030504040204" pitchFamily="34" charset="-120"/>
                <a:ea typeface="微軟正黑體" panose="020B0604030504040204" pitchFamily="34" charset="-120"/>
              </a:rPr>
              <a:t>：邏輯輸入裝置的特點是裝置與程式的</a:t>
            </a:r>
            <a:r>
              <a:rPr lang="en-US" altLang="zh-TW" dirty="0">
                <a:effectLst/>
                <a:latin typeface="微軟正黑體" panose="020B0604030504040204" pitchFamily="34" charset="-120"/>
                <a:ea typeface="微軟正黑體" panose="020B0604030504040204" pitchFamily="34" charset="-120"/>
              </a:rPr>
              <a:t>API</a:t>
            </a:r>
            <a:r>
              <a:rPr lang="zh-TW" altLang="zh-TW" dirty="0">
                <a:effectLst/>
                <a:latin typeface="微軟正黑體" panose="020B0604030504040204" pitchFamily="34" charset="-120"/>
                <a:ea typeface="微軟正黑體" panose="020B0604030504040204" pitchFamily="34" charset="-120"/>
              </a:rPr>
              <a:t>，例如</a:t>
            </a:r>
            <a:r>
              <a:rPr lang="en-US" altLang="zh-TW" dirty="0" err="1">
                <a:effectLst/>
                <a:latin typeface="微軟正黑體" panose="020B0604030504040204" pitchFamily="34" charset="-120"/>
                <a:ea typeface="微軟正黑體" panose="020B0604030504040204" pitchFamily="34" charset="-120"/>
              </a:rPr>
              <a:t>scanf</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a:t>
            </a:r>
            <a:r>
              <a:rPr lang="en-US" altLang="zh-TW" dirty="0" err="1">
                <a:effectLst/>
                <a:latin typeface="微軟正黑體" panose="020B0604030504040204" pitchFamily="34" charset="-120"/>
                <a:ea typeface="微軟正黑體" panose="020B0604030504040204" pitchFamily="34" charset="-120"/>
              </a:rPr>
              <a:t>printf</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，而不是像物理輸入裝置擁有的物理特性。</a:t>
            </a:r>
          </a:p>
          <a:p>
            <a:pPr marL="0" indent="0">
              <a:buNone/>
            </a:pPr>
            <a:endParaRPr lang="en-US" altLang="zh-TW" dirty="0">
              <a:effectLst/>
            </a:endParaRPr>
          </a:p>
          <a:p>
            <a:pPr marL="0" indent="0">
              <a:buNone/>
            </a:pPr>
            <a:endParaRPr lang="zh-TW" altLang="zh-TW" dirty="0">
              <a:effectLst/>
            </a:endParaRPr>
          </a:p>
          <a:p>
            <a:pPr marL="0" indent="0">
              <a:buNone/>
            </a:pPr>
            <a:endParaRPr lang="zh-TW" altLang="en-US" dirty="0"/>
          </a:p>
        </p:txBody>
      </p:sp>
      <p:pic>
        <p:nvPicPr>
          <p:cNvPr id="4" name="Picture 2" descr="D:\upload\計算機圖學\Interactive computer graphics\PowerPoint Figures\0321533674_fig\Figures\Angel5EjpegChap03\AN03F04.jpg">
            <a:extLst>
              <a:ext uri="{FF2B5EF4-FFF2-40B4-BE49-F238E27FC236}">
                <a16:creationId xmlns:a16="http://schemas.microsoft.com/office/drawing/2014/main" id="{2CEE66B2-DDF2-4F9D-9370-6A3DB1882D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01569" y="4614436"/>
            <a:ext cx="1624393" cy="1553450"/>
          </a:xfrm>
          <a:prstGeom prst="rect">
            <a:avLst/>
          </a:prstGeom>
          <a:solidFill>
            <a:srgbClr val="4C7B2F"/>
          </a:solidFill>
          <a:ln>
            <a:noFill/>
          </a:ln>
        </p:spPr>
      </p:pic>
      <p:pic>
        <p:nvPicPr>
          <p:cNvPr id="5" name="Picture 3" descr="D:\upload\計算機圖學\Interactive computer graphics\PowerPoint Figures\0321533674_fig\Figures\Angel5EjpegChap03\AN03F05.jpg">
            <a:extLst>
              <a:ext uri="{FF2B5EF4-FFF2-40B4-BE49-F238E27FC236}">
                <a16:creationId xmlns:a16="http://schemas.microsoft.com/office/drawing/2014/main" id="{A7A7B846-D06B-48F3-8D48-DAE376B976E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7862" y="4589742"/>
            <a:ext cx="1624393" cy="1553449"/>
          </a:xfrm>
          <a:prstGeom prst="rect">
            <a:avLst/>
          </a:prstGeom>
          <a:noFill/>
          <a:ln>
            <a:noFill/>
          </a:ln>
        </p:spPr>
      </p:pic>
      <p:pic>
        <p:nvPicPr>
          <p:cNvPr id="6" name="Picture 4" descr="D:\upload\計算機圖學\Interactive computer graphics\PowerPoint Figures\0321533674_fig\Figures\Angel5EjpegChap03\AN03F06.jpg">
            <a:extLst>
              <a:ext uri="{FF2B5EF4-FFF2-40B4-BE49-F238E27FC236}">
                <a16:creationId xmlns:a16="http://schemas.microsoft.com/office/drawing/2014/main" id="{81CFFAEC-7D78-4015-AE6A-7BC6A977480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58423" y="4614437"/>
            <a:ext cx="1624393" cy="155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upload\計算機圖學\Interactive computer graphics\PowerPoint Figures\0321533674_fig\Figures\Angel5EjpegChap03\AN03F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1008" y="4589741"/>
            <a:ext cx="1624394" cy="155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D:\upload\計算機圖學\Interactive computer graphics\PowerPoint Figures\0321533674_fig\Figures\Angel5EjpegChap03\AN03F0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834" y="4589742"/>
            <a:ext cx="1616156" cy="156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130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4" name="矩形 3"/>
          <p:cNvSpPr/>
          <p:nvPr/>
        </p:nvSpPr>
        <p:spPr>
          <a:xfrm>
            <a:off x="373811" y="2008894"/>
            <a:ext cx="6096000" cy="4770537"/>
          </a:xfrm>
          <a:prstGeom prst="rect">
            <a:avLst/>
          </a:prstGeom>
          <a:noFill/>
        </p:spPr>
        <p:txBody>
          <a:bodyPr>
            <a:spAutoFit/>
          </a:bodyPr>
          <a:lstStyle/>
          <a:p>
            <a:r>
              <a:rPr lang="zh-TW" altLang="en-US" sz="1600" b="1" dirty="0">
                <a:solidFill>
                  <a:srgbClr val="EACA4F"/>
                </a:solidFill>
                <a:effectLst>
                  <a:outerShdw blurRad="38100" dist="38100" dir="2700000" algn="tl">
                    <a:srgbClr val="000000">
                      <a:alpha val="43137"/>
                    </a:srgbClr>
                  </a:outerShdw>
                </a:effectLst>
              </a:rPr>
              <a:t>for(i=1;i&lt;polygons[in_polygon].nvertices;i++)</a:t>
            </a:r>
          </a:p>
          <a:p>
            <a:r>
              <a:rPr lang="zh-TW" altLang="en-US" sz="1600" b="1" dirty="0">
                <a:solidFill>
                  <a:srgbClr val="EACA4F"/>
                </a:solidFill>
                <a:effectLst>
                  <a:outerShdw blurRad="38100" dist="38100" dir="2700000" algn="tl">
                    <a:srgbClr val="000000">
                      <a:alpha val="43137"/>
                    </a:srgbClr>
                  </a:outerShdw>
                </a:effectLst>
              </a:rPr>
              <a:t>{</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if(polygons[in_polygon].x[i]&lt;polygons[in_polygon].xmin)</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polygons[in_polygon].xmin = polygons[in_polygon].x[i];</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else if(polygons[in_polygon].x[i]&gt;polygons[in_polygon].xmax)</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polygons[in_polygon].xmax = polygons[in_polygon].x[i];</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if(polygons[in_polygon].y[i]&lt;polygons[in_polygon].ymin)</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polygons[in_polygon].ymin = polygons[in_polygon].y[i];</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else if(polygons[in_polygon].y[i]&gt;polygons[in_polygon].ymax)</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polygons[in_polygon].ymax = polygons[in_polygon].y[i];</a:t>
            </a:r>
            <a:endParaRPr lang="en-US" altLang="zh-TW" sz="1600" b="1" dirty="0">
              <a:solidFill>
                <a:srgbClr val="EACA4F"/>
              </a:solidFill>
              <a:effectLst>
                <a:outerShdw blurRad="38100" dist="38100" dir="2700000" algn="tl">
                  <a:srgbClr val="000000">
                    <a:alpha val="43137"/>
                  </a:srgbClr>
                </a:outerShdw>
              </a:effectLst>
            </a:endParaRP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polygons[in_polygon].xc += polygons[in_polygon].x[i];</a:t>
            </a:r>
          </a:p>
          <a:p>
            <a:r>
              <a:rPr lang="en-US" altLang="zh-TW" sz="1600" b="1" dirty="0">
                <a:solidFill>
                  <a:srgbClr val="EACA4F"/>
                </a:solidFill>
                <a:effectLst>
                  <a:outerShdw blurRad="38100" dist="38100" dir="2700000" algn="tl">
                    <a:srgbClr val="000000">
                      <a:alpha val="43137"/>
                    </a:srgbClr>
                  </a:outerShdw>
                </a:effectLst>
              </a:rPr>
              <a:t>	</a:t>
            </a:r>
            <a:r>
              <a:rPr lang="zh-TW" altLang="en-US" sz="1600" b="1" dirty="0">
                <a:solidFill>
                  <a:srgbClr val="EACA4F"/>
                </a:solidFill>
                <a:effectLst>
                  <a:outerShdw blurRad="38100" dist="38100" dir="2700000" algn="tl">
                    <a:srgbClr val="000000">
                      <a:alpha val="43137"/>
                    </a:srgbClr>
                  </a:outerShdw>
                </a:effectLst>
              </a:rPr>
              <a:t>polygons[in_polygon].yc += polygons[in_polygon].y[i];</a:t>
            </a:r>
          </a:p>
          <a:p>
            <a:r>
              <a:rPr lang="zh-TW" altLang="en-US" sz="1600" b="1" dirty="0">
                <a:solidFill>
                  <a:srgbClr val="EACA4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80177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b="1" dirty="0">
                <a:solidFill>
                  <a:srgbClr val="EACA4F"/>
                </a:solidFill>
              </a:rPr>
              <a:t>polygons[</a:t>
            </a:r>
            <a:r>
              <a:rPr lang="en-US" altLang="zh-TW" b="1" dirty="0" err="1">
                <a:solidFill>
                  <a:srgbClr val="EACA4F"/>
                </a:solidFill>
              </a:rPr>
              <a:t>in_polygon</a:t>
            </a:r>
            <a:r>
              <a:rPr lang="en-US" altLang="zh-TW" b="1" dirty="0">
                <a:solidFill>
                  <a:srgbClr val="EACA4F"/>
                </a:solidFill>
              </a:rPr>
              <a:t>].xc = polygons[</a:t>
            </a:r>
            <a:r>
              <a:rPr lang="en-US" altLang="zh-TW" b="1" dirty="0" err="1">
                <a:solidFill>
                  <a:srgbClr val="EACA4F"/>
                </a:solidFill>
              </a:rPr>
              <a:t>in_polygon</a:t>
            </a:r>
            <a:r>
              <a:rPr lang="en-US" altLang="zh-TW" b="1" dirty="0">
                <a:solidFill>
                  <a:srgbClr val="EACA4F"/>
                </a:solidFill>
              </a:rPr>
              <a:t>].xc/polygons[</a:t>
            </a:r>
            <a:r>
              <a:rPr lang="en-US" altLang="zh-TW" b="1" dirty="0" err="1">
                <a:solidFill>
                  <a:srgbClr val="EACA4F"/>
                </a:solidFill>
              </a:rPr>
              <a:t>in_polygon</a:t>
            </a:r>
            <a:r>
              <a:rPr lang="en-US" altLang="zh-TW" b="1" dirty="0">
                <a:solidFill>
                  <a:srgbClr val="EACA4F"/>
                </a:solidFill>
              </a:rPr>
              <a:t>].</a:t>
            </a:r>
            <a:r>
              <a:rPr lang="en-US" altLang="zh-TW" b="1" dirty="0" err="1">
                <a:solidFill>
                  <a:srgbClr val="EACA4F"/>
                </a:solidFill>
              </a:rPr>
              <a:t>nvertices</a:t>
            </a:r>
            <a:r>
              <a:rPr lang="en-US" altLang="zh-TW" b="1" dirty="0">
                <a:solidFill>
                  <a:srgbClr val="EACA4F"/>
                </a:solidFill>
              </a:rPr>
              <a:t>;</a:t>
            </a:r>
          </a:p>
          <a:p>
            <a:pPr marL="0" indent="0">
              <a:buNone/>
            </a:pPr>
            <a:r>
              <a:rPr lang="en-US" altLang="zh-TW" b="1" dirty="0">
                <a:solidFill>
                  <a:srgbClr val="EACA4F"/>
                </a:solidFill>
              </a:rPr>
              <a:t>                   polygons[</a:t>
            </a:r>
            <a:r>
              <a:rPr lang="en-US" altLang="zh-TW" b="1" dirty="0" err="1">
                <a:solidFill>
                  <a:srgbClr val="EACA4F"/>
                </a:solidFill>
              </a:rPr>
              <a:t>in_polygon</a:t>
            </a:r>
            <a:r>
              <a:rPr lang="en-US" altLang="zh-TW" b="1" dirty="0">
                <a:solidFill>
                  <a:srgbClr val="EACA4F"/>
                </a:solidFill>
              </a:rPr>
              <a:t>].</a:t>
            </a:r>
            <a:r>
              <a:rPr lang="en-US" altLang="zh-TW" b="1" dirty="0" err="1">
                <a:solidFill>
                  <a:srgbClr val="EACA4F"/>
                </a:solidFill>
              </a:rPr>
              <a:t>yc</a:t>
            </a:r>
            <a:r>
              <a:rPr lang="en-US" altLang="zh-TW" b="1" dirty="0">
                <a:solidFill>
                  <a:srgbClr val="EACA4F"/>
                </a:solidFill>
              </a:rPr>
              <a:t> = polygons[</a:t>
            </a:r>
            <a:r>
              <a:rPr lang="en-US" altLang="zh-TW" b="1" dirty="0" err="1">
                <a:solidFill>
                  <a:srgbClr val="EACA4F"/>
                </a:solidFill>
              </a:rPr>
              <a:t>in_polygon</a:t>
            </a:r>
            <a:r>
              <a:rPr lang="en-US" altLang="zh-TW" b="1" dirty="0">
                <a:solidFill>
                  <a:srgbClr val="EACA4F"/>
                </a:solidFill>
              </a:rPr>
              <a:t>].</a:t>
            </a:r>
            <a:r>
              <a:rPr lang="en-US" altLang="zh-TW" b="1" dirty="0" err="1">
                <a:solidFill>
                  <a:srgbClr val="EACA4F"/>
                </a:solidFill>
              </a:rPr>
              <a:t>yc</a:t>
            </a:r>
            <a:r>
              <a:rPr lang="en-US" altLang="zh-TW" b="1" dirty="0">
                <a:solidFill>
                  <a:srgbClr val="EACA4F"/>
                </a:solidFill>
              </a:rPr>
              <a:t>/polygons[</a:t>
            </a:r>
            <a:r>
              <a:rPr lang="en-US" altLang="zh-TW" b="1" dirty="0" err="1">
                <a:solidFill>
                  <a:srgbClr val="EACA4F"/>
                </a:solidFill>
              </a:rPr>
              <a:t>in_polygon</a:t>
            </a:r>
            <a:r>
              <a:rPr lang="en-US" altLang="zh-TW" b="1" dirty="0">
                <a:solidFill>
                  <a:srgbClr val="EACA4F"/>
                </a:solidFill>
              </a:rPr>
              <a:t>].</a:t>
            </a:r>
            <a:r>
              <a:rPr lang="en-US" altLang="zh-TW" b="1" dirty="0" err="1">
                <a:solidFill>
                  <a:srgbClr val="EACA4F"/>
                </a:solidFill>
              </a:rPr>
              <a:t>nvertices</a:t>
            </a:r>
            <a:r>
              <a:rPr lang="en-US" altLang="zh-TW" b="1" dirty="0">
                <a:solidFill>
                  <a:srgbClr val="EACA4F"/>
                </a:solidFill>
              </a:rPr>
              <a:t>;</a:t>
            </a:r>
          </a:p>
          <a:p>
            <a:pPr marL="0" indent="0">
              <a:buNone/>
            </a:pPr>
            <a:r>
              <a:rPr lang="en-US" altLang="zh-TW" b="1" dirty="0">
                <a:solidFill>
                  <a:srgbClr val="EACA4F"/>
                </a:solidFill>
              </a:rPr>
              <a:t>                }</a:t>
            </a:r>
          </a:p>
          <a:p>
            <a:pPr marL="0" indent="0">
              <a:buNone/>
            </a:pPr>
            <a:r>
              <a:rPr lang="en-US" altLang="zh-TW" b="1" dirty="0">
                <a:solidFill>
                  <a:srgbClr val="EACA4F"/>
                </a:solidFill>
              </a:rPr>
              <a:t>		</a:t>
            </a:r>
            <a:r>
              <a:rPr lang="en-US" altLang="zh-TW" b="1" dirty="0" err="1">
                <a:solidFill>
                  <a:srgbClr val="EACA4F"/>
                </a:solidFill>
              </a:rPr>
              <a:t>in_polygon</a:t>
            </a:r>
            <a:r>
              <a:rPr lang="en-US" altLang="zh-TW" b="1" dirty="0">
                <a:solidFill>
                  <a:srgbClr val="EACA4F"/>
                </a:solidFill>
              </a:rPr>
              <a:t> = -1;</a:t>
            </a:r>
          </a:p>
          <a:p>
            <a:pPr marL="0" indent="0">
              <a:buNone/>
            </a:pPr>
            <a:r>
              <a:rPr lang="en-US" altLang="zh-TW" b="1" dirty="0">
                <a:solidFill>
                  <a:srgbClr val="EACA4F"/>
                </a:solidFill>
              </a:rPr>
              <a:t>                </a:t>
            </a:r>
            <a:r>
              <a:rPr lang="en-US" altLang="zh-TW" b="1" dirty="0" err="1">
                <a:solidFill>
                  <a:srgbClr val="EACA4F"/>
                </a:solidFill>
              </a:rPr>
              <a:t>glutPostRedisplay</a:t>
            </a:r>
            <a:r>
              <a:rPr lang="en-US" altLang="zh-TW" b="1" dirty="0">
                <a:solidFill>
                  <a:srgbClr val="EACA4F"/>
                </a:solidFill>
              </a:rPr>
              <a:t>();</a:t>
            </a:r>
          </a:p>
          <a:p>
            <a:pPr marL="0" indent="0">
              <a:buNone/>
            </a:pPr>
            <a:r>
              <a:rPr lang="en-US" altLang="zh-TW" b="1" dirty="0">
                <a:solidFill>
                  <a:srgbClr val="EACA4F"/>
                </a:solidFill>
              </a:rPr>
              <a:t>		break;</a:t>
            </a:r>
          </a:p>
          <a:p>
            <a:pPr marL="0" indent="0">
              <a:buNone/>
            </a:pPr>
            <a:r>
              <a:rPr lang="en-US" altLang="zh-TW" b="1" dirty="0">
                <a:solidFill>
                  <a:srgbClr val="EACA4F"/>
                </a:solidFill>
              </a:rPr>
              <a:t>}</a:t>
            </a:r>
            <a:endParaRPr lang="zh-TW" altLang="en-US" b="1" dirty="0">
              <a:solidFill>
                <a:srgbClr val="EACA4F"/>
              </a:solidFill>
            </a:endParaRPr>
          </a:p>
        </p:txBody>
      </p:sp>
    </p:spTree>
    <p:extLst>
      <p:ext uri="{BB962C8B-B14F-4D97-AF65-F5344CB8AC3E}">
        <p14:creationId xmlns:p14="http://schemas.microsoft.com/office/powerpoint/2010/main" val="454568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lstStyle/>
          <a:p>
            <a:pPr marL="0" indent="0">
              <a:buNone/>
            </a:pPr>
            <a:r>
              <a:rPr lang="en-US" altLang="zh-TW" dirty="0">
                <a:effectLst/>
              </a:rPr>
              <a:t>5.</a:t>
            </a:r>
            <a:r>
              <a:rPr lang="zh-TW" altLang="zh-TW" dirty="0">
                <a:effectLst/>
                <a:latin typeface="微軟正黑體" panose="020B0604030504040204" pitchFamily="34" charset="-120"/>
                <a:ea typeface="微軟正黑體" panose="020B0604030504040204" pitchFamily="34" charset="-120"/>
              </a:rPr>
              <a:t>選擇</a:t>
            </a:r>
            <a:r>
              <a:rPr lang="en-US" altLang="zh-TW" dirty="0">
                <a:effectLst/>
                <a:latin typeface="微軟正黑體" panose="020B0604030504040204" pitchFamily="34" charset="-120"/>
                <a:ea typeface="微軟正黑體" panose="020B0604030504040204" pitchFamily="34" charset="-120"/>
              </a:rPr>
              <a:t>polygon</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zh-TW" altLang="zh-TW" dirty="0">
                <a:effectLst/>
                <a:latin typeface="微軟正黑體" panose="020B0604030504040204" pitchFamily="34" charset="-120"/>
                <a:ea typeface="微軟正黑體" panose="020B0604030504040204" pitchFamily="34" charset="-120"/>
              </a:rPr>
              <a:t>用滑鼠點選某個已存在的</a:t>
            </a:r>
            <a:r>
              <a:rPr lang="en-US" altLang="zh-TW" dirty="0">
                <a:effectLst/>
                <a:latin typeface="微軟正黑體" panose="020B0604030504040204" pitchFamily="34" charset="-120"/>
                <a:ea typeface="微軟正黑體" panose="020B0604030504040204" pitchFamily="34" charset="-120"/>
              </a:rPr>
              <a:t>polygon</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我們可以使用簡單的邊界框策略來編寫一個</a:t>
            </a:r>
            <a:r>
              <a:rPr lang="en-US" altLang="zh-TW" dirty="0">
                <a:effectLst/>
                <a:latin typeface="微軟正黑體" panose="020B0604030504040204" pitchFamily="34" charset="-120"/>
                <a:ea typeface="微軟正黑體" panose="020B0604030504040204" pitchFamily="34" charset="-120"/>
              </a:rPr>
              <a:t>function</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該函數返回</a:t>
            </a:r>
            <a:r>
              <a:rPr lang="en-US" altLang="zh-TW" dirty="0">
                <a:effectLst/>
                <a:latin typeface="微軟正黑體" panose="020B0604030504040204" pitchFamily="34" charset="-120"/>
                <a:ea typeface="微軟正黑體" panose="020B0604030504040204" pitchFamily="34" charset="-120"/>
              </a:rPr>
              <a:t>polygon</a:t>
            </a:r>
            <a:r>
              <a:rPr lang="zh-TW" altLang="zh-TW" dirty="0">
                <a:effectLst/>
                <a:latin typeface="微軟正黑體" panose="020B0604030504040204" pitchFamily="34" charset="-120"/>
                <a:ea typeface="微軟正黑體" panose="020B0604030504040204" pitchFamily="34" charset="-120"/>
              </a:rPr>
              <a:t>的標識符</a:t>
            </a:r>
          </a:p>
          <a:p>
            <a:pPr marL="0" indent="0">
              <a:buNone/>
            </a:pP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如果鼠標不在任何多邊形的邊界框內，則</a:t>
            </a:r>
            <a:r>
              <a:rPr lang="en-US" altLang="zh-TW" dirty="0">
                <a:effectLst/>
                <a:latin typeface="微軟正黑體" panose="020B0604030504040204" pitchFamily="34" charset="-120"/>
                <a:ea typeface="微軟正黑體" panose="020B0604030504040204" pitchFamily="34" charset="-120"/>
              </a:rPr>
              <a:t>return -1</a:t>
            </a:r>
            <a:endParaRPr lang="zh-TW" altLang="zh-TW" dirty="0">
              <a:effectLst/>
              <a:latin typeface="微軟正黑體" panose="020B0604030504040204" pitchFamily="34" charset="-120"/>
              <a:ea typeface="微軟正黑體" panose="020B0604030504040204" pitchFamily="34" charset="-120"/>
            </a:endParaRPr>
          </a:p>
          <a:p>
            <a:pPr marL="0" indent="0">
              <a:buNone/>
            </a:pPr>
            <a:endParaRPr lang="zh-TW" altLang="en-US" dirty="0"/>
          </a:p>
        </p:txBody>
      </p:sp>
    </p:spTree>
    <p:extLst>
      <p:ext uri="{BB962C8B-B14F-4D97-AF65-F5344CB8AC3E}">
        <p14:creationId xmlns:p14="http://schemas.microsoft.com/office/powerpoint/2010/main" val="1165991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p:txBody>
          <a:bodyPr>
            <a:normAutofit fontScale="25000" lnSpcReduction="20000"/>
          </a:bodyPr>
          <a:lstStyle/>
          <a:p>
            <a:pPr>
              <a:buFont typeface="Wingdings 2" panose="05020102010507070707" pitchFamily="18" charset="2"/>
              <a:buNone/>
            </a:pPr>
            <a:r>
              <a:rPr lang="en-US" altLang="zh-TW" sz="5600" b="1" dirty="0" err="1">
                <a:solidFill>
                  <a:schemeClr val="accent2"/>
                </a:solidFill>
                <a:cs typeface="Times New Roman" panose="02020603050405020304" pitchFamily="18" charset="0"/>
              </a:rPr>
              <a:t>int</a:t>
            </a:r>
            <a:r>
              <a:rPr lang="en-US" altLang="zh-TW" sz="5600" b="1" dirty="0">
                <a:solidFill>
                  <a:schemeClr val="accent2"/>
                </a:solidFill>
                <a:cs typeface="Times New Roman" panose="02020603050405020304" pitchFamily="18" charset="0"/>
              </a:rPr>
              <a:t> </a:t>
            </a:r>
            <a:r>
              <a:rPr lang="en-US" altLang="zh-TW" sz="5600" b="1" dirty="0" err="1">
                <a:solidFill>
                  <a:schemeClr val="accent2"/>
                </a:solidFill>
                <a:cs typeface="Times New Roman" panose="02020603050405020304" pitchFamily="18" charset="0"/>
              </a:rPr>
              <a:t>pick_polygon</a:t>
            </a:r>
            <a:r>
              <a:rPr lang="en-US" altLang="zh-TW" sz="5600" b="1" dirty="0">
                <a:solidFill>
                  <a:schemeClr val="accent2"/>
                </a:solidFill>
                <a:cs typeface="Times New Roman" panose="02020603050405020304" pitchFamily="18" charset="0"/>
              </a:rPr>
              <a:t>(</a:t>
            </a:r>
            <a:r>
              <a:rPr lang="en-US" altLang="zh-TW" sz="5600" b="1" dirty="0" err="1">
                <a:solidFill>
                  <a:schemeClr val="accent2"/>
                </a:solidFill>
                <a:cs typeface="Times New Roman" panose="02020603050405020304" pitchFamily="18" charset="0"/>
              </a:rPr>
              <a:t>int</a:t>
            </a:r>
            <a:r>
              <a:rPr lang="en-US" altLang="zh-TW" sz="5600" b="1" dirty="0">
                <a:solidFill>
                  <a:schemeClr val="accent2"/>
                </a:solidFill>
                <a:cs typeface="Times New Roman" panose="02020603050405020304" pitchFamily="18" charset="0"/>
              </a:rPr>
              <a:t> x, </a:t>
            </a:r>
            <a:r>
              <a:rPr lang="en-US" altLang="zh-TW" sz="5600" b="1" dirty="0" err="1">
                <a:solidFill>
                  <a:schemeClr val="accent2"/>
                </a:solidFill>
                <a:cs typeface="Times New Roman" panose="02020603050405020304" pitchFamily="18" charset="0"/>
              </a:rPr>
              <a:t>int</a:t>
            </a:r>
            <a:r>
              <a:rPr lang="en-US" altLang="zh-TW" sz="5600" b="1" dirty="0">
                <a:solidFill>
                  <a:schemeClr val="accent2"/>
                </a:solidFill>
                <a:cs typeface="Times New Roman" panose="02020603050405020304" pitchFamily="18" charset="0"/>
              </a:rPr>
              <a:t> y)</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r>
              <a:rPr lang="en-US" altLang="zh-TW" sz="5600" b="1" dirty="0" err="1">
                <a:solidFill>
                  <a:schemeClr val="accent2"/>
                </a:solidFill>
                <a:cs typeface="Times New Roman" panose="02020603050405020304" pitchFamily="18" charset="0"/>
              </a:rPr>
              <a:t>int</a:t>
            </a:r>
            <a:r>
              <a:rPr lang="en-US" altLang="zh-TW" sz="5600" b="1" dirty="0">
                <a:solidFill>
                  <a:schemeClr val="accent2"/>
                </a:solidFill>
                <a:cs typeface="Times New Roman" panose="02020603050405020304" pitchFamily="18" charset="0"/>
              </a:rPr>
              <a:t> </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for(</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=0; </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&lt;MAX_POLYGONS; </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if(polygons[</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].used)</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if((x&gt;=polygons[</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r>
              <a:rPr lang="en-US" altLang="zh-TW" sz="5600" b="1" dirty="0" err="1">
                <a:solidFill>
                  <a:schemeClr val="accent2"/>
                </a:solidFill>
                <a:cs typeface="Times New Roman" panose="02020603050405020304" pitchFamily="18" charset="0"/>
              </a:rPr>
              <a:t>xmin</a:t>
            </a:r>
            <a:r>
              <a:rPr lang="en-US" altLang="zh-TW" sz="5600" b="1" dirty="0">
                <a:solidFill>
                  <a:schemeClr val="accent2"/>
                </a:solidFill>
                <a:cs typeface="Times New Roman" panose="02020603050405020304" pitchFamily="18" charset="0"/>
              </a:rPr>
              <a:t>)&amp;&amp;(x&lt;=polygons[</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r>
              <a:rPr lang="en-US" altLang="zh-TW" sz="5600" b="1" dirty="0" err="1">
                <a:solidFill>
                  <a:schemeClr val="accent2"/>
                </a:solidFill>
                <a:cs typeface="Times New Roman" panose="02020603050405020304" pitchFamily="18" charset="0"/>
              </a:rPr>
              <a:t>xmax</a:t>
            </a:r>
            <a:r>
              <a:rPr lang="en-US" altLang="zh-TW" sz="5600" b="1" dirty="0">
                <a:solidFill>
                  <a:schemeClr val="accent2"/>
                </a:solidFill>
                <a:cs typeface="Times New Roman" panose="02020603050405020304" pitchFamily="18" charset="0"/>
              </a:rPr>
              <a:t>)&amp;&amp;(y&gt;=polygons[</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r>
              <a:rPr lang="en-US" altLang="zh-TW" sz="5600" b="1" dirty="0" err="1">
                <a:solidFill>
                  <a:schemeClr val="accent2"/>
                </a:solidFill>
                <a:cs typeface="Times New Roman" panose="02020603050405020304" pitchFamily="18" charset="0"/>
              </a:rPr>
              <a:t>ymin</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&amp;&amp;(y&lt;polygons[</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r>
              <a:rPr lang="en-US" altLang="zh-TW" sz="5600" b="1" dirty="0" err="1">
                <a:solidFill>
                  <a:schemeClr val="accent2"/>
                </a:solidFill>
                <a:cs typeface="Times New Roman" panose="02020603050405020304" pitchFamily="18" charset="0"/>
              </a:rPr>
              <a:t>ymax</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r>
              <a:rPr lang="en-US" altLang="zh-TW" sz="5600" b="1" dirty="0" err="1">
                <a:solidFill>
                  <a:schemeClr val="accent2"/>
                </a:solidFill>
                <a:cs typeface="Times New Roman" panose="02020603050405020304" pitchFamily="18" charset="0"/>
              </a:rPr>
              <a:t>in_polygon</a:t>
            </a:r>
            <a:r>
              <a:rPr lang="en-US" altLang="zh-TW" sz="5600" b="1" dirty="0">
                <a:solidFill>
                  <a:schemeClr val="accent2"/>
                </a:solidFill>
                <a:cs typeface="Times New Roman" panose="02020603050405020304" pitchFamily="18" charset="0"/>
              </a:rPr>
              <a:t> = </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moving = TRUE;</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return(</a:t>
            </a:r>
            <a:r>
              <a:rPr lang="en-US" altLang="zh-TW" sz="5600" b="1" dirty="0" err="1">
                <a:solidFill>
                  <a:schemeClr val="accent2"/>
                </a:solidFill>
                <a:cs typeface="Times New Roman" panose="02020603050405020304" pitchFamily="18" charset="0"/>
              </a:rPr>
              <a:t>i</a:t>
            </a:r>
            <a:r>
              <a:rPr lang="en-US" altLang="zh-TW" sz="56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return(-1);</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5600" b="1" dirty="0">
                <a:solidFill>
                  <a:schemeClr val="accent2"/>
                </a:solidFill>
                <a:cs typeface="Times New Roman" panose="02020603050405020304" pitchFamily="18" charset="0"/>
              </a:rPr>
              <a:t>}</a:t>
            </a:r>
            <a:endParaRPr lang="zh-TW" altLang="en-US" sz="5600" b="1" dirty="0">
              <a:solidFill>
                <a:schemeClr val="accent2"/>
              </a:solidFill>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4281618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680321" y="2336873"/>
            <a:ext cx="9613861" cy="4158818"/>
          </a:xfrm>
        </p:spPr>
        <p:txBody>
          <a:bodyPr>
            <a:normAutofit fontScale="85000" lnSpcReduction="20000"/>
          </a:bodyPr>
          <a:lstStyle/>
          <a:p>
            <a:pPr>
              <a:buFont typeface="Wingdings 2" panose="05020102010507070707" pitchFamily="18" charset="2"/>
              <a:buNone/>
            </a:pPr>
            <a:r>
              <a:rPr lang="zh-TW" altLang="en-US" dirty="0">
                <a:effectLst/>
                <a:latin typeface="微軟正黑體" panose="020B0604030504040204" pitchFamily="34" charset="-120"/>
                <a:ea typeface="微軟正黑體" panose="020B0604030504040204" pitchFamily="34" charset="-120"/>
                <a:cs typeface="Times New Roman" panose="02020603050405020304" pitchFamily="18" charset="0"/>
              </a:rPr>
              <a:t>在菜單回調中設置狀態標誌後，分別在鼠標和運動回調中處理刪除和移動多邊形</a:t>
            </a:r>
            <a:endParaRPr lang="en-US" altLang="zh-TW"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case(3):  /* set picking mode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picking = TRUE;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break;</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case(4):  /* set moving mode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moving = TRUE;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break;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endParaRPr lang="zh-TW" altLang="en-US"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2243047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680321" y="2336873"/>
            <a:ext cx="9613861" cy="4331346"/>
          </a:xfrm>
        </p:spPr>
        <p:txBody>
          <a:bodyPr>
            <a:normAutofit fontScale="775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在選單中設置狀態標誌後，分別在鼠標和運動回調中處理刪除和移動多邊形</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if(</a:t>
            </a:r>
            <a:r>
              <a:rPr lang="en-US" altLang="zh-TW" b="1" dirty="0" err="1">
                <a:solidFill>
                  <a:schemeClr val="accent2"/>
                </a:solidFill>
                <a:latin typeface="Times New Roman" panose="02020603050405020304" pitchFamily="18" charset="0"/>
                <a:cs typeface="Times New Roman" panose="02020603050405020304" pitchFamily="18" charset="0"/>
              </a:rPr>
              <a:t>btn</a:t>
            </a:r>
            <a:r>
              <a:rPr lang="en-US" altLang="zh-TW" b="1" dirty="0">
                <a:solidFill>
                  <a:schemeClr val="accent2"/>
                </a:solidFill>
                <a:latin typeface="Times New Roman" panose="02020603050405020304" pitchFamily="18" charset="0"/>
                <a:cs typeface="Times New Roman" panose="02020603050405020304" pitchFamily="18" charset="0"/>
              </a:rPr>
              <a:t>==GLUT_LEFT_BUTTON &amp;&amp; state==GLUT_DOWN &amp;&amp;picking&amp;&amp;!moving)</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picking = FALSE;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moving = FALSE;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j = </a:t>
            </a:r>
            <a:r>
              <a:rPr lang="en-US" altLang="zh-TW" b="1" dirty="0" err="1">
                <a:solidFill>
                  <a:schemeClr val="accent2"/>
                </a:solidFill>
                <a:latin typeface="Times New Roman" panose="02020603050405020304" pitchFamily="18" charset="0"/>
                <a:cs typeface="Times New Roman" panose="02020603050405020304" pitchFamily="18" charset="0"/>
              </a:rPr>
              <a:t>pick_polygon</a:t>
            </a:r>
            <a:r>
              <a:rPr lang="en-US" altLang="zh-TW" b="1" dirty="0">
                <a:solidFill>
                  <a:schemeClr val="accent2"/>
                </a:solidFill>
                <a:latin typeface="Times New Roman" panose="02020603050405020304" pitchFamily="18" charset="0"/>
                <a:cs typeface="Times New Roman" panose="02020603050405020304" pitchFamily="18" charset="0"/>
              </a:rPr>
              <a:t>(</a:t>
            </a:r>
            <a:r>
              <a:rPr lang="en-US" altLang="zh-TW" b="1" dirty="0" err="1">
                <a:solidFill>
                  <a:schemeClr val="accent2"/>
                </a:solidFill>
                <a:latin typeface="Times New Roman" panose="02020603050405020304" pitchFamily="18" charset="0"/>
                <a:cs typeface="Times New Roman" panose="02020603050405020304" pitchFamily="18" charset="0"/>
              </a:rPr>
              <a:t>x,y</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if(j &gt;= 0)</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polygons[j].used = FALSE;</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in_polygon</a:t>
            </a:r>
            <a:r>
              <a:rPr lang="en-US" altLang="zh-TW" b="1" dirty="0">
                <a:solidFill>
                  <a:schemeClr val="accent2"/>
                </a:solidFill>
                <a:latin typeface="Times New Roman" panose="02020603050405020304" pitchFamily="18" charset="0"/>
                <a:cs typeface="Times New Roman" panose="02020603050405020304" pitchFamily="18" charset="0"/>
              </a:rPr>
              <a:t> = -1;</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glutPostRedisplay</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 </a:t>
            </a:r>
            <a:endParaRPr lang="zh-TW" altLang="en-US"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306445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680321" y="2336872"/>
            <a:ext cx="9613861" cy="4063927"/>
          </a:xfrm>
        </p:spPr>
        <p:txBody>
          <a:bodyPr>
            <a:normAutofit fontScale="850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檢查狀態，然後移動選定多邊形的中心以跟隨鼠標</a:t>
            </a:r>
            <a:r>
              <a:rPr lang="zh-TW" altLang="zh-TW" dirty="0">
                <a:effectLst/>
              </a:rPr>
              <a:t>。</a:t>
            </a:r>
            <a:endParaRPr lang="en-US" altLang="zh-TW" dirty="0">
              <a:effectLst/>
            </a:endParaRP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void </a:t>
            </a:r>
            <a:r>
              <a:rPr lang="en-US" altLang="zh-TW" b="1" dirty="0" err="1">
                <a:solidFill>
                  <a:schemeClr val="accent2"/>
                </a:solidFill>
                <a:latin typeface="Times New Roman" panose="02020603050405020304" pitchFamily="18" charset="0"/>
                <a:cs typeface="Times New Roman" panose="02020603050405020304" pitchFamily="18" charset="0"/>
              </a:rPr>
              <a:t>myMotion</a:t>
            </a:r>
            <a:r>
              <a:rPr lang="en-US" altLang="zh-TW" b="1" dirty="0">
                <a:solidFill>
                  <a:schemeClr val="accent2"/>
                </a:solidFill>
                <a:latin typeface="Times New Roman" panose="02020603050405020304" pitchFamily="18" charset="0"/>
                <a:cs typeface="Times New Roman" panose="02020603050405020304" pitchFamily="18" charset="0"/>
              </a:rPr>
              <a:t>(</a:t>
            </a:r>
            <a:r>
              <a:rPr lang="en-US" altLang="zh-TW" b="1" dirty="0" err="1">
                <a:solidFill>
                  <a:schemeClr val="accent2"/>
                </a:solidFill>
                <a:latin typeface="Times New Roman" panose="02020603050405020304" pitchFamily="18" charset="0"/>
                <a:cs typeface="Times New Roman" panose="02020603050405020304" pitchFamily="18" charset="0"/>
              </a:rPr>
              <a:t>int</a:t>
            </a:r>
            <a:r>
              <a:rPr lang="en-US" altLang="zh-TW" b="1" dirty="0">
                <a:solidFill>
                  <a:schemeClr val="accent2"/>
                </a:solidFill>
                <a:latin typeface="Times New Roman" panose="02020603050405020304" pitchFamily="18" charset="0"/>
                <a:cs typeface="Times New Roman" panose="02020603050405020304" pitchFamily="18" charset="0"/>
              </a:rPr>
              <a:t> x, </a:t>
            </a:r>
            <a:r>
              <a:rPr lang="en-US" altLang="zh-TW" b="1" dirty="0" err="1">
                <a:solidFill>
                  <a:schemeClr val="accent2"/>
                </a:solidFill>
                <a:latin typeface="Times New Roman" panose="02020603050405020304" pitchFamily="18" charset="0"/>
                <a:cs typeface="Times New Roman" panose="02020603050405020304" pitchFamily="18" charset="0"/>
              </a:rPr>
              <a:t>int</a:t>
            </a:r>
            <a:r>
              <a:rPr lang="en-US" altLang="zh-TW" b="1" dirty="0">
                <a:solidFill>
                  <a:schemeClr val="accent2"/>
                </a:solidFill>
                <a:latin typeface="Times New Roman" panose="02020603050405020304" pitchFamily="18" charset="0"/>
                <a:cs typeface="Times New Roman" panose="02020603050405020304" pitchFamily="18" charset="0"/>
              </a:rPr>
              <a:t> y)</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float dx, </a:t>
            </a:r>
            <a:r>
              <a:rPr lang="en-US" altLang="zh-TW" b="1" dirty="0" err="1">
                <a:solidFill>
                  <a:schemeClr val="accent2"/>
                </a:solidFill>
                <a:latin typeface="Times New Roman" panose="02020603050405020304" pitchFamily="18" charset="0"/>
                <a:cs typeface="Times New Roman" panose="02020603050405020304" pitchFamily="18" charset="0"/>
              </a:rPr>
              <a:t>dy</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int</a:t>
            </a: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i,j</a:t>
            </a:r>
            <a:r>
              <a:rPr lang="en-US" altLang="zh-TW" b="1" dirty="0">
                <a:solidFill>
                  <a:schemeClr val="accent2"/>
                </a:solidFill>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if(moving)</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y = </a:t>
            </a:r>
            <a:r>
              <a:rPr lang="en-US" altLang="zh-TW" b="1" dirty="0" err="1">
                <a:solidFill>
                  <a:schemeClr val="accent2"/>
                </a:solidFill>
                <a:latin typeface="Times New Roman" panose="02020603050405020304" pitchFamily="18" charset="0"/>
                <a:cs typeface="Times New Roman" panose="02020603050405020304" pitchFamily="18" charset="0"/>
              </a:rPr>
              <a:t>wh</a:t>
            </a:r>
            <a:r>
              <a:rPr lang="en-US" altLang="zh-TW" b="1" dirty="0">
                <a:solidFill>
                  <a:schemeClr val="accent2"/>
                </a:solidFill>
                <a:latin typeface="Times New Roman" panose="02020603050405020304" pitchFamily="18" charset="0"/>
                <a:cs typeface="Times New Roman" panose="02020603050405020304" pitchFamily="18" charset="0"/>
              </a:rPr>
              <a:t> - y;</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j = </a:t>
            </a:r>
            <a:r>
              <a:rPr lang="en-US" altLang="zh-TW" b="1" dirty="0" err="1">
                <a:solidFill>
                  <a:schemeClr val="accent2"/>
                </a:solidFill>
                <a:latin typeface="Times New Roman" panose="02020603050405020304" pitchFamily="18" charset="0"/>
                <a:cs typeface="Times New Roman" panose="02020603050405020304" pitchFamily="18" charset="0"/>
              </a:rPr>
              <a:t>pick_polygon</a:t>
            </a:r>
            <a:r>
              <a:rPr lang="en-US" altLang="zh-TW" b="1" dirty="0">
                <a:solidFill>
                  <a:schemeClr val="accent2"/>
                </a:solidFill>
                <a:latin typeface="Times New Roman" panose="02020603050405020304" pitchFamily="18" charset="0"/>
                <a:cs typeface="Times New Roman" panose="02020603050405020304" pitchFamily="18" charset="0"/>
              </a:rPr>
              <a:t>(x, y);</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if(j&lt;0) return;</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dx = x - polygons[j].xc;</a:t>
            </a:r>
          </a:p>
          <a:p>
            <a:pPr>
              <a:buFont typeface="Wingdings 2" panose="05020102010507070707" pitchFamily="18" charset="2"/>
              <a:buNone/>
            </a:pPr>
            <a:r>
              <a:rPr lang="en-US" altLang="zh-TW" b="1" dirty="0">
                <a:solidFill>
                  <a:schemeClr val="accent2"/>
                </a:solidFill>
                <a:latin typeface="Times New Roman" panose="02020603050405020304" pitchFamily="18" charset="0"/>
                <a:cs typeface="Times New Roman" panose="02020603050405020304" pitchFamily="18" charset="0"/>
              </a:rPr>
              <a:t>       </a:t>
            </a:r>
            <a:r>
              <a:rPr lang="en-US" altLang="zh-TW" b="1" dirty="0" err="1">
                <a:solidFill>
                  <a:schemeClr val="accent2"/>
                </a:solidFill>
                <a:latin typeface="Times New Roman" panose="02020603050405020304" pitchFamily="18" charset="0"/>
                <a:cs typeface="Times New Roman" panose="02020603050405020304" pitchFamily="18" charset="0"/>
              </a:rPr>
              <a:t>dy</a:t>
            </a:r>
            <a:r>
              <a:rPr lang="en-US" altLang="zh-TW" b="1" dirty="0">
                <a:solidFill>
                  <a:schemeClr val="accent2"/>
                </a:solidFill>
                <a:latin typeface="Times New Roman" panose="02020603050405020304" pitchFamily="18" charset="0"/>
                <a:cs typeface="Times New Roman" panose="02020603050405020304" pitchFamily="18" charset="0"/>
              </a:rPr>
              <a:t> = y - polygons[j].</a:t>
            </a:r>
            <a:r>
              <a:rPr lang="en-US" altLang="zh-TW" b="1" dirty="0" err="1">
                <a:solidFill>
                  <a:schemeClr val="accent2"/>
                </a:solidFill>
                <a:latin typeface="Times New Roman" panose="02020603050405020304" pitchFamily="18" charset="0"/>
                <a:cs typeface="Times New Roman" panose="02020603050405020304" pitchFamily="18" charset="0"/>
              </a:rPr>
              <a:t>yc</a:t>
            </a:r>
            <a:r>
              <a:rPr lang="en-US" altLang="zh-TW" b="1" dirty="0">
                <a:solidFill>
                  <a:schemeClr val="accent2"/>
                </a:solidFill>
                <a:latin typeface="Times New Roman" panose="02020603050405020304" pitchFamily="18" charset="0"/>
                <a:cs typeface="Times New Roman" panose="02020603050405020304" pitchFamily="18" charset="0"/>
              </a:rPr>
              <a:t>;</a:t>
            </a:r>
          </a:p>
          <a:p>
            <a:pPr marL="0" indent="0">
              <a:buNone/>
            </a:pPr>
            <a:endParaRPr lang="zh-TW" altLang="en-US" dirty="0"/>
          </a:p>
        </p:txBody>
      </p:sp>
    </p:spTree>
    <p:extLst>
      <p:ext uri="{BB962C8B-B14F-4D97-AF65-F5344CB8AC3E}">
        <p14:creationId xmlns:p14="http://schemas.microsoft.com/office/powerpoint/2010/main" val="3634319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 Simple CAD Program</a:t>
            </a:r>
            <a:endParaRPr lang="zh-TW" altLang="en-US" dirty="0"/>
          </a:p>
        </p:txBody>
      </p:sp>
      <p:sp>
        <p:nvSpPr>
          <p:cNvPr id="3" name="內容版面配置區 2"/>
          <p:cNvSpPr>
            <a:spLocks noGrp="1"/>
          </p:cNvSpPr>
          <p:nvPr>
            <p:ph idx="1"/>
          </p:nvPr>
        </p:nvSpPr>
        <p:spPr>
          <a:xfrm>
            <a:off x="680321" y="2336872"/>
            <a:ext cx="9613861" cy="4193323"/>
          </a:xfrm>
        </p:spPr>
        <p:txBody>
          <a:bodyPr>
            <a:normAutofit fontScale="25000" lnSpcReduction="20000"/>
          </a:bodyPr>
          <a:lstStyle/>
          <a:p>
            <a:pPr>
              <a:buFont typeface="Wingdings 2" panose="05020102010507070707" pitchFamily="18" charset="2"/>
              <a:buNone/>
            </a:pPr>
            <a:r>
              <a:rPr lang="en-US" altLang="zh-TW" sz="6400" b="1" dirty="0">
                <a:solidFill>
                  <a:schemeClr val="accent2"/>
                </a:solidFill>
                <a:cs typeface="Times New Roman" panose="02020603050405020304" pitchFamily="18" charset="0"/>
              </a:rPr>
              <a:t> for(</a:t>
            </a:r>
            <a:r>
              <a:rPr lang="en-US" altLang="zh-TW" sz="6400" b="1" dirty="0" err="1">
                <a:solidFill>
                  <a:schemeClr val="accent2"/>
                </a:solidFill>
                <a:cs typeface="Times New Roman" panose="02020603050405020304" pitchFamily="18" charset="0"/>
              </a:rPr>
              <a:t>i</a:t>
            </a:r>
            <a:r>
              <a:rPr lang="en-US" altLang="zh-TW" sz="6400" b="1" dirty="0">
                <a:solidFill>
                  <a:schemeClr val="accent2"/>
                </a:solidFill>
                <a:cs typeface="Times New Roman" panose="02020603050405020304" pitchFamily="18" charset="0"/>
              </a:rPr>
              <a:t> = 0; </a:t>
            </a:r>
            <a:r>
              <a:rPr lang="en-US" altLang="zh-TW" sz="6400" b="1" dirty="0" err="1">
                <a:solidFill>
                  <a:schemeClr val="accent2"/>
                </a:solidFill>
                <a:cs typeface="Times New Roman" panose="02020603050405020304" pitchFamily="18" charset="0"/>
              </a:rPr>
              <a:t>i</a:t>
            </a:r>
            <a:r>
              <a:rPr lang="en-US" altLang="zh-TW" sz="6400" b="1" dirty="0">
                <a:solidFill>
                  <a:schemeClr val="accent2"/>
                </a:solidFill>
                <a:cs typeface="Times New Roman" panose="02020603050405020304" pitchFamily="18" charset="0"/>
              </a:rPr>
              <a:t>&lt; polygons[j].</a:t>
            </a:r>
            <a:r>
              <a:rPr lang="en-US" altLang="zh-TW" sz="6400" b="1" dirty="0" err="1">
                <a:solidFill>
                  <a:schemeClr val="accent2"/>
                </a:solidFill>
                <a:cs typeface="Times New Roman" panose="02020603050405020304" pitchFamily="18" charset="0"/>
              </a:rPr>
              <a:t>nvertices</a:t>
            </a:r>
            <a:r>
              <a:rPr lang="en-US" altLang="zh-TW" sz="6400" b="1" dirty="0">
                <a:solidFill>
                  <a:schemeClr val="accent2"/>
                </a:solidFill>
                <a:cs typeface="Times New Roman" panose="02020603050405020304" pitchFamily="18" charset="0"/>
              </a:rPr>
              <a:t>; </a:t>
            </a:r>
            <a:r>
              <a:rPr lang="en-US" altLang="zh-TW" sz="6400" b="1" dirty="0" err="1">
                <a:solidFill>
                  <a:schemeClr val="accent2"/>
                </a:solidFill>
                <a:cs typeface="Times New Roman" panose="02020603050405020304" pitchFamily="18" charset="0"/>
              </a:rPr>
              <a:t>i</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polygons[j].x[</a:t>
            </a:r>
            <a:r>
              <a:rPr lang="en-US" altLang="zh-TW" sz="6400" b="1" dirty="0" err="1">
                <a:solidFill>
                  <a:schemeClr val="accent2"/>
                </a:solidFill>
                <a:cs typeface="Times New Roman" panose="02020603050405020304" pitchFamily="18" charset="0"/>
              </a:rPr>
              <a:t>i</a:t>
            </a:r>
            <a:r>
              <a:rPr lang="en-US" altLang="zh-TW" sz="6400" b="1" dirty="0">
                <a:solidFill>
                  <a:schemeClr val="accent2"/>
                </a:solidFill>
                <a:cs typeface="Times New Roman" panose="02020603050405020304" pitchFamily="18" charset="0"/>
              </a:rPr>
              <a:t>] += dx;</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polygons[j].y[</a:t>
            </a:r>
            <a:r>
              <a:rPr lang="en-US" altLang="zh-TW" sz="6400" b="1" dirty="0" err="1">
                <a:solidFill>
                  <a:schemeClr val="accent2"/>
                </a:solidFill>
                <a:cs typeface="Times New Roman" panose="02020603050405020304" pitchFamily="18" charset="0"/>
              </a:rPr>
              <a:t>i</a:t>
            </a:r>
            <a:r>
              <a:rPr lang="en-US" altLang="zh-TW" sz="6400" b="1" dirty="0">
                <a:solidFill>
                  <a:schemeClr val="accent2"/>
                </a:solidFill>
                <a:cs typeface="Times New Roman" panose="02020603050405020304" pitchFamily="18" charset="0"/>
              </a:rPr>
              <a:t>] += </a:t>
            </a:r>
            <a:r>
              <a:rPr lang="en-US" altLang="zh-TW" sz="6400" b="1" dirty="0" err="1">
                <a:solidFill>
                  <a:schemeClr val="accent2"/>
                </a:solidFill>
                <a:cs typeface="Times New Roman" panose="02020603050405020304" pitchFamily="18" charset="0"/>
              </a:rPr>
              <a:t>dy</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a:t>
            </a:r>
          </a:p>
          <a:p>
            <a:pPr>
              <a:buFont typeface="Wingdings 2" panose="05020102010507070707" pitchFamily="18" charset="2"/>
              <a:buNone/>
            </a:pPr>
            <a:endParaRPr lang="en-US" altLang="zh-TW" sz="6400" b="1" dirty="0">
              <a:solidFill>
                <a:schemeClr val="accent2"/>
              </a:solidFill>
              <a:cs typeface="Times New Roman" panose="02020603050405020304" pitchFamily="18" charset="0"/>
            </a:endParaRP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polygons[j].xc += dx;</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polygons[j].</a:t>
            </a:r>
            <a:r>
              <a:rPr lang="en-US" altLang="zh-TW" sz="6400" b="1" dirty="0" err="1">
                <a:solidFill>
                  <a:schemeClr val="accent2"/>
                </a:solidFill>
                <a:cs typeface="Times New Roman" panose="02020603050405020304" pitchFamily="18" charset="0"/>
              </a:rPr>
              <a:t>yc</a:t>
            </a:r>
            <a:r>
              <a:rPr lang="en-US" altLang="zh-TW" sz="6400" b="1" dirty="0">
                <a:solidFill>
                  <a:schemeClr val="accent2"/>
                </a:solidFill>
                <a:cs typeface="Times New Roman" panose="02020603050405020304" pitchFamily="18" charset="0"/>
              </a:rPr>
              <a:t> += </a:t>
            </a:r>
            <a:r>
              <a:rPr lang="en-US" altLang="zh-TW" sz="6400" b="1" dirty="0" err="1">
                <a:solidFill>
                  <a:schemeClr val="accent2"/>
                </a:solidFill>
                <a:cs typeface="Times New Roman" panose="02020603050405020304" pitchFamily="18" charset="0"/>
              </a:rPr>
              <a:t>dy</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if(dx&gt;0) polygons[j].</a:t>
            </a:r>
            <a:r>
              <a:rPr lang="en-US" altLang="zh-TW" sz="6400" b="1" dirty="0" err="1">
                <a:solidFill>
                  <a:schemeClr val="accent2"/>
                </a:solidFill>
                <a:cs typeface="Times New Roman" panose="02020603050405020304" pitchFamily="18" charset="0"/>
              </a:rPr>
              <a:t>xmax</a:t>
            </a:r>
            <a:r>
              <a:rPr lang="en-US" altLang="zh-TW" sz="6400" b="1" dirty="0">
                <a:solidFill>
                  <a:schemeClr val="accent2"/>
                </a:solidFill>
                <a:cs typeface="Times New Roman" panose="02020603050405020304" pitchFamily="18" charset="0"/>
              </a:rPr>
              <a:t> += dx;</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else polygons[j].</a:t>
            </a:r>
            <a:r>
              <a:rPr lang="en-US" altLang="zh-TW" sz="6400" b="1" dirty="0" err="1">
                <a:solidFill>
                  <a:schemeClr val="accent2"/>
                </a:solidFill>
                <a:cs typeface="Times New Roman" panose="02020603050405020304" pitchFamily="18" charset="0"/>
              </a:rPr>
              <a:t>xmin</a:t>
            </a:r>
            <a:r>
              <a:rPr lang="en-US" altLang="zh-TW" sz="6400" b="1" dirty="0">
                <a:solidFill>
                  <a:schemeClr val="accent2"/>
                </a:solidFill>
                <a:cs typeface="Times New Roman" panose="02020603050405020304" pitchFamily="18" charset="0"/>
              </a:rPr>
              <a:t> += dx;</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if(</a:t>
            </a:r>
            <a:r>
              <a:rPr lang="en-US" altLang="zh-TW" sz="6400" b="1" dirty="0" err="1">
                <a:solidFill>
                  <a:schemeClr val="accent2"/>
                </a:solidFill>
                <a:cs typeface="Times New Roman" panose="02020603050405020304" pitchFamily="18" charset="0"/>
              </a:rPr>
              <a:t>dy</a:t>
            </a:r>
            <a:r>
              <a:rPr lang="en-US" altLang="zh-TW" sz="6400" b="1" dirty="0">
                <a:solidFill>
                  <a:schemeClr val="accent2"/>
                </a:solidFill>
                <a:cs typeface="Times New Roman" panose="02020603050405020304" pitchFamily="18" charset="0"/>
              </a:rPr>
              <a:t>&gt;0) polygons[j].</a:t>
            </a:r>
            <a:r>
              <a:rPr lang="en-US" altLang="zh-TW" sz="6400" b="1" dirty="0" err="1">
                <a:solidFill>
                  <a:schemeClr val="accent2"/>
                </a:solidFill>
                <a:cs typeface="Times New Roman" panose="02020603050405020304" pitchFamily="18" charset="0"/>
              </a:rPr>
              <a:t>ymax</a:t>
            </a:r>
            <a:r>
              <a:rPr lang="en-US" altLang="zh-TW" sz="6400" b="1" dirty="0">
                <a:solidFill>
                  <a:schemeClr val="accent2"/>
                </a:solidFill>
                <a:cs typeface="Times New Roman" panose="02020603050405020304" pitchFamily="18" charset="0"/>
              </a:rPr>
              <a:t> += </a:t>
            </a:r>
            <a:r>
              <a:rPr lang="en-US" altLang="zh-TW" sz="6400" b="1" dirty="0" err="1">
                <a:solidFill>
                  <a:schemeClr val="accent2"/>
                </a:solidFill>
                <a:cs typeface="Times New Roman" panose="02020603050405020304" pitchFamily="18" charset="0"/>
              </a:rPr>
              <a:t>dy</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else polygons[j].</a:t>
            </a:r>
            <a:r>
              <a:rPr lang="en-US" altLang="zh-TW" sz="6400" b="1" dirty="0" err="1">
                <a:solidFill>
                  <a:schemeClr val="accent2"/>
                </a:solidFill>
                <a:cs typeface="Times New Roman" panose="02020603050405020304" pitchFamily="18" charset="0"/>
              </a:rPr>
              <a:t>ymin</a:t>
            </a:r>
            <a:r>
              <a:rPr lang="en-US" altLang="zh-TW" sz="6400" b="1" dirty="0">
                <a:solidFill>
                  <a:schemeClr val="accent2"/>
                </a:solidFill>
                <a:cs typeface="Times New Roman" panose="02020603050405020304" pitchFamily="18" charset="0"/>
              </a:rPr>
              <a:t> += </a:t>
            </a:r>
            <a:r>
              <a:rPr lang="en-US" altLang="zh-TW" sz="6400" b="1" dirty="0" err="1">
                <a:solidFill>
                  <a:schemeClr val="accent2"/>
                </a:solidFill>
                <a:cs typeface="Times New Roman" panose="02020603050405020304" pitchFamily="18" charset="0"/>
              </a:rPr>
              <a:t>dy</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a:t>
            </a:r>
            <a:r>
              <a:rPr lang="en-US" altLang="zh-TW" sz="6400" b="1" dirty="0" err="1">
                <a:solidFill>
                  <a:schemeClr val="accent2"/>
                </a:solidFill>
                <a:cs typeface="Times New Roman" panose="02020603050405020304" pitchFamily="18" charset="0"/>
              </a:rPr>
              <a:t>glutPostRedisplay</a:t>
            </a:r>
            <a:r>
              <a:rPr lang="en-US" altLang="zh-TW" sz="6400" b="1" dirty="0">
                <a:solidFill>
                  <a:schemeClr val="accent2"/>
                </a:solidFill>
                <a:cs typeface="Times New Roman" panose="02020603050405020304" pitchFamily="18" charset="0"/>
              </a:rPr>
              <a:t>();</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    }</a:t>
            </a:r>
          </a:p>
          <a:p>
            <a:pPr>
              <a:buFont typeface="Wingdings 2" panose="05020102010507070707" pitchFamily="18" charset="2"/>
              <a:buNone/>
            </a:pPr>
            <a:r>
              <a:rPr lang="en-US" altLang="zh-TW" sz="6400" b="1" dirty="0">
                <a:solidFill>
                  <a:schemeClr val="accent2"/>
                </a:solidFill>
                <a:cs typeface="Times New Roman" panose="02020603050405020304" pitchFamily="18" charset="0"/>
              </a:rPr>
              <a:t>}</a:t>
            </a:r>
            <a:endParaRPr lang="zh-TW" altLang="en-US" sz="6400" b="1" dirty="0">
              <a:solidFill>
                <a:schemeClr val="accent2"/>
              </a:solidFill>
              <a:cs typeface="Times New Roman" panose="02020603050405020304" pitchFamily="18" charset="0"/>
            </a:endParaRPr>
          </a:p>
          <a:p>
            <a:pPr marL="0" indent="0">
              <a:buNone/>
            </a:pPr>
            <a:endParaRPr lang="zh-TW" altLang="en-US" dirty="0"/>
          </a:p>
        </p:txBody>
      </p:sp>
    </p:spTree>
    <p:extLst>
      <p:ext uri="{BB962C8B-B14F-4D97-AF65-F5344CB8AC3E}">
        <p14:creationId xmlns:p14="http://schemas.microsoft.com/office/powerpoint/2010/main" val="1036789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Building Interactive Models</a:t>
            </a:r>
            <a:endParaRPr lang="zh-TW" altLang="en-US" dirty="0"/>
          </a:p>
        </p:txBody>
      </p:sp>
      <p:sp>
        <p:nvSpPr>
          <p:cNvPr id="3" name="內容版面配置區 2"/>
          <p:cNvSpPr>
            <a:spLocks noGrp="1"/>
          </p:cNvSpPr>
          <p:nvPr>
            <p:ph idx="1"/>
          </p:nvPr>
        </p:nvSpPr>
        <p:spPr>
          <a:xfrm>
            <a:off x="680321" y="2336872"/>
            <a:ext cx="9800773" cy="4357225"/>
          </a:xfrm>
        </p:spPr>
        <p:txBody>
          <a:bodyPr/>
          <a:lstStyle/>
          <a:p>
            <a:pPr marL="0" indent="0">
              <a:buNone/>
            </a:pPr>
            <a:r>
              <a:rPr lang="zh-TW" altLang="zh-TW" dirty="0">
                <a:effectLst/>
                <a:latin typeface="微軟正黑體" panose="020B0604030504040204" pitchFamily="34" charset="-120"/>
                <a:ea typeface="微軟正黑體" panose="020B0604030504040204" pitchFamily="34" charset="-120"/>
              </a:rPr>
              <a:t>假設我們想要利用一些事先定義好的簡單幾何圖形去建立一個複雜圖形。</a:t>
            </a:r>
          </a:p>
          <a:p>
            <a:pPr marL="0" indent="0">
              <a:buNone/>
            </a:pPr>
            <a:r>
              <a:rPr lang="zh-TW" altLang="zh-TW" dirty="0">
                <a:effectLst/>
                <a:latin typeface="微軟正黑體" panose="020B0604030504040204" pitchFamily="34" charset="-120"/>
                <a:ea typeface="微軟正黑體" panose="020B0604030504040204" pitchFamily="34" charset="-120"/>
              </a:rPr>
              <a:t>利用基本的</a:t>
            </a:r>
            <a:r>
              <a:rPr lang="en-US" altLang="zh-TW" dirty="0" err="1">
                <a:effectLst/>
                <a:latin typeface="微軟正黑體" panose="020B0604030504040204" pitchFamily="34" charset="-120"/>
                <a:ea typeface="微軟正黑體" panose="020B0604030504040204" pitchFamily="34" charset="-120"/>
              </a:rPr>
              <a:t>struct</a:t>
            </a:r>
            <a:r>
              <a:rPr lang="zh-TW" altLang="zh-TW" dirty="0">
                <a:effectLst/>
                <a:latin typeface="微軟正黑體" panose="020B0604030504040204" pitchFamily="34" charset="-120"/>
                <a:ea typeface="微軟正黑體" panose="020B0604030504040204" pitchFamily="34" charset="-120"/>
              </a:rPr>
              <a:t>去儲存簡單圖形的基本資訊</a:t>
            </a:r>
            <a:endParaRPr lang="en-US" altLang="zh-TW" dirty="0">
              <a:effectLst/>
              <a:latin typeface="微軟正黑體" panose="020B0604030504040204" pitchFamily="34" charset="-120"/>
              <a:ea typeface="微軟正黑體" panose="020B0604030504040204" pitchFamily="34" charset="-120"/>
            </a:endParaRPr>
          </a:p>
          <a:p>
            <a:pPr marL="0" indent="0">
              <a:buNone/>
            </a:pPr>
            <a:r>
              <a:rPr lang="en-US" altLang="zh-TW" sz="1800" b="1" dirty="0" err="1">
                <a:solidFill>
                  <a:schemeClr val="accent2"/>
                </a:solidFill>
                <a:effectLst>
                  <a:outerShdw blurRad="38100" dist="38100" dir="2700000" algn="tl">
                    <a:srgbClr val="000000">
                      <a:alpha val="43137"/>
                    </a:srgbClr>
                  </a:outerShdw>
                </a:effectLst>
              </a:rPr>
              <a:t>typedef</a:t>
            </a:r>
            <a:r>
              <a:rPr lang="en-US" altLang="zh-TW" sz="1800" b="1" dirty="0">
                <a:solidFill>
                  <a:schemeClr val="accent2"/>
                </a:solidFill>
                <a:effectLst>
                  <a:outerShdw blurRad="38100" dist="38100" dir="2700000" algn="tl">
                    <a:srgbClr val="000000">
                      <a:alpha val="43137"/>
                    </a:srgbClr>
                  </a:outerShdw>
                </a:effectLst>
              </a:rPr>
              <a:t> </a:t>
            </a:r>
            <a:r>
              <a:rPr lang="en-US" altLang="zh-TW" sz="1800" b="1" dirty="0" err="1">
                <a:solidFill>
                  <a:schemeClr val="accent2"/>
                </a:solidFill>
                <a:effectLst>
                  <a:outerShdw blurRad="38100" dist="38100" dir="2700000" algn="tl">
                    <a:srgbClr val="000000">
                      <a:alpha val="43137"/>
                    </a:srgbClr>
                  </a:outerShdw>
                </a:effectLst>
              </a:rPr>
              <a:t>struct</a:t>
            </a:r>
            <a:r>
              <a:rPr lang="en-US" altLang="zh-TW" sz="1800" b="1" dirty="0">
                <a:solidFill>
                  <a:schemeClr val="accent2"/>
                </a:solidFill>
                <a:effectLst>
                  <a:outerShdw blurRad="38100" dist="38100" dir="2700000" algn="tl">
                    <a:srgbClr val="000000">
                      <a:alpha val="43137"/>
                    </a:srgbClr>
                  </a:outerShdw>
                </a:effectLst>
              </a:rPr>
              <a:t> object</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a:t>
            </a:r>
            <a:endParaRPr lang="zh-TW" altLang="zh-TW" sz="1800" b="1" dirty="0">
              <a:solidFill>
                <a:schemeClr val="accent2"/>
              </a:solidFill>
              <a:effectLst>
                <a:outerShdw blurRad="38100" dist="38100" dir="2700000" algn="tl">
                  <a:srgbClr val="000000">
                    <a:alpha val="43137"/>
                  </a:srgbClr>
                </a:outerShdw>
              </a:effectLst>
            </a:endParaRPr>
          </a:p>
          <a:p>
            <a:pPr marL="457200" lvl="1" indent="0">
              <a:buNone/>
            </a:pPr>
            <a:r>
              <a:rPr lang="en-US" altLang="zh-TW" sz="1800" b="1" dirty="0" err="1">
                <a:solidFill>
                  <a:schemeClr val="accent2"/>
                </a:solidFill>
                <a:effectLst>
                  <a:outerShdw blurRad="38100" dist="38100" dir="2700000" algn="tl">
                    <a:srgbClr val="000000">
                      <a:alpha val="43137"/>
                    </a:srgbClr>
                  </a:outerShdw>
                </a:effectLst>
              </a:rPr>
              <a:t>int</a:t>
            </a:r>
            <a:r>
              <a:rPr lang="en-US" altLang="zh-TW" sz="1800" b="1" dirty="0">
                <a:solidFill>
                  <a:schemeClr val="accent2"/>
                </a:solidFill>
                <a:effectLst>
                  <a:outerShdw blurRad="38100" dist="38100" dir="2700000" algn="tl">
                    <a:srgbClr val="000000">
                      <a:alpha val="43137"/>
                    </a:srgbClr>
                  </a:outerShdw>
                </a:effectLst>
              </a:rPr>
              <a:t> type;         // type = 0 means object doesn’t exist</a:t>
            </a:r>
            <a:endParaRPr lang="zh-TW" altLang="zh-TW" sz="1800" b="1" dirty="0">
              <a:solidFill>
                <a:schemeClr val="accent2"/>
              </a:solidFill>
              <a:effectLst>
                <a:outerShdw blurRad="38100" dist="38100" dir="2700000" algn="tl">
                  <a:srgbClr val="000000">
                    <a:alpha val="43137"/>
                  </a:srgbClr>
                </a:outerShdw>
              </a:effectLst>
            </a:endParaRPr>
          </a:p>
          <a:p>
            <a:pPr marL="457200" lvl="1" indent="0">
              <a:buNone/>
            </a:pPr>
            <a:r>
              <a:rPr lang="en-US" altLang="zh-TW" sz="1800" b="1" dirty="0">
                <a:solidFill>
                  <a:schemeClr val="accent2"/>
                </a:solidFill>
                <a:effectLst>
                  <a:outerShdw blurRad="38100" dist="38100" dir="2700000" algn="tl">
                    <a:srgbClr val="000000">
                      <a:alpha val="43137"/>
                    </a:srgbClr>
                  </a:outerShdw>
                </a:effectLst>
              </a:rPr>
              <a:t>float x, y;</a:t>
            </a:r>
            <a:endParaRPr lang="zh-TW" altLang="zh-TW" sz="1800" b="1" dirty="0">
              <a:solidFill>
                <a:schemeClr val="accent2"/>
              </a:solidFill>
              <a:effectLst>
                <a:outerShdw blurRad="38100" dist="38100" dir="2700000" algn="tl">
                  <a:srgbClr val="000000">
                    <a:alpha val="43137"/>
                  </a:srgbClr>
                </a:outerShdw>
              </a:effectLst>
            </a:endParaRPr>
          </a:p>
          <a:p>
            <a:pPr marL="457200" lvl="1" indent="0">
              <a:buNone/>
            </a:pPr>
            <a:r>
              <a:rPr lang="en-US" altLang="zh-TW" sz="1800" b="1" dirty="0">
                <a:solidFill>
                  <a:schemeClr val="accent2"/>
                </a:solidFill>
                <a:effectLst>
                  <a:outerShdw blurRad="38100" dist="38100" dir="2700000" algn="tl">
                    <a:srgbClr val="000000">
                      <a:alpha val="43137"/>
                    </a:srgbClr>
                  </a:outerShdw>
                </a:effectLst>
              </a:rPr>
              <a:t>float color[3];</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 object;</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endParaRPr lang="zh-TW" altLang="zh-TW" dirty="0">
              <a:effectLst/>
            </a:endParaRPr>
          </a:p>
          <a:p>
            <a:pPr marL="0" indent="0">
              <a:buNone/>
            </a:pPr>
            <a:endParaRPr lang="zh-TW" altLang="en-US" dirty="0"/>
          </a:p>
        </p:txBody>
      </p:sp>
    </p:spTree>
    <p:extLst>
      <p:ext uri="{BB962C8B-B14F-4D97-AF65-F5344CB8AC3E}">
        <p14:creationId xmlns:p14="http://schemas.microsoft.com/office/powerpoint/2010/main" val="623349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Building Interactive Models</a:t>
            </a:r>
            <a:endParaRPr lang="zh-TW" altLang="en-US" dirty="0"/>
          </a:p>
        </p:txBody>
      </p:sp>
      <p:sp>
        <p:nvSpPr>
          <p:cNvPr id="3" name="內容版面配置區 2"/>
          <p:cNvSpPr>
            <a:spLocks noGrp="1"/>
          </p:cNvSpPr>
          <p:nvPr>
            <p:ph idx="1"/>
          </p:nvPr>
        </p:nvSpPr>
        <p:spPr>
          <a:xfrm>
            <a:off x="680321" y="2336872"/>
            <a:ext cx="9800773" cy="4357225"/>
          </a:xfrm>
        </p:spPr>
        <p:txBody>
          <a:bodyPr/>
          <a:lstStyle/>
          <a:p>
            <a:pPr marL="0" indent="0">
              <a:buNone/>
            </a:pPr>
            <a:endParaRPr lang="zh-TW" altLang="zh-TW" dirty="0">
              <a:effectLst/>
            </a:endParaRPr>
          </a:p>
          <a:p>
            <a:pPr marL="0" indent="0">
              <a:buNone/>
            </a:pPr>
            <a:endParaRPr lang="zh-TW" altLang="en-US" dirty="0"/>
          </a:p>
        </p:txBody>
      </p:sp>
      <p:sp>
        <p:nvSpPr>
          <p:cNvPr id="4" name="矩形 3"/>
          <p:cNvSpPr/>
          <p:nvPr/>
        </p:nvSpPr>
        <p:spPr>
          <a:xfrm>
            <a:off x="680321" y="2076810"/>
            <a:ext cx="4495528" cy="3970318"/>
          </a:xfrm>
          <a:prstGeom prst="rect">
            <a:avLst/>
          </a:prstGeom>
        </p:spPr>
        <p:txBody>
          <a:bodyPr wrap="square">
            <a:spAutoFit/>
          </a:bodyPr>
          <a:lstStyle/>
          <a:p>
            <a:pPr>
              <a:spcAft>
                <a:spcPts val="0"/>
              </a:spcAft>
            </a:pPr>
            <a:r>
              <a:rPr lang="en-US" altLang="zh-TW" b="1" dirty="0">
                <a:solidFill>
                  <a:schemeClr val="accent2"/>
                </a:solidFill>
                <a:effectLst>
                  <a:outerShdw blurRad="38100" dist="38100" dir="2700000" algn="tl">
                    <a:srgbClr val="000000">
                      <a:alpha val="43137"/>
                    </a:srgbClr>
                  </a:outerShdw>
                </a:effectLst>
              </a:rPr>
              <a:t>object table[100];     // a set of objects</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       // index of last object</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#define SQUARE 1;  // square’s representation</a:t>
            </a:r>
            <a:br>
              <a:rPr lang="en-US" altLang="zh-TW" b="1" dirty="0">
                <a:solidFill>
                  <a:schemeClr val="accent2"/>
                </a:solidFill>
                <a:effectLst>
                  <a:outerShdw blurRad="38100" dist="38100" dir="2700000" algn="tl">
                    <a:srgbClr val="000000">
                      <a:alpha val="43137"/>
                    </a:srgbClr>
                  </a:outerShdw>
                </a:effectLst>
              </a:rPr>
            </a:b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 assign object parameter */</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].type = SQUARE;</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].x = x0;</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].y = y0;</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].color[0]=red;</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].color[1]=green;</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a:solidFill>
                  <a:schemeClr val="accent2"/>
                </a:solidFill>
                <a:effectLst>
                  <a:outerShdw blurRad="38100" dist="38100" dir="2700000" algn="tl">
                    <a:srgbClr val="000000">
                      <a:alpha val="43137"/>
                    </a:srgbClr>
                  </a:outerShdw>
                </a:effectLst>
              </a:rPr>
              <a:t>table[</a:t>
            </a: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].color[2]=blue;</a:t>
            </a:r>
            <a:endParaRPr lang="zh-TW" altLang="zh-TW" b="1" dirty="0">
              <a:solidFill>
                <a:schemeClr val="accent2"/>
              </a:solidFill>
              <a:effectLst>
                <a:outerShdw blurRad="38100" dist="38100" dir="2700000" algn="tl">
                  <a:srgbClr val="000000">
                    <a:alpha val="43137"/>
                  </a:srgbClr>
                </a:outerShdw>
              </a:effectLst>
            </a:endParaRPr>
          </a:p>
          <a:p>
            <a:pPr>
              <a:spcAft>
                <a:spcPts val="0"/>
              </a:spcAft>
            </a:pPr>
            <a:r>
              <a:rPr lang="en-US" altLang="zh-TW" b="1" dirty="0" err="1">
                <a:solidFill>
                  <a:schemeClr val="accent2"/>
                </a:solidFill>
                <a:effectLst>
                  <a:outerShdw blurRad="38100" dist="38100" dir="2700000" algn="tl">
                    <a:srgbClr val="000000">
                      <a:alpha val="43137"/>
                    </a:srgbClr>
                  </a:outerShdw>
                </a:effectLst>
              </a:rPr>
              <a:t>last_object</a:t>
            </a:r>
            <a:r>
              <a:rPr lang="en-US" altLang="zh-TW" b="1" dirty="0">
                <a:solidFill>
                  <a:schemeClr val="accent2"/>
                </a:solidFill>
                <a:effectLst>
                  <a:outerShdw blurRad="38100" dist="38100" dir="2700000" algn="tl">
                    <a:srgbClr val="000000">
                      <a:alpha val="43137"/>
                    </a:srgbClr>
                  </a:outerShdw>
                </a:effectLst>
              </a:rPr>
              <a:t> ++;</a:t>
            </a:r>
            <a:endParaRPr lang="zh-TW" altLang="zh-TW" b="1" dirty="0">
              <a:solidFill>
                <a:schemeClr val="accent2"/>
              </a:solidFill>
              <a:effectLst>
                <a:outerShdw blurRad="38100" dist="38100" dir="2700000" algn="tl">
                  <a:srgbClr val="000000">
                    <a:alpha val="43137"/>
                  </a:srgbClr>
                </a:outerShdw>
              </a:effectLst>
            </a:endParaRPr>
          </a:p>
        </p:txBody>
      </p:sp>
      <p:sp>
        <p:nvSpPr>
          <p:cNvPr id="5" name="文字方塊 4"/>
          <p:cNvSpPr txBox="1"/>
          <p:nvPr/>
        </p:nvSpPr>
        <p:spPr>
          <a:xfrm>
            <a:off x="5642910" y="2076810"/>
            <a:ext cx="5299849" cy="4524315"/>
          </a:xfrm>
          <a:prstGeom prst="rect">
            <a:avLst/>
          </a:prstGeom>
          <a:noFill/>
        </p:spPr>
        <p:txBody>
          <a:bodyPr wrap="none" rtlCol="0">
            <a:spAutoFit/>
          </a:bodyPr>
          <a:lstStyle/>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//display all</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for(</a:t>
            </a:r>
            <a:r>
              <a:rPr lang="en-US" altLang="zh-TW" b="1" dirty="0" err="1">
                <a:solidFill>
                  <a:schemeClr val="accent2"/>
                </a:solidFill>
                <a:effectLst>
                  <a:outerShdw blurRad="38100" dist="38100" dir="2700000" algn="tl">
                    <a:srgbClr val="000000">
                      <a:alpha val="43137"/>
                    </a:srgbClr>
                  </a:outerShdw>
                </a:effectLst>
              </a:rPr>
              <a:t>i</a:t>
            </a:r>
            <a:r>
              <a:rPr lang="en-US" altLang="zh-TW" b="1" dirty="0">
                <a:solidFill>
                  <a:schemeClr val="accent2"/>
                </a:solidFill>
                <a:effectLst>
                  <a:outerShdw blurRad="38100" dist="38100" dir="2700000" algn="tl">
                    <a:srgbClr val="000000">
                      <a:alpha val="43137"/>
                    </a:srgbClr>
                  </a:outerShdw>
                </a:effectLst>
              </a:rPr>
              <a:t>=0;i&lt;</a:t>
            </a:r>
            <a:r>
              <a:rPr lang="en-US" altLang="zh-TW" b="1" dirty="0" err="1">
                <a:solidFill>
                  <a:schemeClr val="accent2"/>
                </a:solidFill>
                <a:effectLst>
                  <a:outerShdw blurRad="38100" dist="38100" dir="2700000" algn="tl">
                    <a:srgbClr val="000000">
                      <a:alpha val="43137"/>
                    </a:srgbClr>
                  </a:outerShdw>
                </a:effectLst>
              </a:rPr>
              <a:t>last_object;i</a:t>
            </a:r>
            <a:r>
              <a:rPr lang="en-US" altLang="zh-TW" b="1" dirty="0">
                <a:solidFill>
                  <a:schemeClr val="accent2"/>
                </a:solidFill>
                <a:effectLst>
                  <a:outerShdw blurRad="38100" dist="38100" dir="2700000" algn="tl">
                    <a:srgbClr val="000000">
                      <a:alpha val="43137"/>
                    </a:srgbClr>
                  </a:outerShdw>
                </a:effectLst>
              </a:rPr>
              <a:t>++)</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switch(table[</a:t>
            </a:r>
            <a:r>
              <a:rPr lang="en-US" altLang="zh-TW" b="1" dirty="0" err="1">
                <a:solidFill>
                  <a:schemeClr val="accent2"/>
                </a:solidFill>
                <a:effectLst>
                  <a:outerShdw blurRad="38100" dist="38100" dir="2700000" algn="tl">
                    <a:srgbClr val="000000">
                      <a:alpha val="43137"/>
                    </a:srgbClr>
                  </a:outerShdw>
                </a:effectLst>
              </a:rPr>
              <a:t>i</a:t>
            </a:r>
            <a:r>
              <a:rPr lang="en-US" altLang="zh-TW" b="1" dirty="0">
                <a:solidFill>
                  <a:schemeClr val="accent2"/>
                </a:solidFill>
                <a:effectLst>
                  <a:outerShdw blurRad="38100" dist="38100" dir="2700000" algn="tl">
                    <a:srgbClr val="000000">
                      <a:alpha val="43137"/>
                    </a:srgbClr>
                  </a:outerShdw>
                </a:effectLst>
              </a:rPr>
              <a:t>].type)</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case 0: break;</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case 1:</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p>
          <a:p>
            <a:pPr lvl="1">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glColor3fv(table[</a:t>
            </a:r>
            <a:r>
              <a:rPr lang="en-US" altLang="zh-TW" b="1" dirty="0" err="1">
                <a:solidFill>
                  <a:schemeClr val="accent2"/>
                </a:solidFill>
                <a:effectLst>
                  <a:outerShdw blurRad="38100" dist="38100" dir="2700000" algn="tl">
                    <a:srgbClr val="000000">
                      <a:alpha val="43137"/>
                    </a:srgbClr>
                  </a:outerShdw>
                </a:effectLst>
              </a:rPr>
              <a:t>i</a:t>
            </a:r>
            <a:r>
              <a:rPr lang="en-US" altLang="zh-TW" b="1" dirty="0">
                <a:solidFill>
                  <a:schemeClr val="accent2"/>
                </a:solidFill>
                <a:effectLst>
                  <a:outerShdw blurRad="38100" dist="38100" dir="2700000" algn="tl">
                    <a:srgbClr val="000000">
                      <a:alpha val="43137"/>
                    </a:srgbClr>
                  </a:outerShdw>
                </a:effectLst>
              </a:rPr>
              <a:t>].color);</a:t>
            </a:r>
          </a:p>
          <a:p>
            <a:pPr lvl="1">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triangle(table[</a:t>
            </a:r>
            <a:r>
              <a:rPr lang="en-US" altLang="zh-TW" b="1" dirty="0" err="1">
                <a:solidFill>
                  <a:schemeClr val="accent2"/>
                </a:solidFill>
                <a:effectLst>
                  <a:outerShdw blurRad="38100" dist="38100" dir="2700000" algn="tl">
                    <a:srgbClr val="000000">
                      <a:alpha val="43137"/>
                    </a:srgbClr>
                  </a:outerShdw>
                </a:effectLst>
              </a:rPr>
              <a:t>i</a:t>
            </a:r>
            <a:r>
              <a:rPr lang="en-US" altLang="zh-TW" b="1" dirty="0">
                <a:solidFill>
                  <a:schemeClr val="accent2"/>
                </a:solidFill>
                <a:effectLst>
                  <a:outerShdw blurRad="38100" dist="38100" dir="2700000" algn="tl">
                    <a:srgbClr val="000000">
                      <a:alpha val="43137"/>
                    </a:srgbClr>
                  </a:outerShdw>
                </a:effectLst>
              </a:rPr>
              <a:t>].x, table[</a:t>
            </a:r>
            <a:r>
              <a:rPr lang="en-US" altLang="zh-TW" b="1" dirty="0" err="1">
                <a:solidFill>
                  <a:schemeClr val="accent2"/>
                </a:solidFill>
                <a:effectLst>
                  <a:outerShdw blurRad="38100" dist="38100" dir="2700000" algn="tl">
                    <a:srgbClr val="000000">
                      <a:alpha val="43137"/>
                    </a:srgbClr>
                  </a:outerShdw>
                </a:effectLst>
              </a:rPr>
              <a:t>i</a:t>
            </a:r>
            <a:r>
              <a:rPr lang="en-US" altLang="zh-TW" b="1" dirty="0">
                <a:solidFill>
                  <a:schemeClr val="accent2"/>
                </a:solidFill>
                <a:effectLst>
                  <a:outerShdw blurRad="38100" dist="38100" dir="2700000" algn="tl">
                    <a:srgbClr val="000000">
                      <a:alpha val="43137"/>
                    </a:srgbClr>
                  </a:outerShdw>
                </a:effectLst>
              </a:rPr>
              <a:t>].y);</a:t>
            </a:r>
          </a:p>
          <a:p>
            <a:pPr lvl="1">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break;</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/*others*/</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p>
          <a:p>
            <a:pPr>
              <a:buFont typeface="Wingdings 2" panose="05020102010507070707" pitchFamily="18" charset="2"/>
              <a:buNone/>
            </a:pPr>
            <a:r>
              <a:rPr lang="en-US" altLang="zh-TW" b="1" dirty="0">
                <a:solidFill>
                  <a:schemeClr val="accent2"/>
                </a:solidFill>
                <a:effectLst>
                  <a:outerShdw blurRad="38100" dist="38100" dir="2700000" algn="tl">
                    <a:srgbClr val="000000">
                      <a:alpha val="43137"/>
                    </a:srgbClr>
                  </a:outerShdw>
                </a:effectLst>
              </a:rPr>
              <a:t>       }</a:t>
            </a:r>
            <a:endParaRPr lang="zh-TW" altLang="en-US" b="1" dirty="0">
              <a:solidFill>
                <a:schemeClr val="accent2"/>
              </a:solidFill>
              <a:effectLst>
                <a:outerShdw blurRad="38100" dist="38100" dir="2700000" algn="tl">
                  <a:srgbClr val="000000">
                    <a:alpha val="43137"/>
                  </a:srgbClr>
                </a:outerShdw>
              </a:effectLst>
            </a:endParaRPr>
          </a:p>
          <a:p>
            <a:endParaRPr lang="zh-TW" altLang="en-US" dirty="0"/>
          </a:p>
        </p:txBody>
      </p:sp>
    </p:spTree>
    <p:extLst>
      <p:ext uri="{BB962C8B-B14F-4D97-AF65-F5344CB8AC3E}">
        <p14:creationId xmlns:p14="http://schemas.microsoft.com/office/powerpoint/2010/main" val="195488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Input Devices</a:t>
            </a:r>
            <a:endParaRPr lang="zh-TW" altLang="en-US" dirty="0"/>
          </a:p>
        </p:txBody>
      </p:sp>
      <p:sp>
        <p:nvSpPr>
          <p:cNvPr id="3" name="內容版面配置區 2"/>
          <p:cNvSpPr>
            <a:spLocks noGrp="1"/>
          </p:cNvSpPr>
          <p:nvPr>
            <p:ph idx="1"/>
          </p:nvPr>
        </p:nvSpPr>
        <p:spPr>
          <a:xfrm>
            <a:off x="680321" y="2336872"/>
            <a:ext cx="9613861" cy="3977663"/>
          </a:xfrm>
        </p:spPr>
        <p:txBody>
          <a:bodyPr>
            <a:normAutofit fontScale="77500" lnSpcReduction="20000"/>
          </a:bodyPr>
          <a:lstStyle/>
          <a:p>
            <a:pPr marL="0" indent="0">
              <a:buNone/>
            </a:pPr>
            <a:r>
              <a:rPr lang="en-US" altLang="zh-TW" b="1" dirty="0"/>
              <a:t>Logical Devices</a:t>
            </a:r>
            <a:endParaRPr lang="en-US" altLang="zh-TW" dirty="0"/>
          </a:p>
          <a:p>
            <a:pPr marL="0" indent="0">
              <a:buNone/>
            </a:pPr>
            <a:r>
              <a:rPr lang="zh-TW" altLang="zh-TW" sz="2900" dirty="0">
                <a:effectLst/>
                <a:latin typeface="微軟正黑體" panose="020B0604030504040204" pitchFamily="34" charset="-120"/>
                <a:ea typeface="微軟正黑體" panose="020B0604030504040204" pitchFamily="34" charset="-120"/>
              </a:rPr>
              <a:t>邏輯輸入裝置主要有兩個特徵：</a:t>
            </a:r>
            <a:endParaRPr lang="en-US" altLang="zh-TW" sz="2900" dirty="0">
              <a:effectLst/>
              <a:latin typeface="微軟正黑體" panose="020B0604030504040204" pitchFamily="34" charset="-120"/>
              <a:ea typeface="微軟正黑體" panose="020B0604030504040204" pitchFamily="34" charset="-120"/>
            </a:endParaRPr>
          </a:p>
          <a:p>
            <a:pPr lvl="0"/>
            <a:r>
              <a:rPr lang="zh-TW" altLang="zh-TW" dirty="0">
                <a:effectLst/>
                <a:latin typeface="微軟正黑體" panose="020B0604030504040204" pitchFamily="34" charset="-120"/>
                <a:ea typeface="微軟正黑體" panose="020B0604030504040204" pitchFamily="34" charset="-120"/>
              </a:rPr>
              <a:t>裝置回傳給使用者應用的測量值</a:t>
            </a:r>
            <a:r>
              <a:rPr lang="zh-TW" altLang="en-US"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lvl="0"/>
            <a:r>
              <a:rPr lang="zh-TW" altLang="zh-TW" dirty="0">
                <a:effectLst/>
                <a:latin typeface="微軟正黑體" panose="020B0604030504040204" pitchFamily="34" charset="-120"/>
                <a:ea typeface="微軟正黑體" panose="020B0604030504040204" pitchFamily="34" charset="-120"/>
              </a:rPr>
              <a:t>裝置回傳測量值的時間</a:t>
            </a:r>
            <a:r>
              <a:rPr lang="zh-TW" altLang="en-US"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zh-TW" altLang="zh-TW" sz="2900" dirty="0">
                <a:effectLst/>
                <a:latin typeface="微軟正黑體" panose="020B0604030504040204" pitchFamily="34" charset="-120"/>
                <a:ea typeface="微軟正黑體" panose="020B0604030504040204" pitchFamily="34" charset="-120"/>
              </a:rPr>
              <a:t>可分為以下幾種裝置：</a:t>
            </a:r>
          </a:p>
          <a:p>
            <a:pPr lvl="0"/>
            <a:r>
              <a:rPr lang="en-US" altLang="zh-TW" dirty="0">
                <a:effectLst/>
              </a:rPr>
              <a:t>String Devices :</a:t>
            </a:r>
            <a:r>
              <a:rPr lang="zh-TW" altLang="zh-TW" dirty="0">
                <a:effectLst/>
                <a:latin typeface="微軟正黑體" panose="020B0604030504040204" pitchFamily="34" charset="-120"/>
                <a:ea typeface="微軟正黑體" panose="020B0604030504040204" pitchFamily="34" charset="-120"/>
              </a:rPr>
              <a:t>提供</a:t>
            </a:r>
            <a:r>
              <a:rPr lang="en-US" altLang="zh-TW" dirty="0">
                <a:effectLst/>
                <a:latin typeface="微軟正黑體" panose="020B0604030504040204" pitchFamily="34" charset="-120"/>
                <a:ea typeface="微軟正黑體" panose="020B0604030504040204" pitchFamily="34" charset="-120"/>
              </a:rPr>
              <a:t>ASCII</a:t>
            </a:r>
            <a:r>
              <a:rPr lang="zh-TW" altLang="zh-TW" dirty="0">
                <a:effectLst/>
                <a:latin typeface="微軟正黑體" panose="020B0604030504040204" pitchFamily="34" charset="-120"/>
                <a:ea typeface="微軟正黑體" panose="020B0604030504040204" pitchFamily="34" charset="-120"/>
              </a:rPr>
              <a:t>字串給使用者程式，通常被鍵盤等物理裝置應用</a:t>
            </a:r>
            <a:r>
              <a:rPr lang="zh-TW" altLang="en-US" dirty="0">
                <a:effectLst/>
                <a:latin typeface="微軟正黑體" panose="020B0604030504040204" pitchFamily="34" charset="-120"/>
                <a:ea typeface="微軟正黑體" panose="020B0604030504040204" pitchFamily="34" charset="-120"/>
              </a:rPr>
              <a:t>。</a:t>
            </a:r>
            <a:endParaRPr lang="zh-TW" altLang="zh-TW" dirty="0">
              <a:effectLst/>
              <a:latin typeface="微軟正黑體" panose="020B0604030504040204" pitchFamily="34" charset="-120"/>
              <a:ea typeface="微軟正黑體" panose="020B0604030504040204" pitchFamily="34" charset="-120"/>
            </a:endParaRPr>
          </a:p>
          <a:p>
            <a:r>
              <a:rPr lang="en-US" altLang="zh-TW" dirty="0">
                <a:effectLst/>
              </a:rPr>
              <a:t>Locator Devices </a:t>
            </a:r>
            <a:r>
              <a:rPr lang="zh-TW" altLang="zh-TW" sz="2500" dirty="0">
                <a:effectLst/>
                <a:latin typeface="微軟正黑體" panose="020B0604030504040204" pitchFamily="34" charset="-120"/>
                <a:ea typeface="微軟正黑體" panose="020B0604030504040204" pitchFamily="34" charset="-120"/>
              </a:rPr>
              <a:t>提供座標中的相對位置，以滑鼠或是軌跡球作為輸入</a:t>
            </a:r>
            <a:r>
              <a:rPr lang="zh-TW" altLang="en-US" sz="2500" dirty="0">
                <a:effectLst/>
                <a:latin typeface="微軟正黑體" panose="020B0604030504040204" pitchFamily="34" charset="-120"/>
                <a:ea typeface="微軟正黑體" panose="020B0604030504040204" pitchFamily="34" charset="-120"/>
              </a:rPr>
              <a:t>。</a:t>
            </a:r>
            <a:endParaRPr lang="zh-TW" altLang="zh-TW" sz="2500" dirty="0">
              <a:effectLst/>
              <a:latin typeface="微軟正黑體" panose="020B0604030504040204" pitchFamily="34" charset="-120"/>
              <a:ea typeface="微軟正黑體" panose="020B0604030504040204" pitchFamily="34" charset="-120"/>
            </a:endParaRPr>
          </a:p>
          <a:p>
            <a:pPr lvl="0"/>
            <a:r>
              <a:rPr lang="en-US" altLang="zh-TW" dirty="0">
                <a:effectLst/>
              </a:rPr>
              <a:t>Pick Devices : </a:t>
            </a:r>
            <a:r>
              <a:rPr lang="zh-TW" altLang="zh-TW" sz="2500" dirty="0">
                <a:effectLst/>
                <a:latin typeface="微軟正黑體" panose="020B0604030504040204" pitchFamily="34" charset="-120"/>
                <a:ea typeface="微軟正黑體" panose="020B0604030504040204" pitchFamily="34" charset="-120"/>
              </a:rPr>
              <a:t>回傳一個物件的標識，在</a:t>
            </a:r>
            <a:r>
              <a:rPr lang="en-US" altLang="zh-TW" sz="2500" dirty="0">
                <a:effectLst/>
                <a:latin typeface="微軟正黑體" panose="020B0604030504040204" pitchFamily="34" charset="-120"/>
                <a:ea typeface="微軟正黑體" panose="020B0604030504040204" pitchFamily="34" charset="-120"/>
              </a:rPr>
              <a:t>OpenGL</a:t>
            </a:r>
            <a:r>
              <a:rPr lang="zh-TW" altLang="zh-TW" sz="2500" dirty="0">
                <a:effectLst/>
                <a:latin typeface="微軟正黑體" panose="020B0604030504040204" pitchFamily="34" charset="-120"/>
                <a:ea typeface="微軟正黑體" panose="020B0604030504040204" pitchFamily="34" charset="-120"/>
              </a:rPr>
              <a:t>中，可以透過</a:t>
            </a:r>
            <a:r>
              <a:rPr lang="en-US" altLang="zh-TW" sz="2500" dirty="0">
                <a:effectLst/>
                <a:latin typeface="微軟正黑體" panose="020B0604030504040204" pitchFamily="34" charset="-120"/>
                <a:ea typeface="微軟正黑體" panose="020B0604030504040204" pitchFamily="34" charset="-120"/>
              </a:rPr>
              <a:t>selection</a:t>
            </a:r>
            <a:r>
              <a:rPr lang="zh-TW" altLang="zh-TW" sz="2500" dirty="0">
                <a:effectLst/>
                <a:latin typeface="微軟正黑體" panose="020B0604030504040204" pitchFamily="34" charset="-120"/>
                <a:ea typeface="微軟正黑體" panose="020B0604030504040204" pitchFamily="34" charset="-120"/>
              </a:rPr>
              <a:t>完成</a:t>
            </a:r>
            <a:r>
              <a:rPr lang="zh-TW" altLang="en-US" sz="2500" dirty="0">
                <a:effectLst/>
                <a:latin typeface="微軟正黑體" panose="020B0604030504040204" pitchFamily="34" charset="-120"/>
                <a:ea typeface="微軟正黑體" panose="020B0604030504040204" pitchFamily="34" charset="-120"/>
              </a:rPr>
              <a:t>。</a:t>
            </a:r>
            <a:endParaRPr lang="zh-TW" altLang="zh-TW" sz="2500" dirty="0">
              <a:effectLst/>
              <a:latin typeface="微軟正黑體" panose="020B0604030504040204" pitchFamily="34" charset="-120"/>
              <a:ea typeface="微軟正黑體" panose="020B0604030504040204" pitchFamily="34" charset="-120"/>
            </a:endParaRPr>
          </a:p>
          <a:p>
            <a:r>
              <a:rPr lang="en-US" altLang="zh-TW" dirty="0">
                <a:effectLst/>
              </a:rPr>
              <a:t>Choice Devices : </a:t>
            </a:r>
            <a:r>
              <a:rPr lang="zh-TW" altLang="zh-TW" sz="2500" dirty="0">
                <a:effectLst/>
                <a:latin typeface="微軟正黑體" panose="020B0604030504040204" pitchFamily="34" charset="-120"/>
                <a:ea typeface="微軟正黑體" panose="020B0604030504040204" pitchFamily="34" charset="-120"/>
              </a:rPr>
              <a:t>提供使用者選擇各式選項中的離散數量，簡而言之就是可供選擇的參數</a:t>
            </a:r>
            <a:r>
              <a:rPr lang="zh-TW" altLang="en-US" sz="2500" dirty="0">
                <a:effectLst/>
                <a:latin typeface="微軟正黑體" panose="020B0604030504040204" pitchFamily="34" charset="-120"/>
                <a:ea typeface="微軟正黑體" panose="020B0604030504040204" pitchFamily="34" charset="-120"/>
              </a:rPr>
              <a:t>。</a:t>
            </a:r>
            <a:endParaRPr lang="zh-TW" altLang="zh-TW" sz="2500" dirty="0">
              <a:effectLst/>
              <a:latin typeface="微軟正黑體" panose="020B0604030504040204" pitchFamily="34" charset="-120"/>
              <a:ea typeface="微軟正黑體" panose="020B0604030504040204" pitchFamily="34" charset="-120"/>
            </a:endParaRPr>
          </a:p>
          <a:p>
            <a:pPr lvl="0"/>
            <a:r>
              <a:rPr lang="en-US" altLang="zh-TW" dirty="0">
                <a:effectLst/>
              </a:rPr>
              <a:t>Valuator Devices : </a:t>
            </a:r>
            <a:r>
              <a:rPr lang="zh-TW" altLang="zh-TW" sz="2500" dirty="0">
                <a:effectLst/>
                <a:latin typeface="微軟正黑體" panose="020B0604030504040204" pitchFamily="34" charset="-120"/>
                <a:ea typeface="微軟正黑體" panose="020B0604030504040204" pitchFamily="34" charset="-120"/>
              </a:rPr>
              <a:t>提供模擬輸入</a:t>
            </a:r>
            <a:r>
              <a:rPr lang="zh-TW" altLang="en-US" sz="2500" dirty="0">
                <a:effectLst/>
                <a:latin typeface="微軟正黑體" panose="020B0604030504040204" pitchFamily="34" charset="-120"/>
                <a:ea typeface="微軟正黑體" panose="020B0604030504040204" pitchFamily="34" charset="-120"/>
              </a:rPr>
              <a:t>。</a:t>
            </a:r>
            <a:endParaRPr lang="zh-TW" altLang="zh-TW" sz="2500" dirty="0">
              <a:effectLst/>
              <a:latin typeface="微軟正黑體" panose="020B0604030504040204" pitchFamily="34" charset="-120"/>
              <a:ea typeface="微軟正黑體" panose="020B0604030504040204" pitchFamily="34" charset="-120"/>
            </a:endParaRPr>
          </a:p>
          <a:p>
            <a:r>
              <a:rPr lang="en-US" altLang="zh-TW" dirty="0">
                <a:effectLst/>
              </a:rPr>
              <a:t>Stroke Devices : </a:t>
            </a:r>
            <a:r>
              <a:rPr lang="zh-TW" altLang="zh-TW" sz="2500" dirty="0">
                <a:effectLst/>
                <a:latin typeface="微軟正黑體" panose="020B0604030504040204" pitchFamily="34" charset="-120"/>
                <a:ea typeface="微軟正黑體" panose="020B0604030504040204" pitchFamily="34" charset="-120"/>
              </a:rPr>
              <a:t>回傳多個位置組成的陣列</a:t>
            </a:r>
            <a:r>
              <a:rPr lang="zh-TW" altLang="en-US" sz="2500" dirty="0">
                <a:effectLst/>
                <a:latin typeface="微軟正黑體" panose="020B0604030504040204" pitchFamily="34" charset="-120"/>
                <a:ea typeface="微軟正黑體" panose="020B0604030504040204" pitchFamily="34" charset="-120"/>
              </a:rPr>
              <a:t>。</a:t>
            </a:r>
            <a:endParaRPr lang="zh-TW" altLang="zh-TW" sz="2500" dirty="0">
              <a:effectLst/>
              <a:latin typeface="微軟正黑體" panose="020B0604030504040204" pitchFamily="34" charset="-120"/>
              <a:ea typeface="微軟正黑體" panose="020B0604030504040204" pitchFamily="34" charset="-120"/>
            </a:endParaRPr>
          </a:p>
          <a:p>
            <a:pPr marL="0" indent="0">
              <a:buNone/>
            </a:pPr>
            <a:endParaRPr lang="en-US" altLang="zh-TW" dirty="0"/>
          </a:p>
          <a:p>
            <a:pPr marL="0" indent="0">
              <a:buNone/>
            </a:pPr>
            <a:endParaRPr lang="en-US" altLang="zh-TW" b="1" dirty="0"/>
          </a:p>
        </p:txBody>
      </p:sp>
    </p:spTree>
    <p:extLst>
      <p:ext uri="{BB962C8B-B14F-4D97-AF65-F5344CB8AC3E}">
        <p14:creationId xmlns:p14="http://schemas.microsoft.com/office/powerpoint/2010/main" val="3529988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Animating Interactive Programs</a:t>
            </a:r>
            <a:endParaRPr lang="zh-TW" altLang="en-US" dirty="0"/>
          </a:p>
        </p:txBody>
      </p:sp>
      <p:sp>
        <p:nvSpPr>
          <p:cNvPr id="3" name="內容版面配置區 2"/>
          <p:cNvSpPr>
            <a:spLocks noGrp="1"/>
          </p:cNvSpPr>
          <p:nvPr>
            <p:ph idx="1"/>
          </p:nvPr>
        </p:nvSpPr>
        <p:spPr/>
        <p:txBody>
          <a:bodyPr/>
          <a:lstStyle/>
          <a:p>
            <a:pPr marL="0" lvl="0" indent="0">
              <a:buNone/>
            </a:pPr>
            <a:r>
              <a:rPr lang="en-US" altLang="zh-TW" b="1" dirty="0">
                <a:effectLst/>
              </a:rPr>
              <a:t>The Rotating Square</a:t>
            </a:r>
            <a:endParaRPr lang="zh-TW" altLang="zh-TW" dirty="0">
              <a:effectLst/>
            </a:endParaRPr>
          </a:p>
          <a:p>
            <a:pPr marL="0" indent="0">
              <a:buNone/>
            </a:pPr>
            <a:r>
              <a:rPr lang="zh-TW" altLang="zh-TW" b="1" dirty="0">
                <a:effectLst/>
                <a:latin typeface="微軟正黑體" panose="020B0604030504040204" pitchFamily="34" charset="-120"/>
                <a:ea typeface="微軟正黑體" panose="020B0604030504040204" pitchFamily="34" charset="-120"/>
              </a:rPr>
              <a:t>假設要讓圖中的正方形旋轉，則我們必須透過不斷的改動圓上的角度來使其運行。</a:t>
            </a:r>
            <a:endParaRPr lang="en-US" altLang="zh-TW" b="1" dirty="0">
              <a:effectLst/>
              <a:latin typeface="微軟正黑體" panose="020B0604030504040204" pitchFamily="34" charset="-120"/>
              <a:ea typeface="微軟正黑體" panose="020B0604030504040204" pitchFamily="34" charset="-120"/>
            </a:endParaRPr>
          </a:p>
          <a:p>
            <a:pPr marL="0" indent="0">
              <a:buNone/>
            </a:pPr>
            <a:endParaRPr lang="zh-TW" altLang="zh-TW" dirty="0">
              <a:effectLst/>
            </a:endParaRPr>
          </a:p>
          <a:p>
            <a:pPr marL="0" indent="0">
              <a:buNone/>
            </a:pPr>
            <a:endParaRPr lang="zh-TW" altLang="en-US" dirty="0"/>
          </a:p>
        </p:txBody>
      </p:sp>
      <p:pic>
        <p:nvPicPr>
          <p:cNvPr id="4" name="Picture 2" descr="D:\upload\計算機圖學\Interactive computer graphics\PowerPoint Figures\0321533674_fig\Figures\Angel5EjpegChap03\AN03F19.jpg">
            <a:extLst>
              <a:ext uri="{FF2B5EF4-FFF2-40B4-BE49-F238E27FC236}">
                <a16:creationId xmlns:a16="http://schemas.microsoft.com/office/drawing/2014/main" id="{067D25DD-23EE-4B3F-A3B8-0E70B4C13764}"/>
              </a:ext>
            </a:extLst>
          </p:cNvPr>
          <p:cNvPicPr/>
          <p:nvPr/>
        </p:nvPicPr>
        <p:blipFill>
          <a:blip r:embed="rId2">
            <a:extLst>
              <a:ext uri="{BEBA8EAE-BF5A-486C-A8C5-ECC9F3942E4B}">
                <a14:imgProps xmlns:a14="http://schemas.microsoft.com/office/drawing/2010/main">
                  <a14:imgLayer r:embed="rId3">
                    <a14:imgEffect>
                      <a14:backgroundRemoval t="1042" b="90365" l="21504" r="61346"/>
                    </a14:imgEffect>
                  </a14:imgLayer>
                </a14:imgProps>
              </a:ext>
              <a:ext uri="{28A0092B-C50C-407E-A947-70E740481C1C}">
                <a14:useLocalDpi xmlns:a14="http://schemas.microsoft.com/office/drawing/2010/main" val="0"/>
              </a:ext>
            </a:extLst>
          </a:blip>
          <a:srcRect/>
          <a:stretch>
            <a:fillRect/>
          </a:stretch>
        </p:blipFill>
        <p:spPr bwMode="auto">
          <a:xfrm>
            <a:off x="829646" y="3527910"/>
            <a:ext cx="3528060" cy="1786255"/>
          </a:xfrm>
          <a:prstGeom prst="rect">
            <a:avLst/>
          </a:prstGeom>
          <a:noFill/>
          <a:ln>
            <a:noFill/>
          </a:ln>
        </p:spPr>
      </p:pic>
      <p:pic>
        <p:nvPicPr>
          <p:cNvPr id="5" name="Picture 2" descr="D:\upload\計算機圖學\Interactive computer graphics\PowerPoint Figures\0321533674_fig\Figures\Angel5EjpegChap03\AN03F19.jpg">
            <a:extLst>
              <a:ext uri="{FF2B5EF4-FFF2-40B4-BE49-F238E27FC236}">
                <a16:creationId xmlns:a16="http://schemas.microsoft.com/office/drawing/2014/main" id="{067D25DD-23EE-4B3F-A3B8-0E70B4C13764}"/>
              </a:ext>
            </a:extLst>
          </p:cNvPr>
          <p:cNvPicPr/>
          <p:nvPr/>
        </p:nvPicPr>
        <p:blipFill>
          <a:blip r:embed="rId4">
            <a:extLst>
              <a:ext uri="{BEBA8EAE-BF5A-486C-A8C5-ECC9F3942E4B}">
                <a14:imgProps xmlns:a14="http://schemas.microsoft.com/office/drawing/2010/main">
                  <a14:imgLayer r:embed="rId3">
                    <a14:imgEffect>
                      <a14:backgroundRemoval t="0" b="88802" l="31135" r="89974"/>
                    </a14:imgEffect>
                  </a14:imgLayer>
                </a14:imgProps>
              </a:ext>
              <a:ext uri="{28A0092B-C50C-407E-A947-70E740481C1C}">
                <a14:useLocalDpi xmlns:a14="http://schemas.microsoft.com/office/drawing/2010/main" val="0"/>
              </a:ext>
            </a:extLst>
          </a:blip>
          <a:srcRect/>
          <a:stretch>
            <a:fillRect/>
          </a:stretch>
        </p:blipFill>
        <p:spPr bwMode="auto">
          <a:xfrm>
            <a:off x="829646" y="3527910"/>
            <a:ext cx="3528060" cy="1786255"/>
          </a:xfrm>
          <a:prstGeom prst="rect">
            <a:avLst/>
          </a:prstGeom>
          <a:noFill/>
          <a:ln>
            <a:noFill/>
          </a:ln>
        </p:spPr>
      </p:pic>
      <p:pic>
        <p:nvPicPr>
          <p:cNvPr id="6" name="Picture 2" descr="D:\upload\計算機圖學\Interactive computer graphics\PowerPoint Figures\0321533674_fig\Figures\Angel5EjpegChap03\AN03F19.jpg">
            <a:extLst>
              <a:ext uri="{FF2B5EF4-FFF2-40B4-BE49-F238E27FC236}">
                <a16:creationId xmlns:a16="http://schemas.microsoft.com/office/drawing/2014/main" id="{067D25DD-23EE-4B3F-A3B8-0E70B4C13764}"/>
              </a:ext>
            </a:extLst>
          </p:cNvPr>
          <p:cNvPicPr/>
          <p:nvPr/>
        </p:nvPicPr>
        <p:blipFill>
          <a:blip r:embed="rId5">
            <a:extLst>
              <a:ext uri="{BEBA8EAE-BF5A-486C-A8C5-ECC9F3942E4B}">
                <a14:imgProps xmlns:a14="http://schemas.microsoft.com/office/drawing/2010/main">
                  <a14:imgLayer r:embed="rId3">
                    <a14:imgEffect>
                      <a14:backgroundRemoval t="70573" b="99219" l="9763" r="75066"/>
                    </a14:imgEffect>
                  </a14:imgLayer>
                </a14:imgProps>
              </a:ext>
              <a:ext uri="{28A0092B-C50C-407E-A947-70E740481C1C}">
                <a14:useLocalDpi xmlns:a14="http://schemas.microsoft.com/office/drawing/2010/main" val="0"/>
              </a:ext>
            </a:extLst>
          </a:blip>
          <a:srcRect/>
          <a:stretch>
            <a:fillRect/>
          </a:stretch>
        </p:blipFill>
        <p:spPr bwMode="auto">
          <a:xfrm>
            <a:off x="829646" y="3527909"/>
            <a:ext cx="3528060" cy="1786255"/>
          </a:xfrm>
          <a:prstGeom prst="rect">
            <a:avLst/>
          </a:prstGeom>
          <a:noFill/>
          <a:ln>
            <a:noFill/>
          </a:ln>
        </p:spPr>
      </p:pic>
      <p:pic>
        <p:nvPicPr>
          <p:cNvPr id="7" name="Picture 2" descr="D:\upload\計算機圖學\Interactive computer graphics\PowerPoint Figures\0321533674_fig\Figures\Angel5EjpegChap03\AN03F19.jpg">
            <a:extLst>
              <a:ext uri="{FF2B5EF4-FFF2-40B4-BE49-F238E27FC236}">
                <a16:creationId xmlns:a16="http://schemas.microsoft.com/office/drawing/2014/main" id="{067D25DD-23EE-4B3F-A3B8-0E70B4C13764}"/>
              </a:ext>
            </a:extLst>
          </p:cNvPr>
          <p:cNvPicPr/>
          <p:nvPr/>
        </p:nvPicPr>
        <p:blipFill>
          <a:blip r:embed="rId6">
            <a:extLst>
              <a:ext uri="{BEBA8EAE-BF5A-486C-A8C5-ECC9F3942E4B}">
                <a14:imgProps xmlns:a14="http://schemas.microsoft.com/office/drawing/2010/main">
                  <a14:imgLayer r:embed="rId3">
                    <a14:imgEffect>
                      <a14:backgroundRemoval t="71875" b="100000" l="9763" r="73351"/>
                    </a14:imgEffect>
                  </a14:imgLayer>
                </a14:imgProps>
              </a:ext>
              <a:ext uri="{28A0092B-C50C-407E-A947-70E740481C1C}">
                <a14:useLocalDpi xmlns:a14="http://schemas.microsoft.com/office/drawing/2010/main" val="0"/>
              </a:ext>
            </a:extLst>
          </a:blip>
          <a:srcRect/>
          <a:stretch>
            <a:fillRect/>
          </a:stretch>
        </p:blipFill>
        <p:spPr bwMode="auto">
          <a:xfrm>
            <a:off x="829646" y="3527908"/>
            <a:ext cx="3528060" cy="1786255"/>
          </a:xfrm>
          <a:prstGeom prst="rect">
            <a:avLst/>
          </a:prstGeom>
          <a:noFill/>
          <a:ln>
            <a:noFill/>
          </a:ln>
        </p:spPr>
      </p:pic>
      <p:pic>
        <p:nvPicPr>
          <p:cNvPr id="8" name="Picture 2" descr="D:\upload\計算機圖學\Interactive computer graphics\PowerPoint Figures\0321533674_fig\Figures\Angel5EjpegChap03\AN03F19.jpg">
            <a:extLst>
              <a:ext uri="{FF2B5EF4-FFF2-40B4-BE49-F238E27FC236}">
                <a16:creationId xmlns:a16="http://schemas.microsoft.com/office/drawing/2014/main" id="{067D25DD-23EE-4B3F-A3B8-0E70B4C13764}"/>
              </a:ext>
            </a:extLst>
          </p:cNvPr>
          <p:cNvPicPr/>
          <p:nvPr/>
        </p:nvPicPr>
        <p:blipFill>
          <a:blip r:embed="rId7">
            <a:extLst>
              <a:ext uri="{BEBA8EAE-BF5A-486C-A8C5-ECC9F3942E4B}">
                <a14:imgProps xmlns:a14="http://schemas.microsoft.com/office/drawing/2010/main">
                  <a14:imgLayer r:embed="rId3">
                    <a14:imgEffect>
                      <a14:backgroundRemoval t="83594" b="100000" l="57916" r="70844"/>
                    </a14:imgEffect>
                  </a14:imgLayer>
                </a14:imgProps>
              </a:ext>
              <a:ext uri="{28A0092B-C50C-407E-A947-70E740481C1C}">
                <a14:useLocalDpi xmlns:a14="http://schemas.microsoft.com/office/drawing/2010/main" val="0"/>
              </a:ext>
            </a:extLst>
          </a:blip>
          <a:srcRect/>
          <a:stretch>
            <a:fillRect/>
          </a:stretch>
        </p:blipFill>
        <p:spPr bwMode="auto">
          <a:xfrm>
            <a:off x="829646" y="3527907"/>
            <a:ext cx="3528060" cy="1786255"/>
          </a:xfrm>
          <a:prstGeom prst="rect">
            <a:avLst/>
          </a:prstGeom>
          <a:noFill/>
          <a:ln>
            <a:noFill/>
          </a:ln>
        </p:spPr>
      </p:pic>
      <p:sp>
        <p:nvSpPr>
          <p:cNvPr id="10" name="文字方塊 9"/>
          <p:cNvSpPr txBox="1"/>
          <p:nvPr/>
        </p:nvSpPr>
        <p:spPr>
          <a:xfrm>
            <a:off x="3434164" y="3712572"/>
            <a:ext cx="1443024" cy="369332"/>
          </a:xfrm>
          <a:prstGeom prst="rect">
            <a:avLst/>
          </a:prstGeom>
          <a:noFill/>
        </p:spPr>
        <p:txBody>
          <a:bodyPr wrap="none" rtlCol="0">
            <a:spAutoFit/>
          </a:bodyPr>
          <a:lstStyle/>
          <a:p>
            <a:r>
              <a:rPr lang="en-US" altLang="zh-TW" dirty="0"/>
              <a:t>(cos </a:t>
            </a:r>
            <a:r>
              <a:rPr lang="el-GR" altLang="zh-TW" dirty="0"/>
              <a:t>θ</a:t>
            </a:r>
            <a:r>
              <a:rPr lang="en-US" altLang="zh-TW" dirty="0"/>
              <a:t>,sin</a:t>
            </a:r>
            <a:r>
              <a:rPr lang="el-GR" altLang="zh-TW" dirty="0"/>
              <a:t> θ</a:t>
            </a:r>
            <a:r>
              <a:rPr lang="en-US" altLang="zh-TW" dirty="0"/>
              <a:t>)</a:t>
            </a:r>
            <a:endParaRPr lang="zh-TW" altLang="en-US" dirty="0"/>
          </a:p>
        </p:txBody>
      </p:sp>
      <p:sp>
        <p:nvSpPr>
          <p:cNvPr id="11" name="文字方塊 10"/>
          <p:cNvSpPr txBox="1"/>
          <p:nvPr/>
        </p:nvSpPr>
        <p:spPr>
          <a:xfrm>
            <a:off x="451709" y="4778690"/>
            <a:ext cx="1612942" cy="369332"/>
          </a:xfrm>
          <a:prstGeom prst="rect">
            <a:avLst/>
          </a:prstGeom>
          <a:noFill/>
        </p:spPr>
        <p:txBody>
          <a:bodyPr wrap="none" rtlCol="0">
            <a:spAutoFit/>
          </a:bodyPr>
          <a:lstStyle/>
          <a:p>
            <a:r>
              <a:rPr lang="en-US" altLang="zh-TW" dirty="0"/>
              <a:t>(-cos </a:t>
            </a:r>
            <a:r>
              <a:rPr lang="el-GR" altLang="zh-TW" dirty="0"/>
              <a:t>θ</a:t>
            </a:r>
            <a:r>
              <a:rPr lang="en-US" altLang="zh-TW" dirty="0"/>
              <a:t>,-sin</a:t>
            </a:r>
            <a:r>
              <a:rPr lang="el-GR" altLang="zh-TW" dirty="0"/>
              <a:t> θ</a:t>
            </a:r>
            <a:r>
              <a:rPr lang="en-US" altLang="zh-TW" dirty="0"/>
              <a:t>)</a:t>
            </a:r>
            <a:endParaRPr lang="zh-TW" altLang="en-US" dirty="0"/>
          </a:p>
        </p:txBody>
      </p:sp>
      <p:sp>
        <p:nvSpPr>
          <p:cNvPr id="12" name="文字方塊 11"/>
          <p:cNvSpPr txBox="1"/>
          <p:nvPr/>
        </p:nvSpPr>
        <p:spPr>
          <a:xfrm>
            <a:off x="3109236" y="5071176"/>
            <a:ext cx="1527982" cy="369332"/>
          </a:xfrm>
          <a:prstGeom prst="rect">
            <a:avLst/>
          </a:prstGeom>
          <a:noFill/>
        </p:spPr>
        <p:txBody>
          <a:bodyPr wrap="none" rtlCol="0">
            <a:spAutoFit/>
          </a:bodyPr>
          <a:lstStyle/>
          <a:p>
            <a:r>
              <a:rPr lang="en-US" altLang="zh-TW" dirty="0"/>
              <a:t>(sin </a:t>
            </a:r>
            <a:r>
              <a:rPr lang="el-GR" altLang="zh-TW" dirty="0"/>
              <a:t>θ</a:t>
            </a:r>
            <a:r>
              <a:rPr lang="en-US" altLang="zh-TW" dirty="0"/>
              <a:t>,-cos</a:t>
            </a:r>
            <a:r>
              <a:rPr lang="el-GR" altLang="zh-TW" dirty="0"/>
              <a:t> θ</a:t>
            </a:r>
            <a:r>
              <a:rPr lang="en-US" altLang="zh-TW" dirty="0"/>
              <a:t>)</a:t>
            </a:r>
            <a:endParaRPr lang="zh-TW" altLang="en-US" dirty="0"/>
          </a:p>
        </p:txBody>
      </p:sp>
      <p:sp>
        <p:nvSpPr>
          <p:cNvPr id="13" name="文字方塊 12"/>
          <p:cNvSpPr txBox="1"/>
          <p:nvPr/>
        </p:nvSpPr>
        <p:spPr>
          <a:xfrm>
            <a:off x="677246" y="3527906"/>
            <a:ext cx="1527982" cy="369332"/>
          </a:xfrm>
          <a:prstGeom prst="rect">
            <a:avLst/>
          </a:prstGeom>
          <a:noFill/>
        </p:spPr>
        <p:txBody>
          <a:bodyPr wrap="none" rtlCol="0">
            <a:spAutoFit/>
          </a:bodyPr>
          <a:lstStyle/>
          <a:p>
            <a:r>
              <a:rPr lang="en-US" altLang="zh-TW" dirty="0"/>
              <a:t>(-sin </a:t>
            </a:r>
            <a:r>
              <a:rPr lang="el-GR" altLang="zh-TW" dirty="0"/>
              <a:t>θ</a:t>
            </a:r>
            <a:r>
              <a:rPr lang="en-US" altLang="zh-TW" dirty="0"/>
              <a:t>,cos</a:t>
            </a:r>
            <a:r>
              <a:rPr lang="el-GR" altLang="zh-TW" dirty="0"/>
              <a:t> θ</a:t>
            </a:r>
            <a:r>
              <a:rPr lang="en-US" altLang="zh-TW" dirty="0"/>
              <a:t>)</a:t>
            </a:r>
            <a:endParaRPr lang="zh-TW" altLang="en-US" dirty="0"/>
          </a:p>
        </p:txBody>
      </p:sp>
    </p:spTree>
    <p:extLst>
      <p:ext uri="{BB962C8B-B14F-4D97-AF65-F5344CB8AC3E}">
        <p14:creationId xmlns:p14="http://schemas.microsoft.com/office/powerpoint/2010/main" val="2533542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Animating Interactive Programs</a:t>
            </a:r>
            <a:endParaRPr lang="zh-TW" altLang="en-US" dirty="0"/>
          </a:p>
        </p:txBody>
      </p:sp>
      <p:sp>
        <p:nvSpPr>
          <p:cNvPr id="3" name="內容版面配置區 2"/>
          <p:cNvSpPr>
            <a:spLocks noGrp="1"/>
          </p:cNvSpPr>
          <p:nvPr>
            <p:ph idx="1"/>
          </p:nvPr>
        </p:nvSpPr>
        <p:spPr/>
        <p:txBody>
          <a:bodyPr>
            <a:normAutofit fontScale="25000" lnSpcReduction="20000"/>
          </a:bodyPr>
          <a:lstStyle/>
          <a:p>
            <a:pPr marL="0" indent="0">
              <a:buNone/>
            </a:pPr>
            <a:r>
              <a:rPr lang="en-US" altLang="zh-TW" sz="7200" b="1" dirty="0">
                <a:solidFill>
                  <a:schemeClr val="accent2"/>
                </a:solidFill>
                <a:effectLst>
                  <a:outerShdw blurRad="38100" dist="38100" dir="2700000" algn="tl">
                    <a:srgbClr val="000000">
                      <a:alpha val="43137"/>
                    </a:srgbClr>
                  </a:outerShdw>
                </a:effectLst>
              </a:rPr>
              <a:t>//</a:t>
            </a:r>
            <a:r>
              <a:rPr lang="zh-TW" altLang="zh-TW" sz="72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將變更的角度回傳到主程式運行的函式</a:t>
            </a:r>
          </a:p>
          <a:p>
            <a:pPr marL="0" indent="0">
              <a:buNone/>
            </a:pPr>
            <a:r>
              <a:rPr lang="en-US" altLang="zh-TW" sz="7200" b="1" dirty="0" err="1">
                <a:solidFill>
                  <a:schemeClr val="accent2"/>
                </a:solidFill>
                <a:effectLst>
                  <a:outerShdw blurRad="38100" dist="38100" dir="2700000" algn="tl">
                    <a:srgbClr val="000000">
                      <a:alpha val="43137"/>
                    </a:srgbClr>
                  </a:outerShdw>
                </a:effectLst>
              </a:rPr>
              <a:t>glutIdleFunc</a:t>
            </a:r>
            <a:r>
              <a:rPr lang="en-US" altLang="zh-TW" sz="7200" b="1" dirty="0">
                <a:solidFill>
                  <a:schemeClr val="accent2"/>
                </a:solidFill>
                <a:effectLst>
                  <a:outerShdw blurRad="38100" dist="38100" dir="2700000" algn="tl">
                    <a:srgbClr val="000000">
                      <a:alpha val="43137"/>
                    </a:srgbClr>
                  </a:outerShdw>
                </a:effectLst>
              </a:rPr>
              <a:t>(idle);</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a:t>
            </a:r>
            <a:r>
              <a:rPr lang="zh-TW" altLang="zh-TW" sz="72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變更角度的函式</a:t>
            </a:r>
          </a:p>
          <a:p>
            <a:pPr marL="0" indent="0">
              <a:buNone/>
            </a:pPr>
            <a:r>
              <a:rPr lang="en-US" altLang="zh-TW" sz="7200" b="1" dirty="0">
                <a:solidFill>
                  <a:schemeClr val="accent2"/>
                </a:solidFill>
                <a:effectLst>
                  <a:outerShdw blurRad="38100" dist="38100" dir="2700000" algn="tl">
                    <a:srgbClr val="000000">
                      <a:alpha val="43137"/>
                    </a:srgbClr>
                  </a:outerShdw>
                </a:effectLst>
              </a:rPr>
              <a:t>void idle()</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theta +=2;</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if(theta &gt;=360.0)</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theta-=360.0;</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a:t>
            </a:r>
            <a:r>
              <a:rPr lang="en-US" altLang="zh-TW" sz="7200" b="1" dirty="0" err="1">
                <a:solidFill>
                  <a:schemeClr val="accent2"/>
                </a:solidFill>
                <a:effectLst>
                  <a:outerShdw blurRad="38100" dist="38100" dir="2700000" algn="tl">
                    <a:srgbClr val="000000">
                      <a:alpha val="43137"/>
                    </a:srgbClr>
                  </a:outerShdw>
                </a:effectLst>
              </a:rPr>
              <a:t>glutPostRedisplay</a:t>
            </a:r>
            <a:r>
              <a:rPr lang="en-US" altLang="zh-TW" sz="7200" b="1" dirty="0">
                <a:solidFill>
                  <a:schemeClr val="accent2"/>
                </a:solidFill>
                <a:effectLst>
                  <a:outerShdw blurRad="38100" dist="38100" dir="2700000" algn="tl">
                    <a:srgbClr val="000000">
                      <a:alpha val="43137"/>
                    </a:srgbClr>
                  </a:outerShdw>
                </a:effectLst>
              </a:rPr>
              <a:t>();</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r>
              <a:rPr lang="en-US" altLang="zh-TW" sz="7200" b="1" dirty="0">
                <a:solidFill>
                  <a:schemeClr val="accent2"/>
                </a:solidFill>
                <a:effectLst>
                  <a:outerShdw blurRad="38100" dist="38100" dir="2700000" algn="tl">
                    <a:srgbClr val="000000">
                      <a:alpha val="43137"/>
                    </a:srgbClr>
                  </a:outerShdw>
                </a:effectLst>
              </a:rPr>
              <a:t>	</a:t>
            </a:r>
            <a:endParaRPr lang="zh-TW" altLang="zh-TW" sz="72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3352690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Animating Interactive Programs</a:t>
            </a:r>
            <a:endParaRPr lang="zh-TW" altLang="en-US" dirty="0"/>
          </a:p>
        </p:txBody>
      </p:sp>
      <p:sp>
        <p:nvSpPr>
          <p:cNvPr id="3" name="內容版面配置區 2"/>
          <p:cNvSpPr>
            <a:spLocks noGrp="1"/>
          </p:cNvSpPr>
          <p:nvPr>
            <p:ph idx="1"/>
          </p:nvPr>
        </p:nvSpPr>
        <p:spPr>
          <a:xfrm>
            <a:off x="680321" y="2336872"/>
            <a:ext cx="9613861" cy="4245159"/>
          </a:xfrm>
        </p:spPr>
        <p:txBody>
          <a:bodyPr>
            <a:normAutofit fontScale="92500" lnSpcReduction="20000"/>
          </a:bodyPr>
          <a:lstStyle/>
          <a:p>
            <a:pPr marL="0" indent="0">
              <a:buNone/>
            </a:pPr>
            <a:r>
              <a:rPr lang="en-US" altLang="zh-TW" sz="2000" b="1" dirty="0">
                <a:solidFill>
                  <a:schemeClr val="accent2"/>
                </a:solidFill>
                <a:effectLst>
                  <a:outerShdw blurRad="38100" dist="38100" dir="2700000" algn="tl">
                    <a:srgbClr val="000000">
                      <a:alpha val="43137"/>
                    </a:srgbClr>
                  </a:outerShdw>
                </a:effectLst>
              </a:rPr>
              <a:t>//</a:t>
            </a:r>
            <a:r>
              <a:rPr lang="zh-TW" altLang="zh-TW" sz="20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將滑鼠操作回傳給主程式的函式</a:t>
            </a:r>
          </a:p>
          <a:p>
            <a:pPr marL="0" indent="0">
              <a:buNone/>
            </a:pPr>
            <a:r>
              <a:rPr lang="en-US" altLang="zh-TW" sz="2000" b="1" dirty="0" err="1">
                <a:solidFill>
                  <a:schemeClr val="accent2"/>
                </a:solidFill>
                <a:effectLst>
                  <a:outerShdw blurRad="38100" dist="38100" dir="2700000" algn="tl">
                    <a:srgbClr val="000000">
                      <a:alpha val="43137"/>
                    </a:srgbClr>
                  </a:outerShdw>
                </a:effectLst>
              </a:rPr>
              <a:t>glutMouseFunc</a:t>
            </a:r>
            <a:r>
              <a:rPr lang="en-US" altLang="zh-TW" sz="2000" b="1" dirty="0">
                <a:solidFill>
                  <a:schemeClr val="accent2"/>
                </a:solidFill>
                <a:effectLst>
                  <a:outerShdw blurRad="38100" dist="38100" dir="2700000" algn="tl">
                    <a:srgbClr val="000000">
                      <a:alpha val="43137"/>
                    </a:srgbClr>
                  </a:outerShdw>
                </a:effectLst>
              </a:rPr>
              <a:t>(mouse);</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endParaRPr lang="en-US"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a:t>
            </a:r>
            <a:r>
              <a:rPr lang="zh-TW" altLang="zh-TW" sz="19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滑鼠操作的函式</a:t>
            </a:r>
          </a:p>
          <a:p>
            <a:pPr marL="0" indent="0">
              <a:buNone/>
            </a:pPr>
            <a:r>
              <a:rPr lang="en-US" altLang="zh-TW" sz="1900" b="1" dirty="0">
                <a:solidFill>
                  <a:schemeClr val="accent2"/>
                </a:solidFill>
                <a:effectLst>
                  <a:outerShdw blurRad="38100" dist="38100" dir="2700000" algn="tl">
                    <a:srgbClr val="000000">
                      <a:alpha val="43137"/>
                    </a:srgbClr>
                  </a:outerShdw>
                </a:effectLst>
              </a:rPr>
              <a:t>void mouse(</a:t>
            </a:r>
            <a:r>
              <a:rPr lang="en-US" altLang="zh-TW" sz="1900" b="1" dirty="0" err="1">
                <a:solidFill>
                  <a:schemeClr val="accent2"/>
                </a:solidFill>
                <a:effectLst>
                  <a:outerShdw blurRad="38100" dist="38100" dir="2700000" algn="tl">
                    <a:srgbClr val="000000">
                      <a:alpha val="43137"/>
                    </a:srgbClr>
                  </a:outerShdw>
                </a:effectLst>
              </a:rPr>
              <a:t>int</a:t>
            </a:r>
            <a:r>
              <a:rPr lang="en-US" altLang="zh-TW" sz="1900" b="1" dirty="0">
                <a:solidFill>
                  <a:schemeClr val="accent2"/>
                </a:solidFill>
                <a:effectLst>
                  <a:outerShdw blurRad="38100" dist="38100" dir="2700000" algn="tl">
                    <a:srgbClr val="000000">
                      <a:alpha val="43137"/>
                    </a:srgbClr>
                  </a:outerShdw>
                </a:effectLst>
              </a:rPr>
              <a:t> button, </a:t>
            </a:r>
            <a:r>
              <a:rPr lang="en-US" altLang="zh-TW" sz="1900" b="1" dirty="0" err="1">
                <a:solidFill>
                  <a:schemeClr val="accent2"/>
                </a:solidFill>
                <a:effectLst>
                  <a:outerShdw blurRad="38100" dist="38100" dir="2700000" algn="tl">
                    <a:srgbClr val="000000">
                      <a:alpha val="43137"/>
                    </a:srgbClr>
                  </a:outerShdw>
                </a:effectLst>
              </a:rPr>
              <a:t>int</a:t>
            </a:r>
            <a:r>
              <a:rPr lang="en-US" altLang="zh-TW" sz="1900" b="1" dirty="0">
                <a:solidFill>
                  <a:schemeClr val="accent2"/>
                </a:solidFill>
                <a:effectLst>
                  <a:outerShdw blurRad="38100" dist="38100" dir="2700000" algn="tl">
                    <a:srgbClr val="000000">
                      <a:alpha val="43137"/>
                    </a:srgbClr>
                  </a:outerShdw>
                </a:effectLst>
              </a:rPr>
              <a:t> state, </a:t>
            </a:r>
            <a:r>
              <a:rPr lang="en-US" altLang="zh-TW" sz="1900" b="1" dirty="0" err="1">
                <a:solidFill>
                  <a:schemeClr val="accent2"/>
                </a:solidFill>
                <a:effectLst>
                  <a:outerShdw blurRad="38100" dist="38100" dir="2700000" algn="tl">
                    <a:srgbClr val="000000">
                      <a:alpha val="43137"/>
                    </a:srgbClr>
                  </a:outerShdw>
                </a:effectLst>
              </a:rPr>
              <a:t>int</a:t>
            </a:r>
            <a:r>
              <a:rPr lang="en-US" altLang="zh-TW" sz="1900" b="1" dirty="0">
                <a:solidFill>
                  <a:schemeClr val="accent2"/>
                </a:solidFill>
                <a:effectLst>
                  <a:outerShdw blurRad="38100" dist="38100" dir="2700000" algn="tl">
                    <a:srgbClr val="000000">
                      <a:alpha val="43137"/>
                    </a:srgbClr>
                  </a:outerShdw>
                </a:effectLst>
              </a:rPr>
              <a:t> x, </a:t>
            </a:r>
            <a:r>
              <a:rPr lang="en-US" altLang="zh-TW" sz="1900" b="1" dirty="0" err="1">
                <a:solidFill>
                  <a:schemeClr val="accent2"/>
                </a:solidFill>
                <a:effectLst>
                  <a:outerShdw blurRad="38100" dist="38100" dir="2700000" algn="tl">
                    <a:srgbClr val="000000">
                      <a:alpha val="43137"/>
                    </a:srgbClr>
                  </a:outerShdw>
                </a:effectLst>
              </a:rPr>
              <a:t>int</a:t>
            </a:r>
            <a:r>
              <a:rPr lang="en-US" altLang="zh-TW" sz="1900" b="1" dirty="0">
                <a:solidFill>
                  <a:schemeClr val="accent2"/>
                </a:solidFill>
                <a:effectLst>
                  <a:outerShdw blurRad="38100" dist="38100" dir="2700000" algn="tl">
                    <a:srgbClr val="000000">
                      <a:alpha val="43137"/>
                    </a:srgbClr>
                  </a:outerShdw>
                </a:effectLst>
              </a:rPr>
              <a:t> y)</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	{</a:t>
            </a:r>
            <a:endParaRPr lang="zh-TW" altLang="zh-TW" sz="1900" b="1" dirty="0">
              <a:solidFill>
                <a:schemeClr val="accent2"/>
              </a:solidFill>
              <a:effectLst>
                <a:outerShdw blurRad="38100" dist="38100" dir="2700000" algn="tl">
                  <a:srgbClr val="000000">
                    <a:alpha val="43137"/>
                  </a:srgbClr>
                </a:outerShdw>
              </a:effectLst>
            </a:endParaRPr>
          </a:p>
          <a:p>
            <a:pPr marL="457200" lvl="1" indent="0">
              <a:buNone/>
            </a:pPr>
            <a:r>
              <a:rPr lang="en-US" altLang="zh-TW" sz="1900" b="1" dirty="0">
                <a:solidFill>
                  <a:schemeClr val="accent2"/>
                </a:solidFill>
                <a:effectLst>
                  <a:outerShdw blurRad="38100" dist="38100" dir="2700000" algn="tl">
                    <a:srgbClr val="000000">
                      <a:alpha val="43137"/>
                    </a:srgbClr>
                  </a:outerShdw>
                </a:effectLst>
              </a:rPr>
              <a:t>		//</a:t>
            </a:r>
            <a:r>
              <a:rPr lang="zh-TW" altLang="zh-TW" sz="19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使用滑鼠左鍵使角度變更的動作繼續</a:t>
            </a:r>
          </a:p>
          <a:p>
            <a:pPr marL="0" indent="0">
              <a:buNone/>
            </a:pPr>
            <a:r>
              <a:rPr lang="en-US" altLang="zh-TW" sz="1900" b="1" dirty="0">
                <a:solidFill>
                  <a:schemeClr val="accent2"/>
                </a:solidFill>
                <a:effectLst>
                  <a:outerShdw blurRad="38100" dist="38100" dir="2700000" algn="tl">
                    <a:srgbClr val="000000">
                      <a:alpha val="43137"/>
                    </a:srgbClr>
                  </a:outerShdw>
                </a:effectLst>
              </a:rPr>
              <a:t>       		if (button==GLUT_LEFT_BUTTON &amp;&amp; state=GLUT_DOWN)</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          			</a:t>
            </a:r>
            <a:r>
              <a:rPr lang="en-US" altLang="zh-TW" sz="1900" b="1" dirty="0" err="1">
                <a:solidFill>
                  <a:schemeClr val="accent2"/>
                </a:solidFill>
                <a:effectLst>
                  <a:outerShdw blurRad="38100" dist="38100" dir="2700000" algn="tl">
                    <a:srgbClr val="000000">
                      <a:alpha val="43137"/>
                    </a:srgbClr>
                  </a:outerShdw>
                </a:effectLst>
              </a:rPr>
              <a:t>glutIdleFunc</a:t>
            </a:r>
            <a:r>
              <a:rPr lang="en-US" altLang="zh-TW" sz="1900" b="1" dirty="0">
                <a:solidFill>
                  <a:schemeClr val="accent2"/>
                </a:solidFill>
                <a:effectLst>
                  <a:outerShdw blurRad="38100" dist="38100" dir="2700000" algn="tl">
                    <a:srgbClr val="000000">
                      <a:alpha val="43137"/>
                    </a:srgbClr>
                  </a:outerShdw>
                </a:effectLst>
              </a:rPr>
              <a:t>(idle);</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		//</a:t>
            </a:r>
            <a:r>
              <a:rPr lang="zh-TW" altLang="zh-TW" sz="19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使用滑鼠中鍵停止角度變更的動作</a:t>
            </a:r>
          </a:p>
          <a:p>
            <a:pPr marL="0" indent="0">
              <a:buNone/>
            </a:pPr>
            <a:r>
              <a:rPr lang="en-US" altLang="zh-TW" sz="1900" b="1" dirty="0">
                <a:solidFill>
                  <a:schemeClr val="accent2"/>
                </a:solidFill>
                <a:effectLst>
                  <a:outerShdw blurRad="38100" dist="38100" dir="2700000" algn="tl">
                    <a:srgbClr val="000000">
                      <a:alpha val="43137"/>
                    </a:srgbClr>
                  </a:outerShdw>
                </a:effectLst>
              </a:rPr>
              <a:t>       		if (button==GLUT_MIDDLE_BUTTON &amp;&amp; state=GLUT_DOWN)</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          			</a:t>
            </a:r>
            <a:r>
              <a:rPr lang="en-US" altLang="zh-TW" sz="1900" b="1" dirty="0" err="1">
                <a:solidFill>
                  <a:schemeClr val="accent2"/>
                </a:solidFill>
                <a:effectLst>
                  <a:outerShdw blurRad="38100" dist="38100" dir="2700000" algn="tl">
                    <a:srgbClr val="000000">
                      <a:alpha val="43137"/>
                    </a:srgbClr>
                  </a:outerShdw>
                </a:effectLst>
              </a:rPr>
              <a:t>glutIdleFunc</a:t>
            </a:r>
            <a:r>
              <a:rPr lang="en-US" altLang="zh-TW" sz="1900" b="1" dirty="0">
                <a:solidFill>
                  <a:schemeClr val="accent2"/>
                </a:solidFill>
                <a:effectLst>
                  <a:outerShdw blurRad="38100" dist="38100" dir="2700000" algn="tl">
                    <a:srgbClr val="000000">
                      <a:alpha val="43137"/>
                    </a:srgbClr>
                  </a:outerShdw>
                </a:effectLst>
              </a:rPr>
              <a:t>(NULL);</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r>
              <a:rPr lang="en-US" altLang="zh-TW" sz="1900" b="1" dirty="0">
                <a:solidFill>
                  <a:schemeClr val="accent2"/>
                </a:solidFill>
                <a:effectLst>
                  <a:outerShdw blurRad="38100" dist="38100" dir="2700000" algn="tl">
                    <a:srgbClr val="000000">
                      <a:alpha val="43137"/>
                    </a:srgbClr>
                  </a:outerShdw>
                </a:effectLst>
              </a:rPr>
              <a:t>       }</a:t>
            </a:r>
            <a:endParaRPr lang="zh-TW" altLang="zh-TW" sz="19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3661112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Animating Interactive Programs</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b="1" dirty="0">
                <a:effectLst/>
              </a:rPr>
              <a:t>Double Buffering:</a:t>
            </a:r>
          </a:p>
          <a:p>
            <a:pPr marL="0" indent="0">
              <a:buNone/>
            </a:pPr>
            <a:r>
              <a:rPr lang="zh-TW" altLang="zh-TW" dirty="0">
                <a:effectLst/>
                <a:latin typeface="微軟正黑體" panose="020B0604030504040204" pitchFamily="34" charset="-120"/>
                <a:ea typeface="微軟正黑體" panose="020B0604030504040204" pitchFamily="34" charset="-120"/>
              </a:rPr>
              <a:t>當我們要進行畫面的連續播放時，要透過的不斷的輪放緩衝器的內容才能做到，為了讓觀察者無法注意到畫面的清除和重繪，需要以</a:t>
            </a:r>
            <a:r>
              <a:rPr lang="zh-TW" altLang="en-US" dirty="0">
                <a:effectLst/>
                <a:latin typeface="微軟正黑體" panose="020B0604030504040204" pitchFamily="34" charset="-120"/>
                <a:ea typeface="微軟正黑體" panose="020B0604030504040204" pitchFamily="34" charset="-120"/>
              </a:rPr>
              <a:t>極</a:t>
            </a:r>
            <a:r>
              <a:rPr lang="zh-TW" altLang="zh-TW" dirty="0">
                <a:effectLst/>
                <a:latin typeface="微軟正黑體" panose="020B0604030504040204" pitchFamily="34" charset="-120"/>
                <a:ea typeface="微軟正黑體" panose="020B0604030504040204" pitchFamily="34" charset="-120"/>
              </a:rPr>
              <a:t>高的速度來運行才能實現</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約每秒</a:t>
            </a:r>
            <a:r>
              <a:rPr lang="en-US" altLang="zh-TW" dirty="0">
                <a:effectLst/>
                <a:latin typeface="微軟正黑體" panose="020B0604030504040204" pitchFamily="34" charset="-120"/>
                <a:ea typeface="微軟正黑體" panose="020B0604030504040204" pitchFamily="34" charset="-120"/>
              </a:rPr>
              <a:t>60~85</a:t>
            </a:r>
            <a:r>
              <a:rPr lang="zh-TW" altLang="zh-TW" dirty="0">
                <a:effectLst/>
                <a:latin typeface="微軟正黑體" panose="020B0604030504040204" pitchFamily="34" charset="-120"/>
                <a:ea typeface="微軟正黑體" panose="020B0604030504040204" pitchFamily="34" charset="-120"/>
              </a:rPr>
              <a:t>次</a:t>
            </a:r>
            <a:r>
              <a:rPr lang="en-US" altLang="zh-TW" dirty="0">
                <a:effectLst/>
                <a:latin typeface="微軟正黑體" panose="020B0604030504040204" pitchFamily="34" charset="-120"/>
                <a:ea typeface="微軟正黑體" panose="020B0604030504040204" pitchFamily="34" charset="-120"/>
              </a:rPr>
              <a:t>)</a:t>
            </a:r>
            <a:r>
              <a:rPr lang="zh-TW" altLang="zh-TW" dirty="0">
                <a:effectLst/>
                <a:latin typeface="微軟正黑體" panose="020B0604030504040204" pitchFamily="34" charset="-120"/>
                <a:ea typeface="微軟正黑體" panose="020B0604030504040204" pitchFamily="34" charset="-120"/>
              </a:rPr>
              <a:t>。</a:t>
            </a:r>
          </a:p>
          <a:p>
            <a:pPr marL="0" indent="0">
              <a:buNone/>
            </a:pPr>
            <a:r>
              <a:rPr lang="zh-TW" altLang="zh-TW" dirty="0">
                <a:effectLst/>
                <a:latin typeface="微軟正黑體" panose="020B0604030504040204" pitchFamily="34" charset="-120"/>
                <a:ea typeface="微軟正黑體" panose="020B0604030504040204" pitchFamily="34" charset="-120"/>
              </a:rPr>
              <a:t>然而，在高頻的運行之下，若在刷新的期間修改了緩衝器裡面的內容，將有可能造成不如預期的內容被輸出至畫面內。</a:t>
            </a:r>
          </a:p>
          <a:p>
            <a:pPr marL="0" indent="0">
              <a:buNone/>
            </a:pPr>
            <a:r>
              <a:rPr lang="zh-TW" altLang="zh-TW" dirty="0">
                <a:effectLst/>
                <a:latin typeface="微軟正黑體" panose="020B0604030504040204" pitchFamily="34" charset="-120"/>
                <a:ea typeface="微軟正黑體" panose="020B0604030504040204" pitchFamily="34" charset="-120"/>
              </a:rPr>
              <a:t>為了解決這個問題，我們可以使用</a:t>
            </a:r>
            <a:r>
              <a:rPr lang="en-US" altLang="zh-TW" dirty="0">
                <a:effectLst/>
                <a:latin typeface="微軟正黑體" panose="020B0604030504040204" pitchFamily="34" charset="-120"/>
                <a:ea typeface="微軟正黑體" panose="020B0604030504040204" pitchFamily="34" charset="-120"/>
              </a:rPr>
              <a:t>Double buffer</a:t>
            </a:r>
            <a:r>
              <a:rPr lang="zh-TW" altLang="zh-TW" dirty="0">
                <a:effectLst/>
                <a:latin typeface="微軟正黑體" panose="020B0604030504040204" pitchFamily="34" charset="-120"/>
                <a:ea typeface="微軟正黑體" panose="020B0604030504040204" pitchFamily="34" charset="-120"/>
              </a:rPr>
              <a:t>來完成。</a:t>
            </a:r>
          </a:p>
          <a:p>
            <a:pPr marL="0" indent="0">
              <a:buNone/>
            </a:pPr>
            <a:r>
              <a:rPr lang="zh-TW" altLang="zh-TW" dirty="0">
                <a:effectLst/>
                <a:latin typeface="微軟正黑體" panose="020B0604030504040204" pitchFamily="34" charset="-120"/>
                <a:ea typeface="微軟正黑體" panose="020B0604030504040204" pitchFamily="34" charset="-120"/>
              </a:rPr>
              <a:t>其擁有兩個緩衝器，分為前、後緩衝器。前緩衝器為顯示器，負責輸出的畫面呈現，後緩衝器則用於重新繪製。我們透過函式不斷的切換兩個緩衝器，來達到輪放的成果。</a:t>
            </a:r>
          </a:p>
          <a:p>
            <a:pPr marL="0" indent="0">
              <a:buNone/>
            </a:pPr>
            <a:endParaRPr lang="zh-TW" altLang="en-US" dirty="0"/>
          </a:p>
        </p:txBody>
      </p:sp>
    </p:spTree>
    <p:extLst>
      <p:ext uri="{BB962C8B-B14F-4D97-AF65-F5344CB8AC3E}">
        <p14:creationId xmlns:p14="http://schemas.microsoft.com/office/powerpoint/2010/main" val="2919273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Animating Interactive Programs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1800" b="1" dirty="0">
                <a:solidFill>
                  <a:schemeClr val="accent2"/>
                </a:solidFill>
                <a:effectLst>
                  <a:outerShdw blurRad="38100" dist="38100" dir="2700000" algn="tl">
                    <a:srgbClr val="000000">
                      <a:alpha val="43137"/>
                    </a:srgbClr>
                  </a:outerShdw>
                </a:effectLst>
              </a:rPr>
              <a:t>//</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設置</a:t>
            </a:r>
            <a:r>
              <a:rPr lang="en-US"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double buffering</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的函式</a:t>
            </a:r>
            <a:r>
              <a:rPr lang="en-US"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以往是使用</a:t>
            </a:r>
            <a:r>
              <a:rPr lang="en-US"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GLUT_SINGLE)</a:t>
            </a:r>
            <a:endPar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0" indent="0">
              <a:buNone/>
            </a:pPr>
            <a:r>
              <a:rPr lang="en-US" altLang="zh-TW" sz="1800" b="1" dirty="0" err="1">
                <a:solidFill>
                  <a:schemeClr val="accent2"/>
                </a:solidFill>
                <a:effectLst>
                  <a:outerShdw blurRad="38100" dist="38100" dir="2700000" algn="tl">
                    <a:srgbClr val="000000">
                      <a:alpha val="43137"/>
                    </a:srgbClr>
                  </a:outerShdw>
                </a:effectLst>
              </a:rPr>
              <a:t>glutInitDisplayMode</a:t>
            </a:r>
            <a:r>
              <a:rPr lang="en-US" altLang="zh-TW" sz="1800" b="1" dirty="0">
                <a:solidFill>
                  <a:schemeClr val="accent2"/>
                </a:solidFill>
                <a:effectLst>
                  <a:outerShdw blurRad="38100" dist="38100" dir="2700000" algn="tl">
                    <a:srgbClr val="000000">
                      <a:alpha val="43137"/>
                    </a:srgbClr>
                  </a:outerShdw>
                </a:effectLst>
              </a:rPr>
              <a:t>(GLUT_RGB|GLUT_DOUBLE);</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 </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在呈現回傳的畫面時，第一步先是用</a:t>
            </a:r>
            <a:r>
              <a:rPr lang="en-US" altLang="zh-TW" sz="1800" b="1" dirty="0" err="1">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glClear</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清除後緩衝器</a:t>
            </a:r>
          </a:p>
          <a:p>
            <a:pPr marL="0" indent="0">
              <a:buNone/>
            </a:pPr>
            <a:r>
              <a:rPr lang="en-US" altLang="zh-TW" sz="1800" b="1" dirty="0" err="1">
                <a:solidFill>
                  <a:schemeClr val="accent2"/>
                </a:solidFill>
                <a:effectLst>
                  <a:outerShdw blurRad="38100" dist="38100" dir="2700000" algn="tl">
                    <a:srgbClr val="000000">
                      <a:alpha val="43137"/>
                    </a:srgbClr>
                  </a:outerShdw>
                </a:effectLst>
              </a:rPr>
              <a:t>glClear</a:t>
            </a:r>
            <a:r>
              <a:rPr lang="en-US" altLang="zh-TW" sz="1800" b="1" dirty="0">
                <a:solidFill>
                  <a:schemeClr val="accent2"/>
                </a:solidFill>
                <a:effectLst>
                  <a:outerShdw blurRad="38100" dist="38100" dir="2700000" algn="tl">
                    <a:srgbClr val="000000">
                      <a:alpha val="43137"/>
                    </a:srgbClr>
                  </a:outerShdw>
                </a:effectLst>
              </a:rPr>
              <a:t>()</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 </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r>
              <a:rPr lang="en-US" altLang="zh-TW" sz="1800" b="1" dirty="0">
                <a:solidFill>
                  <a:schemeClr val="accent2"/>
                </a:solidFill>
                <a:effectLst>
                  <a:outerShdw blurRad="38100" dist="38100" dir="2700000" algn="tl">
                    <a:srgbClr val="000000">
                      <a:alpha val="43137"/>
                    </a:srgbClr>
                  </a:outerShdw>
                </a:effectLst>
              </a:rPr>
              <a:t>//</a:t>
            </a:r>
            <a:r>
              <a:rPr lang="zh-TW" altLang="zh-TW" sz="18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最後一步則是使用此函式切換緩衝器</a:t>
            </a:r>
          </a:p>
          <a:p>
            <a:pPr marL="0" indent="0">
              <a:buNone/>
            </a:pPr>
            <a:r>
              <a:rPr lang="en-US" altLang="zh-TW" sz="1800" b="1" dirty="0" err="1">
                <a:solidFill>
                  <a:schemeClr val="accent2"/>
                </a:solidFill>
                <a:effectLst>
                  <a:outerShdw blurRad="38100" dist="38100" dir="2700000" algn="tl">
                    <a:srgbClr val="000000">
                      <a:alpha val="43137"/>
                    </a:srgbClr>
                  </a:outerShdw>
                </a:effectLst>
              </a:rPr>
              <a:t>glutSwapBuffers</a:t>
            </a:r>
            <a:r>
              <a:rPr lang="en-US" altLang="zh-TW" sz="1800" b="1" dirty="0">
                <a:solidFill>
                  <a:schemeClr val="accent2"/>
                </a:solidFill>
                <a:effectLst>
                  <a:outerShdw blurRad="38100" dist="38100" dir="2700000" algn="tl">
                    <a:srgbClr val="000000">
                      <a:alpha val="43137"/>
                    </a:srgbClr>
                  </a:outerShdw>
                </a:effectLst>
              </a:rPr>
              <a:t>();</a:t>
            </a:r>
            <a:endParaRPr lang="zh-TW" altLang="zh-TW" sz="18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30222260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Animating Interactive Programs</a:t>
            </a:r>
            <a:endParaRPr lang="zh-TW" altLang="en-US" dirty="0"/>
          </a:p>
        </p:txBody>
      </p:sp>
      <p:sp>
        <p:nvSpPr>
          <p:cNvPr id="3" name="內容版面配置區 2"/>
          <p:cNvSpPr>
            <a:spLocks noGrp="1"/>
          </p:cNvSpPr>
          <p:nvPr>
            <p:ph idx="1"/>
          </p:nvPr>
        </p:nvSpPr>
        <p:spPr>
          <a:xfrm>
            <a:off x="680321" y="2336872"/>
            <a:ext cx="9613861" cy="3866220"/>
          </a:xfrm>
        </p:spPr>
        <p:txBody>
          <a:bodyPr>
            <a:normAutofit fontScale="62500" lnSpcReduction="20000"/>
          </a:bodyPr>
          <a:lstStyle/>
          <a:p>
            <a:pPr marL="0" indent="0">
              <a:buNone/>
            </a:pPr>
            <a:r>
              <a:rPr lang="zh-TW" altLang="en-US" sz="2900" dirty="0">
                <a:effectLst/>
                <a:latin typeface="微軟正黑體" panose="020B0604030504040204" pitchFamily="34" charset="-120"/>
                <a:ea typeface="微軟正黑體" panose="020B0604030504040204" pitchFamily="34" charset="-120"/>
              </a:rPr>
              <a:t>注意</a:t>
            </a:r>
            <a:r>
              <a:rPr lang="en-US" altLang="zh-TW" sz="2900" dirty="0">
                <a:effectLst/>
                <a:latin typeface="微軟正黑體" panose="020B0604030504040204" pitchFamily="34" charset="-120"/>
                <a:ea typeface="微軟正黑體" panose="020B0604030504040204" pitchFamily="34" charset="-120"/>
              </a:rPr>
              <a:t>:</a:t>
            </a:r>
            <a:endParaRPr lang="zh-TW" altLang="zh-TW" sz="2900" dirty="0">
              <a:effectLst/>
              <a:latin typeface="微軟正黑體" panose="020B0604030504040204" pitchFamily="34" charset="-120"/>
              <a:ea typeface="微軟正黑體" panose="020B0604030504040204" pitchFamily="34" charset="-120"/>
            </a:endParaRPr>
          </a:p>
          <a:p>
            <a:pPr marL="0" indent="0">
              <a:lnSpc>
                <a:spcPct val="120000"/>
              </a:lnSpc>
              <a:buNone/>
            </a:pPr>
            <a:r>
              <a:rPr lang="en-US" altLang="zh-TW" sz="2900" dirty="0">
                <a:effectLst/>
                <a:latin typeface="微軟正黑體" panose="020B0604030504040204" pitchFamily="34" charset="-120"/>
                <a:ea typeface="微軟正黑體" panose="020B0604030504040204" pitchFamily="34" charset="-120"/>
              </a:rPr>
              <a:t>1. Double buffering</a:t>
            </a:r>
            <a:r>
              <a:rPr lang="zh-TW" altLang="zh-TW" sz="2900" dirty="0">
                <a:effectLst/>
                <a:latin typeface="微軟正黑體" panose="020B0604030504040204" pitchFamily="34" charset="-120"/>
                <a:ea typeface="微軟正黑體" panose="020B0604030504040204" pitchFamily="34" charset="-120"/>
              </a:rPr>
              <a:t>雖然能解決高頻顯示所產生的問題，但是若要顯示非常複雜的畫面時，則需要多幀</a:t>
            </a:r>
            <a:r>
              <a:rPr lang="en-US" altLang="zh-TW" sz="2900" dirty="0">
                <a:effectLst/>
                <a:latin typeface="微軟正黑體" panose="020B0604030504040204" pitchFamily="34" charset="-120"/>
                <a:ea typeface="微軟正黑體" panose="020B0604030504040204" pitchFamily="34" charset="-120"/>
              </a:rPr>
              <a:t>(</a:t>
            </a:r>
            <a:r>
              <a:rPr lang="zh-TW" altLang="zh-TW" sz="2900" dirty="0">
                <a:effectLst/>
                <a:latin typeface="微軟正黑體" panose="020B0604030504040204" pitchFamily="34" charset="-120"/>
                <a:ea typeface="微軟正黑體" panose="020B0604030504040204" pitchFamily="34" charset="-120"/>
              </a:rPr>
              <a:t>影格</a:t>
            </a:r>
            <a:r>
              <a:rPr lang="en-US" altLang="zh-TW" sz="2900" dirty="0">
                <a:effectLst/>
                <a:latin typeface="微軟正黑體" panose="020B0604030504040204" pitchFamily="34" charset="-120"/>
                <a:ea typeface="微軟正黑體" panose="020B0604030504040204" pitchFamily="34" charset="-120"/>
              </a:rPr>
              <a:t>)</a:t>
            </a:r>
            <a:r>
              <a:rPr lang="zh-TW" altLang="zh-TW" sz="2900" dirty="0">
                <a:effectLst/>
                <a:latin typeface="微軟正黑體" panose="020B0604030504040204" pitchFamily="34" charset="-120"/>
                <a:ea typeface="微軟正黑體" panose="020B0604030504040204" pitchFamily="34" charset="-120"/>
              </a:rPr>
              <a:t>才能將圖像繪製進緩衝器中。</a:t>
            </a:r>
          </a:p>
          <a:p>
            <a:pPr marL="0" indent="0">
              <a:buNone/>
            </a:pPr>
            <a:r>
              <a:rPr lang="en-US" altLang="zh-TW" sz="2900" dirty="0">
                <a:effectLst/>
                <a:latin typeface="微軟正黑體" panose="020B0604030504040204" pitchFamily="34" charset="-120"/>
                <a:ea typeface="微軟正黑體" panose="020B0604030504040204" pitchFamily="34" charset="-120"/>
              </a:rPr>
              <a:t> </a:t>
            </a:r>
            <a:endParaRPr lang="zh-TW" altLang="zh-TW" sz="2900" dirty="0">
              <a:effectLst/>
              <a:latin typeface="微軟正黑體" panose="020B0604030504040204" pitchFamily="34" charset="-120"/>
              <a:ea typeface="微軟正黑體" panose="020B0604030504040204" pitchFamily="34" charset="-120"/>
            </a:endParaRPr>
          </a:p>
          <a:p>
            <a:pPr marL="0" indent="0">
              <a:lnSpc>
                <a:spcPct val="120000"/>
              </a:lnSpc>
              <a:buNone/>
            </a:pPr>
            <a:r>
              <a:rPr lang="en-US" altLang="zh-TW" sz="2900" dirty="0">
                <a:effectLst/>
                <a:latin typeface="微軟正黑體" panose="020B0604030504040204" pitchFamily="34" charset="-120"/>
                <a:ea typeface="微軟正黑體" panose="020B0604030504040204" pitchFamily="34" charset="-120"/>
              </a:rPr>
              <a:t>2. </a:t>
            </a:r>
            <a:r>
              <a:rPr lang="zh-TW" altLang="zh-TW" sz="2900" dirty="0">
                <a:effectLst/>
                <a:latin typeface="微軟正黑體" panose="020B0604030504040204" pitchFamily="34" charset="-120"/>
                <a:ea typeface="微軟正黑體" panose="020B0604030504040204" pitchFamily="34" charset="-120"/>
              </a:rPr>
              <a:t>在</a:t>
            </a:r>
            <a:r>
              <a:rPr lang="en-US" altLang="zh-TW" sz="2900" dirty="0">
                <a:effectLst/>
                <a:latin typeface="微軟正黑體" panose="020B0604030504040204" pitchFamily="34" charset="-120"/>
                <a:ea typeface="微軟正黑體" panose="020B0604030504040204" pitchFamily="34" charset="-120"/>
              </a:rPr>
              <a:t>OpenGL</a:t>
            </a:r>
            <a:r>
              <a:rPr lang="zh-TW" altLang="zh-TW" sz="2900" dirty="0">
                <a:effectLst/>
                <a:latin typeface="微軟正黑體" panose="020B0604030504040204" pitchFamily="34" charset="-120"/>
                <a:ea typeface="微軟正黑體" panose="020B0604030504040204" pitchFamily="34" charset="-120"/>
              </a:rPr>
              <a:t>內使用</a:t>
            </a:r>
            <a:r>
              <a:rPr lang="en-US" altLang="zh-TW" sz="2900" dirty="0">
                <a:effectLst/>
                <a:latin typeface="微軟正黑體" panose="020B0604030504040204" pitchFamily="34" charset="-120"/>
                <a:ea typeface="微軟正黑體" panose="020B0604030504040204" pitchFamily="34" charset="-120"/>
              </a:rPr>
              <a:t>Double buffering</a:t>
            </a:r>
            <a:r>
              <a:rPr lang="zh-TW" altLang="zh-TW" sz="2900" dirty="0">
                <a:effectLst/>
                <a:latin typeface="微軟正黑體" panose="020B0604030504040204" pitchFamily="34" charset="-120"/>
                <a:ea typeface="微軟正黑體" panose="020B0604030504040204" pitchFamily="34" charset="-120"/>
              </a:rPr>
              <a:t>時，通常都是以後緩衝器來進行繪製的動作，但我們也可以透過修改屬性來控制緩衝器的工作。</a:t>
            </a:r>
          </a:p>
          <a:p>
            <a:pPr marL="0" indent="0">
              <a:buNone/>
            </a:pPr>
            <a:r>
              <a:rPr lang="en-US" altLang="zh-TW" dirty="0">
                <a:effectLst/>
              </a:rPr>
              <a:t> </a:t>
            </a:r>
            <a:endParaRPr lang="zh-TW" altLang="zh-TW" dirty="0">
              <a:effectLst/>
            </a:endParaRPr>
          </a:p>
          <a:p>
            <a:pPr marL="0" indent="0">
              <a:buNone/>
            </a:pPr>
            <a:r>
              <a:rPr lang="en-US" altLang="zh-TW" sz="2900" b="1" dirty="0">
                <a:solidFill>
                  <a:schemeClr val="accent2"/>
                </a:solidFill>
                <a:effectLst>
                  <a:outerShdw blurRad="38100" dist="38100" dir="2700000" algn="tl">
                    <a:srgbClr val="000000">
                      <a:alpha val="43137"/>
                    </a:srgbClr>
                  </a:outerShdw>
                </a:effectLst>
              </a:rPr>
              <a:t>//</a:t>
            </a:r>
            <a:r>
              <a:rPr lang="zh-TW" altLang="zh-TW" sz="29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繪製由後緩衝器來進行</a:t>
            </a:r>
          </a:p>
          <a:p>
            <a:pPr marL="0" indent="0">
              <a:buNone/>
            </a:pPr>
            <a:r>
              <a:rPr lang="en-US" altLang="zh-TW" sz="2900" b="1" dirty="0" err="1">
                <a:solidFill>
                  <a:schemeClr val="accent2"/>
                </a:solidFill>
                <a:effectLst>
                  <a:outerShdw blurRad="38100" dist="38100" dir="2700000" algn="tl">
                    <a:srgbClr val="000000">
                      <a:alpha val="43137"/>
                    </a:srgbClr>
                  </a:outerShdw>
                </a:effectLst>
              </a:rPr>
              <a:t>glutDrawBuffer</a:t>
            </a:r>
            <a:r>
              <a:rPr lang="en-US" altLang="zh-TW" sz="2900" b="1" dirty="0">
                <a:solidFill>
                  <a:schemeClr val="accent2"/>
                </a:solidFill>
                <a:effectLst>
                  <a:outerShdw blurRad="38100" dist="38100" dir="2700000" algn="tl">
                    <a:srgbClr val="000000">
                      <a:alpha val="43137"/>
                    </a:srgbClr>
                  </a:outerShdw>
                </a:effectLst>
              </a:rPr>
              <a:t>(GL_BACK);</a:t>
            </a:r>
            <a:endParaRPr lang="zh-TW" altLang="zh-TW" sz="2900" b="1" dirty="0">
              <a:solidFill>
                <a:schemeClr val="accent2"/>
              </a:solidFill>
              <a:effectLst>
                <a:outerShdw blurRad="38100" dist="38100" dir="2700000" algn="tl">
                  <a:srgbClr val="000000">
                    <a:alpha val="43137"/>
                  </a:srgbClr>
                </a:outerShdw>
              </a:effectLst>
            </a:endParaRPr>
          </a:p>
          <a:p>
            <a:pPr marL="0" indent="0">
              <a:buNone/>
            </a:pPr>
            <a:r>
              <a:rPr lang="en-US" altLang="zh-TW" sz="2900" b="1" dirty="0">
                <a:solidFill>
                  <a:schemeClr val="accent2"/>
                </a:solidFill>
                <a:effectLst>
                  <a:outerShdw blurRad="38100" dist="38100" dir="2700000" algn="tl">
                    <a:srgbClr val="000000">
                      <a:alpha val="43137"/>
                    </a:srgbClr>
                  </a:outerShdw>
                </a:effectLst>
              </a:rPr>
              <a:t>    </a:t>
            </a:r>
            <a:endParaRPr lang="zh-TW" altLang="zh-TW" sz="2900" b="1" dirty="0">
              <a:solidFill>
                <a:schemeClr val="accent2"/>
              </a:solidFill>
              <a:effectLst>
                <a:outerShdw blurRad="38100" dist="38100" dir="2700000" algn="tl">
                  <a:srgbClr val="000000">
                    <a:alpha val="43137"/>
                  </a:srgbClr>
                </a:outerShdw>
              </a:effectLst>
            </a:endParaRPr>
          </a:p>
          <a:p>
            <a:pPr marL="0" indent="0">
              <a:buNone/>
            </a:pPr>
            <a:r>
              <a:rPr lang="en-US" altLang="zh-TW" sz="2900" b="1" dirty="0">
                <a:solidFill>
                  <a:schemeClr val="accent2"/>
                </a:solidFill>
                <a:effectLst>
                  <a:outerShdw blurRad="38100" dist="38100" dir="2700000" algn="tl">
                    <a:srgbClr val="000000">
                      <a:alpha val="43137"/>
                    </a:srgbClr>
                  </a:outerShdw>
                </a:effectLst>
              </a:rPr>
              <a:t>//</a:t>
            </a:r>
            <a:r>
              <a:rPr lang="zh-TW" altLang="zh-TW" sz="2900" b="1" dirty="0">
                <a:solidFill>
                  <a:schemeClr val="accent2"/>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繪製由前、後緩衝器來進行</a:t>
            </a:r>
          </a:p>
          <a:p>
            <a:pPr marL="0" indent="0">
              <a:buNone/>
            </a:pPr>
            <a:r>
              <a:rPr lang="en-US" altLang="zh-TW" sz="2900" b="1" dirty="0" err="1">
                <a:solidFill>
                  <a:schemeClr val="accent2"/>
                </a:solidFill>
                <a:effectLst>
                  <a:outerShdw blurRad="38100" dist="38100" dir="2700000" algn="tl">
                    <a:srgbClr val="000000">
                      <a:alpha val="43137"/>
                    </a:srgbClr>
                  </a:outerShdw>
                </a:effectLst>
              </a:rPr>
              <a:t>glutDrawBuffer</a:t>
            </a:r>
            <a:r>
              <a:rPr lang="en-US" altLang="zh-TW" sz="2900" b="1" dirty="0">
                <a:solidFill>
                  <a:schemeClr val="accent2"/>
                </a:solidFill>
                <a:effectLst>
                  <a:outerShdw blurRad="38100" dist="38100" dir="2700000" algn="tl">
                    <a:srgbClr val="000000">
                      <a:alpha val="43137"/>
                    </a:srgbClr>
                  </a:outerShdw>
                </a:effectLst>
              </a:rPr>
              <a:t>(GL_FRONT_AND_BACK);</a:t>
            </a:r>
            <a:endParaRPr lang="zh-TW" altLang="zh-TW" sz="29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2317807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Animating Interactive Programs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Using a Timer</a:t>
            </a:r>
          </a:p>
          <a:p>
            <a:pPr marL="0" indent="0">
              <a:buNone/>
            </a:pPr>
            <a:r>
              <a:rPr lang="zh-TW" altLang="zh-TW" dirty="0">
                <a:effectLst/>
                <a:latin typeface="微軟正黑體" panose="020B0604030504040204" pitchFamily="34" charset="-120"/>
                <a:ea typeface="微軟正黑體" panose="020B0604030504040204" pitchFamily="34" charset="-120"/>
              </a:rPr>
              <a:t>在呈現旋轉的正方形時，我們會透過控制轉速來讓畫面不要太過模糊。</a:t>
            </a:r>
          </a:p>
          <a:p>
            <a:pPr marL="0" indent="0">
              <a:buNone/>
            </a:pPr>
            <a:r>
              <a:rPr lang="zh-TW" altLang="zh-TW" dirty="0">
                <a:effectLst/>
                <a:latin typeface="微軟正黑體" panose="020B0604030504040204" pitchFamily="34" charset="-120"/>
                <a:ea typeface="微軟正黑體" panose="020B0604030504040204" pitchFamily="34" charset="-120"/>
              </a:rPr>
              <a:t>這裡提供三種方法</a:t>
            </a:r>
          </a:p>
          <a:p>
            <a:pPr marL="0" indent="0">
              <a:buNone/>
            </a:pPr>
            <a:r>
              <a:rPr lang="en-US" altLang="zh-TW" dirty="0">
                <a:effectLst/>
                <a:latin typeface="微軟正黑體" panose="020B0604030504040204" pitchFamily="34" charset="-120"/>
                <a:ea typeface="微軟正黑體" panose="020B0604030504040204" pitchFamily="34" charset="-120"/>
              </a:rPr>
              <a:t>1. </a:t>
            </a:r>
            <a:r>
              <a:rPr lang="zh-TW" altLang="zh-TW" dirty="0">
                <a:effectLst/>
                <a:latin typeface="微軟正黑體" panose="020B0604030504040204" pitchFamily="34" charset="-120"/>
                <a:ea typeface="微軟正黑體" panose="020B0604030504040204" pitchFamily="34" charset="-120"/>
              </a:rPr>
              <a:t>透過函式庫或系統提供的各類型計時器放入程式中，使其延遲。</a:t>
            </a:r>
          </a:p>
          <a:p>
            <a:pPr marL="0" indent="0">
              <a:buNone/>
            </a:pPr>
            <a:r>
              <a:rPr lang="en-US" altLang="zh-TW" dirty="0">
                <a:effectLst/>
                <a:latin typeface="微軟正黑體" panose="020B0604030504040204" pitchFamily="34" charset="-120"/>
                <a:ea typeface="微軟正黑體" panose="020B0604030504040204" pitchFamily="34" charset="-120"/>
              </a:rPr>
              <a:t>2. </a:t>
            </a:r>
            <a:r>
              <a:rPr lang="zh-TW" altLang="zh-TW" dirty="0">
                <a:effectLst/>
                <a:latin typeface="微軟正黑體" panose="020B0604030504040204" pitchFamily="34" charset="-120"/>
                <a:ea typeface="微軟正黑體" panose="020B0604030504040204" pitchFamily="34" charset="-120"/>
              </a:rPr>
              <a:t>使用</a:t>
            </a:r>
            <a:r>
              <a:rPr lang="en-US" altLang="zh-TW" dirty="0">
                <a:effectLst/>
                <a:latin typeface="微軟正黑體" panose="020B0604030504040204" pitchFamily="34" charset="-120"/>
                <a:ea typeface="微軟正黑體" panose="020B0604030504040204" pitchFamily="34" charset="-120"/>
              </a:rPr>
              <a:t>commodity cards</a:t>
            </a:r>
            <a:r>
              <a:rPr lang="zh-TW" altLang="zh-TW" dirty="0">
                <a:effectLst/>
                <a:latin typeface="微軟正黑體" panose="020B0604030504040204" pitchFamily="34" charset="-120"/>
                <a:ea typeface="微軟正黑體" panose="020B0604030504040204" pitchFamily="34" charset="-120"/>
              </a:rPr>
              <a:t>來設定緩衝器的刷新率</a:t>
            </a:r>
          </a:p>
          <a:p>
            <a:pPr marL="0" indent="0">
              <a:buNone/>
            </a:pPr>
            <a:r>
              <a:rPr lang="en-US" altLang="zh-TW" dirty="0">
                <a:effectLst/>
                <a:latin typeface="微軟正黑體" panose="020B0604030504040204" pitchFamily="34" charset="-120"/>
                <a:ea typeface="微軟正黑體" panose="020B0604030504040204" pitchFamily="34" charset="-120"/>
              </a:rPr>
              <a:t>3. </a:t>
            </a:r>
            <a:r>
              <a:rPr lang="zh-TW" altLang="zh-TW" dirty="0">
                <a:effectLst/>
                <a:latin typeface="微軟正黑體" panose="020B0604030504040204" pitchFamily="34" charset="-120"/>
                <a:ea typeface="微軟正黑體" panose="020B0604030504040204" pitchFamily="34" charset="-120"/>
              </a:rPr>
              <a:t>使用</a:t>
            </a:r>
            <a:r>
              <a:rPr lang="en-US" altLang="zh-TW" dirty="0">
                <a:effectLst/>
                <a:latin typeface="微軟正黑體" panose="020B0604030504040204" pitchFamily="34" charset="-120"/>
                <a:ea typeface="微軟正黑體" panose="020B0604030504040204" pitchFamily="34" charset="-120"/>
              </a:rPr>
              <a:t>GLUT</a:t>
            </a:r>
            <a:r>
              <a:rPr lang="zh-TW" altLang="zh-TW" dirty="0">
                <a:effectLst/>
                <a:latin typeface="微軟正黑體" panose="020B0604030504040204" pitchFamily="34" charset="-120"/>
                <a:ea typeface="微軟正黑體" panose="020B0604030504040204" pitchFamily="34" charset="-120"/>
              </a:rPr>
              <a:t>提供的函式，在循環的事件內啟動計時器達到延遲的效果。</a:t>
            </a:r>
          </a:p>
          <a:p>
            <a:pPr marL="0" indent="0">
              <a:buNone/>
            </a:pPr>
            <a:r>
              <a:rPr lang="en-US" altLang="zh-TW" b="1" dirty="0" err="1">
                <a:solidFill>
                  <a:schemeClr val="accent2"/>
                </a:solidFill>
                <a:effectLst>
                  <a:outerShdw blurRad="38100" dist="38100" dir="2700000" algn="tl">
                    <a:srgbClr val="000000">
                      <a:alpha val="43137"/>
                    </a:srgbClr>
                  </a:outerShdw>
                </a:effectLst>
              </a:rPr>
              <a:t>glutTimerFunc</a:t>
            </a:r>
            <a:r>
              <a:rPr lang="en-US" altLang="zh-TW" b="1" dirty="0">
                <a:solidFill>
                  <a:schemeClr val="accent2"/>
                </a:solidFill>
                <a:effectLst>
                  <a:outerShdw blurRad="38100" dist="38100" dir="2700000" algn="tl">
                    <a:srgbClr val="000000">
                      <a:alpha val="43137"/>
                    </a:srgbClr>
                  </a:outerShdw>
                </a:effectLst>
              </a:rPr>
              <a:t>(</a:t>
            </a: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display, void (*</a:t>
            </a:r>
            <a:r>
              <a:rPr lang="en-US" altLang="zh-TW" b="1" dirty="0" err="1">
                <a:solidFill>
                  <a:schemeClr val="accent2"/>
                </a:solidFill>
                <a:effectLst>
                  <a:outerShdw blurRad="38100" dist="38100" dir="2700000" algn="tl">
                    <a:srgbClr val="000000">
                      <a:alpha val="43137"/>
                    </a:srgbClr>
                  </a:outerShdw>
                </a:effectLst>
              </a:rPr>
              <a:t>timer_func</a:t>
            </a:r>
            <a:r>
              <a:rPr lang="en-US" altLang="zh-TW" b="1" dirty="0">
                <a:solidFill>
                  <a:schemeClr val="accent2"/>
                </a:solidFill>
                <a:effectLst>
                  <a:outerShdw blurRad="38100" dist="38100" dir="2700000" algn="tl">
                    <a:srgbClr val="000000">
                      <a:alpha val="43137"/>
                    </a:srgbClr>
                  </a:outerShdw>
                </a:effectLst>
              </a:rPr>
              <a:t>)(</a:t>
            </a: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value)</a:t>
            </a:r>
            <a:endParaRPr lang="zh-TW" altLang="zh-TW"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1059440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Animating Interactive Programs</a:t>
            </a:r>
            <a:endParaRPr lang="zh-TW" altLang="en-US" dirty="0"/>
          </a:p>
        </p:txBody>
      </p:sp>
      <p:sp>
        <p:nvSpPr>
          <p:cNvPr id="3" name="內容版面配置區 2"/>
          <p:cNvSpPr>
            <a:spLocks noGrp="1"/>
          </p:cNvSpPr>
          <p:nvPr>
            <p:ph idx="1"/>
          </p:nvPr>
        </p:nvSpPr>
        <p:spPr>
          <a:xfrm>
            <a:off x="680321" y="2336873"/>
            <a:ext cx="9613861" cy="4124312"/>
          </a:xfrm>
        </p:spPr>
        <p:txBody>
          <a:bodyPr>
            <a:normAutofit fontScale="55000" lnSpcReduction="20000"/>
          </a:bodyPr>
          <a:lstStyle/>
          <a:p>
            <a:pPr marL="0" indent="0">
              <a:buNone/>
            </a:pPr>
            <a:r>
              <a:rPr lang="zh-TW" altLang="en-US" sz="3300" dirty="0">
                <a:effectLst/>
                <a:latin typeface="微軟正黑體" panose="020B0604030504040204" pitchFamily="34" charset="-120"/>
                <a:ea typeface="微軟正黑體" panose="020B0604030504040204" pitchFamily="34" charset="-120"/>
              </a:rPr>
              <a:t>注意</a:t>
            </a:r>
            <a:r>
              <a:rPr lang="en-US" altLang="zh-TW" sz="3300" dirty="0">
                <a:effectLst/>
                <a:latin typeface="微軟正黑體" panose="020B0604030504040204" pitchFamily="34" charset="-120"/>
                <a:ea typeface="微軟正黑體" panose="020B0604030504040204" pitchFamily="34" charset="-120"/>
              </a:rPr>
              <a:t>:</a:t>
            </a:r>
          </a:p>
          <a:p>
            <a:pPr marL="0" indent="0">
              <a:buNone/>
            </a:pPr>
            <a:r>
              <a:rPr lang="en-US" altLang="zh-TW" sz="3300" dirty="0">
                <a:effectLst/>
                <a:latin typeface="微軟正黑體" panose="020B0604030504040204" pitchFamily="34" charset="-120"/>
                <a:ea typeface="微軟正黑體" panose="020B0604030504040204" pitchFamily="34" charset="-120"/>
              </a:rPr>
              <a:t>1. GLUT</a:t>
            </a:r>
            <a:r>
              <a:rPr lang="zh-TW" altLang="zh-TW" sz="3300" dirty="0">
                <a:effectLst/>
                <a:latin typeface="微軟正黑體" panose="020B0604030504040204" pitchFamily="34" charset="-120"/>
                <a:ea typeface="微軟正黑體" panose="020B0604030504040204" pitchFamily="34" charset="-120"/>
              </a:rPr>
              <a:t>只允許使用單一個計時器</a:t>
            </a:r>
          </a:p>
          <a:p>
            <a:pPr marL="0" indent="0">
              <a:buNone/>
            </a:pPr>
            <a:r>
              <a:rPr lang="en-US" altLang="zh-TW" sz="3300" dirty="0">
                <a:effectLst/>
                <a:latin typeface="微軟正黑體" panose="020B0604030504040204" pitchFamily="34" charset="-120"/>
                <a:ea typeface="微軟正黑體" panose="020B0604030504040204" pitchFamily="34" charset="-120"/>
              </a:rPr>
              <a:t>2. </a:t>
            </a:r>
            <a:r>
              <a:rPr lang="zh-TW" altLang="zh-TW" sz="3300" dirty="0">
                <a:effectLst/>
                <a:latin typeface="微軟正黑體" panose="020B0604030504040204" pitchFamily="34" charset="-120"/>
                <a:ea typeface="微軟正黑體" panose="020B0604030504040204" pitchFamily="34" charset="-120"/>
              </a:rPr>
              <a:t>如果想要調整計時器的頻率，可透過以下函式進行設置</a:t>
            </a:r>
            <a:r>
              <a:rPr lang="en-US" altLang="zh-TW" sz="3300" dirty="0">
                <a:effectLst/>
                <a:latin typeface="微軟正黑體" panose="020B0604030504040204" pitchFamily="34" charset="-120"/>
                <a:ea typeface="微軟正黑體" panose="020B0604030504040204" pitchFamily="34" charset="-120"/>
              </a:rPr>
              <a:t>:</a:t>
            </a:r>
            <a:endParaRPr lang="zh-TW" altLang="zh-TW" sz="3300" dirty="0">
              <a:effectLst/>
              <a:latin typeface="微軟正黑體" panose="020B0604030504040204" pitchFamily="34" charset="-120"/>
              <a:ea typeface="微軟正黑體" panose="020B0604030504040204" pitchFamily="34" charset="-120"/>
            </a:endParaRPr>
          </a:p>
          <a:p>
            <a:pPr marL="0" indent="0">
              <a:buNone/>
            </a:pPr>
            <a:r>
              <a:rPr lang="en-US" altLang="zh-TW" sz="3400" b="1" dirty="0" err="1">
                <a:solidFill>
                  <a:schemeClr val="accent2"/>
                </a:solidFill>
                <a:effectLst>
                  <a:outerShdw blurRad="38100" dist="38100" dir="2700000" algn="tl">
                    <a:srgbClr val="000000">
                      <a:alpha val="43137"/>
                    </a:srgbClr>
                  </a:outerShdw>
                </a:effectLst>
              </a:rPr>
              <a:t>int</a:t>
            </a:r>
            <a:r>
              <a:rPr lang="en-US" altLang="zh-TW" sz="3400" b="1" dirty="0">
                <a:solidFill>
                  <a:schemeClr val="accent2"/>
                </a:solidFill>
                <a:effectLst>
                  <a:outerShdw blurRad="38100" dist="38100" dir="2700000" algn="tl">
                    <a:srgbClr val="000000">
                      <a:alpha val="43137"/>
                    </a:srgbClr>
                  </a:outerShdw>
                </a:effectLst>
              </a:rPr>
              <a:t> n = 60;</a:t>
            </a:r>
          </a:p>
          <a:p>
            <a:pPr marL="0" indent="0">
              <a:buNone/>
            </a:pPr>
            <a:r>
              <a:rPr lang="en-US" altLang="zh-TW" sz="3400" b="1" dirty="0" err="1">
                <a:solidFill>
                  <a:schemeClr val="accent2"/>
                </a:solidFill>
                <a:effectLst>
                  <a:outerShdw blurRad="38100" dist="38100" dir="2700000" algn="tl">
                    <a:srgbClr val="000000">
                      <a:alpha val="43137"/>
                    </a:srgbClr>
                  </a:outerShdw>
                </a:effectLst>
              </a:rPr>
              <a:t>glutTimerFunc</a:t>
            </a:r>
            <a:r>
              <a:rPr lang="en-US" altLang="zh-TW" sz="3400" b="1" dirty="0">
                <a:solidFill>
                  <a:schemeClr val="accent2"/>
                </a:solidFill>
                <a:effectLst>
                  <a:outerShdw blurRad="38100" dist="38100" dir="2700000" algn="tl">
                    <a:srgbClr val="000000">
                      <a:alpha val="43137"/>
                    </a:srgbClr>
                  </a:outerShdw>
                </a:effectLst>
              </a:rPr>
              <a:t>(100, </a:t>
            </a:r>
            <a:r>
              <a:rPr lang="en-US" altLang="zh-TW" sz="3400" b="1" dirty="0" err="1">
                <a:solidFill>
                  <a:schemeClr val="accent2"/>
                </a:solidFill>
                <a:effectLst>
                  <a:outerShdw blurRad="38100" dist="38100" dir="2700000" algn="tl">
                    <a:srgbClr val="000000">
                      <a:alpha val="43137"/>
                    </a:srgbClr>
                  </a:outerShdw>
                </a:effectLst>
              </a:rPr>
              <a:t>myTimer</a:t>
            </a:r>
            <a:r>
              <a:rPr lang="en-US" altLang="zh-TW" sz="3400" b="1" dirty="0">
                <a:solidFill>
                  <a:schemeClr val="accent2"/>
                </a:solidFill>
                <a:effectLst>
                  <a:outerShdw blurRad="38100" dist="38100" dir="2700000" algn="tl">
                    <a:srgbClr val="000000">
                      <a:alpha val="43137"/>
                    </a:srgbClr>
                  </a:outerShdw>
                </a:effectLst>
              </a:rPr>
              <a:t>, n);</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   </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a:t>
            </a:r>
            <a:r>
              <a:rPr lang="zh-TW" altLang="zh-TW" sz="3400" b="1" dirty="0">
                <a:solidFill>
                  <a:schemeClr val="accent2"/>
                </a:solidFill>
                <a:effectLst>
                  <a:outerShdw blurRad="38100" dist="38100" dir="2700000" algn="tl">
                    <a:srgbClr val="000000">
                      <a:alpha val="43137"/>
                    </a:srgbClr>
                  </a:outerShdw>
                </a:effectLst>
              </a:rPr>
              <a:t>自行調整計時器頻率</a:t>
            </a:r>
            <a:endParaRPr lang="en-US"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void </a:t>
            </a:r>
            <a:r>
              <a:rPr lang="en-US" altLang="zh-TW" sz="3400" b="1" dirty="0" err="1">
                <a:solidFill>
                  <a:schemeClr val="accent2"/>
                </a:solidFill>
                <a:effectLst>
                  <a:outerShdw blurRad="38100" dist="38100" dir="2700000" algn="tl">
                    <a:srgbClr val="000000">
                      <a:alpha val="43137"/>
                    </a:srgbClr>
                  </a:outerShdw>
                </a:effectLst>
              </a:rPr>
              <a:t>myTimer</a:t>
            </a:r>
            <a:r>
              <a:rPr lang="en-US" altLang="zh-TW" sz="3400" b="1" dirty="0">
                <a:solidFill>
                  <a:schemeClr val="accent2"/>
                </a:solidFill>
                <a:effectLst>
                  <a:outerShdw blurRad="38100" dist="38100" dir="2700000" algn="tl">
                    <a:srgbClr val="000000">
                      <a:alpha val="43137"/>
                    </a:srgbClr>
                  </a:outerShdw>
                </a:effectLst>
              </a:rPr>
              <a:t>(</a:t>
            </a:r>
            <a:r>
              <a:rPr lang="en-US" altLang="zh-TW" sz="3400" b="1" dirty="0" err="1">
                <a:solidFill>
                  <a:schemeClr val="accent2"/>
                </a:solidFill>
                <a:effectLst>
                  <a:outerShdw blurRad="38100" dist="38100" dir="2700000" algn="tl">
                    <a:srgbClr val="000000">
                      <a:alpha val="43137"/>
                    </a:srgbClr>
                  </a:outerShdw>
                </a:effectLst>
              </a:rPr>
              <a:t>int</a:t>
            </a:r>
            <a:r>
              <a:rPr lang="en-US" altLang="zh-TW" sz="3400" b="1" dirty="0">
                <a:solidFill>
                  <a:schemeClr val="accent2"/>
                </a:solidFill>
                <a:effectLst>
                  <a:outerShdw blurRad="38100" dist="38100" dir="2700000" algn="tl">
                    <a:srgbClr val="000000">
                      <a:alpha val="43137"/>
                    </a:srgbClr>
                  </a:outerShdw>
                </a:effectLst>
              </a:rPr>
              <a:t> v)</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	</a:t>
            </a:r>
            <a:r>
              <a:rPr lang="en-US" altLang="zh-TW" sz="3400" b="1" dirty="0" err="1">
                <a:solidFill>
                  <a:schemeClr val="accent2"/>
                </a:solidFill>
                <a:effectLst>
                  <a:outerShdw blurRad="38100" dist="38100" dir="2700000" algn="tl">
                    <a:srgbClr val="000000">
                      <a:alpha val="43137"/>
                    </a:srgbClr>
                  </a:outerShdw>
                </a:effectLst>
              </a:rPr>
              <a:t>glutPostRedisplay</a:t>
            </a:r>
            <a:r>
              <a:rPr lang="en-US" altLang="zh-TW" sz="3400" b="1" dirty="0">
                <a:solidFill>
                  <a:schemeClr val="accent2"/>
                </a:solidFill>
                <a:effectLst>
                  <a:outerShdw blurRad="38100" dist="38100" dir="2700000" algn="tl">
                    <a:srgbClr val="000000">
                      <a:alpha val="43137"/>
                    </a:srgbClr>
                  </a:outerShdw>
                </a:effectLst>
              </a:rPr>
              <a:t>();</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	</a:t>
            </a:r>
            <a:r>
              <a:rPr lang="en-US" altLang="zh-TW" sz="3400" b="1" dirty="0" err="1">
                <a:solidFill>
                  <a:schemeClr val="accent2"/>
                </a:solidFill>
                <a:effectLst>
                  <a:outerShdw blurRad="38100" dist="38100" dir="2700000" algn="tl">
                    <a:srgbClr val="000000">
                      <a:alpha val="43137"/>
                    </a:srgbClr>
                  </a:outerShdw>
                </a:effectLst>
              </a:rPr>
              <a:t>glutTimerFunc</a:t>
            </a:r>
            <a:r>
              <a:rPr lang="en-US" altLang="zh-TW" sz="3400" b="1" dirty="0">
                <a:solidFill>
                  <a:schemeClr val="accent2"/>
                </a:solidFill>
                <a:effectLst>
                  <a:outerShdw blurRad="38100" dist="38100" dir="2700000" algn="tl">
                    <a:srgbClr val="000000">
                      <a:alpha val="43137"/>
                    </a:srgbClr>
                  </a:outerShdw>
                </a:effectLst>
              </a:rPr>
              <a:t>(100/n, </a:t>
            </a:r>
            <a:r>
              <a:rPr lang="en-US" altLang="zh-TW" sz="3400" b="1" dirty="0" err="1">
                <a:solidFill>
                  <a:schemeClr val="accent2"/>
                </a:solidFill>
                <a:effectLst>
                  <a:outerShdw blurRad="38100" dist="38100" dir="2700000" algn="tl">
                    <a:srgbClr val="000000">
                      <a:alpha val="43137"/>
                    </a:srgbClr>
                  </a:outerShdw>
                </a:effectLst>
              </a:rPr>
              <a:t>myTimer</a:t>
            </a:r>
            <a:r>
              <a:rPr lang="en-US" altLang="zh-TW" sz="3400" b="1" dirty="0">
                <a:solidFill>
                  <a:schemeClr val="accent2"/>
                </a:solidFill>
                <a:effectLst>
                  <a:outerShdw blurRad="38100" dist="38100" dir="2700000" algn="tl">
                    <a:srgbClr val="000000">
                      <a:alpha val="43137"/>
                    </a:srgbClr>
                  </a:outerShdw>
                </a:effectLst>
              </a:rPr>
              <a:t>, v);</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r>
              <a:rPr lang="en-US" altLang="zh-TW" sz="3400" b="1" dirty="0">
                <a:solidFill>
                  <a:schemeClr val="accent2"/>
                </a:solidFill>
                <a:effectLst>
                  <a:outerShdw blurRad="38100" dist="38100" dir="2700000" algn="tl">
                    <a:srgbClr val="000000">
                      <a:alpha val="43137"/>
                    </a:srgbClr>
                  </a:outerShdw>
                </a:effectLst>
              </a:rPr>
              <a:t>}</a:t>
            </a:r>
            <a:endParaRPr lang="zh-TW" altLang="zh-TW" sz="34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4249428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Design of Interactive Programs</a:t>
            </a:r>
            <a:endParaRPr lang="zh-TW" altLang="en-US" dirty="0"/>
          </a:p>
        </p:txBody>
      </p:sp>
      <p:sp>
        <p:nvSpPr>
          <p:cNvPr id="3" name="內容版面配置區 2"/>
          <p:cNvSpPr>
            <a:spLocks noGrp="1"/>
          </p:cNvSpPr>
          <p:nvPr>
            <p:ph idx="1"/>
          </p:nvPr>
        </p:nvSpPr>
        <p:spPr>
          <a:xfrm>
            <a:off x="589706" y="2336873"/>
            <a:ext cx="8903626" cy="3599316"/>
          </a:xfrm>
        </p:spPr>
        <p:txBody>
          <a:bodyPr>
            <a:normAutofit fontScale="85000" lnSpcReduction="10000"/>
          </a:bodyPr>
          <a:lstStyle/>
          <a:p>
            <a:pPr marL="0" indent="0">
              <a:buNone/>
            </a:pPr>
            <a:r>
              <a:rPr lang="zh-TW" altLang="zh-TW" sz="2600" dirty="0">
                <a:effectLst/>
                <a:latin typeface="微軟正黑體" panose="020B0604030504040204" pitchFamily="34" charset="-120"/>
                <a:ea typeface="微軟正黑體" panose="020B0604030504040204" pitchFamily="34" charset="-120"/>
              </a:rPr>
              <a:t>建立與使用者互動的程式能更快速的讓使用者認識這支程式的效果為何。</a:t>
            </a:r>
            <a:endParaRPr lang="en-US" altLang="zh-TW" sz="2600" dirty="0">
              <a:effectLst/>
              <a:latin typeface="微軟正黑體" panose="020B0604030504040204" pitchFamily="34" charset="-120"/>
              <a:ea typeface="微軟正黑體" panose="020B0604030504040204" pitchFamily="34" charset="-120"/>
            </a:endParaRPr>
          </a:p>
          <a:p>
            <a:pPr marL="0" lvl="0" indent="0">
              <a:buNone/>
            </a:pPr>
            <a:r>
              <a:rPr lang="en-US" altLang="zh-TW" sz="2600" dirty="0" err="1">
                <a:effectLst/>
                <a:latin typeface="微軟正黑體" panose="020B0604030504040204" pitchFamily="34" charset="-120"/>
                <a:ea typeface="微軟正黑體" panose="020B0604030504040204" pitchFamily="34" charset="-120"/>
              </a:rPr>
              <a:t>Rubberbanding</a:t>
            </a:r>
            <a:r>
              <a:rPr lang="en-US" altLang="zh-TW" sz="2600" dirty="0">
                <a:effectLst/>
                <a:latin typeface="微軟正黑體" panose="020B0604030504040204" pitchFamily="34" charset="-120"/>
                <a:ea typeface="微軟正黑體" panose="020B0604030504040204" pitchFamily="34" charset="-120"/>
              </a:rPr>
              <a:t>:</a:t>
            </a:r>
          </a:p>
          <a:p>
            <a:pPr marL="0" indent="0">
              <a:buNone/>
            </a:pPr>
            <a:r>
              <a:rPr lang="zh-TW" altLang="zh-TW" sz="2600" dirty="0">
                <a:effectLst/>
                <a:latin typeface="微軟正黑體" panose="020B0604030504040204" pitchFamily="34" charset="-120"/>
                <a:ea typeface="微軟正黑體" panose="020B0604030504040204" pitchFamily="34" charset="-120"/>
              </a:rPr>
              <a:t>一種用於顯示線段的技術，當使用者啟動並操作時畫面就會產生變化。</a:t>
            </a:r>
          </a:p>
          <a:p>
            <a:pPr marL="0" indent="0">
              <a:buNone/>
            </a:pPr>
            <a:r>
              <a:rPr lang="zh-TW" altLang="zh-TW" sz="2600" dirty="0">
                <a:effectLst/>
                <a:latin typeface="微軟正黑體" panose="020B0604030504040204" pitchFamily="34" charset="-120"/>
                <a:ea typeface="微軟正黑體" panose="020B0604030504040204" pitchFamily="34" charset="-120"/>
              </a:rPr>
              <a:t>通常使用者在按下滑鼠按鍵時表示開始，並持續到放開按鍵，表示繪製結束。</a:t>
            </a:r>
          </a:p>
          <a:p>
            <a:pPr marL="0" lvl="0" indent="0">
              <a:buNone/>
            </a:pPr>
            <a:r>
              <a:rPr lang="zh-TW" altLang="en-US" sz="2600" dirty="0">
                <a:effectLst/>
                <a:latin typeface="微軟正黑體" panose="020B0604030504040204" pitchFamily="34" charset="-120"/>
                <a:ea typeface="微軟正黑體" panose="020B0604030504040204" pitchFamily="34" charset="-120"/>
              </a:rPr>
              <a:t>注意</a:t>
            </a:r>
            <a:r>
              <a:rPr lang="en-US" altLang="zh-TW" sz="2600" dirty="0">
                <a:effectLst/>
                <a:latin typeface="微軟正黑體" panose="020B0604030504040204" pitchFamily="34" charset="-120"/>
                <a:ea typeface="微軟正黑體" panose="020B0604030504040204" pitchFamily="34" charset="-120"/>
              </a:rPr>
              <a:t>:</a:t>
            </a:r>
            <a:endParaRPr lang="zh-TW" altLang="zh-TW" sz="2600" dirty="0">
              <a:effectLst/>
              <a:latin typeface="微軟正黑體" panose="020B0604030504040204" pitchFamily="34" charset="-120"/>
              <a:ea typeface="微軟正黑體" panose="020B0604030504040204" pitchFamily="34" charset="-120"/>
            </a:endParaRPr>
          </a:p>
          <a:p>
            <a:pPr marL="0" indent="0">
              <a:buNone/>
            </a:pPr>
            <a:r>
              <a:rPr lang="en-US" altLang="zh-TW" sz="2600" dirty="0">
                <a:effectLst/>
                <a:latin typeface="微軟正黑體" panose="020B0604030504040204" pitchFamily="34" charset="-120"/>
                <a:ea typeface="微軟正黑體" panose="020B0604030504040204" pitchFamily="34" charset="-120"/>
              </a:rPr>
              <a:t>1. </a:t>
            </a:r>
            <a:r>
              <a:rPr lang="zh-TW" altLang="zh-TW" sz="2600" dirty="0">
                <a:effectLst/>
                <a:latin typeface="微軟正黑體" panose="020B0604030504040204" pitchFamily="34" charset="-120"/>
                <a:ea typeface="微軟正黑體" panose="020B0604030504040204" pitchFamily="34" charset="-120"/>
              </a:rPr>
              <a:t>在開始繪製新的線段前，都必須先將之前畫記的部分清除後才能開始。</a:t>
            </a:r>
          </a:p>
          <a:p>
            <a:pPr marL="0" indent="0">
              <a:buNone/>
            </a:pPr>
            <a:r>
              <a:rPr lang="en-US" altLang="zh-TW" sz="2600" dirty="0">
                <a:effectLst/>
                <a:latin typeface="微軟正黑體" panose="020B0604030504040204" pitchFamily="34" charset="-120"/>
                <a:ea typeface="微軟正黑體" panose="020B0604030504040204" pitchFamily="34" charset="-120"/>
              </a:rPr>
              <a:t>2. </a:t>
            </a:r>
            <a:r>
              <a:rPr lang="zh-TW" altLang="zh-TW" sz="2600" dirty="0">
                <a:effectLst/>
                <a:latin typeface="微軟正黑體" panose="020B0604030504040204" pitchFamily="34" charset="-120"/>
                <a:ea typeface="微軟正黑體" panose="020B0604030504040204" pitchFamily="34" charset="-120"/>
              </a:rPr>
              <a:t>執行這項功能，必須在執行期間將畫面變化儲存起來，當結束時將儲存的結果複製回來並呈現於畫面上。</a:t>
            </a:r>
          </a:p>
          <a:p>
            <a:pPr marL="0" indent="0">
              <a:buNone/>
            </a:pPr>
            <a:endParaRPr lang="zh-TW" altLang="zh-TW" dirty="0">
              <a:effectLst/>
            </a:endParaRPr>
          </a:p>
          <a:p>
            <a:pPr marL="0" indent="0">
              <a:buNone/>
            </a:pPr>
            <a:endParaRPr lang="zh-TW" altLang="en-US" dirty="0"/>
          </a:p>
        </p:txBody>
      </p:sp>
      <p:pic>
        <p:nvPicPr>
          <p:cNvPr id="6" name="Picture 2" descr="D:\upload\計算機圖學\Interactive computer graphics\PowerPoint Figures\0321533674_fig\Figures\Angel5EjpegChap03\AN03F20.jpg">
            <a:extLst>
              <a:ext uri="{FF2B5EF4-FFF2-40B4-BE49-F238E27FC236}">
                <a16:creationId xmlns:a16="http://schemas.microsoft.com/office/drawing/2014/main" id="{AB572487-3A1F-44D6-B366-7E60ACF0E1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3948" y="2426544"/>
            <a:ext cx="2286000" cy="35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3033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Logic Operations</a:t>
            </a:r>
            <a:endParaRPr lang="zh-TW" altLang="en-US" dirty="0"/>
          </a:p>
        </p:txBody>
      </p:sp>
      <p:sp>
        <p:nvSpPr>
          <p:cNvPr id="3" name="內容版面配置區 2"/>
          <p:cNvSpPr>
            <a:spLocks noGrp="1"/>
          </p:cNvSpPr>
          <p:nvPr>
            <p:ph idx="1"/>
          </p:nvPr>
        </p:nvSpPr>
        <p:spPr/>
        <p:txBody>
          <a:bodyPr>
            <a:normAutofit/>
          </a:bodyPr>
          <a:lstStyle/>
          <a:p>
            <a:pPr marL="0" indent="0">
              <a:lnSpc>
                <a:spcPct val="80000"/>
              </a:lnSpc>
              <a:buNone/>
            </a:pPr>
            <a:r>
              <a:rPr lang="zh-TW" altLang="zh-TW" sz="2800" dirty="0">
                <a:effectLst/>
                <a:latin typeface="微軟正黑體" panose="020B0604030504040204" pitchFamily="34" charset="-120"/>
                <a:ea typeface="微軟正黑體" panose="020B0604030504040204" pitchFamily="34" charset="-120"/>
              </a:rPr>
              <a:t>當程式指明要顯示某一張圖時，</a:t>
            </a:r>
            <a:r>
              <a:rPr lang="en-US" altLang="zh-TW" sz="2800" dirty="0">
                <a:effectLst/>
                <a:latin typeface="微軟正黑體" panose="020B0604030504040204" pitchFamily="34" charset="-120"/>
                <a:ea typeface="微軟正黑體" panose="020B0604030504040204" pitchFamily="34" charset="-120"/>
              </a:rPr>
              <a:t>OpenGL</a:t>
            </a:r>
            <a:r>
              <a:rPr lang="zh-TW" altLang="zh-TW" sz="2800" dirty="0">
                <a:effectLst/>
                <a:latin typeface="微軟正黑體" panose="020B0604030504040204" pitchFamily="34" charset="-120"/>
                <a:ea typeface="微軟正黑體" panose="020B0604030504040204" pitchFamily="34" charset="-120"/>
              </a:rPr>
              <a:t>將一組渲染好的彩色</a:t>
            </a:r>
            <a:r>
              <a:rPr lang="en-US" altLang="zh-TW" sz="2800" dirty="0">
                <a:effectLst/>
                <a:latin typeface="微軟正黑體" panose="020B0604030504040204" pitchFamily="34" charset="-120"/>
                <a:ea typeface="微軟正黑體" panose="020B0604030504040204" pitchFamily="34" charset="-120"/>
              </a:rPr>
              <a:t>pixel</a:t>
            </a:r>
            <a:r>
              <a:rPr lang="zh-TW" altLang="zh-TW" sz="2800" dirty="0">
                <a:effectLst/>
                <a:latin typeface="微軟正黑體" panose="020B0604030504040204" pitchFamily="34" charset="-120"/>
                <a:ea typeface="微軟正黑體" panose="020B0604030504040204" pitchFamily="34" charset="-120"/>
              </a:rPr>
              <a:t>寫入當前的</a:t>
            </a:r>
            <a:r>
              <a:rPr lang="en-US" altLang="zh-TW" sz="2800" dirty="0">
                <a:effectLst/>
                <a:latin typeface="微軟正黑體" panose="020B0604030504040204" pitchFamily="34" charset="-120"/>
                <a:ea typeface="微軟正黑體" panose="020B0604030504040204" pitchFamily="34" charset="-120"/>
              </a:rPr>
              <a:t>drawing buffer</a:t>
            </a:r>
            <a:r>
              <a:rPr lang="zh-TW" altLang="zh-TW" sz="2800" dirty="0">
                <a:effectLst/>
                <a:latin typeface="微軟正黑體" panose="020B0604030504040204" pitchFamily="34" charset="-120"/>
                <a:ea typeface="微軟正黑體" panose="020B0604030504040204" pitchFamily="34" charset="-120"/>
              </a:rPr>
              <a:t>。</a:t>
            </a:r>
          </a:p>
          <a:p>
            <a:pPr marL="0" indent="0">
              <a:lnSpc>
                <a:spcPct val="80000"/>
              </a:lnSpc>
              <a:buNone/>
            </a:pPr>
            <a:r>
              <a:rPr lang="en-US" altLang="zh-TW" sz="2800" dirty="0">
                <a:effectLst/>
                <a:latin typeface="微軟正黑體" panose="020B0604030504040204" pitchFamily="34" charset="-120"/>
                <a:ea typeface="微軟正黑體" panose="020B0604030504040204" pitchFamily="34" charset="-120"/>
              </a:rPr>
              <a:t>Copy/Replacement:</a:t>
            </a:r>
            <a:r>
              <a:rPr lang="zh-TW" altLang="zh-TW" sz="2800" dirty="0">
                <a:effectLst/>
                <a:latin typeface="微軟正黑體" panose="020B0604030504040204" pitchFamily="34" charset="-120"/>
                <a:ea typeface="微軟正黑體" panose="020B0604030504040204" pitchFamily="34" charset="-120"/>
              </a:rPr>
              <a:t>從一個已被宣告為黑色的</a:t>
            </a:r>
            <a:r>
              <a:rPr lang="en-US" altLang="zh-TW" sz="2800" dirty="0">
                <a:effectLst/>
                <a:latin typeface="微軟正黑體" panose="020B0604030504040204" pitchFamily="34" charset="-120"/>
                <a:ea typeface="微軟正黑體" panose="020B0604030504040204" pitchFamily="34" charset="-120"/>
              </a:rPr>
              <a:t>color buffer</a:t>
            </a:r>
            <a:r>
              <a:rPr lang="zh-TW" altLang="zh-TW" sz="2800" dirty="0">
                <a:effectLst/>
                <a:latin typeface="微軟正黑體" panose="020B0604030504040204" pitchFamily="34" charset="-120"/>
                <a:ea typeface="微軟正黑體" panose="020B0604030504040204" pitchFamily="34" charset="-120"/>
              </a:rPr>
              <a:t>開始，並繪製</a:t>
            </a:r>
            <a:r>
              <a:rPr lang="en-US" altLang="zh-TW" sz="2800" dirty="0">
                <a:effectLst/>
                <a:latin typeface="微軟正黑體" panose="020B0604030504040204" pitchFamily="34" charset="-120"/>
                <a:ea typeface="微軟正黑體" panose="020B0604030504040204" pitchFamily="34" charset="-120"/>
              </a:rPr>
              <a:t>10X10 pixels </a:t>
            </a:r>
            <a:r>
              <a:rPr lang="zh-TW" altLang="zh-TW" sz="2800" dirty="0">
                <a:effectLst/>
                <a:latin typeface="微軟正黑體" panose="020B0604030504040204" pitchFamily="34" charset="-120"/>
                <a:ea typeface="微軟正黑體" panose="020B0604030504040204" pitchFamily="34" charset="-120"/>
              </a:rPr>
              <a:t>的藍色矩形，然後將</a:t>
            </a:r>
            <a:r>
              <a:rPr lang="en-US" altLang="zh-TW" sz="2800" dirty="0">
                <a:effectLst/>
                <a:latin typeface="微軟正黑體" panose="020B0604030504040204" pitchFamily="34" charset="-120"/>
                <a:ea typeface="微軟正黑體" panose="020B0604030504040204" pitchFamily="34" charset="-120"/>
              </a:rPr>
              <a:t>100</a:t>
            </a:r>
            <a:r>
              <a:rPr lang="zh-TW" altLang="zh-TW" sz="2800" dirty="0">
                <a:effectLst/>
                <a:latin typeface="微軟正黑體" panose="020B0604030504040204" pitchFamily="34" charset="-120"/>
                <a:ea typeface="微軟正黑體" panose="020B0604030504040204" pitchFamily="34" charset="-120"/>
              </a:rPr>
              <a:t>個</a:t>
            </a:r>
            <a:r>
              <a:rPr lang="en-US" altLang="zh-TW" sz="2800" dirty="0">
                <a:effectLst/>
                <a:latin typeface="微軟正黑體" panose="020B0604030504040204" pitchFamily="34" charset="-120"/>
                <a:ea typeface="微軟正黑體" panose="020B0604030504040204" pitchFamily="34" charset="-120"/>
              </a:rPr>
              <a:t>pixels copy</a:t>
            </a:r>
            <a:r>
              <a:rPr lang="zh-TW" altLang="zh-TW" sz="2800" dirty="0">
                <a:effectLst/>
                <a:latin typeface="微軟正黑體" panose="020B0604030504040204" pitchFamily="34" charset="-120"/>
                <a:ea typeface="微軟正黑體" panose="020B0604030504040204" pitchFamily="34" charset="-120"/>
              </a:rPr>
              <a:t>到</a:t>
            </a:r>
            <a:r>
              <a:rPr lang="en-US" altLang="zh-TW" sz="2800" dirty="0">
                <a:effectLst/>
                <a:latin typeface="微軟正黑體" panose="020B0604030504040204" pitchFamily="34" charset="-120"/>
                <a:ea typeface="微軟正黑體" panose="020B0604030504040204" pitchFamily="34" charset="-120"/>
              </a:rPr>
              <a:t>color buffer</a:t>
            </a:r>
            <a:r>
              <a:rPr lang="zh-TW" altLang="zh-TW" sz="2800" dirty="0">
                <a:effectLst/>
                <a:latin typeface="微軟正黑體" panose="020B0604030504040204" pitchFamily="34" charset="-120"/>
                <a:ea typeface="微軟正黑體" panose="020B0604030504040204" pitchFamily="34" charset="-120"/>
              </a:rPr>
              <a:t>，</a:t>
            </a:r>
            <a:r>
              <a:rPr lang="en-US" altLang="zh-TW" sz="2800" dirty="0">
                <a:effectLst/>
                <a:latin typeface="微軟正黑體" panose="020B0604030504040204" pitchFamily="34" charset="-120"/>
                <a:ea typeface="微軟正黑體" panose="020B0604030504040204" pitchFamily="34" charset="-120"/>
              </a:rPr>
              <a:t>replace 100</a:t>
            </a:r>
            <a:r>
              <a:rPr lang="zh-TW" altLang="zh-TW" sz="2800" dirty="0">
                <a:effectLst/>
                <a:latin typeface="微軟正黑體" panose="020B0604030504040204" pitchFamily="34" charset="-120"/>
                <a:ea typeface="微軟正黑體" panose="020B0604030504040204" pitchFamily="34" charset="-120"/>
              </a:rPr>
              <a:t>個黑色</a:t>
            </a:r>
            <a:r>
              <a:rPr lang="en-US" altLang="zh-TW" sz="2800" dirty="0">
                <a:effectLst/>
                <a:latin typeface="微軟正黑體" panose="020B0604030504040204" pitchFamily="34" charset="-120"/>
                <a:ea typeface="微軟正黑體" panose="020B0604030504040204" pitchFamily="34" charset="-120"/>
              </a:rPr>
              <a:t>pixels</a:t>
            </a:r>
            <a:r>
              <a:rPr lang="zh-TW" altLang="zh-TW" sz="2800" dirty="0">
                <a:effectLst/>
                <a:latin typeface="微軟正黑體" panose="020B0604030504040204" pitchFamily="34" charset="-120"/>
                <a:ea typeface="微軟正黑體" panose="020B0604030504040204" pitchFamily="34" charset="-120"/>
              </a:rPr>
              <a:t>。</a:t>
            </a:r>
          </a:p>
          <a:p>
            <a:pPr marL="0" indent="0">
              <a:lnSpc>
                <a:spcPct val="80000"/>
              </a:lnSpc>
              <a:buNone/>
            </a:pPr>
            <a:r>
              <a:rPr lang="en-US" altLang="zh-TW" sz="2800" dirty="0">
                <a:effectLst/>
                <a:latin typeface="微軟正黑體" panose="020B0604030504040204" pitchFamily="34" charset="-120"/>
                <a:ea typeface="微軟正黑體" panose="020B0604030504040204" pitchFamily="34" charset="-120"/>
              </a:rPr>
              <a:t>The pixel that we want to write is called the source pixel. source pixel</a:t>
            </a:r>
            <a:r>
              <a:rPr lang="zh-TW" altLang="zh-TW" sz="2800" dirty="0">
                <a:effectLst/>
                <a:latin typeface="微軟正黑體" panose="020B0604030504040204" pitchFamily="34" charset="-120"/>
                <a:ea typeface="微軟正黑體" panose="020B0604030504040204" pitchFamily="34" charset="-120"/>
              </a:rPr>
              <a:t>將影響在</a:t>
            </a:r>
            <a:r>
              <a:rPr lang="en-US" altLang="zh-TW" sz="2800" dirty="0">
                <a:effectLst/>
                <a:latin typeface="微軟正黑體" panose="020B0604030504040204" pitchFamily="34" charset="-120"/>
                <a:ea typeface="微軟正黑體" panose="020B0604030504040204" pitchFamily="34" charset="-120"/>
              </a:rPr>
              <a:t>drawing buffer</a:t>
            </a:r>
            <a:r>
              <a:rPr lang="zh-TW" altLang="zh-TW" sz="2800" dirty="0">
                <a:effectLst/>
                <a:latin typeface="微軟正黑體" panose="020B0604030504040204" pitchFamily="34" charset="-120"/>
                <a:ea typeface="微軟正黑體" panose="020B0604030504040204" pitchFamily="34" charset="-120"/>
              </a:rPr>
              <a:t>裡的其中一個</a:t>
            </a:r>
            <a:r>
              <a:rPr lang="en-US" altLang="zh-TW" sz="2800" dirty="0">
                <a:effectLst/>
                <a:latin typeface="微軟正黑體" panose="020B0604030504040204" pitchFamily="34" charset="-120"/>
                <a:ea typeface="微軟正黑體" panose="020B0604030504040204" pitchFamily="34" charset="-120"/>
              </a:rPr>
              <a:t>pixel</a:t>
            </a:r>
            <a:r>
              <a:rPr lang="zh-TW" altLang="zh-TW" sz="2800" dirty="0">
                <a:effectLst/>
                <a:latin typeface="微軟正黑體" panose="020B0604030504040204" pitchFamily="34" charset="-120"/>
                <a:ea typeface="微軟正黑體" panose="020B0604030504040204" pitchFamily="34" charset="-120"/>
              </a:rPr>
              <a:t>，被稱為</a:t>
            </a:r>
            <a:r>
              <a:rPr lang="en-US" altLang="zh-TW" sz="2800" dirty="0">
                <a:effectLst/>
                <a:latin typeface="微軟正黑體" panose="020B0604030504040204" pitchFamily="34" charset="-120"/>
                <a:ea typeface="微軟正黑體" panose="020B0604030504040204" pitchFamily="34" charset="-120"/>
              </a:rPr>
              <a:t>destination pixel</a:t>
            </a:r>
            <a:endParaRPr lang="zh-TW" altLang="zh-TW" sz="2800" dirty="0">
              <a:effectLst/>
              <a:latin typeface="微軟正黑體" panose="020B0604030504040204" pitchFamily="34" charset="-120"/>
              <a:ea typeface="微軟正黑體" panose="020B0604030504040204" pitchFamily="34" charset="-120"/>
            </a:endParaRPr>
          </a:p>
          <a:p>
            <a:pPr marL="0" indent="0">
              <a:buNone/>
            </a:pPr>
            <a:endParaRPr lang="zh-TW" altLang="en-US" dirty="0"/>
          </a:p>
        </p:txBody>
      </p:sp>
      <p:pic>
        <p:nvPicPr>
          <p:cNvPr id="5" name="Picture 2" descr="D:\upload\計算機圖學\Interactive computer graphics\PowerPoint Figures\0321533674_fig\Figures\Angel5EjpegChap03\AN03F21.jpg"/>
          <p:cNvPicPr/>
          <p:nvPr/>
        </p:nvPicPr>
        <p:blipFill>
          <a:blip r:embed="rId2">
            <a:extLst>
              <a:ext uri="{BEBA8EAE-BF5A-486C-A8C5-ECC9F3942E4B}">
                <a14:imgProps xmlns:a14="http://schemas.microsoft.com/office/drawing/2010/main">
                  <a14:imgLayer r:embed="rId3">
                    <a14:imgEffect>
                      <a14:backgroundRemoval t="9910" b="74550" l="19683" r="80212"/>
                    </a14:imgEffect>
                  </a14:imgLayer>
                </a14:imgProps>
              </a:ext>
              <a:ext uri="{28A0092B-C50C-407E-A947-70E740481C1C}">
                <a14:useLocalDpi xmlns:a14="http://schemas.microsoft.com/office/drawing/2010/main" val="0"/>
              </a:ext>
            </a:extLst>
          </a:blip>
          <a:srcRect/>
          <a:stretch>
            <a:fillRect/>
          </a:stretch>
        </p:blipFill>
        <p:spPr bwMode="auto">
          <a:xfrm>
            <a:off x="7461849" y="4786630"/>
            <a:ext cx="4410075" cy="207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D:\upload\計算機圖學\Interactive computer graphics\PowerPoint Figures\0321533674_fig\Figures\Angel5EjpegChap03\AN03F21.jpg"/>
          <p:cNvPicPr/>
          <p:nvPr/>
        </p:nvPicPr>
        <p:blipFill>
          <a:blip r:embed="rId4">
            <a:extLst>
              <a:ext uri="{BEBA8EAE-BF5A-486C-A8C5-ECC9F3942E4B}">
                <a14:imgProps xmlns:a14="http://schemas.microsoft.com/office/drawing/2010/main">
                  <a14:imgLayer r:embed="rId3">
                    <a14:imgEffect>
                      <a14:backgroundRemoval t="70721" b="99550" l="54286" r="99683"/>
                    </a14:imgEffect>
                  </a14:imgLayer>
                </a14:imgProps>
              </a:ext>
              <a:ext uri="{28A0092B-C50C-407E-A947-70E740481C1C}">
                <a14:useLocalDpi xmlns:a14="http://schemas.microsoft.com/office/drawing/2010/main" val="0"/>
              </a:ext>
            </a:extLst>
          </a:blip>
          <a:srcRect/>
          <a:stretch>
            <a:fillRect/>
          </a:stretch>
        </p:blipFill>
        <p:spPr bwMode="auto">
          <a:xfrm>
            <a:off x="7461847" y="5012949"/>
            <a:ext cx="4401897" cy="176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upload\計算機圖學\Interactive computer graphics\PowerPoint Figures\0321533674_fig\Figures\Angel5EjpegChap03\AN03F21.jpg"/>
          <p:cNvPicPr/>
          <p:nvPr/>
        </p:nvPicPr>
        <p:blipFill>
          <a:blip r:embed="rId5">
            <a:extLst>
              <a:ext uri="{BEBA8EAE-BF5A-486C-A8C5-ECC9F3942E4B}">
                <a14:imgProps xmlns:a14="http://schemas.microsoft.com/office/drawing/2010/main">
                  <a14:imgLayer r:embed="rId3">
                    <a14:imgEffect>
                      <a14:backgroundRemoval t="65541" b="89865" l="20847" r="57884"/>
                    </a14:imgEffect>
                  </a14:imgLayer>
                </a14:imgProps>
              </a:ext>
              <a:ext uri="{28A0092B-C50C-407E-A947-70E740481C1C}">
                <a14:useLocalDpi xmlns:a14="http://schemas.microsoft.com/office/drawing/2010/main" val="0"/>
              </a:ext>
            </a:extLst>
          </a:blip>
          <a:srcRect/>
          <a:stretch>
            <a:fillRect/>
          </a:stretch>
        </p:blipFill>
        <p:spPr bwMode="auto">
          <a:xfrm>
            <a:off x="7461848" y="4625763"/>
            <a:ext cx="4410075" cy="207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字方塊 7"/>
          <p:cNvSpPr txBox="1"/>
          <p:nvPr/>
        </p:nvSpPr>
        <p:spPr>
          <a:xfrm>
            <a:off x="7405040" y="5089108"/>
            <a:ext cx="1013419" cy="276999"/>
          </a:xfrm>
          <a:prstGeom prst="rect">
            <a:avLst/>
          </a:prstGeom>
          <a:noFill/>
        </p:spPr>
        <p:txBody>
          <a:bodyPr wrap="none" rtlCol="0">
            <a:spAutoFit/>
          </a:bodyPr>
          <a:lstStyle/>
          <a:p>
            <a:r>
              <a:rPr lang="en-US" altLang="zh-TW" sz="1200" dirty="0"/>
              <a:t>source pixel</a:t>
            </a:r>
            <a:endParaRPr lang="zh-TW" altLang="en-US" sz="1200" dirty="0"/>
          </a:p>
        </p:txBody>
      </p:sp>
      <p:sp>
        <p:nvSpPr>
          <p:cNvPr id="9" name="文字方塊 8"/>
          <p:cNvSpPr txBox="1"/>
          <p:nvPr/>
        </p:nvSpPr>
        <p:spPr>
          <a:xfrm>
            <a:off x="9870894" y="5971075"/>
            <a:ext cx="1334020" cy="461665"/>
          </a:xfrm>
          <a:prstGeom prst="rect">
            <a:avLst/>
          </a:prstGeom>
          <a:noFill/>
        </p:spPr>
        <p:txBody>
          <a:bodyPr wrap="none" rtlCol="0">
            <a:spAutoFit/>
          </a:bodyPr>
          <a:lstStyle/>
          <a:p>
            <a:r>
              <a:rPr lang="en-US" altLang="zh-TW" sz="1200" dirty="0"/>
              <a:t>destination pixel</a:t>
            </a:r>
            <a:endParaRPr lang="zh-TW" altLang="zh-TW" sz="1200" dirty="0"/>
          </a:p>
          <a:p>
            <a:endParaRPr lang="zh-TW" altLang="en-US" sz="1200" dirty="0"/>
          </a:p>
        </p:txBody>
      </p:sp>
      <p:sp>
        <p:nvSpPr>
          <p:cNvPr id="10" name="文字方塊 9"/>
          <p:cNvSpPr txBox="1"/>
          <p:nvPr/>
        </p:nvSpPr>
        <p:spPr>
          <a:xfrm>
            <a:off x="8868595" y="4939349"/>
            <a:ext cx="1335622" cy="276999"/>
          </a:xfrm>
          <a:prstGeom prst="rect">
            <a:avLst/>
          </a:prstGeom>
          <a:noFill/>
        </p:spPr>
        <p:txBody>
          <a:bodyPr wrap="none" rtlCol="0">
            <a:spAutoFit/>
          </a:bodyPr>
          <a:lstStyle/>
          <a:p>
            <a:r>
              <a:rPr lang="en-US" altLang="zh-TW" sz="1200" dirty="0"/>
              <a:t>Logic Operations</a:t>
            </a:r>
            <a:endParaRPr lang="zh-TW" altLang="en-US" sz="1200" dirty="0"/>
          </a:p>
        </p:txBody>
      </p:sp>
      <p:sp>
        <p:nvSpPr>
          <p:cNvPr id="11" name="文字方塊 10"/>
          <p:cNvSpPr txBox="1"/>
          <p:nvPr/>
        </p:nvSpPr>
        <p:spPr>
          <a:xfrm>
            <a:off x="8107179" y="5827294"/>
            <a:ext cx="896592" cy="276999"/>
          </a:xfrm>
          <a:prstGeom prst="rect">
            <a:avLst/>
          </a:prstGeom>
          <a:noFill/>
        </p:spPr>
        <p:txBody>
          <a:bodyPr wrap="none" rtlCol="0">
            <a:spAutoFit/>
          </a:bodyPr>
          <a:lstStyle/>
          <a:p>
            <a:r>
              <a:rPr lang="en-US" altLang="zh-TW" sz="1200" dirty="0"/>
              <a:t>Read pixel</a:t>
            </a:r>
            <a:endParaRPr lang="zh-TW" altLang="en-US" sz="1200" dirty="0"/>
          </a:p>
        </p:txBody>
      </p:sp>
    </p:spTree>
    <p:extLst>
      <p:ext uri="{BB962C8B-B14F-4D97-AF65-F5344CB8AC3E}">
        <p14:creationId xmlns:p14="http://schemas.microsoft.com/office/powerpoint/2010/main" val="200371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Input Devices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b="1" dirty="0">
                <a:effectLst/>
              </a:rPr>
              <a:t>Input Mode</a:t>
            </a:r>
            <a:endParaRPr lang="zh-TW" altLang="zh-TW" b="1" dirty="0">
              <a:effectLst/>
            </a:endParaRPr>
          </a:p>
          <a:p>
            <a:pPr marL="0" indent="0">
              <a:buNone/>
            </a:pPr>
            <a:r>
              <a:rPr lang="zh-TW" altLang="zh-TW" dirty="0">
                <a:effectLst/>
                <a:latin typeface="微軟正黑體" panose="020B0604030504040204" pitchFamily="34" charset="-120"/>
                <a:ea typeface="微軟正黑體" panose="020B0604030504040204" pitchFamily="34" charset="-120"/>
              </a:rPr>
              <a:t>從</a:t>
            </a:r>
            <a:r>
              <a:rPr lang="en-US" altLang="zh-TW" dirty="0">
                <a:effectLst/>
                <a:latin typeface="微軟正黑體" panose="020B0604030504040204" pitchFamily="34" charset="-120"/>
                <a:ea typeface="微軟正黑體" panose="020B0604030504040204" pitchFamily="34" charset="-120"/>
              </a:rPr>
              <a:t>Measure</a:t>
            </a:r>
            <a:r>
              <a:rPr lang="zh-TW" altLang="zh-TW" dirty="0">
                <a:effectLst/>
                <a:latin typeface="微軟正黑體" panose="020B0604030504040204" pitchFamily="34" charset="-120"/>
                <a:ea typeface="微軟正黑體" panose="020B0604030504040204" pitchFamily="34" charset="-120"/>
              </a:rPr>
              <a:t>以及</a:t>
            </a:r>
            <a:r>
              <a:rPr lang="en-US" altLang="zh-TW" dirty="0">
                <a:effectLst/>
                <a:latin typeface="微軟正黑體" panose="020B0604030504040204" pitchFamily="34" charset="-120"/>
                <a:ea typeface="微軟正黑體" panose="020B0604030504040204" pitchFamily="34" charset="-120"/>
              </a:rPr>
              <a:t>Trigger</a:t>
            </a:r>
            <a:r>
              <a:rPr lang="zh-TW" altLang="zh-TW" dirty="0">
                <a:effectLst/>
                <a:latin typeface="微軟正黑體" panose="020B0604030504040204" pitchFamily="34" charset="-120"/>
                <a:ea typeface="微軟正黑體" panose="020B0604030504040204" pitchFamily="34" charset="-120"/>
              </a:rPr>
              <a:t>來討論：</a:t>
            </a:r>
          </a:p>
          <a:p>
            <a:pPr marL="0" lvl="0" indent="0">
              <a:buNone/>
            </a:pPr>
            <a:r>
              <a:rPr lang="en-US" altLang="zh-TW" dirty="0">
                <a:effectLst/>
                <a:latin typeface="微軟正黑體" panose="020B0604030504040204" pitchFamily="34" charset="-120"/>
                <a:ea typeface="微軟正黑體" panose="020B0604030504040204" pitchFamily="34" charset="-120"/>
              </a:rPr>
              <a:t>Measure : </a:t>
            </a:r>
            <a:r>
              <a:rPr lang="zh-TW" altLang="zh-TW" dirty="0">
                <a:effectLst/>
                <a:latin typeface="微軟正黑體" panose="020B0604030504040204" pitchFamily="34" charset="-120"/>
                <a:ea typeface="微軟正黑體" panose="020B0604030504040204" pitchFamily="34" charset="-120"/>
              </a:rPr>
              <a:t>一個輸入裝置的</a:t>
            </a:r>
            <a:r>
              <a:rPr lang="en-US" altLang="zh-TW" dirty="0">
                <a:effectLst/>
                <a:latin typeface="微軟正黑體" panose="020B0604030504040204" pitchFamily="34" charset="-120"/>
                <a:ea typeface="微軟正黑體" panose="020B0604030504040204" pitchFamily="34" charset="-120"/>
              </a:rPr>
              <a:t>measure</a:t>
            </a:r>
            <a:r>
              <a:rPr lang="zh-TW" altLang="zh-TW" dirty="0">
                <a:effectLst/>
                <a:latin typeface="微軟正黑體" panose="020B0604030504040204" pitchFamily="34" charset="-120"/>
                <a:ea typeface="微軟正黑體" panose="020B0604030504040204" pitchFamily="34" charset="-120"/>
              </a:rPr>
              <a:t>，即為輸入裝置回傳給使用者程式的值，例如鍵盤的</a:t>
            </a:r>
            <a:r>
              <a:rPr lang="en-US" altLang="zh-TW" dirty="0">
                <a:effectLst/>
                <a:latin typeface="微軟正黑體" panose="020B0604030504040204" pitchFamily="34" charset="-120"/>
                <a:ea typeface="微軟正黑體" panose="020B0604030504040204" pitchFamily="34" charset="-120"/>
              </a:rPr>
              <a:t>measure</a:t>
            </a:r>
            <a:r>
              <a:rPr lang="zh-TW" altLang="zh-TW" dirty="0">
                <a:effectLst/>
                <a:latin typeface="微軟正黑體" panose="020B0604030504040204" pitchFamily="34" charset="-120"/>
                <a:ea typeface="微軟正黑體" panose="020B0604030504040204" pitchFamily="34" charset="-120"/>
              </a:rPr>
              <a:t>為一個字元或是任意長度的字串</a:t>
            </a:r>
          </a:p>
          <a:p>
            <a:pPr marL="0" lvl="0" indent="0">
              <a:buNone/>
            </a:pPr>
            <a:r>
              <a:rPr lang="en-US" altLang="zh-TW" dirty="0">
                <a:effectLst/>
                <a:latin typeface="微軟正黑體" panose="020B0604030504040204" pitchFamily="34" charset="-120"/>
                <a:ea typeface="微軟正黑體" panose="020B0604030504040204" pitchFamily="34" charset="-120"/>
              </a:rPr>
              <a:t>Trigger : trigger</a:t>
            </a:r>
            <a:r>
              <a:rPr lang="zh-TW" altLang="zh-TW" dirty="0">
                <a:effectLst/>
                <a:latin typeface="微軟正黑體" panose="020B0604030504040204" pitchFamily="34" charset="-120"/>
                <a:ea typeface="微軟正黑體" panose="020B0604030504040204" pitchFamily="34" charset="-120"/>
              </a:rPr>
              <a:t>是用來發送訊號給裝置，以鍵盤為例，</a:t>
            </a:r>
            <a:r>
              <a:rPr lang="en-US" altLang="zh-TW" dirty="0">
                <a:effectLst/>
                <a:latin typeface="微軟正黑體" panose="020B0604030504040204" pitchFamily="34" charset="-120"/>
                <a:ea typeface="微軟正黑體" panose="020B0604030504040204" pitchFamily="34" charset="-120"/>
              </a:rPr>
              <a:t>Enter</a:t>
            </a:r>
            <a:r>
              <a:rPr lang="zh-TW" altLang="zh-TW" dirty="0">
                <a:effectLst/>
                <a:latin typeface="微軟正黑體" panose="020B0604030504040204" pitchFamily="34" charset="-120"/>
                <a:ea typeface="微軟正黑體" panose="020B0604030504040204" pitchFamily="34" charset="-120"/>
              </a:rPr>
              <a:t>可以視為一個</a:t>
            </a:r>
            <a:r>
              <a:rPr lang="en-US" altLang="zh-TW" dirty="0">
                <a:effectLst/>
                <a:latin typeface="微軟正黑體" panose="020B0604030504040204" pitchFamily="34" charset="-120"/>
                <a:ea typeface="微軟正黑體" panose="020B0604030504040204" pitchFamily="34" charset="-120"/>
              </a:rPr>
              <a:t>trigger</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rPr>
              <a:t> </a:t>
            </a:r>
            <a:endParaRPr lang="zh-TW" altLang="zh-TW" dirty="0">
              <a:effectLst/>
            </a:endParaRPr>
          </a:p>
          <a:p>
            <a:pPr marL="0" indent="0">
              <a:buNone/>
            </a:pPr>
            <a:endParaRPr lang="zh-TW" altLang="en-US" dirty="0"/>
          </a:p>
        </p:txBody>
      </p:sp>
    </p:spTree>
    <p:extLst>
      <p:ext uri="{BB962C8B-B14F-4D97-AF65-F5344CB8AC3E}">
        <p14:creationId xmlns:p14="http://schemas.microsoft.com/office/powerpoint/2010/main" val="3223785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3" name="內容版面配置區 2"/>
          <p:cNvSpPr>
            <a:spLocks noGrp="1"/>
          </p:cNvSpPr>
          <p:nvPr>
            <p:ph idx="1"/>
          </p:nvPr>
        </p:nvSpPr>
        <p:spPr>
          <a:xfrm>
            <a:off x="592891" y="2135035"/>
            <a:ext cx="9613861" cy="3599316"/>
          </a:xfrm>
        </p:spPr>
        <p:txBody>
          <a:bodyPr/>
          <a:lstStyle/>
          <a:p>
            <a:pPr marL="0" indent="0">
              <a:buNone/>
            </a:pPr>
            <a:r>
              <a:rPr lang="zh-TW" altLang="zh-TW" dirty="0">
                <a:effectLst/>
                <a:latin typeface="微軟正黑體" panose="020B0604030504040204" pitchFamily="34" charset="-120"/>
                <a:ea typeface="微軟正黑體" panose="020B0604030504040204" pitchFamily="34" charset="-120"/>
              </a:rPr>
              <a:t>以下介紹兩種關於</a:t>
            </a:r>
            <a:r>
              <a:rPr lang="en-US" altLang="zh-TW" dirty="0">
                <a:effectLst/>
                <a:latin typeface="微軟正黑體" panose="020B0604030504040204" pitchFamily="34" charset="-120"/>
                <a:ea typeface="微軟正黑體" panose="020B0604030504040204" pitchFamily="34" charset="-120"/>
              </a:rPr>
              <a:t>pixel</a:t>
            </a:r>
            <a:r>
              <a:rPr lang="zh-TW" altLang="zh-TW" dirty="0">
                <a:effectLst/>
                <a:latin typeface="微軟正黑體" panose="020B0604030504040204" pitchFamily="34" charset="-120"/>
                <a:ea typeface="微軟正黑體" panose="020B0604030504040204" pitchFamily="34" charset="-120"/>
              </a:rPr>
              <a:t>的位元運算</a:t>
            </a:r>
            <a:endParaRPr lang="en-US" altLang="zh-TW" dirty="0">
              <a:effectLst/>
              <a:latin typeface="微軟正黑體" panose="020B0604030504040204" pitchFamily="34" charset="-120"/>
              <a:ea typeface="微軟正黑體" panose="020B0604030504040204" pitchFamily="34" charset="-120"/>
            </a:endParaRPr>
          </a:p>
          <a:p>
            <a:pPr marL="0" indent="0">
              <a:buNone/>
            </a:pPr>
            <a:r>
              <a:rPr lang="en-US" altLang="zh-TW" dirty="0">
                <a:effectLst/>
                <a:latin typeface="微軟正黑體" panose="020B0604030504040204" pitchFamily="34" charset="-120"/>
                <a:ea typeface="微軟正黑體" panose="020B0604030504040204" pitchFamily="34" charset="-120"/>
              </a:rPr>
              <a:t>1.replacement mode:</a:t>
            </a:r>
            <a:r>
              <a:rPr lang="zh-TW" altLang="zh-TW" dirty="0">
                <a:effectLst/>
                <a:latin typeface="微軟正黑體" panose="020B0604030504040204" pitchFamily="34" charset="-120"/>
                <a:ea typeface="微軟正黑體" panose="020B0604030504040204" pitchFamily="34" charset="-120"/>
              </a:rPr>
              <a:t>將</a:t>
            </a:r>
            <a:r>
              <a:rPr lang="en-US" altLang="zh-TW" dirty="0">
                <a:effectLst/>
                <a:latin typeface="微軟正黑體" panose="020B0604030504040204" pitchFamily="34" charset="-120"/>
                <a:ea typeface="微軟正黑體" panose="020B0604030504040204" pitchFamily="34" charset="-120"/>
              </a:rPr>
              <a:t>source pixel </a:t>
            </a:r>
            <a:r>
              <a:rPr lang="zh-TW" altLang="zh-TW" dirty="0">
                <a:effectLst/>
                <a:latin typeface="微軟正黑體" panose="020B0604030504040204" pitchFamily="34" charset="-120"/>
                <a:ea typeface="微軟正黑體" panose="020B0604030504040204" pitchFamily="34" charset="-120"/>
              </a:rPr>
              <a:t>替換到對應的</a:t>
            </a:r>
            <a:r>
              <a:rPr lang="en-US" altLang="zh-TW" dirty="0">
                <a:effectLst/>
                <a:latin typeface="微軟正黑體" panose="020B0604030504040204" pitchFamily="34" charset="-120"/>
                <a:ea typeface="微軟正黑體" panose="020B0604030504040204" pitchFamily="34" charset="-120"/>
              </a:rPr>
              <a:t>destination pixel</a:t>
            </a:r>
            <a:r>
              <a:rPr lang="zh-TW" altLang="zh-TW" dirty="0">
                <a:effectLst/>
                <a:latin typeface="微軟正黑體" panose="020B0604030504040204" pitchFamily="34" charset="-120"/>
                <a:ea typeface="微軟正黑體" panose="020B0604030504040204" pitchFamily="34" charset="-120"/>
              </a:rPr>
              <a:t>。</a:t>
            </a:r>
          </a:p>
          <a:p>
            <a:pPr marL="0" indent="0">
              <a:buNone/>
            </a:pPr>
            <a:r>
              <a:rPr lang="en-US" altLang="zh-TW" dirty="0">
                <a:effectLst/>
                <a:latin typeface="微軟正黑體" panose="020B0604030504040204" pitchFamily="34" charset="-120"/>
                <a:ea typeface="微軟正黑體" panose="020B0604030504040204" pitchFamily="34" charset="-120"/>
              </a:rPr>
              <a:t>2.XOR mode:</a:t>
            </a:r>
            <a:r>
              <a:rPr lang="zh-TW" altLang="zh-TW" dirty="0">
                <a:effectLst/>
                <a:latin typeface="微軟正黑體" panose="020B0604030504040204" pitchFamily="34" charset="-120"/>
                <a:ea typeface="微軟正黑體" panose="020B0604030504040204" pitchFamily="34" charset="-120"/>
              </a:rPr>
              <a:t>使用</a:t>
            </a:r>
            <a:r>
              <a:rPr lang="en-US" altLang="zh-TW" dirty="0">
                <a:effectLst/>
                <a:latin typeface="微軟正黑體" panose="020B0604030504040204" pitchFamily="34" charset="-120"/>
                <a:ea typeface="微軟正黑體" panose="020B0604030504040204" pitchFamily="34" charset="-120"/>
              </a:rPr>
              <a:t>XOR</a:t>
            </a:r>
            <a:r>
              <a:rPr lang="zh-TW" altLang="zh-TW" dirty="0">
                <a:effectLst/>
                <a:latin typeface="微軟正黑體" panose="020B0604030504040204" pitchFamily="34" charset="-120"/>
                <a:ea typeface="微軟正黑體" panose="020B0604030504040204" pitchFamily="34" charset="-120"/>
              </a:rPr>
              <a:t>組合每個</a:t>
            </a:r>
            <a:r>
              <a:rPr lang="en-US" altLang="zh-TW" dirty="0">
                <a:effectLst/>
                <a:latin typeface="微軟正黑體" panose="020B0604030504040204" pitchFamily="34" charset="-120"/>
                <a:ea typeface="微軟正黑體" panose="020B0604030504040204" pitchFamily="34" charset="-120"/>
              </a:rPr>
              <a:t>pixel</a:t>
            </a:r>
            <a:r>
              <a:rPr lang="zh-TW" altLang="zh-TW" dirty="0">
                <a:effectLst/>
                <a:latin typeface="微軟正黑體" panose="020B0604030504040204" pitchFamily="34" charset="-120"/>
                <a:ea typeface="微軟正黑體" panose="020B0604030504040204" pitchFamily="34" charset="-120"/>
              </a:rPr>
              <a:t>中相應的位置。</a:t>
            </a:r>
          </a:p>
          <a:p>
            <a:pPr marL="0" indent="0">
              <a:buNone/>
            </a:pPr>
            <a:r>
              <a:rPr lang="en-US" altLang="zh-TW" dirty="0">
                <a:effectLst/>
                <a:latin typeface="微軟正黑體" panose="020B0604030504040204" pitchFamily="34" charset="-120"/>
                <a:ea typeface="微軟正黑體" panose="020B0604030504040204" pitchFamily="34" charset="-120"/>
              </a:rPr>
              <a:t> </a:t>
            </a:r>
            <a:endParaRPr lang="zh-TW" altLang="zh-TW" dirty="0">
              <a:effectLst/>
              <a:latin typeface="微軟正黑體" panose="020B0604030504040204" pitchFamily="34" charset="-120"/>
              <a:ea typeface="微軟正黑體" panose="020B0604030504040204" pitchFamily="34" charset="-120"/>
            </a:endParaRPr>
          </a:p>
          <a:p>
            <a:pPr marL="0" indent="0">
              <a:buNone/>
            </a:pPr>
            <a:r>
              <a:rPr lang="zh-TW" altLang="zh-TW" dirty="0">
                <a:effectLst/>
                <a:latin typeface="微軟正黑體" panose="020B0604030504040204" pitchFamily="34" charset="-120"/>
                <a:ea typeface="微軟正黑體" panose="020B0604030504040204" pitchFamily="34" charset="-120"/>
              </a:rPr>
              <a:t>如果</a:t>
            </a:r>
            <a:r>
              <a:rPr lang="en-US" altLang="zh-TW" dirty="0">
                <a:effectLst/>
                <a:latin typeface="微軟正黑體" panose="020B0604030504040204" pitchFamily="34" charset="-120"/>
                <a:ea typeface="微軟正黑體" panose="020B0604030504040204" pitchFamily="34" charset="-120"/>
              </a:rPr>
              <a:t>s </a:t>
            </a:r>
            <a:r>
              <a:rPr lang="zh-TW" altLang="zh-TW" dirty="0">
                <a:effectLst/>
                <a:latin typeface="微軟正黑體" panose="020B0604030504040204" pitchFamily="34" charset="-120"/>
                <a:ea typeface="微軟正黑體" panose="020B0604030504040204" pitchFamily="34" charset="-120"/>
              </a:rPr>
              <a:t>和</a:t>
            </a:r>
            <a:r>
              <a:rPr lang="en-US" altLang="zh-TW" dirty="0">
                <a:effectLst/>
                <a:latin typeface="微軟正黑體" panose="020B0604030504040204" pitchFamily="34" charset="-120"/>
                <a:ea typeface="微軟正黑體" panose="020B0604030504040204" pitchFamily="34" charset="-120"/>
              </a:rPr>
              <a:t> d </a:t>
            </a:r>
            <a:r>
              <a:rPr lang="zh-TW" altLang="zh-TW" dirty="0">
                <a:effectLst/>
                <a:latin typeface="微軟正黑體" panose="020B0604030504040204" pitchFamily="34" charset="-120"/>
                <a:ea typeface="微軟正黑體" panose="020B0604030504040204" pitchFamily="34" charset="-120"/>
              </a:rPr>
              <a:t>是相對應的</a:t>
            </a:r>
            <a:r>
              <a:rPr lang="en-US" altLang="zh-TW" dirty="0">
                <a:effectLst/>
                <a:latin typeface="微軟正黑體" panose="020B0604030504040204" pitchFamily="34" charset="-120"/>
                <a:ea typeface="微軟正黑體" panose="020B0604030504040204" pitchFamily="34" charset="-120"/>
              </a:rPr>
              <a:t>source pixel</a:t>
            </a:r>
            <a:r>
              <a:rPr lang="zh-TW" altLang="zh-TW" dirty="0">
                <a:effectLst/>
                <a:latin typeface="微軟正黑體" panose="020B0604030504040204" pitchFamily="34" charset="-120"/>
                <a:ea typeface="微軟正黑體" panose="020B0604030504040204" pitchFamily="34" charset="-120"/>
              </a:rPr>
              <a:t>與</a:t>
            </a:r>
            <a:r>
              <a:rPr lang="en-US" altLang="zh-TW" dirty="0">
                <a:effectLst/>
                <a:latin typeface="微軟正黑體" panose="020B0604030504040204" pitchFamily="34" charset="-120"/>
                <a:ea typeface="微軟正黑體" panose="020B0604030504040204" pitchFamily="34" charset="-120"/>
              </a:rPr>
              <a:t>destination pixel</a:t>
            </a:r>
            <a:r>
              <a:rPr lang="zh-TW" altLang="zh-TW" dirty="0">
                <a:effectLst/>
                <a:latin typeface="微軟正黑體" panose="020B0604030504040204" pitchFamily="34" charset="-120"/>
                <a:ea typeface="微軟正黑體" panose="020B0604030504040204" pitchFamily="34" charset="-120"/>
              </a:rPr>
              <a:t>，可以指定新的</a:t>
            </a:r>
            <a:r>
              <a:rPr lang="en-US" altLang="zh-TW" dirty="0">
                <a:effectLst/>
                <a:latin typeface="微軟正黑體" panose="020B0604030504040204" pitchFamily="34" charset="-120"/>
                <a:ea typeface="微軟正黑體" panose="020B0604030504040204" pitchFamily="34" charset="-120"/>
              </a:rPr>
              <a:t>destination bit </a:t>
            </a:r>
            <a:r>
              <a:rPr lang="zh-TW" altLang="zh-TW" dirty="0">
                <a:effectLst/>
                <a:latin typeface="微軟正黑體" panose="020B0604030504040204" pitchFamily="34" charset="-120"/>
                <a:ea typeface="微軟正黑體" panose="020B0604030504040204" pitchFamily="34" charset="-120"/>
              </a:rPr>
              <a:t>為</a:t>
            </a:r>
            <a:r>
              <a:rPr lang="en-US" altLang="zh-TW" dirty="0">
                <a:effectLst/>
                <a:latin typeface="微軟正黑體" panose="020B0604030504040204" pitchFamily="34" charset="-120"/>
                <a:ea typeface="微軟正黑體" panose="020B0604030504040204" pitchFamily="34" charset="-120"/>
              </a:rPr>
              <a:t>e</a:t>
            </a:r>
            <a:endParaRPr lang="zh-TW" altLang="en-US" dirty="0">
              <a:latin typeface="微軟正黑體" panose="020B0604030504040204" pitchFamily="34" charset="-120"/>
              <a:ea typeface="微軟正黑體" panose="020B0604030504040204" pitchFamily="34" charset="-120"/>
            </a:endParaRPr>
          </a:p>
        </p:txBody>
      </p:sp>
      <p:graphicFrame>
        <p:nvGraphicFramePr>
          <p:cNvPr id="22" name="Object 2"/>
          <p:cNvGraphicFramePr>
            <a:graphicFrameLocks noChangeAspect="1"/>
          </p:cNvGraphicFramePr>
          <p:nvPr>
            <p:extLst>
              <p:ext uri="{D42A27DB-BD31-4B8C-83A1-F6EECF244321}">
                <p14:modId xmlns:p14="http://schemas.microsoft.com/office/powerpoint/2010/main" val="1057791281"/>
              </p:ext>
            </p:extLst>
          </p:nvPr>
        </p:nvGraphicFramePr>
        <p:xfrm>
          <a:off x="680321" y="4720481"/>
          <a:ext cx="1643063" cy="500062"/>
        </p:xfrm>
        <a:graphic>
          <a:graphicData uri="http://schemas.openxmlformats.org/presentationml/2006/ole">
            <mc:AlternateContent xmlns:mc="http://schemas.openxmlformats.org/markup-compatibility/2006">
              <mc:Choice xmlns:v="urn:schemas-microsoft-com:vml" Requires="v">
                <p:oleObj spid="_x0000_s2089" name="Equation" r:id="rId4" imgW="583693" imgH="177646" progId="Equation.3">
                  <p:embed/>
                </p:oleObj>
              </mc:Choice>
              <mc:Fallback>
                <p:oleObj name="Equation" r:id="rId4" imgW="583693" imgH="177646" progId="Equation.3">
                  <p:embed/>
                  <p:pic>
                    <p:nvPicPr>
                      <p:cNvPr id="1187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21" y="4720481"/>
                        <a:ext cx="16430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val="3299895914"/>
              </p:ext>
            </p:extLst>
          </p:nvPr>
        </p:nvGraphicFramePr>
        <p:xfrm>
          <a:off x="680321" y="5220543"/>
          <a:ext cx="2679700" cy="571500"/>
        </p:xfrm>
        <a:graphic>
          <a:graphicData uri="http://schemas.openxmlformats.org/presentationml/2006/ole">
            <mc:AlternateContent xmlns:mc="http://schemas.openxmlformats.org/markup-compatibility/2006">
              <mc:Choice xmlns:v="urn:schemas-microsoft-com:vml" Requires="v">
                <p:oleObj spid="_x0000_s2090" name="Equation" r:id="rId6" imgW="952087" imgH="203112" progId="Equation.3">
                  <p:embed/>
                </p:oleObj>
              </mc:Choice>
              <mc:Fallback>
                <p:oleObj name="Equation" r:id="rId6" imgW="952087" imgH="203112" progId="Equation.3">
                  <p:embed/>
                  <p:pic>
                    <p:nvPicPr>
                      <p:cNvPr id="11879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321" y="5220543"/>
                        <a:ext cx="26797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0754725"/>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3" name="內容版面配置區 2"/>
          <p:cNvSpPr>
            <a:spLocks noGrp="1"/>
          </p:cNvSpPr>
          <p:nvPr>
            <p:ph idx="1"/>
          </p:nvPr>
        </p:nvSpPr>
        <p:spPr>
          <a:xfrm>
            <a:off x="680321" y="2336872"/>
            <a:ext cx="9613861" cy="4012169"/>
          </a:xfrm>
        </p:spPr>
        <p:txBody>
          <a:bodyPr>
            <a:normAutofit fontScale="25000" lnSpcReduction="20000"/>
          </a:bodyPr>
          <a:lstStyle/>
          <a:p>
            <a:pPr marL="0" indent="0">
              <a:buNone/>
            </a:pPr>
            <a:r>
              <a:rPr lang="en-US" altLang="zh-TW" sz="9600" b="1" dirty="0">
                <a:effectLst/>
              </a:rPr>
              <a:t>Drawing Erasable Lines:</a:t>
            </a:r>
          </a:p>
          <a:p>
            <a:pPr marL="0" indent="0">
              <a:buNone/>
            </a:pPr>
            <a:r>
              <a:rPr lang="en-US" altLang="zh-TW" sz="5600" b="1" dirty="0">
                <a:solidFill>
                  <a:schemeClr val="accent2"/>
                </a:solidFill>
                <a:effectLst>
                  <a:outerShdw blurRad="38100" dist="38100" dir="2700000" algn="tl">
                    <a:srgbClr val="000000">
                      <a:alpha val="43137"/>
                    </a:srgbClr>
                  </a:outerShdw>
                </a:effectLst>
              </a:rPr>
              <a:t>Mouse is used to get first end point and store this in object coordinates:</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xm</a:t>
            </a:r>
            <a:r>
              <a:rPr lang="en-US" altLang="zh-TW" sz="5600" b="1" dirty="0">
                <a:solidFill>
                  <a:schemeClr val="accent2"/>
                </a:solidFill>
                <a:effectLst>
                  <a:outerShdw blurRad="38100" dist="38100" dir="2700000" algn="tl">
                    <a:srgbClr val="000000">
                      <a:alpha val="43137"/>
                    </a:srgbClr>
                  </a:outerShdw>
                </a:effectLst>
              </a:rPr>
              <a:t>= x/500;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ym</a:t>
            </a:r>
            <a:r>
              <a:rPr lang="en-US" altLang="zh-TW" sz="5600" b="1" dirty="0">
                <a:solidFill>
                  <a:schemeClr val="accent2"/>
                </a:solidFill>
                <a:effectLst>
                  <a:outerShdw blurRad="38100" dist="38100" dir="2700000" algn="tl">
                    <a:srgbClr val="000000">
                      <a:alpha val="43137"/>
                    </a:srgbClr>
                  </a:outerShdw>
                </a:effectLst>
              </a:rPr>
              <a:t>= (500-y)/500;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Again mouse is used to get second point and draw a line segment in XOR mode:</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xmm</a:t>
            </a:r>
            <a:r>
              <a:rPr lang="en-US" altLang="zh-TW" sz="5600" b="1" dirty="0">
                <a:solidFill>
                  <a:schemeClr val="accent2"/>
                </a:solidFill>
                <a:effectLst>
                  <a:outerShdw blurRad="38100" dist="38100" dir="2700000" algn="tl">
                    <a:srgbClr val="000000">
                      <a:alpha val="43137"/>
                    </a:srgbClr>
                  </a:outerShdw>
                </a:effectLst>
              </a:rPr>
              <a:t>=x/500;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ymm</a:t>
            </a:r>
            <a:r>
              <a:rPr lang="en-US" altLang="zh-TW" sz="5600" b="1" dirty="0">
                <a:solidFill>
                  <a:schemeClr val="accent2"/>
                </a:solidFill>
                <a:effectLst>
                  <a:outerShdw blurRad="38100" dist="38100" dir="2700000" algn="tl">
                    <a:srgbClr val="000000">
                      <a:alpha val="43137"/>
                    </a:srgbClr>
                  </a:outerShdw>
                </a:effectLst>
              </a:rPr>
              <a:t>=(500-y)/500;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glLogicOp</a:t>
            </a:r>
            <a:r>
              <a:rPr lang="en-US" altLang="zh-TW" sz="5600" b="1" dirty="0">
                <a:solidFill>
                  <a:schemeClr val="accent2"/>
                </a:solidFill>
                <a:effectLst>
                  <a:outerShdw blurRad="38100" dist="38100" dir="2700000" algn="tl">
                    <a:srgbClr val="000000">
                      <a:alpha val="43137"/>
                    </a:srgbClr>
                  </a:outerShdw>
                </a:effectLst>
              </a:rPr>
              <a:t>(GL_XOR);</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glBegin</a:t>
            </a:r>
            <a:r>
              <a:rPr lang="en-US" altLang="zh-TW" sz="5600" b="1" dirty="0">
                <a:solidFill>
                  <a:schemeClr val="accent2"/>
                </a:solidFill>
                <a:effectLst>
                  <a:outerShdw blurRad="38100" dist="38100" dir="2700000" algn="tl">
                    <a:srgbClr val="000000">
                      <a:alpha val="43137"/>
                    </a:srgbClr>
                  </a:outerShdw>
                </a:effectLst>
              </a:rPr>
              <a:t>(GL_LINES)</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glLogicOp</a:t>
            </a:r>
            <a:r>
              <a:rPr lang="en-US" altLang="zh-TW" sz="5600" b="1" dirty="0">
                <a:solidFill>
                  <a:schemeClr val="accent2"/>
                </a:solidFill>
                <a:effectLst>
                  <a:outerShdw blurRad="38100" dist="38100" dir="2700000" algn="tl">
                    <a:srgbClr val="000000">
                      <a:alpha val="43137"/>
                    </a:srgbClr>
                  </a:outerShdw>
                </a:effectLst>
              </a:rPr>
              <a:t>(GL_COPY);</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glEnd</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glFlush</a:t>
            </a:r>
            <a:r>
              <a:rPr lang="en-US" altLang="zh-TW" sz="5600" b="1" dirty="0">
                <a:solidFill>
                  <a:schemeClr val="accent2"/>
                </a:solidFill>
                <a:effectLst>
                  <a:outerShdw blurRad="38100" dist="38100" dir="2700000" algn="tl">
                    <a:srgbClr val="000000">
                      <a:alpha val="43137"/>
                    </a:srgbClr>
                  </a:outerShdw>
                </a:effectLst>
              </a:rPr>
              <a:t>();</a:t>
            </a:r>
          </a:p>
          <a:p>
            <a:pPr marL="0" indent="0">
              <a:buNone/>
            </a:pPr>
            <a:r>
              <a:rPr lang="zh-TW" altLang="en-US" sz="6400" dirty="0">
                <a:effectLst/>
                <a:latin typeface="微軟正黑體" panose="020B0604030504040204" pitchFamily="34" charset="-120"/>
                <a:ea typeface="微軟正黑體" panose="020B0604030504040204" pitchFamily="34" charset="-120"/>
              </a:rPr>
              <a:t>上面的代碼中，使用複制模式切換回來，以便在正常模式下繪製其他對象</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02914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3" name="內容版面配置區 2"/>
          <p:cNvSpPr>
            <a:spLocks noGrp="1"/>
          </p:cNvSpPr>
          <p:nvPr>
            <p:ph idx="1"/>
          </p:nvPr>
        </p:nvSpPr>
        <p:spPr>
          <a:xfrm>
            <a:off x="602683" y="2129840"/>
            <a:ext cx="9613861" cy="3599316"/>
          </a:xfrm>
        </p:spPr>
        <p:txBody>
          <a:bodyPr>
            <a:normAutofit fontScale="25000" lnSpcReduction="20000"/>
          </a:bodyPr>
          <a:lstStyle/>
          <a:p>
            <a:pPr marL="0" indent="0">
              <a:buNone/>
            </a:pPr>
            <a:r>
              <a:rPr lang="zh-TW" altLang="zh-TW" sz="6400" dirty="0">
                <a:effectLst/>
                <a:latin typeface="微軟正黑體" panose="020B0604030504040204" pitchFamily="34" charset="-120"/>
                <a:ea typeface="微軟正黑體" panose="020B0604030504040204" pitchFamily="34" charset="-120"/>
              </a:rPr>
              <a:t>如果我們用鼠標輸入另一個點，我們首先在</a:t>
            </a:r>
            <a:r>
              <a:rPr lang="en-US" altLang="zh-TW" sz="6400" dirty="0">
                <a:effectLst/>
                <a:latin typeface="微軟正黑體" panose="020B0604030504040204" pitchFamily="34" charset="-120"/>
                <a:ea typeface="微軟正黑體" panose="020B0604030504040204" pitchFamily="34" charset="-120"/>
              </a:rPr>
              <a:t>XOR</a:t>
            </a:r>
            <a:r>
              <a:rPr lang="zh-TW" altLang="zh-TW" sz="6400" dirty="0">
                <a:effectLst/>
                <a:latin typeface="微軟正黑體" panose="020B0604030504040204" pitchFamily="34" charset="-120"/>
                <a:ea typeface="微軟正黑體" panose="020B0604030504040204" pitchFamily="34" charset="-120"/>
              </a:rPr>
              <a:t>模式下從第一個點到第二個點畫一條線，然後用第一個點到當前點畫第二條線</a:t>
            </a:r>
            <a:r>
              <a:rPr lang="en-US" altLang="zh-TW" sz="6400" dirty="0">
                <a:effectLst/>
                <a:latin typeface="微軟正黑體" panose="020B0604030504040204" pitchFamily="34" charset="-120"/>
                <a:ea typeface="微軟正黑體" panose="020B0604030504040204" pitchFamily="34" charset="-120"/>
              </a:rPr>
              <a:t>:</a:t>
            </a:r>
            <a:endParaRPr lang="zh-TW" altLang="zh-TW" sz="6400" dirty="0">
              <a:effectLst/>
              <a:latin typeface="微軟正黑體" panose="020B0604030504040204" pitchFamily="34" charset="-120"/>
              <a:ea typeface="微軟正黑體" panose="020B0604030504040204" pitchFamily="34" charset="-120"/>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glLogicOp</a:t>
            </a:r>
            <a:r>
              <a:rPr lang="en-US" altLang="zh-TW" sz="5600" b="1" dirty="0">
                <a:solidFill>
                  <a:schemeClr val="accent2"/>
                </a:solidFill>
                <a:effectLst>
                  <a:outerShdw blurRad="38100" dist="38100" dir="2700000" algn="tl">
                    <a:srgbClr val="000000">
                      <a:alpha val="43137"/>
                    </a:srgbClr>
                  </a:outerShdw>
                </a:effectLst>
              </a:rPr>
              <a:t>(GL_XOR);</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glBegin</a:t>
            </a:r>
            <a:r>
              <a:rPr lang="en-US" altLang="zh-TW" sz="5600" b="1" dirty="0">
                <a:solidFill>
                  <a:schemeClr val="accent2"/>
                </a:solidFill>
                <a:effectLst>
                  <a:outerShdw blurRad="38100" dist="38100" dir="2700000" algn="tl">
                    <a:srgbClr val="000000">
                      <a:alpha val="43137"/>
                    </a:srgbClr>
                  </a:outerShdw>
                </a:effectLst>
              </a:rPr>
              <a:t>(GL_LINES)</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glEnd</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glFlush</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xmm</a:t>
            </a:r>
            <a:r>
              <a:rPr lang="en-US" altLang="zh-TW" sz="5600" b="1" dirty="0">
                <a:solidFill>
                  <a:schemeClr val="accent2"/>
                </a:solidFill>
                <a:effectLst>
                  <a:outerShdw blurRad="38100" dist="38100" dir="2700000" algn="tl">
                    <a:srgbClr val="000000">
                      <a:alpha val="43137"/>
                    </a:srgbClr>
                  </a:outerShdw>
                </a:effectLst>
              </a:rPr>
              <a:t>=x/500;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ymm</a:t>
            </a:r>
            <a:r>
              <a:rPr lang="en-US" altLang="zh-TW" sz="5600" b="1" dirty="0">
                <a:solidFill>
                  <a:schemeClr val="accent2"/>
                </a:solidFill>
                <a:effectLst>
                  <a:outerShdw blurRad="38100" dist="38100" dir="2700000" algn="tl">
                    <a:srgbClr val="000000">
                      <a:alpha val="43137"/>
                    </a:srgbClr>
                  </a:outerShdw>
                </a:effectLst>
              </a:rPr>
              <a:t>=(500-y)/500;</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glLogicOp</a:t>
            </a:r>
            <a:r>
              <a:rPr lang="en-US" altLang="zh-TW" sz="5600" b="1" dirty="0">
                <a:solidFill>
                  <a:schemeClr val="accent2"/>
                </a:solidFill>
                <a:effectLst>
                  <a:outerShdw blurRad="38100" dist="38100" dir="2700000" algn="tl">
                    <a:srgbClr val="000000">
                      <a:alpha val="43137"/>
                    </a:srgbClr>
                  </a:outerShdw>
                </a:effectLst>
              </a:rPr>
              <a:t>(GL_XOR);</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glBegin</a:t>
            </a:r>
            <a:r>
              <a:rPr lang="en-US" altLang="zh-TW" sz="5600" b="1" dirty="0">
                <a:solidFill>
                  <a:schemeClr val="accent2"/>
                </a:solidFill>
                <a:effectLst>
                  <a:outerShdw blurRad="38100" dist="38100" dir="2700000" algn="tl">
                    <a:srgbClr val="000000">
                      <a:alpha val="43137"/>
                    </a:srgbClr>
                  </a:outerShdw>
                </a:effectLst>
              </a:rPr>
              <a:t>(GL_LINES)</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a:solidFill>
                  <a:schemeClr val="accent2"/>
                </a:solidFill>
                <a:effectLst>
                  <a:outerShdw blurRad="38100" dist="38100" dir="2700000" algn="tl">
                    <a:srgbClr val="000000">
                      <a:alpha val="43137"/>
                    </a:srgbClr>
                  </a:outerShdw>
                </a:effectLst>
              </a:rPr>
              <a:t>    glVertex2f(</a:t>
            </a:r>
            <a:r>
              <a:rPr lang="en-US" altLang="zh-TW" sz="5600" b="1" dirty="0" err="1">
                <a:solidFill>
                  <a:schemeClr val="accent2"/>
                </a:solidFill>
                <a:effectLst>
                  <a:outerShdw blurRad="38100" dist="38100" dir="2700000" algn="tl">
                    <a:srgbClr val="000000">
                      <a:alpha val="43137"/>
                    </a:srgbClr>
                  </a:outerShdw>
                </a:effectLst>
              </a:rPr>
              <a:t>xmm</a:t>
            </a:r>
            <a:r>
              <a:rPr lang="en-US" altLang="zh-TW" sz="5600" b="1" dirty="0">
                <a:solidFill>
                  <a:schemeClr val="accent2"/>
                </a:solidFill>
                <a:effectLst>
                  <a:outerShdw blurRad="38100" dist="38100" dir="2700000" algn="tl">
                    <a:srgbClr val="000000">
                      <a:alpha val="43137"/>
                    </a:srgbClr>
                  </a:outerShdw>
                </a:effectLst>
              </a:rPr>
              <a:t>, </a:t>
            </a:r>
            <a:r>
              <a:rPr lang="en-US" altLang="zh-TW" sz="5600" b="1" dirty="0" err="1">
                <a:solidFill>
                  <a:schemeClr val="accent2"/>
                </a:solidFill>
                <a:effectLst>
                  <a:outerShdw blurRad="38100" dist="38100" dir="2700000" algn="tl">
                    <a:srgbClr val="000000">
                      <a:alpha val="43137"/>
                    </a:srgbClr>
                  </a:outerShdw>
                </a:effectLst>
              </a:rPr>
              <a:t>ymm</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glLogicOp</a:t>
            </a:r>
            <a:r>
              <a:rPr lang="en-US" altLang="zh-TW" sz="5600" b="1" dirty="0">
                <a:solidFill>
                  <a:schemeClr val="accent2"/>
                </a:solidFill>
                <a:effectLst>
                  <a:outerShdw blurRad="38100" dist="38100" dir="2700000" algn="tl">
                    <a:srgbClr val="000000">
                      <a:alpha val="43137"/>
                    </a:srgbClr>
                  </a:outerShdw>
                </a:effectLst>
              </a:rPr>
              <a:t>(GL_COPY);</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glEnd</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r>
              <a:rPr lang="en-US" altLang="zh-TW" sz="5600" b="1" dirty="0" err="1">
                <a:solidFill>
                  <a:schemeClr val="accent2"/>
                </a:solidFill>
                <a:effectLst>
                  <a:outerShdw blurRad="38100" dist="38100" dir="2700000" algn="tl">
                    <a:srgbClr val="000000">
                      <a:alpha val="43137"/>
                    </a:srgbClr>
                  </a:outerShdw>
                </a:effectLst>
              </a:rPr>
              <a:t>glFlush</a:t>
            </a:r>
            <a:r>
              <a:rPr lang="en-US" altLang="zh-TW" sz="5600" b="1" dirty="0">
                <a:solidFill>
                  <a:schemeClr val="accent2"/>
                </a:solidFill>
                <a:effectLst>
                  <a:outerShdw blurRad="38100" dist="38100" dir="2700000" algn="tl">
                    <a:srgbClr val="000000">
                      <a:alpha val="43137"/>
                    </a:srgbClr>
                  </a:outerShdw>
                </a:effectLst>
              </a:rPr>
              <a:t>();</a:t>
            </a:r>
            <a:endParaRPr lang="zh-TW" altLang="zh-TW" sz="56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2465636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a:effectLst/>
              </a:rPr>
              <a:t>Final form of code can be written as shown below:</a:t>
            </a:r>
            <a:endParaRPr lang="zh-TW" altLang="zh-TW" dirty="0">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glLogicOp</a:t>
            </a:r>
            <a:r>
              <a:rPr lang="en-US" altLang="zh-TW" sz="2000" b="1" dirty="0">
                <a:solidFill>
                  <a:schemeClr val="accent2"/>
                </a:solidFill>
                <a:effectLst>
                  <a:outerShdw blurRad="38100" dist="38100" dir="2700000" algn="tl">
                    <a:srgbClr val="000000">
                      <a:alpha val="43137"/>
                    </a:srgbClr>
                  </a:outerShdw>
                </a:effectLst>
              </a:rPr>
              <a:t>(GL_COPY);</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glBegin</a:t>
            </a:r>
            <a:r>
              <a:rPr lang="en-US" altLang="zh-TW" sz="2000" b="1" dirty="0">
                <a:solidFill>
                  <a:schemeClr val="accent2"/>
                </a:solidFill>
                <a:effectLst>
                  <a:outerShdw blurRad="38100" dist="38100" dir="2700000" algn="tl">
                    <a:srgbClr val="000000">
                      <a:alpha val="43137"/>
                    </a:srgbClr>
                  </a:outerShdw>
                </a:effectLst>
              </a:rPr>
              <a:t>(GL_LINES)</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a:solidFill>
                  <a:schemeClr val="accent2"/>
                </a:solidFill>
                <a:effectLst>
                  <a:outerShdw blurRad="38100" dist="38100" dir="2700000" algn="tl">
                    <a:srgbClr val="000000">
                      <a:alpha val="43137"/>
                    </a:srgbClr>
                  </a:outerShdw>
                </a:effectLst>
              </a:rPr>
              <a:t>   	glVertex2f(</a:t>
            </a:r>
            <a:r>
              <a:rPr lang="en-US" altLang="zh-TW" sz="2000" b="1" dirty="0" err="1">
                <a:solidFill>
                  <a:schemeClr val="accent2"/>
                </a:solidFill>
                <a:effectLst>
                  <a:outerShdw blurRad="38100" dist="38100" dir="2700000" algn="tl">
                    <a:srgbClr val="000000">
                      <a:alpha val="43137"/>
                    </a:srgbClr>
                  </a:outerShdw>
                </a:effectLst>
              </a:rPr>
              <a:t>xm</a:t>
            </a:r>
            <a:r>
              <a:rPr lang="en-US" altLang="zh-TW" sz="2000" b="1" dirty="0">
                <a:solidFill>
                  <a:schemeClr val="accent2"/>
                </a:solidFill>
                <a:effectLst>
                  <a:outerShdw blurRad="38100" dist="38100" dir="2700000" algn="tl">
                    <a:srgbClr val="000000">
                      <a:alpha val="43137"/>
                    </a:srgbClr>
                  </a:outerShdw>
                </a:effectLst>
              </a:rPr>
              <a:t>, </a:t>
            </a:r>
            <a:r>
              <a:rPr lang="en-US" altLang="zh-TW" sz="2000" b="1" dirty="0" err="1">
                <a:solidFill>
                  <a:schemeClr val="accent2"/>
                </a:solidFill>
                <a:effectLst>
                  <a:outerShdw blurRad="38100" dist="38100" dir="2700000" algn="tl">
                    <a:srgbClr val="000000">
                      <a:alpha val="43137"/>
                    </a:srgbClr>
                  </a:outerShdw>
                </a:effectLst>
              </a:rPr>
              <a:t>ym</a:t>
            </a:r>
            <a:r>
              <a:rPr lang="en-US" altLang="zh-TW" sz="2000" b="1" dirty="0">
                <a:solidFill>
                  <a:schemeClr val="accent2"/>
                </a:solidFill>
                <a:effectLst>
                  <a:outerShdw blurRad="38100" dist="38100" dir="2700000" algn="tl">
                    <a:srgbClr val="000000">
                      <a:alpha val="43137"/>
                    </a:srgbClr>
                  </a:outerShdw>
                </a:effectLst>
              </a:rPr>
              <a:t>);</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a:solidFill>
                  <a:schemeClr val="accent2"/>
                </a:solidFill>
                <a:effectLst>
                  <a:outerShdw blurRad="38100" dist="38100" dir="2700000" algn="tl">
                    <a:srgbClr val="000000">
                      <a:alpha val="43137"/>
                    </a:srgbClr>
                  </a:outerShdw>
                </a:effectLst>
              </a:rPr>
              <a:t>   	glVertex2f(</a:t>
            </a:r>
            <a:r>
              <a:rPr lang="en-US" altLang="zh-TW" sz="2000" b="1" dirty="0" err="1">
                <a:solidFill>
                  <a:schemeClr val="accent2"/>
                </a:solidFill>
                <a:effectLst>
                  <a:outerShdw blurRad="38100" dist="38100" dir="2700000" algn="tl">
                    <a:srgbClr val="000000">
                      <a:alpha val="43137"/>
                    </a:srgbClr>
                  </a:outerShdw>
                </a:effectLst>
              </a:rPr>
              <a:t>xmm</a:t>
            </a:r>
            <a:r>
              <a:rPr lang="en-US" altLang="zh-TW" sz="2000" b="1" dirty="0">
                <a:solidFill>
                  <a:schemeClr val="accent2"/>
                </a:solidFill>
                <a:effectLst>
                  <a:outerShdw blurRad="38100" dist="38100" dir="2700000" algn="tl">
                    <a:srgbClr val="000000">
                      <a:alpha val="43137"/>
                    </a:srgbClr>
                  </a:outerShdw>
                </a:effectLst>
              </a:rPr>
              <a:t>, </a:t>
            </a:r>
            <a:r>
              <a:rPr lang="en-US" altLang="zh-TW" sz="2000" b="1" dirty="0" err="1">
                <a:solidFill>
                  <a:schemeClr val="accent2"/>
                </a:solidFill>
                <a:effectLst>
                  <a:outerShdw blurRad="38100" dist="38100" dir="2700000" algn="tl">
                    <a:srgbClr val="000000">
                      <a:alpha val="43137"/>
                    </a:srgbClr>
                  </a:outerShdw>
                </a:effectLst>
              </a:rPr>
              <a:t>ymm</a:t>
            </a:r>
            <a:r>
              <a:rPr lang="en-US" altLang="zh-TW" sz="2000" b="1" dirty="0">
                <a:solidFill>
                  <a:schemeClr val="accent2"/>
                </a:solidFill>
                <a:effectLst>
                  <a:outerShdw blurRad="38100" dist="38100" dir="2700000" algn="tl">
                    <a:srgbClr val="000000">
                      <a:alpha val="43137"/>
                    </a:srgbClr>
                  </a:outerShdw>
                </a:effectLst>
              </a:rPr>
              <a:t>);</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glEnd</a:t>
            </a:r>
            <a:r>
              <a:rPr lang="en-US" altLang="zh-TW" sz="2000" b="1" dirty="0">
                <a:solidFill>
                  <a:schemeClr val="accent2"/>
                </a:solidFill>
                <a:effectLst>
                  <a:outerShdw blurRad="38100" dist="38100" dir="2700000" algn="tl">
                    <a:srgbClr val="000000">
                      <a:alpha val="43137"/>
                    </a:srgbClr>
                  </a:outerShdw>
                </a:effectLst>
              </a:rPr>
              <a:t>();</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glFlush</a:t>
            </a:r>
            <a:r>
              <a:rPr lang="en-US" altLang="zh-TW" sz="2000" b="1" dirty="0">
                <a:solidFill>
                  <a:schemeClr val="accent2"/>
                </a:solidFill>
                <a:effectLst>
                  <a:outerShdw blurRad="38100" dist="38100" dir="2700000" algn="tl">
                    <a:srgbClr val="000000">
                      <a:alpha val="43137"/>
                    </a:srgbClr>
                  </a:outerShdw>
                </a:effectLst>
              </a:rPr>
              <a:t>();</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glLogicOp</a:t>
            </a:r>
            <a:r>
              <a:rPr lang="en-US" altLang="zh-TW" sz="2000" b="1" dirty="0">
                <a:solidFill>
                  <a:schemeClr val="accent2"/>
                </a:solidFill>
                <a:effectLst>
                  <a:outerShdw blurRad="38100" dist="38100" dir="2700000" algn="tl">
                    <a:srgbClr val="000000">
                      <a:alpha val="43137"/>
                    </a:srgbClr>
                  </a:outerShdw>
                </a:effectLst>
              </a:rPr>
              <a:t>(GL_XOR);</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endParaRPr lang="zh-TW" altLang="en-US" dirty="0"/>
          </a:p>
        </p:txBody>
      </p:sp>
    </p:spTree>
    <p:extLst>
      <p:ext uri="{BB962C8B-B14F-4D97-AF65-F5344CB8AC3E}">
        <p14:creationId xmlns:p14="http://schemas.microsoft.com/office/powerpoint/2010/main" val="10058009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effectLst/>
              </a:rPr>
              <a:t>We draw rectangle using same concept and the code for callback function are given below:</a:t>
            </a:r>
          </a:p>
          <a:p>
            <a:pPr marL="0" indent="0">
              <a:buNone/>
            </a:pPr>
            <a:r>
              <a:rPr lang="en-US" altLang="zh-TW" sz="2000" b="1" dirty="0">
                <a:solidFill>
                  <a:schemeClr val="accent2"/>
                </a:solidFill>
                <a:effectLst>
                  <a:outerShdw blurRad="38100" dist="38100" dir="2700000" algn="tl">
                    <a:srgbClr val="000000">
                      <a:alpha val="43137"/>
                    </a:srgbClr>
                  </a:outerShdw>
                </a:effectLst>
              </a:rPr>
              <a:t>float </a:t>
            </a:r>
            <a:r>
              <a:rPr lang="en-US" altLang="zh-TW" sz="2000" b="1" dirty="0" err="1">
                <a:solidFill>
                  <a:schemeClr val="accent2"/>
                </a:solidFill>
                <a:effectLst>
                  <a:outerShdw blurRad="38100" dist="38100" dir="2700000" algn="tl">
                    <a:srgbClr val="000000">
                      <a:alpha val="43137"/>
                    </a:srgbClr>
                  </a:outerShdw>
                </a:effectLst>
              </a:rPr>
              <a:t>xm</a:t>
            </a:r>
            <a:r>
              <a:rPr lang="en-US" altLang="zh-TW" sz="2000" b="1" dirty="0">
                <a:solidFill>
                  <a:schemeClr val="accent2"/>
                </a:solidFill>
                <a:effectLst>
                  <a:outerShdw blurRad="38100" dist="38100" dir="2700000" algn="tl">
                    <a:srgbClr val="000000">
                      <a:alpha val="43137"/>
                    </a:srgbClr>
                  </a:outerShdw>
                </a:effectLst>
              </a:rPr>
              <a:t>, </a:t>
            </a:r>
            <a:r>
              <a:rPr lang="en-US" altLang="zh-TW" sz="2000" b="1" dirty="0" err="1">
                <a:solidFill>
                  <a:schemeClr val="accent2"/>
                </a:solidFill>
                <a:effectLst>
                  <a:outerShdw blurRad="38100" dist="38100" dir="2700000" algn="tl">
                    <a:srgbClr val="000000">
                      <a:alpha val="43137"/>
                    </a:srgbClr>
                  </a:outerShdw>
                </a:effectLst>
              </a:rPr>
              <a:t>ym</a:t>
            </a:r>
            <a:r>
              <a:rPr lang="en-US" altLang="zh-TW" sz="2000" b="1" dirty="0">
                <a:solidFill>
                  <a:schemeClr val="accent2"/>
                </a:solidFill>
                <a:effectLst>
                  <a:outerShdw blurRad="38100" dist="38100" dir="2700000" algn="tl">
                    <a:srgbClr val="000000">
                      <a:alpha val="43137"/>
                    </a:srgbClr>
                  </a:outerShdw>
                </a:effectLst>
              </a:rPr>
              <a:t>, </a:t>
            </a:r>
            <a:r>
              <a:rPr lang="en-US" altLang="zh-TW" sz="2000" b="1" dirty="0" err="1">
                <a:solidFill>
                  <a:schemeClr val="accent2"/>
                </a:solidFill>
                <a:effectLst>
                  <a:outerShdw blurRad="38100" dist="38100" dir="2700000" algn="tl">
                    <a:srgbClr val="000000">
                      <a:alpha val="43137"/>
                    </a:srgbClr>
                  </a:outerShdw>
                </a:effectLst>
              </a:rPr>
              <a:t>xmm</a:t>
            </a:r>
            <a:r>
              <a:rPr lang="en-US" altLang="zh-TW" sz="2000" b="1" dirty="0">
                <a:solidFill>
                  <a:schemeClr val="accent2"/>
                </a:solidFill>
                <a:effectLst>
                  <a:outerShdw blurRad="38100" dist="38100" dir="2700000" algn="tl">
                    <a:srgbClr val="000000">
                      <a:alpha val="43137"/>
                    </a:srgbClr>
                  </a:outerShdw>
                </a:effectLst>
              </a:rPr>
              <a:t>, </a:t>
            </a:r>
            <a:r>
              <a:rPr lang="en-US" altLang="zh-TW" sz="2000" b="1" dirty="0" err="1">
                <a:solidFill>
                  <a:schemeClr val="accent2"/>
                </a:solidFill>
                <a:effectLst>
                  <a:outerShdw blurRad="38100" dist="38100" dir="2700000" algn="tl">
                    <a:srgbClr val="000000">
                      <a:alpha val="43137"/>
                    </a:srgbClr>
                  </a:outerShdw>
                </a:effectLst>
              </a:rPr>
              <a:t>ymm</a:t>
            </a:r>
            <a:r>
              <a:rPr lang="en-US" altLang="zh-TW" sz="2000" b="1" dirty="0">
                <a:solidFill>
                  <a:schemeClr val="accent2"/>
                </a:solidFill>
                <a:effectLst>
                  <a:outerShdw blurRad="38100" dist="38100" dir="2700000" algn="tl">
                    <a:srgbClr val="000000">
                      <a:alpha val="43137"/>
                    </a:srgbClr>
                  </a:outerShdw>
                </a:effectLst>
              </a:rPr>
              <a:t>; //the corners of the rectangle</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int</a:t>
            </a:r>
            <a:r>
              <a:rPr lang="en-US" altLang="zh-TW" sz="2000" b="1" dirty="0">
                <a:solidFill>
                  <a:schemeClr val="accent2"/>
                </a:solidFill>
                <a:effectLst>
                  <a:outerShdw blurRad="38100" dist="38100" dir="2700000" algn="tl">
                    <a:srgbClr val="000000">
                      <a:alpha val="43137"/>
                    </a:srgbClr>
                  </a:outerShdw>
                </a:effectLst>
              </a:rPr>
              <a:t> first = 0; //vertex the counter</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dirty="0">
                <a:effectLst/>
              </a:rPr>
              <a:t>The callbacks are registered as follows:</a:t>
            </a:r>
          </a:p>
          <a:p>
            <a:pPr marL="0" indent="0">
              <a:buNone/>
            </a:pPr>
            <a:endParaRPr lang="en-US" altLang="zh-TW" dirty="0">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glutMouseFunc</a:t>
            </a:r>
            <a:r>
              <a:rPr lang="en-US" altLang="zh-TW" sz="2000" b="1" dirty="0">
                <a:solidFill>
                  <a:schemeClr val="accent2"/>
                </a:solidFill>
                <a:effectLst>
                  <a:outerShdw blurRad="38100" dist="38100" dir="2700000" algn="tl">
                    <a:srgbClr val="000000">
                      <a:alpha val="43137"/>
                    </a:srgbClr>
                  </a:outerShdw>
                </a:effectLst>
              </a:rPr>
              <a:t>(mouse);</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r>
              <a:rPr lang="en-US" altLang="zh-TW" sz="2000" b="1" dirty="0" err="1">
                <a:solidFill>
                  <a:schemeClr val="accent2"/>
                </a:solidFill>
                <a:effectLst>
                  <a:outerShdw blurRad="38100" dist="38100" dir="2700000" algn="tl">
                    <a:srgbClr val="000000">
                      <a:alpha val="43137"/>
                    </a:srgbClr>
                  </a:outerShdw>
                </a:effectLst>
              </a:rPr>
              <a:t>glutMotionFunc</a:t>
            </a:r>
            <a:r>
              <a:rPr lang="en-US" altLang="zh-TW" sz="2000" b="1" dirty="0">
                <a:solidFill>
                  <a:schemeClr val="accent2"/>
                </a:solidFill>
                <a:effectLst>
                  <a:outerShdw blurRad="38100" dist="38100" dir="2700000" algn="tl">
                    <a:srgbClr val="000000">
                      <a:alpha val="43137"/>
                    </a:srgbClr>
                  </a:outerShdw>
                </a:effectLst>
              </a:rPr>
              <a:t>(move);</a:t>
            </a:r>
            <a:endParaRPr lang="zh-TW" altLang="zh-TW" sz="2000" b="1" dirty="0">
              <a:solidFill>
                <a:schemeClr val="accent2"/>
              </a:solidFill>
              <a:effectLst>
                <a:outerShdw blurRad="38100" dist="38100" dir="2700000" algn="tl">
                  <a:srgbClr val="000000">
                    <a:alpha val="43137"/>
                  </a:srgbClr>
                </a:outerShdw>
              </a:effectLst>
            </a:endParaRPr>
          </a:p>
          <a:p>
            <a:pPr marL="0" indent="0">
              <a:buNone/>
            </a:pPr>
            <a:endParaRPr lang="zh-TW" altLang="en-US" sz="2000"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361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4" name="文字方塊 3"/>
          <p:cNvSpPr txBox="1"/>
          <p:nvPr/>
        </p:nvSpPr>
        <p:spPr>
          <a:xfrm>
            <a:off x="680321" y="2113472"/>
            <a:ext cx="4750468" cy="4524315"/>
          </a:xfrm>
          <a:prstGeom prst="rect">
            <a:avLst/>
          </a:prstGeom>
          <a:noFill/>
        </p:spPr>
        <p:txBody>
          <a:bodyPr wrap="none" rtlCol="0">
            <a:spAutoFit/>
          </a:bodyPr>
          <a:lstStyle/>
          <a:p>
            <a:r>
              <a:rPr lang="en-US" altLang="zh-TW" sz="1200" b="1" dirty="0">
                <a:solidFill>
                  <a:schemeClr val="accent2"/>
                </a:solidFill>
                <a:effectLst>
                  <a:outerShdw blurRad="38100" dist="38100" dir="2700000" algn="tl">
                    <a:srgbClr val="000000">
                      <a:alpha val="43137"/>
                    </a:srgbClr>
                  </a:outerShdw>
                </a:effectLst>
              </a:rPr>
              <a:t>void mouse(</a:t>
            </a:r>
            <a:r>
              <a:rPr lang="en-US" altLang="zh-TW" sz="1200" b="1" dirty="0" err="1">
                <a:solidFill>
                  <a:schemeClr val="accent2"/>
                </a:solidFill>
                <a:effectLst>
                  <a:outerShdw blurRad="38100" dist="38100" dir="2700000" algn="tl">
                    <a:srgbClr val="000000">
                      <a:alpha val="43137"/>
                    </a:srgbClr>
                  </a:outerShdw>
                </a:effectLst>
              </a:rPr>
              <a:t>int</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btn</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int</a:t>
            </a:r>
            <a:r>
              <a:rPr lang="en-US" altLang="zh-TW" sz="1200" b="1" dirty="0">
                <a:solidFill>
                  <a:schemeClr val="accent2"/>
                </a:solidFill>
                <a:effectLst>
                  <a:outerShdw blurRad="38100" dist="38100" dir="2700000" algn="tl">
                    <a:srgbClr val="000000">
                      <a:alpha val="43137"/>
                    </a:srgbClr>
                  </a:outerShdw>
                </a:effectLst>
              </a:rPr>
              <a:t> state, </a:t>
            </a:r>
            <a:r>
              <a:rPr lang="en-US" altLang="zh-TW" sz="1200" b="1" dirty="0" err="1">
                <a:solidFill>
                  <a:schemeClr val="accent2"/>
                </a:solidFill>
                <a:effectLst>
                  <a:outerShdw blurRad="38100" dist="38100" dir="2700000" algn="tl">
                    <a:srgbClr val="000000">
                      <a:alpha val="43137"/>
                    </a:srgbClr>
                  </a:outerShdw>
                </a:effectLst>
              </a:rPr>
              <a:t>int</a:t>
            </a:r>
            <a:r>
              <a:rPr lang="en-US" altLang="zh-TW" sz="1200" b="1" dirty="0">
                <a:solidFill>
                  <a:schemeClr val="accent2"/>
                </a:solidFill>
                <a:effectLst>
                  <a:outerShdw blurRad="38100" dist="38100" dir="2700000" algn="tl">
                    <a:srgbClr val="000000">
                      <a:alpha val="43137"/>
                    </a:srgbClr>
                  </a:outerShdw>
                </a:effectLst>
              </a:rPr>
              <a:t> x, </a:t>
            </a:r>
            <a:r>
              <a:rPr lang="en-US" altLang="zh-TW" sz="1200" b="1" dirty="0" err="1">
                <a:solidFill>
                  <a:schemeClr val="accent2"/>
                </a:solidFill>
                <a:effectLst>
                  <a:outerShdw blurRad="38100" dist="38100" dir="2700000" algn="tl">
                    <a:srgbClr val="000000">
                      <a:alpha val="43137"/>
                    </a:srgbClr>
                  </a:outerShdw>
                </a:effectLst>
              </a:rPr>
              <a:t>int</a:t>
            </a:r>
            <a:r>
              <a:rPr lang="en-US" altLang="zh-TW" sz="1200" b="1" dirty="0">
                <a:solidFill>
                  <a:schemeClr val="accent2"/>
                </a:solidFill>
                <a:effectLst>
                  <a:outerShdw blurRad="38100" dist="38100" dir="2700000" algn="tl">
                    <a:srgbClr val="000000">
                      <a:alpha val="43137"/>
                    </a:srgbClr>
                  </a:outerShdw>
                </a:effectLst>
              </a:rPr>
              <a:t> y)</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if(</a:t>
            </a:r>
            <a:r>
              <a:rPr lang="en-US" altLang="zh-TW" sz="1200" b="1" dirty="0" err="1">
                <a:solidFill>
                  <a:schemeClr val="accent2"/>
                </a:solidFill>
                <a:effectLst>
                  <a:outerShdw blurRad="38100" dist="38100" dir="2700000" algn="tl">
                    <a:srgbClr val="000000">
                      <a:alpha val="43137"/>
                    </a:srgbClr>
                  </a:outerShdw>
                </a:effectLst>
              </a:rPr>
              <a:t>btn</a:t>
            </a:r>
            <a:r>
              <a:rPr lang="en-US" altLang="zh-TW" sz="1200" b="1" dirty="0">
                <a:solidFill>
                  <a:schemeClr val="accent2"/>
                </a:solidFill>
                <a:effectLst>
                  <a:outerShdw blurRad="38100" dist="38100" dir="2700000" algn="tl">
                    <a:srgbClr val="000000">
                      <a:alpha val="43137"/>
                    </a:srgbClr>
                  </a:outerShdw>
                </a:effectLst>
              </a:rPr>
              <a:t> == GLUT_LEFT_BUTTON &amp;&amp; state == GLUT_DOWN)</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xm</a:t>
            </a:r>
            <a:r>
              <a:rPr lang="en-US" altLang="zh-TW" sz="1200" b="1" dirty="0">
                <a:solidFill>
                  <a:schemeClr val="accent2"/>
                </a:solidFill>
                <a:effectLst>
                  <a:outerShdw blurRad="38100" dist="38100" dir="2700000" algn="tl">
                    <a:srgbClr val="000000">
                      <a:alpha val="43137"/>
                    </a:srgbClr>
                  </a:outerShdw>
                </a:effectLst>
              </a:rPr>
              <a:t> = x/500.0;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a:t>
            </a:r>
            <a:r>
              <a:rPr lang="en-US" altLang="zh-TW" sz="1200" b="1" dirty="0">
                <a:solidFill>
                  <a:schemeClr val="accent2"/>
                </a:solidFill>
                <a:effectLst>
                  <a:outerShdw blurRad="38100" dist="38100" dir="2700000" algn="tl">
                    <a:srgbClr val="000000">
                      <a:alpha val="43137"/>
                    </a:srgbClr>
                  </a:outerShdw>
                </a:effectLst>
              </a:rPr>
              <a:t> = (500-y)/500.0;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glColor3f(0.0, 0.0, 1.0);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glLogicOp</a:t>
            </a:r>
            <a:r>
              <a:rPr lang="en-US" altLang="zh-TW" sz="1200" b="1" dirty="0">
                <a:solidFill>
                  <a:schemeClr val="accent2"/>
                </a:solidFill>
                <a:effectLst>
                  <a:outerShdw blurRad="38100" dist="38100" dir="2700000" algn="tl">
                    <a:srgbClr val="000000">
                      <a:alpha val="43137"/>
                    </a:srgbClr>
                  </a:outerShdw>
                </a:effectLst>
              </a:rPr>
              <a:t>(GL_XOR);</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first = 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if(</a:t>
            </a:r>
            <a:r>
              <a:rPr lang="en-US" altLang="zh-TW" sz="1200" b="1" dirty="0" err="1">
                <a:solidFill>
                  <a:schemeClr val="accent2"/>
                </a:solidFill>
                <a:effectLst>
                  <a:outerShdw blurRad="38100" dist="38100" dir="2700000" algn="tl">
                    <a:srgbClr val="000000">
                      <a:alpha val="43137"/>
                    </a:srgbClr>
                  </a:outerShdw>
                </a:effectLst>
              </a:rPr>
              <a:t>btn</a:t>
            </a:r>
            <a:r>
              <a:rPr lang="en-US" altLang="zh-TW" sz="1200" b="1" dirty="0">
                <a:solidFill>
                  <a:schemeClr val="accent2"/>
                </a:solidFill>
                <a:effectLst>
                  <a:outerShdw blurRad="38100" dist="38100" dir="2700000" algn="tl">
                    <a:srgbClr val="000000">
                      <a:alpha val="43137"/>
                    </a:srgbClr>
                  </a:outerShdw>
                </a:effectLst>
              </a:rPr>
              <a:t> == GLUT_LEFT_BUTTON &amp;&amp; state == GLUT_UP)</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glRectf</a:t>
            </a:r>
            <a:r>
              <a:rPr lang="en-US" altLang="zh-TW" sz="1200" b="1" dirty="0">
                <a:solidFill>
                  <a:schemeClr val="accent2"/>
                </a:solidFill>
                <a:effectLst>
                  <a:outerShdw blurRad="38100" dist="38100" dir="2700000" algn="tl">
                    <a:srgbClr val="000000">
                      <a:alpha val="43137"/>
                    </a:srgbClr>
                  </a:outerShdw>
                </a:effectLst>
              </a:rPr>
              <a:t>(</a:t>
            </a:r>
            <a:r>
              <a:rPr lang="en-US" altLang="zh-TW" sz="1200" b="1" dirty="0" err="1">
                <a:solidFill>
                  <a:schemeClr val="accent2"/>
                </a:solidFill>
                <a:effectLst>
                  <a:outerShdw blurRad="38100" dist="38100" dir="2700000" algn="tl">
                    <a:srgbClr val="000000">
                      <a:alpha val="43137"/>
                    </a:srgbClr>
                  </a:outerShdw>
                </a:effectLst>
              </a:rPr>
              <a:t>xm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xmm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ymm</a:t>
            </a:r>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glFlush</a:t>
            </a:r>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glColor3f(0.0, 1.0, 0.0);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glLogicOp</a:t>
            </a:r>
            <a:r>
              <a:rPr lang="en-US" altLang="zh-TW" sz="1200" b="1" dirty="0">
                <a:solidFill>
                  <a:schemeClr val="accent2"/>
                </a:solidFill>
                <a:effectLst>
                  <a:outerShdw blurRad="38100" dist="38100" dir="2700000" algn="tl">
                    <a:srgbClr val="000000">
                      <a:alpha val="43137"/>
                    </a:srgbClr>
                  </a:outerShdw>
                </a:effectLst>
              </a:rPr>
              <a:t>(GL_COPY);</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xmm</a:t>
            </a:r>
            <a:r>
              <a:rPr lang="en-US" altLang="zh-TW" sz="1200" b="1" dirty="0">
                <a:solidFill>
                  <a:schemeClr val="accent2"/>
                </a:solidFill>
                <a:effectLst>
                  <a:outerShdw blurRad="38100" dist="38100" dir="2700000" algn="tl">
                    <a:srgbClr val="000000">
                      <a:alpha val="43137"/>
                    </a:srgbClr>
                  </a:outerShdw>
                </a:effectLst>
              </a:rPr>
              <a:t> = x/500.0;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ymm</a:t>
            </a:r>
            <a:r>
              <a:rPr lang="en-US" altLang="zh-TW" sz="1200" b="1" dirty="0">
                <a:solidFill>
                  <a:schemeClr val="accent2"/>
                </a:solidFill>
                <a:effectLst>
                  <a:outerShdw blurRad="38100" dist="38100" dir="2700000" algn="tl">
                    <a:srgbClr val="000000">
                      <a:alpha val="43137"/>
                    </a:srgbClr>
                  </a:outerShdw>
                </a:effectLst>
              </a:rPr>
              <a:t> = (500-y)/500.0;</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glLogicOp</a:t>
            </a:r>
            <a:r>
              <a:rPr lang="en-US" altLang="zh-TW" sz="1200" b="1" dirty="0">
                <a:solidFill>
                  <a:schemeClr val="accent2"/>
                </a:solidFill>
                <a:effectLst>
                  <a:outerShdw blurRad="38100" dist="38100" dir="2700000" algn="tl">
                    <a:srgbClr val="000000">
                      <a:alpha val="43137"/>
                    </a:srgbClr>
                  </a:outerShdw>
                </a:effectLst>
              </a:rPr>
              <a:t>(GL_COPY);</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glRectf</a:t>
            </a:r>
            <a:r>
              <a:rPr lang="en-US" altLang="zh-TW" sz="1200" b="1" dirty="0">
                <a:solidFill>
                  <a:schemeClr val="accent2"/>
                </a:solidFill>
                <a:effectLst>
                  <a:outerShdw blurRad="38100" dist="38100" dir="2700000" algn="tl">
                    <a:srgbClr val="000000">
                      <a:alpha val="43137"/>
                    </a:srgbClr>
                  </a:outerShdw>
                </a:effectLst>
              </a:rPr>
              <a:t>(</a:t>
            </a:r>
            <a:r>
              <a:rPr lang="en-US" altLang="zh-TW" sz="1200" b="1" dirty="0" err="1">
                <a:solidFill>
                  <a:schemeClr val="accent2"/>
                </a:solidFill>
                <a:effectLst>
                  <a:outerShdw blurRad="38100" dist="38100" dir="2700000" algn="tl">
                    <a:srgbClr val="000000">
                      <a:alpha val="43137"/>
                    </a:srgbClr>
                  </a:outerShdw>
                </a:effectLst>
              </a:rPr>
              <a:t>xm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xmm</a:t>
            </a:r>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ymm</a:t>
            </a:r>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r>
              <a:rPr lang="en-US" altLang="zh-TW" sz="1200" b="1" dirty="0" err="1">
                <a:solidFill>
                  <a:schemeClr val="accent2"/>
                </a:solidFill>
                <a:effectLst>
                  <a:outerShdw blurRad="38100" dist="38100" dir="2700000" algn="tl">
                    <a:srgbClr val="000000">
                      <a:alpha val="43137"/>
                    </a:srgbClr>
                  </a:outerShdw>
                </a:effectLst>
              </a:rPr>
              <a:t>glFlush</a:t>
            </a:r>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	}</a:t>
            </a:r>
            <a:endParaRPr lang="zh-TW" altLang="zh-TW" sz="1200" b="1" dirty="0">
              <a:solidFill>
                <a:schemeClr val="accent2"/>
              </a:solidFill>
              <a:effectLst>
                <a:outerShdw blurRad="38100" dist="38100" dir="2700000" algn="tl">
                  <a:srgbClr val="000000">
                    <a:alpha val="43137"/>
                  </a:srgbClr>
                </a:outerShdw>
              </a:effectLst>
            </a:endParaRPr>
          </a:p>
          <a:p>
            <a:r>
              <a:rPr lang="en-US" altLang="zh-TW" sz="1200" b="1" dirty="0">
                <a:solidFill>
                  <a:schemeClr val="accent2"/>
                </a:solidFill>
                <a:effectLst>
                  <a:outerShdw blurRad="38100" dist="38100" dir="2700000" algn="tl">
                    <a:srgbClr val="000000">
                      <a:alpha val="43137"/>
                    </a:srgbClr>
                  </a:outerShdw>
                </a:effectLst>
              </a:rPr>
              <a:t>}</a:t>
            </a:r>
            <a:endParaRPr lang="zh-TW" altLang="zh-TW" sz="1200" b="1" dirty="0">
              <a:solidFill>
                <a:schemeClr val="accent2"/>
              </a:solidFill>
              <a:effectLst>
                <a:outerShdw blurRad="38100" dist="38100" dir="2700000" algn="tl">
                  <a:srgbClr val="000000">
                    <a:alpha val="43137"/>
                  </a:srgbClr>
                </a:outerShdw>
              </a:effectLst>
            </a:endParaRPr>
          </a:p>
          <a:p>
            <a:endParaRPr lang="zh-TW" altLang="en-US" sz="1200"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0627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Logic Operations</a:t>
            </a:r>
            <a:endParaRPr lang="zh-TW" altLang="en-US" dirty="0"/>
          </a:p>
        </p:txBody>
      </p:sp>
      <p:sp>
        <p:nvSpPr>
          <p:cNvPr id="4" name="文字方塊 3"/>
          <p:cNvSpPr txBox="1"/>
          <p:nvPr/>
        </p:nvSpPr>
        <p:spPr>
          <a:xfrm>
            <a:off x="680321" y="2044460"/>
            <a:ext cx="10939085" cy="4801314"/>
          </a:xfrm>
          <a:prstGeom prst="rect">
            <a:avLst/>
          </a:prstGeom>
          <a:noFill/>
        </p:spPr>
        <p:txBody>
          <a:bodyPr wrap="none" rtlCol="0">
            <a:spAutoFit/>
          </a:bodyPr>
          <a:lstStyle/>
          <a:p>
            <a:r>
              <a:rPr lang="en-US" altLang="zh-TW" b="1" dirty="0">
                <a:solidFill>
                  <a:schemeClr val="accent2"/>
                </a:solidFill>
                <a:effectLst>
                  <a:outerShdw blurRad="38100" dist="38100" dir="2700000" algn="tl">
                    <a:srgbClr val="000000">
                      <a:alpha val="43137"/>
                    </a:srgbClr>
                  </a:outerShdw>
                </a:effectLst>
              </a:rPr>
              <a:t>void move(</a:t>
            </a: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x, </a:t>
            </a:r>
            <a:r>
              <a:rPr lang="en-US" altLang="zh-TW" b="1" dirty="0" err="1">
                <a:solidFill>
                  <a:schemeClr val="accent2"/>
                </a:solidFill>
                <a:effectLst>
                  <a:outerShdw blurRad="38100" dist="38100" dir="2700000" algn="tl">
                    <a:srgbClr val="000000">
                      <a:alpha val="43137"/>
                    </a:srgbClr>
                  </a:outerShdw>
                </a:effectLst>
              </a:rPr>
              <a:t>int</a:t>
            </a:r>
            <a:r>
              <a:rPr lang="en-US" altLang="zh-TW" b="1" dirty="0">
                <a:solidFill>
                  <a:schemeClr val="accent2"/>
                </a:solidFill>
                <a:effectLst>
                  <a:outerShdw blurRad="38100" dist="38100" dir="2700000" algn="tl">
                    <a:srgbClr val="000000">
                      <a:alpha val="43137"/>
                    </a:srgbClr>
                  </a:outerShdw>
                </a:effectLst>
              </a:rPr>
              <a:t> y)</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if( first ==1 )</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glRectf</a:t>
            </a:r>
            <a:r>
              <a:rPr lang="en-US" altLang="zh-TW" b="1" dirty="0">
                <a:solidFill>
                  <a:schemeClr val="accent2"/>
                </a:solidFill>
                <a:effectLst>
                  <a:outerShdw blurRad="38100" dist="38100" dir="2700000" algn="tl">
                    <a:srgbClr val="000000">
                      <a:alpha val="43137"/>
                    </a:srgbClr>
                  </a:outerShdw>
                </a:effectLst>
              </a:rPr>
              <a:t>(</a:t>
            </a:r>
            <a:r>
              <a:rPr lang="en-US" altLang="zh-TW" b="1" dirty="0" err="1">
                <a:solidFill>
                  <a:schemeClr val="accent2"/>
                </a:solidFill>
                <a:effectLst>
                  <a:outerShdw blurRad="38100" dist="38100" dir="2700000" algn="tl">
                    <a:srgbClr val="000000">
                      <a:alpha val="43137"/>
                    </a:srgbClr>
                  </a:outerShdw>
                </a:effectLst>
              </a:rPr>
              <a:t>xm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ym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xmm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ymm</a:t>
            </a:r>
            <a:r>
              <a:rPr lang="en-US" altLang="zh-TW" b="1" dirty="0">
                <a:solidFill>
                  <a:schemeClr val="accent2"/>
                </a:solidFill>
                <a:effectLst>
                  <a:outerShdw blurRad="38100" dist="38100" dir="2700000" algn="tl">
                    <a:srgbClr val="000000">
                      <a:alpha val="43137"/>
                    </a:srgbClr>
                  </a:outerShdw>
                </a:effectLst>
              </a:rPr>
              <a:t>);</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glFlush</a:t>
            </a:r>
            <a:r>
              <a:rPr lang="en-US" altLang="zh-TW" b="1" dirty="0">
                <a:solidFill>
                  <a:schemeClr val="accent2"/>
                </a:solidFill>
                <a:effectLst>
                  <a:outerShdw blurRad="38100" dist="38100" dir="2700000" algn="tl">
                    <a:srgbClr val="000000">
                      <a:alpha val="43137"/>
                    </a:srgbClr>
                  </a:outerShdw>
                </a:effectLst>
              </a:rPr>
              <a:t>();</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xmm</a:t>
            </a:r>
            <a:r>
              <a:rPr lang="en-US" altLang="zh-TW" b="1" dirty="0">
                <a:solidFill>
                  <a:schemeClr val="accent2"/>
                </a:solidFill>
                <a:effectLst>
                  <a:outerShdw blurRad="38100" dist="38100" dir="2700000" algn="tl">
                    <a:srgbClr val="000000">
                      <a:alpha val="43137"/>
                    </a:srgbClr>
                  </a:outerShdw>
                </a:effectLst>
              </a:rPr>
              <a:t> = x/500.0;</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ymm</a:t>
            </a:r>
            <a:r>
              <a:rPr lang="en-US" altLang="zh-TW" b="1" dirty="0">
                <a:solidFill>
                  <a:schemeClr val="accent2"/>
                </a:solidFill>
                <a:effectLst>
                  <a:outerShdw blurRad="38100" dist="38100" dir="2700000" algn="tl">
                    <a:srgbClr val="000000">
                      <a:alpha val="43137"/>
                    </a:srgbClr>
                  </a:outerShdw>
                </a:effectLst>
              </a:rPr>
              <a:t> = (500-y)/500.0;</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glRectf</a:t>
            </a:r>
            <a:r>
              <a:rPr lang="en-US" altLang="zh-TW" b="1" dirty="0">
                <a:solidFill>
                  <a:schemeClr val="accent2"/>
                </a:solidFill>
                <a:effectLst>
                  <a:outerShdw blurRad="38100" dist="38100" dir="2700000" algn="tl">
                    <a:srgbClr val="000000">
                      <a:alpha val="43137"/>
                    </a:srgbClr>
                  </a:outerShdw>
                </a:effectLst>
              </a:rPr>
              <a:t>(</a:t>
            </a:r>
            <a:r>
              <a:rPr lang="en-US" altLang="zh-TW" b="1" dirty="0" err="1">
                <a:solidFill>
                  <a:schemeClr val="accent2"/>
                </a:solidFill>
                <a:effectLst>
                  <a:outerShdw blurRad="38100" dist="38100" dir="2700000" algn="tl">
                    <a:srgbClr val="000000">
                      <a:alpha val="43137"/>
                    </a:srgbClr>
                  </a:outerShdw>
                </a:effectLst>
              </a:rPr>
              <a:t>xm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ym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xmm</a:t>
            </a:r>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ymm</a:t>
            </a:r>
            <a:r>
              <a:rPr lang="en-US" altLang="zh-TW" b="1" dirty="0">
                <a:solidFill>
                  <a:schemeClr val="accent2"/>
                </a:solidFill>
                <a:effectLst>
                  <a:outerShdw blurRad="38100" dist="38100" dir="2700000" algn="tl">
                    <a:srgbClr val="000000">
                      <a:alpha val="43137"/>
                    </a:srgbClr>
                  </a:outerShdw>
                </a:effectLst>
              </a:rPr>
              <a:t>);</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a:t>
            </a:r>
            <a:r>
              <a:rPr lang="en-US" altLang="zh-TW" b="1" dirty="0" err="1">
                <a:solidFill>
                  <a:schemeClr val="accent2"/>
                </a:solidFill>
                <a:effectLst>
                  <a:outerShdw blurRad="38100" dist="38100" dir="2700000" algn="tl">
                    <a:srgbClr val="000000">
                      <a:alpha val="43137"/>
                    </a:srgbClr>
                  </a:outerShdw>
                </a:effectLst>
              </a:rPr>
              <a:t>glFlush</a:t>
            </a:r>
            <a:r>
              <a:rPr lang="en-US" altLang="zh-TW" b="1" dirty="0">
                <a:solidFill>
                  <a:schemeClr val="accent2"/>
                </a:solidFill>
                <a:effectLst>
                  <a:outerShdw blurRad="38100" dist="38100" dir="2700000" algn="tl">
                    <a:srgbClr val="000000">
                      <a:alpha val="43137"/>
                    </a:srgbClr>
                  </a:outerShdw>
                </a:effectLst>
              </a:rPr>
              <a:t>();</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	first = 1;</a:t>
            </a:r>
            <a:endParaRPr lang="zh-TW" altLang="zh-TW" b="1" dirty="0">
              <a:solidFill>
                <a:schemeClr val="accent2"/>
              </a:solidFill>
              <a:effectLst>
                <a:outerShdw blurRad="38100" dist="38100" dir="2700000" algn="tl">
                  <a:srgbClr val="000000">
                    <a:alpha val="43137"/>
                  </a:srgbClr>
                </a:outerShdw>
              </a:effectLst>
            </a:endParaRPr>
          </a:p>
          <a:p>
            <a:r>
              <a:rPr lang="en-US" altLang="zh-TW" b="1" dirty="0">
                <a:solidFill>
                  <a:schemeClr val="accent2"/>
                </a:solidFill>
                <a:effectLst>
                  <a:outerShdw blurRad="38100" dist="38100" dir="2700000" algn="tl">
                    <a:srgbClr val="000000">
                      <a:alpha val="43137"/>
                    </a:srgbClr>
                  </a:outerShdw>
                </a:effectLst>
              </a:rPr>
              <a:t>}</a:t>
            </a:r>
          </a:p>
          <a:p>
            <a:r>
              <a:rPr lang="zh-TW" altLang="zh-TW" dirty="0">
                <a:latin typeface="微軟正黑體" panose="020B0604030504040204" pitchFamily="34" charset="-120"/>
                <a:ea typeface="微軟正黑體" panose="020B0604030504040204" pitchFamily="34" charset="-120"/>
              </a:rPr>
              <a:t>一開始用</a:t>
            </a:r>
            <a:r>
              <a:rPr lang="en-US" altLang="zh-TW" dirty="0">
                <a:latin typeface="微軟正黑體" panose="020B0604030504040204" pitchFamily="34" charset="-120"/>
                <a:ea typeface="微軟正黑體" panose="020B0604030504040204" pitchFamily="34" charset="-120"/>
              </a:rPr>
              <a:t>XOR mode</a:t>
            </a:r>
            <a:r>
              <a:rPr lang="zh-TW" altLang="zh-TW" dirty="0">
                <a:latin typeface="微軟正黑體" panose="020B0604030504040204" pitchFamily="34" charset="-120"/>
                <a:ea typeface="微軟正黑體" panose="020B0604030504040204" pitchFamily="34" charset="-120"/>
              </a:rPr>
              <a:t>畫出一個矩形。</a:t>
            </a:r>
          </a:p>
          <a:p>
            <a:r>
              <a:rPr lang="zh-TW" altLang="zh-TW" dirty="0">
                <a:latin typeface="微軟正黑體" panose="020B0604030504040204" pitchFamily="34" charset="-120"/>
                <a:ea typeface="微軟正黑體" panose="020B0604030504040204" pitchFamily="34" charset="-120"/>
              </a:rPr>
              <a:t>之後每次獲得頂點時，我們首先通過使用新頂點重新繪製新矩形來擦除現有矩形。</a:t>
            </a:r>
            <a:r>
              <a:rPr lang="en-US" altLang="zh-TW" dirty="0">
                <a:latin typeface="微軟正黑體" panose="020B0604030504040204" pitchFamily="34" charset="-120"/>
                <a:ea typeface="微軟正黑體" panose="020B0604030504040204" pitchFamily="34" charset="-120"/>
              </a:rPr>
              <a:t>. </a:t>
            </a:r>
            <a:endParaRPr lang="zh-TW" altLang="zh-TW" dirty="0">
              <a:latin typeface="微軟正黑體" panose="020B0604030504040204" pitchFamily="34" charset="-120"/>
              <a:ea typeface="微軟正黑體" panose="020B0604030504040204" pitchFamily="34" charset="-120"/>
            </a:endParaRPr>
          </a:p>
          <a:p>
            <a:r>
              <a:rPr lang="zh-TW" altLang="zh-TW" dirty="0">
                <a:latin typeface="微軟正黑體" panose="020B0604030504040204" pitchFamily="34" charset="-120"/>
                <a:ea typeface="微軟正黑體" panose="020B0604030504040204" pitchFamily="34" charset="-120"/>
              </a:rPr>
              <a:t>最後，當釋放鼠標按鈕時，再次執行</a:t>
            </a:r>
            <a:r>
              <a:rPr lang="en-US" altLang="zh-TW" dirty="0">
                <a:latin typeface="微軟正黑體" panose="020B0604030504040204" pitchFamily="34" charset="-120"/>
                <a:ea typeface="微軟正黑體" panose="020B0604030504040204" pitchFamily="34" charset="-120"/>
              </a:rPr>
              <a:t>mouse callback</a:t>
            </a:r>
            <a:r>
              <a:rPr lang="zh-TW" altLang="zh-TW" dirty="0">
                <a:latin typeface="微軟正黑體" panose="020B0604030504040204" pitchFamily="34" charset="-120"/>
                <a:ea typeface="微軟正黑體" panose="020B0604030504040204" pitchFamily="34" charset="-120"/>
              </a:rPr>
              <a:t>，執行最終</a:t>
            </a:r>
            <a:r>
              <a:rPr lang="en-US" altLang="zh-TW" dirty="0">
                <a:latin typeface="微軟正黑體" panose="020B0604030504040204" pitchFamily="34" charset="-120"/>
                <a:ea typeface="微軟正黑體" panose="020B0604030504040204" pitchFamily="34" charset="-120"/>
              </a:rPr>
              <a:t>erase</a:t>
            </a:r>
            <a:r>
              <a:rPr lang="zh-TW" altLang="zh-TW" dirty="0">
                <a:latin typeface="微軟正黑體" panose="020B0604030504040204" pitchFamily="34" charset="-120"/>
                <a:ea typeface="微軟正黑體" panose="020B0604030504040204" pitchFamily="34" charset="-120"/>
              </a:rPr>
              <a:t>和繪製並進入</a:t>
            </a:r>
            <a:r>
              <a:rPr lang="en-US" altLang="zh-TW" dirty="0">
                <a:latin typeface="微軟正黑體" panose="020B0604030504040204" pitchFamily="34" charset="-120"/>
                <a:ea typeface="微軟正黑體" panose="020B0604030504040204" pitchFamily="34" charset="-120"/>
              </a:rPr>
              <a:t>replacement mode</a:t>
            </a:r>
            <a:r>
              <a:rPr lang="zh-TW" altLang="zh-TW" dirty="0">
                <a:latin typeface="微軟正黑體" panose="020B0604030504040204" pitchFamily="34" charset="-120"/>
                <a:ea typeface="微軟正黑體" panose="020B0604030504040204" pitchFamily="34" charset="-120"/>
              </a:rPr>
              <a:t>。</a:t>
            </a:r>
          </a:p>
          <a:p>
            <a:endParaRPr lang="zh-TW" altLang="en-US"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495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D:\upload\計算機圖學\Interactive computer graphics\PowerPoint Figures\0321533674_fig\Figures\Angel5EjpegChap03\AN03F08.jpg">
            <a:extLst>
              <a:ext uri="{FF2B5EF4-FFF2-40B4-BE49-F238E27FC236}">
                <a16:creationId xmlns:a16="http://schemas.microsoft.com/office/drawing/2014/main" id="{C216955B-AD8F-483E-9CE8-174A33B5AC9C}"/>
              </a:ext>
            </a:extLst>
          </p:cNvPr>
          <p:cNvPicPr/>
          <p:nvPr/>
        </p:nvPicPr>
        <p:blipFill>
          <a:blip r:embed="rId2">
            <a:extLst>
              <a:ext uri="{BEBA8EAE-BF5A-486C-A8C5-ECC9F3942E4B}">
                <a14:imgProps xmlns:a14="http://schemas.microsoft.com/office/drawing/2010/main">
                  <a14:imgLayer r:embed="rId3">
                    <a14:imgEffect>
                      <a14:backgroundRemoval t="9091" b="97203" l="78671" r="100000"/>
                    </a14:imgEffect>
                  </a14:imgLayer>
                </a14:imgProps>
              </a:ext>
              <a:ext uri="{28A0092B-C50C-407E-A947-70E740481C1C}">
                <a14:useLocalDpi xmlns:a14="http://schemas.microsoft.com/office/drawing/2010/main" val="0"/>
              </a:ext>
            </a:extLst>
          </a:blip>
          <a:srcRect/>
          <a:stretch>
            <a:fillRect/>
          </a:stretch>
        </p:blipFill>
        <p:spPr bwMode="auto">
          <a:xfrm>
            <a:off x="-1051791" y="4538850"/>
            <a:ext cx="4610100" cy="654685"/>
          </a:xfrm>
          <a:prstGeom prst="rect">
            <a:avLst/>
          </a:prstGeom>
          <a:noFill/>
          <a:ln>
            <a:noFill/>
          </a:ln>
        </p:spPr>
      </p:pic>
      <p:sp>
        <p:nvSpPr>
          <p:cNvPr id="2" name="標題 1"/>
          <p:cNvSpPr>
            <a:spLocks noGrp="1"/>
          </p:cNvSpPr>
          <p:nvPr>
            <p:ph type="title"/>
          </p:nvPr>
        </p:nvSpPr>
        <p:spPr/>
        <p:txBody>
          <a:bodyPr/>
          <a:lstStyle/>
          <a:p>
            <a:r>
              <a:rPr lang="en-US" altLang="zh-TW" b="1" dirty="0"/>
              <a:t>Input Devices</a:t>
            </a:r>
            <a:endParaRPr lang="zh-TW" altLang="en-US" dirty="0"/>
          </a:p>
        </p:txBody>
      </p:sp>
      <p:sp>
        <p:nvSpPr>
          <p:cNvPr id="3" name="內容版面配置區 2"/>
          <p:cNvSpPr>
            <a:spLocks noGrp="1"/>
          </p:cNvSpPr>
          <p:nvPr>
            <p:ph idx="1"/>
          </p:nvPr>
        </p:nvSpPr>
        <p:spPr>
          <a:xfrm>
            <a:off x="680321" y="2336873"/>
            <a:ext cx="10214841" cy="4132938"/>
          </a:xfrm>
        </p:spPr>
        <p:txBody>
          <a:bodyPr>
            <a:normAutofit fontScale="92500" lnSpcReduction="20000"/>
          </a:bodyPr>
          <a:lstStyle/>
          <a:p>
            <a:pPr marL="0" indent="0">
              <a:buNone/>
            </a:pPr>
            <a:r>
              <a:rPr lang="zh-TW" altLang="zh-TW" dirty="0">
                <a:effectLst/>
                <a:latin typeface="微軟正黑體" panose="020B0604030504040204" pitchFamily="34" charset="-120"/>
                <a:ea typeface="微軟正黑體" panose="020B0604030504040204" pitchFamily="34" charset="-120"/>
              </a:rPr>
              <a:t>應用程式利用三種不同的來完成裝置的</a:t>
            </a:r>
            <a:r>
              <a:rPr lang="en-US" altLang="zh-TW" dirty="0">
                <a:effectLst/>
                <a:latin typeface="微軟正黑體" panose="020B0604030504040204" pitchFamily="34" charset="-120"/>
                <a:ea typeface="微軟正黑體" panose="020B0604030504040204" pitchFamily="34" charset="-120"/>
              </a:rPr>
              <a:t>measure</a:t>
            </a:r>
            <a:r>
              <a:rPr lang="zh-TW" altLang="zh-TW" dirty="0">
                <a:effectLst/>
                <a:latin typeface="微軟正黑體" panose="020B0604030504040204" pitchFamily="34" charset="-120"/>
                <a:ea typeface="微軟正黑體" panose="020B0604030504040204" pitchFamily="34" charset="-120"/>
              </a:rPr>
              <a:t>，這三種方式以</a:t>
            </a:r>
            <a:r>
              <a:rPr lang="en-US" altLang="zh-TW" dirty="0">
                <a:effectLst/>
                <a:latin typeface="微軟正黑體" panose="020B0604030504040204" pitchFamily="34" charset="-120"/>
                <a:ea typeface="微軟正黑體" panose="020B0604030504040204" pitchFamily="34" charset="-120"/>
              </a:rPr>
              <a:t>measure</a:t>
            </a:r>
            <a:r>
              <a:rPr lang="zh-TW" altLang="zh-TW" dirty="0">
                <a:effectLst/>
                <a:latin typeface="微軟正黑體" panose="020B0604030504040204" pitchFamily="34" charset="-120"/>
                <a:ea typeface="微軟正黑體" panose="020B0604030504040204" pitchFamily="34" charset="-120"/>
              </a:rPr>
              <a:t>與</a:t>
            </a:r>
            <a:r>
              <a:rPr lang="en-US" altLang="zh-TW" dirty="0">
                <a:effectLst/>
                <a:latin typeface="微軟正黑體" panose="020B0604030504040204" pitchFamily="34" charset="-120"/>
                <a:ea typeface="微軟正黑體" panose="020B0604030504040204" pitchFamily="34" charset="-120"/>
              </a:rPr>
              <a:t>trigger</a:t>
            </a:r>
            <a:r>
              <a:rPr lang="zh-TW" altLang="zh-TW" dirty="0">
                <a:effectLst/>
                <a:latin typeface="微軟正黑體" panose="020B0604030504040204" pitchFamily="34" charset="-120"/>
                <a:ea typeface="微軟正黑體" panose="020B0604030504040204" pitchFamily="34" charset="-120"/>
              </a:rPr>
              <a:t>之間的關係為定義標準</a:t>
            </a:r>
          </a:p>
          <a:p>
            <a:pPr marL="0" lvl="0" indent="0">
              <a:buNone/>
            </a:pPr>
            <a:r>
              <a:rPr lang="en-US" altLang="zh-TW" dirty="0">
                <a:effectLst/>
              </a:rPr>
              <a:t>Request Mode : the measure is not returned until the trigger</a:t>
            </a:r>
            <a:endParaRPr lang="zh-TW" altLang="zh-TW" dirty="0">
              <a:effectLst/>
            </a:endParaRPr>
          </a:p>
          <a:p>
            <a:pPr marL="0" indent="0">
              <a:buNone/>
            </a:pPr>
            <a:endParaRPr lang="en-US" altLang="zh-TW" dirty="0"/>
          </a:p>
          <a:p>
            <a:pPr marL="0" lvl="0" indent="0">
              <a:buNone/>
            </a:pPr>
            <a:endParaRPr lang="en-US" altLang="zh-TW" dirty="0">
              <a:effectLst/>
            </a:endParaRPr>
          </a:p>
          <a:p>
            <a:pPr marL="0" lvl="0" indent="0">
              <a:buNone/>
            </a:pPr>
            <a:r>
              <a:rPr lang="en-US" altLang="zh-TW" dirty="0">
                <a:effectLst/>
              </a:rPr>
              <a:t>Sample Mode : As soon as the function call in the user program is encountered, the measure is returned</a:t>
            </a:r>
          </a:p>
          <a:p>
            <a:pPr marL="0" lvl="0" indent="0">
              <a:buNone/>
            </a:pPr>
            <a:endParaRPr lang="en-US" altLang="zh-TW" dirty="0">
              <a:effectLst/>
            </a:endParaRPr>
          </a:p>
          <a:p>
            <a:pPr marL="0" lvl="0" indent="0">
              <a:buNone/>
            </a:pPr>
            <a:endParaRPr lang="en-US" altLang="zh-TW" dirty="0">
              <a:effectLst/>
            </a:endParaRPr>
          </a:p>
          <a:p>
            <a:pPr marL="0" indent="0">
              <a:buNone/>
            </a:pPr>
            <a:r>
              <a:rPr lang="en-US" altLang="zh-TW" dirty="0">
                <a:effectLst/>
              </a:rPr>
              <a:t>Event Mode : Suppose that we are in an environment with multiple input devices, each with its own trigger and each running a measure process. Each time that a device is triggered, an event is generated.</a:t>
            </a:r>
            <a:endParaRPr lang="zh-TW" altLang="zh-TW" dirty="0">
              <a:effectLst/>
            </a:endParaRPr>
          </a:p>
          <a:p>
            <a:pPr marL="0" lvl="0" indent="0">
              <a:buNone/>
            </a:pPr>
            <a:endParaRPr lang="zh-TW" altLang="zh-TW" dirty="0">
              <a:effectLst/>
            </a:endParaRPr>
          </a:p>
          <a:p>
            <a:pPr marL="0" indent="0">
              <a:buNone/>
            </a:pPr>
            <a:endParaRPr lang="zh-TW" altLang="en-US" dirty="0"/>
          </a:p>
        </p:txBody>
      </p:sp>
      <p:pic>
        <p:nvPicPr>
          <p:cNvPr id="4" name="Picture 2" descr="D:\upload\計算機圖學\Interactive computer graphics\PowerPoint Figures\0321533674_fig\Figures\Angel5EjpegChap03\AN03F08.jpg">
            <a:extLst>
              <a:ext uri="{FF2B5EF4-FFF2-40B4-BE49-F238E27FC236}">
                <a16:creationId xmlns:a16="http://schemas.microsoft.com/office/drawing/2014/main" id="{C216955B-AD8F-483E-9CE8-174A33B5AC9C}"/>
              </a:ext>
            </a:extLst>
          </p:cNvPr>
          <p:cNvPicPr/>
          <p:nvPr/>
        </p:nvPicPr>
        <p:blipFill>
          <a:blip r:embed="rId4">
            <a:extLst>
              <a:ext uri="{BEBA8EAE-BF5A-486C-A8C5-ECC9F3942E4B}">
                <a14:imgProps xmlns:a14="http://schemas.microsoft.com/office/drawing/2010/main">
                  <a14:imgLayer r:embed="rId3">
                    <a14:imgEffect>
                      <a14:backgroundRemoval t="9091" b="95804" l="0" r="39187"/>
                    </a14:imgEffect>
                  </a14:imgLayer>
                </a14:imgProps>
              </a:ext>
              <a:ext uri="{28A0092B-C50C-407E-A947-70E740481C1C}">
                <a14:useLocalDpi xmlns:a14="http://schemas.microsoft.com/office/drawing/2010/main" val="0"/>
              </a:ext>
            </a:extLst>
          </a:blip>
          <a:srcRect/>
          <a:stretch>
            <a:fillRect/>
          </a:stretch>
        </p:blipFill>
        <p:spPr bwMode="auto">
          <a:xfrm>
            <a:off x="763078" y="3288188"/>
            <a:ext cx="4610100" cy="654685"/>
          </a:xfrm>
          <a:prstGeom prst="rect">
            <a:avLst/>
          </a:prstGeom>
          <a:noFill/>
          <a:ln>
            <a:noFill/>
          </a:ln>
        </p:spPr>
      </p:pic>
      <p:pic>
        <p:nvPicPr>
          <p:cNvPr id="6" name="Picture 2" descr="D:\upload\計算機圖學\Interactive computer graphics\PowerPoint Figures\0321533674_fig\Figures\Angel5EjpegChap03\AN03F08.jpg">
            <a:extLst>
              <a:ext uri="{FF2B5EF4-FFF2-40B4-BE49-F238E27FC236}">
                <a16:creationId xmlns:a16="http://schemas.microsoft.com/office/drawing/2014/main" id="{C216955B-AD8F-483E-9CE8-174A33B5AC9C}"/>
              </a:ext>
            </a:extLst>
          </p:cNvPr>
          <p:cNvPicPr/>
          <p:nvPr/>
        </p:nvPicPr>
        <p:blipFill>
          <a:blip r:embed="rId5">
            <a:extLst>
              <a:ext uri="{BEBA8EAE-BF5A-486C-A8C5-ECC9F3942E4B}">
                <a14:imgProps xmlns:a14="http://schemas.microsoft.com/office/drawing/2010/main">
                  <a14:imgLayer r:embed="rId3">
                    <a14:imgEffect>
                      <a14:backgroundRemoval t="9091" b="97203" l="39683" r="79365"/>
                    </a14:imgEffect>
                  </a14:imgLayer>
                </a14:imgProps>
              </a:ext>
              <a:ext uri="{28A0092B-C50C-407E-A947-70E740481C1C}">
                <a14:useLocalDpi xmlns:a14="http://schemas.microsoft.com/office/drawing/2010/main" val="0"/>
              </a:ext>
            </a:extLst>
          </a:blip>
          <a:srcRect/>
          <a:stretch>
            <a:fillRect/>
          </a:stretch>
        </p:blipFill>
        <p:spPr bwMode="auto">
          <a:xfrm>
            <a:off x="680321" y="3288187"/>
            <a:ext cx="4610100" cy="654685"/>
          </a:xfrm>
          <a:prstGeom prst="rect">
            <a:avLst/>
          </a:prstGeom>
          <a:noFill/>
          <a:ln>
            <a:noFill/>
          </a:ln>
        </p:spPr>
      </p:pic>
      <p:pic>
        <p:nvPicPr>
          <p:cNvPr id="7" name="Picture 2" descr="D:\upload\計算機圖學\Interactive computer graphics\PowerPoint Figures\0321533674_fig\Figures\Angel5EjpegChap03\AN03F08.jpg">
            <a:extLst>
              <a:ext uri="{FF2B5EF4-FFF2-40B4-BE49-F238E27FC236}">
                <a16:creationId xmlns:a16="http://schemas.microsoft.com/office/drawing/2014/main" id="{C216955B-AD8F-483E-9CE8-174A33B5AC9C}"/>
              </a:ext>
            </a:extLst>
          </p:cNvPr>
          <p:cNvPicPr/>
          <p:nvPr/>
        </p:nvPicPr>
        <p:blipFill>
          <a:blip r:embed="rId2">
            <a:extLst>
              <a:ext uri="{BEBA8EAE-BF5A-486C-A8C5-ECC9F3942E4B}">
                <a14:imgProps xmlns:a14="http://schemas.microsoft.com/office/drawing/2010/main">
                  <a14:imgLayer r:embed="rId3">
                    <a14:imgEffect>
                      <a14:backgroundRemoval t="9091" b="97203" l="78671" r="100000"/>
                    </a14:imgEffect>
                  </a14:imgLayer>
                </a14:imgProps>
              </a:ext>
              <a:ext uri="{28A0092B-C50C-407E-A947-70E740481C1C}">
                <a14:useLocalDpi xmlns:a14="http://schemas.microsoft.com/office/drawing/2010/main" val="0"/>
              </a:ext>
            </a:extLst>
          </a:blip>
          <a:srcRect/>
          <a:stretch>
            <a:fillRect/>
          </a:stretch>
        </p:blipFill>
        <p:spPr bwMode="auto">
          <a:xfrm>
            <a:off x="680321" y="3275382"/>
            <a:ext cx="4610100" cy="654685"/>
          </a:xfrm>
          <a:prstGeom prst="rect">
            <a:avLst/>
          </a:prstGeom>
          <a:noFill/>
          <a:ln>
            <a:noFill/>
          </a:ln>
        </p:spPr>
      </p:pic>
      <p:sp>
        <p:nvSpPr>
          <p:cNvPr id="8" name="文字方塊 7"/>
          <p:cNvSpPr txBox="1"/>
          <p:nvPr/>
        </p:nvSpPr>
        <p:spPr>
          <a:xfrm>
            <a:off x="1733910" y="3615529"/>
            <a:ext cx="738792" cy="307777"/>
          </a:xfrm>
          <a:prstGeom prst="rect">
            <a:avLst/>
          </a:prstGeom>
          <a:noFill/>
        </p:spPr>
        <p:txBody>
          <a:bodyPr wrap="none" rtlCol="0">
            <a:spAutoFit/>
          </a:bodyPr>
          <a:lstStyle/>
          <a:p>
            <a:r>
              <a:rPr lang="en-US" altLang="zh-TW" sz="1400" dirty="0">
                <a:solidFill>
                  <a:schemeClr val="bg1"/>
                </a:solidFill>
              </a:rPr>
              <a:t>Trigger</a:t>
            </a:r>
            <a:endParaRPr lang="zh-TW" altLang="en-US" sz="1400" dirty="0">
              <a:solidFill>
                <a:schemeClr val="bg1"/>
              </a:solidFill>
            </a:endParaRPr>
          </a:p>
        </p:txBody>
      </p:sp>
      <p:sp>
        <p:nvSpPr>
          <p:cNvPr id="9" name="文字方塊 8"/>
          <p:cNvSpPr txBox="1"/>
          <p:nvPr/>
        </p:nvSpPr>
        <p:spPr>
          <a:xfrm>
            <a:off x="1761268" y="4922683"/>
            <a:ext cx="841897" cy="307777"/>
          </a:xfrm>
          <a:prstGeom prst="rect">
            <a:avLst/>
          </a:prstGeom>
          <a:noFill/>
        </p:spPr>
        <p:txBody>
          <a:bodyPr wrap="none" rtlCol="0">
            <a:spAutoFit/>
          </a:bodyPr>
          <a:lstStyle/>
          <a:p>
            <a:r>
              <a:rPr lang="en-US" altLang="zh-TW" sz="1400" dirty="0">
                <a:solidFill>
                  <a:schemeClr val="bg1"/>
                </a:solidFill>
              </a:rPr>
              <a:t>Measure</a:t>
            </a:r>
            <a:endParaRPr lang="zh-TW" altLang="en-US" dirty="0">
              <a:solidFill>
                <a:schemeClr val="bg1"/>
              </a:solidFill>
            </a:endParaRPr>
          </a:p>
        </p:txBody>
      </p:sp>
      <p:sp>
        <p:nvSpPr>
          <p:cNvPr id="10" name="文字方塊 9"/>
          <p:cNvSpPr txBox="1"/>
          <p:nvPr/>
        </p:nvSpPr>
        <p:spPr>
          <a:xfrm>
            <a:off x="3479805" y="3235885"/>
            <a:ext cx="817019" cy="307777"/>
          </a:xfrm>
          <a:prstGeom prst="rect">
            <a:avLst/>
          </a:prstGeom>
          <a:noFill/>
        </p:spPr>
        <p:txBody>
          <a:bodyPr wrap="none" rtlCol="0">
            <a:spAutoFit/>
          </a:bodyPr>
          <a:lstStyle/>
          <a:p>
            <a:r>
              <a:rPr lang="en-US" altLang="zh-TW" sz="1400" dirty="0">
                <a:solidFill>
                  <a:schemeClr val="bg1"/>
                </a:solidFill>
              </a:rPr>
              <a:t>Request</a:t>
            </a:r>
            <a:endParaRPr lang="zh-TW" altLang="en-US" dirty="0">
              <a:solidFill>
                <a:schemeClr val="bg1"/>
              </a:solidFill>
            </a:endParaRPr>
          </a:p>
        </p:txBody>
      </p:sp>
      <p:pic>
        <p:nvPicPr>
          <p:cNvPr id="11" name="Picture 2" descr="D:\upload\計算機圖學\Interactive computer graphics\PowerPoint Figures\0321533674_fig\Figures\Angel5EjpegChap03\AN03F08.jpg">
            <a:extLst>
              <a:ext uri="{FF2B5EF4-FFF2-40B4-BE49-F238E27FC236}">
                <a16:creationId xmlns:a16="http://schemas.microsoft.com/office/drawing/2014/main" id="{C216955B-AD8F-483E-9CE8-174A33B5AC9C}"/>
              </a:ext>
            </a:extLst>
          </p:cNvPr>
          <p:cNvPicPr/>
          <p:nvPr/>
        </p:nvPicPr>
        <p:blipFill>
          <a:blip r:embed="rId5">
            <a:extLst>
              <a:ext uri="{BEBA8EAE-BF5A-486C-A8C5-ECC9F3942E4B}">
                <a14:imgProps xmlns:a14="http://schemas.microsoft.com/office/drawing/2010/main">
                  <a14:imgLayer r:embed="rId3">
                    <a14:imgEffect>
                      <a14:backgroundRemoval t="9091" b="97203" l="39683" r="79365"/>
                    </a14:imgEffect>
                  </a14:imgLayer>
                </a14:imgProps>
              </a:ext>
              <a:ext uri="{28A0092B-C50C-407E-A947-70E740481C1C}">
                <a14:useLocalDpi xmlns:a14="http://schemas.microsoft.com/office/drawing/2010/main" val="0"/>
              </a:ext>
            </a:extLst>
          </a:blip>
          <a:srcRect/>
          <a:stretch>
            <a:fillRect/>
          </a:stretch>
        </p:blipFill>
        <p:spPr bwMode="auto">
          <a:xfrm>
            <a:off x="-1051791" y="4501925"/>
            <a:ext cx="4610100" cy="654685"/>
          </a:xfrm>
          <a:prstGeom prst="rect">
            <a:avLst/>
          </a:prstGeom>
          <a:noFill/>
          <a:ln>
            <a:noFill/>
          </a:ln>
        </p:spPr>
      </p:pic>
      <p:sp>
        <p:nvSpPr>
          <p:cNvPr id="13" name="文字方塊 12"/>
          <p:cNvSpPr txBox="1"/>
          <p:nvPr/>
        </p:nvSpPr>
        <p:spPr>
          <a:xfrm>
            <a:off x="3465115" y="3734557"/>
            <a:ext cx="841897" cy="307777"/>
          </a:xfrm>
          <a:prstGeom prst="rect">
            <a:avLst/>
          </a:prstGeom>
          <a:noFill/>
        </p:spPr>
        <p:txBody>
          <a:bodyPr wrap="none" rtlCol="0">
            <a:spAutoFit/>
          </a:bodyPr>
          <a:lstStyle/>
          <a:p>
            <a:r>
              <a:rPr lang="en-US" altLang="zh-TW" sz="1400" dirty="0">
                <a:solidFill>
                  <a:schemeClr val="bg1"/>
                </a:solidFill>
              </a:rPr>
              <a:t>Measure</a:t>
            </a:r>
            <a:endParaRPr lang="zh-TW" altLang="en-US" dirty="0">
              <a:solidFill>
                <a:schemeClr val="bg1"/>
              </a:solidFill>
            </a:endParaRPr>
          </a:p>
        </p:txBody>
      </p:sp>
      <p:sp>
        <p:nvSpPr>
          <p:cNvPr id="14" name="文字方塊 13"/>
          <p:cNvSpPr txBox="1"/>
          <p:nvPr/>
        </p:nvSpPr>
        <p:spPr>
          <a:xfrm>
            <a:off x="1799741" y="4465000"/>
            <a:ext cx="764953" cy="307777"/>
          </a:xfrm>
          <a:prstGeom prst="rect">
            <a:avLst/>
          </a:prstGeom>
          <a:noFill/>
        </p:spPr>
        <p:txBody>
          <a:bodyPr wrap="none" rtlCol="0">
            <a:spAutoFit/>
          </a:bodyPr>
          <a:lstStyle/>
          <a:p>
            <a:r>
              <a:rPr lang="en-US" altLang="zh-TW" sz="1400" dirty="0">
                <a:solidFill>
                  <a:schemeClr val="bg1"/>
                </a:solidFill>
              </a:rPr>
              <a:t>Sample</a:t>
            </a:r>
            <a:endParaRPr lang="zh-TW" altLang="en-US" dirty="0">
              <a:solidFill>
                <a:schemeClr val="bg1"/>
              </a:solidFill>
            </a:endParaRPr>
          </a:p>
        </p:txBody>
      </p:sp>
    </p:spTree>
    <p:extLst>
      <p:ext uri="{BB962C8B-B14F-4D97-AF65-F5344CB8AC3E}">
        <p14:creationId xmlns:p14="http://schemas.microsoft.com/office/powerpoint/2010/main" val="199512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Display Lists</a:t>
            </a:r>
            <a:endParaRPr lang="zh-TW" altLang="en-US" b="1" dirty="0"/>
          </a:p>
        </p:txBody>
      </p:sp>
      <p:sp>
        <p:nvSpPr>
          <p:cNvPr id="3" name="內容版面配置區 2"/>
          <p:cNvSpPr>
            <a:spLocks noGrp="1"/>
          </p:cNvSpPr>
          <p:nvPr>
            <p:ph idx="1"/>
          </p:nvPr>
        </p:nvSpPr>
        <p:spPr>
          <a:xfrm>
            <a:off x="680321" y="2336873"/>
            <a:ext cx="10478745" cy="3599316"/>
          </a:xfrm>
        </p:spPr>
        <p:txBody>
          <a:bodyPr>
            <a:normAutofit/>
          </a:bodyPr>
          <a:lstStyle/>
          <a:p>
            <a:pPr marL="0" lvl="0" indent="0">
              <a:buNone/>
            </a:pPr>
            <a:r>
              <a:rPr lang="en-US" altLang="zh-TW" dirty="0">
                <a:effectLst/>
                <a:latin typeface="微軟正黑體" panose="020B0604030504040204" pitchFamily="34" charset="-120"/>
                <a:ea typeface="微軟正黑體" panose="020B0604030504040204" pitchFamily="34" charset="-120"/>
              </a:rPr>
              <a:t>OpenGL</a:t>
            </a:r>
            <a:r>
              <a:rPr lang="zh-TW" altLang="zh-TW" dirty="0">
                <a:effectLst/>
                <a:latin typeface="微軟正黑體" panose="020B0604030504040204" pitchFamily="34" charset="-120"/>
                <a:ea typeface="微軟正黑體" panose="020B0604030504040204" pitchFamily="34" charset="-120"/>
              </a:rPr>
              <a:t>支持稱為</a:t>
            </a:r>
            <a:r>
              <a:rPr lang="en-US" altLang="zh-TW" dirty="0">
                <a:effectLst/>
                <a:latin typeface="微軟正黑體" panose="020B0604030504040204" pitchFamily="34" charset="-120"/>
                <a:ea typeface="微軟正黑體" panose="020B0604030504040204" pitchFamily="34" charset="-120"/>
              </a:rPr>
              <a:t>Display List</a:t>
            </a:r>
            <a:r>
              <a:rPr lang="zh-TW" altLang="zh-TW" dirty="0">
                <a:effectLst/>
                <a:latin typeface="微軟正黑體" panose="020B0604030504040204" pitchFamily="34" charset="-120"/>
                <a:ea typeface="微軟正黑體" panose="020B0604030504040204" pitchFamily="34" charset="-120"/>
              </a:rPr>
              <a:t>性能優化，它相當於把</a:t>
            </a:r>
            <a:r>
              <a:rPr lang="en-US" altLang="zh-TW" dirty="0">
                <a:effectLst/>
                <a:latin typeface="微軟正黑體" panose="020B0604030504040204" pitchFamily="34" charset="-120"/>
                <a:ea typeface="微軟正黑體" panose="020B0604030504040204" pitchFamily="34" charset="-120"/>
              </a:rPr>
              <a:t>OpenGL</a:t>
            </a:r>
            <a:r>
              <a:rPr lang="zh-TW" altLang="zh-TW" dirty="0">
                <a:effectLst/>
                <a:latin typeface="微軟正黑體" panose="020B0604030504040204" pitchFamily="34" charset="-120"/>
                <a:ea typeface="微軟正黑體" panose="020B0604030504040204" pitchFamily="34" charset="-120"/>
              </a:rPr>
              <a:t>代碼進行預編譯，並載入顯卡記憶體，從而降低系統開銷，但它對於程式的性能改善並不總是特別明顯，而且不同的圖形卡廠商的實現也有方式各異，最終效果視情況而定，不過最差的情況下也要比不使用好。</a:t>
            </a:r>
            <a:endParaRPr lang="en-US" altLang="zh-TW" dirty="0">
              <a:effectLst/>
              <a:latin typeface="微軟正黑體" panose="020B0604030504040204" pitchFamily="34" charset="-120"/>
              <a:ea typeface="微軟正黑體" panose="020B0604030504040204" pitchFamily="34" charset="-120"/>
            </a:endParaRPr>
          </a:p>
          <a:p>
            <a:pPr marL="0" lvl="0" indent="0">
              <a:buNone/>
            </a:pPr>
            <a:r>
              <a:rPr lang="zh-TW" altLang="zh-TW" dirty="0">
                <a:effectLst/>
                <a:latin typeface="微軟正黑體" panose="020B0604030504040204" pitchFamily="34" charset="-120"/>
                <a:ea typeface="微軟正黑體" panose="020B0604030504040204" pitchFamily="34" charset="-120"/>
              </a:rPr>
              <a:t>字體：</a:t>
            </a:r>
          </a:p>
          <a:p>
            <a:pPr lvl="0"/>
            <a:r>
              <a:rPr lang="en-US" altLang="zh-TW" sz="2000" dirty="0" err="1">
                <a:effectLst/>
              </a:rPr>
              <a:t>glutStrokeCharacter</a:t>
            </a:r>
            <a:r>
              <a:rPr lang="en-US" altLang="zh-TW" sz="2000" dirty="0">
                <a:effectLst/>
              </a:rPr>
              <a:t>(GLUT_STROKE_MONO_ROMAN, </a:t>
            </a:r>
            <a:r>
              <a:rPr lang="en-US" altLang="zh-TW" sz="2000" dirty="0" err="1">
                <a:effectLst/>
              </a:rPr>
              <a:t>int</a:t>
            </a:r>
            <a:r>
              <a:rPr lang="en-US" altLang="zh-TW" sz="2000" dirty="0">
                <a:effectLst/>
              </a:rPr>
              <a:t> character);</a:t>
            </a:r>
            <a:endParaRPr lang="zh-TW" altLang="zh-TW" sz="2000" dirty="0">
              <a:effectLst/>
            </a:endParaRPr>
          </a:p>
          <a:p>
            <a:pPr lvl="0"/>
            <a:r>
              <a:rPr lang="en-US" altLang="zh-TW" sz="2000" dirty="0" err="1">
                <a:effectLst/>
              </a:rPr>
              <a:t>glutBitmapCharacter</a:t>
            </a:r>
            <a:r>
              <a:rPr lang="en-US" altLang="zh-TW" sz="2000" dirty="0">
                <a:effectLst/>
              </a:rPr>
              <a:t>(GLUT_BITMAP_8_By_13, </a:t>
            </a:r>
            <a:r>
              <a:rPr lang="en-US" altLang="zh-TW" sz="2000" dirty="0" err="1">
                <a:effectLst/>
              </a:rPr>
              <a:t>int</a:t>
            </a:r>
            <a:r>
              <a:rPr lang="en-US" altLang="zh-TW" sz="2000" dirty="0">
                <a:effectLst/>
              </a:rPr>
              <a:t> character);</a:t>
            </a:r>
            <a:endParaRPr lang="zh-TW" altLang="zh-TW" sz="2000" dirty="0">
              <a:effectLst/>
            </a:endParaRPr>
          </a:p>
          <a:p>
            <a:r>
              <a:rPr lang="en-US" altLang="zh-TW" sz="2000" dirty="0" err="1">
                <a:effectLst/>
              </a:rPr>
              <a:t>glutBitmapWidth</a:t>
            </a:r>
            <a:r>
              <a:rPr lang="en-US" altLang="zh-TW" sz="2000" dirty="0">
                <a:effectLst/>
              </a:rPr>
              <a:t>(font, char)</a:t>
            </a:r>
            <a:r>
              <a:rPr lang="zh-TW" altLang="zh-TW" sz="2000" dirty="0">
                <a:effectLst/>
                <a:latin typeface="微軟正黑體" panose="020B0604030504040204" pitchFamily="34" charset="-120"/>
                <a:ea typeface="微軟正黑體" panose="020B0604030504040204" pitchFamily="34" charset="-120"/>
              </a:rPr>
              <a:t>字元的寬度不同使用</a:t>
            </a:r>
            <a:endParaRPr lang="en-US" altLang="zh-TW" sz="2000" dirty="0">
              <a:effectLst/>
              <a:latin typeface="微軟正黑體" panose="020B0604030504040204" pitchFamily="34" charset="-120"/>
              <a:ea typeface="微軟正黑體" panose="020B0604030504040204" pitchFamily="34" charset="-120"/>
            </a:endParaRPr>
          </a:p>
          <a:p>
            <a:pPr marL="0" lvl="0" indent="0">
              <a:buNone/>
            </a:pPr>
            <a:endParaRPr lang="zh-TW" altLang="zh-TW" sz="2000" dirty="0">
              <a:effectLst/>
            </a:endParaRPr>
          </a:p>
          <a:p>
            <a:endParaRPr lang="zh-TW" altLang="en-US" dirty="0"/>
          </a:p>
        </p:txBody>
      </p:sp>
    </p:spTree>
    <p:extLst>
      <p:ext uri="{BB962C8B-B14F-4D97-AF65-F5344CB8AC3E}">
        <p14:creationId xmlns:p14="http://schemas.microsoft.com/office/powerpoint/2010/main" val="27571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Display Lists</a:t>
            </a:r>
            <a:endParaRPr lang="zh-TW" altLang="en-US" dirty="0"/>
          </a:p>
        </p:txBody>
      </p:sp>
      <p:sp>
        <p:nvSpPr>
          <p:cNvPr id="3" name="內容版面配置區 2"/>
          <p:cNvSpPr>
            <a:spLocks noGrp="1"/>
          </p:cNvSpPr>
          <p:nvPr>
            <p:ph idx="1"/>
          </p:nvPr>
        </p:nvSpPr>
        <p:spPr>
          <a:xfrm>
            <a:off x="680320" y="2336872"/>
            <a:ext cx="11511679" cy="4284061"/>
          </a:xfrm>
        </p:spPr>
        <p:txBody>
          <a:bodyPr>
            <a:normAutofit fontScale="92500" lnSpcReduction="10000"/>
          </a:bodyPr>
          <a:lstStyle/>
          <a:p>
            <a:pPr marL="0" indent="0">
              <a:buNone/>
            </a:pPr>
            <a:r>
              <a:rPr lang="en-US" altLang="zh-TW" sz="2600" dirty="0"/>
              <a:t>Function:</a:t>
            </a:r>
          </a:p>
          <a:p>
            <a:pPr lvl="0"/>
            <a:r>
              <a:rPr lang="zh-TW" altLang="zh-TW" sz="2200" dirty="0">
                <a:effectLst/>
              </a:rPr>
              <a:t>GLuint glGenLists(GLsizei range); </a:t>
            </a:r>
            <a:r>
              <a:rPr lang="zh-TW" altLang="zh-TW" sz="2200" dirty="0">
                <a:effectLst/>
                <a:latin typeface="微軟正黑體" panose="020B0604030504040204" pitchFamily="34" charset="-120"/>
                <a:ea typeface="微軟正黑體" panose="020B0604030504040204" pitchFamily="34" charset="-120"/>
              </a:rPr>
              <a:t>生成顯示列表, 返回列表索引</a:t>
            </a:r>
            <a:r>
              <a:rPr lang="zh-TW" altLang="en-US" sz="2200" dirty="0">
                <a:effectLst/>
              </a:rPr>
              <a:t>。</a:t>
            </a:r>
            <a:endParaRPr lang="zh-TW" altLang="zh-TW" sz="2200" dirty="0">
              <a:effectLst/>
            </a:endParaRPr>
          </a:p>
          <a:p>
            <a:pPr lvl="0"/>
            <a:r>
              <a:rPr lang="en-US" altLang="zh-TW" sz="2200" dirty="0" err="1">
                <a:effectLst/>
              </a:rPr>
              <a:t>GLboolean</a:t>
            </a:r>
            <a:r>
              <a:rPr lang="en-US" altLang="zh-TW" sz="2200" dirty="0">
                <a:effectLst/>
              </a:rPr>
              <a:t> </a:t>
            </a:r>
            <a:r>
              <a:rPr lang="en-US" altLang="zh-TW" sz="2200" dirty="0" err="1">
                <a:effectLst/>
              </a:rPr>
              <a:t>glIsList</a:t>
            </a:r>
            <a:r>
              <a:rPr lang="en-US" altLang="zh-TW" sz="2200" dirty="0">
                <a:effectLst/>
              </a:rPr>
              <a:t> (</a:t>
            </a:r>
            <a:r>
              <a:rPr lang="en-US" altLang="zh-TW" sz="2200" dirty="0" err="1">
                <a:effectLst/>
              </a:rPr>
              <a:t>GLuint</a:t>
            </a:r>
            <a:r>
              <a:rPr lang="en-US" altLang="zh-TW" sz="2200" dirty="0">
                <a:effectLst/>
              </a:rPr>
              <a:t> list); </a:t>
            </a:r>
            <a:r>
              <a:rPr lang="zh-TW" altLang="zh-TW" sz="2200" dirty="0">
                <a:effectLst/>
                <a:latin typeface="微軟正黑體" panose="020B0604030504040204" pitchFamily="34" charset="-120"/>
                <a:ea typeface="微軟正黑體" panose="020B0604030504040204" pitchFamily="34" charset="-120"/>
              </a:rPr>
              <a:t>判斷顯示列表是否有效</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有效則返回</a:t>
            </a:r>
            <a:r>
              <a:rPr lang="en-US" altLang="zh-TW" sz="2200" dirty="0">
                <a:effectLst/>
                <a:latin typeface="微軟正黑體" panose="020B0604030504040204" pitchFamily="34" charset="-120"/>
                <a:ea typeface="微軟正黑體" panose="020B0604030504040204" pitchFamily="34" charset="-120"/>
              </a:rPr>
              <a:t>GL_TRUE</a:t>
            </a:r>
            <a:r>
              <a:rPr lang="zh-TW" altLang="en-US" sz="2200" dirty="0">
                <a:effectLst/>
                <a:latin typeface="微軟正黑體" panose="020B0604030504040204" pitchFamily="34" charset="-120"/>
                <a:ea typeface="微軟正黑體" panose="020B0604030504040204" pitchFamily="34" charset="-120"/>
              </a:rPr>
              <a:t>。</a:t>
            </a:r>
            <a:endParaRPr lang="zh-TW" altLang="zh-TW" sz="2200" dirty="0">
              <a:effectLst/>
              <a:latin typeface="微軟正黑體" panose="020B0604030504040204" pitchFamily="34" charset="-120"/>
              <a:ea typeface="微軟正黑體" panose="020B0604030504040204" pitchFamily="34" charset="-120"/>
            </a:endParaRPr>
          </a:p>
          <a:p>
            <a:pPr lvl="0"/>
            <a:r>
              <a:rPr lang="en-US" altLang="zh-TW" sz="2200" dirty="0">
                <a:effectLst/>
              </a:rPr>
              <a:t>void </a:t>
            </a:r>
            <a:r>
              <a:rPr lang="en-US" altLang="zh-TW" sz="2200" dirty="0" err="1">
                <a:effectLst/>
              </a:rPr>
              <a:t>glNewList</a:t>
            </a:r>
            <a:r>
              <a:rPr lang="en-US" altLang="zh-TW" sz="2200" dirty="0">
                <a:effectLst/>
              </a:rPr>
              <a:t>(</a:t>
            </a:r>
            <a:r>
              <a:rPr lang="en-US" altLang="zh-TW" sz="2200" dirty="0" err="1">
                <a:effectLst/>
              </a:rPr>
              <a:t>GLuint</a:t>
            </a:r>
            <a:r>
              <a:rPr lang="en-US" altLang="zh-TW" sz="2200" dirty="0">
                <a:effectLst/>
              </a:rPr>
              <a:t> </a:t>
            </a:r>
            <a:r>
              <a:rPr lang="en-US" altLang="zh-TW" sz="2200" dirty="0" err="1">
                <a:effectLst/>
              </a:rPr>
              <a:t>list,GLenum</a:t>
            </a:r>
            <a:r>
              <a:rPr lang="en-US" altLang="zh-TW" sz="2200" dirty="0">
                <a:effectLst/>
              </a:rPr>
              <a:t> mode); </a:t>
            </a:r>
            <a:r>
              <a:rPr lang="zh-TW" altLang="zh-TW" sz="2200" dirty="0">
                <a:effectLst/>
                <a:latin typeface="微軟正黑體" panose="020B0604030504040204" pitchFamily="34" charset="-120"/>
                <a:ea typeface="微軟正黑體" panose="020B0604030504040204" pitchFamily="34" charset="-120"/>
              </a:rPr>
              <a:t>向顯示列表填充命令</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把代碼寫在</a:t>
            </a:r>
            <a:r>
              <a:rPr lang="en-US" altLang="zh-TW" sz="2200" dirty="0" err="1">
                <a:effectLst/>
                <a:latin typeface="微軟正黑體" panose="020B0604030504040204" pitchFamily="34" charset="-120"/>
                <a:ea typeface="微軟正黑體" panose="020B0604030504040204" pitchFamily="34" charset="-120"/>
              </a:rPr>
              <a:t>glNewList</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與</a:t>
            </a:r>
            <a:r>
              <a:rPr lang="en-US" altLang="zh-TW" sz="2200" dirty="0" err="1">
                <a:effectLst/>
              </a:rPr>
              <a:t>glEndList</a:t>
            </a:r>
            <a:r>
              <a:rPr lang="en-US" altLang="zh-TW" sz="2200" dirty="0">
                <a:effectLst/>
              </a:rPr>
              <a:t>()</a:t>
            </a:r>
            <a:r>
              <a:rPr lang="zh-TW" altLang="en-US" sz="2200" dirty="0">
                <a:effectLst/>
              </a:rPr>
              <a:t>。</a:t>
            </a:r>
            <a:endParaRPr lang="zh-TW" altLang="zh-TW" sz="2200" dirty="0">
              <a:effectLst/>
            </a:endParaRPr>
          </a:p>
          <a:p>
            <a:pPr lvl="0"/>
            <a:r>
              <a:rPr lang="en-US" altLang="zh-TW" sz="2200" dirty="0">
                <a:effectLst/>
              </a:rPr>
              <a:t>void </a:t>
            </a:r>
            <a:r>
              <a:rPr lang="en-US" altLang="zh-TW" sz="2200" dirty="0" err="1">
                <a:effectLst/>
              </a:rPr>
              <a:t>glEndList</a:t>
            </a:r>
            <a:r>
              <a:rPr lang="en-US" altLang="zh-TW" sz="2200" dirty="0">
                <a:effectLst/>
              </a:rPr>
              <a:t>(void); </a:t>
            </a:r>
            <a:r>
              <a:rPr lang="zh-TW" altLang="zh-TW" sz="2200" dirty="0">
                <a:effectLst/>
                <a:latin typeface="微軟正黑體" panose="020B0604030504040204" pitchFamily="34" charset="-120"/>
                <a:ea typeface="微軟正黑體" panose="020B0604030504040204" pitchFamily="34" charset="-120"/>
              </a:rPr>
              <a:t>結束填充數據</a:t>
            </a:r>
            <a:r>
              <a:rPr lang="zh-TW" altLang="en-US" sz="2200" dirty="0">
                <a:effectLst/>
                <a:latin typeface="微軟正黑體" panose="020B0604030504040204" pitchFamily="34" charset="-120"/>
                <a:ea typeface="微軟正黑體" panose="020B0604030504040204" pitchFamily="34" charset="-120"/>
              </a:rPr>
              <a:t>。</a:t>
            </a:r>
            <a:endParaRPr lang="zh-TW" altLang="zh-TW" sz="2200" dirty="0">
              <a:effectLst/>
              <a:latin typeface="微軟正黑體" panose="020B0604030504040204" pitchFamily="34" charset="-120"/>
              <a:ea typeface="微軟正黑體" panose="020B0604030504040204" pitchFamily="34" charset="-120"/>
            </a:endParaRPr>
          </a:p>
          <a:p>
            <a:r>
              <a:rPr lang="en-US" altLang="zh-TW" sz="2200" dirty="0">
                <a:effectLst/>
              </a:rPr>
              <a:t>void </a:t>
            </a:r>
            <a:r>
              <a:rPr lang="en-US" altLang="zh-TW" sz="2200" dirty="0" err="1">
                <a:effectLst/>
              </a:rPr>
              <a:t>glCallList</a:t>
            </a:r>
            <a:r>
              <a:rPr lang="en-US" altLang="zh-TW" sz="2200" dirty="0">
                <a:effectLst/>
              </a:rPr>
              <a:t>(</a:t>
            </a:r>
            <a:r>
              <a:rPr lang="en-US" altLang="zh-TW" sz="2200" dirty="0" err="1">
                <a:effectLst/>
              </a:rPr>
              <a:t>GLuint</a:t>
            </a:r>
            <a:r>
              <a:rPr lang="en-US" altLang="zh-TW" sz="2200" dirty="0">
                <a:effectLst/>
              </a:rPr>
              <a:t> list); </a:t>
            </a:r>
            <a:r>
              <a:rPr lang="zh-TW" altLang="zh-TW" sz="2200" dirty="0">
                <a:effectLst/>
                <a:latin typeface="微軟正黑體" panose="020B0604030504040204" pitchFamily="34" charset="-120"/>
                <a:ea typeface="微軟正黑體" panose="020B0604030504040204" pitchFamily="34" charset="-120"/>
              </a:rPr>
              <a:t>當你擁有顯示列表</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可以在任何地方調用顯示列表</a:t>
            </a:r>
            <a:r>
              <a:rPr lang="zh-TW" altLang="en-US" sz="2200" dirty="0">
                <a:effectLst/>
                <a:latin typeface="微軟正黑體" panose="020B0604030504040204" pitchFamily="34" charset="-120"/>
                <a:ea typeface="微軟正黑體" panose="020B0604030504040204" pitchFamily="34" charset="-120"/>
              </a:rPr>
              <a:t>。</a:t>
            </a:r>
            <a:endParaRPr lang="zh-TW" altLang="zh-TW" sz="2200" dirty="0">
              <a:effectLst/>
              <a:latin typeface="微軟正黑體" panose="020B0604030504040204" pitchFamily="34" charset="-120"/>
              <a:ea typeface="微軟正黑體" panose="020B0604030504040204" pitchFamily="34" charset="-120"/>
            </a:endParaRPr>
          </a:p>
          <a:p>
            <a:pPr lvl="0"/>
            <a:r>
              <a:rPr lang="en-US" altLang="zh-TW" sz="2200" dirty="0">
                <a:effectLst/>
              </a:rPr>
              <a:t>void </a:t>
            </a:r>
            <a:r>
              <a:rPr lang="en-US" altLang="zh-TW" sz="2200" dirty="0" err="1">
                <a:effectLst/>
              </a:rPr>
              <a:t>glCallLists</a:t>
            </a:r>
            <a:r>
              <a:rPr lang="en-US" altLang="zh-TW" sz="2200" dirty="0">
                <a:effectLst/>
              </a:rPr>
              <a:t>(</a:t>
            </a:r>
            <a:r>
              <a:rPr lang="en-US" altLang="zh-TW" sz="2200" dirty="0" err="1">
                <a:effectLst/>
              </a:rPr>
              <a:t>GLsizei</a:t>
            </a:r>
            <a:r>
              <a:rPr lang="en-US" altLang="zh-TW" sz="2200" dirty="0">
                <a:effectLst/>
              </a:rPr>
              <a:t> </a:t>
            </a:r>
            <a:r>
              <a:rPr lang="en-US" altLang="zh-TW" sz="2200" dirty="0" err="1">
                <a:effectLst/>
              </a:rPr>
              <a:t>num,GLenum</a:t>
            </a:r>
            <a:r>
              <a:rPr lang="en-US" altLang="zh-TW" sz="2200" dirty="0">
                <a:effectLst/>
              </a:rPr>
              <a:t> </a:t>
            </a:r>
            <a:r>
              <a:rPr lang="en-US" altLang="zh-TW" sz="2200" dirty="0" err="1">
                <a:effectLst/>
              </a:rPr>
              <a:t>type,const</a:t>
            </a:r>
            <a:r>
              <a:rPr lang="en-US" altLang="zh-TW" sz="2200" dirty="0">
                <a:effectLst/>
              </a:rPr>
              <a:t> </a:t>
            </a:r>
            <a:r>
              <a:rPr lang="en-US" altLang="zh-TW" sz="2200" dirty="0" err="1">
                <a:effectLst/>
              </a:rPr>
              <a:t>GLvoid</a:t>
            </a:r>
            <a:r>
              <a:rPr lang="en-US" altLang="zh-TW" sz="2200" dirty="0">
                <a:effectLst/>
              </a:rPr>
              <a:t> *lists); </a:t>
            </a:r>
            <a:r>
              <a:rPr lang="zh-TW" altLang="zh-TW" sz="2200" dirty="0">
                <a:effectLst/>
                <a:latin typeface="微軟正黑體" panose="020B0604030504040204" pitchFamily="34" charset="-120"/>
                <a:ea typeface="微軟正黑體" panose="020B0604030504040204" pitchFamily="34" charset="-120"/>
              </a:rPr>
              <a:t>如果要一次調用多個顯示列表</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依次調用</a:t>
            </a:r>
            <a:r>
              <a:rPr lang="zh-TW" altLang="en-US" sz="2200" dirty="0">
                <a:effectLst/>
                <a:latin typeface="微軟正黑體" panose="020B0604030504040204" pitchFamily="34" charset="-120"/>
                <a:ea typeface="微軟正黑體" panose="020B0604030504040204" pitchFamily="34" charset="-120"/>
              </a:rPr>
              <a:t>。</a:t>
            </a:r>
            <a:endParaRPr lang="zh-TW" altLang="zh-TW" sz="2200" dirty="0">
              <a:effectLst/>
              <a:latin typeface="微軟正黑體" panose="020B0604030504040204" pitchFamily="34" charset="-120"/>
              <a:ea typeface="微軟正黑體" panose="020B0604030504040204" pitchFamily="34" charset="-120"/>
            </a:endParaRPr>
          </a:p>
          <a:p>
            <a:r>
              <a:rPr lang="en-US" altLang="zh-TW" sz="2200" dirty="0">
                <a:effectLst/>
              </a:rPr>
              <a:t>void </a:t>
            </a:r>
            <a:r>
              <a:rPr lang="en-US" altLang="zh-TW" sz="2200" dirty="0" err="1">
                <a:effectLst/>
              </a:rPr>
              <a:t>glListName</a:t>
            </a:r>
            <a:r>
              <a:rPr lang="en-US" altLang="zh-TW" sz="2200" dirty="0">
                <a:effectLst/>
              </a:rPr>
              <a:t>(</a:t>
            </a:r>
            <a:r>
              <a:rPr lang="en-US" altLang="zh-TW" sz="2200" dirty="0" err="1">
                <a:effectLst/>
              </a:rPr>
              <a:t>GLuint</a:t>
            </a:r>
            <a:r>
              <a:rPr lang="en-US" altLang="zh-TW" sz="2200" dirty="0">
                <a:effectLst/>
              </a:rPr>
              <a:t> offset); </a:t>
            </a:r>
            <a:r>
              <a:rPr lang="zh-TW" altLang="zh-TW" sz="2200" dirty="0">
                <a:effectLst/>
                <a:latin typeface="微軟正黑體" panose="020B0604030504040204" pitchFamily="34" charset="-120"/>
                <a:ea typeface="微軟正黑體" panose="020B0604030504040204" pitchFamily="34" charset="-120"/>
              </a:rPr>
              <a:t>如果想其它索引值開次執行</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從</a:t>
            </a:r>
            <a:r>
              <a:rPr lang="en-US" altLang="zh-TW" sz="2200" dirty="0">
                <a:effectLst/>
                <a:latin typeface="微軟正黑體" panose="020B0604030504040204" pitchFamily="34" charset="-120"/>
                <a:ea typeface="微軟正黑體" panose="020B0604030504040204" pitchFamily="34" charset="-120"/>
              </a:rPr>
              <a:t>offset</a:t>
            </a:r>
            <a:r>
              <a:rPr lang="zh-TW" altLang="zh-TW" sz="2200" dirty="0">
                <a:effectLst/>
                <a:latin typeface="微軟正黑體" panose="020B0604030504040204" pitchFamily="34" charset="-120"/>
                <a:ea typeface="微軟正黑體" panose="020B0604030504040204" pitchFamily="34" charset="-120"/>
              </a:rPr>
              <a:t>開此到</a:t>
            </a:r>
            <a:r>
              <a:rPr lang="en-US" altLang="zh-TW" sz="2200" dirty="0">
                <a:effectLst/>
                <a:latin typeface="微軟正黑體" panose="020B0604030504040204" pitchFamily="34" charset="-120"/>
                <a:ea typeface="微軟正黑體" panose="020B0604030504040204" pitchFamily="34" charset="-120"/>
              </a:rPr>
              <a:t>num-1</a:t>
            </a:r>
            <a:r>
              <a:rPr lang="zh-TW" altLang="zh-TW" sz="2200" dirty="0">
                <a:effectLst/>
                <a:latin typeface="微軟正黑體" panose="020B0604030504040204" pitchFamily="34" charset="-120"/>
                <a:ea typeface="微軟正黑體" panose="020B0604030504040204" pitchFamily="34" charset="-120"/>
              </a:rPr>
              <a:t>結束</a:t>
            </a:r>
            <a:r>
              <a:rPr lang="zh-TW" altLang="en-US" sz="2200" dirty="0">
                <a:effectLst/>
                <a:latin typeface="微軟正黑體" panose="020B0604030504040204" pitchFamily="34" charset="-120"/>
                <a:ea typeface="微軟正黑體" panose="020B0604030504040204" pitchFamily="34" charset="-120"/>
              </a:rPr>
              <a:t>。</a:t>
            </a:r>
            <a:endParaRPr lang="zh-TW" altLang="zh-TW" sz="2200" dirty="0">
              <a:effectLst/>
              <a:latin typeface="微軟正黑體" panose="020B0604030504040204" pitchFamily="34" charset="-120"/>
              <a:ea typeface="微軟正黑體" panose="020B0604030504040204" pitchFamily="34" charset="-120"/>
            </a:endParaRPr>
          </a:p>
          <a:p>
            <a:pPr lvl="0"/>
            <a:r>
              <a:rPr lang="en-US" altLang="zh-TW" sz="2200" dirty="0">
                <a:effectLst/>
              </a:rPr>
              <a:t>void </a:t>
            </a:r>
            <a:r>
              <a:rPr lang="en-US" altLang="zh-TW" sz="2200" dirty="0" err="1">
                <a:effectLst/>
              </a:rPr>
              <a:t>glDeleteLists</a:t>
            </a:r>
            <a:r>
              <a:rPr lang="en-US" altLang="zh-TW" sz="2200" dirty="0">
                <a:effectLst/>
              </a:rPr>
              <a:t>(</a:t>
            </a:r>
            <a:r>
              <a:rPr lang="en-US" altLang="zh-TW" sz="2200" dirty="0" err="1">
                <a:effectLst/>
              </a:rPr>
              <a:t>GLuint</a:t>
            </a:r>
            <a:r>
              <a:rPr lang="en-US" altLang="zh-TW" sz="2200" dirty="0">
                <a:effectLst/>
              </a:rPr>
              <a:t> </a:t>
            </a:r>
            <a:r>
              <a:rPr lang="en-US" altLang="zh-TW" sz="2200" dirty="0" err="1">
                <a:effectLst/>
              </a:rPr>
              <a:t>list,GLsizei</a:t>
            </a:r>
            <a:r>
              <a:rPr lang="en-US" altLang="zh-TW" sz="2200" dirty="0">
                <a:effectLst/>
              </a:rPr>
              <a:t> range); </a:t>
            </a:r>
            <a:r>
              <a:rPr lang="zh-TW" altLang="zh-TW" sz="2200" dirty="0">
                <a:effectLst/>
                <a:latin typeface="微軟正黑體" panose="020B0604030504040204" pitchFamily="34" charset="-120"/>
                <a:ea typeface="微軟正黑體" panose="020B0604030504040204" pitchFamily="34" charset="-120"/>
              </a:rPr>
              <a:t>顯示列表的燒毀</a:t>
            </a:r>
            <a:r>
              <a:rPr lang="en-US" altLang="zh-TW" sz="2200" dirty="0">
                <a:effectLst/>
                <a:latin typeface="微軟正黑體" panose="020B0604030504040204" pitchFamily="34" charset="-120"/>
                <a:ea typeface="微軟正黑體" panose="020B0604030504040204" pitchFamily="34" charset="-120"/>
              </a:rPr>
              <a:t>,</a:t>
            </a:r>
            <a:r>
              <a:rPr lang="zh-TW" altLang="zh-TW" sz="2200" dirty="0">
                <a:effectLst/>
                <a:latin typeface="微軟正黑體" panose="020B0604030504040204" pitchFamily="34" charset="-120"/>
                <a:ea typeface="微軟正黑體" panose="020B0604030504040204" pitchFamily="34" charset="-120"/>
              </a:rPr>
              <a:t>當創建顯示列表需要為</a:t>
            </a:r>
            <a:r>
              <a:rPr lang="zh-TW" altLang="en-US" sz="2200" dirty="0">
                <a:effectLst/>
                <a:latin typeface="微軟正黑體" panose="020B0604030504040204" pitchFamily="34" charset="-120"/>
                <a:ea typeface="微軟正黑體" panose="020B0604030504040204" pitchFamily="34" charset="-120"/>
              </a:rPr>
              <a:t>其分費記憶體存儲</a:t>
            </a:r>
            <a:r>
              <a:rPr lang="en-US" altLang="zh-TW" sz="2200" dirty="0">
                <a:effectLst/>
                <a:latin typeface="微軟正黑體" panose="020B0604030504040204" pitchFamily="34" charset="-120"/>
                <a:ea typeface="微軟正黑體" panose="020B0604030504040204" pitchFamily="34" charset="-120"/>
              </a:rPr>
              <a:t>OpenGL,</a:t>
            </a:r>
            <a:r>
              <a:rPr lang="zh-TW" altLang="en-US" sz="2200" dirty="0">
                <a:effectLst/>
                <a:latin typeface="微軟正黑體" panose="020B0604030504040204" pitchFamily="34" charset="-120"/>
                <a:ea typeface="微軟正黑體" panose="020B0604030504040204" pitchFamily="34" charset="-120"/>
              </a:rPr>
              <a:t>當程式結束時要將記憶體釋放</a:t>
            </a:r>
            <a:r>
              <a:rPr lang="en-US" altLang="zh-TW" sz="2200" dirty="0">
                <a:effectLst/>
                <a:latin typeface="微軟正黑體" panose="020B0604030504040204" pitchFamily="34" charset="-120"/>
                <a:ea typeface="微軟正黑體" panose="020B0604030504040204" pitchFamily="34" charset="-120"/>
              </a:rPr>
              <a:t>,</a:t>
            </a:r>
            <a:r>
              <a:rPr lang="zh-TW" altLang="en-US" sz="2200" dirty="0">
                <a:effectLst/>
                <a:latin typeface="微軟正黑體" panose="020B0604030504040204" pitchFamily="34" charset="-120"/>
                <a:ea typeface="微軟正黑體" panose="020B0604030504040204" pitchFamily="34" charset="-120"/>
              </a:rPr>
              <a:t>防止記憶體洩漏。</a:t>
            </a:r>
          </a:p>
        </p:txBody>
      </p:sp>
    </p:spTree>
    <p:extLst>
      <p:ext uri="{BB962C8B-B14F-4D97-AF65-F5344CB8AC3E}">
        <p14:creationId xmlns:p14="http://schemas.microsoft.com/office/powerpoint/2010/main" val="1073339214"/>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themeOverride>
</file>

<file path=docProps/app.xml><?xml version="1.0" encoding="utf-8"?>
<Properties xmlns="http://schemas.openxmlformats.org/officeDocument/2006/extended-properties" xmlns:vt="http://schemas.openxmlformats.org/officeDocument/2006/docPropsVTypes">
  <Template/>
  <TotalTime>767</TotalTime>
  <Words>6463</Words>
  <Application>Microsoft Macintosh PowerPoint</Application>
  <PresentationFormat>寬螢幕</PresentationFormat>
  <Paragraphs>723</Paragraphs>
  <Slides>66</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66</vt:i4>
      </vt:variant>
    </vt:vector>
  </HeadingPairs>
  <TitlesOfParts>
    <vt:vector size="73" baseType="lpstr">
      <vt:lpstr>微軟正黑體</vt:lpstr>
      <vt:lpstr>Arial</vt:lpstr>
      <vt:lpstr>Times New Roman</vt:lpstr>
      <vt:lpstr>Trebuchet MS</vt:lpstr>
      <vt:lpstr>Wingdings 2</vt:lpstr>
      <vt:lpstr>柏林</vt:lpstr>
      <vt:lpstr>Equation</vt:lpstr>
      <vt:lpstr>計算機圖學 Graphics Programming</vt:lpstr>
      <vt:lpstr>Input and Interaction</vt:lpstr>
      <vt:lpstr>Interaction</vt:lpstr>
      <vt:lpstr>Input Devices</vt:lpstr>
      <vt:lpstr>Input Devices</vt:lpstr>
      <vt:lpstr>Input Devices</vt:lpstr>
      <vt:lpstr>Input Devices</vt:lpstr>
      <vt:lpstr>Display Lists</vt:lpstr>
      <vt:lpstr>Display Lists</vt:lpstr>
      <vt:lpstr>Display Lists</vt:lpstr>
      <vt:lpstr>Display Lists</vt:lpstr>
      <vt:lpstr>Programming Event-Driven Input</vt:lpstr>
      <vt:lpstr>Programming Event-Driven Input</vt:lpstr>
      <vt:lpstr>Programming Event-Driven Input</vt:lpstr>
      <vt:lpstr>Programming Event-Driven Input</vt:lpstr>
      <vt:lpstr>Menus</vt:lpstr>
      <vt:lpstr>Menus</vt:lpstr>
      <vt:lpstr>Menus</vt:lpstr>
      <vt:lpstr>Menus</vt:lpstr>
      <vt:lpstr>Picking</vt:lpstr>
      <vt:lpstr>Picking</vt:lpstr>
      <vt:lpstr>Picking</vt:lpstr>
      <vt:lpstr>Picking</vt:lpstr>
      <vt:lpstr>Picking</vt:lpstr>
      <vt:lpstr>Picking</vt:lpstr>
      <vt:lpstr>Picking</vt:lpstr>
      <vt:lpstr>Picking</vt:lpstr>
      <vt:lpstr>Picking</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A Simple CAD Program</vt:lpstr>
      <vt:lpstr>Building Interactive Models</vt:lpstr>
      <vt:lpstr>Building Interactive Models</vt:lpstr>
      <vt:lpstr>Animating Interactive Programs</vt:lpstr>
      <vt:lpstr>Animating Interactive Programs</vt:lpstr>
      <vt:lpstr>Animating Interactive Programs</vt:lpstr>
      <vt:lpstr>Animating Interactive Programs</vt:lpstr>
      <vt:lpstr>Animating Interactive Programs</vt:lpstr>
      <vt:lpstr>Animating Interactive Programs</vt:lpstr>
      <vt:lpstr>Animating Interactive Programs</vt:lpstr>
      <vt:lpstr>Animating Interactive Programs</vt:lpstr>
      <vt:lpstr>Design of Interactive Programs</vt:lpstr>
      <vt:lpstr>Logic Operations</vt:lpstr>
      <vt:lpstr>Logic Operations</vt:lpstr>
      <vt:lpstr>Logic Operations</vt:lpstr>
      <vt:lpstr>Logic Operations</vt:lpstr>
      <vt:lpstr>Logic Operations</vt:lpstr>
      <vt:lpstr>Logic Operations</vt:lpstr>
      <vt:lpstr>Logic Operations</vt:lpstr>
      <vt:lpstr>Logic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計算機圖學 Graphics Programming</dc:title>
  <dc:creator>USER</dc:creator>
  <cp:lastModifiedBy>謝瑞筑</cp:lastModifiedBy>
  <cp:revision>34</cp:revision>
  <dcterms:created xsi:type="dcterms:W3CDTF">2021-10-29T13:07:42Z</dcterms:created>
  <dcterms:modified xsi:type="dcterms:W3CDTF">2021-11-01T00:47:35Z</dcterms:modified>
</cp:coreProperties>
</file>