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57" r:id="rId3"/>
    <p:sldId id="258" r:id="rId4"/>
    <p:sldId id="259" r:id="rId5"/>
    <p:sldId id="260" r:id="rId6"/>
    <p:sldId id="261" r:id="rId7"/>
    <p:sldId id="262" r:id="rId8"/>
    <p:sldId id="264" r:id="rId9"/>
    <p:sldId id="265"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306" r:id="rId28"/>
    <p:sldId id="307" r:id="rId29"/>
    <p:sldId id="308" r:id="rId30"/>
    <p:sldId id="310" r:id="rId31"/>
    <p:sldId id="311" r:id="rId32"/>
    <p:sldId id="312" r:id="rId33"/>
    <p:sldId id="313" r:id="rId34"/>
    <p:sldId id="314" r:id="rId35"/>
    <p:sldId id="315" r:id="rId36"/>
    <p:sldId id="316" r:id="rId37"/>
    <p:sldId id="317" r:id="rId38"/>
    <p:sldId id="322"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0" r:id="rId75"/>
    <p:sldId id="361" r:id="rId76"/>
    <p:sldId id="362" r:id="rId77"/>
    <p:sldId id="363" r:id="rId78"/>
    <p:sldId id="364" r:id="rId79"/>
    <p:sldId id="369" r:id="rId80"/>
    <p:sldId id="365" r:id="rId81"/>
    <p:sldId id="366" r:id="rId82"/>
    <p:sldId id="367" r:id="rId83"/>
    <p:sldId id="368" r:id="rId84"/>
    <p:sldId id="370" r:id="rId85"/>
    <p:sldId id="371" r:id="rId86"/>
    <p:sldId id="372" r:id="rId87"/>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26DF0-2AC1-A805-224A-1E1323FBFF7E}" v="23" dt="2021-11-01T01:34:16.978"/>
    <p1510:client id="{57B2BFA8-4349-43BF-003A-48644B86998C}" v="82" dt="2021-10-31T19:11:10.215"/>
    <p1510:client id="{5C03749E-D682-419C-ABB9-A92CE483F073}" v="1" dt="2021-10-31T18:49:35.551"/>
    <p1510:client id="{AE93608F-9EA1-40ED-AB52-68C0A1F46509}" v="44" dt="2021-10-31T18:39:03.689"/>
    <p1510:client id="{B1F095E0-619C-FB1D-795A-90A9F8BDF35D}" v="14" dt="2021-10-31T18:15:11.548"/>
    <p1510:client id="{F5CE97B4-D37C-4ECA-BBA2-45630CBECD03}" v="1" dt="2021-10-31T18:03:19.726"/>
    <p1510:client id="{FC69491C-D2D2-4B11-9172-C95DC4624ABE}" v="7" dt="2021-10-31T18:56:51.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BB6EBCC-689C-411E-8EE1-DA4D8797B3E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3" name="日期版面配置區 2">
            <a:extLst>
              <a:ext uri="{FF2B5EF4-FFF2-40B4-BE49-F238E27FC236}">
                <a16:creationId xmlns:a16="http://schemas.microsoft.com/office/drawing/2014/main" id="{0D77BAB7-3B16-4D16-9C4A-6F719821141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kumimoji="0" sz="1200">
                <a:latin typeface="+mn-lt"/>
                <a:ea typeface="+mn-ea"/>
              </a:defRPr>
            </a:lvl1pPr>
          </a:lstStyle>
          <a:p>
            <a:pPr>
              <a:defRPr/>
            </a:pPr>
            <a:fld id="{8B083980-3453-484F-B03B-1366E96227A9}" type="datetimeFigureOut">
              <a:rPr lang="zh-TW" altLang="en-US"/>
              <a:pPr>
                <a:defRPr/>
              </a:pPr>
              <a:t>2021/10/31</a:t>
            </a:fld>
            <a:endParaRPr lang="zh-TW" altLang="en-US"/>
          </a:p>
        </p:txBody>
      </p:sp>
      <p:sp>
        <p:nvSpPr>
          <p:cNvPr id="4" name="投影片圖像版面配置區 3">
            <a:extLst>
              <a:ext uri="{FF2B5EF4-FFF2-40B4-BE49-F238E27FC236}">
                <a16:creationId xmlns:a16="http://schemas.microsoft.com/office/drawing/2014/main" id="{5D26A946-30A5-4F0F-8F0B-603B830D2D5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7FCF4469-CEEF-413F-AE3C-C00950AF317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8A26219C-481B-4135-B5C3-B423CBF5CB8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7" name="投影片編號版面配置區 6">
            <a:extLst>
              <a:ext uri="{FF2B5EF4-FFF2-40B4-BE49-F238E27FC236}">
                <a16:creationId xmlns:a16="http://schemas.microsoft.com/office/drawing/2014/main" id="{BFFCB489-EC73-44A3-90D6-01353439C19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200">
                <a:latin typeface="Calibri" panose="020F0502020204030204" pitchFamily="34" charset="0"/>
              </a:defRPr>
            </a:lvl1pPr>
          </a:lstStyle>
          <a:p>
            <a:fld id="{51A9DE87-BD4D-4677-84B5-B96571CABFC6}"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a:ea typeface="新細明體"/>
              </a:rPr>
              <a:t>將會提到可互動圖形程式</a:t>
            </a:r>
            <a:r>
              <a:rPr lang="en-US" altLang="zh-TW">
                <a:ea typeface="新細明體"/>
              </a:rPr>
              <a:t>(interactive graphics programs)</a:t>
            </a:r>
            <a:r>
              <a:rPr lang="zh-TW" altLang="en-US">
                <a:ea typeface="新細明體"/>
              </a:rPr>
              <a:t>的發展</a:t>
            </a:r>
            <a:endParaRPr lang="zh-TW">
              <a:ea typeface="新細明體"/>
            </a:endParaRPr>
          </a:p>
          <a:p>
            <a:pPr>
              <a:spcBef>
                <a:spcPts val="0"/>
              </a:spcBef>
              <a:spcAft>
                <a:spcPts val="0"/>
              </a:spcAft>
            </a:pPr>
            <a:endParaRPr lang="en-US" altLang="zh-TW">
              <a:ea typeface="新細明體"/>
              <a:cs typeface="Calibri"/>
            </a:endParaRPr>
          </a:p>
          <a:p>
            <a:pPr>
              <a:spcBef>
                <a:spcPts val="0"/>
              </a:spcBef>
              <a:spcAft>
                <a:spcPts val="0"/>
              </a:spcAft>
            </a:pPr>
            <a:r>
              <a:rPr lang="zh-TW" altLang="en-US">
                <a:ea typeface="新細明體"/>
              </a:rPr>
              <a:t>分成</a:t>
            </a:r>
            <a:r>
              <a:rPr lang="en-US" altLang="zh-TW">
                <a:ea typeface="新細明體"/>
              </a:rPr>
              <a:t>3</a:t>
            </a:r>
            <a:r>
              <a:rPr lang="zh-TW" altLang="en-US">
                <a:ea typeface="新細明體"/>
              </a:rPr>
              <a:t>部分來討論</a:t>
            </a:r>
            <a:endParaRPr lang="zh-TW">
              <a:ea typeface="新細明體"/>
            </a:endParaRPr>
          </a:p>
          <a:p>
            <a:pPr>
              <a:spcBef>
                <a:spcPts val="0"/>
              </a:spcBef>
              <a:spcAft>
                <a:spcPts val="0"/>
              </a:spcAft>
            </a:pPr>
            <a:r>
              <a:rPr lang="zh-TW" altLang="en-US">
                <a:ea typeface="新細明體"/>
              </a:rPr>
              <a:t>介紹各種可互動的裝置，例如</a:t>
            </a:r>
            <a:r>
              <a:rPr lang="en-US" altLang="zh-TW">
                <a:ea typeface="新細明體"/>
              </a:rPr>
              <a:t>:</a:t>
            </a:r>
            <a:endParaRPr lang="zh-TW">
              <a:ea typeface="新細明體"/>
            </a:endParaRPr>
          </a:p>
          <a:p>
            <a:pPr>
              <a:spcBef>
                <a:spcPts val="0"/>
              </a:spcBef>
              <a:spcAft>
                <a:spcPts val="0"/>
              </a:spcAft>
            </a:pPr>
            <a:r>
              <a:rPr lang="en-US" altLang="zh-TW">
                <a:ea typeface="新細明體"/>
              </a:rPr>
              <a:t>Physical device </a:t>
            </a:r>
            <a:endParaRPr lang="zh-TW"/>
          </a:p>
          <a:p>
            <a:pPr>
              <a:spcBef>
                <a:spcPts val="0"/>
              </a:spcBef>
              <a:spcAft>
                <a:spcPts val="0"/>
              </a:spcAft>
            </a:pPr>
            <a:r>
              <a:rPr lang="en-US" altLang="zh-TW">
                <a:ea typeface="新細明體"/>
              </a:rPr>
              <a:t>Logical device </a:t>
            </a:r>
            <a:endParaRPr lang="zh-TW"/>
          </a:p>
          <a:p>
            <a:pPr>
              <a:spcBef>
                <a:spcPts val="0"/>
              </a:spcBef>
              <a:spcAft>
                <a:spcPts val="0"/>
              </a:spcAft>
            </a:pPr>
            <a:r>
              <a:rPr lang="zh-TW" altLang="en-US">
                <a:ea typeface="新細明體"/>
              </a:rPr>
              <a:t>然後是客戶端</a:t>
            </a:r>
            <a:r>
              <a:rPr lang="en-US" altLang="zh-TW">
                <a:ea typeface="新細明體"/>
              </a:rPr>
              <a:t>- Server</a:t>
            </a:r>
            <a:r>
              <a:rPr lang="zh-TW" altLang="en-US">
                <a:ea typeface="新細明體"/>
              </a:rPr>
              <a:t>端網路和客戶端</a:t>
            </a:r>
            <a:r>
              <a:rPr lang="en-US" altLang="zh-TW">
                <a:ea typeface="新細明體"/>
              </a:rPr>
              <a:t>- Server</a:t>
            </a:r>
            <a:r>
              <a:rPr lang="zh-TW" altLang="en-US">
                <a:ea typeface="新細明體"/>
              </a:rPr>
              <a:t>端圖形。</a:t>
            </a:r>
            <a:endParaRPr lang="zh-TW">
              <a:ea typeface="新細明體"/>
            </a:endParaRPr>
          </a:p>
          <a:p>
            <a:pPr>
              <a:spcBef>
                <a:spcPts val="0"/>
              </a:spcBef>
              <a:spcAft>
                <a:spcPts val="0"/>
              </a:spcAft>
            </a:pPr>
            <a:r>
              <a:rPr lang="zh-TW" altLang="en-US">
                <a:ea typeface="新細明體"/>
              </a:rPr>
              <a:t>圖形程式中的事件驅動程式</a:t>
            </a:r>
            <a:endParaRPr lang="zh-TW">
              <a:ea typeface="新細明體"/>
            </a:endParaRPr>
          </a:p>
          <a:p>
            <a:pPr>
              <a:spcBef>
                <a:spcPts val="0"/>
              </a:spcBef>
              <a:spcAft>
                <a:spcPts val="0"/>
              </a:spcAft>
            </a:pPr>
            <a:r>
              <a:rPr lang="zh-TW" altLang="en-US">
                <a:ea typeface="新細明體"/>
              </a:rPr>
              <a:t>最後會介紹一個多邊形建模程式，它演示了可互動式圖形程式的許多重要功能</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2</a:t>
            </a:fld>
            <a:endParaRPr lang="zh-TW" altLang="en-US"/>
          </a:p>
        </p:txBody>
      </p:sp>
    </p:spTree>
    <p:extLst>
      <p:ext uri="{BB962C8B-B14F-4D97-AF65-F5344CB8AC3E}">
        <p14:creationId xmlns:p14="http://schemas.microsoft.com/office/powerpoint/2010/main" val="21149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例如這邊有幾個操控圖形的選項</a:t>
            </a: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28</a:t>
            </a:fld>
            <a:endParaRPr lang="zh-TW" altLang="en-US"/>
          </a:p>
        </p:txBody>
      </p:sp>
    </p:spTree>
    <p:extLst>
      <p:ext uri="{BB962C8B-B14F-4D97-AF65-F5344CB8AC3E}">
        <p14:creationId xmlns:p14="http://schemas.microsoft.com/office/powerpoint/2010/main" val="30390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ea typeface="新細明體"/>
              </a:rPr>
              <a:t>glutPostRedisplay 標記當前視窗需要重新繪製。 </a:t>
            </a:r>
            <a:r>
              <a:rPr lang="zh-TW" b="1">
                <a:ea typeface="新細明體"/>
              </a:rPr>
              <a:t>通過</a:t>
            </a:r>
            <a:r>
              <a:rPr lang="en-US" altLang="zh-TW" b="1" err="1">
                <a:ea typeface="新細明體"/>
              </a:rPr>
              <a:t>glutMainLoop</a:t>
            </a:r>
            <a:r>
              <a:rPr lang="zh-TW" altLang="en-US" b="1">
                <a:ea typeface="新細明體"/>
              </a:rPr>
              <a:t>下一次循環時，視窗顯示將被</a:t>
            </a:r>
            <a:r>
              <a:rPr lang="zh-TW" b="1">
                <a:ea typeface="新細明體"/>
              </a:rPr>
              <a:t>回調以重新顯示視窗的正常面板</a:t>
            </a:r>
            <a:r>
              <a:rPr lang="zh-TW">
                <a:ea typeface="新細明體"/>
              </a:rPr>
              <a:t>。多次調用glutPostRedisplay，在下一個顯示回調只產生單一的重新顯示回調。</a:t>
            </a: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29</a:t>
            </a:fld>
            <a:endParaRPr lang="zh-TW" altLang="en-US"/>
          </a:p>
        </p:txBody>
      </p:sp>
    </p:spTree>
    <p:extLst>
      <p:ext uri="{BB962C8B-B14F-4D97-AF65-F5344CB8AC3E}">
        <p14:creationId xmlns:p14="http://schemas.microsoft.com/office/powerpoint/2010/main" val="4123890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a:ea typeface="新細明體"/>
              </a:rPr>
              <a:t>挑選</a:t>
            </a:r>
            <a:r>
              <a:rPr lang="en-US" altLang="zh-TW">
                <a:ea typeface="新細明體"/>
              </a:rPr>
              <a:t>(1)</a:t>
            </a:r>
            <a:endParaRPr lang="zh-TW">
              <a:ea typeface="新細明體"/>
            </a:endParaRPr>
          </a:p>
          <a:p>
            <a:pPr>
              <a:spcBef>
                <a:spcPts val="0"/>
              </a:spcBef>
              <a:spcAft>
                <a:spcPts val="0"/>
              </a:spcAft>
            </a:pPr>
            <a:r>
              <a:rPr lang="zh-TW" altLang="en-US" err="1">
                <a:ea typeface="新細明體"/>
              </a:rPr>
              <a:t>挑選是一種邏輯輸入操作，允許用戶識別顯示器上的對象</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雖然選擇用戶指向設備的動作，但是用戶想要返回給應用程序的信息不是位置</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在現代系統上，拾取裝置比定位器更難實現</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在現代系統中選擇困難的原因之一是渲染管道的前向性</a:t>
            </a:r>
            <a:r>
              <a:rPr lang="zh-TW" altLang="en-US">
                <a:ea typeface="新細明體"/>
              </a:rPr>
              <a:t>。</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30</a:t>
            </a:fld>
            <a:endParaRPr lang="zh-TW" altLang="en-US"/>
          </a:p>
        </p:txBody>
      </p:sp>
    </p:spTree>
    <p:extLst>
      <p:ext uri="{BB962C8B-B14F-4D97-AF65-F5344CB8AC3E}">
        <p14:creationId xmlns:p14="http://schemas.microsoft.com/office/powerpoint/2010/main" val="2729241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挑選</a:t>
            </a:r>
            <a:r>
              <a:rPr lang="en-US" altLang="zh-TW">
                <a:ea typeface="新細明體"/>
              </a:rPr>
              <a:t>(2)</a:t>
            </a:r>
            <a:endParaRPr lang="zh-TW">
              <a:ea typeface="新細明體"/>
            </a:endParaRPr>
          </a:p>
          <a:p>
            <a:pPr>
              <a:spcBef>
                <a:spcPts val="0"/>
              </a:spcBef>
              <a:spcAft>
                <a:spcPts val="0"/>
              </a:spcAft>
            </a:pPr>
            <a:r>
              <a:rPr lang="zh-TW" altLang="en-US" err="1">
                <a:ea typeface="新細明體"/>
              </a:rPr>
              <a:t>至少有三種方法可以解決這個困難</a:t>
            </a:r>
            <a:r>
              <a:rPr lang="zh-TW" altLang="en-US">
                <a:ea typeface="新細明體"/>
              </a:rPr>
              <a:t>。</a:t>
            </a:r>
            <a:endParaRPr lang="zh-TW">
              <a:ea typeface="新細明體"/>
            </a:endParaRPr>
          </a:p>
          <a:p>
            <a:pPr>
              <a:spcBef>
                <a:spcPts val="0"/>
              </a:spcBef>
              <a:spcAft>
                <a:spcPts val="0"/>
              </a:spcAft>
            </a:pPr>
            <a:r>
              <a:rPr lang="zh-TW" altLang="en-US" err="1">
                <a:ea typeface="新細明體"/>
              </a:rPr>
              <a:t>一個稱為選擇的過程涉及調整剪輯區域和視口，以便我們可以跟踪將小剪輯區域中的哪些圖元渲染到光標附近的區域中</a:t>
            </a:r>
            <a:r>
              <a:rPr lang="zh-TW" altLang="en-US">
                <a:ea typeface="新細明體"/>
              </a:rPr>
              <a:t>。</a:t>
            </a:r>
            <a:endParaRPr lang="zh-TW">
              <a:ea typeface="新細明體"/>
            </a:endParaRPr>
          </a:p>
          <a:p>
            <a:pPr>
              <a:spcBef>
                <a:spcPts val="0"/>
              </a:spcBef>
              <a:spcAft>
                <a:spcPts val="0"/>
              </a:spcAft>
            </a:pPr>
            <a:r>
              <a:rPr lang="zh-TW" altLang="en-US" err="1">
                <a:ea typeface="新細明體"/>
              </a:rPr>
              <a:t>這些原語進入一個命中列表，稍後可由用戶程序檢查</a:t>
            </a:r>
            <a:r>
              <a:rPr lang="zh-TW" altLang="en-US">
                <a:ea typeface="新細明體"/>
              </a:rPr>
              <a:t>。</a:t>
            </a:r>
            <a:endParaRPr lang="zh-TW">
              <a:ea typeface="新細明體"/>
            </a:endParaRPr>
          </a:p>
          <a:p>
            <a:pPr>
              <a:spcBef>
                <a:spcPts val="0"/>
              </a:spcBef>
              <a:spcAft>
                <a:spcPts val="0"/>
              </a:spcAft>
            </a:pPr>
            <a:r>
              <a:rPr lang="en-US" altLang="zh-TW">
                <a:ea typeface="新細明體"/>
              </a:rPr>
              <a:t>OpenGL </a:t>
            </a:r>
            <a:r>
              <a:rPr lang="zh-TW" altLang="en-US" err="1">
                <a:ea typeface="新細明體"/>
              </a:rPr>
              <a:t>支持這種方法</a:t>
            </a:r>
            <a:r>
              <a:rPr lang="zh-TW" altLang="en-US">
                <a:ea typeface="新細明體"/>
              </a:rPr>
              <a:t>。</a:t>
            </a:r>
            <a:endParaRPr lang="zh-TW">
              <a:ea typeface="新細明體"/>
            </a:endParaRPr>
          </a:p>
          <a:p>
            <a:pPr>
              <a:spcBef>
                <a:spcPts val="0"/>
              </a:spcBef>
              <a:spcAft>
                <a:spcPts val="0"/>
              </a:spcAft>
            </a:pPr>
            <a:r>
              <a:rPr lang="zh-TW" altLang="en-US" err="1">
                <a:ea typeface="新細明體"/>
              </a:rPr>
              <a:t>一種簡單的方法是對感興趣的對象使用（軸對齊）邊界框或範圍</a:t>
            </a:r>
            <a:r>
              <a:rPr lang="zh-TW" altLang="en-US">
                <a:ea typeface="新細明體"/>
              </a:rPr>
              <a:t>。</a:t>
            </a:r>
            <a:endParaRPr lang="zh-TW">
              <a:ea typeface="新細明體"/>
            </a:endParaRPr>
          </a:p>
          <a:p>
            <a:pPr>
              <a:spcBef>
                <a:spcPts val="0"/>
              </a:spcBef>
              <a:spcAft>
                <a:spcPts val="0"/>
              </a:spcAft>
            </a:pPr>
            <a:r>
              <a:rPr lang="zh-TW" altLang="en-US" err="1">
                <a:ea typeface="新細明體"/>
              </a:rPr>
              <a:t>對於二維應用程序，確定屏幕坐標中的矩形與對像或世界坐標中的矩形點相對應是相對容易的</a:t>
            </a:r>
            <a:r>
              <a:rPr lang="zh-TW" altLang="en-US">
                <a:ea typeface="新細明體"/>
              </a:rPr>
              <a:t>。</a:t>
            </a:r>
            <a:endParaRPr lang="zh-TW">
              <a:ea typeface="新細明體"/>
            </a:endParaRPr>
          </a:p>
          <a:p>
            <a:pPr>
              <a:spcBef>
                <a:spcPts val="0"/>
              </a:spcBef>
              <a:spcAft>
                <a:spcPts val="0"/>
              </a:spcAft>
            </a:pPr>
            <a:r>
              <a:rPr lang="zh-TW" altLang="en-US" err="1">
                <a:ea typeface="新細明體"/>
              </a:rPr>
              <a:t>如果應用程序維護一個簡單的數據結構來關聯對象和邊界框，則可以在應用程序內進行近似拾取</a:t>
            </a:r>
            <a:r>
              <a:rPr lang="zh-TW" altLang="en-US">
                <a:ea typeface="新細明體"/>
              </a:rPr>
              <a:t>。</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31</a:t>
            </a:fld>
            <a:endParaRPr lang="zh-TW" altLang="en-US"/>
          </a:p>
        </p:txBody>
      </p:sp>
    </p:spTree>
    <p:extLst>
      <p:ext uri="{BB962C8B-B14F-4D97-AF65-F5344CB8AC3E}">
        <p14:creationId xmlns:p14="http://schemas.microsoft.com/office/powerpoint/2010/main" val="2172008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挑選</a:t>
            </a:r>
            <a:r>
              <a:rPr lang="en-US" altLang="zh-TW">
                <a:ea typeface="新細明體"/>
              </a:rPr>
              <a:t>(3)</a:t>
            </a:r>
            <a:endParaRPr lang="zh-TW">
              <a:ea typeface="新細明體"/>
            </a:endParaRPr>
          </a:p>
          <a:p>
            <a:pPr>
              <a:spcBef>
                <a:spcPts val="0"/>
              </a:spcBef>
              <a:spcAft>
                <a:spcPts val="0"/>
              </a:spcAft>
            </a:pPr>
            <a:r>
              <a:rPr lang="zh-TW" altLang="en-US" err="1">
                <a:ea typeface="新細明體"/>
              </a:rPr>
              <a:t>另一種簡單的方法涉及使用後台緩衝區和額外的渲染</a:t>
            </a:r>
            <a:r>
              <a:rPr lang="zh-TW" altLang="en-US">
                <a:ea typeface="新細明體"/>
              </a:rPr>
              <a:t>。</a:t>
            </a:r>
            <a:r>
              <a:rPr lang="en-US" altLang="zh-TW">
                <a:ea typeface="新細明體"/>
              </a:rPr>
              <a:t> </a:t>
            </a:r>
            <a:r>
              <a:rPr lang="zh-TW" altLang="en-US">
                <a:ea typeface="新細明體"/>
              </a:rPr>
              <a:t>（</a:t>
            </a:r>
            <a:r>
              <a:rPr lang="zh-TW" altLang="en-US" err="1">
                <a:ea typeface="新細明體"/>
              </a:rPr>
              <a:t>雙緩衝</a:t>
            </a:r>
            <a:r>
              <a:rPr lang="zh-TW" altLang="en-US">
                <a:ea typeface="新細明體"/>
              </a:rPr>
              <a:t>）</a:t>
            </a:r>
            <a:endParaRPr lang="zh-TW">
              <a:ea typeface="新細明體"/>
            </a:endParaRPr>
          </a:p>
          <a:p>
            <a:pPr>
              <a:spcBef>
                <a:spcPts val="0"/>
              </a:spcBef>
              <a:spcAft>
                <a:spcPts val="0"/>
              </a:spcAft>
            </a:pPr>
            <a:r>
              <a:rPr lang="zh-TW" altLang="en-US" err="1">
                <a:ea typeface="新細明體"/>
              </a:rPr>
              <a:t>揀選模式</a:t>
            </a:r>
            <a:endParaRPr lang="zh-TW" err="1">
              <a:ea typeface="新細明體"/>
            </a:endParaRPr>
          </a:p>
          <a:p>
            <a:pPr>
              <a:spcBef>
                <a:spcPts val="0"/>
              </a:spcBef>
              <a:spcAft>
                <a:spcPts val="0"/>
              </a:spcAft>
            </a:pPr>
            <a:r>
              <a:rPr lang="zh-TW" altLang="en-US">
                <a:ea typeface="新細明體"/>
              </a:rPr>
              <a:t>在</a:t>
            </a:r>
            <a:r>
              <a:rPr lang="en-US" altLang="zh-TW">
                <a:ea typeface="新細明體"/>
              </a:rPr>
              <a:t> OpenGL </a:t>
            </a:r>
            <a:r>
              <a:rPr lang="zh-TW" altLang="en-US" err="1">
                <a:ea typeface="新細明體"/>
              </a:rPr>
              <a:t>管道中實現打包的困難問題是我們不能直接從鼠標的位置返回到屏幕上接近該點渲染的圖元</a:t>
            </a:r>
            <a:r>
              <a:rPr lang="zh-TW" altLang="en-US">
                <a:ea typeface="新細明體"/>
              </a:rPr>
              <a:t>。</a:t>
            </a:r>
            <a:endParaRPr lang="zh-TW">
              <a:ea typeface="新細明體"/>
            </a:endParaRPr>
          </a:p>
          <a:p>
            <a:pPr>
              <a:spcBef>
                <a:spcPts val="0"/>
              </a:spcBef>
              <a:spcAft>
                <a:spcPts val="0"/>
              </a:spcAft>
            </a:pPr>
            <a:r>
              <a:rPr lang="en-US" altLang="zh-TW">
                <a:ea typeface="新細明體"/>
              </a:rPr>
              <a:t>OpenGL </a:t>
            </a:r>
            <a:r>
              <a:rPr lang="zh-TW" altLang="en-US" err="1">
                <a:ea typeface="新細明體"/>
              </a:rPr>
              <a:t>提供了一個有點複雜的過程，它使用一種稱為選擇模式的渲染模式來進行拾取，但每次我們進行拾取時都會以額外渲染為代價</a:t>
            </a:r>
            <a:r>
              <a:rPr lang="zh-TW" altLang="en-US">
                <a:ea typeface="新細明體"/>
              </a:rPr>
              <a:t>。</a:t>
            </a:r>
            <a:endParaRPr lang="zh-TW">
              <a:ea typeface="新細明體"/>
            </a:endParaRPr>
          </a:p>
          <a:p>
            <a:pPr>
              <a:spcBef>
                <a:spcPts val="0"/>
              </a:spcBef>
              <a:spcAft>
                <a:spcPts val="0"/>
              </a:spcAft>
            </a:pPr>
            <a:r>
              <a:rPr lang="zh-TW" altLang="en-US" err="1">
                <a:ea typeface="新細明體"/>
              </a:rPr>
              <a:t>使用選擇模式進行拾取需要許多步驟和功能</a:t>
            </a:r>
            <a:r>
              <a:rPr lang="zh-TW" altLang="en-US">
                <a:ea typeface="新細明體"/>
              </a:rPr>
              <a:t>。</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32</a:t>
            </a:fld>
            <a:endParaRPr lang="zh-TW" altLang="en-US"/>
          </a:p>
        </p:txBody>
      </p:sp>
    </p:spTree>
    <p:extLst>
      <p:ext uri="{BB962C8B-B14F-4D97-AF65-F5344CB8AC3E}">
        <p14:creationId xmlns:p14="http://schemas.microsoft.com/office/powerpoint/2010/main" val="1174533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挑選</a:t>
            </a:r>
            <a:r>
              <a:rPr lang="en-US" altLang="zh-TW">
                <a:ea typeface="新細明體"/>
              </a:rPr>
              <a:t>(4)</a:t>
            </a:r>
            <a:endParaRPr lang="zh-TW">
              <a:ea typeface="新細明體"/>
            </a:endParaRPr>
          </a:p>
          <a:p>
            <a:pPr>
              <a:spcBef>
                <a:spcPts val="0"/>
              </a:spcBef>
              <a:spcAft>
                <a:spcPts val="0"/>
              </a:spcAft>
            </a:pPr>
            <a:r>
              <a:rPr lang="zh-TW" altLang="en-US" err="1">
                <a:ea typeface="新細明體"/>
              </a:rPr>
              <a:t>函數</a:t>
            </a:r>
            <a:r>
              <a:rPr lang="en-US" altLang="zh-TW">
                <a:ea typeface="新細明體"/>
              </a:rPr>
              <a:t> </a:t>
            </a:r>
            <a:r>
              <a:rPr lang="en-US" altLang="zh-TW" err="1">
                <a:ea typeface="新細明體"/>
              </a:rPr>
              <a:t>glRenderMode</a:t>
            </a:r>
            <a:r>
              <a:rPr lang="en-US" altLang="zh-TW">
                <a:ea typeface="新細明體"/>
              </a:rPr>
              <a:t> </a:t>
            </a:r>
            <a:r>
              <a:rPr lang="zh-TW" altLang="en-US" err="1">
                <a:ea typeface="新細明體"/>
              </a:rPr>
              <a:t>允許我們選擇三種模式之一</a:t>
            </a:r>
            <a:r>
              <a:rPr lang="zh-TW" altLang="en-US">
                <a:ea typeface="新細明體"/>
              </a:rPr>
              <a:t>：</a:t>
            </a:r>
            <a:endParaRPr lang="zh-TW">
              <a:ea typeface="新細明體"/>
            </a:endParaRPr>
          </a:p>
          <a:p>
            <a:pPr>
              <a:spcBef>
                <a:spcPts val="0"/>
              </a:spcBef>
              <a:spcAft>
                <a:spcPts val="0"/>
              </a:spcAft>
            </a:pPr>
            <a:r>
              <a:rPr lang="zh-TW" altLang="en-US" err="1">
                <a:ea typeface="新細明體"/>
              </a:rPr>
              <a:t>正常渲染到顏色緩衝區</a:t>
            </a:r>
            <a:r>
              <a:rPr lang="en-US" altLang="zh-TW">
                <a:ea typeface="新細明體"/>
              </a:rPr>
              <a:t> (GL_RENDER)</a:t>
            </a:r>
            <a:endParaRPr lang="zh-TW">
              <a:ea typeface="新細明體"/>
            </a:endParaRPr>
          </a:p>
          <a:p>
            <a:pPr>
              <a:spcBef>
                <a:spcPts val="0"/>
              </a:spcBef>
              <a:spcAft>
                <a:spcPts val="0"/>
              </a:spcAft>
            </a:pPr>
            <a:r>
              <a:rPr lang="zh-TW" altLang="en-US" err="1">
                <a:ea typeface="新細明體"/>
              </a:rPr>
              <a:t>選擇模式</a:t>
            </a:r>
            <a:r>
              <a:rPr lang="en-US" altLang="zh-TW">
                <a:ea typeface="新細明體"/>
              </a:rPr>
              <a:t> (GL_SELECT)</a:t>
            </a:r>
            <a:endParaRPr lang="zh-TW">
              <a:ea typeface="新細明體"/>
            </a:endParaRPr>
          </a:p>
          <a:p>
            <a:pPr>
              <a:spcBef>
                <a:spcPts val="0"/>
              </a:spcBef>
              <a:spcAft>
                <a:spcPts val="0"/>
              </a:spcAft>
            </a:pPr>
            <a:r>
              <a:rPr lang="zh-TW" altLang="en-US" err="1">
                <a:ea typeface="新細明體"/>
              </a:rPr>
              <a:t>反饋模式</a:t>
            </a:r>
            <a:r>
              <a:rPr lang="en-US" altLang="zh-TW">
                <a:ea typeface="新細明體"/>
              </a:rPr>
              <a:t> (GL_FEEDBACK)</a:t>
            </a:r>
            <a:r>
              <a:rPr lang="zh-TW" altLang="en-US">
                <a:ea typeface="新細明體"/>
              </a:rPr>
              <a:t>。</a:t>
            </a:r>
            <a:r>
              <a:rPr lang="zh-TW" altLang="en-US" err="1">
                <a:ea typeface="新細明體"/>
              </a:rPr>
              <a:t>反饋模式可用於獲取已渲染圖元的列表</a:t>
            </a:r>
            <a:r>
              <a:rPr lang="zh-TW" altLang="en-US">
                <a:ea typeface="新細明體"/>
              </a:rPr>
              <a:t>。</a:t>
            </a:r>
            <a:endParaRPr lang="zh-TW">
              <a:ea typeface="新細明體"/>
            </a:endParaRPr>
          </a:p>
          <a:p>
            <a:pPr>
              <a:spcBef>
                <a:spcPts val="0"/>
              </a:spcBef>
              <a:spcAft>
                <a:spcPts val="0"/>
              </a:spcAft>
            </a:pPr>
            <a:r>
              <a:rPr lang="en-US" altLang="zh-TW" err="1">
                <a:ea typeface="新細明體"/>
              </a:rPr>
              <a:t>glRenderMode</a:t>
            </a:r>
            <a:r>
              <a:rPr lang="en-US" altLang="zh-TW">
                <a:ea typeface="新細明體"/>
              </a:rPr>
              <a:t> </a:t>
            </a:r>
            <a:r>
              <a:rPr lang="zh-TW" altLang="en-US" err="1">
                <a:ea typeface="新細明體"/>
              </a:rPr>
              <a:t>的返回值可用於確定剪輯體積中的圖元數量</a:t>
            </a:r>
            <a:r>
              <a:rPr lang="zh-TW" altLang="en-US">
                <a:ea typeface="新細明體"/>
              </a:rPr>
              <a:t>。</a:t>
            </a:r>
            <a:endParaRPr lang="zh-TW">
              <a:ea typeface="新細明體"/>
            </a:endParaRPr>
          </a:p>
          <a:p>
            <a:pPr>
              <a:spcBef>
                <a:spcPts val="0"/>
              </a:spcBef>
              <a:spcAft>
                <a:spcPts val="0"/>
              </a:spcAft>
            </a:pPr>
            <a:r>
              <a:rPr lang="zh-TW" altLang="en-US" err="1">
                <a:ea typeface="新細明體"/>
              </a:rPr>
              <a:t>當我們進入選擇模式並渲染場景時，剪輯體積內的每個圖元都會生成一條稱為命中的消息，該消息存儲在名為名稱堆棧的緩衝區中</a:t>
            </a:r>
            <a:r>
              <a:rPr lang="zh-TW" altLang="en-US">
                <a:ea typeface="新細明體"/>
              </a:rPr>
              <a:t>。</a:t>
            </a:r>
            <a:endParaRPr lang="zh-TW">
              <a:ea typeface="新細明體"/>
            </a:endParaRPr>
          </a:p>
          <a:p>
            <a:pPr>
              <a:spcBef>
                <a:spcPts val="0"/>
              </a:spcBef>
              <a:spcAft>
                <a:spcPts val="0"/>
              </a:spcAft>
            </a:pPr>
            <a:r>
              <a:rPr lang="zh-TW" altLang="en-US" err="1">
                <a:ea typeface="新細明體"/>
              </a:rPr>
              <a:t>我們生成的信息稱為命中列表，可以在渲染後進行檢查以獲得揀選所需的信息</a:t>
            </a:r>
            <a:r>
              <a:rPr lang="zh-TW" altLang="en-US">
                <a:ea typeface="新細明體"/>
              </a:rPr>
              <a:t>。</a:t>
            </a:r>
            <a:endParaRPr lang="zh-TW">
              <a:ea typeface="新細明體"/>
            </a:endParaRPr>
          </a:p>
          <a:p>
            <a:pPr>
              <a:spcBef>
                <a:spcPts val="0"/>
              </a:spcBef>
              <a:spcAft>
                <a:spcPts val="0"/>
              </a:spcAft>
            </a:pPr>
            <a:br>
              <a:rPr lang="en-US" altLang="zh-TW"/>
            </a:br>
            <a:endParaRPr lang="en-US" alt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33</a:t>
            </a:fld>
            <a:endParaRPr lang="zh-TW" altLang="en-US"/>
          </a:p>
        </p:txBody>
      </p:sp>
    </p:spTree>
    <p:extLst>
      <p:ext uri="{BB962C8B-B14F-4D97-AF65-F5344CB8AC3E}">
        <p14:creationId xmlns:p14="http://schemas.microsoft.com/office/powerpoint/2010/main" val="3347968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挑選</a:t>
            </a:r>
            <a:r>
              <a:rPr lang="en-US" altLang="zh-TW">
                <a:ea typeface="新細明體"/>
              </a:rPr>
              <a:t>(5)</a:t>
            </a:r>
            <a:endParaRPr lang="zh-TW">
              <a:ea typeface="新細明體"/>
            </a:endParaRPr>
          </a:p>
          <a:p>
            <a:pPr>
              <a:spcBef>
                <a:spcPts val="0"/>
              </a:spcBef>
              <a:spcAft>
                <a:spcPts val="0"/>
              </a:spcAft>
            </a:pPr>
            <a:r>
              <a:rPr lang="en-US" altLang="zh-TW" b="1"/>
              <a:t>void glSelectBuffer(GLsizei n, GLunint *buff)</a:t>
            </a:r>
            <a:endParaRPr lang="zh-TW"/>
          </a:p>
          <a:p>
            <a:pPr>
              <a:spcBef>
                <a:spcPts val="0"/>
              </a:spcBef>
              <a:spcAft>
                <a:spcPts val="0"/>
              </a:spcAft>
            </a:pPr>
            <a:r>
              <a:rPr lang="zh-TW" altLang="en-US"/>
              <a:t>指定大小為</a:t>
            </a:r>
            <a:r>
              <a:rPr lang="en-US" altLang="zh-TW"/>
              <a:t> n </a:t>
            </a:r>
            <a:r>
              <a:rPr lang="zh-TW" altLang="en-US"/>
              <a:t>的數組</a:t>
            </a:r>
            <a:r>
              <a:rPr lang="en-US" altLang="zh-TW"/>
              <a:t> buff</a:t>
            </a:r>
            <a:r>
              <a:rPr lang="zh-TW" altLang="en-US"/>
              <a:t>，用於放置選擇數據。</a:t>
            </a:r>
            <a:endParaRPr lang="zh-TW"/>
          </a:p>
          <a:p>
            <a:pPr>
              <a:spcBef>
                <a:spcPts val="0"/>
              </a:spcBef>
              <a:spcAft>
                <a:spcPts val="0"/>
              </a:spcAft>
            </a:pPr>
            <a:r>
              <a:rPr lang="en-US" altLang="zh-TW" b="1"/>
              <a:t>void glInitNames()</a:t>
            </a:r>
            <a:endParaRPr lang="zh-TW"/>
          </a:p>
          <a:p>
            <a:pPr>
              <a:spcBef>
                <a:spcPts val="0"/>
              </a:spcBef>
              <a:spcAft>
                <a:spcPts val="0"/>
              </a:spcAft>
            </a:pPr>
            <a:r>
              <a:rPr lang="zh-TW" altLang="en-US"/>
              <a:t>此函數初始化名稱堆棧。</a:t>
            </a:r>
            <a:endParaRPr lang="zh-TW"/>
          </a:p>
          <a:p>
            <a:pPr>
              <a:spcBef>
                <a:spcPts val="0"/>
              </a:spcBef>
              <a:spcAft>
                <a:spcPts val="0"/>
              </a:spcAft>
            </a:pPr>
            <a:r>
              <a:rPr lang="en-US" altLang="zh-TW" b="1"/>
              <a:t>void glPushName(Gluint name)</a:t>
            </a:r>
            <a:endParaRPr lang="zh-TW"/>
          </a:p>
          <a:p>
            <a:pPr>
              <a:spcBef>
                <a:spcPts val="0"/>
              </a:spcBef>
              <a:spcAft>
                <a:spcPts val="0"/>
              </a:spcAft>
            </a:pPr>
            <a:r>
              <a:rPr lang="zh-TW" altLang="en-US"/>
              <a:t>此函數將名稱壓入名稱堆棧。</a:t>
            </a:r>
            <a:endParaRPr lang="zh-TW"/>
          </a:p>
          <a:p>
            <a:pPr>
              <a:spcBef>
                <a:spcPts val="0"/>
              </a:spcBef>
              <a:spcAft>
                <a:spcPts val="0"/>
              </a:spcAft>
            </a:pPr>
            <a:r>
              <a:rPr lang="en-US" altLang="zh-TW" b="1"/>
              <a:t>void glPopName()</a:t>
            </a:r>
            <a:endParaRPr lang="zh-TW"/>
          </a:p>
          <a:p>
            <a:pPr>
              <a:spcBef>
                <a:spcPts val="0"/>
              </a:spcBef>
              <a:spcAft>
                <a:spcPts val="0"/>
              </a:spcAft>
            </a:pPr>
            <a:r>
              <a:rPr lang="en-US" altLang="zh-TW"/>
              <a:t>This function pops the top name from the name stack.</a:t>
            </a:r>
            <a:endParaRPr 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34</a:t>
            </a:fld>
            <a:endParaRPr lang="zh-TW" altLang="en-US"/>
          </a:p>
        </p:txBody>
      </p:sp>
    </p:spTree>
    <p:extLst>
      <p:ext uri="{BB962C8B-B14F-4D97-AF65-F5344CB8AC3E}">
        <p14:creationId xmlns:p14="http://schemas.microsoft.com/office/powerpoint/2010/main" val="69224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挑選</a:t>
            </a:r>
            <a:r>
              <a:rPr lang="en-US" altLang="zh-TW">
                <a:ea typeface="新細明體"/>
              </a:rPr>
              <a:t>(6)</a:t>
            </a:r>
            <a:endParaRPr lang="zh-TW">
              <a:ea typeface="新細明體"/>
            </a:endParaRPr>
          </a:p>
          <a:p>
            <a:pPr>
              <a:spcBef>
                <a:spcPts val="0"/>
              </a:spcBef>
              <a:spcAft>
                <a:spcPts val="0"/>
              </a:spcAft>
            </a:pPr>
            <a:r>
              <a:rPr lang="en-US" altLang="zh-TW">
                <a:ea typeface="新細明體"/>
              </a:rPr>
              <a:t>void </a:t>
            </a:r>
            <a:r>
              <a:rPr lang="en-US" altLang="zh-TW" err="1">
                <a:ea typeface="新細明體"/>
              </a:rPr>
              <a:t>glLoadName</a:t>
            </a:r>
            <a:r>
              <a:rPr lang="en-US" altLang="zh-TW">
                <a:ea typeface="新細明體"/>
              </a:rPr>
              <a:t>(</a:t>
            </a:r>
            <a:r>
              <a:rPr lang="en-US" altLang="zh-TW" err="1">
                <a:ea typeface="新細明體"/>
              </a:rPr>
              <a:t>Gluint</a:t>
            </a:r>
            <a:r>
              <a:rPr lang="en-US" altLang="zh-TW">
                <a:ea typeface="新細明體"/>
              </a:rPr>
              <a:t> name)</a:t>
            </a:r>
            <a:endParaRPr lang="zh-TW">
              <a:ea typeface="新細明體"/>
            </a:endParaRPr>
          </a:p>
          <a:p>
            <a:pPr>
              <a:spcBef>
                <a:spcPts val="0"/>
              </a:spcBef>
              <a:spcAft>
                <a:spcPts val="0"/>
              </a:spcAft>
            </a:pPr>
            <a:r>
              <a:rPr lang="zh-TW" altLang="en-US" err="1"/>
              <a:t>此函數用名稱替換名稱堆棧的頂部</a:t>
            </a:r>
            <a:r>
              <a:rPr lang="zh-TW" altLang="en-US"/>
              <a:t>。</a:t>
            </a:r>
            <a:endParaRPr lang="zh-TW"/>
          </a:p>
          <a:p>
            <a:pPr>
              <a:spcBef>
                <a:spcPts val="0"/>
              </a:spcBef>
              <a:spcAft>
                <a:spcPts val="0"/>
              </a:spcAft>
            </a:pPr>
            <a:r>
              <a:rPr lang="zh-TW" altLang="en-US" err="1"/>
              <a:t>通常，我們希望識別的每個對像都是一組基元，我們為其分配相同的整數名稱</a:t>
            </a:r>
            <a:r>
              <a:rPr lang="zh-TW" altLang="en-US"/>
              <a:t>。</a:t>
            </a:r>
            <a:endParaRPr lang="zh-TW"/>
          </a:p>
          <a:p>
            <a:pPr>
              <a:spcBef>
                <a:spcPts val="0"/>
              </a:spcBef>
              <a:spcAft>
                <a:spcPts val="0"/>
              </a:spcAft>
            </a:pPr>
            <a:r>
              <a:rPr lang="zh-TW" altLang="en-US"/>
              <a:t>我們無法將名稱加載到空堆棧中，因此我們通常在初始化堆棧時將未使用的名稱輸入到堆棧中。</a:t>
            </a:r>
            <a:endParaRPr lang="zh-TW"/>
          </a:p>
          <a:p>
            <a:pPr>
              <a:spcBef>
                <a:spcPts val="0"/>
              </a:spcBef>
              <a:spcAft>
                <a:spcPts val="0"/>
              </a:spcAft>
            </a:pPr>
            <a:r>
              <a:rPr lang="en-US" altLang="zh-TW"/>
              <a:t>glInitNames(); </a:t>
            </a:r>
            <a:endParaRPr lang="zh-TW"/>
          </a:p>
          <a:p>
            <a:pPr>
              <a:spcBef>
                <a:spcPts val="0"/>
              </a:spcBef>
              <a:spcAft>
                <a:spcPts val="0"/>
              </a:spcAft>
            </a:pPr>
            <a:r>
              <a:rPr lang="en-US" altLang="zh-TW"/>
              <a:t>glPushName(0);</a:t>
            </a:r>
            <a:endParaRPr lang="zh-TW"/>
          </a:p>
          <a:p>
            <a:pPr>
              <a:spcBef>
                <a:spcPts val="0"/>
              </a:spcBef>
              <a:spcAft>
                <a:spcPts val="0"/>
              </a:spcAft>
            </a:pPr>
            <a:r>
              <a:rPr lang="zh-TW" altLang="en-US"/>
              <a:t>我們通常使用鼠標回調在鼠標回調結束之前進入選擇模式並離開選擇模式。</a:t>
            </a:r>
            <a:endParaRPr 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35</a:t>
            </a:fld>
            <a:endParaRPr lang="zh-TW" altLang="en-US"/>
          </a:p>
        </p:txBody>
      </p:sp>
    </p:spTree>
    <p:extLst>
      <p:ext uri="{BB962C8B-B14F-4D97-AF65-F5344CB8AC3E}">
        <p14:creationId xmlns:p14="http://schemas.microsoft.com/office/powerpoint/2010/main" val="2706812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挑選</a:t>
            </a:r>
            <a:r>
              <a:rPr lang="en-US" altLang="zh-TW">
                <a:ea typeface="新細明體"/>
              </a:rPr>
              <a:t>(7)</a:t>
            </a:r>
            <a:endParaRPr lang="zh-TW">
              <a:ea typeface="新細明體"/>
            </a:endParaRPr>
          </a:p>
          <a:p>
            <a:pPr>
              <a:spcBef>
                <a:spcPts val="0"/>
              </a:spcBef>
              <a:spcAft>
                <a:spcPts val="0"/>
              </a:spcAft>
            </a:pPr>
            <a:r>
              <a:rPr lang="zh-TW" altLang="en-US" err="1">
                <a:ea typeface="新細明體"/>
              </a:rPr>
              <a:t>當我們返回渲染模式時，</a:t>
            </a:r>
            <a:r>
              <a:rPr lang="en-US" altLang="zh-TW" err="1">
                <a:ea typeface="新細明體"/>
              </a:rPr>
              <a:t>glRenderMode</a:t>
            </a:r>
            <a:r>
              <a:rPr lang="en-US" altLang="zh-TW">
                <a:ea typeface="新細明體"/>
              </a:rPr>
              <a:t> </a:t>
            </a:r>
            <a:r>
              <a:rPr lang="zh-TW" altLang="en-US" err="1">
                <a:ea typeface="新細明體"/>
              </a:rPr>
              <a:t>返回已處理的命中數。然後我們檢查命中列表</a:t>
            </a:r>
            <a:r>
              <a:rPr lang="zh-TW" altLang="en-US">
                <a:ea typeface="新細明體"/>
              </a:rPr>
              <a:t>。</a:t>
            </a:r>
            <a:endParaRPr lang="zh-TW">
              <a:ea typeface="新細明體"/>
            </a:endParaRPr>
          </a:p>
          <a:p>
            <a:pPr>
              <a:spcBef>
                <a:spcPts val="0"/>
              </a:spcBef>
              <a:spcAft>
                <a:spcPts val="0"/>
              </a:spcAft>
            </a:pPr>
            <a:r>
              <a:rPr lang="zh-TW" altLang="en-US" err="1">
                <a:ea typeface="新細明體"/>
              </a:rPr>
              <a:t>我們可以通過兩種方式設置剪輯音量</a:t>
            </a:r>
            <a:r>
              <a:rPr lang="zh-TW" altLang="en-US">
                <a:ea typeface="新細明體"/>
              </a:rPr>
              <a:t>。</a:t>
            </a:r>
            <a:r>
              <a:rPr lang="en-US" altLang="zh-TW">
                <a:ea typeface="新細明體"/>
              </a:rPr>
              <a:t> </a:t>
            </a:r>
            <a:endParaRPr lang="zh-TW" altLang="en-US"/>
          </a:p>
          <a:p>
            <a:pPr>
              <a:spcBef>
                <a:spcPts val="0"/>
              </a:spcBef>
              <a:spcAft>
                <a:spcPts val="0"/>
              </a:spcAft>
            </a:pPr>
            <a:r>
              <a:rPr lang="zh-TW" altLang="en-US" err="1">
                <a:ea typeface="新細明體"/>
              </a:rPr>
              <a:t>我們可以簡單地定義一個視圖體積</a:t>
            </a:r>
            <a:r>
              <a:rPr lang="en-US" altLang="zh-TW">
                <a:ea typeface="新細明體"/>
              </a:rPr>
              <a:t> </a:t>
            </a:r>
            <a:r>
              <a:rPr lang="zh-TW" altLang="en-US" err="1">
                <a:ea typeface="新細明體"/>
              </a:rPr>
              <a:t>通過</a:t>
            </a:r>
            <a:r>
              <a:rPr lang="en-US" altLang="zh-TW">
                <a:ea typeface="新細明體"/>
              </a:rPr>
              <a:t> gluOrtho2D</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我們可能首先想保存</a:t>
            </a:r>
            <a:r>
              <a:rPr lang="en-US" altLang="zh-TW">
                <a:ea typeface="新細明體"/>
              </a:rPr>
              <a:t> </a:t>
            </a:r>
            <a:r>
              <a:rPr lang="zh-TW" altLang="en-US">
                <a:ea typeface="新細明體"/>
              </a:rPr>
              <a:t>當前的剪裁量</a:t>
            </a:r>
            <a:r>
              <a:rPr lang="en-US" altLang="zh-TW">
                <a:ea typeface="新細明體"/>
              </a:rPr>
              <a:t> </a:t>
            </a:r>
            <a:r>
              <a:rPr lang="en-US" altLang="zh-TW" err="1">
                <a:ea typeface="新細明體"/>
              </a:rPr>
              <a:t>glPush</a:t>
            </a:r>
            <a:r>
              <a:rPr lang="en-US" altLang="zh-TW">
                <a:ea typeface="新細明體"/>
              </a:rPr>
              <a:t> </a:t>
            </a:r>
            <a:r>
              <a:rPr lang="zh-TW" altLang="en-US">
                <a:ea typeface="新細明體"/>
              </a:rPr>
              <a:t>矩陣。</a:t>
            </a:r>
            <a:r>
              <a:rPr lang="en-US" altLang="zh-TW">
                <a:ea typeface="新細明體"/>
              </a:rPr>
              <a:t> </a:t>
            </a:r>
            <a:endParaRPr lang="zh-TW"/>
          </a:p>
          <a:p>
            <a:pPr>
              <a:spcBef>
                <a:spcPts val="0"/>
              </a:spcBef>
              <a:spcAft>
                <a:spcPts val="0"/>
              </a:spcAft>
            </a:pPr>
            <a:r>
              <a:rPr lang="zh-TW" altLang="en-US">
                <a:ea typeface="新細明體"/>
              </a:rPr>
              <a:t>假設我們想要所有的對象</a:t>
            </a:r>
            <a:r>
              <a:rPr lang="en-US" altLang="zh-TW">
                <a:ea typeface="新細明體"/>
              </a:rPr>
              <a:t> </a:t>
            </a:r>
            <a:r>
              <a:rPr lang="zh-TW" altLang="en-US">
                <a:ea typeface="新細明體"/>
              </a:rPr>
              <a:t>渲染成一個小的用戶定義</a:t>
            </a:r>
            <a:r>
              <a:rPr lang="en-US" altLang="zh-TW">
                <a:ea typeface="新細明體"/>
              </a:rPr>
              <a:t> </a:t>
            </a:r>
            <a:r>
              <a:rPr lang="zh-TW" altLang="en-US">
                <a:ea typeface="新細明體"/>
              </a:rPr>
              <a:t>以光標為中心的矩形。</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36</a:t>
            </a:fld>
            <a:endParaRPr lang="zh-TW" altLang="en-US"/>
          </a:p>
        </p:txBody>
      </p:sp>
    </p:spTree>
    <p:extLst>
      <p:ext uri="{BB962C8B-B14F-4D97-AF65-F5344CB8AC3E}">
        <p14:creationId xmlns:p14="http://schemas.microsoft.com/office/powerpoint/2010/main" val="305420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挑選</a:t>
            </a:r>
            <a:r>
              <a:rPr lang="en-US" altLang="zh-TW">
                <a:ea typeface="新細明體"/>
              </a:rPr>
              <a:t>(8)</a:t>
            </a:r>
            <a:endParaRPr lang="zh-TW">
              <a:ea typeface="新細明體"/>
            </a:endParaRPr>
          </a:p>
          <a:p>
            <a:pPr>
              <a:spcBef>
                <a:spcPts val="0"/>
              </a:spcBef>
              <a:spcAft>
                <a:spcPts val="0"/>
              </a:spcAft>
            </a:pPr>
            <a:r>
              <a:rPr lang="zh-TW" altLang="en-US">
                <a:ea typeface="新細明體"/>
              </a:rPr>
              <a:t>我們可以讓</a:t>
            </a:r>
            <a:r>
              <a:rPr lang="en-US" altLang="zh-TW">
                <a:ea typeface="新細明體"/>
              </a:rPr>
              <a:t> OpenGL </a:t>
            </a:r>
            <a:r>
              <a:rPr lang="zh-TW" altLang="en-US">
                <a:ea typeface="新細明體"/>
              </a:rPr>
              <a:t>通過</a:t>
            </a:r>
            <a:r>
              <a:rPr lang="en-US" altLang="zh-TW">
                <a:ea typeface="新細明體"/>
              </a:rPr>
              <a:t> GLU </a:t>
            </a:r>
            <a:r>
              <a:rPr lang="zh-TW" altLang="en-US">
                <a:ea typeface="新細明體"/>
              </a:rPr>
              <a:t>函數</a:t>
            </a:r>
            <a:r>
              <a:rPr lang="en-US" altLang="zh-TW">
                <a:ea typeface="新細明體"/>
              </a:rPr>
              <a:t> </a:t>
            </a:r>
            <a:r>
              <a:rPr lang="en-US" altLang="zh-TW" err="1">
                <a:ea typeface="新細明體"/>
              </a:rPr>
              <a:t>gluPickMatrix</a:t>
            </a:r>
            <a:r>
              <a:rPr lang="en-US" altLang="zh-TW">
                <a:ea typeface="新細明體"/>
              </a:rPr>
              <a:t> </a:t>
            </a:r>
            <a:r>
              <a:rPr lang="zh-TW" altLang="en-US">
                <a:ea typeface="新細明體"/>
              </a:rPr>
              <a:t>為我們做這個計算，當我們處於選擇模式時，它在</a:t>
            </a:r>
            <a:r>
              <a:rPr lang="en-US" altLang="zh-TW">
                <a:ea typeface="新細明體"/>
              </a:rPr>
              <a:t> glOrtho2D </a:t>
            </a:r>
            <a:r>
              <a:rPr lang="zh-TW" altLang="en-US">
                <a:ea typeface="新細明體"/>
              </a:rPr>
              <a:t>之前應用。</a:t>
            </a:r>
            <a:r>
              <a:rPr lang="en-US" altLang="zh-TW">
                <a:ea typeface="新細明體"/>
              </a:rPr>
              <a:t> </a:t>
            </a:r>
            <a:endParaRPr lang="zh-TW"/>
          </a:p>
          <a:p>
            <a:pPr>
              <a:spcBef>
                <a:spcPts val="0"/>
              </a:spcBef>
              <a:spcAft>
                <a:spcPts val="0"/>
              </a:spcAft>
            </a:pPr>
            <a:r>
              <a:rPr lang="en-US" altLang="zh-TW" err="1"/>
              <a:t>gluPickMatrix</a:t>
            </a:r>
            <a:r>
              <a:rPr lang="en-US" altLang="zh-TW"/>
              <a:t> (x, y, w, h, *</a:t>
            </a:r>
            <a:r>
              <a:rPr lang="en-US" altLang="zh-TW" err="1"/>
              <a:t>vp</a:t>
            </a:r>
            <a:r>
              <a:rPr lang="en-US" altLang="zh-TW"/>
              <a:t>) </a:t>
            </a:r>
            <a:endParaRPr lang="zh-TW"/>
          </a:p>
          <a:p>
            <a:pPr>
              <a:spcBef>
                <a:spcPts val="0"/>
              </a:spcBef>
              <a:spcAft>
                <a:spcPts val="0"/>
              </a:spcAft>
            </a:pPr>
            <a:r>
              <a:rPr lang="zh-TW" altLang="en-US" err="1">
                <a:ea typeface="新細明體"/>
              </a:rPr>
              <a:t>此函數創建一個用於拾取的投影矩陣，該矩陣將繪圖限制在以</a:t>
            </a:r>
            <a:r>
              <a:rPr lang="en-US" altLang="zh-TW">
                <a:ea typeface="新細明體"/>
              </a:rPr>
              <a:t> (x, y) </a:t>
            </a:r>
            <a:r>
              <a:rPr lang="zh-TW" altLang="en-US">
                <a:ea typeface="新細明體"/>
              </a:rPr>
              <a:t>為中心的</a:t>
            </a:r>
            <a:r>
              <a:rPr lang="en-US" altLang="zh-TW">
                <a:ea typeface="新細明體"/>
              </a:rPr>
              <a:t> </a:t>
            </a:r>
            <a:r>
              <a:rPr lang="en-US" altLang="zh-TW" err="1">
                <a:ea typeface="新細明體"/>
              </a:rPr>
              <a:t>w×h</a:t>
            </a:r>
            <a:r>
              <a:rPr lang="en-US" altLang="zh-TW">
                <a:ea typeface="新細明體"/>
              </a:rPr>
              <a:t> </a:t>
            </a:r>
            <a:r>
              <a:rPr lang="zh-TW" altLang="en-US">
                <a:ea typeface="新細明體"/>
              </a:rPr>
              <a:t>區域，在視口</a:t>
            </a:r>
            <a:r>
              <a:rPr lang="en-US" altLang="zh-TW">
                <a:ea typeface="新細明體"/>
              </a:rPr>
              <a:t> </a:t>
            </a:r>
            <a:r>
              <a:rPr lang="en-US" altLang="zh-TW" err="1">
                <a:ea typeface="新細明體"/>
              </a:rPr>
              <a:t>vp</a:t>
            </a:r>
            <a:r>
              <a:rPr lang="en-US" altLang="zh-TW">
                <a:ea typeface="新細明體"/>
              </a:rPr>
              <a:t> </a:t>
            </a:r>
            <a:r>
              <a:rPr lang="zh-TW" altLang="en-US">
                <a:ea typeface="新細明體"/>
              </a:rPr>
              <a:t>內的窗口坐標中。</a:t>
            </a:r>
            <a:r>
              <a:rPr lang="en-US" altLang="zh-TW">
                <a:ea typeface="新細明體"/>
              </a:rPr>
              <a:t> </a:t>
            </a:r>
            <a:endParaRPr lang="zh-TW"/>
          </a:p>
          <a:p>
            <a:pPr>
              <a:spcBef>
                <a:spcPts val="0"/>
              </a:spcBef>
              <a:spcAft>
                <a:spcPts val="0"/>
              </a:spcAft>
            </a:pPr>
            <a:r>
              <a:rPr lang="zh-TW" altLang="en-US" err="1"/>
              <a:t>假設我們在初始化時或者</a:t>
            </a:r>
            <a:r>
              <a:rPr lang="en-US" altLang="zh-TW" err="1"/>
              <a:t>reshape</a:t>
            </a:r>
            <a:r>
              <a:rPr lang="zh-TW" altLang="en-US" err="1"/>
              <a:t>回調中設置了正常渲染的查看條件，鼠標和顯示回調的形式如下</a:t>
            </a:r>
            <a:r>
              <a:rPr lang="zh-TW" altLang="en-US"/>
              <a:t>：</a:t>
            </a:r>
            <a:endParaRPr 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37</a:t>
            </a:fld>
            <a:endParaRPr lang="zh-TW" altLang="en-US"/>
          </a:p>
        </p:txBody>
      </p:sp>
    </p:spTree>
    <p:extLst>
      <p:ext uri="{BB962C8B-B14F-4D97-AF65-F5344CB8AC3E}">
        <p14:creationId xmlns:p14="http://schemas.microsoft.com/office/powerpoint/2010/main" val="102310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en-US" altLang="zh-TW">
                <a:ea typeface="新細明體"/>
              </a:rPr>
              <a:t>•</a:t>
            </a:r>
            <a:r>
              <a:rPr lang="zh-TW" altLang="en-US">
                <a:ea typeface="新細明體"/>
              </a:rPr>
              <a:t>電腦技術最重要的進步之一是使用的人能夠與電腦螢幕進行互動，用戶在螢幕上看到圖像。</a:t>
            </a:r>
            <a:r>
              <a:rPr lang="en-US" altLang="zh-TW">
                <a:ea typeface="新細明體"/>
              </a:rPr>
              <a:t> </a:t>
            </a:r>
            <a:r>
              <a:rPr lang="zh-TW" altLang="en-US">
                <a:ea typeface="新細明體"/>
              </a:rPr>
              <a:t>她通過互動式設備（例如滑鼠）對這個圖像做出對應動作。</a:t>
            </a:r>
            <a:r>
              <a:rPr lang="en-US" altLang="zh-TW">
                <a:ea typeface="新細明體"/>
              </a:rPr>
              <a:t> </a:t>
            </a:r>
            <a:r>
              <a:rPr lang="zh-TW" altLang="en-US">
                <a:ea typeface="新細明體"/>
              </a:rPr>
              <a:t>（圖像根據她的輸入而變化）</a:t>
            </a:r>
            <a:endParaRPr lang="zh-TW">
              <a:ea typeface="新細明體"/>
            </a:endParaRPr>
          </a:p>
          <a:p>
            <a:pPr>
              <a:spcBef>
                <a:spcPts val="0"/>
              </a:spcBef>
              <a:spcAft>
                <a:spcPts val="0"/>
              </a:spcAft>
            </a:pPr>
            <a:r>
              <a:rPr lang="en-US" altLang="zh-TW"/>
              <a:t>•</a:t>
            </a:r>
            <a:endParaRPr 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a:t>
            </a:fld>
            <a:endParaRPr lang="zh-TW" altLang="en-US"/>
          </a:p>
        </p:txBody>
      </p:sp>
    </p:spTree>
    <p:extLst>
      <p:ext uri="{BB962C8B-B14F-4D97-AF65-F5344CB8AC3E}">
        <p14:creationId xmlns:p14="http://schemas.microsoft.com/office/powerpoint/2010/main" val="1962439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我們可以使用</a:t>
            </a:r>
            <a:r>
              <a:rPr lang="en-US" altLang="zh-TW">
                <a:ea typeface="新細明體"/>
              </a:rPr>
              <a:t> </a:t>
            </a:r>
            <a:r>
              <a:rPr lang="en-US" altLang="zh-TW" err="1">
                <a:ea typeface="新細明體"/>
              </a:rPr>
              <a:t>glPushName</a:t>
            </a:r>
            <a:r>
              <a:rPr lang="en-US" altLang="zh-TW">
                <a:ea typeface="新細明體"/>
              </a:rPr>
              <a:t> </a:t>
            </a:r>
            <a:r>
              <a:rPr lang="zh-TW" altLang="en-US" err="1">
                <a:ea typeface="新細明體"/>
              </a:rPr>
              <a:t>允許堆棧上有多個名稱用於給定的命中</a:t>
            </a:r>
            <a:r>
              <a:rPr lang="zh-TW" altLang="en-US">
                <a:ea typeface="新細明體"/>
              </a:rPr>
              <a:t>。</a:t>
            </a:r>
            <a:endParaRPr lang="zh-TW">
              <a:ea typeface="新細明體"/>
            </a:endParaRPr>
          </a:p>
          <a:p>
            <a:pPr>
              <a:spcBef>
                <a:spcPts val="0"/>
              </a:spcBef>
              <a:spcAft>
                <a:spcPts val="0"/>
              </a:spcAft>
            </a:pPr>
            <a:r>
              <a:rPr lang="zh-TW" altLang="en-US" err="1">
                <a:ea typeface="新細明體"/>
              </a:rPr>
              <a:t>對於具有多個部件的對象，靠近光標的所有部件的名稱都放在同一個堆棧中</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我們可以使用</a:t>
            </a:r>
            <a:r>
              <a:rPr lang="en-US" altLang="zh-TW">
                <a:ea typeface="新細明體"/>
              </a:rPr>
              <a:t> </a:t>
            </a:r>
            <a:r>
              <a:rPr lang="en-US" altLang="zh-TW" err="1">
                <a:ea typeface="新細明體"/>
              </a:rPr>
              <a:t>processHits</a:t>
            </a:r>
            <a:r>
              <a:rPr lang="en-US" altLang="zh-TW">
                <a:ea typeface="新細明體"/>
              </a:rPr>
              <a:t> </a:t>
            </a:r>
            <a:r>
              <a:rPr lang="zh-TW" altLang="en-US" err="1">
                <a:ea typeface="新細明體"/>
              </a:rPr>
              <a:t>打印示例的信息</a:t>
            </a:r>
            <a:r>
              <a:rPr lang="zh-TW" altLang="en-US">
                <a:ea typeface="新細明體"/>
              </a:rPr>
              <a:t>。</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38</a:t>
            </a:fld>
            <a:endParaRPr lang="zh-TW" altLang="en-US"/>
          </a:p>
        </p:txBody>
      </p:sp>
    </p:spTree>
    <p:extLst>
      <p:ext uri="{BB962C8B-B14F-4D97-AF65-F5344CB8AC3E}">
        <p14:creationId xmlns:p14="http://schemas.microsoft.com/office/powerpoint/2010/main" val="2410282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儘管CAD的使用範圍很廣，但圖形和交互式有很多共同點，包含以下幾點:</a:t>
            </a:r>
          </a:p>
          <a:p>
            <a:r>
              <a:rPr lang="zh-TW" altLang="en-US">
                <a:ea typeface="新細明體"/>
                <a:cs typeface="Calibri"/>
              </a:rPr>
              <a:t>1.使用多個視窗和網頁可視區域來顯示多種資訊</a:t>
            </a:r>
          </a:p>
          <a:p>
            <a:r>
              <a:rPr lang="zh-TW" altLang="en-US">
                <a:ea typeface="新細明體"/>
                <a:cs typeface="Calibri"/>
              </a:rPr>
              <a:t>2.可以創建，刪除，和儲存user定義的物件</a:t>
            </a:r>
          </a:p>
          <a:p>
            <a:r>
              <a:rPr lang="zh-TW" altLang="en-US">
                <a:ea typeface="新細明體"/>
                <a:cs typeface="Calibri"/>
              </a:rPr>
              <a:t>3.採用菜單，鍵盤，和滑鼠的多種操作模式</a:t>
            </a:r>
          </a:p>
          <a:p>
            <a:endParaRPr lang="zh-TW" altLang="en-US">
              <a:ea typeface="新細明體"/>
              <a:cs typeface="Calibri"/>
            </a:endParaRPr>
          </a:p>
          <a:p>
            <a:r>
              <a:rPr lang="zh-TW" altLang="en-US">
                <a:ea typeface="新細明體"/>
                <a:cs typeface="Calibri"/>
              </a:rPr>
              <a:t>OpenGL 主要關注渲染幾何圖形</a:t>
            </a: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39</a:t>
            </a:fld>
            <a:endParaRPr lang="zh-TW" altLang="en-US"/>
          </a:p>
        </p:txBody>
      </p:sp>
    </p:spTree>
    <p:extLst>
      <p:ext uri="{BB962C8B-B14F-4D97-AF65-F5344CB8AC3E}">
        <p14:creationId xmlns:p14="http://schemas.microsoft.com/office/powerpoint/2010/main" val="3764509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我們將開發一個多邊形建模應用程式，儘管他很簡單，但他將說明CAD應用的許多關鍵功能</a:t>
            </a:r>
          </a:p>
          <a:p>
            <a:r>
              <a:rPr lang="zh-TW" altLang="en-US">
                <a:ea typeface="新細明體"/>
                <a:cs typeface="Calibri"/>
              </a:rPr>
              <a:t>1.創建多邊形</a:t>
            </a:r>
          </a:p>
          <a:p>
            <a:r>
              <a:rPr lang="zh-TW" altLang="en-US">
                <a:ea typeface="新細明體"/>
                <a:cs typeface="Calibri"/>
              </a:rPr>
              <a:t>2.刪除多邊形</a:t>
            </a:r>
          </a:p>
          <a:p>
            <a:r>
              <a:rPr lang="zh-TW" altLang="en-US">
                <a:ea typeface="新細明體"/>
                <a:cs typeface="Calibri"/>
              </a:rPr>
              <a:t>3.挑選和移動多邊形</a:t>
            </a:r>
          </a:p>
          <a:p>
            <a:endParaRPr lang="zh-TW" altLang="en-US">
              <a:ea typeface="新細明體"/>
              <a:cs typeface="Calibri"/>
            </a:endParaRPr>
          </a:p>
          <a:p>
            <a:r>
              <a:rPr lang="zh-TW" altLang="en-US">
                <a:ea typeface="新細明體"/>
                <a:cs typeface="Calibri"/>
              </a:rPr>
              <a:t>這些需求意昧著我們需要一個data structure去支持這些操作和提供多邊形儲存，以便他重新展示</a:t>
            </a: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40</a:t>
            </a:fld>
            <a:endParaRPr lang="zh-TW" altLang="en-US"/>
          </a:p>
        </p:txBody>
      </p:sp>
    </p:spTree>
    <p:extLst>
      <p:ext uri="{BB962C8B-B14F-4D97-AF65-F5344CB8AC3E}">
        <p14:creationId xmlns:p14="http://schemas.microsoft.com/office/powerpoint/2010/main" val="3822404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cs typeface="Calibri"/>
              </a:rPr>
              <a:t>1.max number of polygons: </a:t>
            </a:r>
            <a:r>
              <a:rPr lang="zh-CN" altLang="en-US">
                <a:ea typeface="宋体"/>
                <a:cs typeface="Calibri"/>
              </a:rPr>
              <a:t>多邊形最大數量</a:t>
            </a:r>
            <a:endParaRPr lang="en-US" altLang="zh-CN">
              <a:ea typeface="宋体"/>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41</a:t>
            </a:fld>
            <a:endParaRPr lang="zh-TW" altLang="en-US"/>
          </a:p>
        </p:txBody>
      </p:sp>
    </p:spTree>
    <p:extLst>
      <p:ext uri="{BB962C8B-B14F-4D97-AF65-F5344CB8AC3E}">
        <p14:creationId xmlns:p14="http://schemas.microsoft.com/office/powerpoint/2010/main" val="2011583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我們想要新增多邊形並移除現有的多邊形，我們希望為每一個多邊形指定顏色。我們還想在顯示螢幕上交互式的移動一個多邊形</a:t>
            </a:r>
            <a:endParaRPr lang="zh-TW" err="1">
              <a:ea typeface="新細明體"/>
            </a:endParaRPr>
          </a:p>
          <a:p>
            <a:br>
              <a:rPr lang="en-US" altLang="zh-TW"/>
            </a:br>
            <a:endParaRPr lang="en-US" altLang="zh-TW"/>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43</a:t>
            </a:fld>
            <a:endParaRPr lang="zh-TW" altLang="en-US"/>
          </a:p>
        </p:txBody>
      </p:sp>
    </p:spTree>
    <p:extLst>
      <p:ext uri="{BB962C8B-B14F-4D97-AF65-F5344CB8AC3E}">
        <p14:creationId xmlns:p14="http://schemas.microsoft.com/office/powerpoint/2010/main" val="1218740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spcBef>
                <a:spcPts val="0"/>
              </a:spcBef>
              <a:spcAft>
                <a:spcPts val="0"/>
              </a:spcAft>
              <a:buFont typeface="Arial"/>
              <a:buChar char="•"/>
            </a:pPr>
            <a:r>
              <a:rPr lang="zh-TW" altLang="en-US" err="1">
                <a:ea typeface="新細明體"/>
              </a:rPr>
              <a:t>如果</a:t>
            </a:r>
            <a:r>
              <a:rPr lang="en-US" altLang="zh-TW" err="1">
                <a:ea typeface="新細明體"/>
              </a:rPr>
              <a:t>bool</a:t>
            </a:r>
            <a:r>
              <a:rPr lang="en-US" altLang="zh-TW">
                <a:ea typeface="新細明體"/>
              </a:rPr>
              <a:t> used </a:t>
            </a:r>
            <a:r>
              <a:rPr lang="zh-TW" altLang="en-US">
                <a:ea typeface="新細明體"/>
              </a:rPr>
              <a:t>是</a:t>
            </a:r>
            <a:r>
              <a:rPr lang="en-US" altLang="zh-TW">
                <a:ea typeface="新細明體"/>
              </a:rPr>
              <a:t> true</a:t>
            </a:r>
            <a:r>
              <a:rPr lang="zh-TW" altLang="en-US">
                <a:ea typeface="新細明體"/>
              </a:rPr>
              <a:t>，我們可以透過將</a:t>
            </a:r>
            <a:r>
              <a:rPr lang="en-US" altLang="zh-TW">
                <a:ea typeface="新細明體"/>
              </a:rPr>
              <a:t>used</a:t>
            </a:r>
            <a:r>
              <a:rPr lang="zh-TW" altLang="en-US">
                <a:ea typeface="新細明體"/>
              </a:rPr>
              <a:t>設定為</a:t>
            </a:r>
            <a:r>
              <a:rPr lang="en-US" altLang="zh-TW">
                <a:ea typeface="新細明體"/>
              </a:rPr>
              <a:t>false</a:t>
            </a:r>
            <a:r>
              <a:rPr lang="zh-TW" altLang="en-US">
                <a:ea typeface="新細明體"/>
              </a:rPr>
              <a:t>來移除多邊形</a:t>
            </a:r>
            <a:endParaRPr lang="zh-TW">
              <a:ea typeface="新細明體"/>
            </a:endParaRPr>
          </a:p>
          <a:p>
            <a:pPr marL="285750" indent="-285750">
              <a:spcBef>
                <a:spcPts val="0"/>
              </a:spcBef>
              <a:spcAft>
                <a:spcPts val="0"/>
              </a:spcAft>
              <a:buFont typeface="Arial"/>
              <a:buChar char="•"/>
            </a:pPr>
            <a:r>
              <a:rPr lang="zh-TW" altLang="en-US" err="1">
                <a:ea typeface="新細明體"/>
              </a:rPr>
              <a:t>我們還新增了一個中心位置在創建多邊形時做計算和幫助移動多邊形</a:t>
            </a:r>
            <a:r>
              <a:rPr lang="zh-TW" altLang="en-US">
                <a:ea typeface="新細明體"/>
              </a:rPr>
              <a:t>。</a:t>
            </a:r>
            <a:endParaRPr lang="zh-TW">
              <a:ea typeface="新細明體"/>
            </a:endParaRPr>
          </a:p>
          <a:p>
            <a:pPr marL="285750" indent="-285750">
              <a:spcBef>
                <a:spcPts val="0"/>
              </a:spcBef>
              <a:spcAft>
                <a:spcPts val="0"/>
              </a:spcAft>
              <a:buFont typeface="Arial"/>
              <a:buChar char="•"/>
            </a:pPr>
            <a:r>
              <a:rPr lang="zh-TW" altLang="en-US" err="1">
                <a:ea typeface="新細明體"/>
              </a:rPr>
              <a:t>我們使用</a:t>
            </a:r>
            <a:r>
              <a:rPr lang="en-US" altLang="zh-TW" err="1">
                <a:ea typeface="新細明體"/>
              </a:rPr>
              <a:t>bounding</a:t>
            </a:r>
            <a:r>
              <a:rPr lang="en-US" altLang="zh-TW">
                <a:ea typeface="新細明體"/>
              </a:rPr>
              <a:t>-box strategy </a:t>
            </a:r>
            <a:r>
              <a:rPr lang="zh-TW" altLang="en-US" err="1">
                <a:ea typeface="新細明體"/>
              </a:rPr>
              <a:t>去挑多邊形，儘管我們可以使用更多普遍的選擇模式策略</a:t>
            </a:r>
            <a:r>
              <a:rPr lang="zh-TW" altLang="en-US">
                <a:ea typeface="新細明體"/>
              </a:rPr>
              <a:t>。</a:t>
            </a:r>
            <a:endParaRPr lang="zh-TW">
              <a:ea typeface="新細明體"/>
            </a:endParaRPr>
          </a:p>
          <a:p>
            <a:pPr marL="285750" indent="-285750">
              <a:spcBef>
                <a:spcPts val="0"/>
              </a:spcBef>
              <a:spcAft>
                <a:spcPts val="0"/>
              </a:spcAft>
              <a:buFont typeface="Arial"/>
              <a:buChar char="•"/>
            </a:pPr>
            <a:r>
              <a:rPr lang="en-US" altLang="zh-TW" err="1">
                <a:ea typeface="新細明體"/>
              </a:rPr>
              <a:t>bounding-box</a:t>
            </a:r>
            <a:r>
              <a:rPr lang="zh-TW" altLang="en-US" err="1">
                <a:ea typeface="新細明體"/>
              </a:rPr>
              <a:t>的資訊包含</a:t>
            </a:r>
            <a:r>
              <a:rPr lang="en-US" altLang="zh-TW" err="1">
                <a:ea typeface="新細明體"/>
              </a:rPr>
              <a:t>xmin,xmax,ymin,ymax</a:t>
            </a:r>
            <a:r>
              <a:rPr lang="zh-TW" altLang="en-US" err="1">
                <a:ea typeface="新細明體"/>
              </a:rPr>
              <a:t>，這些參數在多邊形創建時設定</a:t>
            </a:r>
            <a:r>
              <a:rPr lang="zh-TW" altLang="en-US">
                <a:ea typeface="新細明體"/>
              </a:rPr>
              <a:t>。</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44</a:t>
            </a:fld>
            <a:endParaRPr lang="zh-TW" altLang="en-US"/>
          </a:p>
        </p:txBody>
      </p:sp>
    </p:spTree>
    <p:extLst>
      <p:ext uri="{BB962C8B-B14F-4D97-AF65-F5344CB8AC3E}">
        <p14:creationId xmlns:p14="http://schemas.microsoft.com/office/powerpoint/2010/main" val="2641943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為了顯示</a:t>
            </a:r>
            <a:r>
              <a:rPr lang="en-US" altLang="zh-TW" err="1">
                <a:ea typeface="新細明體"/>
              </a:rPr>
              <a:t>polygons</a:t>
            </a:r>
            <a:r>
              <a:rPr lang="zh-TW" altLang="en-US" err="1">
                <a:ea typeface="新細明體"/>
              </a:rPr>
              <a:t>中的所有多邊形，首先我們檢查每個多邊形是否被引用</a:t>
            </a:r>
            <a:r>
              <a:rPr lang="en-US" altLang="zh-TW">
                <a:ea typeface="新細明體"/>
              </a:rPr>
              <a:t> </a:t>
            </a:r>
            <a:r>
              <a:rPr lang="zh-TW" altLang="en-US">
                <a:ea typeface="新細明體"/>
              </a:rPr>
              <a:t>，如果是，我們就像之前那樣顯示該多邊形的顏色索引，為其分配顏色</a:t>
            </a:r>
            <a:endParaRPr lang="zh-TW">
              <a:ea typeface="新細明體"/>
            </a:endParaRPr>
          </a:p>
          <a:p>
            <a:br>
              <a:rPr lang="en-US" altLang="zh-TW"/>
            </a:br>
            <a:endParaRPr lang="en-US" altLang="zh-TW"/>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45</a:t>
            </a:fld>
            <a:endParaRPr lang="zh-TW" altLang="en-US"/>
          </a:p>
        </p:txBody>
      </p:sp>
    </p:spTree>
    <p:extLst>
      <p:ext uri="{BB962C8B-B14F-4D97-AF65-F5344CB8AC3E}">
        <p14:creationId xmlns:p14="http://schemas.microsoft.com/office/powerpoint/2010/main" val="2989405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我們現在可以設計menu，使我們能夠以交互方式進行操作</a:t>
            </a:r>
            <a:endParaRPr lang="en-US" altLang="zh-TW">
              <a:ea typeface="新細明體"/>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46</a:t>
            </a:fld>
            <a:endParaRPr lang="zh-TW" altLang="en-US"/>
          </a:p>
        </p:txBody>
      </p:sp>
    </p:spTree>
    <p:extLst>
      <p:ext uri="{BB962C8B-B14F-4D97-AF65-F5344CB8AC3E}">
        <p14:creationId xmlns:p14="http://schemas.microsoft.com/office/powerpoint/2010/main" val="2539813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err="1"/>
              <a:t>要對存在的多邊形實施移動或刪除功能時，我們必須支持某種選擇動作，我們會添加一些自己的狀態變數</a:t>
            </a:r>
            <a:r>
              <a:rPr lang="en-US"/>
              <a:t>。</a:t>
            </a:r>
            <a:endParaRPr lang="zh-TW" altLang="en-US"/>
          </a:p>
          <a:p>
            <a:br>
              <a:rPr lang="en-US"/>
            </a:br>
            <a:br>
              <a:rPr lang="en-US" altLang="zh-TW">
                <a:cs typeface="+mn-lt"/>
              </a:rPr>
            </a:br>
            <a:endParaRPr lang="en-US" altLang="zh-TW">
              <a:ea typeface="新細明體"/>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47</a:t>
            </a:fld>
            <a:endParaRPr lang="zh-TW" altLang="en-US"/>
          </a:p>
        </p:txBody>
      </p:sp>
    </p:spTree>
    <p:extLst>
      <p:ext uri="{BB962C8B-B14F-4D97-AF65-F5344CB8AC3E}">
        <p14:creationId xmlns:p14="http://schemas.microsoft.com/office/powerpoint/2010/main" val="3556586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使用</a:t>
            </a:r>
            <a:r>
              <a:rPr lang="en-US" altLang="zh-TW" err="1">
                <a:ea typeface="新細明體"/>
              </a:rPr>
              <a:t>present_color</a:t>
            </a:r>
            <a:r>
              <a:rPr lang="zh-TW" altLang="en-US" err="1">
                <a:ea typeface="新細明體"/>
              </a:rPr>
              <a:t>來當作預設顏色索引。變數</a:t>
            </a:r>
            <a:r>
              <a:rPr lang="en-US" altLang="zh-TW" err="1">
                <a:ea typeface="新細明體"/>
              </a:rPr>
              <a:t>pciking</a:t>
            </a:r>
            <a:r>
              <a:rPr lang="zh-TW" altLang="en-US" err="1">
                <a:ea typeface="新細明體"/>
              </a:rPr>
              <a:t>和</a:t>
            </a:r>
            <a:r>
              <a:rPr lang="en-US" altLang="zh-TW" err="1">
                <a:ea typeface="新細明體"/>
              </a:rPr>
              <a:t>moving</a:t>
            </a:r>
            <a:r>
              <a:rPr lang="zh-TW" altLang="en-US" err="1">
                <a:ea typeface="新細明體"/>
              </a:rPr>
              <a:t>分別告訴我們是在選擇多邊形還是移動多邊形</a:t>
            </a:r>
            <a:endParaRPr lang="zh-TW" err="1">
              <a:ea typeface="新細明體"/>
            </a:endParaRPr>
          </a:p>
          <a:p>
            <a:pPr>
              <a:spcBef>
                <a:spcPts val="0"/>
              </a:spcBef>
              <a:spcAft>
                <a:spcPts val="0"/>
              </a:spcAft>
            </a:pPr>
            <a:r>
              <a:rPr lang="zh-TW" altLang="en-US" err="1">
                <a:ea typeface="新細明體"/>
              </a:rPr>
              <a:t>交互的核心是通過</a:t>
            </a:r>
            <a:r>
              <a:rPr lang="en-US" altLang="zh-TW">
                <a:ea typeface="新細明體"/>
              </a:rPr>
              <a:t> </a:t>
            </a:r>
            <a:r>
              <a:rPr lang="en-US" altLang="zh-TW" err="1">
                <a:ea typeface="新細明體"/>
              </a:rPr>
              <a:t>main_menu_callback</a:t>
            </a:r>
            <a:endParaRPr lang="zh-TW" err="1">
              <a:ea typeface="新細明體"/>
            </a:endParaRPr>
          </a:p>
          <a:p>
            <a:br>
              <a:rPr lang="en-US" altLang="zh-TW"/>
            </a:br>
            <a:endParaRPr lang="en-US" altLang="zh-TW"/>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48</a:t>
            </a:fld>
            <a:endParaRPr lang="zh-TW" altLang="en-US"/>
          </a:p>
        </p:txBody>
      </p:sp>
    </p:spTree>
    <p:extLst>
      <p:ext uri="{BB962C8B-B14F-4D97-AF65-F5344CB8AC3E}">
        <p14:creationId xmlns:p14="http://schemas.microsoft.com/office/powerpoint/2010/main" val="1543937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en-US" altLang="zh-TW"/>
              <a:t>•GLUT </a:t>
            </a:r>
            <a:r>
              <a:rPr lang="zh-TW" altLang="en-US"/>
              <a:t>工具包幾乎提供了所有系統都需要的最基礎功能，例如打開介面、使用鍵盤和滑鼠以及創建一個彈出式的選項菜單。</a:t>
            </a:r>
            <a:endParaRPr lang="zh-TW"/>
          </a:p>
          <a:p>
            <a:pPr>
              <a:spcBef>
                <a:spcPts val="0"/>
              </a:spcBef>
              <a:spcAft>
                <a:spcPts val="0"/>
              </a:spcAft>
            </a:pPr>
            <a:r>
              <a:rPr lang="en-US" altLang="zh-TW"/>
              <a:t>•</a:t>
            </a:r>
            <a:endParaRPr lang="zh-TW"/>
          </a:p>
          <a:p>
            <a:pPr>
              <a:spcBef>
                <a:spcPts val="0"/>
              </a:spcBef>
              <a:spcAft>
                <a:spcPts val="0"/>
              </a:spcAft>
            </a:pPr>
            <a:r>
              <a:rPr lang="en-US" altLang="zh-TW"/>
              <a:t>•</a:t>
            </a:r>
            <a:r>
              <a:rPr lang="zh-TW" altLang="en-US"/>
              <a:t>我們使用術語</a:t>
            </a:r>
            <a:r>
              <a:rPr lang="zh-TW" altLang="en-US" b="1"/>
              <a:t>窗口系統</a:t>
            </a:r>
            <a:r>
              <a:rPr lang="zh-TW" altLang="en-US"/>
              <a:t>包括了例如</a:t>
            </a:r>
            <a:r>
              <a:rPr lang="en-US" altLang="zh-TW"/>
              <a:t> X </a:t>
            </a:r>
            <a:r>
              <a:rPr lang="zh-TW" altLang="en-US"/>
              <a:t>窗口系統之類的系統所提供的整體環境。</a:t>
            </a:r>
            <a:endParaRPr lang="zh-TW"/>
          </a:p>
          <a:p>
            <a:pPr>
              <a:spcBef>
                <a:spcPts val="0"/>
              </a:spcBef>
              <a:spcAft>
                <a:spcPts val="0"/>
              </a:spcAft>
            </a:pPr>
            <a:r>
              <a:rPr lang="en-US" altLang="zh-TW"/>
              <a:t>•</a:t>
            </a:r>
            <a:endParaRPr lang="zh-TW"/>
          </a:p>
          <a:p>
            <a:pPr>
              <a:spcBef>
                <a:spcPts val="0"/>
              </a:spcBef>
              <a:spcAft>
                <a:spcPts val="0"/>
              </a:spcAft>
            </a:pPr>
            <a:r>
              <a:rPr lang="en-US" altLang="zh-TW"/>
              <a:t>•</a:t>
            </a:r>
            <a:r>
              <a:rPr lang="zh-TW" altLang="en-US"/>
              <a:t>我們使用</a:t>
            </a:r>
            <a:r>
              <a:rPr lang="en-US" altLang="zh-TW"/>
              <a:t> GLUT </a:t>
            </a:r>
            <a:r>
              <a:rPr lang="zh-TW" altLang="en-US"/>
              <a:t>工具包可以讓我們避免在窗口系統、窗口管理器和圖形系統之間互動時太過複雜。</a:t>
            </a:r>
            <a:endParaRPr lang="zh-TW"/>
          </a:p>
          <a:p>
            <a:pPr>
              <a:spcBef>
                <a:spcPts val="0"/>
              </a:spcBef>
              <a:spcAft>
                <a:spcPts val="0"/>
              </a:spcAft>
            </a:pPr>
            <a:r>
              <a:rPr lang="en-US" altLang="zh-TW"/>
              <a:t>•</a:t>
            </a:r>
            <a:endParaRPr 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4</a:t>
            </a:fld>
            <a:endParaRPr lang="zh-TW" altLang="en-US"/>
          </a:p>
        </p:txBody>
      </p:sp>
    </p:spTree>
    <p:extLst>
      <p:ext uri="{BB962C8B-B14F-4D97-AF65-F5344CB8AC3E}">
        <p14:creationId xmlns:p14="http://schemas.microsoft.com/office/powerpoint/2010/main" val="845427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en-US" altLang="zh-TW">
                <a:ea typeface="新細明體"/>
              </a:rPr>
              <a:t> user</a:t>
            </a:r>
            <a:r>
              <a:rPr lang="zh-TW" altLang="en-US">
                <a:ea typeface="新細明體"/>
              </a:rPr>
              <a:t>返回</a:t>
            </a:r>
            <a:r>
              <a:rPr lang="en-US" altLang="zh-TW">
                <a:ea typeface="新細明體"/>
              </a:rPr>
              <a:t>menu</a:t>
            </a:r>
            <a:r>
              <a:rPr lang="zh-TW" altLang="en-US">
                <a:ea typeface="新細明體"/>
              </a:rPr>
              <a:t>輸入一個多邊形，結束一個多邊形可以讓程式計算出多邊形的</a:t>
            </a:r>
            <a:r>
              <a:rPr lang="en-US" altLang="zh-TW">
                <a:ea typeface="新細明體"/>
              </a:rPr>
              <a:t>bounding box</a:t>
            </a:r>
            <a:r>
              <a:rPr lang="zh-TW" altLang="en-US">
                <a:ea typeface="新細明體"/>
              </a:rPr>
              <a:t>和他的中心</a:t>
            </a:r>
            <a:r>
              <a:rPr lang="en-US" altLang="zh-TW">
                <a:ea typeface="新細明體"/>
              </a:rPr>
              <a:t> </a:t>
            </a:r>
            <a:endParaRPr lang="zh-TW">
              <a:ea typeface="新細明體"/>
            </a:endParaRPr>
          </a:p>
          <a:p>
            <a:br>
              <a:rPr lang="en-US" altLang="zh-TW"/>
            </a:br>
            <a:endParaRPr lang="en-US" altLang="zh-TW"/>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52</a:t>
            </a:fld>
            <a:endParaRPr lang="zh-TW" altLang="en-US"/>
          </a:p>
        </p:txBody>
      </p:sp>
    </p:spTree>
    <p:extLst>
      <p:ext uri="{BB962C8B-B14F-4D97-AF65-F5344CB8AC3E}">
        <p14:creationId xmlns:p14="http://schemas.microsoft.com/office/powerpoint/2010/main" val="3362330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err="1">
                <a:ea typeface="新細明體"/>
              </a:rPr>
              <a:t>我們考慮的其他動作需要看游標在哪個多邊形</a:t>
            </a:r>
            <a:r>
              <a:rPr lang="en-US" altLang="zh-TW">
                <a:ea typeface="新細明體"/>
              </a:rPr>
              <a:t>(</a:t>
            </a:r>
            <a:r>
              <a:rPr lang="zh-TW" altLang="en-US" err="1">
                <a:ea typeface="新細明體"/>
              </a:rPr>
              <a:t>如果有的話</a:t>
            </a:r>
            <a:r>
              <a:rPr lang="en-US" altLang="zh-TW">
                <a:ea typeface="新細明體"/>
              </a:rPr>
              <a:t>)</a:t>
            </a:r>
            <a:r>
              <a:rPr lang="zh-TW" altLang="en-US">
                <a:ea typeface="新細明體"/>
              </a:rPr>
              <a:t>。</a:t>
            </a:r>
            <a:r>
              <a:rPr lang="zh-TW" altLang="en-US" err="1">
                <a:ea typeface="新細明體"/>
              </a:rPr>
              <a:t>我們可以用一個簡單的</a:t>
            </a:r>
            <a:r>
              <a:rPr lang="en-US" altLang="zh-TW" err="1">
                <a:ea typeface="新細明體"/>
              </a:rPr>
              <a:t>bounding</a:t>
            </a:r>
            <a:r>
              <a:rPr lang="en-US" altLang="zh-TW">
                <a:ea typeface="新細明體"/>
              </a:rPr>
              <a:t>-box </a:t>
            </a:r>
            <a:r>
              <a:rPr lang="zh-TW" altLang="en-US">
                <a:ea typeface="新細明體"/>
              </a:rPr>
              <a:t>測略來寫一個</a:t>
            </a:r>
            <a:r>
              <a:rPr lang="en-US" altLang="zh-TW">
                <a:ea typeface="新細明體"/>
              </a:rPr>
              <a:t>function</a:t>
            </a:r>
            <a:r>
              <a:rPr lang="zh-TW" altLang="en-US">
                <a:ea typeface="新細明體"/>
              </a:rPr>
              <a:t>，回傳多邊形的標示符，如果游標不在任何多邊形的</a:t>
            </a:r>
            <a:r>
              <a:rPr lang="en-US" altLang="zh-TW">
                <a:ea typeface="新細明體"/>
              </a:rPr>
              <a:t>boundary</a:t>
            </a:r>
            <a:r>
              <a:rPr lang="zh-TW" altLang="en-US">
                <a:ea typeface="新細明體"/>
              </a:rPr>
              <a:t>內，回傳</a:t>
            </a:r>
            <a:r>
              <a:rPr lang="en-US" altLang="zh-TW">
                <a:ea typeface="新細明體"/>
              </a:rPr>
              <a:t>-1</a:t>
            </a:r>
            <a:endParaRPr lang="zh-TW">
              <a:ea typeface="新細明體"/>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54</a:t>
            </a:fld>
            <a:endParaRPr lang="zh-TW" altLang="en-US"/>
          </a:p>
        </p:txBody>
      </p:sp>
    </p:spTree>
    <p:extLst>
      <p:ext uri="{BB962C8B-B14F-4D97-AF65-F5344CB8AC3E}">
        <p14:creationId xmlns:p14="http://schemas.microsoft.com/office/powerpoint/2010/main" val="3409522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rPr>
              <a:t>在</a:t>
            </a:r>
            <a:r>
              <a:rPr lang="en-US" altLang="zh-TW">
                <a:ea typeface="新細明體"/>
              </a:rPr>
              <a:t>menu</a:t>
            </a:r>
            <a:r>
              <a:rPr lang="zh-TW" altLang="en-US">
                <a:ea typeface="新細明體"/>
              </a:rPr>
              <a:t>回傳中設置狀態的</a:t>
            </a:r>
            <a:r>
              <a:rPr lang="en-US" altLang="zh-TW">
                <a:ea typeface="新細明體"/>
              </a:rPr>
              <a:t>flag</a:t>
            </a:r>
            <a:r>
              <a:rPr lang="zh-TW" altLang="en-US">
                <a:ea typeface="新細明體"/>
              </a:rPr>
              <a:t>後，刪除和移動多邊形分別在滑鼠和運動回傳中處理。</a:t>
            </a:r>
            <a:endParaRPr lang="zh-TW">
              <a:ea typeface="新細明體"/>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56</a:t>
            </a:fld>
            <a:endParaRPr lang="zh-TW" altLang="en-US"/>
          </a:p>
        </p:txBody>
      </p:sp>
    </p:spTree>
    <p:extLst>
      <p:ext uri="{BB962C8B-B14F-4D97-AF65-F5344CB8AC3E}">
        <p14:creationId xmlns:p14="http://schemas.microsoft.com/office/powerpoint/2010/main" val="2332289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t>刪除多邊形的游標回傳code，包含挑選操作</a:t>
            </a:r>
          </a:p>
          <a:p>
            <a:br>
              <a:rPr lang="en-US" altLang="zh-TW"/>
            </a:br>
            <a:endParaRPr lang="en-US" altLang="zh-TW"/>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57</a:t>
            </a:fld>
            <a:endParaRPr lang="zh-TW" altLang="en-US"/>
          </a:p>
        </p:txBody>
      </p:sp>
    </p:spTree>
    <p:extLst>
      <p:ext uri="{BB962C8B-B14F-4D97-AF65-F5344CB8AC3E}">
        <p14:creationId xmlns:p14="http://schemas.microsoft.com/office/powerpoint/2010/main" val="1820739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en-US" altLang="zh-TW" err="1">
                <a:ea typeface="新細明體"/>
              </a:rPr>
              <a:t>motion</a:t>
            </a:r>
            <a:r>
              <a:rPr lang="zh-TW" altLang="en-US" err="1">
                <a:ea typeface="新細明體"/>
              </a:rPr>
              <a:t>回傳確認狀態，然後移動被選擇的多邊形的中心以跟隨游標</a:t>
            </a:r>
            <a:r>
              <a:rPr lang="zh-TW" altLang="en-US">
                <a:ea typeface="新細明體"/>
              </a:rPr>
              <a:t>。</a:t>
            </a:r>
            <a:endParaRPr lang="zh-TW">
              <a:ea typeface="新細明體"/>
            </a:endParaRPr>
          </a:p>
          <a:p>
            <a:br>
              <a:rPr lang="en-US" altLang="zh-TW"/>
            </a:br>
            <a:endParaRPr lang="en-US" altLang="zh-TW"/>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58</a:t>
            </a:fld>
            <a:endParaRPr lang="zh-TW" altLang="en-US"/>
          </a:p>
        </p:txBody>
      </p:sp>
    </p:spTree>
    <p:extLst>
      <p:ext uri="{BB962C8B-B14F-4D97-AF65-F5344CB8AC3E}">
        <p14:creationId xmlns:p14="http://schemas.microsoft.com/office/powerpoint/2010/main" val="1167599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構建交互模型</a:t>
            </a:r>
            <a:r>
              <a:rPr lang="en-US" altLang="zh-TW">
                <a:ea typeface="新細明體"/>
              </a:rPr>
              <a:t> (1)</a:t>
            </a:r>
            <a:endParaRPr lang="zh-TW">
              <a:ea typeface="新細明體"/>
            </a:endParaRPr>
          </a:p>
          <a:p>
            <a:pPr>
              <a:spcBef>
                <a:spcPts val="0"/>
              </a:spcBef>
              <a:spcAft>
                <a:spcPts val="0"/>
              </a:spcAft>
            </a:pPr>
            <a:r>
              <a:rPr lang="zh-TW" altLang="en-US" err="1">
                <a:ea typeface="新細明體"/>
              </a:rPr>
              <a:t>假設我們想使用一組預定義的構建塊構建一個複雜的圖像。這些可以是簡單的幾何形狀</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基本項目之一的每次出現都稱為一個實例</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讓我們從幾個簡單的積木開始：等邊三角形、正方形、水平線段和垂直線段</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我們假設每個都定義為以原點為中心的簡單大小</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我們還假設每個都是通過一些</a:t>
            </a:r>
            <a:r>
              <a:rPr lang="en-US" altLang="zh-TW">
                <a:ea typeface="新細明體"/>
              </a:rPr>
              <a:t> OpenGL </a:t>
            </a:r>
            <a:r>
              <a:rPr lang="zh-TW" altLang="en-US" err="1">
                <a:ea typeface="新細明體"/>
              </a:rPr>
              <a:t>代碼指定的</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我們可以通過菜單和選擇多邊形程序來獲得交互性</a:t>
            </a:r>
            <a:endParaRPr lang="zh-TW" err="1">
              <a:ea typeface="新細明體"/>
            </a:endParaRPr>
          </a:p>
          <a:p>
            <a:pPr>
              <a:spcBef>
                <a:spcPts val="0"/>
              </a:spcBef>
              <a:spcAft>
                <a:spcPts val="0"/>
              </a:spcAft>
            </a:pPr>
            <a:br>
              <a:rPr lang="en-US" altLang="zh-TW"/>
            </a:br>
            <a:endParaRPr lang="en-US" alt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60</a:t>
            </a:fld>
            <a:endParaRPr lang="zh-TW" altLang="en-US"/>
          </a:p>
        </p:txBody>
      </p:sp>
    </p:spTree>
    <p:extLst>
      <p:ext uri="{BB962C8B-B14F-4D97-AF65-F5344CB8AC3E}">
        <p14:creationId xmlns:p14="http://schemas.microsoft.com/office/powerpoint/2010/main" val="10760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首先，我們創建一個更通用的基本結構來保存繪製單個簡單對象所需的信息</a:t>
            </a:r>
            <a:r>
              <a:rPr lang="zh-TW" altLang="en-US">
                <a:ea typeface="新細明體"/>
              </a:rPr>
              <a:t>。</a:t>
            </a:r>
            <a:endParaRPr lang="zh-TW">
              <a:ea typeface="新細明體"/>
            </a:endParaRPr>
          </a:p>
          <a:p>
            <a:pPr>
              <a:spcBef>
                <a:spcPts val="0"/>
              </a:spcBef>
              <a:spcAft>
                <a:spcPts val="0"/>
              </a:spcAft>
            </a:pPr>
            <a:r>
              <a:rPr lang="zh-TW" altLang="en-US" err="1">
                <a:ea typeface="新細明體"/>
              </a:rPr>
              <a:t>我們保留類型</a:t>
            </a:r>
            <a:r>
              <a:rPr lang="en-US" altLang="zh-TW">
                <a:ea typeface="新細明體"/>
              </a:rPr>
              <a:t> 0 </a:t>
            </a:r>
            <a:r>
              <a:rPr lang="zh-TW" altLang="en-US" err="1">
                <a:ea typeface="新細明體"/>
              </a:rPr>
              <a:t>以表示對像不再存在或交替存在但不應呈現</a:t>
            </a:r>
            <a:r>
              <a:rPr lang="zh-TW" altLang="en-US">
                <a:ea typeface="新細明體"/>
              </a:rPr>
              <a:t>。</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61</a:t>
            </a:fld>
            <a:endParaRPr lang="zh-TW" altLang="en-US"/>
          </a:p>
        </p:txBody>
      </p:sp>
    </p:spTree>
    <p:extLst>
      <p:ext uri="{BB962C8B-B14F-4D97-AF65-F5344CB8AC3E}">
        <p14:creationId xmlns:p14="http://schemas.microsoft.com/office/powerpoint/2010/main" val="3987047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然後我們可以通過一個稱為實例表的數組存儲一組</a:t>
            </a:r>
            <a:r>
              <a:rPr lang="en-US" altLang="zh-TW">
                <a:ea typeface="新細明體"/>
              </a:rPr>
              <a:t> 100 </a:t>
            </a:r>
            <a:r>
              <a:rPr lang="zh-TW" altLang="en-US" err="1">
                <a:ea typeface="新細明體"/>
              </a:rPr>
              <a:t>個對象</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對象表</a:t>
            </a:r>
            <a:r>
              <a:rPr lang="en-US" altLang="zh-TW">
                <a:ea typeface="新細明體"/>
              </a:rPr>
              <a:t>[100]</a:t>
            </a:r>
            <a:r>
              <a:rPr lang="zh-TW" altLang="en-US">
                <a:ea typeface="新細明體"/>
              </a:rPr>
              <a:t>；</a:t>
            </a:r>
            <a:r>
              <a:rPr lang="en-US" altLang="zh-TW">
                <a:ea typeface="新細明體"/>
              </a:rPr>
              <a:t> </a:t>
            </a:r>
            <a:endParaRPr lang="zh-TW"/>
          </a:p>
          <a:p>
            <a:pPr>
              <a:spcBef>
                <a:spcPts val="0"/>
              </a:spcBef>
              <a:spcAft>
                <a:spcPts val="0"/>
              </a:spcAft>
            </a:pPr>
            <a:r>
              <a:rPr lang="zh-TW" altLang="en-US" err="1">
                <a:ea typeface="新細明體"/>
              </a:rPr>
              <a:t>列表中最後一個對象的索引</a:t>
            </a:r>
            <a:r>
              <a:rPr lang="en-US" altLang="zh-TW">
                <a:ea typeface="新細明體"/>
              </a:rPr>
              <a:t> </a:t>
            </a:r>
            <a:endParaRPr lang="zh-TW"/>
          </a:p>
          <a:p>
            <a:pPr>
              <a:spcBef>
                <a:spcPts val="0"/>
              </a:spcBef>
              <a:spcAft>
                <a:spcPts val="0"/>
              </a:spcAft>
            </a:pPr>
            <a:r>
              <a:rPr lang="en-US" altLang="zh-TW">
                <a:ea typeface="新細明體"/>
              </a:rPr>
              <a:t>int </a:t>
            </a:r>
            <a:r>
              <a:rPr lang="en-US" altLang="zh-TW" err="1">
                <a:ea typeface="新細明體"/>
              </a:rPr>
              <a:t>last_object</a:t>
            </a:r>
            <a:r>
              <a:rPr lang="en-US" altLang="zh-TW">
                <a:ea typeface="新細明體"/>
              </a:rPr>
              <a:t>; </a:t>
            </a:r>
            <a:endParaRPr lang="zh-TW"/>
          </a:p>
          <a:p>
            <a:pPr>
              <a:spcBef>
                <a:spcPts val="0"/>
              </a:spcBef>
              <a:spcAft>
                <a:spcPts val="0"/>
              </a:spcAft>
            </a:pPr>
            <a:r>
              <a:rPr lang="zh-TW" altLang="en-US" err="1">
                <a:ea typeface="新細明體"/>
              </a:rPr>
              <a:t>假設用戶表示一個正方形</a:t>
            </a:r>
            <a:r>
              <a:rPr lang="zh-TW" altLang="en-US">
                <a:ea typeface="新細明體"/>
              </a:rPr>
              <a:t>，</a:t>
            </a:r>
            <a:endParaRPr lang="zh-TW">
              <a:ea typeface="新細明體"/>
            </a:endParaRPr>
          </a:p>
          <a:p>
            <a:pPr>
              <a:spcBef>
                <a:spcPts val="0"/>
              </a:spcBef>
              <a:spcAft>
                <a:spcPts val="0"/>
              </a:spcAft>
            </a:pPr>
            <a:r>
              <a:rPr lang="zh-TW" altLang="en-US" err="1">
                <a:ea typeface="新細明體"/>
              </a:rPr>
              <a:t>我們可以分配類型</a:t>
            </a:r>
            <a:r>
              <a:rPr lang="en-US" altLang="zh-TW">
                <a:ea typeface="新細明體"/>
              </a:rPr>
              <a:t> SQUARE </a:t>
            </a:r>
            <a:endParaRPr lang="zh-TW"/>
          </a:p>
          <a:p>
            <a:pPr>
              <a:spcBef>
                <a:spcPts val="0"/>
              </a:spcBef>
              <a:spcAft>
                <a:spcPts val="0"/>
              </a:spcAft>
            </a:pPr>
            <a:r>
              <a:rPr lang="en-US" altLang="zh-TW">
                <a:ea typeface="新細明體"/>
              </a:rPr>
              <a:t>#define SQUARE 1;</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62</a:t>
            </a:fld>
            <a:endParaRPr lang="zh-TW" altLang="en-US"/>
          </a:p>
        </p:txBody>
      </p:sp>
    </p:spTree>
    <p:extLst>
      <p:ext uri="{BB962C8B-B14F-4D97-AF65-F5344CB8AC3E}">
        <p14:creationId xmlns:p14="http://schemas.microsoft.com/office/powerpoint/2010/main" val="620553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err="1">
                <a:ea typeface="新細明體"/>
              </a:rPr>
              <a:t>一旦用戶使用菜單指示對像類型及其顏色，然後使用鼠標指示放置對象的位置。在表中輸入信息的代碼</a:t>
            </a:r>
            <a:r>
              <a:rPr lang="zh-TW" altLang="en-US">
                <a:ea typeface="新細明體"/>
              </a:rPr>
              <a:t>：</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63</a:t>
            </a:fld>
            <a:endParaRPr lang="zh-TW" altLang="en-US"/>
          </a:p>
        </p:txBody>
      </p:sp>
    </p:spTree>
    <p:extLst>
      <p:ext uri="{BB962C8B-B14F-4D97-AF65-F5344CB8AC3E}">
        <p14:creationId xmlns:p14="http://schemas.microsoft.com/office/powerpoint/2010/main" val="2505219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a:t>我們要顯示所有對象：</a:t>
            </a:r>
            <a:endParaRPr lang="zh-TW"/>
          </a:p>
          <a:p>
            <a:pPr>
              <a:spcBef>
                <a:spcPts val="0"/>
              </a:spcBef>
              <a:spcAft>
                <a:spcPts val="0"/>
              </a:spcAft>
            </a:pPr>
            <a:br>
              <a:rPr lang="en-US" altLang="zh-TW"/>
            </a:br>
            <a:endParaRPr lang="en-US" altLang="zh-TW"/>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64</a:t>
            </a:fld>
            <a:endParaRPr lang="zh-TW" altLang="en-US"/>
          </a:p>
        </p:txBody>
      </p:sp>
    </p:spTree>
    <p:extLst>
      <p:ext uri="{BB962C8B-B14F-4D97-AF65-F5344CB8AC3E}">
        <p14:creationId xmlns:p14="http://schemas.microsoft.com/office/powerpoint/2010/main" val="397078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a:ea typeface="新細明體"/>
              </a:rPr>
              <a:t>我們首先描述幾種互動式設備以及我們可以與它們互動的各種方式。</a:t>
            </a:r>
            <a:endParaRPr lang="zh-TW">
              <a:ea typeface="新細明體"/>
            </a:endParaRPr>
          </a:p>
          <a:p>
            <a:pPr>
              <a:spcBef>
                <a:spcPts val="0"/>
              </a:spcBef>
              <a:spcAft>
                <a:spcPts val="0"/>
              </a:spcAft>
            </a:pPr>
            <a:r>
              <a:rPr lang="en-US" altLang="zh-TW">
                <a:ea typeface="新細明體"/>
              </a:rPr>
              <a:t> </a:t>
            </a:r>
            <a:endParaRPr lang="zh-TW">
              <a:ea typeface="新細明體"/>
            </a:endParaRPr>
          </a:p>
          <a:p>
            <a:pPr>
              <a:spcBef>
                <a:spcPts val="0"/>
              </a:spcBef>
              <a:spcAft>
                <a:spcPts val="0"/>
              </a:spcAft>
            </a:pPr>
            <a:r>
              <a:rPr lang="zh-TW" altLang="en-US">
                <a:ea typeface="新細明體"/>
              </a:rPr>
              <a:t>並引入一個</a:t>
            </a:r>
            <a:r>
              <a:rPr lang="en-US" altLang="zh-TW">
                <a:ea typeface="新細明體"/>
              </a:rPr>
              <a:t> API </a:t>
            </a:r>
            <a:r>
              <a:rPr lang="zh-TW" altLang="en-US">
                <a:ea typeface="新細明體"/>
              </a:rPr>
              <a:t>以實現最低程度的互動。</a:t>
            </a:r>
            <a:endParaRPr lang="zh-TW">
              <a:ea typeface="新細明體"/>
            </a:endParaRPr>
          </a:p>
          <a:p>
            <a:pPr>
              <a:spcBef>
                <a:spcPts val="0"/>
              </a:spcBef>
              <a:spcAft>
                <a:spcPts val="0"/>
              </a:spcAft>
            </a:pPr>
            <a:r>
              <a:rPr lang="en-US" altLang="zh-TW">
                <a:ea typeface="新細明體"/>
              </a:rPr>
              <a:t> </a:t>
            </a:r>
            <a:endParaRPr lang="zh-TW">
              <a:ea typeface="新細明體"/>
            </a:endParaRPr>
          </a:p>
          <a:p>
            <a:pPr>
              <a:spcBef>
                <a:spcPts val="0"/>
              </a:spcBef>
              <a:spcAft>
                <a:spcPts val="0"/>
              </a:spcAft>
            </a:pPr>
            <a:r>
              <a:rPr lang="zh-TW" altLang="en-US">
                <a:ea typeface="新細明體"/>
              </a:rPr>
              <a:t>最後會demo一個簡單的程式。</a:t>
            </a:r>
            <a:endParaRPr lang="zh-TW">
              <a:ea typeface="新細明體"/>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5</a:t>
            </a:fld>
            <a:endParaRPr lang="zh-TW" altLang="en-US"/>
          </a:p>
        </p:txBody>
      </p:sp>
    </p:spTree>
    <p:extLst>
      <p:ext uri="{BB962C8B-B14F-4D97-AF65-F5344CB8AC3E}">
        <p14:creationId xmlns:p14="http://schemas.microsoft.com/office/powerpoint/2010/main" val="3578491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a:ea typeface="新細明體"/>
              </a:rPr>
              <a:t>我們可能會以交互方式編輯表格以消除對象。我們可以使用其中一種採摘方法。如果我們使用邊界框，我們可以通過向定義左下角和右上角的對象結構添加兩個位置來開始實現。</a:t>
            </a:r>
            <a:r>
              <a:rPr lang="en-US" altLang="zh-TW">
                <a:ea typeface="新細明體"/>
              </a:rPr>
              <a:t> </a:t>
            </a:r>
            <a:endParaRPr lang="zh-TW"/>
          </a:p>
          <a:p>
            <a:pPr>
              <a:spcBef>
                <a:spcPts val="0"/>
              </a:spcBef>
              <a:spcAft>
                <a:spcPts val="0"/>
              </a:spcAft>
            </a:pPr>
            <a:r>
              <a:rPr lang="zh-TW" altLang="en-US">
                <a:ea typeface="新細明體"/>
              </a:rPr>
              <a:t>假設用戶已經通過菜單指示她希望消除一個對象並使用鼠標定位該對象。程序現在可以在表中搜索其邊界框包含該對象的第一個對象，並將該對象的類型設置為零。</a:t>
            </a:r>
            <a:endParaRPr lang="zh-TW">
              <a:ea typeface="新細明體"/>
            </a:endParaRPr>
          </a:p>
          <a:p>
            <a:endParaRPr lang="en-US" altLang="zh-TW">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65</a:t>
            </a:fld>
            <a:endParaRPr lang="zh-TW" altLang="en-US"/>
          </a:p>
        </p:txBody>
      </p:sp>
    </p:spTree>
    <p:extLst>
      <p:ext uri="{BB962C8B-B14F-4D97-AF65-F5344CB8AC3E}">
        <p14:creationId xmlns:p14="http://schemas.microsoft.com/office/powerpoint/2010/main" val="345455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a:t>我們可以從兩種不同的方式來考慮輸入設備。</a:t>
            </a:r>
            <a:endParaRPr lang="zh-TW"/>
          </a:p>
          <a:p>
            <a:pPr>
              <a:spcBef>
                <a:spcPts val="0"/>
              </a:spcBef>
              <a:spcAft>
                <a:spcPts val="0"/>
              </a:spcAft>
            </a:pPr>
            <a:r>
              <a:rPr lang="en-US" altLang="zh-TW">
                <a:ea typeface="新細明體"/>
              </a:rPr>
              <a:t> </a:t>
            </a:r>
            <a:endParaRPr lang="zh-TW">
              <a:ea typeface="新細明體"/>
            </a:endParaRPr>
          </a:p>
          <a:p>
            <a:pPr>
              <a:spcBef>
                <a:spcPts val="0"/>
              </a:spcBef>
              <a:spcAft>
                <a:spcPts val="0"/>
              </a:spcAft>
            </a:pPr>
            <a:r>
              <a:rPr lang="zh-TW" altLang="en-US">
                <a:ea typeface="新細明體"/>
              </a:rPr>
              <a:t>物理設備例如鍵盤和滑鼠</a:t>
            </a:r>
            <a:endParaRPr lang="zh-TW">
              <a:ea typeface="新細明體"/>
            </a:endParaRPr>
          </a:p>
          <a:p>
            <a:pPr>
              <a:spcBef>
                <a:spcPts val="0"/>
              </a:spcBef>
              <a:spcAft>
                <a:spcPts val="0"/>
              </a:spcAft>
            </a:pPr>
            <a:r>
              <a:rPr lang="en-US" altLang="zh-TW">
                <a:ea typeface="新細明體"/>
              </a:rPr>
              <a:t> </a:t>
            </a:r>
            <a:endParaRPr lang="zh-TW">
              <a:ea typeface="新細明體"/>
            </a:endParaRPr>
          </a:p>
          <a:p>
            <a:r>
              <a:rPr lang="zh-TW" altLang="en-US">
                <a:ea typeface="新細明體"/>
              </a:rPr>
              <a:t>邏輯設備，從應用程序的角度來看它們做什麼例如interface</a:t>
            </a:r>
            <a:endParaRPr lang="zh-TW">
              <a:ea typeface="新細明體"/>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6</a:t>
            </a:fld>
            <a:endParaRPr lang="zh-TW" altLang="en-US"/>
          </a:p>
        </p:txBody>
      </p:sp>
    </p:spTree>
    <p:extLst>
      <p:ext uri="{BB962C8B-B14F-4D97-AF65-F5344CB8AC3E}">
        <p14:creationId xmlns:p14="http://schemas.microsoft.com/office/powerpoint/2010/main" val="150652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rPr>
              <a:t>輸出的物理設備可能是影印機、terminal或磁盤文件。</a:t>
            </a:r>
          </a:p>
          <a:p>
            <a:endParaRPr lang="zh-TW" altLang="en-US">
              <a:ea typeface="新細明體"/>
              <a:cs typeface="Calibri"/>
            </a:endParaRPr>
          </a:p>
          <a:p>
            <a:r>
              <a:rPr lang="zh-TW">
                <a:ea typeface="新細明體"/>
              </a:rPr>
              <a:t> </a:t>
            </a:r>
            <a:endParaRPr lang="zh-TW">
              <a:ea typeface="新細明體"/>
              <a:cs typeface="Calibri"/>
            </a:endParaRPr>
          </a:p>
          <a:p>
            <a:r>
              <a:rPr lang="en-US" altLang="zh-TW">
                <a:ea typeface="新細明體"/>
              </a:rPr>
              <a:t>Pointing device例如滑鼠電腦繪圖觸控筆</a:t>
            </a:r>
          </a:p>
          <a:p>
            <a:r>
              <a:rPr lang="zh-TW" altLang="en-US">
                <a:ea typeface="新細明體"/>
              </a:rPr>
              <a:t>讓</a:t>
            </a:r>
            <a:r>
              <a:rPr lang="zh-TW">
                <a:ea typeface="新細明體"/>
              </a:rPr>
              <a:t>用戶在</a:t>
            </a:r>
            <a:r>
              <a:rPr lang="zh-TW" altLang="en-US">
                <a:ea typeface="新細明體"/>
              </a:rPr>
              <a:t>螢</a:t>
            </a:r>
            <a:r>
              <a:rPr lang="zh-TW">
                <a:ea typeface="新細明體"/>
              </a:rPr>
              <a:t>幕上指示位置</a:t>
            </a:r>
            <a:endParaRPr lang="zh-TW">
              <a:ea typeface="新細明體"/>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7</a:t>
            </a:fld>
            <a:endParaRPr lang="zh-TW" altLang="en-US"/>
          </a:p>
        </p:txBody>
      </p:sp>
    </p:spTree>
    <p:extLst>
      <p:ext uri="{BB962C8B-B14F-4D97-AF65-F5344CB8AC3E}">
        <p14:creationId xmlns:p14="http://schemas.microsoft.com/office/powerpoint/2010/main" val="99245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rPr>
              <a:t>鼠標在螢幕表面上移動時的速度積分可以產生</a:t>
            </a:r>
            <a:r>
              <a:rPr lang="en-US" altLang="zh-TW">
                <a:ea typeface="新細明體"/>
              </a:rPr>
              <a:t> x</a:t>
            </a:r>
            <a:r>
              <a:rPr lang="zh-TW" altLang="en-US">
                <a:ea typeface="新細明體"/>
              </a:rPr>
              <a:t>、</a:t>
            </a:r>
            <a:r>
              <a:rPr lang="en-US" altLang="zh-TW">
                <a:ea typeface="新細明體"/>
              </a:rPr>
              <a:t>y </a:t>
            </a:r>
            <a:r>
              <a:rPr lang="zh-TW" altLang="en-US">
                <a:ea typeface="新細明體"/>
              </a:rPr>
              <a:t>值，這些值可以轉換為指示標在營幕上的位置。</a:t>
            </a:r>
            <a:endParaRPr lang="zh-TW">
              <a:ea typeface="新細明體"/>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8</a:t>
            </a:fld>
            <a:endParaRPr lang="zh-TW" altLang="en-US"/>
          </a:p>
        </p:txBody>
      </p:sp>
    </p:spTree>
    <p:extLst>
      <p:ext uri="{BB962C8B-B14F-4D97-AF65-F5344CB8AC3E}">
        <p14:creationId xmlns:p14="http://schemas.microsoft.com/office/powerpoint/2010/main" val="3122436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r>
              <a:rPr lang="zh-TW" altLang="en-US">
                <a:ea typeface="新細明體"/>
              </a:rPr>
              <a:t>回到從應用程序面來看輸入</a:t>
            </a:r>
            <a:endParaRPr lang="zh-TW" altLang="en-US">
              <a:ea typeface="新細明體"/>
              <a:cs typeface="Calibri"/>
            </a:endParaRPr>
          </a:p>
          <a:p>
            <a:pPr>
              <a:spcBef>
                <a:spcPts val="0"/>
              </a:spcBef>
              <a:spcAft>
                <a:spcPts val="0"/>
              </a:spcAft>
            </a:pPr>
            <a:endParaRPr lang="zh-TW" altLang="en-US">
              <a:ea typeface="新細明體"/>
              <a:cs typeface="Calibri"/>
            </a:endParaRPr>
          </a:p>
          <a:p>
            <a:r>
              <a:rPr lang="zh-TW"/>
              <a:t>兩大特點</a:t>
            </a:r>
          </a:p>
          <a:p>
            <a:r>
              <a:rPr lang="zh-TW">
                <a:ea typeface="新細明體"/>
              </a:rPr>
              <a:t> </a:t>
            </a:r>
            <a:endParaRPr lang="zh-TW">
              <a:ea typeface="新細明體"/>
              <a:cs typeface="Calibri"/>
            </a:endParaRPr>
          </a:p>
          <a:p>
            <a:r>
              <a:rPr lang="zh-TW">
                <a:ea typeface="新細明體"/>
              </a:rPr>
              <a:t>設備</a:t>
            </a:r>
            <a:r>
              <a:rPr lang="en-US" altLang="zh-TW">
                <a:ea typeface="新細明體"/>
              </a:rPr>
              <a:t>return</a:t>
            </a:r>
            <a:r>
              <a:rPr lang="zh-TW">
                <a:ea typeface="新細明體"/>
              </a:rPr>
              <a:t>給使用者程式</a:t>
            </a:r>
            <a:r>
              <a:rPr lang="en-US" altLang="zh-TW">
                <a:ea typeface="新細明體"/>
              </a:rPr>
              <a:t>run</a:t>
            </a:r>
            <a:r>
              <a:rPr lang="zh-TW" altLang="en-US">
                <a:ea typeface="新細明體"/>
              </a:rPr>
              <a:t>完</a:t>
            </a:r>
            <a:r>
              <a:rPr lang="zh-TW">
                <a:ea typeface="新細明體"/>
              </a:rPr>
              <a:t>之</a:t>
            </a:r>
            <a:r>
              <a:rPr lang="zh-TW" altLang="en-US">
                <a:ea typeface="新細明體"/>
              </a:rPr>
              <a:t>後</a:t>
            </a:r>
            <a:r>
              <a:rPr lang="zh-TW">
                <a:ea typeface="新細明體"/>
              </a:rPr>
              <a:t>測量的</a:t>
            </a:r>
            <a:r>
              <a:rPr lang="zh-TW" altLang="en-US">
                <a:ea typeface="新細明體"/>
              </a:rPr>
              <a:t>值</a:t>
            </a:r>
            <a:endParaRPr lang="zh-TW" altLang="en-US">
              <a:ea typeface="新細明體"/>
              <a:cs typeface="Calibri"/>
            </a:endParaRPr>
          </a:p>
          <a:p>
            <a:r>
              <a:rPr lang="zh-TW">
                <a:ea typeface="新細明體"/>
              </a:rPr>
              <a:t> </a:t>
            </a:r>
            <a:endParaRPr lang="zh-TW">
              <a:ea typeface="新細明體"/>
              <a:cs typeface="Calibri"/>
            </a:endParaRPr>
          </a:p>
          <a:p>
            <a:r>
              <a:rPr lang="zh-TW">
                <a:ea typeface="新細明體"/>
              </a:rPr>
              <a:t>設備還</a:t>
            </a:r>
            <a:r>
              <a:rPr lang="zh-TW" altLang="en-US">
                <a:ea typeface="新細明體"/>
              </a:rPr>
              <a:t>會再</a:t>
            </a:r>
            <a:r>
              <a:rPr lang="en-US" altLang="zh-TW">
                <a:ea typeface="新細明體"/>
              </a:rPr>
              <a:t>return</a:t>
            </a:r>
            <a:r>
              <a:rPr lang="zh-TW">
                <a:ea typeface="新細明體"/>
              </a:rPr>
              <a:t>這些測量值的時間。</a:t>
            </a:r>
            <a:endParaRPr lang="zh-TW">
              <a:ea typeface="新細明體"/>
              <a:cs typeface="Calibri"/>
            </a:endParaRPr>
          </a:p>
          <a:p>
            <a:r>
              <a:rPr lang="zh-TW">
                <a:ea typeface="新細明體"/>
              </a:rPr>
              <a:t> </a:t>
            </a:r>
            <a:endParaRPr lang="zh-TW">
              <a:ea typeface="新細明體"/>
              <a:cs typeface="Calibri"/>
            </a:endParaRPr>
          </a:p>
          <a:p>
            <a:pPr>
              <a:spcBef>
                <a:spcPts val="0"/>
              </a:spcBef>
              <a:spcAft>
                <a:spcPts val="0"/>
              </a:spcAft>
            </a:pPr>
            <a:r>
              <a:rPr lang="zh-TW">
                <a:ea typeface="新細明體"/>
              </a:rPr>
              <a:t>一些早期的 API 定義了總</a:t>
            </a:r>
            <a:r>
              <a:rPr lang="zh-TW" altLang="en-US">
                <a:ea typeface="新細明體"/>
              </a:rPr>
              <a:t>共</a:t>
            </a:r>
            <a:r>
              <a:rPr lang="zh-TW">
                <a:ea typeface="新細明體"/>
              </a:rPr>
              <a:t>六類邏輯設備。 </a:t>
            </a:r>
            <a:endParaRPr lang="zh-TW" altLang="en-US">
              <a:ea typeface="新細明體"/>
            </a:endParaRPr>
          </a:p>
          <a:p>
            <a:pPr>
              <a:spcBef>
                <a:spcPts val="0"/>
              </a:spcBef>
              <a:spcAft>
                <a:spcPts val="0"/>
              </a:spcAft>
            </a:pPr>
            <a:r>
              <a:rPr lang="zh-TW" altLang="en-US">
                <a:ea typeface="新細明體"/>
              </a:rPr>
              <a:t>但</a:t>
            </a:r>
            <a:r>
              <a:rPr lang="zh-TW">
                <a:ea typeface="新細明體"/>
              </a:rPr>
              <a:t>OpenGL 不採用這種方法。</a:t>
            </a:r>
            <a:endParaRPr lang="zh-TW">
              <a:ea typeface="新細明體"/>
              <a:cs typeface="Calibri"/>
            </a:endParaRPr>
          </a:p>
          <a:p>
            <a:pPr>
              <a:spcBef>
                <a:spcPts val="0"/>
              </a:spcBef>
              <a:spcAft>
                <a:spcPts val="0"/>
              </a:spcAft>
            </a:pPr>
            <a:endParaRPr lang="zh-TW" altLang="en-US">
              <a:ea typeface="新細明體"/>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9</a:t>
            </a:fld>
            <a:endParaRPr lang="zh-TW" altLang="en-US"/>
          </a:p>
        </p:txBody>
      </p:sp>
    </p:spTree>
    <p:extLst>
      <p:ext uri="{BB962C8B-B14F-4D97-AF65-F5344CB8AC3E}">
        <p14:creationId xmlns:p14="http://schemas.microsoft.com/office/powerpoint/2010/main" val="391636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rPr>
              <a:t>我們可以使用圖形基元和鼠標回調來構建各種圖形輸入設備。</a:t>
            </a:r>
            <a:r>
              <a:rPr lang="en-US" altLang="zh-TW">
                <a:ea typeface="新細明體"/>
              </a:rPr>
              <a:t> </a:t>
            </a:r>
            <a:r>
              <a:rPr lang="zh-TW" altLang="en-US">
                <a:ea typeface="新細明體"/>
              </a:rPr>
              <a:t>（例如滑動條）</a:t>
            </a:r>
          </a:p>
          <a:p>
            <a:r>
              <a:rPr lang="zh-TW" altLang="en-US">
                <a:ea typeface="新細明體"/>
                <a:cs typeface="Calibri"/>
              </a:rPr>
              <a:t>但這樣做起來很單調乏味</a:t>
            </a:r>
          </a:p>
          <a:p>
            <a:endParaRPr lang="zh-TW" altLang="en-US">
              <a:ea typeface="新細明體"/>
              <a:cs typeface="Calibri"/>
            </a:endParaRPr>
          </a:p>
          <a:p>
            <a:r>
              <a:rPr lang="zh-TW" altLang="en-US">
                <a:ea typeface="新細明體"/>
                <a:cs typeface="Calibri"/>
              </a:rPr>
              <a:t>所以</a:t>
            </a:r>
            <a:r>
              <a:rPr lang="zh-TW">
                <a:ea typeface="新細明體"/>
              </a:rPr>
              <a:t>提供了一項附加功能，即彈出菜單</a:t>
            </a:r>
            <a:r>
              <a:rPr lang="zh-TW" altLang="en-US">
                <a:ea typeface="新細明體"/>
              </a:rPr>
              <a:t>選項</a:t>
            </a:r>
            <a:r>
              <a:rPr lang="zh-TW">
                <a:ea typeface="新細明體"/>
              </a:rPr>
              <a:t>，我們可以通過鼠標使用它來創建複雜的</a:t>
            </a:r>
            <a:r>
              <a:rPr lang="zh-TW" altLang="en-US">
                <a:ea typeface="新細明體"/>
              </a:rPr>
              <a:t>互</a:t>
            </a:r>
            <a:r>
              <a:rPr lang="zh-TW">
                <a:ea typeface="新細明體"/>
              </a:rPr>
              <a:t>動式應用程序。</a:t>
            </a:r>
            <a:r>
              <a:rPr lang="en-US" altLang="zh-TW">
                <a:ea typeface="新細明體"/>
              </a:rPr>
              <a:t>(例如右側)</a:t>
            </a:r>
            <a:endParaRPr lang="zh-TW">
              <a:ea typeface="新細明體"/>
              <a:cs typeface="Calibri"/>
            </a:endParaRPr>
          </a:p>
        </p:txBody>
      </p:sp>
      <p:sp>
        <p:nvSpPr>
          <p:cNvPr id="4" name="投影片編號版面配置區 3"/>
          <p:cNvSpPr>
            <a:spLocks noGrp="1"/>
          </p:cNvSpPr>
          <p:nvPr>
            <p:ph type="sldNum" sz="quarter" idx="5"/>
          </p:nvPr>
        </p:nvSpPr>
        <p:spPr/>
        <p:txBody>
          <a:bodyPr/>
          <a:lstStyle/>
          <a:p>
            <a:fld id="{51A9DE87-BD4D-4677-84B5-B96571CABFC6}" type="slidenum">
              <a:rPr lang="zh-TW" altLang="en-US"/>
              <a:pPr/>
              <a:t>27</a:t>
            </a:fld>
            <a:endParaRPr lang="zh-TW" altLang="en-US"/>
          </a:p>
        </p:txBody>
      </p:sp>
    </p:spTree>
    <p:extLst>
      <p:ext uri="{BB962C8B-B14F-4D97-AF65-F5344CB8AC3E}">
        <p14:creationId xmlns:p14="http://schemas.microsoft.com/office/powerpoint/2010/main" val="4068258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0F5A71-8ED1-45E6-AEF2-3AEFFF63E716}"/>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useBgFill="1">
        <p:nvSpPr>
          <p:cNvPr id="5" name="圓角矩形 10">
            <a:extLst>
              <a:ext uri="{FF2B5EF4-FFF2-40B4-BE49-F238E27FC236}">
                <a16:creationId xmlns:a16="http://schemas.microsoft.com/office/drawing/2014/main" id="{4F83B954-28F1-4A23-9584-A2870BFEAB6C}"/>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6" name="矩形 5">
            <a:extLst>
              <a:ext uri="{FF2B5EF4-FFF2-40B4-BE49-F238E27FC236}">
                <a16:creationId xmlns:a16="http://schemas.microsoft.com/office/drawing/2014/main" id="{FF1BBA53-B27B-4D02-B4B9-2483CAEF3BFB}"/>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7" name="矩形 6">
            <a:extLst>
              <a:ext uri="{FF2B5EF4-FFF2-40B4-BE49-F238E27FC236}">
                <a16:creationId xmlns:a16="http://schemas.microsoft.com/office/drawing/2014/main" id="{8E5B2495-A187-4D1A-B978-023D6AB4D33F}"/>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10" name="矩形 9">
            <a:extLst>
              <a:ext uri="{FF2B5EF4-FFF2-40B4-BE49-F238E27FC236}">
                <a16:creationId xmlns:a16="http://schemas.microsoft.com/office/drawing/2014/main" id="{0A236F48-43CF-45BC-8081-C9EBCD1A7C55}"/>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TW" altLang="en-US"/>
              <a:t>按一下以編輯母片標題樣式</a:t>
            </a:r>
            <a:endParaRPr lang="en-US"/>
          </a:p>
        </p:txBody>
      </p:sp>
      <p:sp>
        <p:nvSpPr>
          <p:cNvPr id="11" name="日期版面配置區 27">
            <a:extLst>
              <a:ext uri="{FF2B5EF4-FFF2-40B4-BE49-F238E27FC236}">
                <a16:creationId xmlns:a16="http://schemas.microsoft.com/office/drawing/2014/main" id="{0B662FDB-2EBE-40C2-9593-93FF476FE88B}"/>
              </a:ext>
            </a:extLst>
          </p:cNvPr>
          <p:cNvSpPr>
            <a:spLocks noGrp="1"/>
          </p:cNvSpPr>
          <p:nvPr>
            <p:ph type="dt" sz="half" idx="10"/>
          </p:nvPr>
        </p:nvSpPr>
        <p:spPr/>
        <p:txBody>
          <a:bodyPr/>
          <a:lstStyle>
            <a:lvl1pPr>
              <a:defRPr/>
            </a:lvl1pPr>
          </a:lstStyle>
          <a:p>
            <a:pPr>
              <a:defRPr/>
            </a:pPr>
            <a:fld id="{1CFCA29E-FC18-458F-B006-B9D661C2BB70}" type="datetime1">
              <a:rPr lang="zh-TW" altLang="en-US"/>
              <a:pPr>
                <a:defRPr/>
              </a:pPr>
              <a:t>2021/10/31</a:t>
            </a:fld>
            <a:endParaRPr lang="zh-TW" altLang="en-US"/>
          </a:p>
        </p:txBody>
      </p:sp>
      <p:sp>
        <p:nvSpPr>
          <p:cNvPr id="12" name="頁尾版面配置區 16">
            <a:extLst>
              <a:ext uri="{FF2B5EF4-FFF2-40B4-BE49-F238E27FC236}">
                <a16:creationId xmlns:a16="http://schemas.microsoft.com/office/drawing/2014/main" id="{6A048F6B-D6CD-48B2-8E14-254173509AD3}"/>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13" name="投影片編號版面配置區 28">
            <a:extLst>
              <a:ext uri="{FF2B5EF4-FFF2-40B4-BE49-F238E27FC236}">
                <a16:creationId xmlns:a16="http://schemas.microsoft.com/office/drawing/2014/main" id="{A3E4C563-D974-4612-A816-5B8AA3BF1497}"/>
              </a:ext>
            </a:extLst>
          </p:cNvPr>
          <p:cNvSpPr>
            <a:spLocks noGrp="1"/>
          </p:cNvSpPr>
          <p:nvPr>
            <p:ph type="sldNum" sz="quarter" idx="12"/>
          </p:nvPr>
        </p:nvSpPr>
        <p:spPr/>
        <p:txBody>
          <a:bodyPr/>
          <a:lstStyle>
            <a:lvl1pPr>
              <a:defRPr/>
            </a:lvl1pPr>
          </a:lstStyle>
          <a:p>
            <a:fld id="{B8284A04-06C0-4168-9A70-B28E53B4ADED}" type="slidenum">
              <a:rPr lang="zh-TW" altLang="en-US"/>
              <a:pPr/>
              <a:t>‹#›</a:t>
            </a:fld>
            <a:endParaRPr lang="zh-TW" altLang="en-US"/>
          </a:p>
        </p:txBody>
      </p:sp>
    </p:spTree>
    <p:extLst>
      <p:ext uri="{BB962C8B-B14F-4D97-AF65-F5344CB8AC3E}">
        <p14:creationId xmlns:p14="http://schemas.microsoft.com/office/powerpoint/2010/main" val="2784223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02A512FA-5099-4B0C-9949-6D3658913E27}"/>
              </a:ext>
            </a:extLst>
          </p:cNvPr>
          <p:cNvSpPr>
            <a:spLocks noGrp="1"/>
          </p:cNvSpPr>
          <p:nvPr>
            <p:ph type="dt" sz="half" idx="10"/>
          </p:nvPr>
        </p:nvSpPr>
        <p:spPr/>
        <p:txBody>
          <a:bodyPr/>
          <a:lstStyle>
            <a:lvl1pPr>
              <a:defRPr/>
            </a:lvl1pPr>
          </a:lstStyle>
          <a:p>
            <a:pPr>
              <a:defRPr/>
            </a:pPr>
            <a:fld id="{816891E3-8CC2-43DA-A8AC-C13329EBA78E}" type="datetime1">
              <a:rPr lang="zh-TW" altLang="en-US"/>
              <a:pPr>
                <a:defRPr/>
              </a:pPr>
              <a:t>2021/10/31</a:t>
            </a:fld>
            <a:endParaRPr lang="zh-TW" altLang="en-US"/>
          </a:p>
        </p:txBody>
      </p:sp>
      <p:sp>
        <p:nvSpPr>
          <p:cNvPr id="5" name="頁尾版面配置區 2">
            <a:extLst>
              <a:ext uri="{FF2B5EF4-FFF2-40B4-BE49-F238E27FC236}">
                <a16:creationId xmlns:a16="http://schemas.microsoft.com/office/drawing/2014/main" id="{7966F7CD-A00D-47A4-A0B1-2C66CC21C979}"/>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6" name="投影片編號版面配置區 22">
            <a:extLst>
              <a:ext uri="{FF2B5EF4-FFF2-40B4-BE49-F238E27FC236}">
                <a16:creationId xmlns:a16="http://schemas.microsoft.com/office/drawing/2014/main" id="{77D5FF17-5B7F-4C87-8FD9-A95233037807}"/>
              </a:ext>
            </a:extLst>
          </p:cNvPr>
          <p:cNvSpPr>
            <a:spLocks noGrp="1"/>
          </p:cNvSpPr>
          <p:nvPr>
            <p:ph type="sldNum" sz="quarter" idx="12"/>
          </p:nvPr>
        </p:nvSpPr>
        <p:spPr/>
        <p:txBody>
          <a:bodyPr/>
          <a:lstStyle>
            <a:lvl1pPr>
              <a:defRPr/>
            </a:lvl1pPr>
          </a:lstStyle>
          <a:p>
            <a:fld id="{E3E491C5-5A7B-4E69-BB00-56B8CA99F1FE}" type="slidenum">
              <a:rPr lang="zh-TW" altLang="en-US"/>
              <a:pPr/>
              <a:t>‹#›</a:t>
            </a:fld>
            <a:endParaRPr lang="zh-TW" altLang="en-US"/>
          </a:p>
        </p:txBody>
      </p:sp>
    </p:spTree>
    <p:extLst>
      <p:ext uri="{BB962C8B-B14F-4D97-AF65-F5344CB8AC3E}">
        <p14:creationId xmlns:p14="http://schemas.microsoft.com/office/powerpoint/2010/main" val="282111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65D3B941-6B8A-4D73-BAA3-1A7E563110C0}"/>
              </a:ext>
            </a:extLst>
          </p:cNvPr>
          <p:cNvSpPr>
            <a:spLocks noGrp="1"/>
          </p:cNvSpPr>
          <p:nvPr>
            <p:ph type="dt" sz="half" idx="10"/>
          </p:nvPr>
        </p:nvSpPr>
        <p:spPr/>
        <p:txBody>
          <a:bodyPr/>
          <a:lstStyle>
            <a:lvl1pPr>
              <a:defRPr/>
            </a:lvl1pPr>
          </a:lstStyle>
          <a:p>
            <a:pPr>
              <a:defRPr/>
            </a:pPr>
            <a:fld id="{1D5C1642-3EE1-4C12-A9EA-4295382082AC}" type="datetime1">
              <a:rPr lang="zh-TW" altLang="en-US"/>
              <a:pPr>
                <a:defRPr/>
              </a:pPr>
              <a:t>2021/10/31</a:t>
            </a:fld>
            <a:endParaRPr lang="zh-TW" altLang="en-US"/>
          </a:p>
        </p:txBody>
      </p:sp>
      <p:sp>
        <p:nvSpPr>
          <p:cNvPr id="5" name="頁尾版面配置區 2">
            <a:extLst>
              <a:ext uri="{FF2B5EF4-FFF2-40B4-BE49-F238E27FC236}">
                <a16:creationId xmlns:a16="http://schemas.microsoft.com/office/drawing/2014/main" id="{23F5D3E3-D47E-4FEA-87BC-0F9B685BE349}"/>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6" name="投影片編號版面配置區 22">
            <a:extLst>
              <a:ext uri="{FF2B5EF4-FFF2-40B4-BE49-F238E27FC236}">
                <a16:creationId xmlns:a16="http://schemas.microsoft.com/office/drawing/2014/main" id="{5BF529AD-2FEA-4DB9-A030-B82F7078D33F}"/>
              </a:ext>
            </a:extLst>
          </p:cNvPr>
          <p:cNvSpPr>
            <a:spLocks noGrp="1"/>
          </p:cNvSpPr>
          <p:nvPr>
            <p:ph type="sldNum" sz="quarter" idx="12"/>
          </p:nvPr>
        </p:nvSpPr>
        <p:spPr/>
        <p:txBody>
          <a:bodyPr/>
          <a:lstStyle>
            <a:lvl1pPr>
              <a:defRPr/>
            </a:lvl1pPr>
          </a:lstStyle>
          <a:p>
            <a:fld id="{AC9546C2-D923-461D-AA60-DDB35D623E6A}" type="slidenum">
              <a:rPr lang="zh-TW" altLang="en-US"/>
              <a:pPr/>
              <a:t>‹#›</a:t>
            </a:fld>
            <a:endParaRPr lang="zh-TW" altLang="en-US"/>
          </a:p>
        </p:txBody>
      </p:sp>
    </p:spTree>
    <p:extLst>
      <p:ext uri="{BB962C8B-B14F-4D97-AF65-F5344CB8AC3E}">
        <p14:creationId xmlns:p14="http://schemas.microsoft.com/office/powerpoint/2010/main" val="45525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8" name="內容版面配置區 7"/>
          <p:cNvSpPr>
            <a:spLocks noGrp="1"/>
          </p:cNvSpPr>
          <p:nvPr>
            <p:ph sz="quarter" idx="1"/>
          </p:nvPr>
        </p:nvSpPr>
        <p:spPr>
          <a:xfrm>
            <a:off x="914400" y="1447800"/>
            <a:ext cx="777240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E8681BAB-A37B-44D0-8873-2854E60ED5F0}"/>
              </a:ext>
            </a:extLst>
          </p:cNvPr>
          <p:cNvSpPr>
            <a:spLocks noGrp="1"/>
          </p:cNvSpPr>
          <p:nvPr>
            <p:ph type="dt" sz="half" idx="10"/>
          </p:nvPr>
        </p:nvSpPr>
        <p:spPr/>
        <p:txBody>
          <a:bodyPr/>
          <a:lstStyle>
            <a:lvl1pPr>
              <a:defRPr/>
            </a:lvl1pPr>
          </a:lstStyle>
          <a:p>
            <a:pPr>
              <a:defRPr/>
            </a:pPr>
            <a:fld id="{25EC0EFD-82B3-4BC7-A1B8-512C8D1C6689}" type="datetime1">
              <a:rPr lang="zh-TW" altLang="en-US"/>
              <a:pPr>
                <a:defRPr/>
              </a:pPr>
              <a:t>2021/10/31</a:t>
            </a:fld>
            <a:endParaRPr lang="zh-TW" altLang="en-US"/>
          </a:p>
        </p:txBody>
      </p:sp>
      <p:sp>
        <p:nvSpPr>
          <p:cNvPr id="5" name="頁尾版面配置區 2">
            <a:extLst>
              <a:ext uri="{FF2B5EF4-FFF2-40B4-BE49-F238E27FC236}">
                <a16:creationId xmlns:a16="http://schemas.microsoft.com/office/drawing/2014/main" id="{692E113F-830A-41BD-B6DE-C1A654716FB5}"/>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6" name="投影片編號版面配置區 22">
            <a:extLst>
              <a:ext uri="{FF2B5EF4-FFF2-40B4-BE49-F238E27FC236}">
                <a16:creationId xmlns:a16="http://schemas.microsoft.com/office/drawing/2014/main" id="{B33F9A3E-DAD0-4306-8DCE-DE30340999CD}"/>
              </a:ext>
            </a:extLst>
          </p:cNvPr>
          <p:cNvSpPr>
            <a:spLocks noGrp="1"/>
          </p:cNvSpPr>
          <p:nvPr>
            <p:ph type="sldNum" sz="quarter" idx="12"/>
          </p:nvPr>
        </p:nvSpPr>
        <p:spPr/>
        <p:txBody>
          <a:bodyPr/>
          <a:lstStyle>
            <a:lvl1pPr>
              <a:defRPr/>
            </a:lvl1pPr>
          </a:lstStyle>
          <a:p>
            <a:fld id="{E21899D7-7AFD-4CFE-931D-6EC2FFF0E009}" type="slidenum">
              <a:rPr lang="zh-TW" altLang="en-US"/>
              <a:pPr/>
              <a:t>‹#›</a:t>
            </a:fld>
            <a:endParaRPr lang="zh-TW" altLang="en-US"/>
          </a:p>
        </p:txBody>
      </p:sp>
    </p:spTree>
    <p:extLst>
      <p:ext uri="{BB962C8B-B14F-4D97-AF65-F5344CB8AC3E}">
        <p14:creationId xmlns:p14="http://schemas.microsoft.com/office/powerpoint/2010/main" val="250332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8E16BB7-3117-4979-9857-8C223F5227CE}"/>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useBgFill="1">
        <p:nvSpPr>
          <p:cNvPr id="5" name="圓角矩形 10">
            <a:extLst>
              <a:ext uri="{FF2B5EF4-FFF2-40B4-BE49-F238E27FC236}">
                <a16:creationId xmlns:a16="http://schemas.microsoft.com/office/drawing/2014/main" id="{910F3600-5D72-4F1E-ADFB-265100CFEEDD}"/>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6" name="矩形 5">
            <a:extLst>
              <a:ext uri="{FF2B5EF4-FFF2-40B4-BE49-F238E27FC236}">
                <a16:creationId xmlns:a16="http://schemas.microsoft.com/office/drawing/2014/main" id="{F7FFC0E1-39AB-4067-977B-65C36FE32065}"/>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7" name="矩形 6">
            <a:extLst>
              <a:ext uri="{FF2B5EF4-FFF2-40B4-BE49-F238E27FC236}">
                <a16:creationId xmlns:a16="http://schemas.microsoft.com/office/drawing/2014/main" id="{489FC881-B188-4788-961C-68DCC5723728}"/>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8" name="矩形 7">
            <a:extLst>
              <a:ext uri="{FF2B5EF4-FFF2-40B4-BE49-F238E27FC236}">
                <a16:creationId xmlns:a16="http://schemas.microsoft.com/office/drawing/2014/main" id="{193DB292-37F4-4759-B01D-8D666B4CB801}"/>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2" name="標題 1"/>
          <p:cNvSpPr>
            <a:spLocks noGrp="1"/>
          </p:cNvSpPr>
          <p:nvPr>
            <p:ph type="title"/>
          </p:nvPr>
        </p:nvSpPr>
        <p:spPr>
          <a:xfrm>
            <a:off x="722313" y="952500"/>
            <a:ext cx="7772400" cy="1362075"/>
          </a:xfrm>
        </p:spPr>
        <p:txBody>
          <a:bodyPr/>
          <a:lstStyle>
            <a:lvl1pPr algn="l">
              <a:buNone/>
              <a:defRPr sz="4000" b="0" cap="none"/>
            </a:lvl1pPr>
          </a:lstStyle>
          <a:p>
            <a:r>
              <a:rPr lang="zh-TW" altLang="en-US"/>
              <a:t>按一下以編輯母片標題樣式</a:t>
            </a:r>
            <a:endParaRPr lang="en-US"/>
          </a:p>
        </p:txBody>
      </p:sp>
      <p:sp>
        <p:nvSpPr>
          <p:cNvPr id="3" name="文字版面配置區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9" name="日期版面配置區 3">
            <a:extLst>
              <a:ext uri="{FF2B5EF4-FFF2-40B4-BE49-F238E27FC236}">
                <a16:creationId xmlns:a16="http://schemas.microsoft.com/office/drawing/2014/main" id="{20F9EAAD-D326-4790-BB83-E1E9F4FF6D5C}"/>
              </a:ext>
            </a:extLst>
          </p:cNvPr>
          <p:cNvSpPr>
            <a:spLocks noGrp="1"/>
          </p:cNvSpPr>
          <p:nvPr>
            <p:ph type="dt" sz="half" idx="10"/>
          </p:nvPr>
        </p:nvSpPr>
        <p:spPr/>
        <p:txBody>
          <a:bodyPr/>
          <a:lstStyle>
            <a:lvl1pPr>
              <a:defRPr/>
            </a:lvl1pPr>
          </a:lstStyle>
          <a:p>
            <a:pPr>
              <a:defRPr/>
            </a:pPr>
            <a:fld id="{884F5421-5239-4B35-A9C6-F0F9AEFFB557}" type="datetime1">
              <a:rPr lang="zh-TW" altLang="en-US"/>
              <a:pPr>
                <a:defRPr/>
              </a:pPr>
              <a:t>2021/10/31</a:t>
            </a:fld>
            <a:endParaRPr lang="zh-TW" altLang="en-US"/>
          </a:p>
        </p:txBody>
      </p:sp>
      <p:sp>
        <p:nvSpPr>
          <p:cNvPr id="10" name="頁尾版面配置區 4">
            <a:extLst>
              <a:ext uri="{FF2B5EF4-FFF2-40B4-BE49-F238E27FC236}">
                <a16:creationId xmlns:a16="http://schemas.microsoft.com/office/drawing/2014/main" id="{EA6EC05B-F20B-4D71-B1E2-5CD3444F350E}"/>
              </a:ext>
            </a:extLst>
          </p:cNvPr>
          <p:cNvSpPr>
            <a:spLocks noGrp="1"/>
          </p:cNvSpPr>
          <p:nvPr>
            <p:ph type="ftr" sz="quarter" idx="11"/>
          </p:nvPr>
        </p:nvSpPr>
        <p:spPr>
          <a:xfrm>
            <a:off x="800100" y="6172200"/>
            <a:ext cx="4000500" cy="457200"/>
          </a:xfrm>
        </p:spPr>
        <p:txBody>
          <a:bodyPr/>
          <a:lstStyle>
            <a:lvl1pPr>
              <a:defRPr/>
            </a:lvl1pPr>
          </a:lstStyle>
          <a:p>
            <a:pPr>
              <a:defRPr/>
            </a:pPr>
            <a:r>
              <a:rPr lang="en-US" altLang="zh-TW"/>
              <a:t>CG</a:t>
            </a:r>
            <a:endParaRPr lang="zh-TW" altLang="en-US"/>
          </a:p>
        </p:txBody>
      </p:sp>
      <p:sp>
        <p:nvSpPr>
          <p:cNvPr id="11" name="投影片編號版面配置區 5">
            <a:extLst>
              <a:ext uri="{FF2B5EF4-FFF2-40B4-BE49-F238E27FC236}">
                <a16:creationId xmlns:a16="http://schemas.microsoft.com/office/drawing/2014/main" id="{D512B7F2-ED75-45D0-9863-2D5E35E24E23}"/>
              </a:ext>
            </a:extLst>
          </p:cNvPr>
          <p:cNvSpPr>
            <a:spLocks noGrp="1"/>
          </p:cNvSpPr>
          <p:nvPr>
            <p:ph type="sldNum" sz="quarter" idx="12"/>
          </p:nvPr>
        </p:nvSpPr>
        <p:spPr>
          <a:xfrm>
            <a:off x="146050" y="6208713"/>
            <a:ext cx="457200" cy="457200"/>
          </a:xfrm>
        </p:spPr>
        <p:txBody>
          <a:bodyPr/>
          <a:lstStyle>
            <a:lvl1pPr>
              <a:defRPr/>
            </a:lvl1pPr>
          </a:lstStyle>
          <a:p>
            <a:fld id="{C26BB490-91D9-48F8-8E22-813EEF04CFEA}" type="slidenum">
              <a:rPr lang="zh-TW" altLang="en-US"/>
              <a:pPr/>
              <a:t>‹#›</a:t>
            </a:fld>
            <a:endParaRPr lang="zh-TW" altLang="en-US"/>
          </a:p>
        </p:txBody>
      </p:sp>
    </p:spTree>
    <p:extLst>
      <p:ext uri="{BB962C8B-B14F-4D97-AF65-F5344CB8AC3E}">
        <p14:creationId xmlns:p14="http://schemas.microsoft.com/office/powerpoint/2010/main" val="19212093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914400" y="1447800"/>
            <a:ext cx="374904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4933950" y="1447800"/>
            <a:ext cx="374904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13">
            <a:extLst>
              <a:ext uri="{FF2B5EF4-FFF2-40B4-BE49-F238E27FC236}">
                <a16:creationId xmlns:a16="http://schemas.microsoft.com/office/drawing/2014/main" id="{3F3B64EA-776F-4A7B-9519-8E4B21112EAF}"/>
              </a:ext>
            </a:extLst>
          </p:cNvPr>
          <p:cNvSpPr>
            <a:spLocks noGrp="1"/>
          </p:cNvSpPr>
          <p:nvPr>
            <p:ph type="dt" sz="half" idx="10"/>
          </p:nvPr>
        </p:nvSpPr>
        <p:spPr/>
        <p:txBody>
          <a:bodyPr/>
          <a:lstStyle>
            <a:lvl1pPr>
              <a:defRPr/>
            </a:lvl1pPr>
          </a:lstStyle>
          <a:p>
            <a:pPr>
              <a:defRPr/>
            </a:pPr>
            <a:fld id="{D1E9F4B1-757B-425E-8418-56B4B7DF138C}" type="datetime1">
              <a:rPr lang="zh-TW" altLang="en-US"/>
              <a:pPr>
                <a:defRPr/>
              </a:pPr>
              <a:t>2021/10/31</a:t>
            </a:fld>
            <a:endParaRPr lang="zh-TW" altLang="en-US"/>
          </a:p>
        </p:txBody>
      </p:sp>
      <p:sp>
        <p:nvSpPr>
          <p:cNvPr id="6" name="頁尾版面配置區 2">
            <a:extLst>
              <a:ext uri="{FF2B5EF4-FFF2-40B4-BE49-F238E27FC236}">
                <a16:creationId xmlns:a16="http://schemas.microsoft.com/office/drawing/2014/main" id="{55ECA61C-2DBA-440F-92AA-BF695A3A70AD}"/>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7" name="投影片編號版面配置區 22">
            <a:extLst>
              <a:ext uri="{FF2B5EF4-FFF2-40B4-BE49-F238E27FC236}">
                <a16:creationId xmlns:a16="http://schemas.microsoft.com/office/drawing/2014/main" id="{D062E8C7-856A-4ECF-B08D-DF00EEE64C23}"/>
              </a:ext>
            </a:extLst>
          </p:cNvPr>
          <p:cNvSpPr>
            <a:spLocks noGrp="1"/>
          </p:cNvSpPr>
          <p:nvPr>
            <p:ph type="sldNum" sz="quarter" idx="12"/>
          </p:nvPr>
        </p:nvSpPr>
        <p:spPr/>
        <p:txBody>
          <a:bodyPr/>
          <a:lstStyle>
            <a:lvl1pPr>
              <a:defRPr/>
            </a:lvl1pPr>
          </a:lstStyle>
          <a:p>
            <a:fld id="{9A31298B-AF51-4A1B-94F6-D2480B658A58}" type="slidenum">
              <a:rPr lang="zh-TW" altLang="en-US"/>
              <a:pPr/>
              <a:t>‹#›</a:t>
            </a:fld>
            <a:endParaRPr lang="zh-TW" altLang="en-US"/>
          </a:p>
        </p:txBody>
      </p:sp>
    </p:spTree>
    <p:extLst>
      <p:ext uri="{BB962C8B-B14F-4D97-AF65-F5344CB8AC3E}">
        <p14:creationId xmlns:p14="http://schemas.microsoft.com/office/powerpoint/2010/main" val="9998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lstStyle>
            <a:lvl1pPr>
              <a:defRPr/>
            </a:lvl1pPr>
          </a:lstStyle>
          <a:p>
            <a:r>
              <a:rPr lang="zh-TW" altLang="en-US"/>
              <a:t>按一下以編輯母片標題樣式</a:t>
            </a:r>
            <a:endParaRPr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11" name="內容版面配置區 10"/>
          <p:cNvSpPr>
            <a:spLocks noGrp="1"/>
          </p:cNvSpPr>
          <p:nvPr>
            <p:ph sz="half" idx="2"/>
          </p:nvPr>
        </p:nvSpPr>
        <p:spPr>
          <a:xfrm>
            <a:off x="914400" y="2247900"/>
            <a:ext cx="37338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half" idx="4"/>
          </p:nvPr>
        </p:nvSpPr>
        <p:spPr>
          <a:xfrm>
            <a:off x="4953000" y="2247900"/>
            <a:ext cx="37338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13">
            <a:extLst>
              <a:ext uri="{FF2B5EF4-FFF2-40B4-BE49-F238E27FC236}">
                <a16:creationId xmlns:a16="http://schemas.microsoft.com/office/drawing/2014/main" id="{372A68AE-F160-4F4D-AF76-51E81F59287B}"/>
              </a:ext>
            </a:extLst>
          </p:cNvPr>
          <p:cNvSpPr>
            <a:spLocks noGrp="1"/>
          </p:cNvSpPr>
          <p:nvPr>
            <p:ph type="dt" sz="half" idx="10"/>
          </p:nvPr>
        </p:nvSpPr>
        <p:spPr/>
        <p:txBody>
          <a:bodyPr/>
          <a:lstStyle>
            <a:lvl1pPr>
              <a:defRPr/>
            </a:lvl1pPr>
          </a:lstStyle>
          <a:p>
            <a:pPr>
              <a:defRPr/>
            </a:pPr>
            <a:fld id="{72A2F7EB-71D0-4550-853F-51D55F2521F1}" type="datetime1">
              <a:rPr lang="zh-TW" altLang="en-US"/>
              <a:pPr>
                <a:defRPr/>
              </a:pPr>
              <a:t>2021/10/31</a:t>
            </a:fld>
            <a:endParaRPr lang="zh-TW" altLang="en-US"/>
          </a:p>
        </p:txBody>
      </p:sp>
      <p:sp>
        <p:nvSpPr>
          <p:cNvPr id="8" name="頁尾版面配置區 2">
            <a:extLst>
              <a:ext uri="{FF2B5EF4-FFF2-40B4-BE49-F238E27FC236}">
                <a16:creationId xmlns:a16="http://schemas.microsoft.com/office/drawing/2014/main" id="{A27A7424-A878-4D66-A4BF-88859E64D280}"/>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9" name="投影片編號版面配置區 22">
            <a:extLst>
              <a:ext uri="{FF2B5EF4-FFF2-40B4-BE49-F238E27FC236}">
                <a16:creationId xmlns:a16="http://schemas.microsoft.com/office/drawing/2014/main" id="{5F8719A8-79A5-4FD3-8FF3-B563DDA5F335}"/>
              </a:ext>
            </a:extLst>
          </p:cNvPr>
          <p:cNvSpPr>
            <a:spLocks noGrp="1"/>
          </p:cNvSpPr>
          <p:nvPr>
            <p:ph type="sldNum" sz="quarter" idx="12"/>
          </p:nvPr>
        </p:nvSpPr>
        <p:spPr/>
        <p:txBody>
          <a:bodyPr/>
          <a:lstStyle>
            <a:lvl1pPr>
              <a:defRPr/>
            </a:lvl1pPr>
          </a:lstStyle>
          <a:p>
            <a:fld id="{B09A4539-6EBF-4CB4-96FE-7BE7DC88566E}" type="slidenum">
              <a:rPr lang="zh-TW" altLang="en-US"/>
              <a:pPr/>
              <a:t>‹#›</a:t>
            </a:fld>
            <a:endParaRPr lang="zh-TW" altLang="en-US"/>
          </a:p>
        </p:txBody>
      </p:sp>
    </p:spTree>
    <p:extLst>
      <p:ext uri="{BB962C8B-B14F-4D97-AF65-F5344CB8AC3E}">
        <p14:creationId xmlns:p14="http://schemas.microsoft.com/office/powerpoint/2010/main" val="195589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a:extLst>
              <a:ext uri="{FF2B5EF4-FFF2-40B4-BE49-F238E27FC236}">
                <a16:creationId xmlns:a16="http://schemas.microsoft.com/office/drawing/2014/main" id="{CD9E0777-0284-4E82-BA95-B595CD50B8C5}"/>
              </a:ext>
            </a:extLst>
          </p:cNvPr>
          <p:cNvSpPr>
            <a:spLocks noGrp="1"/>
          </p:cNvSpPr>
          <p:nvPr>
            <p:ph type="dt" sz="half" idx="10"/>
          </p:nvPr>
        </p:nvSpPr>
        <p:spPr/>
        <p:txBody>
          <a:bodyPr/>
          <a:lstStyle>
            <a:lvl1pPr>
              <a:defRPr/>
            </a:lvl1pPr>
          </a:lstStyle>
          <a:p>
            <a:pPr>
              <a:defRPr/>
            </a:pPr>
            <a:fld id="{0573EE74-D24A-4C9E-B6C4-3B923688BE65}" type="datetime1">
              <a:rPr lang="zh-TW" altLang="en-US"/>
              <a:pPr>
                <a:defRPr/>
              </a:pPr>
              <a:t>2021/10/31</a:t>
            </a:fld>
            <a:endParaRPr lang="zh-TW" altLang="en-US"/>
          </a:p>
        </p:txBody>
      </p:sp>
      <p:sp>
        <p:nvSpPr>
          <p:cNvPr id="4" name="頁尾版面配置區 2">
            <a:extLst>
              <a:ext uri="{FF2B5EF4-FFF2-40B4-BE49-F238E27FC236}">
                <a16:creationId xmlns:a16="http://schemas.microsoft.com/office/drawing/2014/main" id="{FA5F80AB-1B1B-47EA-85D1-8D545FEF64A6}"/>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5" name="投影片編號版面配置區 22">
            <a:extLst>
              <a:ext uri="{FF2B5EF4-FFF2-40B4-BE49-F238E27FC236}">
                <a16:creationId xmlns:a16="http://schemas.microsoft.com/office/drawing/2014/main" id="{04005430-E29B-4A9F-967B-024277788093}"/>
              </a:ext>
            </a:extLst>
          </p:cNvPr>
          <p:cNvSpPr>
            <a:spLocks noGrp="1"/>
          </p:cNvSpPr>
          <p:nvPr>
            <p:ph type="sldNum" sz="quarter" idx="12"/>
          </p:nvPr>
        </p:nvSpPr>
        <p:spPr/>
        <p:txBody>
          <a:bodyPr/>
          <a:lstStyle>
            <a:lvl1pPr>
              <a:defRPr/>
            </a:lvl1pPr>
          </a:lstStyle>
          <a:p>
            <a:fld id="{54651E74-D147-442D-A190-87BFE9BA9C80}" type="slidenum">
              <a:rPr lang="zh-TW" altLang="en-US"/>
              <a:pPr/>
              <a:t>‹#›</a:t>
            </a:fld>
            <a:endParaRPr lang="zh-TW" altLang="en-US"/>
          </a:p>
        </p:txBody>
      </p:sp>
    </p:spTree>
    <p:extLst>
      <p:ext uri="{BB962C8B-B14F-4D97-AF65-F5344CB8AC3E}">
        <p14:creationId xmlns:p14="http://schemas.microsoft.com/office/powerpoint/2010/main" val="355603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3">
            <a:extLst>
              <a:ext uri="{FF2B5EF4-FFF2-40B4-BE49-F238E27FC236}">
                <a16:creationId xmlns:a16="http://schemas.microsoft.com/office/drawing/2014/main" id="{CA2D2EBD-17D0-43F2-A8D3-4B53C7CC287A}"/>
              </a:ext>
            </a:extLst>
          </p:cNvPr>
          <p:cNvSpPr>
            <a:spLocks noGrp="1"/>
          </p:cNvSpPr>
          <p:nvPr>
            <p:ph type="dt" sz="half" idx="10"/>
          </p:nvPr>
        </p:nvSpPr>
        <p:spPr/>
        <p:txBody>
          <a:bodyPr/>
          <a:lstStyle>
            <a:lvl1pPr>
              <a:defRPr/>
            </a:lvl1pPr>
          </a:lstStyle>
          <a:p>
            <a:pPr>
              <a:defRPr/>
            </a:pPr>
            <a:fld id="{88BAC7F2-64DE-41E8-AE7C-828C66D087B5}" type="datetime1">
              <a:rPr lang="zh-TW" altLang="en-US"/>
              <a:pPr>
                <a:defRPr/>
              </a:pPr>
              <a:t>2021/10/31</a:t>
            </a:fld>
            <a:endParaRPr lang="zh-TW" altLang="en-US"/>
          </a:p>
        </p:txBody>
      </p:sp>
      <p:sp>
        <p:nvSpPr>
          <p:cNvPr id="3" name="頁尾版面配置區 2">
            <a:extLst>
              <a:ext uri="{FF2B5EF4-FFF2-40B4-BE49-F238E27FC236}">
                <a16:creationId xmlns:a16="http://schemas.microsoft.com/office/drawing/2014/main" id="{8A4BB7A4-0387-4873-B974-0CFB1B2AD100}"/>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4" name="投影片編號版面配置區 22">
            <a:extLst>
              <a:ext uri="{FF2B5EF4-FFF2-40B4-BE49-F238E27FC236}">
                <a16:creationId xmlns:a16="http://schemas.microsoft.com/office/drawing/2014/main" id="{FD0B6FC1-8448-4CCD-8CA9-71264EEDA41D}"/>
              </a:ext>
            </a:extLst>
          </p:cNvPr>
          <p:cNvSpPr>
            <a:spLocks noGrp="1"/>
          </p:cNvSpPr>
          <p:nvPr>
            <p:ph type="sldNum" sz="quarter" idx="12"/>
          </p:nvPr>
        </p:nvSpPr>
        <p:spPr/>
        <p:txBody>
          <a:bodyPr/>
          <a:lstStyle>
            <a:lvl1pPr>
              <a:defRPr/>
            </a:lvl1pPr>
          </a:lstStyle>
          <a:p>
            <a:fld id="{DEA49637-7728-4911-9120-9C23C9E44CD2}" type="slidenum">
              <a:rPr lang="zh-TW" altLang="en-US"/>
              <a:pPr/>
              <a:t>‹#›</a:t>
            </a:fld>
            <a:endParaRPr lang="zh-TW" altLang="en-US"/>
          </a:p>
        </p:txBody>
      </p:sp>
    </p:spTree>
    <p:extLst>
      <p:ext uri="{BB962C8B-B14F-4D97-AF65-F5344CB8AC3E}">
        <p14:creationId xmlns:p14="http://schemas.microsoft.com/office/powerpoint/2010/main" val="116056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1331510-7272-4754-9015-E5E583A589CA}"/>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useBgFill="1">
        <p:nvSpPr>
          <p:cNvPr id="6" name="圓角矩形 10">
            <a:extLst>
              <a:ext uri="{FF2B5EF4-FFF2-40B4-BE49-F238E27FC236}">
                <a16:creationId xmlns:a16="http://schemas.microsoft.com/office/drawing/2014/main" id="{FCF4A0FF-C671-424D-BC49-30AB828BB003}"/>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2" name="標題 1"/>
          <p:cNvSpPr>
            <a:spLocks noGrp="1"/>
          </p:cNvSpPr>
          <p:nvPr>
            <p:ph type="title"/>
          </p:nvPr>
        </p:nvSpPr>
        <p:spPr>
          <a:xfrm>
            <a:off x="914400" y="273050"/>
            <a:ext cx="7772400" cy="1143000"/>
          </a:xfrm>
        </p:spPr>
        <p:txBody>
          <a:bodyPr/>
          <a:lstStyle>
            <a:lvl1pPr algn="l">
              <a:buNone/>
              <a:defRPr sz="4000" b="0"/>
            </a:lvl1pPr>
          </a:lstStyle>
          <a:p>
            <a:r>
              <a:rPr lang="zh-TW" altLang="en-US"/>
              <a:t>按一下以編輯母片標題樣式</a:t>
            </a:r>
            <a:endParaRPr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11" name="內容版面配置區 10"/>
          <p:cNvSpPr>
            <a:spLocks noGrp="1"/>
          </p:cNvSpPr>
          <p:nvPr>
            <p:ph sz="quarter" idx="1"/>
          </p:nvPr>
        </p:nvSpPr>
        <p:spPr>
          <a:xfrm>
            <a:off x="2971800" y="1600200"/>
            <a:ext cx="571500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4">
            <a:extLst>
              <a:ext uri="{FF2B5EF4-FFF2-40B4-BE49-F238E27FC236}">
                <a16:creationId xmlns:a16="http://schemas.microsoft.com/office/drawing/2014/main" id="{767E4DD6-9566-40A0-BC85-E81FA2099B86}"/>
              </a:ext>
            </a:extLst>
          </p:cNvPr>
          <p:cNvSpPr>
            <a:spLocks noGrp="1"/>
          </p:cNvSpPr>
          <p:nvPr>
            <p:ph type="dt" sz="half" idx="10"/>
          </p:nvPr>
        </p:nvSpPr>
        <p:spPr/>
        <p:txBody>
          <a:bodyPr/>
          <a:lstStyle>
            <a:lvl1pPr>
              <a:defRPr/>
            </a:lvl1pPr>
          </a:lstStyle>
          <a:p>
            <a:pPr>
              <a:defRPr/>
            </a:pPr>
            <a:fld id="{A503E2EC-1457-4365-B284-BB23EBE1236D}" type="datetime1">
              <a:rPr lang="zh-TW" altLang="en-US"/>
              <a:pPr>
                <a:defRPr/>
              </a:pPr>
              <a:t>2021/10/31</a:t>
            </a:fld>
            <a:endParaRPr lang="zh-TW" altLang="en-US"/>
          </a:p>
        </p:txBody>
      </p:sp>
      <p:sp>
        <p:nvSpPr>
          <p:cNvPr id="8" name="頁尾版面配置區 5">
            <a:extLst>
              <a:ext uri="{FF2B5EF4-FFF2-40B4-BE49-F238E27FC236}">
                <a16:creationId xmlns:a16="http://schemas.microsoft.com/office/drawing/2014/main" id="{9D96F326-CA9F-4777-BE62-331C60E33AD1}"/>
              </a:ext>
            </a:extLst>
          </p:cNvPr>
          <p:cNvSpPr>
            <a:spLocks noGrp="1"/>
          </p:cNvSpPr>
          <p:nvPr>
            <p:ph type="ftr" sz="quarter" idx="11"/>
          </p:nvPr>
        </p:nvSpPr>
        <p:spPr/>
        <p:txBody>
          <a:bodyPr/>
          <a:lstStyle>
            <a:lvl1pPr>
              <a:defRPr/>
            </a:lvl1pPr>
          </a:lstStyle>
          <a:p>
            <a:pPr>
              <a:defRPr/>
            </a:pPr>
            <a:r>
              <a:rPr lang="en-US" altLang="zh-TW"/>
              <a:t>CG</a:t>
            </a:r>
            <a:endParaRPr lang="zh-TW" altLang="en-US"/>
          </a:p>
        </p:txBody>
      </p:sp>
      <p:sp>
        <p:nvSpPr>
          <p:cNvPr id="9" name="投影片編號版面配置區 6">
            <a:extLst>
              <a:ext uri="{FF2B5EF4-FFF2-40B4-BE49-F238E27FC236}">
                <a16:creationId xmlns:a16="http://schemas.microsoft.com/office/drawing/2014/main" id="{1776EB4C-30C4-4D3B-8864-8D0E23B55A51}"/>
              </a:ext>
            </a:extLst>
          </p:cNvPr>
          <p:cNvSpPr>
            <a:spLocks noGrp="1"/>
          </p:cNvSpPr>
          <p:nvPr>
            <p:ph type="sldNum" sz="quarter" idx="12"/>
          </p:nvPr>
        </p:nvSpPr>
        <p:spPr/>
        <p:txBody>
          <a:bodyPr/>
          <a:lstStyle>
            <a:lvl1pPr>
              <a:defRPr/>
            </a:lvl1pPr>
          </a:lstStyle>
          <a:p>
            <a:fld id="{976290BA-FC55-4687-9D9C-22A9278185F7}" type="slidenum">
              <a:rPr lang="zh-TW" altLang="en-US"/>
              <a:pPr/>
              <a:t>‹#›</a:t>
            </a:fld>
            <a:endParaRPr lang="zh-TW" altLang="en-US"/>
          </a:p>
        </p:txBody>
      </p:sp>
    </p:spTree>
    <p:extLst>
      <p:ext uri="{BB962C8B-B14F-4D97-AF65-F5344CB8AC3E}">
        <p14:creationId xmlns:p14="http://schemas.microsoft.com/office/powerpoint/2010/main" val="295704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CEB646-72CF-4E50-9EEB-C7C7A1C870C3}"/>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6" name="矩形 5">
            <a:extLst>
              <a:ext uri="{FF2B5EF4-FFF2-40B4-BE49-F238E27FC236}">
                <a16:creationId xmlns:a16="http://schemas.microsoft.com/office/drawing/2014/main" id="{DAFC2361-3D4C-47A0-AFA4-27AC776D1DAA}"/>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7" name="矩形 6">
            <a:extLst>
              <a:ext uri="{FF2B5EF4-FFF2-40B4-BE49-F238E27FC236}">
                <a16:creationId xmlns:a16="http://schemas.microsoft.com/office/drawing/2014/main" id="{0EF939BB-8239-4574-8A97-E803EEAA0E17}"/>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lang="zh-TW" altLang="en-US"/>
              <a:t>按一下以編輯母片標題樣式</a:t>
            </a:r>
            <a:endParaRPr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TW" altLang="en-US"/>
              <a:t>按一下以編輯母片文字樣式</a:t>
            </a:r>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TW" altLang="en-US" noProof="0"/>
              <a:t>按一下圖示以新增圖片</a:t>
            </a:r>
            <a:endParaRPr lang="en-US" noProof="0"/>
          </a:p>
        </p:txBody>
      </p:sp>
      <p:sp>
        <p:nvSpPr>
          <p:cNvPr id="8" name="日期版面配置區 4">
            <a:extLst>
              <a:ext uri="{FF2B5EF4-FFF2-40B4-BE49-F238E27FC236}">
                <a16:creationId xmlns:a16="http://schemas.microsoft.com/office/drawing/2014/main" id="{E0E6EB8E-8216-4DA6-ABD1-DB8041F2C904}"/>
              </a:ext>
            </a:extLst>
          </p:cNvPr>
          <p:cNvSpPr>
            <a:spLocks noGrp="1"/>
          </p:cNvSpPr>
          <p:nvPr>
            <p:ph type="dt" sz="half" idx="10"/>
          </p:nvPr>
        </p:nvSpPr>
        <p:spPr/>
        <p:txBody>
          <a:bodyPr/>
          <a:lstStyle>
            <a:lvl1pPr>
              <a:defRPr/>
            </a:lvl1pPr>
          </a:lstStyle>
          <a:p>
            <a:pPr>
              <a:defRPr/>
            </a:pPr>
            <a:fld id="{26DC822C-4622-436A-A478-EF659C65FD3F}" type="datetime1">
              <a:rPr lang="zh-TW" altLang="en-US"/>
              <a:pPr>
                <a:defRPr/>
              </a:pPr>
              <a:t>2021/10/31</a:t>
            </a:fld>
            <a:endParaRPr lang="zh-TW" altLang="en-US"/>
          </a:p>
        </p:txBody>
      </p:sp>
      <p:sp>
        <p:nvSpPr>
          <p:cNvPr id="9" name="頁尾版面配置區 5">
            <a:extLst>
              <a:ext uri="{FF2B5EF4-FFF2-40B4-BE49-F238E27FC236}">
                <a16:creationId xmlns:a16="http://schemas.microsoft.com/office/drawing/2014/main" id="{AD983BBB-96C3-4D3E-A553-D9410EC0694A}"/>
              </a:ext>
            </a:extLst>
          </p:cNvPr>
          <p:cNvSpPr>
            <a:spLocks noGrp="1"/>
          </p:cNvSpPr>
          <p:nvPr>
            <p:ph type="ftr" sz="quarter" idx="11"/>
          </p:nvPr>
        </p:nvSpPr>
        <p:spPr>
          <a:xfrm>
            <a:off x="914400" y="6172200"/>
            <a:ext cx="3886200" cy="457200"/>
          </a:xfrm>
        </p:spPr>
        <p:txBody>
          <a:bodyPr/>
          <a:lstStyle>
            <a:lvl1pPr>
              <a:defRPr/>
            </a:lvl1pPr>
          </a:lstStyle>
          <a:p>
            <a:pPr>
              <a:defRPr/>
            </a:pPr>
            <a:r>
              <a:rPr lang="en-US" altLang="zh-TW"/>
              <a:t>CG</a:t>
            </a:r>
            <a:endParaRPr lang="zh-TW" altLang="en-US"/>
          </a:p>
        </p:txBody>
      </p:sp>
      <p:sp>
        <p:nvSpPr>
          <p:cNvPr id="10" name="投影片編號版面配置區 6">
            <a:extLst>
              <a:ext uri="{FF2B5EF4-FFF2-40B4-BE49-F238E27FC236}">
                <a16:creationId xmlns:a16="http://schemas.microsoft.com/office/drawing/2014/main" id="{349EC14F-7F81-47F4-B430-4734AEBB1842}"/>
              </a:ext>
            </a:extLst>
          </p:cNvPr>
          <p:cNvSpPr>
            <a:spLocks noGrp="1"/>
          </p:cNvSpPr>
          <p:nvPr>
            <p:ph type="sldNum" sz="quarter" idx="12"/>
          </p:nvPr>
        </p:nvSpPr>
        <p:spPr>
          <a:xfrm>
            <a:off x="146050" y="6208713"/>
            <a:ext cx="457200" cy="457200"/>
          </a:xfrm>
        </p:spPr>
        <p:txBody>
          <a:bodyPr/>
          <a:lstStyle>
            <a:lvl1pPr>
              <a:defRPr/>
            </a:lvl1pPr>
          </a:lstStyle>
          <a:p>
            <a:fld id="{1C0035A3-F9D1-4963-B954-0C1DA68C9CC8}" type="slidenum">
              <a:rPr lang="zh-TW" altLang="en-US"/>
              <a:pPr/>
              <a:t>‹#›</a:t>
            </a:fld>
            <a:endParaRPr lang="zh-TW" altLang="en-US"/>
          </a:p>
        </p:txBody>
      </p:sp>
    </p:spTree>
    <p:extLst>
      <p:ext uri="{BB962C8B-B14F-4D97-AF65-F5344CB8AC3E}">
        <p14:creationId xmlns:p14="http://schemas.microsoft.com/office/powerpoint/2010/main" val="94535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F90ACBF-9F61-4A92-8345-BF1A73B66321}"/>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useBgFill="1">
        <p:nvSpPr>
          <p:cNvPr id="8" name="圓角矩形 7">
            <a:extLst>
              <a:ext uri="{FF2B5EF4-FFF2-40B4-BE49-F238E27FC236}">
                <a16:creationId xmlns:a16="http://schemas.microsoft.com/office/drawing/2014/main" id="{9A13EEB6-7BF8-4124-87CA-DC4F8DEA3EE8}"/>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kumimoji="0" lang="en-US"/>
          </a:p>
        </p:txBody>
      </p:sp>
      <p:sp>
        <p:nvSpPr>
          <p:cNvPr id="1028" name="標題版面配置區 21">
            <a:extLst>
              <a:ext uri="{FF2B5EF4-FFF2-40B4-BE49-F238E27FC236}">
                <a16:creationId xmlns:a16="http://schemas.microsoft.com/office/drawing/2014/main" id="{82474181-F1F7-48A2-A22A-B65654C0AE30}"/>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zh-TW" altLang="en-US"/>
              <a:t>按一下以編輯母片標題樣式</a:t>
            </a:r>
            <a:endParaRPr lang="en-US" altLang="zh-TW"/>
          </a:p>
        </p:txBody>
      </p:sp>
      <p:sp>
        <p:nvSpPr>
          <p:cNvPr id="1029" name="文字版面配置區 12">
            <a:extLst>
              <a:ext uri="{FF2B5EF4-FFF2-40B4-BE49-F238E27FC236}">
                <a16:creationId xmlns:a16="http://schemas.microsoft.com/office/drawing/2014/main" id="{1F7A54CA-EBFA-4293-B297-2E1AD8D1C006}"/>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a:extLst>
              <a:ext uri="{FF2B5EF4-FFF2-40B4-BE49-F238E27FC236}">
                <a16:creationId xmlns:a16="http://schemas.microsoft.com/office/drawing/2014/main" id="{6417B0D5-2EB1-4494-AE2D-172F86F9BF44}"/>
              </a:ext>
            </a:extLst>
          </p:cNvPr>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fld id="{BDC87427-4B68-45D2-9424-D378A60B28E2}" type="datetime1">
              <a:rPr lang="zh-TW" altLang="en-US"/>
              <a:pPr>
                <a:defRPr/>
              </a:pPr>
              <a:t>2021/10/31</a:t>
            </a:fld>
            <a:endParaRPr lang="zh-TW" altLang="en-US"/>
          </a:p>
        </p:txBody>
      </p:sp>
      <p:sp>
        <p:nvSpPr>
          <p:cNvPr id="3" name="頁尾版面配置區 2">
            <a:extLst>
              <a:ext uri="{FF2B5EF4-FFF2-40B4-BE49-F238E27FC236}">
                <a16:creationId xmlns:a16="http://schemas.microsoft.com/office/drawing/2014/main" id="{81AD0083-7897-4159-AE9C-73589624E443}"/>
              </a:ext>
            </a:extLst>
          </p:cNvPr>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pPr>
              <a:defRPr/>
            </a:pPr>
            <a:r>
              <a:rPr lang="en-US" altLang="zh-TW"/>
              <a:t>CG</a:t>
            </a:r>
            <a:endParaRPr lang="zh-TW" altLang="en-US"/>
          </a:p>
        </p:txBody>
      </p:sp>
      <p:sp>
        <p:nvSpPr>
          <p:cNvPr id="23" name="投影片編號版面配置區 22">
            <a:extLst>
              <a:ext uri="{FF2B5EF4-FFF2-40B4-BE49-F238E27FC236}">
                <a16:creationId xmlns:a16="http://schemas.microsoft.com/office/drawing/2014/main" id="{E78A9C36-C922-4362-8A93-3087AD2F8603}"/>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kumimoji="0" sz="1400">
                <a:solidFill>
                  <a:srgbClr val="FFFFFF"/>
                </a:solidFill>
                <a:latin typeface="Franklin Gothic Book" panose="020B0503020102020204" pitchFamily="34" charset="0"/>
                <a:ea typeface="微軟正黑體" panose="020B0604030504040204" pitchFamily="34" charset="-120"/>
              </a:defRPr>
            </a:lvl1pPr>
          </a:lstStyle>
          <a:p>
            <a:fld id="{0822E229-71F6-47C2-BA40-A475C9C47BD8}"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893" r:id="rId1"/>
    <p:sldLayoutId id="2147483886" r:id="rId2"/>
    <p:sldLayoutId id="2147483894" r:id="rId3"/>
    <p:sldLayoutId id="2147483887" r:id="rId4"/>
    <p:sldLayoutId id="2147483888" r:id="rId5"/>
    <p:sldLayoutId id="2147483889" r:id="rId6"/>
    <p:sldLayoutId id="2147483890" r:id="rId7"/>
    <p:sldLayoutId id="2147483895" r:id="rId8"/>
    <p:sldLayoutId id="2147483896" r:id="rId9"/>
    <p:sldLayoutId id="2147483891" r:id="rId10"/>
    <p:sldLayoutId id="2147483892" r:id="rId11"/>
  </p:sldLayoutIdLst>
  <p:hf hd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ea typeface="微軟正黑體" pitchFamily="34" charset="-120"/>
        </a:defRPr>
      </a:lvl2pPr>
      <a:lvl3pPr algn="l" rtl="0" eaLnBrk="0" fontAlgn="base" hangingPunct="0">
        <a:spcBef>
          <a:spcPct val="0"/>
        </a:spcBef>
        <a:spcAft>
          <a:spcPct val="0"/>
        </a:spcAft>
        <a:defRPr sz="4000">
          <a:solidFill>
            <a:schemeClr val="tx2"/>
          </a:solidFill>
          <a:latin typeface="Franklin Gothic Book" pitchFamily="34" charset="0"/>
          <a:ea typeface="微軟正黑體" pitchFamily="34" charset="-120"/>
        </a:defRPr>
      </a:lvl3pPr>
      <a:lvl4pPr algn="l" rtl="0" eaLnBrk="0" fontAlgn="base" hangingPunct="0">
        <a:spcBef>
          <a:spcPct val="0"/>
        </a:spcBef>
        <a:spcAft>
          <a:spcPct val="0"/>
        </a:spcAft>
        <a:defRPr sz="4000">
          <a:solidFill>
            <a:schemeClr val="tx2"/>
          </a:solidFill>
          <a:latin typeface="Franklin Gothic Book" pitchFamily="34" charset="0"/>
          <a:ea typeface="微軟正黑體" pitchFamily="34" charset="-120"/>
        </a:defRPr>
      </a:lvl4pPr>
      <a:lvl5pPr algn="l" rtl="0" eaLnBrk="0" fontAlgn="base" hangingPunct="0">
        <a:spcBef>
          <a:spcPct val="0"/>
        </a:spcBef>
        <a:spcAft>
          <a:spcPct val="0"/>
        </a:spcAft>
        <a:defRPr sz="4000">
          <a:solidFill>
            <a:schemeClr val="tx2"/>
          </a:solidFill>
          <a:latin typeface="Franklin Gothic Book" pitchFamily="34" charset="0"/>
          <a:ea typeface="微軟正黑體" pitchFamily="34" charset="-120"/>
        </a:defRPr>
      </a:lvl5pPr>
      <a:lvl6pPr marL="457200" algn="l" rtl="0" fontAlgn="base">
        <a:spcBef>
          <a:spcPct val="0"/>
        </a:spcBef>
        <a:spcAft>
          <a:spcPct val="0"/>
        </a:spcAft>
        <a:defRPr sz="4000">
          <a:solidFill>
            <a:schemeClr val="tx2"/>
          </a:solidFill>
          <a:latin typeface="Franklin Gothic Book" pitchFamily="34" charset="0"/>
          <a:ea typeface="微軟正黑體" pitchFamily="34" charset="-120"/>
        </a:defRPr>
      </a:lvl6pPr>
      <a:lvl7pPr marL="914400" algn="l" rtl="0" fontAlgn="base">
        <a:spcBef>
          <a:spcPct val="0"/>
        </a:spcBef>
        <a:spcAft>
          <a:spcPct val="0"/>
        </a:spcAft>
        <a:defRPr sz="4000">
          <a:solidFill>
            <a:schemeClr val="tx2"/>
          </a:solidFill>
          <a:latin typeface="Franklin Gothic Book" pitchFamily="34" charset="0"/>
          <a:ea typeface="微軟正黑體" pitchFamily="34" charset="-120"/>
        </a:defRPr>
      </a:lvl7pPr>
      <a:lvl8pPr marL="1371600" algn="l" rtl="0" fontAlgn="base">
        <a:spcBef>
          <a:spcPct val="0"/>
        </a:spcBef>
        <a:spcAft>
          <a:spcPct val="0"/>
        </a:spcAft>
        <a:defRPr sz="4000">
          <a:solidFill>
            <a:schemeClr val="tx2"/>
          </a:solidFill>
          <a:latin typeface="Franklin Gothic Book" pitchFamily="34" charset="0"/>
          <a:ea typeface="微軟正黑體" pitchFamily="34" charset="-120"/>
        </a:defRPr>
      </a:lvl8pPr>
      <a:lvl9pPr marL="1828800" algn="l" rtl="0" fontAlgn="base">
        <a:spcBef>
          <a:spcPct val="0"/>
        </a:spcBef>
        <a:spcAft>
          <a:spcPct val="0"/>
        </a:spcAft>
        <a:defRPr sz="4000">
          <a:solidFill>
            <a:schemeClr val="tx2"/>
          </a:solidFill>
          <a:latin typeface="Franklin Gothic Book" pitchFamily="34" charset="0"/>
          <a:ea typeface="微軟正黑體" pitchFamily="34" charset="-12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副標題 2">
            <a:extLst>
              <a:ext uri="{FF2B5EF4-FFF2-40B4-BE49-F238E27FC236}">
                <a16:creationId xmlns:a16="http://schemas.microsoft.com/office/drawing/2014/main" id="{EEDC889F-FB45-43B9-95A6-FBD8BBD8ED65}"/>
              </a:ext>
            </a:extLst>
          </p:cNvPr>
          <p:cNvSpPr>
            <a:spLocks noGrp="1"/>
          </p:cNvSpPr>
          <p:nvPr>
            <p:ph type="subTitle" idx="1"/>
          </p:nvPr>
        </p:nvSpPr>
        <p:spPr>
          <a:xfrm>
            <a:off x="-964474" y="3239589"/>
            <a:ext cx="10933610" cy="1600200"/>
          </a:xfrm>
        </p:spPr>
        <p:txBody>
          <a:bodyPr/>
          <a:lstStyle/>
          <a:p>
            <a:pPr eaLnBrk="1" hangingPunct="1"/>
            <a:endParaRPr lang="en-US" altLang="zh-TW"/>
          </a:p>
          <a:p>
            <a:r>
              <a:rPr lang="en-US">
                <a:ea typeface="+mn-lt"/>
                <a:cs typeface="+mn-lt"/>
              </a:rPr>
              <a:t>B0729009_孫維嶺 B0729030_</a:t>
            </a:r>
            <a:r>
              <a:rPr lang="zh-TW" altLang="en-US">
                <a:ea typeface="+mn-lt"/>
                <a:cs typeface="+mn-lt"/>
              </a:rPr>
              <a:t>趙威竹</a:t>
            </a:r>
            <a:r>
              <a:rPr lang="en-US">
                <a:ea typeface="+mn-lt"/>
                <a:cs typeface="+mn-lt"/>
              </a:rPr>
              <a:t>B0729036_林品翰 </a:t>
            </a:r>
          </a:p>
          <a:p>
            <a:r>
              <a:rPr lang="en-US">
                <a:ea typeface="+mn-lt"/>
                <a:cs typeface="+mn-lt"/>
              </a:rPr>
              <a:t>B0729055_鍾佩宸 B0729058_林聖凱 B0829025_林宥任</a:t>
            </a:r>
            <a:endParaRPr lang="en-US"/>
          </a:p>
          <a:p>
            <a:br>
              <a:rPr lang="en-US"/>
            </a:br>
            <a:endParaRPr lang="en-US"/>
          </a:p>
          <a:p>
            <a:endParaRPr lang="en-US" altLang="zh-TW">
              <a:ea typeface="新細明體"/>
            </a:endParaRPr>
          </a:p>
        </p:txBody>
      </p:sp>
      <p:sp>
        <p:nvSpPr>
          <p:cNvPr id="7171" name="標題 1">
            <a:extLst>
              <a:ext uri="{FF2B5EF4-FFF2-40B4-BE49-F238E27FC236}">
                <a16:creationId xmlns:a16="http://schemas.microsoft.com/office/drawing/2014/main" id="{B32E28FB-D5F6-465A-B801-085FD7C98F6E}"/>
              </a:ext>
            </a:extLst>
          </p:cNvPr>
          <p:cNvSpPr>
            <a:spLocks noGrp="1"/>
          </p:cNvSpPr>
          <p:nvPr>
            <p:ph type="ctrTitle"/>
          </p:nvPr>
        </p:nvSpPr>
        <p:spPr>
          <a:xfrm>
            <a:off x="457200" y="1506538"/>
            <a:ext cx="8229600" cy="1470025"/>
          </a:xfrm>
        </p:spPr>
        <p:txBody>
          <a:bodyPr/>
          <a:lstStyle/>
          <a:p>
            <a:pPr eaLnBrk="1" hangingPunct="1"/>
            <a:r>
              <a:rPr altLang="zh-TW" b="1">
                <a:latin typeface="Times New Roman" panose="02020603050405020304" pitchFamily="18" charset="0"/>
                <a:cs typeface="Times New Roman" panose="02020603050405020304" pitchFamily="18" charset="0"/>
              </a:rPr>
              <a:t>Input and Interaction</a:t>
            </a:r>
            <a:endParaRPr lang="zh-TW" altLang="en-US" b="1">
              <a:latin typeface="Times New Roman" panose="02020603050405020304" pitchFamily="18" charset="0"/>
              <a:cs typeface="Times New Roman" panose="02020603050405020304" pitchFamily="18" charset="0"/>
            </a:endParaRPr>
          </a:p>
        </p:txBody>
      </p:sp>
      <p:sp>
        <p:nvSpPr>
          <p:cNvPr id="6148" name="日期版面配置區 3">
            <a:extLst>
              <a:ext uri="{FF2B5EF4-FFF2-40B4-BE49-F238E27FC236}">
                <a16:creationId xmlns:a16="http://schemas.microsoft.com/office/drawing/2014/main" id="{7B8CAF1A-0A13-4B53-BE03-D25EA3B34E92}"/>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7FCEE052-0C16-4EAD-9327-5C01718871FA}" type="datetime1">
              <a:rPr lang="zh-TW" altLang="en-US" smtClean="0"/>
              <a:pPr fontAlgn="base">
                <a:spcBef>
                  <a:spcPct val="0"/>
                </a:spcBef>
                <a:spcAft>
                  <a:spcPct val="0"/>
                </a:spcAft>
                <a:defRPr/>
              </a:pPr>
              <a:t>2021/10/31</a:t>
            </a:fld>
            <a:endParaRPr lang="zh-TW" altLang="en-US"/>
          </a:p>
        </p:txBody>
      </p:sp>
      <p:sp>
        <p:nvSpPr>
          <p:cNvPr id="7173" name="投影片編號版面配置區 4">
            <a:extLst>
              <a:ext uri="{FF2B5EF4-FFF2-40B4-BE49-F238E27FC236}">
                <a16:creationId xmlns:a16="http://schemas.microsoft.com/office/drawing/2014/main" id="{A0E46C2E-84D4-4422-931B-6E0B3A5ADA3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2D17E68-AC75-4401-842E-1DF923681FD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6150" name="頁尾版面配置區 5">
            <a:extLst>
              <a:ext uri="{FF2B5EF4-FFF2-40B4-BE49-F238E27FC236}">
                <a16:creationId xmlns:a16="http://schemas.microsoft.com/office/drawing/2014/main" id="{2AF95DAE-AA1A-46E3-9C85-70337A5EB24B}"/>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68FA0B5A-BB91-4AA4-86F8-5F9942C4290C}"/>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(1)</a:t>
            </a:r>
            <a:endParaRPr lang="zh-TW" altLang="en-US" b="1">
              <a:latin typeface="Times New Roman" panose="02020603050405020304" pitchFamily="18" charset="0"/>
              <a:cs typeface="Times New Roman" panose="02020603050405020304" pitchFamily="18" charset="0"/>
            </a:endParaRPr>
          </a:p>
        </p:txBody>
      </p:sp>
      <p:sp>
        <p:nvSpPr>
          <p:cNvPr id="26627" name="內容版面配置區 2">
            <a:extLst>
              <a:ext uri="{FF2B5EF4-FFF2-40B4-BE49-F238E27FC236}">
                <a16:creationId xmlns:a16="http://schemas.microsoft.com/office/drawing/2014/main" id="{ACE456E0-CC4E-4E3C-A78C-80002D31511B}"/>
              </a:ext>
            </a:extLst>
          </p:cNvPr>
          <p:cNvSpPr>
            <a:spLocks noGrp="1"/>
          </p:cNvSpPr>
          <p:nvPr>
            <p:ph sz="quarter" idx="1"/>
          </p:nvPr>
        </p:nvSpPr>
        <p:spPr>
          <a:xfrm>
            <a:off x="357188" y="1447800"/>
            <a:ext cx="8643937" cy="5053013"/>
          </a:xfrm>
        </p:spPr>
        <p:txBody>
          <a:bodyPr/>
          <a:lstStyle/>
          <a:p>
            <a:pPr eaLnBrk="1" hangingPunct="1"/>
            <a:r>
              <a:rPr lang="en-US" altLang="zh-TW"/>
              <a:t>Display lists illustrate how we can use clients and servers on a network to improve interactive graphics performance.</a:t>
            </a:r>
          </a:p>
          <a:p>
            <a:pPr eaLnBrk="1" hangingPunct="1"/>
            <a:r>
              <a:rPr lang="en-US" altLang="zh-TW"/>
              <a:t>Display lists have their origins in the early days of computer graphics.</a:t>
            </a:r>
          </a:p>
          <a:p>
            <a:pPr eaLnBrk="1" hangingPunct="1"/>
            <a:endParaRPr lang="en-US" altLang="zh-TW"/>
          </a:p>
          <a:p>
            <a:pPr eaLnBrk="1" hangingPunct="1"/>
            <a:endParaRPr lang="en-US" altLang="zh-TW"/>
          </a:p>
          <a:p>
            <a:pPr eaLnBrk="1" hangingPunct="1"/>
            <a:endParaRPr lang="en-US" altLang="zh-TW"/>
          </a:p>
          <a:p>
            <a:pPr eaLnBrk="1" hangingPunct="1"/>
            <a:r>
              <a:rPr lang="en-US" altLang="zh-TW"/>
              <a:t>At the time (1960), computers were slow and expensive, so the cost of keeping even a simple display refreshed was prohibitive for all but a few applications.</a:t>
            </a:r>
          </a:p>
          <a:p>
            <a:pPr eaLnBrk="1" hangingPunct="1"/>
            <a:r>
              <a:rPr lang="en-US" altLang="zh-TW"/>
              <a:t>The solution to this problem was to build a special-purpose computer, called </a:t>
            </a:r>
            <a:r>
              <a:rPr lang="en-US" altLang="zh-TW">
                <a:solidFill>
                  <a:schemeClr val="accent2"/>
                </a:solidFill>
              </a:rPr>
              <a:t>display processor</a:t>
            </a:r>
            <a:r>
              <a:rPr lang="en-US" altLang="zh-TW"/>
              <a:t>.</a:t>
            </a:r>
            <a:endParaRPr lang="zh-TW" altLang="en-US"/>
          </a:p>
        </p:txBody>
      </p:sp>
      <p:sp>
        <p:nvSpPr>
          <p:cNvPr id="4" name="日期版面配置區 3">
            <a:extLst>
              <a:ext uri="{FF2B5EF4-FFF2-40B4-BE49-F238E27FC236}">
                <a16:creationId xmlns:a16="http://schemas.microsoft.com/office/drawing/2014/main" id="{9B1EA13D-BF2D-4799-897F-61F34EDCF894}"/>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E08BCDDF-362D-4B77-8F6E-15D18A6612D0}"/>
              </a:ext>
            </a:extLst>
          </p:cNvPr>
          <p:cNvSpPr>
            <a:spLocks noGrp="1"/>
          </p:cNvSpPr>
          <p:nvPr>
            <p:ph type="ftr" sz="quarter" idx="11"/>
          </p:nvPr>
        </p:nvSpPr>
        <p:spPr/>
        <p:txBody>
          <a:bodyPr/>
          <a:lstStyle/>
          <a:p>
            <a:pPr>
              <a:defRPr/>
            </a:pPr>
            <a:r>
              <a:rPr lang="en-US" altLang="zh-TW"/>
              <a:t>CG</a:t>
            </a:r>
            <a:endParaRPr lang="zh-TW" altLang="en-US"/>
          </a:p>
        </p:txBody>
      </p:sp>
      <p:sp>
        <p:nvSpPr>
          <p:cNvPr id="26630" name="投影片編號版面配置區 5">
            <a:extLst>
              <a:ext uri="{FF2B5EF4-FFF2-40B4-BE49-F238E27FC236}">
                <a16:creationId xmlns:a16="http://schemas.microsoft.com/office/drawing/2014/main" id="{DA0FCD27-2611-45E7-9552-766566BBF77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E517945E-FB90-46CF-86D6-C58D55F0523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26631" name="Picture 2" descr="D:\upload\計算機圖學\Interactive computer graphics\PowerPoint Figures\0321533674_fig\Figures\Angel5EjpegChap03\AN03F12.jpg">
            <a:extLst>
              <a:ext uri="{FF2B5EF4-FFF2-40B4-BE49-F238E27FC236}">
                <a16:creationId xmlns:a16="http://schemas.microsoft.com/office/drawing/2014/main" id="{B30F6C18-83CA-4099-A3C4-32E3B076C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071813"/>
            <a:ext cx="27908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9A0E563E-9D4C-4524-A543-434C4AD35BA7}"/>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(2)</a:t>
            </a:r>
            <a:endParaRPr lang="zh-TW" altLang="en-US"/>
          </a:p>
        </p:txBody>
      </p:sp>
      <p:sp>
        <p:nvSpPr>
          <p:cNvPr id="27651" name="內容版面配置區 2">
            <a:extLst>
              <a:ext uri="{FF2B5EF4-FFF2-40B4-BE49-F238E27FC236}">
                <a16:creationId xmlns:a16="http://schemas.microsoft.com/office/drawing/2014/main" id="{77E846CC-B3AE-4F3D-9863-83A18E6773C6}"/>
              </a:ext>
            </a:extLst>
          </p:cNvPr>
          <p:cNvSpPr>
            <a:spLocks noGrp="1"/>
          </p:cNvSpPr>
          <p:nvPr>
            <p:ph sz="quarter" idx="1"/>
          </p:nvPr>
        </p:nvSpPr>
        <p:spPr>
          <a:xfrm>
            <a:off x="357188" y="1447800"/>
            <a:ext cx="8786812" cy="5053013"/>
          </a:xfrm>
        </p:spPr>
        <p:txBody>
          <a:bodyPr/>
          <a:lstStyle/>
          <a:p>
            <a:pPr eaLnBrk="1" hangingPunct="1"/>
            <a:r>
              <a:rPr lang="en-US" altLang="zh-TW"/>
              <a:t>The user program was processed in the host computer, resulting in a compiled list of instructions that was then sent to the display processor, where the instructions were stored in a display memory as a display file, or </a:t>
            </a:r>
            <a:r>
              <a:rPr lang="en-US" altLang="zh-TW">
                <a:solidFill>
                  <a:schemeClr val="accent2"/>
                </a:solidFill>
              </a:rPr>
              <a:t>display list</a:t>
            </a:r>
            <a:r>
              <a:rPr lang="en-US" altLang="zh-TW"/>
              <a:t>.</a:t>
            </a:r>
          </a:p>
          <a:p>
            <a:pPr eaLnBrk="1" hangingPunct="1"/>
            <a:r>
              <a:rPr lang="en-US" altLang="zh-TW"/>
              <a:t>Today, the display processor of old has become a graphics server, and the application program on the host computer has become a client.</a:t>
            </a:r>
          </a:p>
          <a:p>
            <a:pPr eaLnBrk="1" hangingPunct="1"/>
            <a:r>
              <a:rPr lang="en-US" altLang="zh-TW"/>
              <a:t>The major bottleneck is no longer the rate at which we have to refresh the display, but rather the amount of traffic that passes between the client and server. </a:t>
            </a:r>
          </a:p>
          <a:p>
            <a:pPr eaLnBrk="1" hangingPunct="1"/>
            <a:r>
              <a:rPr lang="en-US" altLang="zh-TW"/>
              <a:t>In addition, the use of special-purpose hardware now characterizes high-end systems. </a:t>
            </a:r>
            <a:endParaRPr lang="zh-TW" altLang="en-US"/>
          </a:p>
        </p:txBody>
      </p:sp>
      <p:sp>
        <p:nvSpPr>
          <p:cNvPr id="4" name="日期版面配置區 3">
            <a:extLst>
              <a:ext uri="{FF2B5EF4-FFF2-40B4-BE49-F238E27FC236}">
                <a16:creationId xmlns:a16="http://schemas.microsoft.com/office/drawing/2014/main" id="{41EF4D82-B56E-4DEB-BABD-E657C9C20E99}"/>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E544AC1F-C932-489A-8E7F-C7E921E6B090}"/>
              </a:ext>
            </a:extLst>
          </p:cNvPr>
          <p:cNvSpPr>
            <a:spLocks noGrp="1"/>
          </p:cNvSpPr>
          <p:nvPr>
            <p:ph type="ftr" sz="quarter" idx="11"/>
          </p:nvPr>
        </p:nvSpPr>
        <p:spPr/>
        <p:txBody>
          <a:bodyPr/>
          <a:lstStyle/>
          <a:p>
            <a:pPr>
              <a:defRPr/>
            </a:pPr>
            <a:r>
              <a:rPr lang="en-US" altLang="zh-TW"/>
              <a:t>CG</a:t>
            </a:r>
            <a:endParaRPr lang="zh-TW" altLang="en-US"/>
          </a:p>
        </p:txBody>
      </p:sp>
      <p:sp>
        <p:nvSpPr>
          <p:cNvPr id="27654" name="投影片編號版面配置區 5">
            <a:extLst>
              <a:ext uri="{FF2B5EF4-FFF2-40B4-BE49-F238E27FC236}">
                <a16:creationId xmlns:a16="http://schemas.microsoft.com/office/drawing/2014/main" id="{2EC25C78-637B-4CBF-9A76-FC73731D74E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21004D0-6750-46A3-ADEC-E9C84831DB9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DF1C1653-43FE-49E7-B8F2-8DFC4BD2343A}"/>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(3)</a:t>
            </a:r>
            <a:endParaRPr lang="zh-TW" altLang="en-US"/>
          </a:p>
        </p:txBody>
      </p:sp>
      <p:sp>
        <p:nvSpPr>
          <p:cNvPr id="28675" name="內容版面配置區 2">
            <a:extLst>
              <a:ext uri="{FF2B5EF4-FFF2-40B4-BE49-F238E27FC236}">
                <a16:creationId xmlns:a16="http://schemas.microsoft.com/office/drawing/2014/main" id="{0F249928-65A1-4301-AD00-8942248A393F}"/>
              </a:ext>
            </a:extLst>
          </p:cNvPr>
          <p:cNvSpPr>
            <a:spLocks noGrp="1"/>
          </p:cNvSpPr>
          <p:nvPr>
            <p:ph sz="quarter" idx="1"/>
          </p:nvPr>
        </p:nvSpPr>
        <p:spPr>
          <a:xfrm>
            <a:off x="428625" y="1447800"/>
            <a:ext cx="8501063" cy="5053013"/>
          </a:xfrm>
        </p:spPr>
        <p:txBody>
          <a:bodyPr/>
          <a:lstStyle/>
          <a:p>
            <a:pPr eaLnBrk="1" hangingPunct="1"/>
            <a:r>
              <a:rPr lang="en-US" altLang="zh-TW"/>
              <a:t>We can send graphics entities to a display in one of two ways.</a:t>
            </a:r>
          </a:p>
          <a:p>
            <a:pPr eaLnBrk="1" hangingPunct="1"/>
            <a:endParaRPr lang="en-US" altLang="zh-TW"/>
          </a:p>
          <a:p>
            <a:pPr eaLnBrk="1" hangingPunct="1"/>
            <a:r>
              <a:rPr lang="en-US" altLang="zh-TW"/>
              <a:t>First, we can send the complete description of the objects to the graphics server.</a:t>
            </a:r>
          </a:p>
          <a:p>
            <a:pPr lvl="1" eaLnBrk="1" hangingPunct="1"/>
            <a:r>
              <a:rPr lang="en-US" altLang="zh-TW"/>
              <a:t>The typical geometric primitives, this transfer entails sending vertices, attributes, and primitive types.</a:t>
            </a:r>
          </a:p>
          <a:p>
            <a:pPr lvl="1" eaLnBrk="1" hangingPunct="1"/>
            <a:r>
              <a:rPr lang="en-US" altLang="zh-TW"/>
              <a:t>In immediate mode, primitive is sent to the server for possible display and no memory of it is retained in the system.</a:t>
            </a:r>
          </a:p>
          <a:p>
            <a:pPr lvl="1" eaLnBrk="1" hangingPunct="1"/>
            <a:r>
              <a:rPr lang="en-US" altLang="zh-TW"/>
              <a:t>The redisplay the primitive after a clearing of the screen, or in a new position after an interaction, the program must respecify the primitive an then must resend the information through the </a:t>
            </a:r>
            <a:r>
              <a:rPr lang="en-US" altLang="zh-TW">
                <a:solidFill>
                  <a:schemeClr val="accent2"/>
                </a:solidFill>
              </a:rPr>
              <a:t>display process</a:t>
            </a:r>
            <a:r>
              <a:rPr lang="en-US" altLang="zh-TW"/>
              <a:t>.</a:t>
            </a:r>
            <a:endParaRPr lang="zh-TW" altLang="en-US"/>
          </a:p>
        </p:txBody>
      </p:sp>
      <p:sp>
        <p:nvSpPr>
          <p:cNvPr id="4" name="日期版面配置區 3">
            <a:extLst>
              <a:ext uri="{FF2B5EF4-FFF2-40B4-BE49-F238E27FC236}">
                <a16:creationId xmlns:a16="http://schemas.microsoft.com/office/drawing/2014/main" id="{CC9F21BF-CF22-44A6-82B1-E9BE31AAD61A}"/>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B7CC1A6-8A0F-4ECF-8B65-FF2E79ECE952}"/>
              </a:ext>
            </a:extLst>
          </p:cNvPr>
          <p:cNvSpPr>
            <a:spLocks noGrp="1"/>
          </p:cNvSpPr>
          <p:nvPr>
            <p:ph type="ftr" sz="quarter" idx="11"/>
          </p:nvPr>
        </p:nvSpPr>
        <p:spPr/>
        <p:txBody>
          <a:bodyPr/>
          <a:lstStyle/>
          <a:p>
            <a:pPr>
              <a:defRPr/>
            </a:pPr>
            <a:r>
              <a:rPr lang="en-US" altLang="zh-TW"/>
              <a:t>CG</a:t>
            </a:r>
            <a:endParaRPr lang="zh-TW" altLang="en-US"/>
          </a:p>
        </p:txBody>
      </p:sp>
      <p:sp>
        <p:nvSpPr>
          <p:cNvPr id="28678" name="投影片編號版面配置區 5">
            <a:extLst>
              <a:ext uri="{FF2B5EF4-FFF2-40B4-BE49-F238E27FC236}">
                <a16:creationId xmlns:a16="http://schemas.microsoft.com/office/drawing/2014/main" id="{9110B308-8470-480D-9B56-75DFBBFC4E8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24FB2006-A992-4ADB-88AE-531853CB397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5E72426B-2410-4C92-A011-CA96AB93078C}"/>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(4)</a:t>
            </a:r>
            <a:endParaRPr lang="zh-TW" altLang="en-US"/>
          </a:p>
        </p:txBody>
      </p:sp>
      <p:sp>
        <p:nvSpPr>
          <p:cNvPr id="29699" name="內容版面配置區 2">
            <a:extLst>
              <a:ext uri="{FF2B5EF4-FFF2-40B4-BE49-F238E27FC236}">
                <a16:creationId xmlns:a16="http://schemas.microsoft.com/office/drawing/2014/main" id="{0BD3F8D1-0124-4800-8404-B8A92681366B}"/>
              </a:ext>
            </a:extLst>
          </p:cNvPr>
          <p:cNvSpPr>
            <a:spLocks noGrp="1"/>
          </p:cNvSpPr>
          <p:nvPr>
            <p:ph sz="quarter" idx="1"/>
          </p:nvPr>
        </p:nvSpPr>
        <p:spPr>
          <a:xfrm>
            <a:off x="357188" y="1447800"/>
            <a:ext cx="8572500" cy="5053013"/>
          </a:xfrm>
        </p:spPr>
        <p:txBody>
          <a:bodyPr/>
          <a:lstStyle/>
          <a:p>
            <a:pPr eaLnBrk="1" hangingPunct="1"/>
            <a:r>
              <a:rPr lang="en-US" altLang="zh-TW"/>
              <a:t>The second method is called </a:t>
            </a:r>
            <a:r>
              <a:rPr lang="en-US" altLang="zh-TW">
                <a:solidFill>
                  <a:schemeClr val="accent2"/>
                </a:solidFill>
              </a:rPr>
              <a:t>retained mode </a:t>
            </a:r>
            <a:r>
              <a:rPr lang="en-US" altLang="zh-TW"/>
              <a:t>graphics.</a:t>
            </a:r>
          </a:p>
          <a:p>
            <a:pPr lvl="1" eaLnBrk="1" hangingPunct="1"/>
            <a:r>
              <a:rPr lang="en-US" altLang="zh-TW"/>
              <a:t>The display list is stored in the server and redisplay by a simple function call issued from the client to the server.</a:t>
            </a:r>
          </a:p>
          <a:p>
            <a:pPr lvl="1" eaLnBrk="1" hangingPunct="1"/>
            <a:r>
              <a:rPr lang="en-US" altLang="zh-TW"/>
              <a:t>This mode allows much of the overhead in executing commands to be done once and have the results stored in the display list on the graphics server.</a:t>
            </a:r>
          </a:p>
          <a:p>
            <a:pPr lvl="1" eaLnBrk="1" hangingPunct="1"/>
            <a:r>
              <a:rPr lang="en-US" altLang="zh-TW"/>
              <a:t>A good numerical-processing computer that execute the client program and a special-purpose graphics computer for the server.</a:t>
            </a:r>
          </a:p>
          <a:p>
            <a:pPr lvl="1" eaLnBrk="1" hangingPunct="1"/>
            <a:r>
              <a:rPr lang="en-US" altLang="zh-TW"/>
              <a:t>In modern workstations that use commodity graphics cards in which the GPU carries out most rendering commands, there may not be a performance advantage in using display lists.</a:t>
            </a:r>
            <a:endParaRPr lang="zh-TW" altLang="en-US"/>
          </a:p>
        </p:txBody>
      </p:sp>
      <p:sp>
        <p:nvSpPr>
          <p:cNvPr id="4" name="日期版面配置區 3">
            <a:extLst>
              <a:ext uri="{FF2B5EF4-FFF2-40B4-BE49-F238E27FC236}">
                <a16:creationId xmlns:a16="http://schemas.microsoft.com/office/drawing/2014/main" id="{D33B925E-EEDF-49BB-A6B0-8D9B8CF8CDBC}"/>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C21B45C7-3CAC-4D24-B2BE-BDCA3077400D}"/>
              </a:ext>
            </a:extLst>
          </p:cNvPr>
          <p:cNvSpPr>
            <a:spLocks noGrp="1"/>
          </p:cNvSpPr>
          <p:nvPr>
            <p:ph type="ftr" sz="quarter" idx="11"/>
          </p:nvPr>
        </p:nvSpPr>
        <p:spPr/>
        <p:txBody>
          <a:bodyPr/>
          <a:lstStyle/>
          <a:p>
            <a:pPr>
              <a:defRPr/>
            </a:pPr>
            <a:r>
              <a:rPr lang="en-US" altLang="zh-TW"/>
              <a:t>CG</a:t>
            </a:r>
            <a:endParaRPr lang="zh-TW" altLang="en-US"/>
          </a:p>
        </p:txBody>
      </p:sp>
      <p:sp>
        <p:nvSpPr>
          <p:cNvPr id="29702" name="投影片編號版面配置區 5">
            <a:extLst>
              <a:ext uri="{FF2B5EF4-FFF2-40B4-BE49-F238E27FC236}">
                <a16:creationId xmlns:a16="http://schemas.microsoft.com/office/drawing/2014/main" id="{3D7F18AF-8DF1-496F-9BFC-8D62CE593C5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6F4A9A4-4AA4-4837-ACE3-D82630EF647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DF1FB0A9-81E2-4C50-BE83-E1C77D3D092C}"/>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(5)</a:t>
            </a:r>
            <a:endParaRPr lang="zh-TW" altLang="en-US"/>
          </a:p>
        </p:txBody>
      </p:sp>
      <p:sp>
        <p:nvSpPr>
          <p:cNvPr id="30723" name="內容版面配置區 2">
            <a:extLst>
              <a:ext uri="{FF2B5EF4-FFF2-40B4-BE49-F238E27FC236}">
                <a16:creationId xmlns:a16="http://schemas.microsoft.com/office/drawing/2014/main" id="{5524DA0E-460E-4A56-B9F3-34C2CDE287FE}"/>
              </a:ext>
            </a:extLst>
          </p:cNvPr>
          <p:cNvSpPr>
            <a:spLocks noGrp="1"/>
          </p:cNvSpPr>
          <p:nvPr>
            <p:ph sz="quarter" idx="1"/>
          </p:nvPr>
        </p:nvSpPr>
        <p:spPr>
          <a:xfrm>
            <a:off x="357188" y="1447800"/>
            <a:ext cx="8572500" cy="4981575"/>
          </a:xfrm>
        </p:spPr>
        <p:txBody>
          <a:bodyPr/>
          <a:lstStyle/>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b="1"/>
              <a:t>Definition and Execution of Display Lists</a:t>
            </a:r>
          </a:p>
          <a:p>
            <a:pPr lvl="1" eaLnBrk="1" hangingPunct="1"/>
            <a:r>
              <a:rPr lang="en-US" altLang="zh-TW"/>
              <a:t>There must be a mechanism to define and manipulate them</a:t>
            </a:r>
          </a:p>
          <a:p>
            <a:pPr lvl="1" eaLnBrk="1" hangingPunct="1"/>
            <a:r>
              <a:rPr lang="en-US" altLang="zh-TW"/>
              <a:t>OpenGL has a small set of functions to manipulate display lists and places only a few restrictions on display list contents.  </a:t>
            </a:r>
          </a:p>
          <a:p>
            <a:pPr lvl="1" eaLnBrk="1" hangingPunct="1"/>
            <a:r>
              <a:rPr lang="en-US" altLang="zh-TW"/>
              <a:t>Display lists are defined similarly to geometric primitives.  There is a </a:t>
            </a:r>
            <a:r>
              <a:rPr lang="en-US" altLang="zh-TW">
                <a:solidFill>
                  <a:schemeClr val="accent2"/>
                </a:solidFill>
              </a:rPr>
              <a:t>glNewList </a:t>
            </a:r>
            <a:r>
              <a:rPr lang="en-US" altLang="zh-TW"/>
              <a:t>at the beginning and a </a:t>
            </a:r>
            <a:r>
              <a:rPr lang="en-US" altLang="zh-TW">
                <a:solidFill>
                  <a:schemeClr val="accent2"/>
                </a:solidFill>
              </a:rPr>
              <a:t>glEndList</a:t>
            </a:r>
            <a:r>
              <a:rPr lang="en-US" altLang="zh-TW"/>
              <a:t> at the end.</a:t>
            </a:r>
            <a:endParaRPr lang="zh-TW" altLang="en-US"/>
          </a:p>
        </p:txBody>
      </p:sp>
      <p:sp>
        <p:nvSpPr>
          <p:cNvPr id="4" name="日期版面配置區 3">
            <a:extLst>
              <a:ext uri="{FF2B5EF4-FFF2-40B4-BE49-F238E27FC236}">
                <a16:creationId xmlns:a16="http://schemas.microsoft.com/office/drawing/2014/main" id="{6D3C3C36-025C-4043-89DF-853DF0B471D0}"/>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942B9ECB-A1BF-4BC1-B52B-D0CE4456421E}"/>
              </a:ext>
            </a:extLst>
          </p:cNvPr>
          <p:cNvSpPr>
            <a:spLocks noGrp="1"/>
          </p:cNvSpPr>
          <p:nvPr>
            <p:ph type="ftr" sz="quarter" idx="11"/>
          </p:nvPr>
        </p:nvSpPr>
        <p:spPr/>
        <p:txBody>
          <a:bodyPr/>
          <a:lstStyle/>
          <a:p>
            <a:pPr>
              <a:defRPr/>
            </a:pPr>
            <a:r>
              <a:rPr lang="en-US" altLang="zh-TW"/>
              <a:t>CG</a:t>
            </a:r>
            <a:endParaRPr lang="zh-TW" altLang="en-US"/>
          </a:p>
        </p:txBody>
      </p:sp>
      <p:sp>
        <p:nvSpPr>
          <p:cNvPr id="30726" name="投影片編號版面配置區 5">
            <a:extLst>
              <a:ext uri="{FF2B5EF4-FFF2-40B4-BE49-F238E27FC236}">
                <a16:creationId xmlns:a16="http://schemas.microsoft.com/office/drawing/2014/main" id="{5C18C5FA-E648-4031-A128-231DB51C2F61}"/>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D529EAA-6B2C-47CF-8F63-B791276A0052}"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30727" name="Picture 3" descr="D:\upload\計算機圖學\Interactive computer graphics\PowerPoint Figures\0321533674_fig\Figures\Angel5EjpegChap03\AN03F13.jpg">
            <a:extLst>
              <a:ext uri="{FF2B5EF4-FFF2-40B4-BE49-F238E27FC236}">
                <a16:creationId xmlns:a16="http://schemas.microsoft.com/office/drawing/2014/main" id="{04E41268-6FF3-43E2-BFED-29767DFCE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643063"/>
            <a:ext cx="41179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DEE58805-2E75-4D38-A835-5303C4ECC783}"/>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(6)</a:t>
            </a:r>
            <a:endParaRPr lang="zh-TW" altLang="en-US"/>
          </a:p>
        </p:txBody>
      </p:sp>
      <p:sp>
        <p:nvSpPr>
          <p:cNvPr id="31747" name="內容版面配置區 2">
            <a:extLst>
              <a:ext uri="{FF2B5EF4-FFF2-40B4-BE49-F238E27FC236}">
                <a16:creationId xmlns:a16="http://schemas.microsoft.com/office/drawing/2014/main" id="{3875CF8B-CB3A-40BB-AF5A-D05252B033DA}"/>
              </a:ext>
            </a:extLst>
          </p:cNvPr>
          <p:cNvSpPr>
            <a:spLocks noGrp="1"/>
          </p:cNvSpPr>
          <p:nvPr>
            <p:ph sz="quarter" idx="1"/>
          </p:nvPr>
        </p:nvSpPr>
        <p:spPr>
          <a:xfrm>
            <a:off x="357188" y="1447800"/>
            <a:ext cx="8572500" cy="4981575"/>
          </a:xfrm>
        </p:spPr>
        <p:txBody>
          <a:bodyPr/>
          <a:lstStyle/>
          <a:p>
            <a:pPr lvl="1" eaLnBrk="1" hangingPunct="1"/>
            <a:r>
              <a:rPr lang="en-US" altLang="zh-TW"/>
              <a:t>Each display list must have a unique identifier- an integer that is usually macro defined in the C program by means of a </a:t>
            </a:r>
            <a:r>
              <a:rPr lang="en-US" altLang="zh-TW">
                <a:solidFill>
                  <a:schemeClr val="accent2"/>
                </a:solidFill>
              </a:rPr>
              <a:t>#define </a:t>
            </a:r>
            <a:r>
              <a:rPr lang="en-US" altLang="zh-TW"/>
              <a:t>directive to an appropriate name for the object in the list.</a:t>
            </a:r>
          </a:p>
          <a:p>
            <a:pPr lvl="1" eaLnBrk="1" hangingPunct="1">
              <a:buFont typeface="Wingdings 2" panose="05020102010507070707" pitchFamily="18" charset="2"/>
              <a:buNone/>
            </a:pPr>
            <a:r>
              <a:rPr lang="en-US" altLang="zh-TW">
                <a:solidFill>
                  <a:schemeClr val="accent2"/>
                </a:solidFill>
              </a:rPr>
              <a:t>#define BOX 1</a:t>
            </a:r>
          </a:p>
          <a:p>
            <a:pPr lvl="1" eaLnBrk="1" hangingPunct="1">
              <a:buFont typeface="Wingdings 2" panose="05020102010507070707" pitchFamily="18" charset="2"/>
              <a:buNone/>
            </a:pPr>
            <a:r>
              <a:rPr lang="en-US" altLang="zh-TW">
                <a:solidFill>
                  <a:schemeClr val="accent2"/>
                </a:solidFill>
              </a:rPr>
              <a:t>glNewList (BOX, GL_COMPILE);</a:t>
            </a:r>
          </a:p>
          <a:p>
            <a:pPr lvl="1" eaLnBrk="1" hangingPunct="1">
              <a:buFont typeface="Wingdings 2" panose="05020102010507070707" pitchFamily="18" charset="2"/>
              <a:buNone/>
            </a:pPr>
            <a:r>
              <a:rPr lang="en-US" altLang="zh-TW">
                <a:solidFill>
                  <a:schemeClr val="accent2"/>
                </a:solidFill>
              </a:rPr>
              <a:t>         glBegin(GL_POLYGON)</a:t>
            </a:r>
          </a:p>
          <a:p>
            <a:pPr lvl="1" eaLnBrk="1" hangingPunct="1">
              <a:buFont typeface="Wingdings 2" panose="05020102010507070707" pitchFamily="18" charset="2"/>
              <a:buNone/>
            </a:pPr>
            <a:r>
              <a:rPr lang="en-US" altLang="zh-TW">
                <a:solidFill>
                  <a:schemeClr val="accent2"/>
                </a:solidFill>
              </a:rPr>
              <a:t>            glColor3f(1.0, 0.0, 0.0);</a:t>
            </a:r>
          </a:p>
          <a:p>
            <a:pPr lvl="1" eaLnBrk="1" hangingPunct="1">
              <a:buFont typeface="Wingdings 2" panose="05020102010507070707" pitchFamily="18" charset="2"/>
              <a:buNone/>
            </a:pPr>
            <a:r>
              <a:rPr lang="en-US" altLang="zh-TW">
                <a:solidFill>
                  <a:schemeClr val="accent2"/>
                </a:solidFill>
              </a:rPr>
              <a:t>            glVertex2f(-1.0, -1.0);</a:t>
            </a:r>
          </a:p>
          <a:p>
            <a:pPr lvl="1" eaLnBrk="1" hangingPunct="1">
              <a:buFont typeface="Wingdings 2" panose="05020102010507070707" pitchFamily="18" charset="2"/>
              <a:buNone/>
            </a:pPr>
            <a:r>
              <a:rPr lang="en-US" altLang="zh-TW">
                <a:solidFill>
                  <a:schemeClr val="accent2"/>
                </a:solidFill>
              </a:rPr>
              <a:t>            glVertex2f(1.0, 1.0);</a:t>
            </a:r>
          </a:p>
          <a:p>
            <a:pPr lvl="1" eaLnBrk="1" hangingPunct="1">
              <a:buFont typeface="Wingdings 2" panose="05020102010507070707" pitchFamily="18" charset="2"/>
              <a:buNone/>
            </a:pPr>
            <a:r>
              <a:rPr lang="en-US" altLang="zh-TW">
                <a:solidFill>
                  <a:schemeClr val="accent2"/>
                </a:solidFill>
              </a:rPr>
              <a:t>            glVertex2f(1.0, 1.0);</a:t>
            </a:r>
          </a:p>
          <a:p>
            <a:pPr lvl="1" eaLnBrk="1" hangingPunct="1">
              <a:buFont typeface="Wingdings 2" panose="05020102010507070707" pitchFamily="18" charset="2"/>
              <a:buNone/>
            </a:pPr>
            <a:r>
              <a:rPr lang="en-US" altLang="zh-TW">
                <a:solidFill>
                  <a:schemeClr val="accent2"/>
                </a:solidFill>
              </a:rPr>
              <a:t>            glVertex2f(-1.0, 1.0);</a:t>
            </a:r>
          </a:p>
          <a:p>
            <a:pPr lvl="1" eaLnBrk="1" hangingPunct="1">
              <a:buFont typeface="Wingdings 2" panose="05020102010507070707" pitchFamily="18" charset="2"/>
              <a:buNone/>
            </a:pPr>
            <a:r>
              <a:rPr lang="en-US" altLang="zh-TW">
                <a:solidFill>
                  <a:schemeClr val="accent2"/>
                </a:solidFill>
              </a:rPr>
              <a:t>         glEnd();</a:t>
            </a:r>
          </a:p>
          <a:p>
            <a:pPr lvl="1" eaLnBrk="1" hangingPunct="1">
              <a:buFont typeface="Wingdings 2" panose="05020102010507070707" pitchFamily="18" charset="2"/>
              <a:buNone/>
            </a:pPr>
            <a:r>
              <a:rPr lang="en-US" altLang="zh-TW">
                <a:solidFill>
                  <a:schemeClr val="accent2"/>
                </a:solidFill>
              </a:rPr>
              <a:t>glEndList();</a:t>
            </a:r>
          </a:p>
        </p:txBody>
      </p:sp>
      <p:sp>
        <p:nvSpPr>
          <p:cNvPr id="4" name="日期版面配置區 3">
            <a:extLst>
              <a:ext uri="{FF2B5EF4-FFF2-40B4-BE49-F238E27FC236}">
                <a16:creationId xmlns:a16="http://schemas.microsoft.com/office/drawing/2014/main" id="{2F513B77-4363-458B-A821-1CBB2B485ED3}"/>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37149AA-B8F6-4847-AD67-A6F87973073F}"/>
              </a:ext>
            </a:extLst>
          </p:cNvPr>
          <p:cNvSpPr>
            <a:spLocks noGrp="1"/>
          </p:cNvSpPr>
          <p:nvPr>
            <p:ph type="ftr" sz="quarter" idx="11"/>
          </p:nvPr>
        </p:nvSpPr>
        <p:spPr/>
        <p:txBody>
          <a:bodyPr/>
          <a:lstStyle/>
          <a:p>
            <a:pPr>
              <a:defRPr/>
            </a:pPr>
            <a:r>
              <a:rPr lang="en-US" altLang="zh-TW"/>
              <a:t>CG</a:t>
            </a:r>
            <a:endParaRPr lang="zh-TW" altLang="en-US"/>
          </a:p>
        </p:txBody>
      </p:sp>
      <p:sp>
        <p:nvSpPr>
          <p:cNvPr id="31750" name="投影片編號版面配置區 5">
            <a:extLst>
              <a:ext uri="{FF2B5EF4-FFF2-40B4-BE49-F238E27FC236}">
                <a16:creationId xmlns:a16="http://schemas.microsoft.com/office/drawing/2014/main" id="{B005F92D-A3E0-4A41-86B9-C3281C61554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D0D0AF0-3723-40FE-81F2-6CA6E8FB058D}"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0673B930-8EDC-44E7-BD6C-3DAFF1FC834B}"/>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(7)</a:t>
            </a:r>
            <a:endParaRPr lang="zh-TW" altLang="en-US"/>
          </a:p>
        </p:txBody>
      </p:sp>
      <p:sp>
        <p:nvSpPr>
          <p:cNvPr id="32771" name="內容版面配置區 2">
            <a:extLst>
              <a:ext uri="{FF2B5EF4-FFF2-40B4-BE49-F238E27FC236}">
                <a16:creationId xmlns:a16="http://schemas.microsoft.com/office/drawing/2014/main" id="{9073108C-BE4F-477F-80B7-62629BEDD669}"/>
              </a:ext>
            </a:extLst>
          </p:cNvPr>
          <p:cNvSpPr>
            <a:spLocks noGrp="1"/>
          </p:cNvSpPr>
          <p:nvPr>
            <p:ph sz="quarter" idx="1"/>
          </p:nvPr>
        </p:nvSpPr>
        <p:spPr>
          <a:xfrm>
            <a:off x="357188" y="1447800"/>
            <a:ext cx="8643937" cy="5053013"/>
          </a:xfrm>
        </p:spPr>
        <p:txBody>
          <a:bodyPr/>
          <a:lstStyle/>
          <a:p>
            <a:pPr lvl="1" eaLnBrk="1" hangingPunct="1"/>
            <a:r>
              <a:rPr lang="en-US" altLang="zh-TW"/>
              <a:t>The flag </a:t>
            </a:r>
            <a:r>
              <a:rPr lang="en-US" altLang="zh-TW">
                <a:solidFill>
                  <a:schemeClr val="accent2"/>
                </a:solidFill>
              </a:rPr>
              <a:t>GL_COMPILE </a:t>
            </a:r>
            <a:r>
              <a:rPr lang="en-US" altLang="zh-TW"/>
              <a:t>tells the system to send the list to the server but not to display its contents.  An immediate display by using the </a:t>
            </a:r>
            <a:r>
              <a:rPr lang="en-US" altLang="zh-TW">
                <a:solidFill>
                  <a:schemeClr val="accent2"/>
                </a:solidFill>
              </a:rPr>
              <a:t>GL_COMPILE_AND_EXECUTE</a:t>
            </a:r>
            <a:r>
              <a:rPr lang="en-US" altLang="zh-TW"/>
              <a:t> flag.</a:t>
            </a:r>
          </a:p>
          <a:p>
            <a:pPr lvl="1" eaLnBrk="1" hangingPunct="1"/>
            <a:r>
              <a:rPr lang="en-US" altLang="zh-TW"/>
              <a:t>Each time that we wish to draw the box on the server, we execute the function as follows: </a:t>
            </a:r>
          </a:p>
          <a:p>
            <a:pPr lvl="1" eaLnBrk="1" hangingPunct="1">
              <a:buFont typeface="Wingdings 2" panose="05020102010507070707" pitchFamily="18" charset="2"/>
              <a:buNone/>
            </a:pPr>
            <a:r>
              <a:rPr lang="en-US" altLang="zh-TW"/>
              <a:t>   </a:t>
            </a:r>
            <a:r>
              <a:rPr lang="en-US" altLang="zh-TW">
                <a:solidFill>
                  <a:schemeClr val="accent2"/>
                </a:solidFill>
              </a:rPr>
              <a:t>glCallList (BOX);</a:t>
            </a:r>
          </a:p>
          <a:p>
            <a:pPr lvl="1" eaLnBrk="1" hangingPunct="1"/>
            <a:endParaRPr lang="en-US" altLang="zh-TW"/>
          </a:p>
          <a:p>
            <a:pPr lvl="1" eaLnBrk="1" hangingPunct="1"/>
            <a:r>
              <a:rPr lang="en-US" altLang="zh-TW"/>
              <a:t>The current state determines which transformations are applied to the primitives in the display list.  We change the model-view and projection matrices between executions of the display list, the box will appear in different places or will no longer appear.</a:t>
            </a:r>
            <a:endParaRPr lang="zh-TW" altLang="en-US"/>
          </a:p>
        </p:txBody>
      </p:sp>
      <p:sp>
        <p:nvSpPr>
          <p:cNvPr id="4" name="日期版面配置區 3">
            <a:extLst>
              <a:ext uri="{FF2B5EF4-FFF2-40B4-BE49-F238E27FC236}">
                <a16:creationId xmlns:a16="http://schemas.microsoft.com/office/drawing/2014/main" id="{C29B15AD-1D7A-45D8-9B33-F7A8798383A4}"/>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22BBB3D2-375B-4850-9CDA-CFB736B09BC5}"/>
              </a:ext>
            </a:extLst>
          </p:cNvPr>
          <p:cNvSpPr>
            <a:spLocks noGrp="1"/>
          </p:cNvSpPr>
          <p:nvPr>
            <p:ph type="ftr" sz="quarter" idx="11"/>
          </p:nvPr>
        </p:nvSpPr>
        <p:spPr/>
        <p:txBody>
          <a:bodyPr/>
          <a:lstStyle/>
          <a:p>
            <a:pPr>
              <a:defRPr/>
            </a:pPr>
            <a:r>
              <a:rPr lang="en-US" altLang="zh-TW"/>
              <a:t>CG</a:t>
            </a:r>
            <a:endParaRPr lang="zh-TW" altLang="en-US"/>
          </a:p>
        </p:txBody>
      </p:sp>
      <p:sp>
        <p:nvSpPr>
          <p:cNvPr id="32774" name="投影片編號版面配置區 5">
            <a:extLst>
              <a:ext uri="{FF2B5EF4-FFF2-40B4-BE49-F238E27FC236}">
                <a16:creationId xmlns:a16="http://schemas.microsoft.com/office/drawing/2014/main" id="{BDF7BFB6-07AD-4CE2-A32C-8EE4CC5675D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0935BD8A-14E8-4829-AE1A-3F92C4EB332C}"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B408EDCD-0DF9-4F99-ABC6-67788BA134D0}"/>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Display Lists (8)</a:t>
            </a:r>
            <a:endParaRPr lang="zh-TW" altLang="en-US"/>
          </a:p>
        </p:txBody>
      </p:sp>
      <p:sp>
        <p:nvSpPr>
          <p:cNvPr id="33795" name="內容版面配置區 2">
            <a:extLst>
              <a:ext uri="{FF2B5EF4-FFF2-40B4-BE49-F238E27FC236}">
                <a16:creationId xmlns:a16="http://schemas.microsoft.com/office/drawing/2014/main" id="{FA34B5B8-582E-4871-9F00-0069E740C1D7}"/>
              </a:ext>
            </a:extLst>
          </p:cNvPr>
          <p:cNvSpPr>
            <a:spLocks noGrp="1"/>
          </p:cNvSpPr>
          <p:nvPr>
            <p:ph sz="quarter" idx="1"/>
          </p:nvPr>
        </p:nvSpPr>
        <p:spPr>
          <a:xfrm>
            <a:off x="357188" y="1447800"/>
            <a:ext cx="8572500" cy="5053013"/>
          </a:xfrm>
        </p:spPr>
        <p:txBody>
          <a:bodyPr/>
          <a:lstStyle/>
          <a:p>
            <a:pPr lvl="1" eaLnBrk="1" hangingPunct="1">
              <a:buFont typeface="Wingdings 2" panose="05020102010507070707" pitchFamily="18" charset="2"/>
              <a:buNone/>
            </a:pPr>
            <a:r>
              <a:rPr lang="en-US" altLang="zh-TW">
                <a:solidFill>
                  <a:schemeClr val="accent2"/>
                </a:solidFill>
              </a:rPr>
              <a:t>glMatrixMode(GL_PROJECTION);</a:t>
            </a:r>
          </a:p>
          <a:p>
            <a:pPr lvl="1" eaLnBrk="1" hangingPunct="1">
              <a:buFont typeface="Wingdings 2" panose="05020102010507070707" pitchFamily="18" charset="2"/>
              <a:buNone/>
            </a:pPr>
            <a:r>
              <a:rPr lang="en-US" altLang="zh-TW">
                <a:solidFill>
                  <a:schemeClr val="accent2"/>
                </a:solidFill>
              </a:rPr>
              <a:t>for (i=1;i&lt;5;i++)</a:t>
            </a:r>
          </a:p>
          <a:p>
            <a:pPr lvl="1" eaLnBrk="1" hangingPunct="1">
              <a:buFont typeface="Wingdings 2" panose="05020102010507070707" pitchFamily="18" charset="2"/>
              <a:buNone/>
            </a:pPr>
            <a:r>
              <a:rPr lang="en-US" altLang="zh-TW">
                <a:solidFill>
                  <a:schemeClr val="accent2"/>
                </a:solidFill>
              </a:rPr>
              <a:t>{</a:t>
            </a:r>
          </a:p>
          <a:p>
            <a:pPr lvl="1" eaLnBrk="1" hangingPunct="1">
              <a:buFont typeface="Wingdings 2" panose="05020102010507070707" pitchFamily="18" charset="2"/>
              <a:buNone/>
            </a:pPr>
            <a:r>
              <a:rPr lang="en-US" altLang="zh-TW">
                <a:solidFill>
                  <a:schemeClr val="accent2"/>
                </a:solidFill>
              </a:rPr>
              <a:t>    glLoadIdentity();</a:t>
            </a:r>
          </a:p>
          <a:p>
            <a:pPr lvl="1" eaLnBrk="1" hangingPunct="1">
              <a:buFont typeface="Wingdings 2" panose="05020102010507070707" pitchFamily="18" charset="2"/>
              <a:buNone/>
            </a:pPr>
            <a:r>
              <a:rPr lang="en-US" altLang="zh-TW">
                <a:solidFill>
                  <a:schemeClr val="accent2"/>
                </a:solidFill>
              </a:rPr>
              <a:t>    glOrtho2D(-2.0*i, 2.0*i , -2.0*i, 2.0*i);</a:t>
            </a:r>
          </a:p>
          <a:p>
            <a:pPr lvl="1" eaLnBrk="1" hangingPunct="1">
              <a:buFont typeface="Wingdings 2" panose="05020102010507070707" pitchFamily="18" charset="2"/>
              <a:buNone/>
            </a:pPr>
            <a:r>
              <a:rPr lang="en-US" altLang="zh-TW">
                <a:solidFill>
                  <a:schemeClr val="accent2"/>
                </a:solidFill>
              </a:rPr>
              <a:t>    glCallList(BOX);</a:t>
            </a:r>
          </a:p>
          <a:p>
            <a:pPr lvl="1" eaLnBrk="1" hangingPunct="1">
              <a:buFont typeface="Wingdings 2" panose="05020102010507070707" pitchFamily="18" charset="2"/>
              <a:buNone/>
            </a:pPr>
            <a:r>
              <a:rPr lang="en-US" altLang="zh-TW">
                <a:solidFill>
                  <a:schemeClr val="accent2"/>
                </a:solidFill>
              </a:rPr>
              <a:t>   }</a:t>
            </a:r>
          </a:p>
          <a:p>
            <a:pPr lvl="1" eaLnBrk="1" hangingPunct="1">
              <a:buFont typeface="Wingdings 2" panose="05020102010507070707" pitchFamily="18" charset="2"/>
              <a:buNone/>
            </a:pPr>
            <a:r>
              <a:rPr lang="en-US" altLang="zh-TW"/>
              <a:t>The </a:t>
            </a:r>
            <a:r>
              <a:rPr lang="en-US" altLang="zh-TW">
                <a:solidFill>
                  <a:schemeClr val="accent2"/>
                </a:solidFill>
              </a:rPr>
              <a:t>glCallList</a:t>
            </a:r>
            <a:r>
              <a:rPr lang="en-US" altLang="zh-TW"/>
              <a:t> is executed, the box is redrawn.</a:t>
            </a:r>
            <a:endParaRPr lang="zh-TW" altLang="en-US"/>
          </a:p>
        </p:txBody>
      </p:sp>
      <p:sp>
        <p:nvSpPr>
          <p:cNvPr id="4" name="日期版面配置區 3">
            <a:extLst>
              <a:ext uri="{FF2B5EF4-FFF2-40B4-BE49-F238E27FC236}">
                <a16:creationId xmlns:a16="http://schemas.microsoft.com/office/drawing/2014/main" id="{4F3BEF5A-5CC7-460F-B820-792CE2E98641}"/>
              </a:ext>
            </a:extLst>
          </p:cNvPr>
          <p:cNvSpPr>
            <a:spLocks noGrp="1"/>
          </p:cNvSpPr>
          <p:nvPr>
            <p:ph type="dt" sz="quarter" idx="10"/>
          </p:nvPr>
        </p:nvSpPr>
        <p:spPr/>
        <p:txBody>
          <a:bodyPr/>
          <a:lstStyle/>
          <a:p>
            <a:pPr>
              <a:defRPr/>
            </a:pPr>
            <a:fld id="{7C7F11A2-5396-49ED-B666-0556F2FF4DB3}"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F51C9E74-12FB-4860-BF62-638DE2B76156}"/>
              </a:ext>
            </a:extLst>
          </p:cNvPr>
          <p:cNvSpPr>
            <a:spLocks noGrp="1"/>
          </p:cNvSpPr>
          <p:nvPr>
            <p:ph type="ftr" sz="quarter" idx="11"/>
          </p:nvPr>
        </p:nvSpPr>
        <p:spPr/>
        <p:txBody>
          <a:bodyPr/>
          <a:lstStyle/>
          <a:p>
            <a:pPr>
              <a:defRPr/>
            </a:pPr>
            <a:r>
              <a:rPr lang="en-US" altLang="zh-TW"/>
              <a:t>CG</a:t>
            </a:r>
            <a:endParaRPr lang="zh-TW" altLang="en-US"/>
          </a:p>
        </p:txBody>
      </p:sp>
      <p:sp>
        <p:nvSpPr>
          <p:cNvPr id="33798" name="投影片編號版面配置區 5">
            <a:extLst>
              <a:ext uri="{FF2B5EF4-FFF2-40B4-BE49-F238E27FC236}">
                <a16:creationId xmlns:a16="http://schemas.microsoft.com/office/drawing/2014/main" id="{6938A85E-C1E1-4D53-B814-B76410A4A7B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EF457AF1-2D91-4300-AD57-5A442075DCCC}"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587F44D1-09F5-4559-BA7A-F52E43011DB4}"/>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(9)</a:t>
            </a:r>
            <a:endParaRPr lang="zh-TW" altLang="en-US"/>
          </a:p>
        </p:txBody>
      </p:sp>
      <p:sp>
        <p:nvSpPr>
          <p:cNvPr id="34819" name="內容版面配置區 2">
            <a:extLst>
              <a:ext uri="{FF2B5EF4-FFF2-40B4-BE49-F238E27FC236}">
                <a16:creationId xmlns:a16="http://schemas.microsoft.com/office/drawing/2014/main" id="{63E5DA10-3879-45FE-9B04-D29BE40EAD08}"/>
              </a:ext>
            </a:extLst>
          </p:cNvPr>
          <p:cNvSpPr>
            <a:spLocks noGrp="1"/>
          </p:cNvSpPr>
          <p:nvPr>
            <p:ph sz="quarter" idx="1"/>
          </p:nvPr>
        </p:nvSpPr>
        <p:spPr>
          <a:xfrm>
            <a:off x="214313" y="1447800"/>
            <a:ext cx="8786812" cy="5053013"/>
          </a:xfrm>
        </p:spPr>
        <p:txBody>
          <a:bodyPr/>
          <a:lstStyle/>
          <a:p>
            <a:pPr lvl="1"/>
            <a:r>
              <a:rPr lang="en-US" altLang="zh-TW"/>
              <a:t>The easiest safeguard is to use the matrix and attribute </a:t>
            </a:r>
            <a:r>
              <a:rPr lang="en-US" altLang="zh-TW">
                <a:solidFill>
                  <a:schemeClr val="accent1"/>
                </a:solidFill>
              </a:rPr>
              <a:t>stacks</a:t>
            </a:r>
            <a:r>
              <a:rPr lang="en-US" altLang="zh-TW"/>
              <a:t> provided by OpenGL. We can save the present values of attributes and matrices by placing or pushing them on the top of the appropriate stack.  We can recover then later by removing or popping them from the stack.</a:t>
            </a:r>
          </a:p>
          <a:p>
            <a:pPr>
              <a:buFont typeface="Wingdings 2" panose="05020102010507070707" pitchFamily="18" charset="2"/>
              <a:buNone/>
            </a:pPr>
            <a:r>
              <a:rPr lang="en-US" altLang="zh-TW"/>
              <a:t>       </a:t>
            </a:r>
            <a:r>
              <a:rPr lang="en-US" altLang="zh-TW">
                <a:solidFill>
                  <a:schemeClr val="accent1"/>
                </a:solidFill>
              </a:rPr>
              <a:t>glPushAttrib(GL_ALL_ATTRIB_BIT);</a:t>
            </a:r>
          </a:p>
          <a:p>
            <a:pPr>
              <a:buFont typeface="Wingdings 2" panose="05020102010507070707" pitchFamily="18" charset="2"/>
              <a:buNone/>
            </a:pPr>
            <a:r>
              <a:rPr lang="en-US" altLang="zh-TW">
                <a:solidFill>
                  <a:schemeClr val="accent1"/>
                </a:solidFill>
              </a:rPr>
              <a:t>       glPushMatrix();</a:t>
            </a:r>
          </a:p>
          <a:p>
            <a:pPr>
              <a:buFont typeface="Wingdings 2" panose="05020102010507070707" pitchFamily="18" charset="2"/>
              <a:buNone/>
            </a:pPr>
            <a:endParaRPr lang="en-US" altLang="zh-TW">
              <a:solidFill>
                <a:schemeClr val="accent1"/>
              </a:solidFill>
            </a:endParaRPr>
          </a:p>
          <a:p>
            <a:pPr>
              <a:buFont typeface="Wingdings 2" panose="05020102010507070707" pitchFamily="18" charset="2"/>
              <a:buNone/>
            </a:pPr>
            <a:r>
              <a:rPr lang="en-US" altLang="zh-TW">
                <a:solidFill>
                  <a:schemeClr val="accent1"/>
                </a:solidFill>
              </a:rPr>
              <a:t>       glPopAttrib();</a:t>
            </a:r>
          </a:p>
          <a:p>
            <a:pPr>
              <a:buFont typeface="Wingdings 2" panose="05020102010507070707" pitchFamily="18" charset="2"/>
              <a:buNone/>
            </a:pPr>
            <a:r>
              <a:rPr lang="en-US" altLang="zh-TW">
                <a:solidFill>
                  <a:schemeClr val="accent1"/>
                </a:solidFill>
              </a:rPr>
              <a:t>       glPopMatrix();</a:t>
            </a:r>
          </a:p>
          <a:p>
            <a:endParaRPr lang="zh-TW" altLang="en-US"/>
          </a:p>
        </p:txBody>
      </p:sp>
      <p:sp>
        <p:nvSpPr>
          <p:cNvPr id="4" name="日期版面配置區 3">
            <a:extLst>
              <a:ext uri="{FF2B5EF4-FFF2-40B4-BE49-F238E27FC236}">
                <a16:creationId xmlns:a16="http://schemas.microsoft.com/office/drawing/2014/main" id="{800C4382-3362-406E-8181-7242CF7F9493}"/>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F50CAE24-40B5-4D68-89FF-8F11610742F5}"/>
              </a:ext>
            </a:extLst>
          </p:cNvPr>
          <p:cNvSpPr>
            <a:spLocks noGrp="1"/>
          </p:cNvSpPr>
          <p:nvPr>
            <p:ph type="ftr" sz="quarter" idx="11"/>
          </p:nvPr>
        </p:nvSpPr>
        <p:spPr/>
        <p:txBody>
          <a:bodyPr/>
          <a:lstStyle/>
          <a:p>
            <a:pPr>
              <a:defRPr/>
            </a:pPr>
            <a:r>
              <a:rPr lang="en-US" altLang="zh-TW"/>
              <a:t>CG</a:t>
            </a:r>
            <a:endParaRPr lang="zh-TW" altLang="en-US"/>
          </a:p>
        </p:txBody>
      </p:sp>
      <p:sp>
        <p:nvSpPr>
          <p:cNvPr id="34822" name="投影片編號版面配置區 5">
            <a:extLst>
              <a:ext uri="{FF2B5EF4-FFF2-40B4-BE49-F238E27FC236}">
                <a16:creationId xmlns:a16="http://schemas.microsoft.com/office/drawing/2014/main" id="{45A59248-EDD7-4593-AF60-10DED953F23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D93ECDC6-76A2-4C20-8347-E638E4388596}"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a:extLst>
              <a:ext uri="{FF2B5EF4-FFF2-40B4-BE49-F238E27FC236}">
                <a16:creationId xmlns:a16="http://schemas.microsoft.com/office/drawing/2014/main" id="{957088F9-7358-4914-AC47-FE0CC496BB00}"/>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(10)</a:t>
            </a:r>
            <a:endParaRPr lang="zh-TW" altLang="en-US"/>
          </a:p>
        </p:txBody>
      </p:sp>
      <p:sp>
        <p:nvSpPr>
          <p:cNvPr id="35843" name="內容版面配置區 2">
            <a:extLst>
              <a:ext uri="{FF2B5EF4-FFF2-40B4-BE49-F238E27FC236}">
                <a16:creationId xmlns:a16="http://schemas.microsoft.com/office/drawing/2014/main" id="{90B0E26B-B3A0-4CFA-8FEF-1DCB5BB0FA5E}"/>
              </a:ext>
            </a:extLst>
          </p:cNvPr>
          <p:cNvSpPr>
            <a:spLocks noGrp="1"/>
          </p:cNvSpPr>
          <p:nvPr>
            <p:ph sz="quarter" idx="1"/>
          </p:nvPr>
        </p:nvSpPr>
        <p:spPr>
          <a:xfrm>
            <a:off x="357188" y="1447800"/>
            <a:ext cx="8786812" cy="5124450"/>
          </a:xfrm>
        </p:spPr>
        <p:txBody>
          <a:bodyPr/>
          <a:lstStyle/>
          <a:p>
            <a:pPr lvl="1"/>
            <a:r>
              <a:rPr lang="en-US" altLang="zh-TW"/>
              <a:t>A few additional functions are available that make it easier to work with display lists.</a:t>
            </a:r>
          </a:p>
          <a:p>
            <a:pPr lvl="1"/>
            <a:r>
              <a:rPr lang="en-US" altLang="zh-TW"/>
              <a:t>We can create multiple lists with consecutive identifiers more easily if we use the function </a:t>
            </a:r>
            <a:r>
              <a:rPr lang="en-US" altLang="zh-TW">
                <a:solidFill>
                  <a:schemeClr val="accent1"/>
                </a:solidFill>
              </a:rPr>
              <a:t>glGenLists(number)</a:t>
            </a:r>
            <a:r>
              <a:rPr lang="en-US" altLang="zh-TW"/>
              <a:t>, which return the first integer (or base) if number consecutive integers that are unused labels.</a:t>
            </a:r>
          </a:p>
          <a:p>
            <a:pPr lvl="1"/>
            <a:r>
              <a:rPr lang="en-US" altLang="zh-TW"/>
              <a:t>The function </a:t>
            </a:r>
            <a:r>
              <a:rPr lang="en-US" altLang="zh-TW">
                <a:solidFill>
                  <a:schemeClr val="accent1"/>
                </a:solidFill>
              </a:rPr>
              <a:t>glCallLists</a:t>
            </a:r>
            <a:r>
              <a:rPr lang="en-US" altLang="zh-TW"/>
              <a:t> allows us to execute multiple display lists with a single function call.</a:t>
            </a:r>
          </a:p>
          <a:p>
            <a:pPr lvl="1"/>
            <a:endParaRPr lang="en-US" altLang="zh-TW"/>
          </a:p>
          <a:p>
            <a:r>
              <a:rPr lang="en-US" altLang="zh-TW" b="1"/>
              <a:t>Text and Display Lists</a:t>
            </a:r>
          </a:p>
          <a:p>
            <a:pPr lvl="1"/>
            <a:r>
              <a:rPr lang="en-US" altLang="zh-TW"/>
              <a:t>Suppose that we use a raster font in which each character is stored as an 8×13 pattern of bits. It takes 13 bytes to store each character.</a:t>
            </a:r>
          </a:p>
        </p:txBody>
      </p:sp>
      <p:sp>
        <p:nvSpPr>
          <p:cNvPr id="4" name="日期版面配置區 3">
            <a:extLst>
              <a:ext uri="{FF2B5EF4-FFF2-40B4-BE49-F238E27FC236}">
                <a16:creationId xmlns:a16="http://schemas.microsoft.com/office/drawing/2014/main" id="{7320CF1A-D1F2-402B-ABA4-08EC5B9EA473}"/>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1B08B0C3-9A80-4A05-B016-476D40F0708B}"/>
              </a:ext>
            </a:extLst>
          </p:cNvPr>
          <p:cNvSpPr>
            <a:spLocks noGrp="1"/>
          </p:cNvSpPr>
          <p:nvPr>
            <p:ph type="ftr" sz="quarter" idx="11"/>
          </p:nvPr>
        </p:nvSpPr>
        <p:spPr/>
        <p:txBody>
          <a:bodyPr/>
          <a:lstStyle/>
          <a:p>
            <a:pPr>
              <a:defRPr/>
            </a:pPr>
            <a:r>
              <a:rPr lang="en-US" altLang="zh-TW"/>
              <a:t>CG</a:t>
            </a:r>
            <a:endParaRPr lang="zh-TW" altLang="en-US"/>
          </a:p>
        </p:txBody>
      </p:sp>
      <p:sp>
        <p:nvSpPr>
          <p:cNvPr id="35846" name="投影片編號版面配置區 5">
            <a:extLst>
              <a:ext uri="{FF2B5EF4-FFF2-40B4-BE49-F238E27FC236}">
                <a16:creationId xmlns:a16="http://schemas.microsoft.com/office/drawing/2014/main" id="{68F139AA-DB96-4981-A20D-1F5FC2CEBFE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DD4D9CA6-EBA1-4263-992C-DA7C0D20E06D}"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19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id="{D62BCB24-3F52-41E0-B9F3-3FA477A53190}"/>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This chapter</a:t>
            </a:r>
            <a:endParaRPr lang="zh-TW" altLang="en-US" b="1">
              <a:latin typeface="Times New Roman" panose="02020603050405020304" pitchFamily="18" charset="0"/>
              <a:cs typeface="Times New Roman" panose="02020603050405020304" pitchFamily="18" charset="0"/>
            </a:endParaRPr>
          </a:p>
        </p:txBody>
      </p:sp>
      <p:sp>
        <p:nvSpPr>
          <p:cNvPr id="7171" name="日期版面配置區 2">
            <a:extLst>
              <a:ext uri="{FF2B5EF4-FFF2-40B4-BE49-F238E27FC236}">
                <a16:creationId xmlns:a16="http://schemas.microsoft.com/office/drawing/2014/main" id="{9B7988A2-B27B-4CC3-B640-DE61A738BAB7}"/>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B9A70DED-D8E7-4571-9B8B-C5D0EEF77E95}" type="datetime1">
              <a:rPr lang="zh-TW" altLang="en-US" smtClean="0"/>
              <a:pPr fontAlgn="base">
                <a:spcBef>
                  <a:spcPct val="0"/>
                </a:spcBef>
                <a:spcAft>
                  <a:spcPct val="0"/>
                </a:spcAft>
                <a:defRPr/>
              </a:pPr>
              <a:t>2021/10/31</a:t>
            </a:fld>
            <a:endParaRPr lang="zh-TW" altLang="en-US"/>
          </a:p>
        </p:txBody>
      </p:sp>
      <p:sp>
        <p:nvSpPr>
          <p:cNvPr id="7172" name="頁尾版面配置區 3">
            <a:extLst>
              <a:ext uri="{FF2B5EF4-FFF2-40B4-BE49-F238E27FC236}">
                <a16:creationId xmlns:a16="http://schemas.microsoft.com/office/drawing/2014/main" id="{99F43CC1-A322-4755-8104-34984336721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8197" name="投影片編號版面配置區 4">
            <a:extLst>
              <a:ext uri="{FF2B5EF4-FFF2-40B4-BE49-F238E27FC236}">
                <a16:creationId xmlns:a16="http://schemas.microsoft.com/office/drawing/2014/main" id="{243F5141-1414-4BA8-A8DA-CE1834F8EB0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A6BCCE60-EABA-43A8-89FA-C3FD7321B641}"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8198" name="內容版面配置區 5">
            <a:extLst>
              <a:ext uri="{FF2B5EF4-FFF2-40B4-BE49-F238E27FC236}">
                <a16:creationId xmlns:a16="http://schemas.microsoft.com/office/drawing/2014/main" id="{8C2A11B0-4F75-4A5C-BB7C-FD6228ED469A}"/>
              </a:ext>
            </a:extLst>
          </p:cNvPr>
          <p:cNvSpPr>
            <a:spLocks noGrp="1"/>
          </p:cNvSpPr>
          <p:nvPr>
            <p:ph sz="quarter" idx="1"/>
          </p:nvPr>
        </p:nvSpPr>
        <p:spPr>
          <a:xfrm>
            <a:off x="357188" y="1447800"/>
            <a:ext cx="8572500" cy="4981575"/>
          </a:xfrm>
        </p:spPr>
        <p:txBody>
          <a:bodyPr/>
          <a:lstStyle/>
          <a:p>
            <a:pPr eaLnBrk="1" hangingPunct="1"/>
            <a:r>
              <a:rPr lang="en-US" altLang="zh-TW"/>
              <a:t>We now turn to the development of interactive graphics programs.</a:t>
            </a:r>
          </a:p>
          <a:p>
            <a:pPr eaLnBrk="1" hangingPunct="1"/>
            <a:endParaRPr lang="en-US" altLang="zh-TW"/>
          </a:p>
          <a:p>
            <a:pPr eaLnBrk="1" hangingPunct="1"/>
            <a:r>
              <a:rPr lang="en-US" altLang="zh-TW"/>
              <a:t>The discussion has three main parts</a:t>
            </a:r>
          </a:p>
          <a:p>
            <a:pPr lvl="1" eaLnBrk="1" hangingPunct="1"/>
            <a:r>
              <a:rPr lang="en-US" altLang="zh-TW"/>
              <a:t>We introduce the variety of devices available for interaction.</a:t>
            </a:r>
          </a:p>
          <a:p>
            <a:pPr lvl="2" eaLnBrk="1" hangingPunct="1"/>
            <a:r>
              <a:rPr lang="en-US" altLang="zh-TW">
                <a:solidFill>
                  <a:schemeClr val="accent2"/>
                </a:solidFill>
              </a:rPr>
              <a:t>Physical device</a:t>
            </a:r>
          </a:p>
          <a:p>
            <a:pPr lvl="2" eaLnBrk="1" hangingPunct="1"/>
            <a:r>
              <a:rPr lang="en-US" altLang="zh-TW">
                <a:solidFill>
                  <a:schemeClr val="accent2"/>
                </a:solidFill>
              </a:rPr>
              <a:t>Logical device</a:t>
            </a:r>
          </a:p>
          <a:p>
            <a:pPr lvl="1" eaLnBrk="1" hangingPunct="1"/>
            <a:r>
              <a:rPr lang="en-US" altLang="zh-TW"/>
              <a:t>We then consider </a:t>
            </a:r>
            <a:r>
              <a:rPr lang="en-US" altLang="zh-TW">
                <a:solidFill>
                  <a:schemeClr val="accent2"/>
                </a:solidFill>
              </a:rPr>
              <a:t>client-server</a:t>
            </a:r>
            <a:r>
              <a:rPr lang="en-US" altLang="zh-TW"/>
              <a:t> network and client-server graphics.</a:t>
            </a:r>
          </a:p>
          <a:p>
            <a:pPr lvl="2" eaLnBrk="1" hangingPunct="1"/>
            <a:r>
              <a:rPr lang="en-US" altLang="zh-TW"/>
              <a:t>Even driven  input for the graphics program</a:t>
            </a:r>
          </a:p>
          <a:p>
            <a:pPr lvl="1" eaLnBrk="1" hangingPunct="1"/>
            <a:r>
              <a:rPr lang="en-US" altLang="zh-TW"/>
              <a:t>We develop a </a:t>
            </a:r>
            <a:r>
              <a:rPr lang="en-US" altLang="zh-TW">
                <a:solidFill>
                  <a:schemeClr val="accent2"/>
                </a:solidFill>
              </a:rPr>
              <a:t>polygon modeling program </a:t>
            </a:r>
            <a:r>
              <a:rPr lang="en-US" altLang="zh-TW"/>
              <a:t>that demonstrates many of these important features of interactive graphics programming</a:t>
            </a:r>
          </a:p>
          <a:p>
            <a:pPr eaLnBrk="1" hangingPunct="1"/>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a:extLst>
              <a:ext uri="{FF2B5EF4-FFF2-40B4-BE49-F238E27FC236}">
                <a16:creationId xmlns:a16="http://schemas.microsoft.com/office/drawing/2014/main" id="{FE263EB2-F6D5-40E0-8D1E-999461E08087}"/>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(11)</a:t>
            </a:r>
            <a:endParaRPr lang="zh-TW" altLang="en-US"/>
          </a:p>
        </p:txBody>
      </p:sp>
      <p:sp>
        <p:nvSpPr>
          <p:cNvPr id="36867" name="內容版面配置區 2">
            <a:extLst>
              <a:ext uri="{FF2B5EF4-FFF2-40B4-BE49-F238E27FC236}">
                <a16:creationId xmlns:a16="http://schemas.microsoft.com/office/drawing/2014/main" id="{5DCA27AD-042A-4082-9D66-6DFCCE95F4BE}"/>
              </a:ext>
            </a:extLst>
          </p:cNvPr>
          <p:cNvSpPr>
            <a:spLocks noGrp="1"/>
          </p:cNvSpPr>
          <p:nvPr>
            <p:ph sz="quarter" idx="1"/>
          </p:nvPr>
        </p:nvSpPr>
        <p:spPr>
          <a:xfrm>
            <a:off x="357188" y="1447800"/>
            <a:ext cx="8572500" cy="4981575"/>
          </a:xfrm>
        </p:spPr>
        <p:txBody>
          <a:bodyPr/>
          <a:lstStyle/>
          <a:p>
            <a:pPr lvl="1"/>
            <a:r>
              <a:rPr lang="en-US" altLang="zh-TW"/>
              <a:t>If we want to display a string by the most straightforward method, we can send each character to the server each time that we want it displayed.</a:t>
            </a:r>
          </a:p>
          <a:p>
            <a:pPr lvl="1"/>
            <a:r>
              <a:rPr lang="en-US" altLang="zh-TW"/>
              <a:t>This transfer requires the movement of at least 13 bytes per character. </a:t>
            </a:r>
          </a:p>
          <a:p>
            <a:pPr lvl="1"/>
            <a:r>
              <a:rPr lang="en-US" altLang="zh-TW"/>
              <a:t>If we define a stroke font using only line segment, each character can require a different number of lines.</a:t>
            </a:r>
          </a:p>
          <a:p>
            <a:pPr lvl="1"/>
            <a:r>
              <a:rPr lang="en-US" altLang="zh-TW"/>
              <a:t>A more efficient strategy is to define the front </a:t>
            </a:r>
          </a:p>
          <a:p>
            <a:pPr lvl="1">
              <a:buFont typeface="Wingdings 2" panose="05020102010507070707" pitchFamily="18" charset="2"/>
              <a:buNone/>
            </a:pPr>
            <a:r>
              <a:rPr lang="en-US" altLang="zh-TW"/>
              <a:t>    once, using a display list for each character, and</a:t>
            </a:r>
          </a:p>
          <a:p>
            <a:pPr lvl="1">
              <a:buFont typeface="Wingdings 2" panose="05020102010507070707" pitchFamily="18" charset="2"/>
              <a:buNone/>
            </a:pPr>
            <a:r>
              <a:rPr lang="en-US" altLang="zh-TW"/>
              <a:t>    then to store the font on the server using these </a:t>
            </a:r>
          </a:p>
          <a:p>
            <a:pPr lvl="1">
              <a:buFont typeface="Wingdings 2" panose="05020102010507070707" pitchFamily="18" charset="2"/>
              <a:buNone/>
            </a:pPr>
            <a:r>
              <a:rPr lang="en-US" altLang="zh-TW"/>
              <a:t>    display lists.</a:t>
            </a:r>
            <a:endParaRPr lang="zh-TW" altLang="en-US"/>
          </a:p>
        </p:txBody>
      </p:sp>
      <p:sp>
        <p:nvSpPr>
          <p:cNvPr id="4" name="日期版面配置區 3">
            <a:extLst>
              <a:ext uri="{FF2B5EF4-FFF2-40B4-BE49-F238E27FC236}">
                <a16:creationId xmlns:a16="http://schemas.microsoft.com/office/drawing/2014/main" id="{19C0565C-FF5D-4619-BCCE-69F36CD6CB4E}"/>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BEB6E817-45E6-4FB5-B0BC-4A4C20D14BD2}"/>
              </a:ext>
            </a:extLst>
          </p:cNvPr>
          <p:cNvSpPr>
            <a:spLocks noGrp="1"/>
          </p:cNvSpPr>
          <p:nvPr>
            <p:ph type="ftr" sz="quarter" idx="11"/>
          </p:nvPr>
        </p:nvSpPr>
        <p:spPr/>
        <p:txBody>
          <a:bodyPr/>
          <a:lstStyle/>
          <a:p>
            <a:pPr>
              <a:defRPr/>
            </a:pPr>
            <a:r>
              <a:rPr lang="en-US" altLang="zh-TW"/>
              <a:t>CG</a:t>
            </a:r>
            <a:endParaRPr lang="zh-TW" altLang="en-US"/>
          </a:p>
        </p:txBody>
      </p:sp>
      <p:sp>
        <p:nvSpPr>
          <p:cNvPr id="36870" name="投影片編號版面配置區 5">
            <a:extLst>
              <a:ext uri="{FF2B5EF4-FFF2-40B4-BE49-F238E27FC236}">
                <a16:creationId xmlns:a16="http://schemas.microsoft.com/office/drawing/2014/main" id="{7C0EB8EC-B3C4-42D0-8A7F-8F6B2435D71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AF34AF78-4BB6-47BC-ABC2-B1600C8F9E0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36871" name="Picture 2" descr="D:\upload\計算機圖學\Interactive computer graphics\PowerPoint Figures\0321533674_fig\Figures\Angel5EjpegChap03\AN03F14.jpg">
            <a:extLst>
              <a:ext uri="{FF2B5EF4-FFF2-40B4-BE49-F238E27FC236}">
                <a16:creationId xmlns:a16="http://schemas.microsoft.com/office/drawing/2014/main" id="{F8CB7389-683A-4EA6-8FDC-DC5357114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75" y="3786188"/>
            <a:ext cx="23272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54E52058-F92C-45E3-8404-4DCC307585E1}"/>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(12)</a:t>
            </a:r>
            <a:endParaRPr lang="zh-TW" altLang="en-US"/>
          </a:p>
        </p:txBody>
      </p:sp>
      <p:sp>
        <p:nvSpPr>
          <p:cNvPr id="37891" name="內容版面配置區 2">
            <a:extLst>
              <a:ext uri="{FF2B5EF4-FFF2-40B4-BE49-F238E27FC236}">
                <a16:creationId xmlns:a16="http://schemas.microsoft.com/office/drawing/2014/main" id="{935C8152-7ABA-4D1F-8756-D70D2DDDD337}"/>
              </a:ext>
            </a:extLst>
          </p:cNvPr>
          <p:cNvSpPr>
            <a:spLocks noGrp="1"/>
          </p:cNvSpPr>
          <p:nvPr>
            <p:ph sz="quarter" idx="1"/>
          </p:nvPr>
        </p:nvSpPr>
        <p:spPr>
          <a:xfrm>
            <a:off x="285750" y="1447800"/>
            <a:ext cx="8643938" cy="4981575"/>
          </a:xfrm>
        </p:spPr>
        <p:txBody>
          <a:bodyPr/>
          <a:lstStyle/>
          <a:p>
            <a:pPr lvl="1"/>
            <a:r>
              <a:rPr lang="en-US" altLang="zh-TW"/>
              <a:t>The basics of defining and displaying a character string (1 byte per character) using a stroke font and display lists provide a simple but important example of the use of display lists in OpenGL.</a:t>
            </a:r>
          </a:p>
          <a:p>
            <a:pPr lvl="2"/>
            <a:r>
              <a:rPr lang="en-US" altLang="zh-TW"/>
              <a:t>First, we define a function OurFont (char c)</a:t>
            </a:r>
          </a:p>
          <a:p>
            <a:pPr lvl="2">
              <a:buFont typeface="Wingdings 2" panose="05020102010507070707" pitchFamily="18" charset="2"/>
              <a:buNone/>
            </a:pPr>
            <a:r>
              <a:rPr lang="en-US" altLang="zh-TW">
                <a:solidFill>
                  <a:schemeClr val="accent1"/>
                </a:solidFill>
              </a:rPr>
              <a:t>Void OurFont (char c)</a:t>
            </a:r>
          </a:p>
          <a:p>
            <a:pPr lvl="2">
              <a:buFont typeface="Wingdings 2" panose="05020102010507070707" pitchFamily="18" charset="2"/>
              <a:buNone/>
            </a:pPr>
            <a:r>
              <a:rPr lang="en-US" altLang="zh-TW">
                <a:solidFill>
                  <a:schemeClr val="accent1"/>
                </a:solidFill>
              </a:rPr>
              <a:t>{ switch (c)</a:t>
            </a:r>
          </a:p>
          <a:p>
            <a:pPr lvl="2">
              <a:buFont typeface="Wingdings 2" panose="05020102010507070707" pitchFamily="18" charset="2"/>
              <a:buNone/>
            </a:pPr>
            <a:r>
              <a:rPr lang="en-US" altLang="zh-TW">
                <a:solidFill>
                  <a:schemeClr val="accent1"/>
                </a:solidFill>
              </a:rPr>
              <a:t>   {case ‘a’:</a:t>
            </a:r>
          </a:p>
          <a:p>
            <a:pPr lvl="2">
              <a:buFont typeface="Wingdings 2" panose="05020102010507070707" pitchFamily="18" charset="2"/>
              <a:buNone/>
            </a:pPr>
            <a:r>
              <a:rPr lang="en-US" altLang="zh-TW">
                <a:solidFill>
                  <a:schemeClr val="accent1"/>
                </a:solidFill>
              </a:rPr>
              <a:t>            …</a:t>
            </a:r>
          </a:p>
          <a:p>
            <a:pPr lvl="2">
              <a:buFont typeface="Wingdings 2" panose="05020102010507070707" pitchFamily="18" charset="2"/>
              <a:buNone/>
            </a:pPr>
            <a:r>
              <a:rPr lang="en-US" altLang="zh-TW">
                <a:solidFill>
                  <a:schemeClr val="accent1"/>
                </a:solidFill>
              </a:rPr>
              <a:t>     break;</a:t>
            </a:r>
          </a:p>
          <a:p>
            <a:pPr lvl="2">
              <a:buFont typeface="Wingdings 2" panose="05020102010507070707" pitchFamily="18" charset="2"/>
              <a:buNone/>
            </a:pPr>
            <a:r>
              <a:rPr lang="en-US" altLang="zh-TW">
                <a:solidFill>
                  <a:schemeClr val="accent1"/>
                </a:solidFill>
              </a:rPr>
              <a:t>     case ‘A’:</a:t>
            </a:r>
          </a:p>
          <a:p>
            <a:pPr lvl="2">
              <a:buFont typeface="Wingdings 2" panose="05020102010507070707" pitchFamily="18" charset="2"/>
              <a:buNone/>
            </a:pPr>
            <a:r>
              <a:rPr lang="en-US" altLang="zh-TW">
                <a:solidFill>
                  <a:schemeClr val="accent1"/>
                </a:solidFill>
              </a:rPr>
              <a:t>            …</a:t>
            </a:r>
          </a:p>
          <a:p>
            <a:pPr lvl="2">
              <a:buFont typeface="Wingdings 2" panose="05020102010507070707" pitchFamily="18" charset="2"/>
              <a:buNone/>
            </a:pPr>
            <a:r>
              <a:rPr lang="en-US" altLang="zh-TW">
                <a:solidFill>
                  <a:schemeClr val="accent1"/>
                </a:solidFill>
              </a:rPr>
              <a:t>     break;</a:t>
            </a:r>
          </a:p>
          <a:p>
            <a:pPr lvl="2">
              <a:buFont typeface="Wingdings 2" panose="05020102010507070707" pitchFamily="18" charset="2"/>
              <a:buNone/>
            </a:pPr>
            <a:r>
              <a:rPr lang="en-US" altLang="zh-TW">
                <a:solidFill>
                  <a:schemeClr val="accent1"/>
                </a:solidFill>
              </a:rPr>
              <a:t>      }</a:t>
            </a:r>
          </a:p>
          <a:p>
            <a:pPr lvl="2">
              <a:buFont typeface="Wingdings 2" panose="05020102010507070707" pitchFamily="18" charset="2"/>
              <a:buNone/>
            </a:pPr>
            <a:r>
              <a:rPr lang="en-US" altLang="zh-TW">
                <a:solidFill>
                  <a:schemeClr val="accent1"/>
                </a:solidFill>
              </a:rPr>
              <a:t>}</a:t>
            </a:r>
            <a:endParaRPr lang="zh-TW" altLang="en-US">
              <a:solidFill>
                <a:schemeClr val="accent1"/>
              </a:solidFill>
            </a:endParaRPr>
          </a:p>
        </p:txBody>
      </p:sp>
      <p:sp>
        <p:nvSpPr>
          <p:cNvPr id="4" name="日期版面配置區 3">
            <a:extLst>
              <a:ext uri="{FF2B5EF4-FFF2-40B4-BE49-F238E27FC236}">
                <a16:creationId xmlns:a16="http://schemas.microsoft.com/office/drawing/2014/main" id="{031C390E-6279-4DDB-8D38-C135DABB4243}"/>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1FA3386-8B92-469B-BE16-C08522A0F834}"/>
              </a:ext>
            </a:extLst>
          </p:cNvPr>
          <p:cNvSpPr>
            <a:spLocks noGrp="1"/>
          </p:cNvSpPr>
          <p:nvPr>
            <p:ph type="ftr" sz="quarter" idx="11"/>
          </p:nvPr>
        </p:nvSpPr>
        <p:spPr/>
        <p:txBody>
          <a:bodyPr/>
          <a:lstStyle/>
          <a:p>
            <a:pPr>
              <a:defRPr/>
            </a:pPr>
            <a:r>
              <a:rPr lang="en-US" altLang="zh-TW"/>
              <a:t>CG</a:t>
            </a:r>
            <a:endParaRPr lang="zh-TW" altLang="en-US"/>
          </a:p>
        </p:txBody>
      </p:sp>
      <p:sp>
        <p:nvSpPr>
          <p:cNvPr id="37894" name="投影片編號版面配置區 5">
            <a:extLst>
              <a:ext uri="{FF2B5EF4-FFF2-40B4-BE49-F238E27FC236}">
                <a16:creationId xmlns:a16="http://schemas.microsoft.com/office/drawing/2014/main" id="{394EC69B-00B4-4AF8-8373-98991E0DFC1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F982F012-177B-4ED8-8054-3C7093AC7A30}"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a:extLst>
              <a:ext uri="{FF2B5EF4-FFF2-40B4-BE49-F238E27FC236}">
                <a16:creationId xmlns:a16="http://schemas.microsoft.com/office/drawing/2014/main" id="{6D9C45BB-A664-4049-A008-D3C0AACF18BE}"/>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(13)</a:t>
            </a:r>
            <a:endParaRPr lang="zh-TW" altLang="en-US"/>
          </a:p>
        </p:txBody>
      </p:sp>
      <p:sp>
        <p:nvSpPr>
          <p:cNvPr id="38915" name="內容版面配置區 2">
            <a:extLst>
              <a:ext uri="{FF2B5EF4-FFF2-40B4-BE49-F238E27FC236}">
                <a16:creationId xmlns:a16="http://schemas.microsoft.com/office/drawing/2014/main" id="{9E72A99C-756A-4AC6-B5EB-760092AF843B}"/>
              </a:ext>
            </a:extLst>
          </p:cNvPr>
          <p:cNvSpPr>
            <a:spLocks noGrp="1"/>
          </p:cNvSpPr>
          <p:nvPr>
            <p:ph sz="quarter" idx="1"/>
          </p:nvPr>
        </p:nvSpPr>
        <p:spPr>
          <a:xfrm>
            <a:off x="357188" y="1447800"/>
            <a:ext cx="8786812" cy="5053013"/>
          </a:xfrm>
        </p:spPr>
        <p:txBody>
          <a:bodyPr/>
          <a:lstStyle/>
          <a:p>
            <a:pPr lvl="1"/>
            <a:r>
              <a:rPr lang="en-US" altLang="zh-TW"/>
              <a:t>Within each case, we have to be careful about the spacing; each character in the sting must be displayed to the right of the previous character. </a:t>
            </a:r>
          </a:p>
          <a:p>
            <a:pPr lvl="1"/>
            <a:r>
              <a:rPr lang="en-US" altLang="zh-TW"/>
              <a:t>We can use the translate function to get the desired spacing or shifting the vertex positions.  Other characters can be defined in a similar manner.</a:t>
            </a:r>
          </a:p>
          <a:p>
            <a:pPr lvl="1">
              <a:buFont typeface="Wingdings 2" panose="05020102010507070707" pitchFamily="18" charset="2"/>
              <a:buNone/>
            </a:pPr>
            <a:r>
              <a:rPr lang="en-US" altLang="zh-TW" sz="2000">
                <a:solidFill>
                  <a:schemeClr val="accent1"/>
                </a:solidFill>
              </a:rPr>
              <a:t>case’o’:</a:t>
            </a:r>
          </a:p>
          <a:p>
            <a:pPr lvl="1">
              <a:buFont typeface="Wingdings 2" panose="05020102010507070707" pitchFamily="18" charset="2"/>
              <a:buNone/>
            </a:pPr>
            <a:r>
              <a:rPr lang="en-US" altLang="zh-TW" sz="2000">
                <a:solidFill>
                  <a:schemeClr val="accent1"/>
                </a:solidFill>
              </a:rPr>
              <a:t>       glTranslatef(0.5, 0.5, 0.0);</a:t>
            </a:r>
          </a:p>
          <a:p>
            <a:pPr lvl="1">
              <a:buFont typeface="Wingdings 2" panose="05020102010507070707" pitchFamily="18" charset="2"/>
              <a:buNone/>
            </a:pPr>
            <a:r>
              <a:rPr lang="en-US" altLang="zh-TW" sz="2000">
                <a:solidFill>
                  <a:schemeClr val="accent1"/>
                </a:solidFill>
              </a:rPr>
              <a:t>       glBegin(GL_QUAD_STRIP);</a:t>
            </a:r>
          </a:p>
          <a:p>
            <a:pPr lvl="1">
              <a:buFont typeface="Wingdings 2" panose="05020102010507070707" pitchFamily="18" charset="2"/>
              <a:buNone/>
            </a:pPr>
            <a:r>
              <a:rPr lang="en-US" altLang="zh-TW" sz="2000">
                <a:solidFill>
                  <a:schemeClr val="accent1"/>
                </a:solidFill>
              </a:rPr>
              <a:t>       for(i=0;i&lt;12;i++)</a:t>
            </a:r>
          </a:p>
          <a:p>
            <a:pPr lvl="1">
              <a:buFont typeface="Wingdings 2" panose="05020102010507070707" pitchFamily="18" charset="2"/>
              <a:buNone/>
            </a:pPr>
            <a:r>
              <a:rPr lang="en-US" altLang="zh-TW" sz="2000">
                <a:solidFill>
                  <a:schemeClr val="accent1"/>
                </a:solidFill>
              </a:rPr>
              <a:t>       {          angle=3.14159/6.0*I;</a:t>
            </a:r>
          </a:p>
          <a:p>
            <a:pPr lvl="1">
              <a:buFont typeface="Wingdings 2" panose="05020102010507070707" pitchFamily="18" charset="2"/>
              <a:buNone/>
            </a:pPr>
            <a:r>
              <a:rPr lang="en-US" altLang="zh-TW" sz="2000">
                <a:solidFill>
                  <a:schemeClr val="accent1"/>
                </a:solidFill>
              </a:rPr>
              <a:t>         glVertex2f(0.4*cos(angle)+0.5;0.4*sin(angle)+0.5);</a:t>
            </a:r>
          </a:p>
          <a:p>
            <a:pPr lvl="1">
              <a:buFont typeface="Wingdings 2" panose="05020102010507070707" pitchFamily="18" charset="2"/>
              <a:buNone/>
            </a:pPr>
            <a:r>
              <a:rPr lang="en-US" altLang="zh-TW" sz="2000">
                <a:solidFill>
                  <a:schemeClr val="accent1"/>
                </a:solidFill>
              </a:rPr>
              <a:t>         glVertex2f(0.5*cos(angle)+0.5;0.5*sin(angle)+0.5);</a:t>
            </a:r>
          </a:p>
          <a:p>
            <a:pPr lvl="1">
              <a:buFont typeface="Wingdings 2" panose="05020102010507070707" pitchFamily="18" charset="2"/>
              <a:buNone/>
            </a:pPr>
            <a:r>
              <a:rPr lang="en-US" altLang="zh-TW" sz="2000">
                <a:solidFill>
                  <a:schemeClr val="accent1"/>
                </a:solidFill>
              </a:rPr>
              <a:t>         }</a:t>
            </a:r>
          </a:p>
          <a:p>
            <a:pPr lvl="1">
              <a:buFont typeface="Wingdings 2" panose="05020102010507070707" pitchFamily="18" charset="2"/>
              <a:buNone/>
            </a:pPr>
            <a:r>
              <a:rPr lang="en-US" altLang="zh-TW" sz="2000">
                <a:solidFill>
                  <a:schemeClr val="accent1"/>
                </a:solidFill>
              </a:rPr>
              <a:t>       glEnd();</a:t>
            </a:r>
          </a:p>
          <a:p>
            <a:pPr lvl="1">
              <a:buFont typeface="Wingdings 2" panose="05020102010507070707" pitchFamily="18" charset="2"/>
              <a:buNone/>
            </a:pPr>
            <a:r>
              <a:rPr lang="en-US" altLang="zh-TW" sz="2000">
                <a:solidFill>
                  <a:schemeClr val="accent1"/>
                </a:solidFill>
              </a:rPr>
              <a:t>       break;}</a:t>
            </a:r>
            <a:endParaRPr lang="zh-TW" altLang="en-US" sz="2000">
              <a:solidFill>
                <a:schemeClr val="accent1"/>
              </a:solidFill>
            </a:endParaRPr>
          </a:p>
        </p:txBody>
      </p:sp>
      <p:sp>
        <p:nvSpPr>
          <p:cNvPr id="4" name="日期版面配置區 3">
            <a:extLst>
              <a:ext uri="{FF2B5EF4-FFF2-40B4-BE49-F238E27FC236}">
                <a16:creationId xmlns:a16="http://schemas.microsoft.com/office/drawing/2014/main" id="{2C45BA67-C5D8-461F-B758-5B6A8BAE73AE}"/>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BA164627-04F7-4890-98F8-2EB9F243367B}"/>
              </a:ext>
            </a:extLst>
          </p:cNvPr>
          <p:cNvSpPr>
            <a:spLocks noGrp="1"/>
          </p:cNvSpPr>
          <p:nvPr>
            <p:ph type="ftr" sz="quarter" idx="11"/>
          </p:nvPr>
        </p:nvSpPr>
        <p:spPr/>
        <p:txBody>
          <a:bodyPr/>
          <a:lstStyle/>
          <a:p>
            <a:pPr>
              <a:defRPr/>
            </a:pPr>
            <a:r>
              <a:rPr lang="en-US" altLang="zh-TW"/>
              <a:t>CG</a:t>
            </a:r>
            <a:endParaRPr lang="zh-TW" altLang="en-US"/>
          </a:p>
        </p:txBody>
      </p:sp>
      <p:sp>
        <p:nvSpPr>
          <p:cNvPr id="38918" name="投影片編號版面配置區 5">
            <a:extLst>
              <a:ext uri="{FF2B5EF4-FFF2-40B4-BE49-F238E27FC236}">
                <a16:creationId xmlns:a16="http://schemas.microsoft.com/office/drawing/2014/main" id="{8B95E15D-BBAB-4983-BF04-32E8A09B568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FB59D63-684C-4BCF-91B7-8514F389F649}"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38919" name="Picture 2" descr="D:\upload\計算機圖學\Interactive computer graphics\PowerPoint Figures\0321533674_fig\Figures\Angel5EjpegChap03\AN03F15.jpg">
            <a:extLst>
              <a:ext uri="{FF2B5EF4-FFF2-40B4-BE49-F238E27FC236}">
                <a16:creationId xmlns:a16="http://schemas.microsoft.com/office/drawing/2014/main" id="{12CC7C70-91E9-4423-B272-871816560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143375"/>
            <a:ext cx="15081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a:extLst>
              <a:ext uri="{FF2B5EF4-FFF2-40B4-BE49-F238E27FC236}">
                <a16:creationId xmlns:a16="http://schemas.microsoft.com/office/drawing/2014/main" id="{078FEED9-7DEA-46F9-846E-CA64AD39F324}"/>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(14)</a:t>
            </a:r>
            <a:endParaRPr lang="zh-TW" altLang="en-US"/>
          </a:p>
        </p:txBody>
      </p:sp>
      <p:sp>
        <p:nvSpPr>
          <p:cNvPr id="39939" name="內容版面配置區 2">
            <a:extLst>
              <a:ext uri="{FF2B5EF4-FFF2-40B4-BE49-F238E27FC236}">
                <a16:creationId xmlns:a16="http://schemas.microsoft.com/office/drawing/2014/main" id="{971FE333-D1C9-460A-B72D-86C966054EB5}"/>
              </a:ext>
            </a:extLst>
          </p:cNvPr>
          <p:cNvSpPr>
            <a:spLocks noGrp="1"/>
          </p:cNvSpPr>
          <p:nvPr>
            <p:ph sz="quarter" idx="1"/>
          </p:nvPr>
        </p:nvSpPr>
        <p:spPr>
          <a:xfrm>
            <a:off x="428625" y="1428750"/>
            <a:ext cx="8501063" cy="5143500"/>
          </a:xfrm>
        </p:spPr>
        <p:txBody>
          <a:bodyPr/>
          <a:lstStyle/>
          <a:p>
            <a:pPr lvl="1"/>
            <a:r>
              <a:rPr lang="en-US" altLang="zh-TW"/>
              <a:t>Suppose that we want to generate 256-character set. The required code, using the OutFont function is as follows:</a:t>
            </a:r>
          </a:p>
          <a:p>
            <a:pPr lvl="1">
              <a:buFont typeface="Wingdings 2" panose="05020102010507070707" pitchFamily="18" charset="2"/>
              <a:buNone/>
            </a:pPr>
            <a:r>
              <a:rPr lang="en-US" altLang="zh-TW" sz="2000">
                <a:solidFill>
                  <a:schemeClr val="accent1"/>
                </a:solidFill>
              </a:rPr>
              <a:t> base=glGenLists(256);</a:t>
            </a:r>
          </a:p>
          <a:p>
            <a:pPr lvl="1">
              <a:buFont typeface="Wingdings 2" panose="05020102010507070707" pitchFamily="18" charset="2"/>
              <a:buNone/>
            </a:pPr>
            <a:r>
              <a:rPr lang="en-US" altLang="zh-TW" sz="2000">
                <a:solidFill>
                  <a:schemeClr val="accent1"/>
                </a:solidFill>
              </a:rPr>
              <a:t> for(i=0;i&lt;256;i++)</a:t>
            </a:r>
          </a:p>
          <a:p>
            <a:pPr lvl="1">
              <a:buFont typeface="Wingdings 2" panose="05020102010507070707" pitchFamily="18" charset="2"/>
              <a:buNone/>
            </a:pPr>
            <a:r>
              <a:rPr lang="en-US" altLang="zh-TW" sz="2000">
                <a:solidFill>
                  <a:schemeClr val="accent1"/>
                </a:solidFill>
              </a:rPr>
              <a:t> {</a:t>
            </a:r>
          </a:p>
          <a:p>
            <a:pPr lvl="1">
              <a:buFont typeface="Wingdings 2" panose="05020102010507070707" pitchFamily="18" charset="2"/>
              <a:buNone/>
            </a:pPr>
            <a:r>
              <a:rPr lang="en-US" altLang="zh-TW" sz="2000">
                <a:solidFill>
                  <a:schemeClr val="accent1"/>
                </a:solidFill>
              </a:rPr>
              <a:t>    glNewList(base+i, GL_COMPILE);</a:t>
            </a:r>
          </a:p>
          <a:p>
            <a:pPr lvl="1">
              <a:buFont typeface="Wingdings 2" panose="05020102010507070707" pitchFamily="18" charset="2"/>
              <a:buNone/>
            </a:pPr>
            <a:r>
              <a:rPr lang="en-US" altLang="zh-TW" sz="2000">
                <a:solidFill>
                  <a:schemeClr val="accent1"/>
                </a:solidFill>
              </a:rPr>
              <a:t>    OurFont(i);</a:t>
            </a:r>
          </a:p>
          <a:p>
            <a:pPr lvl="1">
              <a:buFont typeface="Wingdings 2" panose="05020102010507070707" pitchFamily="18" charset="2"/>
              <a:buNone/>
            </a:pPr>
            <a:r>
              <a:rPr lang="en-US" altLang="zh-TW" sz="2000">
                <a:solidFill>
                  <a:schemeClr val="accent1"/>
                </a:solidFill>
              </a:rPr>
              <a:t>    glEndList();</a:t>
            </a:r>
          </a:p>
          <a:p>
            <a:pPr lvl="1">
              <a:buFont typeface="Wingdings 2" panose="05020102010507070707" pitchFamily="18" charset="2"/>
              <a:buNone/>
            </a:pPr>
            <a:r>
              <a:rPr lang="en-US" altLang="zh-TW" sz="2000">
                <a:solidFill>
                  <a:schemeClr val="accent1"/>
                </a:solidFill>
              </a:rPr>
              <a:t>   }</a:t>
            </a:r>
          </a:p>
          <a:p>
            <a:pPr lvl="1"/>
            <a:r>
              <a:rPr lang="en-US" altLang="zh-TW"/>
              <a:t>When we wish to use these display lists to draw individual characters, rather than offsetting the identifier of the display lists by base each time, we can set an offset as follows:</a:t>
            </a:r>
          </a:p>
          <a:p>
            <a:pPr lvl="1">
              <a:buFont typeface="Wingdings 2" panose="05020102010507070707" pitchFamily="18" charset="2"/>
              <a:buNone/>
            </a:pPr>
            <a:r>
              <a:rPr lang="en-US" altLang="zh-TW"/>
              <a:t>    </a:t>
            </a:r>
            <a:r>
              <a:rPr lang="en-US" altLang="zh-TW">
                <a:solidFill>
                  <a:schemeClr val="accent1"/>
                </a:solidFill>
              </a:rPr>
              <a:t>glListBase(base);</a:t>
            </a:r>
          </a:p>
        </p:txBody>
      </p:sp>
      <p:sp>
        <p:nvSpPr>
          <p:cNvPr id="4" name="日期版面配置區 3">
            <a:extLst>
              <a:ext uri="{FF2B5EF4-FFF2-40B4-BE49-F238E27FC236}">
                <a16:creationId xmlns:a16="http://schemas.microsoft.com/office/drawing/2014/main" id="{C5C7E91B-BA5E-411C-8F86-B35F25DAF955}"/>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E4DB071-D06A-47E2-BAC2-45A42535A953}"/>
              </a:ext>
            </a:extLst>
          </p:cNvPr>
          <p:cNvSpPr>
            <a:spLocks noGrp="1"/>
          </p:cNvSpPr>
          <p:nvPr>
            <p:ph type="ftr" sz="quarter" idx="11"/>
          </p:nvPr>
        </p:nvSpPr>
        <p:spPr/>
        <p:txBody>
          <a:bodyPr/>
          <a:lstStyle/>
          <a:p>
            <a:pPr>
              <a:defRPr/>
            </a:pPr>
            <a:r>
              <a:rPr lang="en-US" altLang="zh-TW"/>
              <a:t>CG</a:t>
            </a:r>
            <a:endParaRPr lang="zh-TW" altLang="en-US"/>
          </a:p>
        </p:txBody>
      </p:sp>
      <p:sp>
        <p:nvSpPr>
          <p:cNvPr id="39942" name="投影片編號版面配置區 5">
            <a:extLst>
              <a:ext uri="{FF2B5EF4-FFF2-40B4-BE49-F238E27FC236}">
                <a16:creationId xmlns:a16="http://schemas.microsoft.com/office/drawing/2014/main" id="{D73592CC-230D-4BC5-952D-01842889B2B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E2B8EBBF-C3B5-4AE3-82C8-C5AAB05877CC}"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a:extLst>
              <a:ext uri="{FF2B5EF4-FFF2-40B4-BE49-F238E27FC236}">
                <a16:creationId xmlns:a16="http://schemas.microsoft.com/office/drawing/2014/main" id="{B220A4E0-D045-4865-91AF-FF4EEA668EA3}"/>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(15)</a:t>
            </a:r>
            <a:endParaRPr lang="zh-TW" altLang="en-US"/>
          </a:p>
        </p:txBody>
      </p:sp>
      <p:sp>
        <p:nvSpPr>
          <p:cNvPr id="40963" name="內容版面配置區 2">
            <a:extLst>
              <a:ext uri="{FF2B5EF4-FFF2-40B4-BE49-F238E27FC236}">
                <a16:creationId xmlns:a16="http://schemas.microsoft.com/office/drawing/2014/main" id="{A612B0D2-A7F2-498D-BDC7-30FBD934BFFC}"/>
              </a:ext>
            </a:extLst>
          </p:cNvPr>
          <p:cNvSpPr>
            <a:spLocks noGrp="1"/>
          </p:cNvSpPr>
          <p:nvPr>
            <p:ph sz="quarter" idx="1"/>
          </p:nvPr>
        </p:nvSpPr>
        <p:spPr>
          <a:xfrm>
            <a:off x="357188" y="1447800"/>
            <a:ext cx="8786812" cy="5124450"/>
          </a:xfrm>
        </p:spPr>
        <p:txBody>
          <a:bodyPr/>
          <a:lstStyle/>
          <a:p>
            <a:pPr lvl="1"/>
            <a:r>
              <a:rPr lang="en-US" altLang="zh-TW"/>
              <a:t>Our drawing of a string is accomplished in the server by the function call</a:t>
            </a:r>
          </a:p>
          <a:p>
            <a:pPr lvl="1">
              <a:buFont typeface="Wingdings 2" panose="05020102010507070707" pitchFamily="18" charset="2"/>
              <a:buNone/>
            </a:pPr>
            <a:r>
              <a:rPr lang="en-US" altLang="zh-TW"/>
              <a:t>    </a:t>
            </a:r>
            <a:r>
              <a:rPr lang="en-US" altLang="zh-TW">
                <a:solidFill>
                  <a:schemeClr val="accent1"/>
                </a:solidFill>
              </a:rPr>
              <a:t>char *text_string;</a:t>
            </a:r>
          </a:p>
          <a:p>
            <a:pPr lvl="1">
              <a:buFont typeface="Wingdings 2" panose="05020102010507070707" pitchFamily="18" charset="2"/>
              <a:buNone/>
            </a:pPr>
            <a:r>
              <a:rPr lang="en-US" altLang="zh-TW">
                <a:solidFill>
                  <a:schemeClr val="accent1"/>
                </a:solidFill>
              </a:rPr>
              <a:t>    glCallLists((GLint) strlen(text_string), GL_BYTE, text_string);</a:t>
            </a:r>
          </a:p>
          <a:p>
            <a:pPr>
              <a:buFont typeface="Wingdings 2" panose="05020102010507070707" pitchFamily="18" charset="2"/>
              <a:buNone/>
            </a:pPr>
            <a:endParaRPr lang="en-US" altLang="zh-TW"/>
          </a:p>
          <a:p>
            <a:r>
              <a:rPr lang="en-US" altLang="zh-TW" b="1"/>
              <a:t>Fonts in GLUT</a:t>
            </a:r>
          </a:p>
          <a:p>
            <a:pPr lvl="1"/>
            <a:r>
              <a:rPr lang="en-US" altLang="zh-TW"/>
              <a:t>In general, we prefer to use an existing font rather than to define our own.  GLUT provides a few raster and stroke fonts.</a:t>
            </a:r>
          </a:p>
          <a:p>
            <a:pPr lvl="1"/>
            <a:r>
              <a:rPr lang="en-US" altLang="zh-TW"/>
              <a:t>We can access a single character from a monotype.  GLUT_STROKE_MONO_ROMAN provides proportional spaced characters</a:t>
            </a:r>
          </a:p>
          <a:p>
            <a:pPr lvl="1">
              <a:buFont typeface="Wingdings 2" panose="05020102010507070707" pitchFamily="18" charset="2"/>
              <a:buNone/>
            </a:pPr>
            <a:r>
              <a:rPr lang="en-US" altLang="zh-TW">
                <a:solidFill>
                  <a:schemeClr val="accent1"/>
                </a:solidFill>
              </a:rPr>
              <a:t>  glutStrokeCharacter(GLUT_STROKE_MONO_ROMAN, int character);</a:t>
            </a:r>
          </a:p>
        </p:txBody>
      </p:sp>
      <p:sp>
        <p:nvSpPr>
          <p:cNvPr id="4" name="日期版面配置區 3">
            <a:extLst>
              <a:ext uri="{FF2B5EF4-FFF2-40B4-BE49-F238E27FC236}">
                <a16:creationId xmlns:a16="http://schemas.microsoft.com/office/drawing/2014/main" id="{C7C5A0BE-4C5F-4F0C-B275-DFCB29ED9005}"/>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D482F06F-4EA9-4166-B81E-7CA1F800000F}"/>
              </a:ext>
            </a:extLst>
          </p:cNvPr>
          <p:cNvSpPr>
            <a:spLocks noGrp="1"/>
          </p:cNvSpPr>
          <p:nvPr>
            <p:ph type="ftr" sz="quarter" idx="11"/>
          </p:nvPr>
        </p:nvSpPr>
        <p:spPr/>
        <p:txBody>
          <a:bodyPr/>
          <a:lstStyle/>
          <a:p>
            <a:pPr>
              <a:defRPr/>
            </a:pPr>
            <a:r>
              <a:rPr lang="en-US" altLang="zh-TW"/>
              <a:t>CG</a:t>
            </a:r>
            <a:endParaRPr lang="zh-TW" altLang="en-US"/>
          </a:p>
        </p:txBody>
      </p:sp>
      <p:sp>
        <p:nvSpPr>
          <p:cNvPr id="40966" name="投影片編號版面配置區 5">
            <a:extLst>
              <a:ext uri="{FF2B5EF4-FFF2-40B4-BE49-F238E27FC236}">
                <a16:creationId xmlns:a16="http://schemas.microsoft.com/office/drawing/2014/main" id="{FAB0B5AB-C5A4-49BC-B637-6E7187D44CA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89E590E-706C-4880-9882-4CDFA44C424C}"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a:extLst>
              <a:ext uri="{FF2B5EF4-FFF2-40B4-BE49-F238E27FC236}">
                <a16:creationId xmlns:a16="http://schemas.microsoft.com/office/drawing/2014/main" id="{848C1DDD-082C-4062-9971-D7E7DBE5B54E}"/>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(16)</a:t>
            </a:r>
            <a:endParaRPr lang="zh-TW" altLang="en-US"/>
          </a:p>
        </p:txBody>
      </p:sp>
      <p:sp>
        <p:nvSpPr>
          <p:cNvPr id="41987" name="內容版面配置區 2">
            <a:extLst>
              <a:ext uri="{FF2B5EF4-FFF2-40B4-BE49-F238E27FC236}">
                <a16:creationId xmlns:a16="http://schemas.microsoft.com/office/drawing/2014/main" id="{E72E6165-1391-465A-A5E4-672718EE5C69}"/>
              </a:ext>
            </a:extLst>
          </p:cNvPr>
          <p:cNvSpPr>
            <a:spLocks noGrp="1"/>
          </p:cNvSpPr>
          <p:nvPr>
            <p:ph sz="quarter" idx="1"/>
          </p:nvPr>
        </p:nvSpPr>
        <p:spPr>
          <a:xfrm>
            <a:off x="357188" y="1447800"/>
            <a:ext cx="8643937" cy="5195888"/>
          </a:xfrm>
        </p:spPr>
        <p:txBody>
          <a:bodyPr/>
          <a:lstStyle/>
          <a:p>
            <a:pPr lvl="1"/>
            <a:r>
              <a:rPr lang="en-US" altLang="zh-TW"/>
              <a:t>In addition, each invocation of glutStrokeCharacter includes a translation to the bottom right of the character’s box, to prepare for the next character.</a:t>
            </a:r>
          </a:p>
          <a:p>
            <a:pPr lvl="1"/>
            <a:r>
              <a:rPr lang="en-US" altLang="zh-TW"/>
              <a:t>Raster and bitmap character are produced in a similar manner,</a:t>
            </a:r>
          </a:p>
          <a:p>
            <a:pPr lvl="1">
              <a:buFont typeface="Wingdings 2" panose="05020102010507070707" pitchFamily="18" charset="2"/>
              <a:buNone/>
            </a:pPr>
            <a:r>
              <a:rPr lang="en-US" altLang="zh-TW">
                <a:solidFill>
                  <a:schemeClr val="accent1"/>
                </a:solidFill>
              </a:rPr>
              <a:t>   glutBitmapCharacter(GLUT_BITMAP_8_By_13, int character);</a:t>
            </a:r>
          </a:p>
          <a:p>
            <a:pPr lvl="1">
              <a:buFont typeface="Wingdings 2" panose="05020102010507070707" pitchFamily="18" charset="2"/>
              <a:buNone/>
            </a:pPr>
            <a:endParaRPr lang="en-US" altLang="zh-TW"/>
          </a:p>
          <a:p>
            <a:pPr lvl="1"/>
            <a:r>
              <a:rPr lang="en-US" altLang="zh-TW"/>
              <a:t>Positioning of bitmap  characters is considerably simpler than the positioning of stroke characters is because bitmap characters are drawn directly in the frame buffer and are not subject to geometric transformation.</a:t>
            </a:r>
          </a:p>
          <a:p>
            <a:pPr lvl="1"/>
            <a:r>
              <a:rPr lang="en-US" altLang="zh-TW"/>
              <a:t>If characters have different widths, we can use the </a:t>
            </a:r>
            <a:r>
              <a:rPr lang="en-US" altLang="zh-TW">
                <a:solidFill>
                  <a:schemeClr val="accent1"/>
                </a:solidFill>
              </a:rPr>
              <a:t>glutBitmapWidth(font, char) </a:t>
            </a:r>
            <a:r>
              <a:rPr lang="en-US" altLang="zh-TW"/>
              <a:t>function to return the width of a particular character.</a:t>
            </a:r>
          </a:p>
        </p:txBody>
      </p:sp>
      <p:sp>
        <p:nvSpPr>
          <p:cNvPr id="4" name="日期版面配置區 3">
            <a:extLst>
              <a:ext uri="{FF2B5EF4-FFF2-40B4-BE49-F238E27FC236}">
                <a16:creationId xmlns:a16="http://schemas.microsoft.com/office/drawing/2014/main" id="{FE09FB7D-A420-46E7-8E8E-74C867331742}"/>
              </a:ext>
            </a:extLst>
          </p:cNvPr>
          <p:cNvSpPr>
            <a:spLocks noGrp="1"/>
          </p:cNvSpPr>
          <p:nvPr>
            <p:ph type="dt" sz="quarter" idx="10"/>
          </p:nvPr>
        </p:nvSpPr>
        <p:spPr/>
        <p:txBody>
          <a:bodyPr/>
          <a:lstStyle/>
          <a:p>
            <a:pPr>
              <a:defRPr/>
            </a:pPr>
            <a:fld id="{A542DFF2-41CD-4237-96D6-D78A50354910}"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E9C4323A-4F54-43C9-9086-72A4E3DB31F7}"/>
              </a:ext>
            </a:extLst>
          </p:cNvPr>
          <p:cNvSpPr>
            <a:spLocks noGrp="1"/>
          </p:cNvSpPr>
          <p:nvPr>
            <p:ph type="ftr" sz="quarter" idx="11"/>
          </p:nvPr>
        </p:nvSpPr>
        <p:spPr/>
        <p:txBody>
          <a:bodyPr/>
          <a:lstStyle/>
          <a:p>
            <a:pPr>
              <a:defRPr/>
            </a:pPr>
            <a:r>
              <a:rPr lang="en-US" altLang="zh-TW"/>
              <a:t>CG</a:t>
            </a:r>
            <a:endParaRPr lang="zh-TW" altLang="en-US"/>
          </a:p>
        </p:txBody>
      </p:sp>
      <p:sp>
        <p:nvSpPr>
          <p:cNvPr id="41990" name="投影片編號版面配置區 5">
            <a:extLst>
              <a:ext uri="{FF2B5EF4-FFF2-40B4-BE49-F238E27FC236}">
                <a16:creationId xmlns:a16="http://schemas.microsoft.com/office/drawing/2014/main" id="{74DBCF97-002C-4B21-B659-D99F5B7A399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218B8CA0-DDD1-4D7D-BD6A-C769739627B9}"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a:extLst>
              <a:ext uri="{FF2B5EF4-FFF2-40B4-BE49-F238E27FC236}">
                <a16:creationId xmlns:a16="http://schemas.microsoft.com/office/drawing/2014/main" id="{3D08A1FF-78B3-4F10-A0CE-E7F0F4004DE4}"/>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Display Lists and Modeling</a:t>
            </a:r>
            <a:endParaRPr lang="zh-TW" altLang="en-US" b="1">
              <a:latin typeface="Times New Roman" panose="02020603050405020304" pitchFamily="18" charset="0"/>
              <a:cs typeface="Times New Roman" panose="02020603050405020304" pitchFamily="18" charset="0"/>
            </a:endParaRPr>
          </a:p>
        </p:txBody>
      </p:sp>
      <p:sp>
        <p:nvSpPr>
          <p:cNvPr id="43011" name="內容版面配置區 2">
            <a:extLst>
              <a:ext uri="{FF2B5EF4-FFF2-40B4-BE49-F238E27FC236}">
                <a16:creationId xmlns:a16="http://schemas.microsoft.com/office/drawing/2014/main" id="{73E66749-BB50-42BC-8D4F-973B0CABA22D}"/>
              </a:ext>
            </a:extLst>
          </p:cNvPr>
          <p:cNvSpPr>
            <a:spLocks noGrp="1"/>
          </p:cNvSpPr>
          <p:nvPr>
            <p:ph sz="quarter" idx="1"/>
          </p:nvPr>
        </p:nvSpPr>
        <p:spPr>
          <a:xfrm>
            <a:off x="357188" y="1447800"/>
            <a:ext cx="8572500" cy="5053013"/>
          </a:xfrm>
        </p:spPr>
        <p:txBody>
          <a:bodyPr/>
          <a:lstStyle/>
          <a:p>
            <a:r>
              <a:rPr lang="en-US" altLang="zh-TW"/>
              <a:t>Because </a:t>
            </a:r>
            <a:r>
              <a:rPr lang="en-US" altLang="zh-TW">
                <a:solidFill>
                  <a:srgbClr val="FF0000"/>
                </a:solidFill>
              </a:rPr>
              <a:t>display lists can call other display lists</a:t>
            </a:r>
            <a:r>
              <a:rPr lang="en-US" altLang="zh-TW"/>
              <a:t>, they are powerful tools for building hierarchical models that can incorporate relationships among parts of a model.</a:t>
            </a:r>
          </a:p>
          <a:p>
            <a:pPr>
              <a:buFont typeface="Wingdings 2" panose="05020102010507070707" pitchFamily="18" charset="2"/>
              <a:buNone/>
            </a:pPr>
            <a:r>
              <a:rPr lang="en-US" altLang="zh-TW" sz="2000"/>
              <a:t>    </a:t>
            </a:r>
            <a:r>
              <a:rPr lang="en-US" altLang="zh-TW" sz="2000">
                <a:solidFill>
                  <a:srgbClr val="FF0000"/>
                </a:solidFill>
              </a:rPr>
              <a:t>#define EYE 1                            #define FACE 2</a:t>
            </a:r>
          </a:p>
          <a:p>
            <a:pPr>
              <a:buFont typeface="Wingdings 2" panose="05020102010507070707" pitchFamily="18" charset="2"/>
              <a:buNone/>
            </a:pPr>
            <a:r>
              <a:rPr lang="en-US" altLang="zh-TW" sz="2000">
                <a:solidFill>
                  <a:srgbClr val="FF0000"/>
                </a:solidFill>
              </a:rPr>
              <a:t>    glNewList(EYE);                         glNewList(FACE);</a:t>
            </a:r>
          </a:p>
          <a:p>
            <a:pPr>
              <a:buFont typeface="Wingdings 2" panose="05020102010507070707" pitchFamily="18" charset="2"/>
              <a:buNone/>
            </a:pPr>
            <a:r>
              <a:rPr lang="en-US" altLang="zh-TW" sz="2000">
                <a:solidFill>
                  <a:srgbClr val="FF0000"/>
                </a:solidFill>
              </a:rPr>
              <a:t>    /*eye code*/                              /*draw the outline*/ </a:t>
            </a:r>
          </a:p>
          <a:p>
            <a:pPr>
              <a:buFont typeface="Wingdings 2" panose="05020102010507070707" pitchFamily="18" charset="2"/>
              <a:buNone/>
            </a:pPr>
            <a:r>
              <a:rPr lang="en-US" altLang="zh-TW" sz="2000">
                <a:solidFill>
                  <a:srgbClr val="FF0000"/>
                </a:solidFill>
              </a:rPr>
              <a:t>    glEndList();                                     glTranslatef(…)</a:t>
            </a:r>
          </a:p>
          <a:p>
            <a:pPr>
              <a:buFont typeface="Wingdings 2" panose="05020102010507070707" pitchFamily="18" charset="2"/>
              <a:buNone/>
            </a:pPr>
            <a:r>
              <a:rPr lang="en-US" altLang="zh-TW" sz="2000">
                <a:solidFill>
                  <a:srgbClr val="FF0000"/>
                </a:solidFill>
              </a:rPr>
              <a:t>                                                            glCallList(EYE);</a:t>
            </a:r>
          </a:p>
          <a:p>
            <a:pPr>
              <a:buFont typeface="Wingdings 2" panose="05020102010507070707" pitchFamily="18" charset="2"/>
              <a:buNone/>
            </a:pPr>
            <a:r>
              <a:rPr lang="en-US" altLang="zh-TW" sz="2000">
                <a:solidFill>
                  <a:srgbClr val="FF0000"/>
                </a:solidFill>
              </a:rPr>
              <a:t>                                                            glTranslatef(…)</a:t>
            </a:r>
          </a:p>
          <a:p>
            <a:pPr>
              <a:buFont typeface="Wingdings 2" panose="05020102010507070707" pitchFamily="18" charset="2"/>
              <a:buNone/>
            </a:pPr>
            <a:r>
              <a:rPr lang="en-US" altLang="zh-TW" sz="2000">
                <a:solidFill>
                  <a:srgbClr val="FF0000"/>
                </a:solidFill>
              </a:rPr>
              <a:t>                                                            glCallList(EYE);</a:t>
            </a:r>
          </a:p>
          <a:p>
            <a:pPr>
              <a:buFont typeface="Wingdings 2" panose="05020102010507070707" pitchFamily="18" charset="2"/>
              <a:buNone/>
            </a:pPr>
            <a:r>
              <a:rPr lang="en-US" altLang="zh-TW" sz="2000">
                <a:solidFill>
                  <a:srgbClr val="FF0000"/>
                </a:solidFill>
              </a:rPr>
              <a:t>                                                            glTranslatef(…)</a:t>
            </a:r>
          </a:p>
          <a:p>
            <a:pPr>
              <a:buFont typeface="Wingdings 2" panose="05020102010507070707" pitchFamily="18" charset="2"/>
              <a:buNone/>
            </a:pPr>
            <a:r>
              <a:rPr lang="en-US" altLang="zh-TW" sz="2000">
                <a:solidFill>
                  <a:srgbClr val="FF0000"/>
                </a:solidFill>
              </a:rPr>
              <a:t>                                                            glCallList(NOSE);</a:t>
            </a:r>
          </a:p>
          <a:p>
            <a:pPr>
              <a:buFont typeface="Wingdings 2" panose="05020102010507070707" pitchFamily="18" charset="2"/>
              <a:buNone/>
            </a:pPr>
            <a:r>
              <a:rPr lang="en-US" altLang="zh-TW" sz="2000">
                <a:solidFill>
                  <a:srgbClr val="FF0000"/>
                </a:solidFill>
              </a:rPr>
              <a:t>                                                          glEndList();</a:t>
            </a:r>
          </a:p>
          <a:p>
            <a:pPr>
              <a:buFont typeface="Wingdings 2" panose="05020102010507070707" pitchFamily="18" charset="2"/>
              <a:buNone/>
            </a:pPr>
            <a:endParaRPr lang="zh-TW" altLang="en-US"/>
          </a:p>
        </p:txBody>
      </p:sp>
      <p:sp>
        <p:nvSpPr>
          <p:cNvPr id="4" name="日期版面配置區 3">
            <a:extLst>
              <a:ext uri="{FF2B5EF4-FFF2-40B4-BE49-F238E27FC236}">
                <a16:creationId xmlns:a16="http://schemas.microsoft.com/office/drawing/2014/main" id="{98C512A7-98C2-4EE8-8EBD-F109BA94CD0C}"/>
              </a:ext>
            </a:extLst>
          </p:cNvPr>
          <p:cNvSpPr>
            <a:spLocks noGrp="1"/>
          </p:cNvSpPr>
          <p:nvPr>
            <p:ph type="dt" sz="quarter" idx="10"/>
          </p:nvPr>
        </p:nvSpPr>
        <p:spPr/>
        <p:txBody>
          <a:bodyPr/>
          <a:lstStyle/>
          <a:p>
            <a:pPr>
              <a:defRPr/>
            </a:pPr>
            <a:fld id="{9CA6C60A-211C-4CF9-8B0C-8BCC47B248C6}"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87F92B2-CA65-4409-87D9-657DDB3B11C0}"/>
              </a:ext>
            </a:extLst>
          </p:cNvPr>
          <p:cNvSpPr>
            <a:spLocks noGrp="1"/>
          </p:cNvSpPr>
          <p:nvPr>
            <p:ph type="ftr" sz="quarter" idx="11"/>
          </p:nvPr>
        </p:nvSpPr>
        <p:spPr/>
        <p:txBody>
          <a:bodyPr/>
          <a:lstStyle/>
          <a:p>
            <a:pPr>
              <a:defRPr/>
            </a:pPr>
            <a:r>
              <a:rPr lang="en-US" altLang="zh-TW"/>
              <a:t>CG</a:t>
            </a:r>
            <a:endParaRPr lang="zh-TW" altLang="en-US"/>
          </a:p>
        </p:txBody>
      </p:sp>
      <p:sp>
        <p:nvSpPr>
          <p:cNvPr id="43014" name="投影片編號版面配置區 5">
            <a:extLst>
              <a:ext uri="{FF2B5EF4-FFF2-40B4-BE49-F238E27FC236}">
                <a16:creationId xmlns:a16="http://schemas.microsoft.com/office/drawing/2014/main" id="{FB41E36C-E218-4CC9-9428-C40AF815670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234980B4-8F70-4A04-89A1-6A0D91DF03F8}"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7" name="橢圓 6">
            <a:extLst>
              <a:ext uri="{FF2B5EF4-FFF2-40B4-BE49-F238E27FC236}">
                <a16:creationId xmlns:a16="http://schemas.microsoft.com/office/drawing/2014/main" id="{E7A3DFF8-EBFB-4D17-9401-3A63A5DDC634}"/>
              </a:ext>
            </a:extLst>
          </p:cNvPr>
          <p:cNvSpPr/>
          <p:nvPr/>
        </p:nvSpPr>
        <p:spPr>
          <a:xfrm>
            <a:off x="7215188" y="2643188"/>
            <a:ext cx="1143000" cy="135731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8" name="橢圓 7">
            <a:extLst>
              <a:ext uri="{FF2B5EF4-FFF2-40B4-BE49-F238E27FC236}">
                <a16:creationId xmlns:a16="http://schemas.microsoft.com/office/drawing/2014/main" id="{3F9BB3B8-E786-4687-9079-43BB2AAE3051}"/>
              </a:ext>
            </a:extLst>
          </p:cNvPr>
          <p:cNvSpPr/>
          <p:nvPr/>
        </p:nvSpPr>
        <p:spPr>
          <a:xfrm>
            <a:off x="7500938" y="3000375"/>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9" name="橢圓 8">
            <a:extLst>
              <a:ext uri="{FF2B5EF4-FFF2-40B4-BE49-F238E27FC236}">
                <a16:creationId xmlns:a16="http://schemas.microsoft.com/office/drawing/2014/main" id="{0E56BA3F-7BF8-4AF4-AF2A-F947BF73A49A}"/>
              </a:ext>
            </a:extLst>
          </p:cNvPr>
          <p:cNvSpPr/>
          <p:nvPr/>
        </p:nvSpPr>
        <p:spPr>
          <a:xfrm>
            <a:off x="7858125" y="3000375"/>
            <a:ext cx="21431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0" name="等腰三角形 9">
            <a:extLst>
              <a:ext uri="{FF2B5EF4-FFF2-40B4-BE49-F238E27FC236}">
                <a16:creationId xmlns:a16="http://schemas.microsoft.com/office/drawing/2014/main" id="{216879E4-8F91-40C8-A80D-876C610BB3E7}"/>
              </a:ext>
            </a:extLst>
          </p:cNvPr>
          <p:cNvSpPr/>
          <p:nvPr/>
        </p:nvSpPr>
        <p:spPr>
          <a:xfrm>
            <a:off x="7759700" y="3259138"/>
            <a:ext cx="71438" cy="2857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4" name="拱形 13">
            <a:extLst>
              <a:ext uri="{FF2B5EF4-FFF2-40B4-BE49-F238E27FC236}">
                <a16:creationId xmlns:a16="http://schemas.microsoft.com/office/drawing/2014/main" id="{DBA99A6E-1BEA-4B29-8DE0-1EEEC0CB24AA}"/>
              </a:ext>
            </a:extLst>
          </p:cNvPr>
          <p:cNvSpPr/>
          <p:nvPr/>
        </p:nvSpPr>
        <p:spPr>
          <a:xfrm>
            <a:off x="7643813" y="3714750"/>
            <a:ext cx="285750" cy="71438"/>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標題 1">
            <a:extLst>
              <a:ext uri="{FF2B5EF4-FFF2-40B4-BE49-F238E27FC236}">
                <a16:creationId xmlns:a16="http://schemas.microsoft.com/office/drawing/2014/main" id="{702E5051-3D5D-4465-8036-F4A4AEDA2EFF}"/>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Menus (1)</a:t>
            </a:r>
            <a:endParaRPr lang="zh-TW" altLang="en-US" b="1">
              <a:latin typeface="Times New Roman" panose="02020603050405020304" pitchFamily="18" charset="0"/>
              <a:cs typeface="Times New Roman" panose="02020603050405020304" pitchFamily="18" charset="0"/>
            </a:endParaRPr>
          </a:p>
        </p:txBody>
      </p:sp>
      <p:sp>
        <p:nvSpPr>
          <p:cNvPr id="58371" name="內容版面配置區 2">
            <a:extLst>
              <a:ext uri="{FF2B5EF4-FFF2-40B4-BE49-F238E27FC236}">
                <a16:creationId xmlns:a16="http://schemas.microsoft.com/office/drawing/2014/main" id="{C41C7F48-540B-48DE-8721-B5057E971058}"/>
              </a:ext>
            </a:extLst>
          </p:cNvPr>
          <p:cNvSpPr>
            <a:spLocks noGrp="1"/>
          </p:cNvSpPr>
          <p:nvPr>
            <p:ph sz="quarter" idx="1"/>
          </p:nvPr>
        </p:nvSpPr>
        <p:spPr>
          <a:xfrm>
            <a:off x="357188" y="1447800"/>
            <a:ext cx="8786812" cy="5053013"/>
          </a:xfrm>
        </p:spPr>
        <p:txBody>
          <a:bodyPr/>
          <a:lstStyle/>
          <a:p>
            <a:r>
              <a:rPr lang="en-US" altLang="zh-TW"/>
              <a:t>We could use the graphics primitives and the mouse callbacks to construct various graphics input devices.  (as slidebar) However, much of the code would be tedious to develop.</a:t>
            </a:r>
          </a:p>
          <a:p>
            <a:endParaRPr lang="en-US" altLang="zh-TW"/>
          </a:p>
          <a:p>
            <a:r>
              <a:rPr lang="en-US" altLang="zh-TW"/>
              <a:t>GLUT provides one additional feature, </a:t>
            </a:r>
            <a:r>
              <a:rPr lang="en-US" altLang="zh-TW">
                <a:solidFill>
                  <a:schemeClr val="accent2"/>
                </a:solidFill>
              </a:rPr>
              <a:t>pop-up menus</a:t>
            </a:r>
            <a:r>
              <a:rPr lang="en-US" altLang="zh-TW"/>
              <a:t>, that we can use with the mouse to create sophisticated interactive applications.</a:t>
            </a:r>
          </a:p>
          <a:p>
            <a:endParaRPr lang="en-US" altLang="zh-TW"/>
          </a:p>
          <a:p>
            <a:r>
              <a:rPr lang="en-US" altLang="zh-TW"/>
              <a:t>Using menus involves taking a few simple steps.</a:t>
            </a:r>
          </a:p>
          <a:p>
            <a:pPr lvl="1"/>
            <a:r>
              <a:rPr lang="en-US" altLang="zh-TW"/>
              <a:t>We must define the actions corresponding to each entry in the menu.</a:t>
            </a:r>
          </a:p>
          <a:p>
            <a:pPr lvl="1"/>
            <a:r>
              <a:rPr lang="en-US" altLang="zh-TW"/>
              <a:t>We must link the menu to a particular mouse button.</a:t>
            </a:r>
          </a:p>
          <a:p>
            <a:pPr lvl="1"/>
            <a:r>
              <a:rPr lang="en-US" altLang="zh-TW"/>
              <a:t>Finally, we must register a callback function for each menu.</a:t>
            </a:r>
          </a:p>
          <a:p>
            <a:endParaRPr lang="zh-TW" altLang="en-US"/>
          </a:p>
        </p:txBody>
      </p:sp>
      <p:sp>
        <p:nvSpPr>
          <p:cNvPr id="4" name="日期版面配置區 3">
            <a:extLst>
              <a:ext uri="{FF2B5EF4-FFF2-40B4-BE49-F238E27FC236}">
                <a16:creationId xmlns:a16="http://schemas.microsoft.com/office/drawing/2014/main" id="{28A9378F-5602-42B0-9841-AE21AFF5578C}"/>
              </a:ext>
            </a:extLst>
          </p:cNvPr>
          <p:cNvSpPr>
            <a:spLocks noGrp="1"/>
          </p:cNvSpPr>
          <p:nvPr>
            <p:ph type="dt" sz="quarter" idx="10"/>
          </p:nvPr>
        </p:nvSpPr>
        <p:spPr/>
        <p:txBody>
          <a:bodyPr/>
          <a:lstStyle/>
          <a:p>
            <a:pPr>
              <a:defRPr/>
            </a:pPr>
            <a:fld id="{5FB58EF5-320D-425B-8DD0-6A52AE4784DF}"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C7293E7-C886-4FEE-AD96-C110B0BA4A53}"/>
              </a:ext>
            </a:extLst>
          </p:cNvPr>
          <p:cNvSpPr>
            <a:spLocks noGrp="1"/>
          </p:cNvSpPr>
          <p:nvPr>
            <p:ph type="ftr" sz="quarter" idx="11"/>
          </p:nvPr>
        </p:nvSpPr>
        <p:spPr/>
        <p:txBody>
          <a:bodyPr/>
          <a:lstStyle/>
          <a:p>
            <a:pPr>
              <a:defRPr/>
            </a:pPr>
            <a:r>
              <a:rPr lang="en-US" altLang="zh-TW"/>
              <a:t>CG</a:t>
            </a:r>
            <a:endParaRPr lang="zh-TW" altLang="en-US"/>
          </a:p>
        </p:txBody>
      </p:sp>
      <p:sp>
        <p:nvSpPr>
          <p:cNvPr id="58374" name="投影片編號版面配置區 5">
            <a:extLst>
              <a:ext uri="{FF2B5EF4-FFF2-40B4-BE49-F238E27FC236}">
                <a16:creationId xmlns:a16="http://schemas.microsoft.com/office/drawing/2014/main" id="{C309E695-32C0-4A67-B683-4EA9D446A48E}"/>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64D53EC4-0532-4969-8CE6-5CF8090CDF87}"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58375" name="Picture 2" descr="D:\upload\計算機圖學\Interactive computer graphics\PowerPoint Figures\0321533674_fig\Figures\Angel5EjpegChap03\AN03F16.jpg">
            <a:extLst>
              <a:ext uri="{FF2B5EF4-FFF2-40B4-BE49-F238E27FC236}">
                <a16:creationId xmlns:a16="http://schemas.microsoft.com/office/drawing/2014/main" id="{76065C9F-5EE6-4A21-84B8-B01F24E29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688" y="2428875"/>
            <a:ext cx="152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2" descr="一張含有 文字 的圖片&#10;&#10;自動產生的描述">
            <a:extLst>
              <a:ext uri="{FF2B5EF4-FFF2-40B4-BE49-F238E27FC236}">
                <a16:creationId xmlns:a16="http://schemas.microsoft.com/office/drawing/2014/main" id="{9E69027B-74F7-429E-A184-45900B59917D}"/>
              </a:ext>
            </a:extLst>
          </p:cNvPr>
          <p:cNvPicPr>
            <a:picLocks noChangeAspect="1"/>
          </p:cNvPicPr>
          <p:nvPr/>
        </p:nvPicPr>
        <p:blipFill>
          <a:blip r:embed="rId4"/>
          <a:stretch>
            <a:fillRect/>
          </a:stretch>
        </p:blipFill>
        <p:spPr>
          <a:xfrm>
            <a:off x="6580752" y="3976541"/>
            <a:ext cx="1283771" cy="103664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a:extLst>
              <a:ext uri="{FF2B5EF4-FFF2-40B4-BE49-F238E27FC236}">
                <a16:creationId xmlns:a16="http://schemas.microsoft.com/office/drawing/2014/main" id="{094BD234-F527-4BE9-BDF2-2907B87C082A}"/>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Menus (2)</a:t>
            </a:r>
            <a:endParaRPr lang="zh-TW" altLang="en-US"/>
          </a:p>
        </p:txBody>
      </p:sp>
      <p:sp>
        <p:nvSpPr>
          <p:cNvPr id="59395" name="內容版面配置區 2">
            <a:extLst>
              <a:ext uri="{FF2B5EF4-FFF2-40B4-BE49-F238E27FC236}">
                <a16:creationId xmlns:a16="http://schemas.microsoft.com/office/drawing/2014/main" id="{525B761E-EAA3-4FB4-8FE8-B5BC766CE8DD}"/>
              </a:ext>
            </a:extLst>
          </p:cNvPr>
          <p:cNvSpPr>
            <a:spLocks noGrp="1"/>
          </p:cNvSpPr>
          <p:nvPr>
            <p:ph sz="quarter" idx="1"/>
          </p:nvPr>
        </p:nvSpPr>
        <p:spPr>
          <a:xfrm>
            <a:off x="357188" y="1447800"/>
            <a:ext cx="8786812" cy="5053013"/>
          </a:xfrm>
        </p:spPr>
        <p:txBody>
          <a:bodyPr/>
          <a:lstStyle/>
          <a:p>
            <a:pPr>
              <a:buNone/>
            </a:pPr>
            <a:r>
              <a:rPr lang="en-US" altLang="zh-TW" b="1">
                <a:solidFill>
                  <a:schemeClr val="accent2"/>
                </a:solidFill>
                <a:latin typeface="Times New Roman"/>
                <a:ea typeface="新細明體"/>
                <a:cs typeface="Times New Roman"/>
              </a:rPr>
              <a:t>//</a:t>
            </a:r>
            <a:r>
              <a:rPr lang="en-US" altLang="zh-TW" b="1" err="1">
                <a:solidFill>
                  <a:schemeClr val="accent2"/>
                </a:solidFill>
                <a:latin typeface="Times New Roman"/>
                <a:ea typeface="新細明體"/>
                <a:cs typeface="Times New Roman"/>
              </a:rPr>
              <a:t>創建一個Menu</a:t>
            </a:r>
          </a:p>
          <a:p>
            <a:pPr>
              <a:buFont typeface="Wingdings 2" panose="05020102010507070707" pitchFamily="18" charset="2"/>
              <a:buNone/>
            </a:pPr>
            <a:r>
              <a:rPr lang="en-US" altLang="zh-TW" b="1" err="1">
                <a:solidFill>
                  <a:schemeClr val="accent2"/>
                </a:solidFill>
                <a:latin typeface="Times New Roman"/>
                <a:ea typeface="新細明體"/>
                <a:cs typeface="Times New Roman"/>
              </a:rPr>
              <a:t>glutCreateMenu</a:t>
            </a:r>
            <a:r>
              <a:rPr lang="en-US" altLang="zh-TW" b="1">
                <a:solidFill>
                  <a:schemeClr val="accent2"/>
                </a:solidFill>
                <a:latin typeface="Times New Roman"/>
                <a:ea typeface="新細明體"/>
                <a:cs typeface="Times New Roman"/>
              </a:rPr>
              <a:t>(</a:t>
            </a:r>
            <a:r>
              <a:rPr lang="en-US" altLang="zh-TW" b="1" err="1">
                <a:solidFill>
                  <a:schemeClr val="accent2"/>
                </a:solidFill>
                <a:latin typeface="Times New Roman"/>
                <a:ea typeface="新細明體"/>
                <a:cs typeface="Times New Roman"/>
              </a:rPr>
              <a:t>demo_menu</a:t>
            </a:r>
            <a:r>
              <a:rPr lang="en-US" altLang="zh-TW" b="1">
                <a:solidFill>
                  <a:schemeClr val="accent2"/>
                </a:solidFill>
                <a:latin typeface="Times New Roman"/>
                <a:ea typeface="新細明體"/>
                <a:cs typeface="Times New Roman"/>
              </a:rPr>
              <a:t>);</a:t>
            </a:r>
            <a:endParaRPr lang="en-US">
              <a:solidFill>
                <a:schemeClr val="accent2"/>
              </a:solidFill>
              <a:latin typeface="Times New Roman"/>
              <a:ea typeface="新細明體"/>
              <a:cs typeface="Times New Roman"/>
            </a:endParaRPr>
          </a:p>
          <a:p>
            <a:pPr>
              <a:buFont typeface="Wingdings 2" panose="05020102010507070707" pitchFamily="18" charset="2"/>
              <a:buNone/>
            </a:pPr>
            <a:r>
              <a:rPr lang="en-US" altLang="zh-TW" b="1" err="1">
                <a:solidFill>
                  <a:schemeClr val="accent2"/>
                </a:solidFill>
                <a:latin typeface="Times New Roman"/>
                <a:ea typeface="新細明體"/>
                <a:cs typeface="Times New Roman"/>
              </a:rPr>
              <a:t>glutAddMenuEntry</a:t>
            </a:r>
            <a:r>
              <a:rPr lang="en-US" altLang="zh-TW" b="1">
                <a:solidFill>
                  <a:schemeClr val="accent2"/>
                </a:solidFill>
                <a:latin typeface="Times New Roman"/>
                <a:ea typeface="新細明體"/>
                <a:cs typeface="Times New Roman"/>
              </a:rPr>
              <a:t>(“quit”,1);</a:t>
            </a:r>
          </a:p>
          <a:p>
            <a:pPr>
              <a:buFont typeface="Wingdings 2" panose="05020102010507070707" pitchFamily="18" charset="2"/>
              <a:buNone/>
            </a:pPr>
            <a:r>
              <a:rPr lang="en-US" altLang="zh-TW" b="1" err="1">
                <a:solidFill>
                  <a:schemeClr val="accent2"/>
                </a:solidFill>
                <a:latin typeface="Times New Roman"/>
                <a:ea typeface="新細明體"/>
                <a:cs typeface="Times New Roman"/>
              </a:rPr>
              <a:t>glutAddMenuEntry</a:t>
            </a:r>
            <a:r>
              <a:rPr lang="en-US" altLang="zh-TW" b="1">
                <a:solidFill>
                  <a:schemeClr val="accent2"/>
                </a:solidFill>
                <a:latin typeface="Times New Roman"/>
                <a:ea typeface="新細明體"/>
                <a:cs typeface="Times New Roman"/>
              </a:rPr>
              <a:t>(“increase square size”, 2);</a:t>
            </a:r>
          </a:p>
          <a:p>
            <a:pPr>
              <a:buFont typeface="Wingdings 2" panose="05020102010507070707" pitchFamily="18" charset="2"/>
              <a:buNone/>
            </a:pPr>
            <a:r>
              <a:rPr lang="en-US" altLang="zh-TW" b="1" err="1">
                <a:solidFill>
                  <a:schemeClr val="accent2"/>
                </a:solidFill>
                <a:latin typeface="Times New Roman"/>
                <a:ea typeface="新細明體"/>
                <a:cs typeface="Times New Roman"/>
              </a:rPr>
              <a:t>glutAddMenuEntry</a:t>
            </a:r>
            <a:r>
              <a:rPr lang="en-US" altLang="zh-TW" b="1">
                <a:solidFill>
                  <a:schemeClr val="accent2"/>
                </a:solidFill>
                <a:latin typeface="Times New Roman"/>
                <a:ea typeface="新細明體"/>
                <a:cs typeface="Times New Roman"/>
              </a:rPr>
              <a:t>(“decrease square size”, 3);</a:t>
            </a:r>
          </a:p>
          <a:p>
            <a:pPr>
              <a:buNone/>
            </a:pPr>
            <a:r>
              <a:rPr lang="en-US" b="1">
                <a:solidFill>
                  <a:schemeClr val="accent2"/>
                </a:solidFill>
                <a:latin typeface="Times New Roman"/>
                <a:ea typeface="新細明體"/>
                <a:cs typeface="Times New Roman"/>
              </a:rPr>
              <a:t>//</a:t>
            </a:r>
            <a:r>
              <a:rPr lang="en-US" b="1" err="1">
                <a:solidFill>
                  <a:schemeClr val="accent2"/>
                </a:solidFill>
                <a:latin typeface="Times New Roman"/>
                <a:ea typeface="新細明體"/>
                <a:cs typeface="Times New Roman"/>
              </a:rPr>
              <a:t>右鍵叫出menu</a:t>
            </a:r>
            <a:endParaRPr lang="en-US" err="1">
              <a:solidFill>
                <a:schemeClr val="accent2"/>
              </a:solidFill>
              <a:ea typeface="+mn-lt"/>
              <a:cs typeface="+mn-lt"/>
            </a:endParaRPr>
          </a:p>
          <a:p>
            <a:pPr>
              <a:buFont typeface="Wingdings 2" panose="05020102010507070707" pitchFamily="18" charset="2"/>
              <a:buNone/>
            </a:pPr>
            <a:r>
              <a:rPr lang="en-US" altLang="zh-TW" b="1" err="1">
                <a:solidFill>
                  <a:schemeClr val="accent2"/>
                </a:solidFill>
                <a:latin typeface="Times New Roman"/>
                <a:ea typeface="新細明體"/>
                <a:cs typeface="Times New Roman"/>
              </a:rPr>
              <a:t>glutAttachMenu</a:t>
            </a:r>
            <a:r>
              <a:rPr lang="en-US" altLang="zh-TW" b="1">
                <a:solidFill>
                  <a:schemeClr val="accent2"/>
                </a:solidFill>
                <a:latin typeface="Times New Roman"/>
                <a:ea typeface="新細明體"/>
                <a:cs typeface="Times New Roman"/>
              </a:rPr>
              <a:t>(GLUT_RIGHT_BUTTON);</a:t>
            </a:r>
            <a:endParaRPr lang="en-US" altLang="zh-TW" b="1">
              <a:solidFill>
                <a:schemeClr val="accent2"/>
              </a:solidFill>
              <a:latin typeface="Times New Roman" panose="02020603050405020304" pitchFamily="18" charset="0"/>
              <a:ea typeface="新細明體"/>
              <a:cs typeface="Times New Roman" panose="02020603050405020304" pitchFamily="18" charset="0"/>
            </a:endParaRPr>
          </a:p>
          <a:p>
            <a:pPr>
              <a:buFont typeface="Wingdings 2" panose="05020102010507070707" pitchFamily="18" charset="2"/>
              <a:buNone/>
            </a:pPr>
            <a:r>
              <a:rPr lang="en-US" altLang="zh-TW" sz="2400">
                <a:latin typeface="Times New Roman"/>
                <a:ea typeface="新細明體"/>
                <a:cs typeface="Times New Roman"/>
              </a:rPr>
              <a:t>The function </a:t>
            </a:r>
            <a:r>
              <a:rPr lang="en-US" altLang="zh-TW" sz="2400" err="1">
                <a:latin typeface="Times New Roman"/>
                <a:ea typeface="新細明體"/>
                <a:cs typeface="Times New Roman"/>
              </a:rPr>
              <a:t>glutCreateMenu</a:t>
            </a:r>
            <a:r>
              <a:rPr lang="en-US" altLang="zh-TW" sz="2400">
                <a:latin typeface="Times New Roman"/>
                <a:ea typeface="新細明體"/>
                <a:cs typeface="Times New Roman"/>
              </a:rPr>
              <a:t> registers the callback function demo_</a:t>
            </a:r>
            <a:br>
              <a:rPr lang="en-US" altLang="zh-TW" sz="2400">
                <a:latin typeface="Times New Roman" panose="02020603050405020304" pitchFamily="18" charset="0"/>
                <a:cs typeface="Times New Roman" panose="02020603050405020304" pitchFamily="18" charset="0"/>
              </a:rPr>
            </a:br>
            <a:r>
              <a:rPr lang="en-US" altLang="zh-TW" sz="2400">
                <a:latin typeface="Times New Roman"/>
                <a:ea typeface="新細明體"/>
                <a:cs typeface="Times New Roman"/>
              </a:rPr>
              <a:t>menu.</a:t>
            </a:r>
          </a:p>
          <a:p>
            <a:pPr>
              <a:buFont typeface="Wingdings 2" panose="05020102010507070707" pitchFamily="18" charset="2"/>
              <a:buNone/>
            </a:pPr>
            <a:endParaRPr lang="en-US" altLang="zh-TW"/>
          </a:p>
          <a:p>
            <a:pPr>
              <a:buFont typeface="Wingdings 2" panose="05020102010507070707" pitchFamily="18" charset="2"/>
              <a:buNone/>
            </a:pPr>
            <a:endParaRPr lang="en-US" altLang="zh-TW"/>
          </a:p>
          <a:p>
            <a:pPr>
              <a:buFont typeface="Wingdings 2" panose="05020102010507070707" pitchFamily="18" charset="2"/>
              <a:buNone/>
            </a:pPr>
            <a:endParaRPr lang="zh-TW" altLang="en-US"/>
          </a:p>
        </p:txBody>
      </p:sp>
      <p:sp>
        <p:nvSpPr>
          <p:cNvPr id="4" name="日期版面配置區 3">
            <a:extLst>
              <a:ext uri="{FF2B5EF4-FFF2-40B4-BE49-F238E27FC236}">
                <a16:creationId xmlns:a16="http://schemas.microsoft.com/office/drawing/2014/main" id="{8D1A36E7-B935-40DB-AACA-05B1BA24F242}"/>
              </a:ext>
            </a:extLst>
          </p:cNvPr>
          <p:cNvSpPr>
            <a:spLocks noGrp="1"/>
          </p:cNvSpPr>
          <p:nvPr>
            <p:ph type="dt" sz="quarter" idx="10"/>
          </p:nvPr>
        </p:nvSpPr>
        <p:spPr/>
        <p:txBody>
          <a:bodyPr/>
          <a:lstStyle/>
          <a:p>
            <a:pPr>
              <a:defRPr/>
            </a:pPr>
            <a:fld id="{5FB58EF5-320D-425B-8DD0-6A52AE4784DF}"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280CEFF8-BCED-44AD-B30A-57CE55B39C80}"/>
              </a:ext>
            </a:extLst>
          </p:cNvPr>
          <p:cNvSpPr>
            <a:spLocks noGrp="1"/>
          </p:cNvSpPr>
          <p:nvPr>
            <p:ph type="ftr" sz="quarter" idx="11"/>
          </p:nvPr>
        </p:nvSpPr>
        <p:spPr/>
        <p:txBody>
          <a:bodyPr/>
          <a:lstStyle/>
          <a:p>
            <a:pPr>
              <a:defRPr/>
            </a:pPr>
            <a:r>
              <a:rPr lang="en-US" altLang="zh-TW"/>
              <a:t>CG</a:t>
            </a:r>
            <a:endParaRPr lang="zh-TW" altLang="en-US"/>
          </a:p>
        </p:txBody>
      </p:sp>
      <p:sp>
        <p:nvSpPr>
          <p:cNvPr id="59398" name="投影片編號版面配置區 5">
            <a:extLst>
              <a:ext uri="{FF2B5EF4-FFF2-40B4-BE49-F238E27FC236}">
                <a16:creationId xmlns:a16="http://schemas.microsoft.com/office/drawing/2014/main" id="{E54F3FDD-4CC0-4DA0-B192-25F04B617A1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D5B42A2-F399-4D74-8C3D-EB47672BE9C6}"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標題 1">
            <a:extLst>
              <a:ext uri="{FF2B5EF4-FFF2-40B4-BE49-F238E27FC236}">
                <a16:creationId xmlns:a16="http://schemas.microsoft.com/office/drawing/2014/main" id="{7D369035-B2D3-4933-9992-C70321123A71}"/>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Menus (3)</a:t>
            </a:r>
            <a:endParaRPr lang="zh-TW" altLang="en-US"/>
          </a:p>
        </p:txBody>
      </p:sp>
      <p:sp>
        <p:nvSpPr>
          <p:cNvPr id="60419" name="內容版面配置區 2">
            <a:extLst>
              <a:ext uri="{FF2B5EF4-FFF2-40B4-BE49-F238E27FC236}">
                <a16:creationId xmlns:a16="http://schemas.microsoft.com/office/drawing/2014/main" id="{13C383DA-833C-4BBE-B85A-AD99D421430D}"/>
              </a:ext>
            </a:extLst>
          </p:cNvPr>
          <p:cNvSpPr>
            <a:spLocks noGrp="1"/>
          </p:cNvSpPr>
          <p:nvPr>
            <p:ph sz="quarter" idx="1"/>
          </p:nvPr>
        </p:nvSpPr>
        <p:spPr>
          <a:xfrm>
            <a:off x="428625" y="1447800"/>
            <a:ext cx="8715375" cy="4910138"/>
          </a:xfrm>
        </p:spPr>
        <p:txBody>
          <a:bodyPr/>
          <a:lstStyle/>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void demo_menu(int id)</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switch (id)</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case 1: exit(0);</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case 2: size = 2*size;</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case 3: if(size &gt;1) size= size/2;</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glutPostRedisplay();</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endParaRPr lang="zh-TW" altLang="en-US"/>
          </a:p>
        </p:txBody>
      </p:sp>
      <p:sp>
        <p:nvSpPr>
          <p:cNvPr id="4" name="日期版面配置區 3">
            <a:extLst>
              <a:ext uri="{FF2B5EF4-FFF2-40B4-BE49-F238E27FC236}">
                <a16:creationId xmlns:a16="http://schemas.microsoft.com/office/drawing/2014/main" id="{97725AF8-0B32-4DFB-AB1E-61A0D29CA255}"/>
              </a:ext>
            </a:extLst>
          </p:cNvPr>
          <p:cNvSpPr>
            <a:spLocks noGrp="1"/>
          </p:cNvSpPr>
          <p:nvPr>
            <p:ph type="dt" sz="quarter" idx="10"/>
          </p:nvPr>
        </p:nvSpPr>
        <p:spPr/>
        <p:txBody>
          <a:bodyPr/>
          <a:lstStyle/>
          <a:p>
            <a:pPr>
              <a:defRPr/>
            </a:pPr>
            <a:fld id="{5FB58EF5-320D-425B-8DD0-6A52AE4784DF}"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71730A9B-5C83-4EFA-ACB6-E9305B6CF1D2}"/>
              </a:ext>
            </a:extLst>
          </p:cNvPr>
          <p:cNvSpPr>
            <a:spLocks noGrp="1"/>
          </p:cNvSpPr>
          <p:nvPr>
            <p:ph type="ftr" sz="quarter" idx="11"/>
          </p:nvPr>
        </p:nvSpPr>
        <p:spPr/>
        <p:txBody>
          <a:bodyPr/>
          <a:lstStyle/>
          <a:p>
            <a:pPr>
              <a:defRPr/>
            </a:pPr>
            <a:r>
              <a:rPr lang="en-US" altLang="zh-TW"/>
              <a:t>CG</a:t>
            </a:r>
            <a:endParaRPr lang="zh-TW" altLang="en-US"/>
          </a:p>
        </p:txBody>
      </p:sp>
      <p:sp>
        <p:nvSpPr>
          <p:cNvPr id="60422" name="投影片編號版面配置區 5">
            <a:extLst>
              <a:ext uri="{FF2B5EF4-FFF2-40B4-BE49-F238E27FC236}">
                <a16:creationId xmlns:a16="http://schemas.microsoft.com/office/drawing/2014/main" id="{724404E7-B1FA-4660-8906-4829877A550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9BB78F0-9EED-4F3A-A26F-FF201797782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29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60423" name="文字方塊 6">
            <a:extLst>
              <a:ext uri="{FF2B5EF4-FFF2-40B4-BE49-F238E27FC236}">
                <a16:creationId xmlns:a16="http://schemas.microsoft.com/office/drawing/2014/main" id="{2C298F83-6013-4042-A598-D44976A481F0}"/>
              </a:ext>
            </a:extLst>
          </p:cNvPr>
          <p:cNvSpPr txBox="1">
            <a:spLocks noChangeArrowheads="1"/>
          </p:cNvSpPr>
          <p:nvPr/>
        </p:nvSpPr>
        <p:spPr bwMode="auto">
          <a:xfrm>
            <a:off x="3786188" y="2286000"/>
            <a:ext cx="5357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eaLnBrk="1" hangingPunct="1">
              <a:spcBef>
                <a:spcPct val="0"/>
              </a:spcBef>
              <a:buClrTx/>
              <a:buSzTx/>
              <a:buFontTx/>
              <a:buNone/>
            </a:pPr>
            <a:r>
              <a:rPr lang="en-US" altLang="zh-TW" sz="2000">
                <a:latin typeface="Times New Roman" panose="02020603050405020304" pitchFamily="18" charset="0"/>
                <a:cs typeface="Times New Roman" panose="02020603050405020304" pitchFamily="18" charset="0"/>
              </a:rPr>
              <a:t>The call to </a:t>
            </a:r>
            <a:r>
              <a:rPr lang="en-US" altLang="zh-TW" sz="2000">
                <a:solidFill>
                  <a:schemeClr val="accent2"/>
                </a:solidFill>
                <a:latin typeface="Times New Roman" panose="02020603050405020304" pitchFamily="18" charset="0"/>
                <a:cs typeface="Times New Roman" panose="02020603050405020304" pitchFamily="18" charset="0"/>
              </a:rPr>
              <a:t>glutPostRedisplay</a:t>
            </a:r>
            <a:r>
              <a:rPr lang="en-US" altLang="zh-TW" sz="2000">
                <a:latin typeface="Times New Roman" panose="02020603050405020304" pitchFamily="18" charset="0"/>
                <a:cs typeface="Times New Roman" panose="02020603050405020304" pitchFamily="18" charset="0"/>
              </a:rPr>
              <a:t> requests a redraw through the </a:t>
            </a:r>
            <a:r>
              <a:rPr lang="en-US" altLang="zh-TW" sz="2000">
                <a:solidFill>
                  <a:schemeClr val="accent2"/>
                </a:solidFill>
                <a:latin typeface="Times New Roman" panose="02020603050405020304" pitchFamily="18" charset="0"/>
                <a:cs typeface="Times New Roman" panose="02020603050405020304" pitchFamily="18" charset="0"/>
              </a:rPr>
              <a:t>glutDisplayFunc</a:t>
            </a:r>
            <a:r>
              <a:rPr lang="en-US" altLang="zh-TW" sz="2000">
                <a:latin typeface="Times New Roman" panose="02020603050405020304" pitchFamily="18" charset="0"/>
                <a:cs typeface="Times New Roman" panose="02020603050405020304" pitchFamily="18" charset="0"/>
              </a:rPr>
              <a:t> callback, so that the screen is drawn again without the menu.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2D4C8F6A-F301-441B-BD88-89010885EFD3}"/>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Interaction (1)</a:t>
            </a:r>
            <a:endParaRPr lang="zh-TW" altLang="en-US" b="1">
              <a:latin typeface="Times New Roman" panose="02020603050405020304" pitchFamily="18" charset="0"/>
              <a:cs typeface="Times New Roman" panose="02020603050405020304" pitchFamily="18" charset="0"/>
            </a:endParaRPr>
          </a:p>
        </p:txBody>
      </p:sp>
      <p:sp>
        <p:nvSpPr>
          <p:cNvPr id="8195" name="日期版面配置區 2">
            <a:extLst>
              <a:ext uri="{FF2B5EF4-FFF2-40B4-BE49-F238E27FC236}">
                <a16:creationId xmlns:a16="http://schemas.microsoft.com/office/drawing/2014/main" id="{D554ABD0-0D8F-4DB9-8EFD-0C678ED52EDD}"/>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687757FF-4C6A-4AC8-8516-56A45082CE8E}" type="datetime1">
              <a:rPr lang="zh-TW" altLang="en-US" smtClean="0"/>
              <a:pPr fontAlgn="base">
                <a:spcBef>
                  <a:spcPct val="0"/>
                </a:spcBef>
                <a:spcAft>
                  <a:spcPct val="0"/>
                </a:spcAft>
                <a:defRPr/>
              </a:pPr>
              <a:t>2021/10/31</a:t>
            </a:fld>
            <a:endParaRPr lang="zh-TW" altLang="en-US"/>
          </a:p>
        </p:txBody>
      </p:sp>
      <p:sp>
        <p:nvSpPr>
          <p:cNvPr id="8196" name="頁尾版面配置區 3">
            <a:extLst>
              <a:ext uri="{FF2B5EF4-FFF2-40B4-BE49-F238E27FC236}">
                <a16:creationId xmlns:a16="http://schemas.microsoft.com/office/drawing/2014/main" id="{BEB05A8C-42A7-4690-ACBE-B08F27AEA81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9221" name="投影片編號版面配置區 4">
            <a:extLst>
              <a:ext uri="{FF2B5EF4-FFF2-40B4-BE49-F238E27FC236}">
                <a16:creationId xmlns:a16="http://schemas.microsoft.com/office/drawing/2014/main" id="{B921FA66-586B-4111-BC10-F14319E66F1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EA987965-BC96-456E-A5ED-7FC2EB1F37D7}"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9222" name="內容版面配置區 5">
            <a:extLst>
              <a:ext uri="{FF2B5EF4-FFF2-40B4-BE49-F238E27FC236}">
                <a16:creationId xmlns:a16="http://schemas.microsoft.com/office/drawing/2014/main" id="{AAA5655E-2684-4A57-A16E-1B33779D5477}"/>
              </a:ext>
            </a:extLst>
          </p:cNvPr>
          <p:cNvSpPr>
            <a:spLocks noGrp="1"/>
          </p:cNvSpPr>
          <p:nvPr>
            <p:ph sz="quarter" idx="1"/>
          </p:nvPr>
        </p:nvSpPr>
        <p:spPr>
          <a:xfrm>
            <a:off x="357188" y="1447800"/>
            <a:ext cx="8643937" cy="5053013"/>
          </a:xfrm>
        </p:spPr>
        <p:txBody>
          <a:bodyPr/>
          <a:lstStyle/>
          <a:p>
            <a:pPr eaLnBrk="1" hangingPunct="1"/>
            <a:r>
              <a:rPr lang="en-US" altLang="zh-TW"/>
              <a:t>One of the most important advances in computer technology was enabling users to </a:t>
            </a:r>
            <a:r>
              <a:rPr lang="en-US" altLang="zh-TW">
                <a:solidFill>
                  <a:schemeClr val="accent2"/>
                </a:solidFill>
              </a:rPr>
              <a:t>interact</a:t>
            </a:r>
            <a:r>
              <a:rPr lang="en-US" altLang="zh-TW"/>
              <a:t> with computer displays.</a:t>
            </a:r>
          </a:p>
          <a:p>
            <a:pPr eaLnBrk="1" hangingPunct="1"/>
            <a:endParaRPr lang="en-US" altLang="zh-TW"/>
          </a:p>
          <a:p>
            <a:pPr eaLnBrk="1" hangingPunct="1"/>
            <a:r>
              <a:rPr lang="en-US" altLang="zh-TW"/>
              <a:t>The user sees an image on the display.  She </a:t>
            </a:r>
            <a:r>
              <a:rPr lang="en-US" altLang="zh-TW">
                <a:solidFill>
                  <a:schemeClr val="accent2"/>
                </a:solidFill>
              </a:rPr>
              <a:t>reacts</a:t>
            </a:r>
            <a:r>
              <a:rPr lang="en-US" altLang="zh-TW"/>
              <a:t> this image by means of an interactive device, such as a mouse.  (the image changes in response to her input)</a:t>
            </a:r>
          </a:p>
          <a:p>
            <a:pPr eaLnBrk="1" hangingPunct="1"/>
            <a:endParaRPr lang="en-US" altLang="zh-TW"/>
          </a:p>
          <a:p>
            <a:pPr eaLnBrk="1" hangingPunct="1"/>
            <a:r>
              <a:rPr lang="en-US" altLang="zh-TW"/>
              <a:t>Interactivity is an important component of most applications.  OpenGL (gl) does not support interaction directly.</a:t>
            </a:r>
          </a:p>
          <a:p>
            <a:pPr eaLnBrk="1" hangingPunct="1"/>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標題 1">
            <a:extLst>
              <a:ext uri="{FF2B5EF4-FFF2-40B4-BE49-F238E27FC236}">
                <a16:creationId xmlns:a16="http://schemas.microsoft.com/office/drawing/2014/main" id="{39A7F6F9-674D-479A-B516-2E9073DB795E}"/>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(1)</a:t>
            </a:r>
            <a:endParaRPr lang="zh-TW" altLang="en-US" b="1">
              <a:latin typeface="Times New Roman" panose="02020603050405020304" pitchFamily="18" charset="0"/>
              <a:cs typeface="Times New Roman" panose="02020603050405020304" pitchFamily="18" charset="0"/>
            </a:endParaRPr>
          </a:p>
        </p:txBody>
      </p:sp>
      <p:sp>
        <p:nvSpPr>
          <p:cNvPr id="62467" name="內容版面配置區 2">
            <a:extLst>
              <a:ext uri="{FF2B5EF4-FFF2-40B4-BE49-F238E27FC236}">
                <a16:creationId xmlns:a16="http://schemas.microsoft.com/office/drawing/2014/main" id="{D97B68E3-14B7-4EC3-9C33-8FE4D37C009C}"/>
              </a:ext>
            </a:extLst>
          </p:cNvPr>
          <p:cNvSpPr>
            <a:spLocks noGrp="1"/>
          </p:cNvSpPr>
          <p:nvPr>
            <p:ph sz="quarter" idx="1"/>
          </p:nvPr>
        </p:nvSpPr>
        <p:spPr>
          <a:xfrm>
            <a:off x="357188" y="1447800"/>
            <a:ext cx="8786812" cy="5053013"/>
          </a:xfrm>
        </p:spPr>
        <p:txBody>
          <a:bodyPr/>
          <a:lstStyle/>
          <a:p>
            <a:r>
              <a:rPr lang="en-US" altLang="zh-TW"/>
              <a:t>Picking is a logical input operation that allows the user to identify an object on the display.</a:t>
            </a:r>
          </a:p>
          <a:p>
            <a:endParaRPr lang="en-US" altLang="zh-TW"/>
          </a:p>
          <a:p>
            <a:r>
              <a:rPr lang="en-US" altLang="zh-TW"/>
              <a:t>Although the action f picking users the pointing device, the information that the users wants returned to the application program is not a position. </a:t>
            </a:r>
          </a:p>
          <a:p>
            <a:endParaRPr lang="en-US" altLang="zh-TW"/>
          </a:p>
          <a:p>
            <a:r>
              <a:rPr lang="en-US" altLang="zh-TW"/>
              <a:t>A pick device is considerably more difficult to implement on a modern system than is a locator.</a:t>
            </a:r>
          </a:p>
          <a:p>
            <a:endParaRPr lang="en-US" altLang="zh-TW"/>
          </a:p>
          <a:p>
            <a:r>
              <a:rPr lang="en-US" altLang="zh-TW"/>
              <a:t>One reason for the difficulty of picking in modern systems is the forward nature of the rendering pipeline.</a:t>
            </a:r>
            <a:endParaRPr lang="zh-TW" altLang="en-US"/>
          </a:p>
        </p:txBody>
      </p:sp>
      <p:sp>
        <p:nvSpPr>
          <p:cNvPr id="4" name="日期版面配置區 3">
            <a:extLst>
              <a:ext uri="{FF2B5EF4-FFF2-40B4-BE49-F238E27FC236}">
                <a16:creationId xmlns:a16="http://schemas.microsoft.com/office/drawing/2014/main" id="{D72DF025-A71D-4C9E-9B84-0297E55F0F5A}"/>
              </a:ext>
            </a:extLst>
          </p:cNvPr>
          <p:cNvSpPr>
            <a:spLocks noGrp="1"/>
          </p:cNvSpPr>
          <p:nvPr>
            <p:ph type="dt" sz="quarter" idx="10"/>
          </p:nvPr>
        </p:nvSpPr>
        <p:spPr/>
        <p:txBody>
          <a:bodyPr/>
          <a:lstStyle/>
          <a:p>
            <a:pPr>
              <a:defRPr/>
            </a:pPr>
            <a:fld id="{5FB58EF5-320D-425B-8DD0-6A52AE4784DF}"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EBBDC332-D680-4C56-B4FC-91C9269DFD26}"/>
              </a:ext>
            </a:extLst>
          </p:cNvPr>
          <p:cNvSpPr>
            <a:spLocks noGrp="1"/>
          </p:cNvSpPr>
          <p:nvPr>
            <p:ph type="ftr" sz="quarter" idx="11"/>
          </p:nvPr>
        </p:nvSpPr>
        <p:spPr/>
        <p:txBody>
          <a:bodyPr/>
          <a:lstStyle/>
          <a:p>
            <a:pPr>
              <a:defRPr/>
            </a:pPr>
            <a:r>
              <a:rPr lang="en-US" altLang="zh-TW"/>
              <a:t>CG</a:t>
            </a:r>
            <a:endParaRPr lang="zh-TW" altLang="en-US"/>
          </a:p>
        </p:txBody>
      </p:sp>
      <p:sp>
        <p:nvSpPr>
          <p:cNvPr id="62470" name="投影片編號版面配置區 5">
            <a:extLst>
              <a:ext uri="{FF2B5EF4-FFF2-40B4-BE49-F238E27FC236}">
                <a16:creationId xmlns:a16="http://schemas.microsoft.com/office/drawing/2014/main" id="{8C783FB0-24F9-495C-A44E-A80C480D55BE}"/>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6C19E5DF-1E82-488A-9879-B10067706F8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a:extLst>
              <a:ext uri="{FF2B5EF4-FFF2-40B4-BE49-F238E27FC236}">
                <a16:creationId xmlns:a16="http://schemas.microsoft.com/office/drawing/2014/main" id="{16B4D2CF-3A27-4AE0-A456-BFD6BA0EB884}"/>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(2)</a:t>
            </a:r>
            <a:endParaRPr lang="zh-TW" altLang="en-US"/>
          </a:p>
        </p:txBody>
      </p:sp>
      <p:sp>
        <p:nvSpPr>
          <p:cNvPr id="63491" name="內容版面配置區 2">
            <a:extLst>
              <a:ext uri="{FF2B5EF4-FFF2-40B4-BE49-F238E27FC236}">
                <a16:creationId xmlns:a16="http://schemas.microsoft.com/office/drawing/2014/main" id="{9691FC48-4829-40E4-89AF-C4D97E081F4F}"/>
              </a:ext>
            </a:extLst>
          </p:cNvPr>
          <p:cNvSpPr>
            <a:spLocks noGrp="1"/>
          </p:cNvSpPr>
          <p:nvPr>
            <p:ph sz="quarter" idx="1"/>
          </p:nvPr>
        </p:nvSpPr>
        <p:spPr>
          <a:xfrm>
            <a:off x="357188" y="1447800"/>
            <a:ext cx="8786812" cy="5053013"/>
          </a:xfrm>
        </p:spPr>
        <p:txBody>
          <a:bodyPr/>
          <a:lstStyle/>
          <a:p>
            <a:r>
              <a:rPr lang="en-US" altLang="zh-TW"/>
              <a:t>There are least three ways to deal with this difficulty.</a:t>
            </a:r>
          </a:p>
          <a:p>
            <a:pPr lvl="1"/>
            <a:r>
              <a:rPr lang="en-US" altLang="zh-TW"/>
              <a:t>One process, known as </a:t>
            </a:r>
            <a:r>
              <a:rPr lang="en-US" altLang="zh-TW">
                <a:solidFill>
                  <a:schemeClr val="accent2"/>
                </a:solidFill>
              </a:rPr>
              <a:t>selection</a:t>
            </a:r>
            <a:r>
              <a:rPr lang="en-US" altLang="zh-TW"/>
              <a:t>, involves adjusting the clipping region and viewport such that we can keep track of which primitives in a small clipping region are rendered into a region near the cursor.</a:t>
            </a:r>
          </a:p>
          <a:p>
            <a:pPr lvl="2"/>
            <a:r>
              <a:rPr lang="en-US" altLang="zh-TW"/>
              <a:t>These primitives go into a </a:t>
            </a:r>
            <a:r>
              <a:rPr lang="en-US" altLang="zh-TW">
                <a:solidFill>
                  <a:schemeClr val="accent2"/>
                </a:solidFill>
              </a:rPr>
              <a:t>hit list </a:t>
            </a:r>
            <a:r>
              <a:rPr lang="en-US" altLang="zh-TW"/>
              <a:t>that can be examined later by the user program. </a:t>
            </a:r>
          </a:p>
          <a:p>
            <a:pPr lvl="2"/>
            <a:r>
              <a:rPr lang="en-US" altLang="zh-TW"/>
              <a:t>OpenGL supports this approach.</a:t>
            </a:r>
          </a:p>
          <a:p>
            <a:pPr lvl="1"/>
            <a:r>
              <a:rPr lang="en-US" altLang="zh-TW"/>
              <a:t>A simple approach is to use (axis-aligned) </a:t>
            </a:r>
            <a:r>
              <a:rPr lang="en-US" altLang="zh-TW">
                <a:solidFill>
                  <a:schemeClr val="accent2"/>
                </a:solidFill>
              </a:rPr>
              <a:t>bounding boxes </a:t>
            </a:r>
            <a:r>
              <a:rPr lang="en-US" altLang="zh-TW"/>
              <a:t>or extents for objects of interest.</a:t>
            </a:r>
          </a:p>
          <a:p>
            <a:pPr lvl="2"/>
            <a:r>
              <a:rPr lang="en-US" altLang="zh-TW"/>
              <a:t>For a two-dimensional applications, it is relatively easy to determine the rectangle in screen coordinates that corresponds to a rectangle point in object or world coordinates.</a:t>
            </a:r>
          </a:p>
          <a:p>
            <a:pPr lvl="2"/>
            <a:r>
              <a:rPr lang="en-US" altLang="zh-TW"/>
              <a:t>If the applications program maintains a simple data structure to relate objects and bounding boxes, approximate picking can be done within the application program.</a:t>
            </a:r>
          </a:p>
          <a:p>
            <a:pPr lvl="1"/>
            <a:endParaRPr lang="zh-TW" altLang="en-US"/>
          </a:p>
        </p:txBody>
      </p:sp>
      <p:sp>
        <p:nvSpPr>
          <p:cNvPr id="4" name="日期版面配置區 3">
            <a:extLst>
              <a:ext uri="{FF2B5EF4-FFF2-40B4-BE49-F238E27FC236}">
                <a16:creationId xmlns:a16="http://schemas.microsoft.com/office/drawing/2014/main" id="{2AE3746A-A903-4E2C-A1BB-2D65B014B325}"/>
              </a:ext>
            </a:extLst>
          </p:cNvPr>
          <p:cNvSpPr>
            <a:spLocks noGrp="1"/>
          </p:cNvSpPr>
          <p:nvPr>
            <p:ph type="dt" sz="quarter" idx="10"/>
          </p:nvPr>
        </p:nvSpPr>
        <p:spPr/>
        <p:txBody>
          <a:bodyPr/>
          <a:lstStyle/>
          <a:p>
            <a:pPr>
              <a:defRPr/>
            </a:pPr>
            <a:fld id="{5FB58EF5-320D-425B-8DD0-6A52AE4784DF}"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D4BA8D1F-5C40-447A-AA66-B5153F5DB963}"/>
              </a:ext>
            </a:extLst>
          </p:cNvPr>
          <p:cNvSpPr>
            <a:spLocks noGrp="1"/>
          </p:cNvSpPr>
          <p:nvPr>
            <p:ph type="ftr" sz="quarter" idx="11"/>
          </p:nvPr>
        </p:nvSpPr>
        <p:spPr/>
        <p:txBody>
          <a:bodyPr/>
          <a:lstStyle/>
          <a:p>
            <a:pPr>
              <a:defRPr/>
            </a:pPr>
            <a:r>
              <a:rPr lang="en-US" altLang="zh-TW"/>
              <a:t>CG</a:t>
            </a:r>
            <a:endParaRPr lang="zh-TW" altLang="en-US"/>
          </a:p>
        </p:txBody>
      </p:sp>
      <p:sp>
        <p:nvSpPr>
          <p:cNvPr id="63494" name="投影片編號版面配置區 5">
            <a:extLst>
              <a:ext uri="{FF2B5EF4-FFF2-40B4-BE49-F238E27FC236}">
                <a16:creationId xmlns:a16="http://schemas.microsoft.com/office/drawing/2014/main" id="{B6CEF535-7349-4592-B045-D5F091B6AEB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463B604E-5798-485D-84D3-41EE87702C9A}"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a:extLst>
              <a:ext uri="{FF2B5EF4-FFF2-40B4-BE49-F238E27FC236}">
                <a16:creationId xmlns:a16="http://schemas.microsoft.com/office/drawing/2014/main" id="{9AD05E86-3228-4C18-BEF4-8A15E0E8E36A}"/>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(3)</a:t>
            </a:r>
            <a:endParaRPr lang="zh-TW" altLang="en-US"/>
          </a:p>
        </p:txBody>
      </p:sp>
      <p:sp>
        <p:nvSpPr>
          <p:cNvPr id="64515" name="內容版面配置區 2">
            <a:extLst>
              <a:ext uri="{FF2B5EF4-FFF2-40B4-BE49-F238E27FC236}">
                <a16:creationId xmlns:a16="http://schemas.microsoft.com/office/drawing/2014/main" id="{B8B9A520-6E3B-42AA-B338-EAA2B4F32E4A}"/>
              </a:ext>
            </a:extLst>
          </p:cNvPr>
          <p:cNvSpPr>
            <a:spLocks noGrp="1"/>
          </p:cNvSpPr>
          <p:nvPr>
            <p:ph sz="quarter" idx="1"/>
          </p:nvPr>
        </p:nvSpPr>
        <p:spPr>
          <a:xfrm>
            <a:off x="428625" y="1447800"/>
            <a:ext cx="8715375" cy="5053013"/>
          </a:xfrm>
        </p:spPr>
        <p:txBody>
          <a:bodyPr/>
          <a:lstStyle/>
          <a:p>
            <a:pPr lvl="1"/>
            <a:r>
              <a:rPr lang="en-US" altLang="zh-TW"/>
              <a:t>Another simple approach involves using the back buffer and an extra rendering. (double buffering)</a:t>
            </a:r>
          </a:p>
          <a:p>
            <a:endParaRPr lang="en-US" altLang="zh-TW"/>
          </a:p>
          <a:p>
            <a:r>
              <a:rPr lang="en-US" altLang="zh-TW" b="1"/>
              <a:t>Picking and Selection Mode</a:t>
            </a:r>
          </a:p>
          <a:p>
            <a:pPr lvl="1"/>
            <a:r>
              <a:rPr lang="en-US" altLang="zh-TW"/>
              <a:t>The difficult problem in implementing packing within the OpenGL pipeline is that we cannot go backward directly from the position of the mouse to primitives that were rendered close to that point on the screen.</a:t>
            </a:r>
          </a:p>
          <a:p>
            <a:pPr lvl="1"/>
            <a:r>
              <a:rPr lang="en-US" altLang="zh-TW"/>
              <a:t>OpenGL provides a somewhat complex process using a rendering mode called </a:t>
            </a:r>
            <a:r>
              <a:rPr lang="en-US" altLang="zh-TW">
                <a:solidFill>
                  <a:schemeClr val="accent2"/>
                </a:solidFill>
              </a:rPr>
              <a:t>selection mode</a:t>
            </a:r>
            <a:r>
              <a:rPr lang="en-US" altLang="zh-TW"/>
              <a:t> to do picking at the cost of an extra rendering each time that we do a pick.</a:t>
            </a:r>
          </a:p>
          <a:p>
            <a:pPr lvl="1"/>
            <a:r>
              <a:rPr lang="en-US" altLang="zh-TW"/>
              <a:t>A number of steps and functions are required to do picking using selection mode.</a:t>
            </a:r>
            <a:endParaRPr lang="zh-TW" altLang="en-US"/>
          </a:p>
        </p:txBody>
      </p:sp>
      <p:sp>
        <p:nvSpPr>
          <p:cNvPr id="4" name="日期版面配置區 3">
            <a:extLst>
              <a:ext uri="{FF2B5EF4-FFF2-40B4-BE49-F238E27FC236}">
                <a16:creationId xmlns:a16="http://schemas.microsoft.com/office/drawing/2014/main" id="{3EBCD254-FF88-48D4-8C60-C18E4F5DE83A}"/>
              </a:ext>
            </a:extLst>
          </p:cNvPr>
          <p:cNvSpPr>
            <a:spLocks noGrp="1"/>
          </p:cNvSpPr>
          <p:nvPr>
            <p:ph type="dt" sz="quarter" idx="10"/>
          </p:nvPr>
        </p:nvSpPr>
        <p:spPr/>
        <p:txBody>
          <a:bodyPr/>
          <a:lstStyle/>
          <a:p>
            <a:pPr>
              <a:defRPr/>
            </a:pPr>
            <a:fld id="{5FB58EF5-320D-425B-8DD0-6A52AE4784DF}"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0D768D4D-BA77-4010-B50A-6D408EA9C0A3}"/>
              </a:ext>
            </a:extLst>
          </p:cNvPr>
          <p:cNvSpPr>
            <a:spLocks noGrp="1"/>
          </p:cNvSpPr>
          <p:nvPr>
            <p:ph type="ftr" sz="quarter" idx="11"/>
          </p:nvPr>
        </p:nvSpPr>
        <p:spPr/>
        <p:txBody>
          <a:bodyPr/>
          <a:lstStyle/>
          <a:p>
            <a:pPr>
              <a:defRPr/>
            </a:pPr>
            <a:r>
              <a:rPr lang="en-US" altLang="zh-TW"/>
              <a:t>CG</a:t>
            </a:r>
            <a:endParaRPr lang="zh-TW" altLang="en-US"/>
          </a:p>
        </p:txBody>
      </p:sp>
      <p:sp>
        <p:nvSpPr>
          <p:cNvPr id="64518" name="投影片編號版面配置區 5">
            <a:extLst>
              <a:ext uri="{FF2B5EF4-FFF2-40B4-BE49-F238E27FC236}">
                <a16:creationId xmlns:a16="http://schemas.microsoft.com/office/drawing/2014/main" id="{387CC4D1-E3D8-4F33-9A08-ADD88519509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0950F692-6ECD-48CB-81AA-2EDA47ED5D3A}"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a:extLst>
              <a:ext uri="{FF2B5EF4-FFF2-40B4-BE49-F238E27FC236}">
                <a16:creationId xmlns:a16="http://schemas.microsoft.com/office/drawing/2014/main" id="{6EC149B9-E762-427A-BDB6-FC1E1D16B79C}"/>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(4)</a:t>
            </a:r>
            <a:endParaRPr lang="zh-TW" altLang="en-US"/>
          </a:p>
        </p:txBody>
      </p:sp>
      <p:sp>
        <p:nvSpPr>
          <p:cNvPr id="65539" name="內容版面配置區 2">
            <a:extLst>
              <a:ext uri="{FF2B5EF4-FFF2-40B4-BE49-F238E27FC236}">
                <a16:creationId xmlns:a16="http://schemas.microsoft.com/office/drawing/2014/main" id="{73C737EF-A62D-4474-991E-115CF04CCC7F}"/>
              </a:ext>
            </a:extLst>
          </p:cNvPr>
          <p:cNvSpPr>
            <a:spLocks noGrp="1"/>
          </p:cNvSpPr>
          <p:nvPr>
            <p:ph sz="quarter" idx="1"/>
          </p:nvPr>
        </p:nvSpPr>
        <p:spPr>
          <a:xfrm>
            <a:off x="357188" y="1447800"/>
            <a:ext cx="8786812" cy="5053013"/>
          </a:xfrm>
        </p:spPr>
        <p:txBody>
          <a:bodyPr/>
          <a:lstStyle/>
          <a:p>
            <a:pPr lvl="1"/>
            <a:r>
              <a:rPr lang="en-US" altLang="zh-TW"/>
              <a:t>The function </a:t>
            </a:r>
            <a:r>
              <a:rPr lang="en-US" altLang="zh-TW">
                <a:solidFill>
                  <a:schemeClr val="accent2"/>
                </a:solidFill>
              </a:rPr>
              <a:t>glRenderMode</a:t>
            </a:r>
            <a:r>
              <a:rPr lang="en-US" altLang="zh-TW"/>
              <a:t> lets us select one of three modes: </a:t>
            </a:r>
          </a:p>
          <a:p>
            <a:pPr lvl="2"/>
            <a:r>
              <a:rPr lang="en-US" altLang="zh-TW"/>
              <a:t>normal rendering to the color buffer (GL_RENDER)</a:t>
            </a:r>
          </a:p>
          <a:p>
            <a:pPr lvl="2"/>
            <a:r>
              <a:rPr lang="en-US" altLang="zh-TW"/>
              <a:t>selection mode (GL_SELECT)</a:t>
            </a:r>
          </a:p>
          <a:p>
            <a:pPr lvl="2"/>
            <a:r>
              <a:rPr lang="en-US" altLang="zh-TW"/>
              <a:t>feedback mode (GL_FEEDBACK).  Feedback mode can be used to obtain a list of the primitives that were rendered.</a:t>
            </a:r>
          </a:p>
          <a:p>
            <a:pPr lvl="1"/>
            <a:r>
              <a:rPr lang="en-US" altLang="zh-TW"/>
              <a:t>The return value from glRenderMode can be used to determine the number of primitives that were in the clipping volume.</a:t>
            </a:r>
          </a:p>
          <a:p>
            <a:pPr lvl="1"/>
            <a:r>
              <a:rPr lang="en-US" altLang="zh-TW"/>
              <a:t>When we enter selection mode and render a scene, each primitive within the clipping volume generates a message called a </a:t>
            </a:r>
            <a:r>
              <a:rPr lang="en-US" altLang="zh-TW">
                <a:solidFill>
                  <a:schemeClr val="accent2"/>
                </a:solidFill>
              </a:rPr>
              <a:t>hit</a:t>
            </a:r>
            <a:r>
              <a:rPr lang="en-US" altLang="zh-TW"/>
              <a:t> that is stored in a buffer called the </a:t>
            </a:r>
            <a:r>
              <a:rPr lang="en-US" altLang="zh-TW">
                <a:solidFill>
                  <a:schemeClr val="accent2"/>
                </a:solidFill>
              </a:rPr>
              <a:t>name stack</a:t>
            </a:r>
            <a:r>
              <a:rPr lang="en-US" altLang="zh-TW"/>
              <a:t>.</a:t>
            </a:r>
          </a:p>
          <a:p>
            <a:pPr lvl="1"/>
            <a:r>
              <a:rPr lang="en-US" altLang="zh-TW"/>
              <a:t>The information that we produce is called the </a:t>
            </a:r>
            <a:r>
              <a:rPr lang="en-US" altLang="zh-TW">
                <a:solidFill>
                  <a:schemeClr val="accent2"/>
                </a:solidFill>
              </a:rPr>
              <a:t>hit list </a:t>
            </a:r>
            <a:r>
              <a:rPr lang="en-US" altLang="zh-TW"/>
              <a:t>and can be examined after the rendering to obtain the information needed for picking.</a:t>
            </a:r>
          </a:p>
          <a:p>
            <a:pPr lvl="2"/>
            <a:endParaRPr lang="en-US" altLang="zh-TW"/>
          </a:p>
        </p:txBody>
      </p:sp>
      <p:sp>
        <p:nvSpPr>
          <p:cNvPr id="4" name="日期版面配置區 3">
            <a:extLst>
              <a:ext uri="{FF2B5EF4-FFF2-40B4-BE49-F238E27FC236}">
                <a16:creationId xmlns:a16="http://schemas.microsoft.com/office/drawing/2014/main" id="{21F3C083-D8F1-428A-BBCE-4E717B1AC17C}"/>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3A5A515E-4C3C-4B2A-AAD6-603162BE475A}"/>
              </a:ext>
            </a:extLst>
          </p:cNvPr>
          <p:cNvSpPr>
            <a:spLocks noGrp="1"/>
          </p:cNvSpPr>
          <p:nvPr>
            <p:ph type="ftr" sz="quarter" idx="11"/>
          </p:nvPr>
        </p:nvSpPr>
        <p:spPr/>
        <p:txBody>
          <a:bodyPr/>
          <a:lstStyle/>
          <a:p>
            <a:pPr>
              <a:defRPr/>
            </a:pPr>
            <a:r>
              <a:rPr lang="en-US" altLang="zh-TW"/>
              <a:t>CG</a:t>
            </a:r>
            <a:endParaRPr lang="zh-TW" altLang="en-US"/>
          </a:p>
        </p:txBody>
      </p:sp>
      <p:sp>
        <p:nvSpPr>
          <p:cNvPr id="65542" name="投影片編號版面配置區 5">
            <a:extLst>
              <a:ext uri="{FF2B5EF4-FFF2-40B4-BE49-F238E27FC236}">
                <a16:creationId xmlns:a16="http://schemas.microsoft.com/office/drawing/2014/main" id="{DF24FAA8-B039-4BCF-A689-FDF4456C047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9835EC37-D420-4E1D-8D3E-4DDCA63CA247}"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a:extLst>
              <a:ext uri="{FF2B5EF4-FFF2-40B4-BE49-F238E27FC236}">
                <a16:creationId xmlns:a16="http://schemas.microsoft.com/office/drawing/2014/main" id="{E1F0BEEB-5EEF-43A7-BF86-3C231F38C99C}"/>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(5)</a:t>
            </a:r>
            <a:endParaRPr lang="zh-TW" altLang="en-US"/>
          </a:p>
        </p:txBody>
      </p:sp>
      <p:sp>
        <p:nvSpPr>
          <p:cNvPr id="66563" name="內容版面配置區 2">
            <a:extLst>
              <a:ext uri="{FF2B5EF4-FFF2-40B4-BE49-F238E27FC236}">
                <a16:creationId xmlns:a16="http://schemas.microsoft.com/office/drawing/2014/main" id="{903B11A6-A480-4E61-AA80-B7CB0D42FA20}"/>
              </a:ext>
            </a:extLst>
          </p:cNvPr>
          <p:cNvSpPr>
            <a:spLocks noGrp="1"/>
          </p:cNvSpPr>
          <p:nvPr>
            <p:ph sz="quarter" idx="1"/>
          </p:nvPr>
        </p:nvSpPr>
        <p:spPr>
          <a:xfrm>
            <a:off x="357188" y="1447800"/>
            <a:ext cx="8786812" cy="5124450"/>
          </a:xfrm>
        </p:spPr>
        <p:txBody>
          <a:bodyPr/>
          <a:lstStyle/>
          <a:p>
            <a:pPr>
              <a:buFont typeface="Wingdings 2" panose="05020102010507070707" pitchFamily="18" charset="2"/>
              <a:buNone/>
            </a:pPr>
            <a:r>
              <a:rPr lang="en-US" altLang="zh-TW" sz="2400" b="1">
                <a:solidFill>
                  <a:schemeClr val="accent2"/>
                </a:solidFill>
                <a:latin typeface="Times New Roman" panose="02020603050405020304" pitchFamily="18" charset="0"/>
                <a:cs typeface="Times New Roman" panose="02020603050405020304" pitchFamily="18" charset="0"/>
              </a:rPr>
              <a:t>void glSelectBuffer(GLsizei n, GLunint *buff)</a:t>
            </a:r>
          </a:p>
          <a:p>
            <a:pPr>
              <a:buFont typeface="Wingdings 2" panose="05020102010507070707" pitchFamily="18" charset="2"/>
              <a:buNone/>
            </a:pPr>
            <a:r>
              <a:rPr lang="en-US" altLang="zh-TW" sz="2400"/>
              <a:t>Specifies the array buff of size n in which to place selection data.</a:t>
            </a:r>
          </a:p>
          <a:p>
            <a:pPr>
              <a:buFont typeface="Wingdings 2" panose="05020102010507070707" pitchFamily="18" charset="2"/>
              <a:buNone/>
            </a:pPr>
            <a:endParaRPr lang="en-US" altLang="zh-TW" sz="2400"/>
          </a:p>
          <a:p>
            <a:pPr>
              <a:buFont typeface="Wingdings 2" panose="05020102010507070707" pitchFamily="18" charset="2"/>
              <a:buNone/>
            </a:pPr>
            <a:r>
              <a:rPr lang="en-US" altLang="zh-TW" sz="2400" b="1">
                <a:solidFill>
                  <a:schemeClr val="accent2"/>
                </a:solidFill>
                <a:latin typeface="Times New Roman" panose="02020603050405020304" pitchFamily="18" charset="0"/>
                <a:cs typeface="Times New Roman" panose="02020603050405020304" pitchFamily="18" charset="0"/>
              </a:rPr>
              <a:t>void glInitNames()</a:t>
            </a:r>
          </a:p>
          <a:p>
            <a:pPr>
              <a:buFont typeface="Wingdings 2" panose="05020102010507070707" pitchFamily="18" charset="2"/>
              <a:buNone/>
            </a:pPr>
            <a:r>
              <a:rPr lang="en-US" altLang="zh-TW" sz="2400"/>
              <a:t>This function initializes the name stack.</a:t>
            </a:r>
          </a:p>
          <a:p>
            <a:pPr>
              <a:buFont typeface="Wingdings 2" panose="05020102010507070707" pitchFamily="18" charset="2"/>
              <a:buNone/>
            </a:pPr>
            <a:endParaRPr lang="en-US" altLang="zh-TW" sz="2400"/>
          </a:p>
          <a:p>
            <a:pPr>
              <a:buFont typeface="Wingdings 2" panose="05020102010507070707" pitchFamily="18" charset="2"/>
              <a:buNone/>
            </a:pPr>
            <a:r>
              <a:rPr lang="en-US" altLang="zh-TW" sz="2400" b="1">
                <a:solidFill>
                  <a:schemeClr val="accent2"/>
                </a:solidFill>
                <a:latin typeface="Times New Roman" panose="02020603050405020304" pitchFamily="18" charset="0"/>
                <a:cs typeface="Times New Roman" panose="02020603050405020304" pitchFamily="18" charset="0"/>
              </a:rPr>
              <a:t>void glPushName(Gluint name)</a:t>
            </a:r>
          </a:p>
          <a:p>
            <a:pPr>
              <a:buFont typeface="Wingdings 2" panose="05020102010507070707" pitchFamily="18" charset="2"/>
              <a:buNone/>
            </a:pPr>
            <a:r>
              <a:rPr lang="en-US" altLang="zh-TW" sz="2400"/>
              <a:t>This function pushes name on the name stack.</a:t>
            </a:r>
          </a:p>
          <a:p>
            <a:pPr>
              <a:buFont typeface="Wingdings 2" panose="05020102010507070707" pitchFamily="18" charset="2"/>
              <a:buNone/>
            </a:pPr>
            <a:endParaRPr lang="en-US" altLang="zh-TW" sz="2400"/>
          </a:p>
          <a:p>
            <a:pPr>
              <a:buFont typeface="Wingdings 2" panose="05020102010507070707" pitchFamily="18" charset="2"/>
              <a:buNone/>
            </a:pPr>
            <a:r>
              <a:rPr lang="en-US" altLang="zh-TW" sz="2400" b="1">
                <a:solidFill>
                  <a:schemeClr val="accent2"/>
                </a:solidFill>
                <a:latin typeface="Times New Roman" panose="02020603050405020304" pitchFamily="18" charset="0"/>
                <a:cs typeface="Times New Roman" panose="02020603050405020304" pitchFamily="18" charset="0"/>
              </a:rPr>
              <a:t>void glPopName()</a:t>
            </a:r>
          </a:p>
          <a:p>
            <a:pPr>
              <a:buFont typeface="Wingdings 2" panose="05020102010507070707" pitchFamily="18" charset="2"/>
              <a:buNone/>
            </a:pPr>
            <a:r>
              <a:rPr lang="en-US" altLang="zh-TW" sz="2400"/>
              <a:t>This function pops the top name from the name stack.</a:t>
            </a:r>
            <a:endParaRPr lang="zh-TW" altLang="en-US" sz="2400"/>
          </a:p>
        </p:txBody>
      </p:sp>
      <p:sp>
        <p:nvSpPr>
          <p:cNvPr id="4" name="日期版面配置區 3">
            <a:extLst>
              <a:ext uri="{FF2B5EF4-FFF2-40B4-BE49-F238E27FC236}">
                <a16:creationId xmlns:a16="http://schemas.microsoft.com/office/drawing/2014/main" id="{FA14F0A3-7944-4E48-A703-02B90A43A415}"/>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AD2F9C5-6C31-4BA8-BCF4-A2BD55590B9A}"/>
              </a:ext>
            </a:extLst>
          </p:cNvPr>
          <p:cNvSpPr>
            <a:spLocks noGrp="1"/>
          </p:cNvSpPr>
          <p:nvPr>
            <p:ph type="ftr" sz="quarter" idx="11"/>
          </p:nvPr>
        </p:nvSpPr>
        <p:spPr/>
        <p:txBody>
          <a:bodyPr/>
          <a:lstStyle/>
          <a:p>
            <a:pPr>
              <a:defRPr/>
            </a:pPr>
            <a:r>
              <a:rPr lang="en-US" altLang="zh-TW"/>
              <a:t>CG</a:t>
            </a:r>
            <a:endParaRPr lang="zh-TW" altLang="en-US"/>
          </a:p>
        </p:txBody>
      </p:sp>
      <p:sp>
        <p:nvSpPr>
          <p:cNvPr id="66566" name="投影片編號版面配置區 5">
            <a:extLst>
              <a:ext uri="{FF2B5EF4-FFF2-40B4-BE49-F238E27FC236}">
                <a16:creationId xmlns:a16="http://schemas.microsoft.com/office/drawing/2014/main" id="{C1AA3679-8772-4FAC-8C7A-398FF87BEBD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001F57F-9450-4A2C-9287-2450D4FB7D9F}"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a:extLst>
              <a:ext uri="{FF2B5EF4-FFF2-40B4-BE49-F238E27FC236}">
                <a16:creationId xmlns:a16="http://schemas.microsoft.com/office/drawing/2014/main" id="{AB24FD24-ED81-46CC-9A57-F0C44DAF4BF1}"/>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(6)</a:t>
            </a:r>
            <a:endParaRPr lang="zh-TW" altLang="en-US"/>
          </a:p>
        </p:txBody>
      </p:sp>
      <p:sp>
        <p:nvSpPr>
          <p:cNvPr id="67587" name="內容版面配置區 2">
            <a:extLst>
              <a:ext uri="{FF2B5EF4-FFF2-40B4-BE49-F238E27FC236}">
                <a16:creationId xmlns:a16="http://schemas.microsoft.com/office/drawing/2014/main" id="{F8517123-0EB4-4192-9B83-2C4BC68B48D3}"/>
              </a:ext>
            </a:extLst>
          </p:cNvPr>
          <p:cNvSpPr>
            <a:spLocks noGrp="1"/>
          </p:cNvSpPr>
          <p:nvPr>
            <p:ph sz="quarter" idx="1"/>
          </p:nvPr>
        </p:nvSpPr>
        <p:spPr>
          <a:xfrm>
            <a:off x="357188" y="1447800"/>
            <a:ext cx="8643937" cy="5053013"/>
          </a:xfrm>
        </p:spPr>
        <p:txBody>
          <a:bodyPr/>
          <a:lstStyle/>
          <a:p>
            <a:pPr>
              <a:buFont typeface="Wingdings 2" panose="05020102010507070707" pitchFamily="18" charset="2"/>
              <a:buNone/>
            </a:pPr>
            <a:r>
              <a:rPr lang="en-US" altLang="zh-TW">
                <a:solidFill>
                  <a:schemeClr val="accent1"/>
                </a:solidFill>
              </a:rPr>
              <a:t>void glLoadName(Gluint name)</a:t>
            </a:r>
          </a:p>
          <a:p>
            <a:pPr>
              <a:buFont typeface="Wingdings 2" panose="05020102010507070707" pitchFamily="18" charset="2"/>
              <a:buNone/>
            </a:pPr>
            <a:r>
              <a:rPr lang="en-US" altLang="zh-TW"/>
              <a:t>This function replaces the top of the name stack with name.</a:t>
            </a:r>
          </a:p>
          <a:p>
            <a:pPr>
              <a:buFont typeface="Wingdings 2" panose="05020102010507070707" pitchFamily="18" charset="2"/>
              <a:buNone/>
            </a:pPr>
            <a:endParaRPr lang="en-US" altLang="zh-TW"/>
          </a:p>
          <a:p>
            <a:pPr lvl="1"/>
            <a:r>
              <a:rPr lang="en-US" altLang="zh-TW"/>
              <a:t>In general, each object that we wish to identify is a set of primitives to which we assign the same integer name.</a:t>
            </a:r>
          </a:p>
          <a:p>
            <a:pPr lvl="1"/>
            <a:r>
              <a:rPr lang="en-US" altLang="zh-TW"/>
              <a:t>We cannot load a name onto an empty stack, so we usually enter an unused name onto the stack when we initialize it.</a:t>
            </a:r>
          </a:p>
          <a:p>
            <a:pPr lvl="1">
              <a:buFont typeface="Wingdings 2" panose="05020102010507070707" pitchFamily="18" charset="2"/>
              <a:buNone/>
            </a:pPr>
            <a:r>
              <a:rPr lang="en-US" altLang="zh-TW"/>
              <a:t>    glInitNames();</a:t>
            </a:r>
          </a:p>
          <a:p>
            <a:pPr lvl="1">
              <a:buFont typeface="Wingdings 2" panose="05020102010507070707" pitchFamily="18" charset="2"/>
              <a:buNone/>
            </a:pPr>
            <a:r>
              <a:rPr lang="en-US" altLang="zh-TW"/>
              <a:t>    glPushName(0);</a:t>
            </a:r>
          </a:p>
          <a:p>
            <a:pPr lvl="1">
              <a:buFont typeface="Wingdings 2" panose="05020102010507070707" pitchFamily="18" charset="2"/>
              <a:buNone/>
            </a:pPr>
            <a:endParaRPr lang="en-US" altLang="zh-TW"/>
          </a:p>
          <a:p>
            <a:pPr lvl="1"/>
            <a:r>
              <a:rPr lang="en-US" altLang="zh-TW"/>
              <a:t>We typically use the </a:t>
            </a:r>
            <a:r>
              <a:rPr lang="en-US" altLang="zh-TW">
                <a:solidFill>
                  <a:schemeClr val="accent2"/>
                </a:solidFill>
              </a:rPr>
              <a:t>mouse callback</a:t>
            </a:r>
            <a:r>
              <a:rPr lang="en-US" altLang="zh-TW"/>
              <a:t> to enter selection mode an leave selection mode before the end of the mouse callback.</a:t>
            </a:r>
            <a:endParaRPr lang="zh-TW" altLang="en-US"/>
          </a:p>
        </p:txBody>
      </p:sp>
      <p:sp>
        <p:nvSpPr>
          <p:cNvPr id="4" name="日期版面配置區 3">
            <a:extLst>
              <a:ext uri="{FF2B5EF4-FFF2-40B4-BE49-F238E27FC236}">
                <a16:creationId xmlns:a16="http://schemas.microsoft.com/office/drawing/2014/main" id="{BF6CB7BE-4607-4A3D-99A7-DD1C4E55FD5A}"/>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A48642D8-ED34-43A9-BA64-83030A595F5C}"/>
              </a:ext>
            </a:extLst>
          </p:cNvPr>
          <p:cNvSpPr>
            <a:spLocks noGrp="1"/>
          </p:cNvSpPr>
          <p:nvPr>
            <p:ph type="ftr" sz="quarter" idx="11"/>
          </p:nvPr>
        </p:nvSpPr>
        <p:spPr/>
        <p:txBody>
          <a:bodyPr/>
          <a:lstStyle/>
          <a:p>
            <a:pPr>
              <a:defRPr/>
            </a:pPr>
            <a:r>
              <a:rPr lang="en-US" altLang="zh-TW"/>
              <a:t>CG</a:t>
            </a:r>
            <a:endParaRPr lang="zh-TW" altLang="en-US"/>
          </a:p>
        </p:txBody>
      </p:sp>
      <p:sp>
        <p:nvSpPr>
          <p:cNvPr id="67590" name="投影片編號版面配置區 5">
            <a:extLst>
              <a:ext uri="{FF2B5EF4-FFF2-40B4-BE49-F238E27FC236}">
                <a16:creationId xmlns:a16="http://schemas.microsoft.com/office/drawing/2014/main" id="{7AEF2191-C818-4777-9D1C-FE6498992E2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FDF994A-B5D6-40B1-AFEC-4713643A567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a:extLst>
              <a:ext uri="{FF2B5EF4-FFF2-40B4-BE49-F238E27FC236}">
                <a16:creationId xmlns:a16="http://schemas.microsoft.com/office/drawing/2014/main" id="{41A7580A-ED8E-4FF4-8091-CD587BE08AB8}"/>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(7)</a:t>
            </a:r>
            <a:endParaRPr lang="zh-TW" altLang="en-US"/>
          </a:p>
        </p:txBody>
      </p:sp>
      <p:sp>
        <p:nvSpPr>
          <p:cNvPr id="68611" name="內容版面配置區 2">
            <a:extLst>
              <a:ext uri="{FF2B5EF4-FFF2-40B4-BE49-F238E27FC236}">
                <a16:creationId xmlns:a16="http://schemas.microsoft.com/office/drawing/2014/main" id="{1E755BE0-9DC0-4137-8B18-04F65A259974}"/>
              </a:ext>
            </a:extLst>
          </p:cNvPr>
          <p:cNvSpPr>
            <a:spLocks noGrp="1"/>
          </p:cNvSpPr>
          <p:nvPr>
            <p:ph sz="quarter" idx="1"/>
          </p:nvPr>
        </p:nvSpPr>
        <p:spPr>
          <a:xfrm>
            <a:off x="357188" y="1447800"/>
            <a:ext cx="8786812" cy="5053013"/>
          </a:xfrm>
        </p:spPr>
        <p:txBody>
          <a:bodyPr/>
          <a:lstStyle/>
          <a:p>
            <a:pPr lvl="1"/>
            <a:r>
              <a:rPr lang="en-US" altLang="zh-TW"/>
              <a:t>When we return to render mode, glRenderMode returns the number of hits that have been processed. We then examine the hit list.</a:t>
            </a:r>
          </a:p>
          <a:p>
            <a:pPr lvl="1"/>
            <a:r>
              <a:rPr lang="en-US" altLang="zh-TW"/>
              <a:t>We can set the clipping volume in two ways.  </a:t>
            </a:r>
          </a:p>
          <a:p>
            <a:pPr lvl="2"/>
            <a:r>
              <a:rPr lang="en-US" altLang="zh-TW"/>
              <a:t>We can simply define a view volume </a:t>
            </a:r>
          </a:p>
          <a:p>
            <a:pPr lvl="2">
              <a:buFont typeface="Wingdings 2" panose="05020102010507070707" pitchFamily="18" charset="2"/>
              <a:buNone/>
            </a:pPr>
            <a:r>
              <a:rPr lang="en-US" altLang="zh-TW"/>
              <a:t>     through gluOrtho2D.</a:t>
            </a:r>
          </a:p>
          <a:p>
            <a:pPr lvl="2"/>
            <a:r>
              <a:rPr lang="en-US" altLang="zh-TW"/>
              <a:t>We would probably first want to save </a:t>
            </a:r>
          </a:p>
          <a:p>
            <a:pPr lvl="2">
              <a:buFont typeface="Wingdings 2" panose="05020102010507070707" pitchFamily="18" charset="2"/>
              <a:buNone/>
            </a:pPr>
            <a:r>
              <a:rPr lang="en-US" altLang="zh-TW"/>
              <a:t>     the present clipping volume with a </a:t>
            </a:r>
          </a:p>
          <a:p>
            <a:pPr lvl="2">
              <a:buFont typeface="Wingdings 2" panose="05020102010507070707" pitchFamily="18" charset="2"/>
              <a:buNone/>
            </a:pPr>
            <a:r>
              <a:rPr lang="en-US" altLang="zh-TW"/>
              <a:t>     </a:t>
            </a:r>
            <a:r>
              <a:rPr lang="en-US" altLang="zh-TW">
                <a:solidFill>
                  <a:schemeClr val="accent2"/>
                </a:solidFill>
              </a:rPr>
              <a:t>glPushMatrix</a:t>
            </a:r>
            <a:r>
              <a:rPr lang="en-US" altLang="zh-TW"/>
              <a:t>.</a:t>
            </a:r>
          </a:p>
          <a:p>
            <a:pPr lvl="1"/>
            <a:r>
              <a:rPr lang="en-US" altLang="zh-TW"/>
              <a:t>Suppose that we want all of objects </a:t>
            </a:r>
          </a:p>
          <a:p>
            <a:pPr lvl="1">
              <a:buFont typeface="Wingdings 2" panose="05020102010507070707" pitchFamily="18" charset="2"/>
              <a:buNone/>
            </a:pPr>
            <a:r>
              <a:rPr lang="en-US" altLang="zh-TW"/>
              <a:t>    that render into a small user define</a:t>
            </a:r>
          </a:p>
          <a:p>
            <a:pPr lvl="1">
              <a:buFont typeface="Wingdings 2" panose="05020102010507070707" pitchFamily="18" charset="2"/>
              <a:buNone/>
            </a:pPr>
            <a:r>
              <a:rPr lang="en-US" altLang="zh-TW"/>
              <a:t>    rectangle centered at the cursor.</a:t>
            </a:r>
          </a:p>
        </p:txBody>
      </p:sp>
      <p:sp>
        <p:nvSpPr>
          <p:cNvPr id="4" name="日期版面配置區 3">
            <a:extLst>
              <a:ext uri="{FF2B5EF4-FFF2-40B4-BE49-F238E27FC236}">
                <a16:creationId xmlns:a16="http://schemas.microsoft.com/office/drawing/2014/main" id="{FF92299E-F0B1-4BF3-9767-92A47C738F5B}"/>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70F2A785-9141-4600-B31F-30072F271CF1}"/>
              </a:ext>
            </a:extLst>
          </p:cNvPr>
          <p:cNvSpPr>
            <a:spLocks noGrp="1"/>
          </p:cNvSpPr>
          <p:nvPr>
            <p:ph type="ftr" sz="quarter" idx="11"/>
          </p:nvPr>
        </p:nvSpPr>
        <p:spPr/>
        <p:txBody>
          <a:bodyPr/>
          <a:lstStyle/>
          <a:p>
            <a:pPr>
              <a:defRPr/>
            </a:pPr>
            <a:r>
              <a:rPr lang="en-US" altLang="zh-TW"/>
              <a:t>CG</a:t>
            </a:r>
            <a:endParaRPr lang="zh-TW" altLang="en-US"/>
          </a:p>
        </p:txBody>
      </p:sp>
      <p:sp>
        <p:nvSpPr>
          <p:cNvPr id="68614" name="投影片編號版面配置區 5">
            <a:extLst>
              <a:ext uri="{FF2B5EF4-FFF2-40B4-BE49-F238E27FC236}">
                <a16:creationId xmlns:a16="http://schemas.microsoft.com/office/drawing/2014/main" id="{7A83B48C-4525-4A53-808C-D454DF83CBC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08A32B40-534D-403E-8BB5-EBC682FF1EC0}"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68615" name="Picture 2" descr="D:\upload\計算機圖學\Interactive computer graphics\PowerPoint Figures\0321533674_fig\Figures\Angel5EjpegChap03\AN03F18.jpg">
            <a:extLst>
              <a:ext uri="{FF2B5EF4-FFF2-40B4-BE49-F238E27FC236}">
                <a16:creationId xmlns:a16="http://schemas.microsoft.com/office/drawing/2014/main" id="{33D62143-8046-4692-9477-AE975F4AE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280" y="2783857"/>
            <a:ext cx="3035485" cy="277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a:extLst>
              <a:ext uri="{FF2B5EF4-FFF2-40B4-BE49-F238E27FC236}">
                <a16:creationId xmlns:a16="http://schemas.microsoft.com/office/drawing/2014/main" id="{A0DACA5F-F94C-4337-A707-FC52C0DE5C2B}"/>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(8)</a:t>
            </a:r>
            <a:endParaRPr lang="zh-TW" altLang="en-US"/>
          </a:p>
        </p:txBody>
      </p:sp>
      <p:sp>
        <p:nvSpPr>
          <p:cNvPr id="69635" name="內容版面配置區 2">
            <a:extLst>
              <a:ext uri="{FF2B5EF4-FFF2-40B4-BE49-F238E27FC236}">
                <a16:creationId xmlns:a16="http://schemas.microsoft.com/office/drawing/2014/main" id="{A74928A1-131B-407D-826C-DC32888FC6E8}"/>
              </a:ext>
            </a:extLst>
          </p:cNvPr>
          <p:cNvSpPr>
            <a:spLocks noGrp="1"/>
          </p:cNvSpPr>
          <p:nvPr>
            <p:ph sz="quarter" idx="1"/>
          </p:nvPr>
        </p:nvSpPr>
        <p:spPr>
          <a:xfrm>
            <a:off x="357188" y="1447800"/>
            <a:ext cx="8786812" cy="5124450"/>
          </a:xfrm>
        </p:spPr>
        <p:txBody>
          <a:bodyPr/>
          <a:lstStyle/>
          <a:p>
            <a:pPr marL="546100" lvl="2" indent="-273050">
              <a:spcBef>
                <a:spcPts val="575"/>
              </a:spcBef>
              <a:buClr>
                <a:schemeClr val="accent1"/>
              </a:buClr>
            </a:pPr>
            <a:r>
              <a:rPr lang="en-US" altLang="zh-TW" sz="2400"/>
              <a:t>We can let OpenGL do this calculation for us through the GLU function </a:t>
            </a:r>
            <a:r>
              <a:rPr lang="en-US" altLang="zh-TW" sz="2400">
                <a:solidFill>
                  <a:schemeClr val="accent2"/>
                </a:solidFill>
              </a:rPr>
              <a:t>gluPickMatrix</a:t>
            </a:r>
            <a:r>
              <a:rPr lang="en-US" altLang="zh-TW" sz="2400"/>
              <a:t>, which is applied before glOrtho2D when we are in selection mode.</a:t>
            </a:r>
          </a:p>
          <a:p>
            <a:pPr marL="546100" lvl="2" indent="-273050">
              <a:spcBef>
                <a:spcPts val="575"/>
              </a:spcBef>
              <a:buClr>
                <a:schemeClr val="accent1"/>
              </a:buClr>
              <a:buFont typeface="Wingdings 2" panose="05020102010507070707" pitchFamily="18" charset="2"/>
              <a:buNone/>
            </a:pPr>
            <a:r>
              <a:rPr lang="en-US" altLang="zh-TW" sz="2400"/>
              <a:t>    </a:t>
            </a:r>
            <a:r>
              <a:rPr lang="en-US" altLang="zh-TW" sz="2400" b="1">
                <a:solidFill>
                  <a:schemeClr val="accent2"/>
                </a:solidFill>
                <a:latin typeface="Times New Roman" panose="02020603050405020304" pitchFamily="18" charset="0"/>
                <a:cs typeface="Times New Roman" panose="02020603050405020304" pitchFamily="18" charset="0"/>
              </a:rPr>
              <a:t>gluPickMatrix (x, y, w, h, *vp)</a:t>
            </a:r>
          </a:p>
          <a:p>
            <a:pPr marL="546100" lvl="2" indent="-273050">
              <a:spcBef>
                <a:spcPts val="575"/>
              </a:spcBef>
              <a:buClr>
                <a:schemeClr val="accent1"/>
              </a:buClr>
              <a:buFont typeface="Wingdings 2" panose="05020102010507070707" pitchFamily="18" charset="2"/>
              <a:buNone/>
            </a:pPr>
            <a:r>
              <a:rPr lang="en-US" altLang="zh-TW" sz="2400"/>
              <a:t>    This function creates a projection matrix for picking that restricts drawing to a w×h area centered at (x, y) in window coordinates within the viewport vp.</a:t>
            </a:r>
          </a:p>
          <a:p>
            <a:pPr marL="546100" lvl="2" indent="-273050">
              <a:spcBef>
                <a:spcPts val="575"/>
              </a:spcBef>
              <a:buClr>
                <a:schemeClr val="accent1"/>
              </a:buClr>
            </a:pPr>
            <a:r>
              <a:rPr lang="en-US" altLang="zh-TW" sz="2400"/>
              <a:t>Assume that we have set up the viewing conditions for normal rendering during initialization or in the reshape callback, the mouse and display callbacks are of the following form:</a:t>
            </a:r>
            <a:endParaRPr lang="zh-TW" altLang="en-US" sz="2400"/>
          </a:p>
          <a:p>
            <a:pPr lvl="1"/>
            <a:endParaRPr lang="zh-TW" altLang="en-US"/>
          </a:p>
        </p:txBody>
      </p:sp>
      <p:sp>
        <p:nvSpPr>
          <p:cNvPr id="4" name="日期版面配置區 3">
            <a:extLst>
              <a:ext uri="{FF2B5EF4-FFF2-40B4-BE49-F238E27FC236}">
                <a16:creationId xmlns:a16="http://schemas.microsoft.com/office/drawing/2014/main" id="{2C6D321F-7561-4775-83BA-3D660CB5EE84}"/>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A1E16993-159B-4E64-BC06-DF59663A523E}"/>
              </a:ext>
            </a:extLst>
          </p:cNvPr>
          <p:cNvSpPr>
            <a:spLocks noGrp="1"/>
          </p:cNvSpPr>
          <p:nvPr>
            <p:ph type="ftr" sz="quarter" idx="11"/>
          </p:nvPr>
        </p:nvSpPr>
        <p:spPr/>
        <p:txBody>
          <a:bodyPr/>
          <a:lstStyle/>
          <a:p>
            <a:pPr>
              <a:defRPr/>
            </a:pPr>
            <a:r>
              <a:rPr lang="en-US" altLang="zh-TW"/>
              <a:t>CG</a:t>
            </a:r>
            <a:endParaRPr lang="zh-TW" altLang="en-US"/>
          </a:p>
        </p:txBody>
      </p:sp>
      <p:sp>
        <p:nvSpPr>
          <p:cNvPr id="69638" name="投影片編號版面配置區 5">
            <a:extLst>
              <a:ext uri="{FF2B5EF4-FFF2-40B4-BE49-F238E27FC236}">
                <a16:creationId xmlns:a16="http://schemas.microsoft.com/office/drawing/2014/main" id="{3E8813C6-426E-42E4-9B2D-AC7C5BFF760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006048FE-56C2-4783-B330-EB002E3F21F9}"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標題 1">
            <a:extLst>
              <a:ext uri="{FF2B5EF4-FFF2-40B4-BE49-F238E27FC236}">
                <a16:creationId xmlns:a16="http://schemas.microsoft.com/office/drawing/2014/main" id="{5C6CDACC-BA9C-41D6-B1AB-8500D37FEB78}"/>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Picking (9)</a:t>
            </a:r>
            <a:endParaRPr lang="zh-TW" altLang="en-US"/>
          </a:p>
        </p:txBody>
      </p:sp>
      <p:sp>
        <p:nvSpPr>
          <p:cNvPr id="74755" name="內容版面配置區 2">
            <a:extLst>
              <a:ext uri="{FF2B5EF4-FFF2-40B4-BE49-F238E27FC236}">
                <a16:creationId xmlns:a16="http://schemas.microsoft.com/office/drawing/2014/main" id="{0ED24B14-0C55-4467-BD89-8B3B19048DC2}"/>
              </a:ext>
            </a:extLst>
          </p:cNvPr>
          <p:cNvSpPr>
            <a:spLocks noGrp="1"/>
          </p:cNvSpPr>
          <p:nvPr>
            <p:ph sz="quarter" idx="1"/>
          </p:nvPr>
        </p:nvSpPr>
        <p:spPr>
          <a:xfrm>
            <a:off x="357188" y="1447800"/>
            <a:ext cx="8643937" cy="5124450"/>
          </a:xfrm>
        </p:spPr>
        <p:txBody>
          <a:bodyPr/>
          <a:lstStyle/>
          <a:p>
            <a:r>
              <a:rPr lang="en-US" altLang="zh-TW"/>
              <a:t>We can use glPushName to allow multiple names on the stack for a given hit.</a:t>
            </a:r>
          </a:p>
          <a:p>
            <a:endParaRPr lang="en-US" altLang="zh-TW"/>
          </a:p>
          <a:p>
            <a:r>
              <a:rPr lang="en-US" altLang="zh-TW"/>
              <a:t>For an object with multiple parts, all the parts that were close to the cursor have their names placed in the same stack.</a:t>
            </a:r>
          </a:p>
          <a:p>
            <a:endParaRPr lang="en-US" altLang="zh-TW"/>
          </a:p>
          <a:p>
            <a:r>
              <a:rPr lang="en-US" altLang="zh-TW"/>
              <a:t>We can use the processHits to print the information for the example.</a:t>
            </a:r>
            <a:endParaRPr lang="zh-TW" altLang="en-US"/>
          </a:p>
        </p:txBody>
      </p:sp>
      <p:sp>
        <p:nvSpPr>
          <p:cNvPr id="4" name="日期版面配置區 3">
            <a:extLst>
              <a:ext uri="{FF2B5EF4-FFF2-40B4-BE49-F238E27FC236}">
                <a16:creationId xmlns:a16="http://schemas.microsoft.com/office/drawing/2014/main" id="{54888ACD-D2B5-4A7B-879F-359F6AF4EDDE}"/>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FD847D5F-7CA8-4F07-85E9-7DC36A79818A}"/>
              </a:ext>
            </a:extLst>
          </p:cNvPr>
          <p:cNvSpPr>
            <a:spLocks noGrp="1"/>
          </p:cNvSpPr>
          <p:nvPr>
            <p:ph type="ftr" sz="quarter" idx="11"/>
          </p:nvPr>
        </p:nvSpPr>
        <p:spPr/>
        <p:txBody>
          <a:bodyPr/>
          <a:lstStyle/>
          <a:p>
            <a:pPr>
              <a:defRPr/>
            </a:pPr>
            <a:r>
              <a:rPr lang="en-US" altLang="zh-TW"/>
              <a:t>CG</a:t>
            </a:r>
            <a:endParaRPr lang="zh-TW" altLang="en-US"/>
          </a:p>
        </p:txBody>
      </p:sp>
      <p:sp>
        <p:nvSpPr>
          <p:cNvPr id="74758" name="投影片編號版面配置區 5">
            <a:extLst>
              <a:ext uri="{FF2B5EF4-FFF2-40B4-BE49-F238E27FC236}">
                <a16:creationId xmlns:a16="http://schemas.microsoft.com/office/drawing/2014/main" id="{0B841E4D-A044-48A7-9C3E-7B4BB579696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38D96BC-2AE2-4C80-92B3-33071DD7005F}"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a:extLst>
              <a:ext uri="{FF2B5EF4-FFF2-40B4-BE49-F238E27FC236}">
                <a16:creationId xmlns:a16="http://schemas.microsoft.com/office/drawing/2014/main" id="{A2C52717-696D-4AB3-B7EA-84997A2F3A20}"/>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a:t>
            </a:r>
            <a:endParaRPr lang="zh-TW" altLang="en-US" b="1">
              <a:latin typeface="Times New Roman" panose="02020603050405020304" pitchFamily="18" charset="0"/>
              <a:cs typeface="Times New Roman" panose="02020603050405020304" pitchFamily="18" charset="0"/>
            </a:endParaRPr>
          </a:p>
        </p:txBody>
      </p:sp>
      <p:sp>
        <p:nvSpPr>
          <p:cNvPr id="77827" name="內容版面配置區 2">
            <a:extLst>
              <a:ext uri="{FF2B5EF4-FFF2-40B4-BE49-F238E27FC236}">
                <a16:creationId xmlns:a16="http://schemas.microsoft.com/office/drawing/2014/main" id="{1A2C25FF-3DA4-4385-B47B-5D381979E2AA}"/>
              </a:ext>
            </a:extLst>
          </p:cNvPr>
          <p:cNvSpPr>
            <a:spLocks noGrp="1"/>
          </p:cNvSpPr>
          <p:nvPr>
            <p:ph sz="quarter" idx="1"/>
          </p:nvPr>
        </p:nvSpPr>
        <p:spPr>
          <a:xfrm>
            <a:off x="357188" y="1447800"/>
            <a:ext cx="8786812" cy="5124450"/>
          </a:xfrm>
        </p:spPr>
        <p:txBody>
          <a:bodyPr/>
          <a:lstStyle/>
          <a:p>
            <a:r>
              <a:rPr lang="en-US" altLang="zh-TW"/>
              <a:t>Although these uses of </a:t>
            </a:r>
            <a:r>
              <a:rPr lang="en-US" altLang="zh-TW">
                <a:solidFill>
                  <a:schemeClr val="accent2"/>
                </a:solidFill>
              </a:rPr>
              <a:t>CAD</a:t>
            </a:r>
            <a:r>
              <a:rPr lang="en-US" altLang="zh-TW"/>
              <a:t> are wide-ranging, the graphics and interaction tend to have much in common, including the following:</a:t>
            </a:r>
          </a:p>
          <a:p>
            <a:pPr lvl="1"/>
            <a:r>
              <a:rPr lang="en-US" altLang="zh-TW"/>
              <a:t>The use of multiple windows and viewports to display a variety of information.</a:t>
            </a:r>
          </a:p>
          <a:p>
            <a:pPr lvl="1"/>
            <a:r>
              <a:rPr lang="en-US" altLang="zh-TW"/>
              <a:t>The ability to create, delete, and save user-defined objects.</a:t>
            </a:r>
          </a:p>
          <a:p>
            <a:pPr lvl="1"/>
            <a:r>
              <a:rPr lang="en-US" altLang="zh-TW"/>
              <a:t>Multiple modes of operation employing menus, keyboard, and mouse.</a:t>
            </a:r>
          </a:p>
          <a:p>
            <a:pPr lvl="1"/>
            <a:endParaRPr lang="en-US" altLang="zh-TW"/>
          </a:p>
          <a:p>
            <a:r>
              <a:rPr lang="en-US" altLang="zh-TW"/>
              <a:t>OpenGL’s primary concern is rendering geometry.</a:t>
            </a:r>
          </a:p>
          <a:p>
            <a:endParaRPr lang="en-US" altLang="zh-TW"/>
          </a:p>
        </p:txBody>
      </p:sp>
      <p:sp>
        <p:nvSpPr>
          <p:cNvPr id="4" name="日期版面配置區 3">
            <a:extLst>
              <a:ext uri="{FF2B5EF4-FFF2-40B4-BE49-F238E27FC236}">
                <a16:creationId xmlns:a16="http://schemas.microsoft.com/office/drawing/2014/main" id="{2A0E5A29-B8E3-4624-83A6-DFE2B5A7753F}"/>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B70770F-0F53-4630-A773-7F41939E3D33}"/>
              </a:ext>
            </a:extLst>
          </p:cNvPr>
          <p:cNvSpPr>
            <a:spLocks noGrp="1"/>
          </p:cNvSpPr>
          <p:nvPr>
            <p:ph type="ftr" sz="quarter" idx="11"/>
          </p:nvPr>
        </p:nvSpPr>
        <p:spPr/>
        <p:txBody>
          <a:bodyPr/>
          <a:lstStyle/>
          <a:p>
            <a:pPr>
              <a:defRPr/>
            </a:pPr>
            <a:r>
              <a:rPr lang="en-US" altLang="zh-TW"/>
              <a:t>CG</a:t>
            </a:r>
            <a:endParaRPr lang="zh-TW" altLang="en-US"/>
          </a:p>
        </p:txBody>
      </p:sp>
      <p:sp>
        <p:nvSpPr>
          <p:cNvPr id="77830" name="投影片編號版面配置區 5">
            <a:extLst>
              <a:ext uri="{FF2B5EF4-FFF2-40B4-BE49-F238E27FC236}">
                <a16:creationId xmlns:a16="http://schemas.microsoft.com/office/drawing/2014/main" id="{9D2181B4-0594-468A-92B5-ED90B411FC4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49341EE0-5CB5-4A44-A0E5-9DEA1BC871A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39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C0B69BA1-E04D-4434-8BA6-14F59351F394}"/>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Interaction (2)</a:t>
            </a:r>
            <a:endParaRPr lang="zh-TW" altLang="en-US"/>
          </a:p>
        </p:txBody>
      </p:sp>
      <p:sp>
        <p:nvSpPr>
          <p:cNvPr id="9219" name="日期版面配置區 2">
            <a:extLst>
              <a:ext uri="{FF2B5EF4-FFF2-40B4-BE49-F238E27FC236}">
                <a16:creationId xmlns:a16="http://schemas.microsoft.com/office/drawing/2014/main" id="{401C6EFA-4BA0-48C9-9FBA-DF4CF2EAFA11}"/>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36BD5EAE-DFCF-422F-B785-3965CCAA5EA7}" type="datetime1">
              <a:rPr lang="zh-TW" altLang="en-US" smtClean="0"/>
              <a:pPr fontAlgn="base">
                <a:spcBef>
                  <a:spcPct val="0"/>
                </a:spcBef>
                <a:spcAft>
                  <a:spcPct val="0"/>
                </a:spcAft>
                <a:defRPr/>
              </a:pPr>
              <a:t>2021/10/31</a:t>
            </a:fld>
            <a:endParaRPr lang="zh-TW" altLang="en-US"/>
          </a:p>
        </p:txBody>
      </p:sp>
      <p:sp>
        <p:nvSpPr>
          <p:cNvPr id="9220" name="頁尾版面配置區 3">
            <a:extLst>
              <a:ext uri="{FF2B5EF4-FFF2-40B4-BE49-F238E27FC236}">
                <a16:creationId xmlns:a16="http://schemas.microsoft.com/office/drawing/2014/main" id="{55CDD087-B871-4C6F-8FA8-BF16CC9E42A3}"/>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10245" name="投影片編號版面配置區 4">
            <a:extLst>
              <a:ext uri="{FF2B5EF4-FFF2-40B4-BE49-F238E27FC236}">
                <a16:creationId xmlns:a16="http://schemas.microsoft.com/office/drawing/2014/main" id="{6993F572-56A1-48F6-B659-4491C685706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591B9C82-D98C-4284-96C9-F74AC0EF45A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10246" name="內容版面配置區 5">
            <a:extLst>
              <a:ext uri="{FF2B5EF4-FFF2-40B4-BE49-F238E27FC236}">
                <a16:creationId xmlns:a16="http://schemas.microsoft.com/office/drawing/2014/main" id="{8B7FE3B3-8443-4350-BFF4-1BD7B94971D1}"/>
              </a:ext>
            </a:extLst>
          </p:cNvPr>
          <p:cNvSpPr>
            <a:spLocks noGrp="1"/>
          </p:cNvSpPr>
          <p:nvPr>
            <p:ph sz="quarter" idx="1"/>
          </p:nvPr>
        </p:nvSpPr>
        <p:spPr>
          <a:xfrm>
            <a:off x="357188" y="1447800"/>
            <a:ext cx="8572500" cy="5124450"/>
          </a:xfrm>
        </p:spPr>
        <p:txBody>
          <a:bodyPr/>
          <a:lstStyle/>
          <a:p>
            <a:pPr eaLnBrk="1" hangingPunct="1"/>
            <a:r>
              <a:rPr lang="en-US" altLang="zh-TW">
                <a:ea typeface="新細明體"/>
              </a:rPr>
              <a:t>The </a:t>
            </a:r>
            <a:r>
              <a:rPr lang="en-US" altLang="zh-TW">
                <a:solidFill>
                  <a:schemeClr val="accent2"/>
                </a:solidFill>
                <a:ea typeface="新細明體"/>
              </a:rPr>
              <a:t>GLUT</a:t>
            </a:r>
            <a:r>
              <a:rPr lang="en-US" altLang="zh-TW">
                <a:ea typeface="新細明體"/>
              </a:rPr>
              <a:t> toolkit provides the minimal functionality that is expected on virtually all systems.</a:t>
            </a:r>
          </a:p>
          <a:p>
            <a:pPr eaLnBrk="1" hangingPunct="1"/>
            <a:r>
              <a:rPr lang="en-US" altLang="zh-TW">
                <a:ea typeface="新細明體"/>
              </a:rPr>
              <a:t>We use the term </a:t>
            </a:r>
            <a:r>
              <a:rPr lang="en-US" altLang="zh-TW" i="1">
                <a:ea typeface="新細明體"/>
              </a:rPr>
              <a:t>window system</a:t>
            </a:r>
            <a:r>
              <a:rPr lang="en-US" altLang="zh-TW">
                <a:ea typeface="新細明體"/>
              </a:rPr>
              <a:t>.</a:t>
            </a:r>
          </a:p>
          <a:p>
            <a:pPr eaLnBrk="1" hangingPunct="1"/>
            <a:r>
              <a:rPr lang="en-US" altLang="zh-TW">
                <a:ea typeface="新細明體"/>
              </a:rPr>
              <a:t>Our use of the GLUT toolkit will enable us to avoid the complexities inherent in the interactions among the window system, the window manager, and the graphics system.</a:t>
            </a:r>
          </a:p>
          <a:p>
            <a:endParaRPr lang="en-US" altLang="zh-TW">
              <a:ea typeface="新細明體"/>
            </a:endParaRPr>
          </a:p>
        </p:txBody>
      </p:sp>
      <p:pic>
        <p:nvPicPr>
          <p:cNvPr id="2" name="圖片 2">
            <a:extLst>
              <a:ext uri="{FF2B5EF4-FFF2-40B4-BE49-F238E27FC236}">
                <a16:creationId xmlns:a16="http://schemas.microsoft.com/office/drawing/2014/main" id="{71FF7E5F-A49D-47C2-A23D-D1E338980AB6}"/>
              </a:ext>
            </a:extLst>
          </p:cNvPr>
          <p:cNvPicPr>
            <a:picLocks noChangeAspect="1"/>
          </p:cNvPicPr>
          <p:nvPr/>
        </p:nvPicPr>
        <p:blipFill>
          <a:blip r:embed="rId3"/>
          <a:stretch>
            <a:fillRect/>
          </a:stretch>
        </p:blipFill>
        <p:spPr>
          <a:xfrm>
            <a:off x="1436914" y="4162830"/>
            <a:ext cx="3370217" cy="1954809"/>
          </a:xfrm>
          <a:prstGeom prst="rect">
            <a:avLst/>
          </a:prstGeom>
        </p:spPr>
      </p:pic>
      <p:pic>
        <p:nvPicPr>
          <p:cNvPr id="3" name="圖片 3" descr="一張含有 文字 的圖片&#10;&#10;自動產生的描述">
            <a:extLst>
              <a:ext uri="{FF2B5EF4-FFF2-40B4-BE49-F238E27FC236}">
                <a16:creationId xmlns:a16="http://schemas.microsoft.com/office/drawing/2014/main" id="{892528C6-89EE-48D7-B244-4EE19EC7412D}"/>
              </a:ext>
            </a:extLst>
          </p:cNvPr>
          <p:cNvPicPr>
            <a:picLocks noChangeAspect="1"/>
          </p:cNvPicPr>
          <p:nvPr/>
        </p:nvPicPr>
        <p:blipFill>
          <a:blip r:embed="rId4"/>
          <a:stretch>
            <a:fillRect/>
          </a:stretch>
        </p:blipFill>
        <p:spPr>
          <a:xfrm>
            <a:off x="4872446" y="4673819"/>
            <a:ext cx="3762102" cy="73688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a:extLst>
              <a:ext uri="{FF2B5EF4-FFF2-40B4-BE49-F238E27FC236}">
                <a16:creationId xmlns:a16="http://schemas.microsoft.com/office/drawing/2014/main" id="{52AEBC61-C91C-4581-BA8F-F2AF8C60908E}"/>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(2)</a:t>
            </a:r>
            <a:endParaRPr lang="zh-TW" altLang="en-US"/>
          </a:p>
        </p:txBody>
      </p:sp>
      <p:sp>
        <p:nvSpPr>
          <p:cNvPr id="78851" name="內容版面配置區 2">
            <a:extLst>
              <a:ext uri="{FF2B5EF4-FFF2-40B4-BE49-F238E27FC236}">
                <a16:creationId xmlns:a16="http://schemas.microsoft.com/office/drawing/2014/main" id="{ECBE66C6-F0CD-4324-BA88-AA75089B3E38}"/>
              </a:ext>
            </a:extLst>
          </p:cNvPr>
          <p:cNvSpPr>
            <a:spLocks noGrp="1"/>
          </p:cNvSpPr>
          <p:nvPr>
            <p:ph sz="quarter" idx="1"/>
          </p:nvPr>
        </p:nvSpPr>
        <p:spPr>
          <a:xfrm>
            <a:off x="428625" y="1447800"/>
            <a:ext cx="8715375" cy="5410200"/>
          </a:xfrm>
        </p:spPr>
        <p:txBody>
          <a:bodyPr/>
          <a:lstStyle/>
          <a:p>
            <a:r>
              <a:rPr lang="en-US" altLang="zh-TW"/>
              <a:t>We will develop a polygon-modeling application, Although it will be somewhat simple, it will illustrate many of the key features of a CAD application.</a:t>
            </a:r>
          </a:p>
          <a:p>
            <a:pPr lvl="1"/>
            <a:r>
              <a:rPr lang="en-US" altLang="zh-TW"/>
              <a:t>Creation of polygons</a:t>
            </a:r>
          </a:p>
          <a:p>
            <a:pPr lvl="1"/>
            <a:r>
              <a:rPr lang="en-US" altLang="zh-TW"/>
              <a:t>Deletion of polygons</a:t>
            </a:r>
          </a:p>
          <a:p>
            <a:pPr lvl="1"/>
            <a:r>
              <a:rPr lang="en-US" altLang="zh-TW"/>
              <a:t>Selection and movement of polygons</a:t>
            </a:r>
          </a:p>
          <a:p>
            <a:endParaRPr lang="en-US" altLang="zh-TW"/>
          </a:p>
          <a:p>
            <a:r>
              <a:rPr lang="en-US" altLang="zh-TW"/>
              <a:t>These requirements imply that we need a </a:t>
            </a:r>
            <a:r>
              <a:rPr lang="en-US" altLang="zh-TW">
                <a:solidFill>
                  <a:schemeClr val="accent2"/>
                </a:solidFill>
              </a:rPr>
              <a:t>data structure </a:t>
            </a:r>
            <a:r>
              <a:rPr lang="en-US" altLang="zh-TW"/>
              <a:t>to support these operations and to provide storage of polygons so that they can be redisplayed.</a:t>
            </a:r>
            <a:endParaRPr lang="zh-TW" altLang="en-US"/>
          </a:p>
          <a:p>
            <a:endParaRPr lang="zh-TW" altLang="en-US"/>
          </a:p>
        </p:txBody>
      </p:sp>
      <p:sp>
        <p:nvSpPr>
          <p:cNvPr id="4" name="日期版面配置區 3">
            <a:extLst>
              <a:ext uri="{FF2B5EF4-FFF2-40B4-BE49-F238E27FC236}">
                <a16:creationId xmlns:a16="http://schemas.microsoft.com/office/drawing/2014/main" id="{AA555B45-7DF3-408F-B2DD-3AA4D21E97D6}"/>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6F774EE-8807-4F10-BD16-DA093196E791}"/>
              </a:ext>
            </a:extLst>
          </p:cNvPr>
          <p:cNvSpPr>
            <a:spLocks noGrp="1"/>
          </p:cNvSpPr>
          <p:nvPr>
            <p:ph type="ftr" sz="quarter" idx="11"/>
          </p:nvPr>
        </p:nvSpPr>
        <p:spPr/>
        <p:txBody>
          <a:bodyPr/>
          <a:lstStyle/>
          <a:p>
            <a:pPr>
              <a:defRPr/>
            </a:pPr>
            <a:r>
              <a:rPr lang="en-US" altLang="zh-TW"/>
              <a:t>CG</a:t>
            </a:r>
            <a:endParaRPr lang="zh-TW" altLang="en-US"/>
          </a:p>
        </p:txBody>
      </p:sp>
      <p:sp>
        <p:nvSpPr>
          <p:cNvPr id="78854" name="投影片編號版面配置區 5">
            <a:extLst>
              <a:ext uri="{FF2B5EF4-FFF2-40B4-BE49-F238E27FC236}">
                <a16:creationId xmlns:a16="http://schemas.microsoft.com/office/drawing/2014/main" id="{71CA4F00-3447-4A03-87BB-03E4165627B1}"/>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E48013E9-50D3-4EFD-9E85-B74F928FA65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a:extLst>
              <a:ext uri="{FF2B5EF4-FFF2-40B4-BE49-F238E27FC236}">
                <a16:creationId xmlns:a16="http://schemas.microsoft.com/office/drawing/2014/main" id="{20DD3AFA-8E14-40F1-8921-CDC72C00CD55}"/>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(3)</a:t>
            </a:r>
            <a:endParaRPr lang="zh-TW" altLang="en-US"/>
          </a:p>
        </p:txBody>
      </p:sp>
      <p:sp>
        <p:nvSpPr>
          <p:cNvPr id="79875" name="內容版面配置區 2">
            <a:extLst>
              <a:ext uri="{FF2B5EF4-FFF2-40B4-BE49-F238E27FC236}">
                <a16:creationId xmlns:a16="http://schemas.microsoft.com/office/drawing/2014/main" id="{19F69E2D-5F45-4CDC-93A0-9A88A3F08FFB}"/>
              </a:ext>
            </a:extLst>
          </p:cNvPr>
          <p:cNvSpPr>
            <a:spLocks noGrp="1"/>
          </p:cNvSpPr>
          <p:nvPr>
            <p:ph sz="quarter" idx="1"/>
          </p:nvPr>
        </p:nvSpPr>
        <p:spPr>
          <a:xfrm>
            <a:off x="357188" y="1447800"/>
            <a:ext cx="8786812" cy="5124450"/>
          </a:xfrm>
        </p:spPr>
        <p:txBody>
          <a:bodyPr/>
          <a:lstStyle/>
          <a:p>
            <a:r>
              <a:rPr lang="en-US" altLang="zh-TW"/>
              <a:t>We start by defining two globals to store the maximum number of polygons and the maximum number of vertices per polygon.</a:t>
            </a:r>
          </a:p>
          <a:p>
            <a:pPr>
              <a:buFont typeface="Wingdings 2" panose="05020102010507070707" pitchFamily="18" charset="2"/>
              <a:buNone/>
            </a:pPr>
            <a:r>
              <a:rPr lang="en-US" altLang="zh-TW" sz="2400" b="1">
                <a:solidFill>
                  <a:schemeClr val="accent2"/>
                </a:solidFill>
              </a:rPr>
              <a:t>#define MAX_POLYGONS 10</a:t>
            </a:r>
          </a:p>
          <a:p>
            <a:pPr>
              <a:buFont typeface="Wingdings 2" panose="05020102010507070707" pitchFamily="18" charset="2"/>
              <a:buNone/>
            </a:pPr>
            <a:r>
              <a:rPr lang="en-US" altLang="zh-TW" sz="2400" b="1">
                <a:solidFill>
                  <a:schemeClr val="accent2"/>
                </a:solidFill>
              </a:rPr>
              <a:t>#define MAX_VERTICES 10</a:t>
            </a:r>
          </a:p>
          <a:p>
            <a:pPr>
              <a:buFont typeface="Wingdings 2" panose="05020102010507070707" pitchFamily="18" charset="2"/>
              <a:buNone/>
            </a:pPr>
            <a:endParaRPr lang="en-US" altLang="zh-TW"/>
          </a:p>
          <a:p>
            <a:r>
              <a:rPr lang="en-US" altLang="zh-TW"/>
              <a:t>Next, we define a data type to hold the data for a single polygon.</a:t>
            </a:r>
          </a:p>
          <a:p>
            <a:pPr>
              <a:buFont typeface="Wingdings 2" panose="05020102010507070707" pitchFamily="18" charset="2"/>
              <a:buNone/>
            </a:pPr>
            <a:r>
              <a:rPr lang="en-US" altLang="zh-TW" sz="2400">
                <a:solidFill>
                  <a:schemeClr val="accent2"/>
                </a:solidFill>
              </a:rPr>
              <a:t>  </a:t>
            </a:r>
            <a:r>
              <a:rPr lang="en-US" altLang="zh-TW" sz="2400" b="1">
                <a:solidFill>
                  <a:schemeClr val="accent2"/>
                </a:solidFill>
              </a:rPr>
              <a:t>typedef struct polygon</a:t>
            </a:r>
          </a:p>
          <a:p>
            <a:pPr>
              <a:buFont typeface="Wingdings 2" panose="05020102010507070707" pitchFamily="18" charset="2"/>
              <a:buNone/>
            </a:pPr>
            <a:r>
              <a:rPr lang="en-US" altLang="zh-TW" sz="2400" b="1">
                <a:solidFill>
                  <a:schemeClr val="accent2"/>
                </a:solidFill>
              </a:rPr>
              <a:t>  {</a:t>
            </a:r>
          </a:p>
          <a:p>
            <a:pPr>
              <a:buFont typeface="Wingdings 2" panose="05020102010507070707" pitchFamily="18" charset="2"/>
              <a:buNone/>
            </a:pPr>
            <a:r>
              <a:rPr lang="en-US" altLang="zh-TW" sz="2400" b="1">
                <a:solidFill>
                  <a:schemeClr val="accent2"/>
                </a:solidFill>
              </a:rPr>
              <a:t>    int nvertices;</a:t>
            </a:r>
          </a:p>
          <a:p>
            <a:pPr>
              <a:buFont typeface="Wingdings 2" panose="05020102010507070707" pitchFamily="18" charset="2"/>
              <a:buNone/>
            </a:pPr>
            <a:r>
              <a:rPr lang="en-US" altLang="zh-TW" sz="2400" b="1">
                <a:solidFill>
                  <a:schemeClr val="accent2"/>
                </a:solidFill>
              </a:rPr>
              <a:t>    int x[MAX_VERTICES];</a:t>
            </a:r>
          </a:p>
          <a:p>
            <a:pPr>
              <a:buFont typeface="Wingdings 2" panose="05020102010507070707" pitchFamily="18" charset="2"/>
              <a:buNone/>
            </a:pPr>
            <a:r>
              <a:rPr lang="en-US" altLang="zh-TW" sz="2400" b="1">
                <a:solidFill>
                  <a:schemeClr val="accent2"/>
                </a:solidFill>
              </a:rPr>
              <a:t>    int y[MAX_VERTICES];</a:t>
            </a:r>
          </a:p>
          <a:p>
            <a:pPr>
              <a:buFont typeface="Wingdings 2" panose="05020102010507070707" pitchFamily="18" charset="2"/>
              <a:buNone/>
            </a:pPr>
            <a:r>
              <a:rPr lang="en-US" altLang="zh-TW" sz="2400" b="1">
                <a:solidFill>
                  <a:schemeClr val="accent2"/>
                </a:solidFill>
              </a:rPr>
              <a:t>   } polygon;</a:t>
            </a:r>
          </a:p>
          <a:p>
            <a:endParaRPr lang="zh-TW" altLang="en-US"/>
          </a:p>
        </p:txBody>
      </p:sp>
      <p:sp>
        <p:nvSpPr>
          <p:cNvPr id="4" name="日期版面配置區 3">
            <a:extLst>
              <a:ext uri="{FF2B5EF4-FFF2-40B4-BE49-F238E27FC236}">
                <a16:creationId xmlns:a16="http://schemas.microsoft.com/office/drawing/2014/main" id="{1FC1728C-9344-4DA8-9385-354E3451E98A}"/>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0AE50310-610D-460D-90A5-02621A82FF7B}"/>
              </a:ext>
            </a:extLst>
          </p:cNvPr>
          <p:cNvSpPr>
            <a:spLocks noGrp="1"/>
          </p:cNvSpPr>
          <p:nvPr>
            <p:ph type="ftr" sz="quarter" idx="11"/>
          </p:nvPr>
        </p:nvSpPr>
        <p:spPr/>
        <p:txBody>
          <a:bodyPr/>
          <a:lstStyle/>
          <a:p>
            <a:pPr>
              <a:defRPr/>
            </a:pPr>
            <a:r>
              <a:rPr lang="en-US" altLang="zh-TW"/>
              <a:t>CG</a:t>
            </a:r>
            <a:endParaRPr lang="zh-TW" altLang="en-US"/>
          </a:p>
        </p:txBody>
      </p:sp>
      <p:sp>
        <p:nvSpPr>
          <p:cNvPr id="79878" name="投影片編號版面配置區 5">
            <a:extLst>
              <a:ext uri="{FF2B5EF4-FFF2-40B4-BE49-F238E27FC236}">
                <a16:creationId xmlns:a16="http://schemas.microsoft.com/office/drawing/2014/main" id="{CCC85C9B-E597-48A3-8B71-7A84ED89103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45178334-4BC6-4137-B83D-432E8AEB892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a:extLst>
              <a:ext uri="{FF2B5EF4-FFF2-40B4-BE49-F238E27FC236}">
                <a16:creationId xmlns:a16="http://schemas.microsoft.com/office/drawing/2014/main" id="{8F387A94-6D59-4F55-89A6-B0B81FD256DF}"/>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(4)</a:t>
            </a:r>
            <a:endParaRPr lang="zh-TW" altLang="en-US"/>
          </a:p>
        </p:txBody>
      </p:sp>
      <p:sp>
        <p:nvSpPr>
          <p:cNvPr id="80899" name="內容版面配置區 2">
            <a:extLst>
              <a:ext uri="{FF2B5EF4-FFF2-40B4-BE49-F238E27FC236}">
                <a16:creationId xmlns:a16="http://schemas.microsoft.com/office/drawing/2014/main" id="{9505E839-7945-4BC9-8197-9E231DEEC0D7}"/>
              </a:ext>
            </a:extLst>
          </p:cNvPr>
          <p:cNvSpPr>
            <a:spLocks noGrp="1"/>
          </p:cNvSpPr>
          <p:nvPr>
            <p:ph sz="quarter" idx="1"/>
          </p:nvPr>
        </p:nvSpPr>
        <p:spPr>
          <a:xfrm>
            <a:off x="357188" y="1447800"/>
            <a:ext cx="8786812" cy="5195888"/>
          </a:xfrm>
        </p:spPr>
        <p:txBody>
          <a:bodyPr/>
          <a:lstStyle/>
          <a:p>
            <a:r>
              <a:rPr lang="en-US" altLang="zh-TW"/>
              <a:t>We cam allocate space for our polygons with the code:</a:t>
            </a:r>
          </a:p>
          <a:p>
            <a:pPr>
              <a:buFont typeface="Wingdings 2" panose="05020102010507070707" pitchFamily="18" charset="2"/>
              <a:buNone/>
            </a:pPr>
            <a:r>
              <a:rPr lang="en-US" altLang="zh-TW" sz="2400" b="1">
                <a:solidFill>
                  <a:schemeClr val="accent2"/>
                </a:solidFill>
              </a:rPr>
              <a:t>polygon polygons[MAX_POLYGONS];</a:t>
            </a:r>
          </a:p>
          <a:p>
            <a:pPr>
              <a:buFont typeface="Wingdings 2" panose="05020102010507070707" pitchFamily="18" charset="2"/>
              <a:buNone/>
            </a:pPr>
            <a:endParaRPr lang="en-US" altLang="zh-TW"/>
          </a:p>
          <a:p>
            <a:pPr>
              <a:buFont typeface="Wingdings 2" panose="05020102010507070707" pitchFamily="18" charset="2"/>
              <a:buNone/>
            </a:pPr>
            <a:r>
              <a:rPr lang="en-US" altLang="zh-TW"/>
              <a:t>If we were to specify the first N polygons, we would display them</a:t>
            </a:r>
          </a:p>
          <a:p>
            <a:pPr>
              <a:buFont typeface="Wingdings 2" panose="05020102010507070707" pitchFamily="18" charset="2"/>
              <a:buNone/>
            </a:pPr>
            <a:r>
              <a:rPr lang="en-US" altLang="zh-TW" sz="2400" b="1">
                <a:solidFill>
                  <a:schemeClr val="accent2"/>
                </a:solidFill>
              </a:rPr>
              <a:t>glClear(GL_COLOR_BUFFER_BIT);</a:t>
            </a:r>
          </a:p>
          <a:p>
            <a:pPr>
              <a:buFont typeface="Wingdings 2" panose="05020102010507070707" pitchFamily="18" charset="2"/>
              <a:buNone/>
            </a:pPr>
            <a:r>
              <a:rPr lang="en-US" altLang="zh-TW" sz="2400" b="1">
                <a:solidFill>
                  <a:schemeClr val="accent2"/>
                </a:solidFill>
              </a:rPr>
              <a:t>for(i=0;i&lt;N;i++)</a:t>
            </a:r>
          </a:p>
          <a:p>
            <a:pPr>
              <a:buFont typeface="Wingdings 2" panose="05020102010507070707" pitchFamily="18" charset="2"/>
              <a:buNone/>
            </a:pPr>
            <a:r>
              <a:rPr lang="en-US" altLang="zh-TW" sz="2400" b="1">
                <a:solidFill>
                  <a:schemeClr val="accent2"/>
                </a:solidFill>
              </a:rPr>
              <a:t> {</a:t>
            </a:r>
          </a:p>
          <a:p>
            <a:pPr>
              <a:buFont typeface="Wingdings 2" panose="05020102010507070707" pitchFamily="18" charset="2"/>
              <a:buNone/>
            </a:pPr>
            <a:r>
              <a:rPr lang="en-US" altLang="zh-TW" sz="2400" b="1">
                <a:solidFill>
                  <a:schemeClr val="accent2"/>
                </a:solidFill>
              </a:rPr>
              <a:t>   glBegin(GL_POLYGON);</a:t>
            </a:r>
          </a:p>
          <a:p>
            <a:pPr>
              <a:buFont typeface="Wingdings 2" panose="05020102010507070707" pitchFamily="18" charset="2"/>
              <a:buNone/>
            </a:pPr>
            <a:r>
              <a:rPr lang="en-US" altLang="zh-TW" sz="2400" b="1">
                <a:solidFill>
                  <a:schemeClr val="accent2"/>
                </a:solidFill>
              </a:rPr>
              <a:t>      for(j=0;j&lt;N;j++)</a:t>
            </a:r>
          </a:p>
          <a:p>
            <a:pPr>
              <a:buFont typeface="Wingdings 2" panose="05020102010507070707" pitchFamily="18" charset="2"/>
              <a:buNone/>
            </a:pPr>
            <a:r>
              <a:rPr lang="en-US" altLang="zh-TW" sz="2400" b="1">
                <a:solidFill>
                  <a:schemeClr val="accent2"/>
                </a:solidFill>
              </a:rPr>
              <a:t>      glVertex2i(polygons[i].x[j], polygons[i].y[j]);</a:t>
            </a:r>
          </a:p>
          <a:p>
            <a:pPr>
              <a:buFont typeface="Wingdings 2" panose="05020102010507070707" pitchFamily="18" charset="2"/>
              <a:buNone/>
            </a:pPr>
            <a:r>
              <a:rPr lang="en-US" altLang="zh-TW" sz="2400" b="1">
                <a:solidFill>
                  <a:schemeClr val="accent2"/>
                </a:solidFill>
              </a:rPr>
              <a:t>   glEnd();</a:t>
            </a:r>
          </a:p>
          <a:p>
            <a:pPr>
              <a:buFont typeface="Wingdings 2" panose="05020102010507070707" pitchFamily="18" charset="2"/>
              <a:buNone/>
            </a:pPr>
            <a:r>
              <a:rPr lang="en-US" altLang="zh-TW" sz="2400" b="1">
                <a:solidFill>
                  <a:schemeClr val="accent2"/>
                </a:solidFill>
              </a:rPr>
              <a:t>    }</a:t>
            </a:r>
            <a:endParaRPr lang="zh-TW" altLang="en-US" sz="2400" b="1">
              <a:solidFill>
                <a:schemeClr val="accent2"/>
              </a:solidFill>
            </a:endParaRPr>
          </a:p>
        </p:txBody>
      </p:sp>
      <p:sp>
        <p:nvSpPr>
          <p:cNvPr id="4" name="日期版面配置區 3">
            <a:extLst>
              <a:ext uri="{FF2B5EF4-FFF2-40B4-BE49-F238E27FC236}">
                <a16:creationId xmlns:a16="http://schemas.microsoft.com/office/drawing/2014/main" id="{C0D7FE08-3EAF-468D-B0B4-ED0868101C05}"/>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6503727A-4283-42DA-B02F-36556544236E}"/>
              </a:ext>
            </a:extLst>
          </p:cNvPr>
          <p:cNvSpPr>
            <a:spLocks noGrp="1"/>
          </p:cNvSpPr>
          <p:nvPr>
            <p:ph type="ftr" sz="quarter" idx="11"/>
          </p:nvPr>
        </p:nvSpPr>
        <p:spPr/>
        <p:txBody>
          <a:bodyPr/>
          <a:lstStyle/>
          <a:p>
            <a:pPr>
              <a:defRPr/>
            </a:pPr>
            <a:r>
              <a:rPr lang="en-US" altLang="zh-TW"/>
              <a:t>CG</a:t>
            </a:r>
            <a:endParaRPr lang="zh-TW" altLang="en-US"/>
          </a:p>
        </p:txBody>
      </p:sp>
      <p:sp>
        <p:nvSpPr>
          <p:cNvPr id="80902" name="投影片編號版面配置區 5">
            <a:extLst>
              <a:ext uri="{FF2B5EF4-FFF2-40B4-BE49-F238E27FC236}">
                <a16:creationId xmlns:a16="http://schemas.microsoft.com/office/drawing/2014/main" id="{08824B70-6D90-4FBA-860D-4DF02A0FA57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68835386-07BE-4AF2-AB69-37FFD62E4669}"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a:extLst>
              <a:ext uri="{FF2B5EF4-FFF2-40B4-BE49-F238E27FC236}">
                <a16:creationId xmlns:a16="http://schemas.microsoft.com/office/drawing/2014/main" id="{1EF22CBC-DD59-4EAF-8479-C268DF4439B1}"/>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(5)</a:t>
            </a:r>
            <a:endParaRPr lang="zh-TW" altLang="en-US"/>
          </a:p>
        </p:txBody>
      </p:sp>
      <p:sp>
        <p:nvSpPr>
          <p:cNvPr id="81923" name="內容版面配置區 2">
            <a:extLst>
              <a:ext uri="{FF2B5EF4-FFF2-40B4-BE49-F238E27FC236}">
                <a16:creationId xmlns:a16="http://schemas.microsoft.com/office/drawing/2014/main" id="{ABC67355-FB05-46CD-A6B8-A07C785988E9}"/>
              </a:ext>
            </a:extLst>
          </p:cNvPr>
          <p:cNvSpPr>
            <a:spLocks noGrp="1"/>
          </p:cNvSpPr>
          <p:nvPr>
            <p:ph sz="quarter" idx="1"/>
          </p:nvPr>
        </p:nvSpPr>
        <p:spPr>
          <a:xfrm>
            <a:off x="428625" y="1447800"/>
            <a:ext cx="8715375" cy="5195888"/>
          </a:xfrm>
        </p:spPr>
        <p:txBody>
          <a:bodyPr/>
          <a:lstStyle/>
          <a:p>
            <a:r>
              <a:rPr lang="en-US" altLang="zh-TW"/>
              <a:t>We want to add new polygon and delete existing ones.  We would like to assign a color for each polygon. We would also like to move a polygon about the display interactively.</a:t>
            </a:r>
          </a:p>
          <a:p>
            <a:pPr>
              <a:buFont typeface="Wingdings 2" panose="05020102010507070707" pitchFamily="18" charset="2"/>
              <a:buNone/>
            </a:pPr>
            <a:r>
              <a:rPr lang="en-US" altLang="zh-TW" sz="2200" b="1">
                <a:solidFill>
                  <a:schemeClr val="accent2"/>
                </a:solidFill>
              </a:rPr>
              <a:t>typedef struct polygon</a:t>
            </a:r>
          </a:p>
          <a:p>
            <a:pPr>
              <a:buFont typeface="Wingdings 2" panose="05020102010507070707" pitchFamily="18" charset="2"/>
              <a:buNone/>
            </a:pPr>
            <a:r>
              <a:rPr lang="en-US" altLang="zh-TW" sz="2200" b="1">
                <a:solidFill>
                  <a:schemeClr val="accent2"/>
                </a:solidFill>
              </a:rPr>
              <a:t>{</a:t>
            </a:r>
          </a:p>
          <a:p>
            <a:pPr>
              <a:buFont typeface="Wingdings 2" panose="05020102010507070707" pitchFamily="18" charset="2"/>
              <a:buNone/>
            </a:pPr>
            <a:r>
              <a:rPr lang="en-US" altLang="zh-TW" sz="2200" b="1">
                <a:solidFill>
                  <a:schemeClr val="accent2"/>
                </a:solidFill>
              </a:rPr>
              <a:t>   int color;</a:t>
            </a:r>
          </a:p>
          <a:p>
            <a:pPr>
              <a:buFont typeface="Wingdings 2" panose="05020102010507070707" pitchFamily="18" charset="2"/>
              <a:buNone/>
            </a:pPr>
            <a:r>
              <a:rPr lang="en-US" altLang="zh-TW" sz="2200" b="1">
                <a:solidFill>
                  <a:schemeClr val="accent2"/>
                </a:solidFill>
              </a:rPr>
              <a:t>   bool used;</a:t>
            </a:r>
          </a:p>
          <a:p>
            <a:pPr>
              <a:buFont typeface="Wingdings 2" panose="05020102010507070707" pitchFamily="18" charset="2"/>
              <a:buNone/>
            </a:pPr>
            <a:r>
              <a:rPr lang="en-US" altLang="zh-TW" sz="2200" b="1">
                <a:solidFill>
                  <a:schemeClr val="accent2"/>
                </a:solidFill>
              </a:rPr>
              <a:t>   int xmin, xmax, ymin, ymax;</a:t>
            </a:r>
          </a:p>
          <a:p>
            <a:pPr>
              <a:buFont typeface="Wingdings 2" panose="05020102010507070707" pitchFamily="18" charset="2"/>
              <a:buNone/>
            </a:pPr>
            <a:r>
              <a:rPr lang="en-US" altLang="zh-TW" sz="2200" b="1">
                <a:solidFill>
                  <a:schemeClr val="accent2"/>
                </a:solidFill>
              </a:rPr>
              <a:t>   float xc, yc;</a:t>
            </a:r>
          </a:p>
          <a:p>
            <a:pPr>
              <a:buFont typeface="Wingdings 2" panose="05020102010507070707" pitchFamily="18" charset="2"/>
              <a:buNone/>
            </a:pPr>
            <a:r>
              <a:rPr lang="en-US" altLang="zh-TW" sz="2200" b="1">
                <a:solidFill>
                  <a:schemeClr val="accent2"/>
                </a:solidFill>
              </a:rPr>
              <a:t>   int nvertices;</a:t>
            </a:r>
          </a:p>
          <a:p>
            <a:pPr>
              <a:buFont typeface="Wingdings 2" panose="05020102010507070707" pitchFamily="18" charset="2"/>
              <a:buNone/>
            </a:pPr>
            <a:r>
              <a:rPr lang="en-US" altLang="zh-TW" sz="2200" b="1">
                <a:solidFill>
                  <a:schemeClr val="accent2"/>
                </a:solidFill>
              </a:rPr>
              <a:t>   int x[MAX_VERTICES];</a:t>
            </a:r>
          </a:p>
          <a:p>
            <a:pPr>
              <a:buFont typeface="Wingdings 2" panose="05020102010507070707" pitchFamily="18" charset="2"/>
              <a:buNone/>
            </a:pPr>
            <a:r>
              <a:rPr lang="en-US" altLang="zh-TW" sz="2200" b="1">
                <a:solidFill>
                  <a:schemeClr val="accent2"/>
                </a:solidFill>
              </a:rPr>
              <a:t>   int y[MAX_VERTICES];</a:t>
            </a:r>
          </a:p>
          <a:p>
            <a:pPr>
              <a:buFont typeface="Wingdings 2" panose="05020102010507070707" pitchFamily="18" charset="2"/>
              <a:buNone/>
            </a:pPr>
            <a:r>
              <a:rPr lang="en-US" altLang="zh-TW" sz="2200" b="1">
                <a:solidFill>
                  <a:schemeClr val="accent2"/>
                </a:solidFill>
              </a:rPr>
              <a:t>} polygon;</a:t>
            </a:r>
            <a:endParaRPr lang="zh-TW" altLang="en-US" sz="2200" b="1">
              <a:solidFill>
                <a:schemeClr val="accent2"/>
              </a:solidFill>
            </a:endParaRPr>
          </a:p>
        </p:txBody>
      </p:sp>
      <p:sp>
        <p:nvSpPr>
          <p:cNvPr id="4" name="日期版面配置區 3">
            <a:extLst>
              <a:ext uri="{FF2B5EF4-FFF2-40B4-BE49-F238E27FC236}">
                <a16:creationId xmlns:a16="http://schemas.microsoft.com/office/drawing/2014/main" id="{47351027-3977-4006-94D3-0A91B09E62D3}"/>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FF48239-2A74-46C5-A54D-197423D73ED4}"/>
              </a:ext>
            </a:extLst>
          </p:cNvPr>
          <p:cNvSpPr>
            <a:spLocks noGrp="1"/>
          </p:cNvSpPr>
          <p:nvPr>
            <p:ph type="ftr" sz="quarter" idx="11"/>
          </p:nvPr>
        </p:nvSpPr>
        <p:spPr/>
        <p:txBody>
          <a:bodyPr/>
          <a:lstStyle/>
          <a:p>
            <a:pPr>
              <a:defRPr/>
            </a:pPr>
            <a:r>
              <a:rPr lang="en-US" altLang="zh-TW"/>
              <a:t>CG</a:t>
            </a:r>
            <a:endParaRPr lang="zh-TW" altLang="en-US"/>
          </a:p>
        </p:txBody>
      </p:sp>
      <p:sp>
        <p:nvSpPr>
          <p:cNvPr id="81926" name="投影片編號版面配置區 5">
            <a:extLst>
              <a:ext uri="{FF2B5EF4-FFF2-40B4-BE49-F238E27FC236}">
                <a16:creationId xmlns:a16="http://schemas.microsoft.com/office/drawing/2014/main" id="{D8541B0F-43E2-4601-9F14-030043ACC84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8DA3E03-3A3D-4DB9-A62F-2392C927790D}"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a:extLst>
              <a:ext uri="{FF2B5EF4-FFF2-40B4-BE49-F238E27FC236}">
                <a16:creationId xmlns:a16="http://schemas.microsoft.com/office/drawing/2014/main" id="{228C5B79-7C15-4550-95CA-C616371157C9}"/>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(6)</a:t>
            </a:r>
            <a:endParaRPr lang="zh-TW" altLang="en-US"/>
          </a:p>
        </p:txBody>
      </p:sp>
      <p:sp>
        <p:nvSpPr>
          <p:cNvPr id="82947" name="內容版面配置區 2">
            <a:extLst>
              <a:ext uri="{FF2B5EF4-FFF2-40B4-BE49-F238E27FC236}">
                <a16:creationId xmlns:a16="http://schemas.microsoft.com/office/drawing/2014/main" id="{67EB7A0D-6559-455A-A444-7E3F8D42DA22}"/>
              </a:ext>
            </a:extLst>
          </p:cNvPr>
          <p:cNvSpPr>
            <a:spLocks noGrp="1"/>
          </p:cNvSpPr>
          <p:nvPr>
            <p:ph sz="quarter" idx="1"/>
          </p:nvPr>
        </p:nvSpPr>
        <p:spPr>
          <a:xfrm>
            <a:off x="357188" y="1447800"/>
            <a:ext cx="8786812" cy="5195888"/>
          </a:xfrm>
        </p:spPr>
        <p:txBody>
          <a:bodyPr/>
          <a:lstStyle/>
          <a:p>
            <a:r>
              <a:rPr lang="en-US" altLang="zh-TW"/>
              <a:t>If the boolean </a:t>
            </a:r>
            <a:r>
              <a:rPr lang="en-US" altLang="zh-TW">
                <a:solidFill>
                  <a:schemeClr val="accent2"/>
                </a:solidFill>
              </a:rPr>
              <a:t>used </a:t>
            </a:r>
            <a:r>
              <a:rPr lang="en-US" altLang="zh-TW"/>
              <a:t>is true, then the polygon is defined.  We can delete a polygon by setting the corresponding used value to </a:t>
            </a:r>
            <a:r>
              <a:rPr lang="en-US" altLang="zh-TW">
                <a:solidFill>
                  <a:schemeClr val="accent2"/>
                </a:solidFill>
              </a:rPr>
              <a:t>false</a:t>
            </a:r>
            <a:r>
              <a:rPr lang="en-US" altLang="zh-TW"/>
              <a:t> .</a:t>
            </a:r>
          </a:p>
          <a:p>
            <a:endParaRPr lang="en-US" altLang="zh-TW"/>
          </a:p>
          <a:p>
            <a:r>
              <a:rPr lang="en-US" altLang="zh-TW"/>
              <a:t>We have also added a </a:t>
            </a:r>
            <a:r>
              <a:rPr lang="en-US" altLang="zh-TW">
                <a:solidFill>
                  <a:schemeClr val="accent2"/>
                </a:solidFill>
              </a:rPr>
              <a:t>center location </a:t>
            </a:r>
            <a:r>
              <a:rPr lang="en-US" altLang="zh-TW"/>
              <a:t>that will be computed during creation of the polygon and will help in moving the polygon.</a:t>
            </a:r>
          </a:p>
          <a:p>
            <a:endParaRPr lang="en-US" altLang="zh-TW"/>
          </a:p>
          <a:p>
            <a:r>
              <a:rPr lang="en-US" altLang="zh-TW"/>
              <a:t>We use a </a:t>
            </a:r>
            <a:r>
              <a:rPr lang="en-US" altLang="zh-TW">
                <a:solidFill>
                  <a:schemeClr val="accent2"/>
                </a:solidFill>
              </a:rPr>
              <a:t>bounding-box strategy </a:t>
            </a:r>
            <a:r>
              <a:rPr lang="en-US" altLang="zh-TW"/>
              <a:t>to pick polygons, although we could use the more general selection mode strategy.</a:t>
            </a:r>
          </a:p>
          <a:p>
            <a:endParaRPr lang="en-US" altLang="zh-TW"/>
          </a:p>
          <a:p>
            <a:r>
              <a:rPr lang="en-US" altLang="zh-TW"/>
              <a:t>The bounding-box information is contained in xmin, xmax, ymin, ymax, which is set as the polygon is created.</a:t>
            </a:r>
            <a:endParaRPr lang="zh-TW" altLang="en-US"/>
          </a:p>
        </p:txBody>
      </p:sp>
      <p:sp>
        <p:nvSpPr>
          <p:cNvPr id="4" name="日期版面配置區 3">
            <a:extLst>
              <a:ext uri="{FF2B5EF4-FFF2-40B4-BE49-F238E27FC236}">
                <a16:creationId xmlns:a16="http://schemas.microsoft.com/office/drawing/2014/main" id="{F750EA31-DC9C-47B3-9F9F-065F2C355E85}"/>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C9B25A7C-5502-4787-8E47-397391164363}"/>
              </a:ext>
            </a:extLst>
          </p:cNvPr>
          <p:cNvSpPr>
            <a:spLocks noGrp="1"/>
          </p:cNvSpPr>
          <p:nvPr>
            <p:ph type="ftr" sz="quarter" idx="11"/>
          </p:nvPr>
        </p:nvSpPr>
        <p:spPr/>
        <p:txBody>
          <a:bodyPr/>
          <a:lstStyle/>
          <a:p>
            <a:pPr>
              <a:defRPr/>
            </a:pPr>
            <a:r>
              <a:rPr lang="en-US" altLang="zh-TW"/>
              <a:t>CG</a:t>
            </a:r>
            <a:endParaRPr lang="zh-TW" altLang="en-US"/>
          </a:p>
        </p:txBody>
      </p:sp>
      <p:sp>
        <p:nvSpPr>
          <p:cNvPr id="82950" name="投影片編號版面配置區 5">
            <a:extLst>
              <a:ext uri="{FF2B5EF4-FFF2-40B4-BE49-F238E27FC236}">
                <a16:creationId xmlns:a16="http://schemas.microsoft.com/office/drawing/2014/main" id="{E668AAFD-3444-4C4D-B6D1-905DD387786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5A888636-2AB9-4317-B1CF-6C783918F7E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標題 1">
            <a:extLst>
              <a:ext uri="{FF2B5EF4-FFF2-40B4-BE49-F238E27FC236}">
                <a16:creationId xmlns:a16="http://schemas.microsoft.com/office/drawing/2014/main" id="{E2A68319-63C9-42FE-B346-115929885C83}"/>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(7)</a:t>
            </a:r>
            <a:endParaRPr lang="zh-TW" altLang="en-US"/>
          </a:p>
        </p:txBody>
      </p:sp>
      <p:sp>
        <p:nvSpPr>
          <p:cNvPr id="83971" name="內容版面配置區 2">
            <a:extLst>
              <a:ext uri="{FF2B5EF4-FFF2-40B4-BE49-F238E27FC236}">
                <a16:creationId xmlns:a16="http://schemas.microsoft.com/office/drawing/2014/main" id="{A13BC8EC-9BE3-46BB-B5B9-7C7728889468}"/>
              </a:ext>
            </a:extLst>
          </p:cNvPr>
          <p:cNvSpPr>
            <a:spLocks noGrp="1"/>
          </p:cNvSpPr>
          <p:nvPr>
            <p:ph sz="quarter" idx="1"/>
          </p:nvPr>
        </p:nvSpPr>
        <p:spPr>
          <a:xfrm>
            <a:off x="428625" y="1447800"/>
            <a:ext cx="8715375" cy="5195888"/>
          </a:xfrm>
        </p:spPr>
        <p:txBody>
          <a:bodyPr/>
          <a:lstStyle/>
          <a:p>
            <a:r>
              <a:rPr lang="en-US" altLang="zh-TW"/>
              <a:t>To </a:t>
            </a:r>
            <a:r>
              <a:rPr lang="en-US" altLang="zh-TW">
                <a:solidFill>
                  <a:schemeClr val="accent2"/>
                </a:solidFill>
              </a:rPr>
              <a:t>display</a:t>
            </a:r>
            <a:r>
              <a:rPr lang="en-US" altLang="zh-TW"/>
              <a:t> all the polygons in polygons, first we check if each one is used and if it is we display it as before the color index for that polygon to assign a color.</a:t>
            </a:r>
          </a:p>
          <a:p>
            <a:pPr>
              <a:buFont typeface="Wingdings 2" panose="05020102010507070707" pitchFamily="18" charset="2"/>
              <a:buNone/>
            </a:pPr>
            <a:r>
              <a:rPr lang="en-US" altLang="zh-TW"/>
              <a:t>    </a:t>
            </a:r>
            <a:r>
              <a:rPr lang="en-US" altLang="zh-TW" sz="2200" b="1">
                <a:solidFill>
                  <a:schemeClr val="accent2"/>
                </a:solidFill>
                <a:latin typeface="Times New Roman" panose="02020603050405020304" pitchFamily="18" charset="0"/>
                <a:cs typeface="Times New Roman" panose="02020603050405020304" pitchFamily="18" charset="0"/>
              </a:rPr>
              <a:t>for (i=0; i&lt;MAX_POLYGONS; i++)</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if(polygons[i].used)</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glColor3fv(colors[polygons[i].color]);</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glBegin(GL_POLYGON);</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for(j=0;j&lt;polygons[i].nvertices; j++)</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glVertex2i(polygon[i].x[j], polygons[i].y[j]);</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glEnd();</a:t>
            </a:r>
          </a:p>
          <a:p>
            <a:pPr>
              <a:buFont typeface="Wingdings 2" panose="05020102010507070707" pitchFamily="18" charset="2"/>
              <a:buNone/>
            </a:pPr>
            <a:r>
              <a:rPr lang="en-US" altLang="zh-TW" sz="2200" b="1">
                <a:solidFill>
                  <a:schemeClr val="accent2"/>
                </a:solidFill>
                <a:latin typeface="Times New Roman" panose="02020603050405020304" pitchFamily="18" charset="0"/>
                <a:cs typeface="Times New Roman" panose="02020603050405020304" pitchFamily="18" charset="0"/>
              </a:rPr>
              <a:t>       }}</a:t>
            </a:r>
            <a:endParaRPr lang="zh-TW" altLang="en-US" sz="22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970ECE88-DD65-4313-B923-594791B81588}"/>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8015561-3D3A-4BE6-94B5-D5501499B3FF}"/>
              </a:ext>
            </a:extLst>
          </p:cNvPr>
          <p:cNvSpPr>
            <a:spLocks noGrp="1"/>
          </p:cNvSpPr>
          <p:nvPr>
            <p:ph type="ftr" sz="quarter" idx="11"/>
          </p:nvPr>
        </p:nvSpPr>
        <p:spPr/>
        <p:txBody>
          <a:bodyPr/>
          <a:lstStyle/>
          <a:p>
            <a:pPr>
              <a:defRPr/>
            </a:pPr>
            <a:r>
              <a:rPr lang="en-US" altLang="zh-TW"/>
              <a:t>CG</a:t>
            </a:r>
            <a:endParaRPr lang="zh-TW" altLang="en-US"/>
          </a:p>
        </p:txBody>
      </p:sp>
      <p:sp>
        <p:nvSpPr>
          <p:cNvPr id="83974" name="投影片編號版面配置區 5">
            <a:extLst>
              <a:ext uri="{FF2B5EF4-FFF2-40B4-BE49-F238E27FC236}">
                <a16:creationId xmlns:a16="http://schemas.microsoft.com/office/drawing/2014/main" id="{736872EF-25F7-42B4-A439-FF822E2B3BD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96CA0E6C-EB00-4EE5-ACF7-301EC972651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標題 1">
            <a:extLst>
              <a:ext uri="{FF2B5EF4-FFF2-40B4-BE49-F238E27FC236}">
                <a16:creationId xmlns:a16="http://schemas.microsoft.com/office/drawing/2014/main" id="{D621A213-5FB2-4BBF-866E-493F22C604A7}"/>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(8)</a:t>
            </a:r>
            <a:endParaRPr lang="zh-TW" altLang="en-US"/>
          </a:p>
        </p:txBody>
      </p:sp>
      <p:sp>
        <p:nvSpPr>
          <p:cNvPr id="84995" name="內容版面配置區 2">
            <a:extLst>
              <a:ext uri="{FF2B5EF4-FFF2-40B4-BE49-F238E27FC236}">
                <a16:creationId xmlns:a16="http://schemas.microsoft.com/office/drawing/2014/main" id="{C473A3EE-FFC8-45C1-9E86-512AF476F0B1}"/>
              </a:ext>
            </a:extLst>
          </p:cNvPr>
          <p:cNvSpPr>
            <a:spLocks noGrp="1"/>
          </p:cNvSpPr>
          <p:nvPr>
            <p:ph sz="quarter" idx="1"/>
          </p:nvPr>
        </p:nvSpPr>
        <p:spPr>
          <a:xfrm>
            <a:off x="357188" y="1447800"/>
            <a:ext cx="8786812" cy="5053013"/>
          </a:xfrm>
        </p:spPr>
        <p:txBody>
          <a:bodyPr/>
          <a:lstStyle/>
          <a:p>
            <a:r>
              <a:rPr lang="en-US" altLang="zh-TW"/>
              <a:t>We can now design the </a:t>
            </a:r>
            <a:r>
              <a:rPr lang="en-US" altLang="zh-TW">
                <a:solidFill>
                  <a:schemeClr val="accent2"/>
                </a:solidFill>
              </a:rPr>
              <a:t>menus</a:t>
            </a:r>
            <a:r>
              <a:rPr lang="en-US" altLang="zh-TW"/>
              <a:t> that will allow us to do the operations interactively.</a:t>
            </a:r>
          </a:p>
          <a:p>
            <a:pPr>
              <a:buFont typeface="Wingdings 2" panose="05020102010507070707" pitchFamily="18" charset="2"/>
              <a:buNone/>
            </a:pPr>
            <a:r>
              <a:rPr lang="en-US" altLang="zh-TW"/>
              <a:t>    </a:t>
            </a:r>
            <a:r>
              <a:rPr lang="en-US" altLang="zh-TW" sz="2000" b="1">
                <a:solidFill>
                  <a:schemeClr val="accent2"/>
                </a:solidFill>
                <a:latin typeface="Times New Roman" panose="02020603050405020304" pitchFamily="18" charset="0"/>
                <a:cs typeface="Times New Roman" panose="02020603050405020304" pitchFamily="18" charset="0"/>
              </a:rPr>
              <a:t>c_menu=glutCreateMenu(color_menu);</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glutAddMenuEntry("Black",0);</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glutAddMenuEntry("Red",1);</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glutAddMenuEntry("Green",2);</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glutAddMenuEntry("Blue",3);</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glutAddMenuEntry("Cyan",4);</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glutAddMenuEntry("Magenta",5);</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glutAddMenuEntry("Yellow",6);</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glutAddMenuEntry("White",7);</a:t>
            </a:r>
          </a:p>
          <a:p>
            <a:pPr>
              <a:buFont typeface="Wingdings 2" panose="05020102010507070707" pitchFamily="18" charset="2"/>
              <a:buNone/>
            </a:pPr>
            <a:endParaRPr lang="zh-TW" altLang="en-US"/>
          </a:p>
        </p:txBody>
      </p:sp>
      <p:sp>
        <p:nvSpPr>
          <p:cNvPr id="4" name="日期版面配置區 3">
            <a:extLst>
              <a:ext uri="{FF2B5EF4-FFF2-40B4-BE49-F238E27FC236}">
                <a16:creationId xmlns:a16="http://schemas.microsoft.com/office/drawing/2014/main" id="{D8B45558-44D6-409A-A9C8-20E94BA11EFE}"/>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6977D8C8-EA5F-4357-B7DD-AD46AAA3396D}"/>
              </a:ext>
            </a:extLst>
          </p:cNvPr>
          <p:cNvSpPr>
            <a:spLocks noGrp="1"/>
          </p:cNvSpPr>
          <p:nvPr>
            <p:ph type="ftr" sz="quarter" idx="11"/>
          </p:nvPr>
        </p:nvSpPr>
        <p:spPr/>
        <p:txBody>
          <a:bodyPr/>
          <a:lstStyle/>
          <a:p>
            <a:pPr>
              <a:defRPr/>
            </a:pPr>
            <a:r>
              <a:rPr lang="en-US" altLang="zh-TW"/>
              <a:t>CG</a:t>
            </a:r>
            <a:endParaRPr lang="zh-TW" altLang="en-US"/>
          </a:p>
        </p:txBody>
      </p:sp>
      <p:sp>
        <p:nvSpPr>
          <p:cNvPr id="84998" name="投影片編號版面配置區 5">
            <a:extLst>
              <a:ext uri="{FF2B5EF4-FFF2-40B4-BE49-F238E27FC236}">
                <a16:creationId xmlns:a16="http://schemas.microsoft.com/office/drawing/2014/main" id="{D1F02844-B639-4BB5-B029-6B13158E1B9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F7485797-99AE-46F0-BED5-ACBCA916A0E6}"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1">
            <a:extLst>
              <a:ext uri="{FF2B5EF4-FFF2-40B4-BE49-F238E27FC236}">
                <a16:creationId xmlns:a16="http://schemas.microsoft.com/office/drawing/2014/main" id="{523E0BF4-4326-4659-954E-C4E662A60B87}"/>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(9)</a:t>
            </a:r>
            <a:endParaRPr lang="zh-TW" altLang="en-US"/>
          </a:p>
        </p:txBody>
      </p:sp>
      <p:sp>
        <p:nvSpPr>
          <p:cNvPr id="86019" name="內容版面配置區 2">
            <a:extLst>
              <a:ext uri="{FF2B5EF4-FFF2-40B4-BE49-F238E27FC236}">
                <a16:creationId xmlns:a16="http://schemas.microsoft.com/office/drawing/2014/main" id="{628208E7-8E88-4268-8E44-13D774490B0B}"/>
              </a:ext>
            </a:extLst>
          </p:cNvPr>
          <p:cNvSpPr>
            <a:spLocks noGrp="1"/>
          </p:cNvSpPr>
          <p:nvPr>
            <p:ph sz="quarter" idx="1"/>
          </p:nvPr>
        </p:nvSpPr>
        <p:spPr>
          <a:xfrm>
            <a:off x="357188" y="1428750"/>
            <a:ext cx="8786812" cy="5124450"/>
          </a:xfrm>
        </p:spPr>
        <p:txBody>
          <a:bodyPr/>
          <a:lstStyle/>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glutCreateMenu(main_menu);</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glutAddMenuEntry("new polygon", 1);</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glutAddMenuEntry("end polygon", 2);</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glutAddMenuEntry("delete polygon", 3);</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glutAddMenuEntry("move polygon", 4);</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glutAddMenuEntry("quit",5);</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glutAddSubMenu("Colors", c_menu);</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glutAttachMenu(GLUT_MIDDLE_BUTTON);</a:t>
            </a:r>
          </a:p>
          <a:p>
            <a:endParaRPr lang="en-US" altLang="zh-TW"/>
          </a:p>
          <a:p>
            <a:r>
              <a:rPr lang="en-US" altLang="zh-TW"/>
              <a:t>To implement functions that </a:t>
            </a:r>
            <a:r>
              <a:rPr lang="en-US" altLang="zh-TW">
                <a:solidFill>
                  <a:schemeClr val="accent2"/>
                </a:solidFill>
              </a:rPr>
              <a:t>move or delete </a:t>
            </a:r>
            <a:r>
              <a:rPr lang="en-US" altLang="zh-TW"/>
              <a:t>existing polygons, we must support some sort of picking action.  We will add a few of our own state variables.</a:t>
            </a:r>
            <a:endParaRPr lang="zh-TW" altLang="en-US"/>
          </a:p>
        </p:txBody>
      </p:sp>
      <p:sp>
        <p:nvSpPr>
          <p:cNvPr id="4" name="日期版面配置區 3">
            <a:extLst>
              <a:ext uri="{FF2B5EF4-FFF2-40B4-BE49-F238E27FC236}">
                <a16:creationId xmlns:a16="http://schemas.microsoft.com/office/drawing/2014/main" id="{A996994D-6615-488D-9137-AD7B6BC1AB4C}"/>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0EB75A9D-B918-4AFF-A759-2D4AEFAB46E2}"/>
              </a:ext>
            </a:extLst>
          </p:cNvPr>
          <p:cNvSpPr>
            <a:spLocks noGrp="1"/>
          </p:cNvSpPr>
          <p:nvPr>
            <p:ph type="ftr" sz="quarter" idx="11"/>
          </p:nvPr>
        </p:nvSpPr>
        <p:spPr/>
        <p:txBody>
          <a:bodyPr/>
          <a:lstStyle/>
          <a:p>
            <a:pPr>
              <a:defRPr/>
            </a:pPr>
            <a:r>
              <a:rPr lang="en-US" altLang="zh-TW"/>
              <a:t>CG</a:t>
            </a:r>
            <a:endParaRPr lang="zh-TW" altLang="en-US"/>
          </a:p>
        </p:txBody>
      </p:sp>
      <p:sp>
        <p:nvSpPr>
          <p:cNvPr id="86022" name="投影片編號版面配置區 5">
            <a:extLst>
              <a:ext uri="{FF2B5EF4-FFF2-40B4-BE49-F238E27FC236}">
                <a16:creationId xmlns:a16="http://schemas.microsoft.com/office/drawing/2014/main" id="{EDEAACA1-52BB-4D63-A5C2-056613F52A6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DC1A1CF-21AC-4601-BFA6-33559D7EEAA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標題 1">
            <a:extLst>
              <a:ext uri="{FF2B5EF4-FFF2-40B4-BE49-F238E27FC236}">
                <a16:creationId xmlns:a16="http://schemas.microsoft.com/office/drawing/2014/main" id="{00F954A5-BB95-4798-B27E-2F90323804BB}"/>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(10)</a:t>
            </a:r>
            <a:endParaRPr lang="zh-TW" altLang="en-US"/>
          </a:p>
        </p:txBody>
      </p:sp>
      <p:sp>
        <p:nvSpPr>
          <p:cNvPr id="87043" name="內容版面配置區 2">
            <a:extLst>
              <a:ext uri="{FF2B5EF4-FFF2-40B4-BE49-F238E27FC236}">
                <a16:creationId xmlns:a16="http://schemas.microsoft.com/office/drawing/2014/main" id="{8F0C4DF4-8F54-4CC8-9BD5-B7E71207346D}"/>
              </a:ext>
            </a:extLst>
          </p:cNvPr>
          <p:cNvSpPr>
            <a:spLocks noGrp="1"/>
          </p:cNvSpPr>
          <p:nvPr>
            <p:ph sz="quarter" idx="1"/>
          </p:nvPr>
        </p:nvSpPr>
        <p:spPr>
          <a:xfrm>
            <a:off x="357188" y="1447800"/>
            <a:ext cx="8786812" cy="5124450"/>
          </a:xfrm>
        </p:spPr>
        <p:txBody>
          <a:bodyPr/>
          <a:lstStyle/>
          <a:p>
            <a:pPr>
              <a:buFont typeface="Wingdings 2" panose="05020102010507070707" pitchFamily="18" charset="2"/>
              <a:buNone/>
            </a:pPr>
            <a:r>
              <a:rPr lang="en-US" altLang="zh-TW" sz="2000">
                <a:solidFill>
                  <a:schemeClr val="accent2"/>
                </a:solidFill>
                <a:latin typeface="Times New Roman" panose="02020603050405020304" pitchFamily="18" charset="0"/>
                <a:cs typeface="Times New Roman" panose="02020603050405020304" pitchFamily="18" charset="0"/>
              </a:rPr>
              <a:t>bool picking = FALSE; /* true while picking */</a:t>
            </a:r>
          </a:p>
          <a:p>
            <a:pPr>
              <a:buFont typeface="Wingdings 2" panose="05020102010507070707" pitchFamily="18" charset="2"/>
              <a:buNone/>
            </a:pPr>
            <a:r>
              <a:rPr lang="en-US" altLang="zh-TW" sz="2000">
                <a:solidFill>
                  <a:schemeClr val="accent2"/>
                </a:solidFill>
                <a:latin typeface="Times New Roman" panose="02020603050405020304" pitchFamily="18" charset="0"/>
                <a:cs typeface="Times New Roman" panose="02020603050405020304" pitchFamily="18" charset="0"/>
              </a:rPr>
              <a:t>bool moving = FALSE; /* true while moving polygon */</a:t>
            </a:r>
          </a:p>
          <a:p>
            <a:pPr>
              <a:buFont typeface="Wingdings 2" panose="05020102010507070707" pitchFamily="18" charset="2"/>
              <a:buNone/>
            </a:pPr>
            <a:r>
              <a:rPr lang="en-US" altLang="zh-TW" sz="2000">
                <a:solidFill>
                  <a:schemeClr val="accent2"/>
                </a:solidFill>
                <a:latin typeface="Times New Roman" panose="02020603050405020304" pitchFamily="18" charset="0"/>
                <a:cs typeface="Times New Roman" panose="02020603050405020304" pitchFamily="18" charset="0"/>
              </a:rPr>
              <a:t>int in_polygon = -1; /* not in any  polygon */</a:t>
            </a:r>
          </a:p>
          <a:p>
            <a:pPr>
              <a:buFont typeface="Wingdings 2" panose="05020102010507070707" pitchFamily="18" charset="2"/>
              <a:buNone/>
            </a:pPr>
            <a:r>
              <a:rPr lang="en-US" altLang="zh-TW" sz="2000">
                <a:solidFill>
                  <a:schemeClr val="accent2"/>
                </a:solidFill>
                <a:latin typeface="Times New Roman" panose="02020603050405020304" pitchFamily="18" charset="0"/>
                <a:cs typeface="Times New Roman" panose="02020603050405020304" pitchFamily="18" charset="0"/>
              </a:rPr>
              <a:t>int present_color = 0; /* default color */</a:t>
            </a:r>
          </a:p>
          <a:p>
            <a:pPr>
              <a:buFont typeface="Wingdings 2" panose="05020102010507070707" pitchFamily="18" charset="2"/>
              <a:buNone/>
            </a:pPr>
            <a:endParaRPr lang="en-US" altLang="zh-TW" sz="2000">
              <a:solidFill>
                <a:schemeClr val="accent2"/>
              </a:solidFill>
              <a:latin typeface="Times New Roman" panose="02020603050405020304" pitchFamily="18" charset="0"/>
              <a:cs typeface="Times New Roman" panose="02020603050405020304" pitchFamily="18" charset="0"/>
            </a:endParaRPr>
          </a:p>
          <a:p>
            <a:r>
              <a:rPr lang="en-US" altLang="zh-TW" sz="2400">
                <a:latin typeface="Times New Roman" panose="02020603050405020304" pitchFamily="18" charset="0"/>
                <a:cs typeface="Times New Roman" panose="02020603050405020304" pitchFamily="18" charset="0"/>
              </a:rPr>
              <a:t>The default color index is given by present_color.  The variables picking and moving tell us if we are in the process of picking a polygon or moving an existing polygon, respectively.</a:t>
            </a:r>
          </a:p>
          <a:p>
            <a:endParaRPr lang="en-US" altLang="zh-TW" sz="2400">
              <a:latin typeface="Times New Roman" panose="02020603050405020304" pitchFamily="18" charset="0"/>
              <a:cs typeface="Times New Roman" panose="02020603050405020304" pitchFamily="18" charset="0"/>
            </a:endParaRPr>
          </a:p>
          <a:p>
            <a:r>
              <a:rPr lang="en-US" altLang="zh-TW" sz="2400">
                <a:latin typeface="Times New Roman" panose="02020603050405020304" pitchFamily="18" charset="0"/>
                <a:cs typeface="Times New Roman" panose="02020603050405020304" pitchFamily="18" charset="0"/>
              </a:rPr>
              <a:t>The heart of the interactively is through the </a:t>
            </a:r>
            <a:r>
              <a:rPr lang="en-US" altLang="zh-TW" sz="2400">
                <a:solidFill>
                  <a:schemeClr val="accent2"/>
                </a:solidFill>
                <a:latin typeface="Times New Roman" panose="02020603050405020304" pitchFamily="18" charset="0"/>
                <a:cs typeface="Times New Roman" panose="02020603050405020304" pitchFamily="18" charset="0"/>
              </a:rPr>
              <a:t>main_menu_callback</a:t>
            </a:r>
            <a:r>
              <a:rPr lang="en-US" altLang="zh-TW" sz="2400">
                <a:latin typeface="Times New Roman" panose="02020603050405020304" pitchFamily="18" charset="0"/>
                <a:cs typeface="Times New Roman" panose="02020603050405020304" pitchFamily="18" charset="0"/>
              </a:rPr>
              <a:t>,. </a:t>
            </a:r>
            <a:endParaRPr lang="zh-TW" altLang="en-US" sz="2400">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8246F9A2-ED1A-48CE-87BB-AC702551B44C}"/>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E90AA1A4-9E1E-4F29-A34F-795602D7E948}"/>
              </a:ext>
            </a:extLst>
          </p:cNvPr>
          <p:cNvSpPr>
            <a:spLocks noGrp="1"/>
          </p:cNvSpPr>
          <p:nvPr>
            <p:ph type="ftr" sz="quarter" idx="11"/>
          </p:nvPr>
        </p:nvSpPr>
        <p:spPr/>
        <p:txBody>
          <a:bodyPr/>
          <a:lstStyle/>
          <a:p>
            <a:pPr>
              <a:defRPr/>
            </a:pPr>
            <a:r>
              <a:rPr lang="en-US" altLang="zh-TW"/>
              <a:t>CG</a:t>
            </a:r>
            <a:endParaRPr lang="zh-TW" altLang="en-US"/>
          </a:p>
        </p:txBody>
      </p:sp>
      <p:sp>
        <p:nvSpPr>
          <p:cNvPr id="87046" name="投影片編號版面配置區 5">
            <a:extLst>
              <a:ext uri="{FF2B5EF4-FFF2-40B4-BE49-F238E27FC236}">
                <a16:creationId xmlns:a16="http://schemas.microsoft.com/office/drawing/2014/main" id="{F53701CB-77C6-48AE-BD7A-AA28AF91568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869716E-0A63-4DB8-9718-FB6520B3C53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a:extLst>
              <a:ext uri="{FF2B5EF4-FFF2-40B4-BE49-F238E27FC236}">
                <a16:creationId xmlns:a16="http://schemas.microsoft.com/office/drawing/2014/main" id="{D49FF53E-74F8-4B97-A4CD-A17E39BCE574}"/>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(11)</a:t>
            </a:r>
            <a:endParaRPr lang="zh-TW" altLang="en-US"/>
          </a:p>
        </p:txBody>
      </p:sp>
      <p:sp>
        <p:nvSpPr>
          <p:cNvPr id="88067" name="內容版面配置區 2">
            <a:extLst>
              <a:ext uri="{FF2B5EF4-FFF2-40B4-BE49-F238E27FC236}">
                <a16:creationId xmlns:a16="http://schemas.microsoft.com/office/drawing/2014/main" id="{39F9F1DF-678E-4FE9-BC46-BE3501483F36}"/>
              </a:ext>
            </a:extLst>
          </p:cNvPr>
          <p:cNvSpPr>
            <a:spLocks noGrp="1"/>
          </p:cNvSpPr>
          <p:nvPr>
            <p:ph sz="quarter" idx="1"/>
          </p:nvPr>
        </p:nvSpPr>
        <p:spPr>
          <a:xfrm>
            <a:off x="285750" y="1447800"/>
            <a:ext cx="8858250" cy="5053013"/>
          </a:xfrm>
        </p:spPr>
        <p:txBody>
          <a:bodyPr/>
          <a:lstStyle/>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void main_menu(int index)</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switch(index)</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case(1):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 create a new polygon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 rest of cases*/</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endParaRPr lang="zh-TW" altLang="en-US" sz="20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C38DDAC2-1453-42B1-ADBE-E1D37BAD00B0}"/>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A65CBBAD-C1B8-490F-ABDA-39C18D584C19}"/>
              </a:ext>
            </a:extLst>
          </p:cNvPr>
          <p:cNvSpPr>
            <a:spLocks noGrp="1"/>
          </p:cNvSpPr>
          <p:nvPr>
            <p:ph type="ftr" sz="quarter" idx="11"/>
          </p:nvPr>
        </p:nvSpPr>
        <p:spPr/>
        <p:txBody>
          <a:bodyPr/>
          <a:lstStyle/>
          <a:p>
            <a:pPr>
              <a:defRPr/>
            </a:pPr>
            <a:r>
              <a:rPr lang="en-US" altLang="zh-TW"/>
              <a:t>CG</a:t>
            </a:r>
            <a:endParaRPr lang="zh-TW" altLang="en-US"/>
          </a:p>
        </p:txBody>
      </p:sp>
      <p:sp>
        <p:nvSpPr>
          <p:cNvPr id="88070" name="投影片編號版面配置區 5">
            <a:extLst>
              <a:ext uri="{FF2B5EF4-FFF2-40B4-BE49-F238E27FC236}">
                <a16:creationId xmlns:a16="http://schemas.microsoft.com/office/drawing/2014/main" id="{89A36BDF-F69D-4EDF-A179-697428E4403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0233171E-ABA0-451F-BA01-50D221D6F0F5}"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49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711792CB-570F-489C-A28B-C37B6E83218C}"/>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Interaction (3)</a:t>
            </a:r>
            <a:endParaRPr lang="zh-TW" altLang="en-US"/>
          </a:p>
        </p:txBody>
      </p:sp>
      <p:sp>
        <p:nvSpPr>
          <p:cNvPr id="10243" name="日期版面配置區 2">
            <a:extLst>
              <a:ext uri="{FF2B5EF4-FFF2-40B4-BE49-F238E27FC236}">
                <a16:creationId xmlns:a16="http://schemas.microsoft.com/office/drawing/2014/main" id="{CBD29253-6311-4CB8-98E1-5C57D1C4FF66}"/>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5C841B87-8F66-4D2D-8A70-B960A60088E8}" type="datetime1">
              <a:rPr lang="zh-TW" altLang="en-US" smtClean="0"/>
              <a:pPr fontAlgn="base">
                <a:spcBef>
                  <a:spcPct val="0"/>
                </a:spcBef>
                <a:spcAft>
                  <a:spcPct val="0"/>
                </a:spcAft>
                <a:defRPr/>
              </a:pPr>
              <a:t>2021/10/31</a:t>
            </a:fld>
            <a:endParaRPr lang="zh-TW" altLang="en-US"/>
          </a:p>
        </p:txBody>
      </p:sp>
      <p:sp>
        <p:nvSpPr>
          <p:cNvPr id="10244" name="頁尾版面配置區 3">
            <a:extLst>
              <a:ext uri="{FF2B5EF4-FFF2-40B4-BE49-F238E27FC236}">
                <a16:creationId xmlns:a16="http://schemas.microsoft.com/office/drawing/2014/main" id="{8F8599D7-6E70-4C8D-A603-8459D9BEE96F}"/>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11269" name="投影片編號版面配置區 4">
            <a:extLst>
              <a:ext uri="{FF2B5EF4-FFF2-40B4-BE49-F238E27FC236}">
                <a16:creationId xmlns:a16="http://schemas.microsoft.com/office/drawing/2014/main" id="{595EE883-60AD-4410-8104-8D5F9B43CAB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ACB611C6-F91B-49BF-BC64-C799B4362EE2}"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11270" name="內容版面配置區 5">
            <a:extLst>
              <a:ext uri="{FF2B5EF4-FFF2-40B4-BE49-F238E27FC236}">
                <a16:creationId xmlns:a16="http://schemas.microsoft.com/office/drawing/2014/main" id="{8EFD50CC-DAC7-49A8-95E3-D686CC9D8FC8}"/>
              </a:ext>
            </a:extLst>
          </p:cNvPr>
          <p:cNvSpPr>
            <a:spLocks noGrp="1"/>
          </p:cNvSpPr>
          <p:nvPr>
            <p:ph sz="quarter" idx="1"/>
          </p:nvPr>
        </p:nvSpPr>
        <p:spPr>
          <a:xfrm>
            <a:off x="285750" y="1447800"/>
            <a:ext cx="8858250" cy="4910138"/>
          </a:xfrm>
        </p:spPr>
        <p:txBody>
          <a:bodyPr/>
          <a:lstStyle/>
          <a:p>
            <a:pPr eaLnBrk="1" hangingPunct="1"/>
            <a:r>
              <a:rPr lang="en-US" altLang="zh-TW"/>
              <a:t>We start by describing several interactive devices and the variety of ways that we can interact with them.</a:t>
            </a:r>
          </a:p>
          <a:p>
            <a:pPr eaLnBrk="1" hangingPunct="1"/>
            <a:endParaRPr lang="en-US" altLang="zh-TW"/>
          </a:p>
          <a:p>
            <a:pPr eaLnBrk="1" hangingPunct="1"/>
            <a:r>
              <a:rPr lang="en-US" altLang="zh-TW"/>
              <a:t>Then we put these devices in the setting of a client-sever network and introduce an API for minimal interaction.</a:t>
            </a:r>
          </a:p>
          <a:p>
            <a:pPr eaLnBrk="1" hangingPunct="1"/>
            <a:endParaRPr lang="en-US" altLang="zh-TW"/>
          </a:p>
          <a:p>
            <a:pPr eaLnBrk="1" hangingPunct="1"/>
            <a:r>
              <a:rPr lang="en-US" altLang="zh-TW"/>
              <a:t>Finally, we generate a simple programs.</a:t>
            </a:r>
            <a:endParaRPr lang="zh-TW"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標題 1">
            <a:extLst>
              <a:ext uri="{FF2B5EF4-FFF2-40B4-BE49-F238E27FC236}">
                <a16:creationId xmlns:a16="http://schemas.microsoft.com/office/drawing/2014/main" id="{FF96351C-BACE-47C1-87AC-C3F128A938DA}"/>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(12)</a:t>
            </a:r>
            <a:endParaRPr lang="zh-TW" altLang="en-US"/>
          </a:p>
        </p:txBody>
      </p:sp>
      <p:sp>
        <p:nvSpPr>
          <p:cNvPr id="89091" name="內容版面配置區 2">
            <a:extLst>
              <a:ext uri="{FF2B5EF4-FFF2-40B4-BE49-F238E27FC236}">
                <a16:creationId xmlns:a16="http://schemas.microsoft.com/office/drawing/2014/main" id="{4DC1303B-CAA5-4CCB-99EA-0D7393093C98}"/>
              </a:ext>
            </a:extLst>
          </p:cNvPr>
          <p:cNvSpPr>
            <a:spLocks noGrp="1"/>
          </p:cNvSpPr>
          <p:nvPr>
            <p:ph sz="quarter" idx="1"/>
          </p:nvPr>
        </p:nvSpPr>
        <p:spPr>
          <a:xfrm>
            <a:off x="357188" y="1447800"/>
            <a:ext cx="8786812" cy="5124450"/>
          </a:xfrm>
        </p:spPr>
        <p:txBody>
          <a:bodyPr/>
          <a:lstStyle/>
          <a:p>
            <a:r>
              <a:rPr lang="en-US" altLang="zh-TW"/>
              <a:t>To </a:t>
            </a:r>
            <a:r>
              <a:rPr lang="en-US" altLang="zh-TW">
                <a:solidFill>
                  <a:schemeClr val="accent2"/>
                </a:solidFill>
              </a:rPr>
              <a:t>create</a:t>
            </a:r>
            <a:r>
              <a:rPr lang="en-US" altLang="zh-TW"/>
              <a:t> a new polygon</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case(1):  /* create a new polygon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 moving = FALSE;</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for(i=0; i&lt;MAX_POLYGONS; i++)</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if(polygons[i].used == FALSE) break;</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if(i == MAX_POLYGONS)</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 printf("exceeded maximum number of polygons\n");  exit(0); }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polygons[i].color = present_color;</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polygons[i].used = TRUE;</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polygons[i].nvertices = 0;</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in_polygon = i;</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picking = FALSE;</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endParaRPr lang="zh-TW" altLang="en-US" sz="20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1041C255-89A4-4074-8903-1062AD94EF16}"/>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D00CCB8-5703-4924-BEEC-CC9DBDEFCD57}"/>
              </a:ext>
            </a:extLst>
          </p:cNvPr>
          <p:cNvSpPr>
            <a:spLocks noGrp="1"/>
          </p:cNvSpPr>
          <p:nvPr>
            <p:ph type="ftr" sz="quarter" idx="11"/>
          </p:nvPr>
        </p:nvSpPr>
        <p:spPr/>
        <p:txBody>
          <a:bodyPr/>
          <a:lstStyle/>
          <a:p>
            <a:pPr>
              <a:defRPr/>
            </a:pPr>
            <a:r>
              <a:rPr lang="en-US" altLang="zh-TW"/>
              <a:t>CG</a:t>
            </a:r>
            <a:endParaRPr lang="zh-TW" altLang="en-US"/>
          </a:p>
        </p:txBody>
      </p:sp>
      <p:sp>
        <p:nvSpPr>
          <p:cNvPr id="89094" name="投影片編號版面配置區 5">
            <a:extLst>
              <a:ext uri="{FF2B5EF4-FFF2-40B4-BE49-F238E27FC236}">
                <a16:creationId xmlns:a16="http://schemas.microsoft.com/office/drawing/2014/main" id="{5933195E-6B73-41F7-9720-D2DB777D659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F48F38BF-6EBB-42E4-A1C9-A646670CF57A}"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標題 1">
            <a:extLst>
              <a:ext uri="{FF2B5EF4-FFF2-40B4-BE49-F238E27FC236}">
                <a16:creationId xmlns:a16="http://schemas.microsoft.com/office/drawing/2014/main" id="{905C0DD0-F05E-444C-B764-222DC36F6F2C}"/>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(13)</a:t>
            </a:r>
            <a:endParaRPr lang="zh-TW" altLang="en-US"/>
          </a:p>
        </p:txBody>
      </p:sp>
      <p:sp>
        <p:nvSpPr>
          <p:cNvPr id="90115" name="內容版面配置區 2">
            <a:extLst>
              <a:ext uri="{FF2B5EF4-FFF2-40B4-BE49-F238E27FC236}">
                <a16:creationId xmlns:a16="http://schemas.microsoft.com/office/drawing/2014/main" id="{0F71E83D-54C6-46E8-B653-5F10319ED12A}"/>
              </a:ext>
            </a:extLst>
          </p:cNvPr>
          <p:cNvSpPr>
            <a:spLocks noGrp="1"/>
          </p:cNvSpPr>
          <p:nvPr>
            <p:ph sz="quarter" idx="1"/>
          </p:nvPr>
        </p:nvSpPr>
        <p:spPr>
          <a:xfrm>
            <a:off x="357188" y="1447800"/>
            <a:ext cx="8786812" cy="5124450"/>
          </a:xfrm>
        </p:spPr>
        <p:txBody>
          <a:bodyPr/>
          <a:lstStyle/>
          <a:p>
            <a:r>
              <a:rPr lang="en-US" altLang="zh-TW"/>
              <a:t>A user would then use the left mouse button to </a:t>
            </a:r>
            <a:r>
              <a:rPr lang="en-US" altLang="zh-TW">
                <a:solidFill>
                  <a:schemeClr val="accent2"/>
                </a:solidFill>
              </a:rPr>
              <a:t>enter vertices</a:t>
            </a:r>
            <a:r>
              <a:rPr lang="en-US" altLang="zh-TW"/>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if(btn==GLUT_LEFT_BUTTON &amp;&amp; state==GLUT_DOWN &amp;&amp;!picking&amp;&amp;!moving)</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if(in_polygon&gt;=0)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if(polygons[in_polygon].nvertices == MAX_VERTICES)</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  printf("exceeds maximum number vertices\n"); exit(0);}</a:t>
            </a:r>
          </a:p>
          <a:p>
            <a:pPr>
              <a:buFont typeface="Wingdings 2" panose="05020102010507070707" pitchFamily="18" charset="2"/>
              <a:buNone/>
            </a:pPr>
            <a:endParaRPr lang="en-US" altLang="zh-TW" sz="1800" b="1">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 = polygons[in_polygon].nvertices;</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polygons[in_polygon].x[i] = x;</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polygons[in_polygon].y[i] = 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polygons[in_polygon].nvertices++;</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endParaRPr lang="zh-TW" altLang="en-US" sz="18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9B864D86-3085-4121-8D7A-BF90C9CB52A9}"/>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D400A78B-84EE-441D-A60D-F737B6ADC5DE}"/>
              </a:ext>
            </a:extLst>
          </p:cNvPr>
          <p:cNvSpPr>
            <a:spLocks noGrp="1"/>
          </p:cNvSpPr>
          <p:nvPr>
            <p:ph type="ftr" sz="quarter" idx="11"/>
          </p:nvPr>
        </p:nvSpPr>
        <p:spPr/>
        <p:txBody>
          <a:bodyPr/>
          <a:lstStyle/>
          <a:p>
            <a:pPr>
              <a:defRPr/>
            </a:pPr>
            <a:r>
              <a:rPr lang="en-US" altLang="zh-TW"/>
              <a:t>CG</a:t>
            </a:r>
            <a:endParaRPr lang="zh-TW" altLang="en-US"/>
          </a:p>
        </p:txBody>
      </p:sp>
      <p:sp>
        <p:nvSpPr>
          <p:cNvPr id="90118" name="投影片編號版面配置區 5">
            <a:extLst>
              <a:ext uri="{FF2B5EF4-FFF2-40B4-BE49-F238E27FC236}">
                <a16:creationId xmlns:a16="http://schemas.microsoft.com/office/drawing/2014/main" id="{275CF9A5-5989-4AD8-9B76-CD723F00E10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9B137002-3E6C-44F1-B445-12DE08674FCF}"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標題 1">
            <a:extLst>
              <a:ext uri="{FF2B5EF4-FFF2-40B4-BE49-F238E27FC236}">
                <a16:creationId xmlns:a16="http://schemas.microsoft.com/office/drawing/2014/main" id="{6614F24F-808C-4DEF-9C65-DE86AA593165}"/>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(14)</a:t>
            </a:r>
            <a:endParaRPr lang="zh-TW" altLang="en-US"/>
          </a:p>
        </p:txBody>
      </p:sp>
      <p:sp>
        <p:nvSpPr>
          <p:cNvPr id="91139" name="內容版面配置區 2">
            <a:extLst>
              <a:ext uri="{FF2B5EF4-FFF2-40B4-BE49-F238E27FC236}">
                <a16:creationId xmlns:a16="http://schemas.microsoft.com/office/drawing/2014/main" id="{D8C85374-6FD3-45D0-9EFE-13C126BCE025}"/>
              </a:ext>
            </a:extLst>
          </p:cNvPr>
          <p:cNvSpPr>
            <a:spLocks noGrp="1"/>
          </p:cNvSpPr>
          <p:nvPr>
            <p:ph sz="quarter" idx="1"/>
          </p:nvPr>
        </p:nvSpPr>
        <p:spPr>
          <a:xfrm>
            <a:off x="0" y="1447800"/>
            <a:ext cx="9144000" cy="5124450"/>
          </a:xfrm>
        </p:spPr>
        <p:txBody>
          <a:bodyPr/>
          <a:lstStyle/>
          <a:p>
            <a:r>
              <a:rPr lang="en-US" altLang="zh-TW"/>
              <a:t>The user returns to the menu to enter a polygon. Ending a polygon allows the program to </a:t>
            </a:r>
            <a:r>
              <a:rPr lang="en-US" altLang="zh-TW">
                <a:solidFill>
                  <a:schemeClr val="accent2"/>
                </a:solidFill>
              </a:rPr>
              <a:t>compute the bounding box </a:t>
            </a:r>
            <a:r>
              <a:rPr lang="en-US" altLang="zh-TW"/>
              <a:t>for the polygon and its center.</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case(2):   /* end polygon and find bounding box and center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moving = FALSE;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if(in_polygon&gt;=0)</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polygons[in_polygon].xmax = polygons[in_polygon].xmin = polygons[in_polygon].x[0];</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polygons[in_polygon].ymax = polygons[in_polygon].ymin = polygons[in_polygon].y[0];</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polygons[in_polygon].xc = polygons[in_polygon].x[0];</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polygons[in_polygon].yc = polygons[in_polygon].y[0];</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endParaRPr lang="zh-TW" altLang="en-US" sz="18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4A59966A-C36C-470F-982A-03CEF6E847F7}"/>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A16B5519-E07D-4DFB-A898-DD4F2C5DC68E}"/>
              </a:ext>
            </a:extLst>
          </p:cNvPr>
          <p:cNvSpPr>
            <a:spLocks noGrp="1"/>
          </p:cNvSpPr>
          <p:nvPr>
            <p:ph type="ftr" sz="quarter" idx="11"/>
          </p:nvPr>
        </p:nvSpPr>
        <p:spPr/>
        <p:txBody>
          <a:bodyPr/>
          <a:lstStyle/>
          <a:p>
            <a:pPr>
              <a:defRPr/>
            </a:pPr>
            <a:r>
              <a:rPr lang="en-US" altLang="zh-TW"/>
              <a:t>CG</a:t>
            </a:r>
            <a:endParaRPr lang="zh-TW" altLang="en-US"/>
          </a:p>
        </p:txBody>
      </p:sp>
      <p:sp>
        <p:nvSpPr>
          <p:cNvPr id="91142" name="投影片編號版面配置區 5">
            <a:extLst>
              <a:ext uri="{FF2B5EF4-FFF2-40B4-BE49-F238E27FC236}">
                <a16:creationId xmlns:a16="http://schemas.microsoft.com/office/drawing/2014/main" id="{2102D904-8608-4516-A977-41FC660A076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F70DAE1B-1EC7-4DE2-81D9-5E2F400E1ACE}"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內容版面配置區 2">
            <a:extLst>
              <a:ext uri="{FF2B5EF4-FFF2-40B4-BE49-F238E27FC236}">
                <a16:creationId xmlns:a16="http://schemas.microsoft.com/office/drawing/2014/main" id="{2E3D556C-7CD3-4BCB-908A-BC659FBF65C2}"/>
              </a:ext>
            </a:extLst>
          </p:cNvPr>
          <p:cNvSpPr>
            <a:spLocks noGrp="1"/>
          </p:cNvSpPr>
          <p:nvPr>
            <p:ph sz="quarter" idx="1"/>
          </p:nvPr>
        </p:nvSpPr>
        <p:spPr>
          <a:xfrm>
            <a:off x="285750" y="71438"/>
            <a:ext cx="8572500" cy="6215062"/>
          </a:xfrm>
        </p:spPr>
        <p:txBody>
          <a:bodyPr/>
          <a:lstStyle/>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for(i=1;i&lt;polygons[in_polygon].nvertices;i++)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if(polygons[in_polygon].x[i]&lt;polygons[in_polygon].xmin)</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polygons[in_polygon].xmin = polygons[in_polygon].x[i];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else if(polygons[in_polygon].x[i]&gt;polygons[in_polygon].xmax)</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polygons[in_polygon].xmax = polygons[in_polygon].x[i];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if(polygons[in_polygon].y[i]&lt;polygons[in_polygon].ymin)</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polygons[in_polygon].ymin = polygons[in_polygon].y[i];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else if(polygons[in_polygon].y[i]&gt;polygons[in_polygon].ymax)</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polygons[in_polygon].ymax = polygons[in_polygon].y[i];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polygons[in_polygon].xc += polygons[in_polygon].x[i];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polygons[in_polygon].yc += polygons[in_polygon].y[i];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polygons[in_polygon].xc = polygons[in_polygon].xc/polygons[in_polygon].nvertices;</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polygons[in_polygon].yc = polygons[in_polygon].yc/polygons[in_polygon].nvertices;</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in_polygon = -1;</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glutPostRedisplay();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break; }</a:t>
            </a:r>
            <a:endParaRPr lang="zh-TW" altLang="en-US" sz="1800" b="1">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endParaRPr lang="zh-TW" altLang="en-US" sz="1800"/>
          </a:p>
        </p:txBody>
      </p:sp>
      <p:sp>
        <p:nvSpPr>
          <p:cNvPr id="4" name="日期版面配置區 3">
            <a:extLst>
              <a:ext uri="{FF2B5EF4-FFF2-40B4-BE49-F238E27FC236}">
                <a16:creationId xmlns:a16="http://schemas.microsoft.com/office/drawing/2014/main" id="{5C63554F-B49F-4E9A-9409-825D9ADD23E3}"/>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E1CCC8F-3848-446C-BCE0-E3D0CD57DBF8}"/>
              </a:ext>
            </a:extLst>
          </p:cNvPr>
          <p:cNvSpPr>
            <a:spLocks noGrp="1"/>
          </p:cNvSpPr>
          <p:nvPr>
            <p:ph type="ftr" sz="quarter" idx="11"/>
          </p:nvPr>
        </p:nvSpPr>
        <p:spPr/>
        <p:txBody>
          <a:bodyPr/>
          <a:lstStyle/>
          <a:p>
            <a:pPr>
              <a:defRPr/>
            </a:pPr>
            <a:r>
              <a:rPr lang="en-US" altLang="zh-TW"/>
              <a:t>CG</a:t>
            </a:r>
            <a:endParaRPr lang="zh-TW" altLang="en-US"/>
          </a:p>
        </p:txBody>
      </p:sp>
      <p:sp>
        <p:nvSpPr>
          <p:cNvPr id="92165" name="投影片編號版面配置區 5">
            <a:extLst>
              <a:ext uri="{FF2B5EF4-FFF2-40B4-BE49-F238E27FC236}">
                <a16:creationId xmlns:a16="http://schemas.microsoft.com/office/drawing/2014/main" id="{4185FB4F-2E18-4D19-AF5C-D7EF9BCBAC9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8BB67AB-21BA-4CFE-99DB-470858BE34FC}"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標題 1">
            <a:extLst>
              <a:ext uri="{FF2B5EF4-FFF2-40B4-BE49-F238E27FC236}">
                <a16:creationId xmlns:a16="http://schemas.microsoft.com/office/drawing/2014/main" id="{C1729E5C-567C-4DC5-944C-E1630CD6779E}"/>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(15)</a:t>
            </a:r>
            <a:endParaRPr lang="zh-TW" altLang="en-US"/>
          </a:p>
        </p:txBody>
      </p:sp>
      <p:sp>
        <p:nvSpPr>
          <p:cNvPr id="93187" name="內容版面配置區 2">
            <a:extLst>
              <a:ext uri="{FF2B5EF4-FFF2-40B4-BE49-F238E27FC236}">
                <a16:creationId xmlns:a16="http://schemas.microsoft.com/office/drawing/2014/main" id="{43C61A92-69BB-4972-8990-040E2EF343C5}"/>
              </a:ext>
            </a:extLst>
          </p:cNvPr>
          <p:cNvSpPr>
            <a:spLocks noGrp="1"/>
          </p:cNvSpPr>
          <p:nvPr>
            <p:ph sz="quarter" idx="1"/>
          </p:nvPr>
        </p:nvSpPr>
        <p:spPr>
          <a:xfrm>
            <a:off x="357188" y="1447800"/>
            <a:ext cx="8786812" cy="5124450"/>
          </a:xfrm>
        </p:spPr>
        <p:txBody>
          <a:bodyPr/>
          <a:lstStyle/>
          <a:p>
            <a:r>
              <a:rPr lang="en-US" altLang="zh-TW"/>
              <a:t>The other actions we consider require </a:t>
            </a:r>
            <a:r>
              <a:rPr lang="en-US" altLang="zh-TW">
                <a:solidFill>
                  <a:schemeClr val="accent2"/>
                </a:solidFill>
              </a:rPr>
              <a:t>picking</a:t>
            </a:r>
            <a:r>
              <a:rPr lang="en-US" altLang="zh-TW"/>
              <a:t> to find which polygon, if any, the mouse is over.  We can use the a simple bounding-box strategy to write a function that returns the </a:t>
            </a:r>
            <a:r>
              <a:rPr lang="en-US" altLang="zh-TW">
                <a:solidFill>
                  <a:schemeClr val="accent2"/>
                </a:solidFill>
              </a:rPr>
              <a:t>identifier</a:t>
            </a:r>
            <a:r>
              <a:rPr lang="en-US" altLang="zh-TW"/>
              <a:t> of the polygon or –1 if the mouse is not inside the bounding box of any polygon.</a:t>
            </a:r>
          </a:p>
        </p:txBody>
      </p:sp>
      <p:sp>
        <p:nvSpPr>
          <p:cNvPr id="4" name="日期版面配置區 3">
            <a:extLst>
              <a:ext uri="{FF2B5EF4-FFF2-40B4-BE49-F238E27FC236}">
                <a16:creationId xmlns:a16="http://schemas.microsoft.com/office/drawing/2014/main" id="{085E5AA1-D1A2-4F8E-B8F3-D3A3030091E0}"/>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6BEF9575-082F-44CF-8A9D-45E129D9904C}"/>
              </a:ext>
            </a:extLst>
          </p:cNvPr>
          <p:cNvSpPr>
            <a:spLocks noGrp="1"/>
          </p:cNvSpPr>
          <p:nvPr>
            <p:ph type="ftr" sz="quarter" idx="11"/>
          </p:nvPr>
        </p:nvSpPr>
        <p:spPr/>
        <p:txBody>
          <a:bodyPr/>
          <a:lstStyle/>
          <a:p>
            <a:pPr>
              <a:defRPr/>
            </a:pPr>
            <a:r>
              <a:rPr lang="en-US" altLang="zh-TW"/>
              <a:t>CG</a:t>
            </a:r>
            <a:endParaRPr lang="zh-TW" altLang="en-US"/>
          </a:p>
        </p:txBody>
      </p:sp>
      <p:sp>
        <p:nvSpPr>
          <p:cNvPr id="93190" name="投影片編號版面配置區 5">
            <a:extLst>
              <a:ext uri="{FF2B5EF4-FFF2-40B4-BE49-F238E27FC236}">
                <a16:creationId xmlns:a16="http://schemas.microsoft.com/office/drawing/2014/main" id="{112F8B77-7FEC-4C3F-9C2B-FE9C9B5A8B0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D50C7B5-585B-4521-AFEB-8720CF7B52A1}"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內容版面配置區 2">
            <a:extLst>
              <a:ext uri="{FF2B5EF4-FFF2-40B4-BE49-F238E27FC236}">
                <a16:creationId xmlns:a16="http://schemas.microsoft.com/office/drawing/2014/main" id="{6969E495-42E6-44E9-89F2-F5D638E5A568}"/>
              </a:ext>
            </a:extLst>
          </p:cNvPr>
          <p:cNvSpPr>
            <a:spLocks noGrp="1"/>
          </p:cNvSpPr>
          <p:nvPr>
            <p:ph sz="quarter" idx="1"/>
          </p:nvPr>
        </p:nvSpPr>
        <p:spPr>
          <a:xfrm>
            <a:off x="285750" y="357188"/>
            <a:ext cx="8572500" cy="5929312"/>
          </a:xfrm>
        </p:spPr>
        <p:txBody>
          <a:bodyPr/>
          <a:lstStyle/>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int pick_polygon(int x, int 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int 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for(i=0; i&lt;MAX_POLYGONS; 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if(polygons[i].used)</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if((x&gt;=polygons[i].xmin)&amp;&amp;(x&lt;=polygons[i].xmax)&amp;&amp;(y&gt;=polygons[i].ymin)</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&amp;&amp;(y&lt;polygons[i].ymax))</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in_polygon = 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moving = TRUE;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return(i);</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return(-1);</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endParaRPr lang="zh-TW" altLang="en-US" sz="1800" b="1">
              <a:solidFill>
                <a:schemeClr val="accent2"/>
              </a:solidFill>
              <a:latin typeface="Times New Roman" panose="02020603050405020304" pitchFamily="18" charset="0"/>
              <a:cs typeface="Times New Roman" panose="02020603050405020304" pitchFamily="18" charset="0"/>
            </a:endParaRPr>
          </a:p>
          <a:p>
            <a:endParaRPr lang="zh-TW" altLang="en-US" sz="1800">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6396AE59-97D3-427C-9176-B7314DE8FB38}"/>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83A8E7DF-F98C-4EF0-94A1-1D8B8A3DCE9F}"/>
              </a:ext>
            </a:extLst>
          </p:cNvPr>
          <p:cNvSpPr>
            <a:spLocks noGrp="1"/>
          </p:cNvSpPr>
          <p:nvPr>
            <p:ph type="ftr" sz="quarter" idx="11"/>
          </p:nvPr>
        </p:nvSpPr>
        <p:spPr/>
        <p:txBody>
          <a:bodyPr/>
          <a:lstStyle/>
          <a:p>
            <a:pPr>
              <a:defRPr/>
            </a:pPr>
            <a:r>
              <a:rPr lang="en-US" altLang="zh-TW"/>
              <a:t>CG</a:t>
            </a:r>
            <a:endParaRPr lang="zh-TW" altLang="en-US"/>
          </a:p>
        </p:txBody>
      </p:sp>
      <p:sp>
        <p:nvSpPr>
          <p:cNvPr id="94213" name="投影片編號版面配置區 5">
            <a:extLst>
              <a:ext uri="{FF2B5EF4-FFF2-40B4-BE49-F238E27FC236}">
                <a16:creationId xmlns:a16="http://schemas.microsoft.com/office/drawing/2014/main" id="{BD79A5AF-C456-42B0-A5FE-90ADD5E2E51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260D0343-8910-422B-B4AB-0E1CE30FFE65}"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標題 1">
            <a:extLst>
              <a:ext uri="{FF2B5EF4-FFF2-40B4-BE49-F238E27FC236}">
                <a16:creationId xmlns:a16="http://schemas.microsoft.com/office/drawing/2014/main" id="{20C98404-F913-4744-AA8C-449D4732B297}"/>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(16)</a:t>
            </a:r>
            <a:endParaRPr lang="zh-TW" altLang="en-US"/>
          </a:p>
        </p:txBody>
      </p:sp>
      <p:sp>
        <p:nvSpPr>
          <p:cNvPr id="95235" name="內容版面配置區 2">
            <a:extLst>
              <a:ext uri="{FF2B5EF4-FFF2-40B4-BE49-F238E27FC236}">
                <a16:creationId xmlns:a16="http://schemas.microsoft.com/office/drawing/2014/main" id="{DD113EBC-FBC4-4E04-BCD1-AECE87E45C8D}"/>
              </a:ext>
            </a:extLst>
          </p:cNvPr>
          <p:cNvSpPr>
            <a:spLocks noGrp="1"/>
          </p:cNvSpPr>
          <p:nvPr>
            <p:ph sz="quarter" idx="1"/>
          </p:nvPr>
        </p:nvSpPr>
        <p:spPr>
          <a:xfrm>
            <a:off x="357188" y="1447800"/>
            <a:ext cx="8786812" cy="5124450"/>
          </a:xfrm>
        </p:spPr>
        <p:txBody>
          <a:bodyPr/>
          <a:lstStyle/>
          <a:p>
            <a:r>
              <a:rPr lang="en-US" altLang="zh-TW">
                <a:solidFill>
                  <a:schemeClr val="accent2"/>
                </a:solidFill>
              </a:rPr>
              <a:t>Deleting and moving </a:t>
            </a:r>
            <a:r>
              <a:rPr lang="en-US" altLang="zh-TW"/>
              <a:t>polygons are dealt with in the mouse and motion callbacks, respectively, after the state flags are set in the menu callbacks.</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case(3):  /* set picking mode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picking = TRUE;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moving = FALSE;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case(4):  /* set moving mode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moving = TRUE;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break;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endParaRPr lang="zh-TW" altLang="en-US" sz="18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770256C5-BDB1-410D-BFD9-C062B7C30C4C}"/>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C6283396-DBE5-4932-8219-D19A87CFD764}"/>
              </a:ext>
            </a:extLst>
          </p:cNvPr>
          <p:cNvSpPr>
            <a:spLocks noGrp="1"/>
          </p:cNvSpPr>
          <p:nvPr>
            <p:ph type="ftr" sz="quarter" idx="11"/>
          </p:nvPr>
        </p:nvSpPr>
        <p:spPr/>
        <p:txBody>
          <a:bodyPr/>
          <a:lstStyle/>
          <a:p>
            <a:pPr>
              <a:defRPr/>
            </a:pPr>
            <a:r>
              <a:rPr lang="en-US" altLang="zh-TW"/>
              <a:t>CG</a:t>
            </a:r>
            <a:endParaRPr lang="zh-TW" altLang="en-US"/>
          </a:p>
        </p:txBody>
      </p:sp>
      <p:sp>
        <p:nvSpPr>
          <p:cNvPr id="95238" name="投影片編號版面配置區 5">
            <a:extLst>
              <a:ext uri="{FF2B5EF4-FFF2-40B4-BE49-F238E27FC236}">
                <a16:creationId xmlns:a16="http://schemas.microsoft.com/office/drawing/2014/main" id="{ED9A4114-85B0-494A-BCDE-96DB1E545D6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21442062-01EF-46F6-AC8B-DF7F7402A5F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標題 1">
            <a:extLst>
              <a:ext uri="{FF2B5EF4-FFF2-40B4-BE49-F238E27FC236}">
                <a16:creationId xmlns:a16="http://schemas.microsoft.com/office/drawing/2014/main" id="{FFBED966-EB17-4E74-8046-8786795B25E9}"/>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(17)</a:t>
            </a:r>
            <a:endParaRPr lang="zh-TW" altLang="en-US"/>
          </a:p>
        </p:txBody>
      </p:sp>
      <p:sp>
        <p:nvSpPr>
          <p:cNvPr id="96259" name="內容版面配置區 2">
            <a:extLst>
              <a:ext uri="{FF2B5EF4-FFF2-40B4-BE49-F238E27FC236}">
                <a16:creationId xmlns:a16="http://schemas.microsoft.com/office/drawing/2014/main" id="{FB832009-229A-4EA5-BBFF-E603E26C4978}"/>
              </a:ext>
            </a:extLst>
          </p:cNvPr>
          <p:cNvSpPr>
            <a:spLocks noGrp="1"/>
          </p:cNvSpPr>
          <p:nvPr>
            <p:ph sz="quarter" idx="1"/>
          </p:nvPr>
        </p:nvSpPr>
        <p:spPr>
          <a:xfrm>
            <a:off x="357188" y="1447800"/>
            <a:ext cx="8786812" cy="5195888"/>
          </a:xfrm>
        </p:spPr>
        <p:txBody>
          <a:bodyPr/>
          <a:lstStyle/>
          <a:p>
            <a:r>
              <a:rPr lang="en-US" altLang="zh-TW"/>
              <a:t>The mouse callback code </a:t>
            </a:r>
            <a:r>
              <a:rPr lang="en-US" altLang="zh-TW">
                <a:solidFill>
                  <a:schemeClr val="accent2"/>
                </a:solidFill>
              </a:rPr>
              <a:t>to delete </a:t>
            </a:r>
            <a:r>
              <a:rPr lang="en-US" altLang="zh-TW"/>
              <a:t>a polygon including the pick operation</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if(btn==GLUT_LEFT_BUTTON &amp;&amp; state==GLUT_DOWN &amp;&amp;picking&amp;&amp;!moving)</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picking = FALSE;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moving = FALSE;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j = pick_polygon(x,y);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if(j &gt;= 0)</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polygons[j].used = FALSE;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in_polygon = -1;</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glutPostRedisplay();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 </a:t>
            </a:r>
            <a:endParaRPr lang="zh-TW" altLang="en-US" sz="18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76BF1BB3-14AF-47B4-AD78-86F734FBB8AE}"/>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97F476D9-1B39-4C35-991F-B5F50780D0D6}"/>
              </a:ext>
            </a:extLst>
          </p:cNvPr>
          <p:cNvSpPr>
            <a:spLocks noGrp="1"/>
          </p:cNvSpPr>
          <p:nvPr>
            <p:ph type="ftr" sz="quarter" idx="11"/>
          </p:nvPr>
        </p:nvSpPr>
        <p:spPr/>
        <p:txBody>
          <a:bodyPr/>
          <a:lstStyle/>
          <a:p>
            <a:pPr>
              <a:defRPr/>
            </a:pPr>
            <a:r>
              <a:rPr lang="en-US" altLang="zh-TW"/>
              <a:t>CG</a:t>
            </a:r>
            <a:endParaRPr lang="zh-TW" altLang="en-US"/>
          </a:p>
        </p:txBody>
      </p:sp>
      <p:sp>
        <p:nvSpPr>
          <p:cNvPr id="96262" name="投影片編號版面配置區 5">
            <a:extLst>
              <a:ext uri="{FF2B5EF4-FFF2-40B4-BE49-F238E27FC236}">
                <a16:creationId xmlns:a16="http://schemas.microsoft.com/office/drawing/2014/main" id="{DE07DDE8-FE24-4779-9606-5ABBB461EB5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EAB0DFF1-C483-491B-99C4-902D7F391834}"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標題 1">
            <a:extLst>
              <a:ext uri="{FF2B5EF4-FFF2-40B4-BE49-F238E27FC236}">
                <a16:creationId xmlns:a16="http://schemas.microsoft.com/office/drawing/2014/main" id="{761061BA-307C-4C0E-B280-5E9BFC6C2EBE}"/>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A Simple CAD Program (18)</a:t>
            </a:r>
            <a:endParaRPr lang="zh-TW" altLang="en-US"/>
          </a:p>
        </p:txBody>
      </p:sp>
      <p:sp>
        <p:nvSpPr>
          <p:cNvPr id="97283" name="內容版面配置區 2">
            <a:extLst>
              <a:ext uri="{FF2B5EF4-FFF2-40B4-BE49-F238E27FC236}">
                <a16:creationId xmlns:a16="http://schemas.microsoft.com/office/drawing/2014/main" id="{94DBDBC7-FDFE-4DA1-918A-FCB168FBB6C6}"/>
              </a:ext>
            </a:extLst>
          </p:cNvPr>
          <p:cNvSpPr>
            <a:spLocks noGrp="1"/>
          </p:cNvSpPr>
          <p:nvPr>
            <p:ph sz="quarter" idx="1"/>
          </p:nvPr>
        </p:nvSpPr>
        <p:spPr>
          <a:xfrm>
            <a:off x="357188" y="1447800"/>
            <a:ext cx="8786812" cy="5195888"/>
          </a:xfrm>
        </p:spPr>
        <p:txBody>
          <a:bodyPr/>
          <a:lstStyle/>
          <a:p>
            <a:r>
              <a:rPr lang="en-US" altLang="zh-TW"/>
              <a:t>The </a:t>
            </a:r>
            <a:r>
              <a:rPr lang="en-US" altLang="zh-TW">
                <a:solidFill>
                  <a:schemeClr val="accent2"/>
                </a:solidFill>
              </a:rPr>
              <a:t>motion</a:t>
            </a:r>
            <a:r>
              <a:rPr lang="en-US" altLang="zh-TW"/>
              <a:t> callback checks the state and then </a:t>
            </a:r>
            <a:r>
              <a:rPr lang="en-US" altLang="zh-TW">
                <a:solidFill>
                  <a:schemeClr val="accent2"/>
                </a:solidFill>
              </a:rPr>
              <a:t>moves the center </a:t>
            </a:r>
            <a:r>
              <a:rPr lang="en-US" altLang="zh-TW"/>
              <a:t>of the selected polygon to follow the mouse.</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void myMotion(int x, int 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float dx, dy;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int i,j;</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if(moving)</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y = wh - 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j = pick_polygon(x, y);</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if(j&lt;0) return;</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dx = x - polygons[j].xc;</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dy = y - polygons[j].yc;</a:t>
            </a:r>
          </a:p>
          <a:p>
            <a:pPr>
              <a:buFont typeface="Wingdings 2" panose="05020102010507070707" pitchFamily="18" charset="2"/>
              <a:buNone/>
            </a:pPr>
            <a:r>
              <a:rPr lang="en-US" altLang="zh-TW" sz="1800" b="1">
                <a:solidFill>
                  <a:schemeClr val="accent2"/>
                </a:solidFill>
                <a:latin typeface="Times New Roman" panose="02020603050405020304" pitchFamily="18" charset="0"/>
                <a:cs typeface="Times New Roman" panose="02020603050405020304" pitchFamily="18" charset="0"/>
              </a:rPr>
              <a:t>       </a:t>
            </a:r>
            <a:endParaRPr lang="zh-TW" altLang="en-US" sz="1800" b="1">
              <a:solidFill>
                <a:schemeClr val="accent2"/>
              </a:solidFill>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0974E707-5C2E-4382-8781-E95D4A3E766E}"/>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63D5E851-B991-48CD-BFFB-6B3D1EB7C6B2}"/>
              </a:ext>
            </a:extLst>
          </p:cNvPr>
          <p:cNvSpPr>
            <a:spLocks noGrp="1"/>
          </p:cNvSpPr>
          <p:nvPr>
            <p:ph type="ftr" sz="quarter" idx="11"/>
          </p:nvPr>
        </p:nvSpPr>
        <p:spPr/>
        <p:txBody>
          <a:bodyPr/>
          <a:lstStyle/>
          <a:p>
            <a:pPr>
              <a:defRPr/>
            </a:pPr>
            <a:r>
              <a:rPr lang="en-US" altLang="zh-TW"/>
              <a:t>CG</a:t>
            </a:r>
            <a:endParaRPr lang="zh-TW" altLang="en-US"/>
          </a:p>
        </p:txBody>
      </p:sp>
      <p:sp>
        <p:nvSpPr>
          <p:cNvPr id="97286" name="投影片編號版面配置區 5">
            <a:extLst>
              <a:ext uri="{FF2B5EF4-FFF2-40B4-BE49-F238E27FC236}">
                <a16:creationId xmlns:a16="http://schemas.microsoft.com/office/drawing/2014/main" id="{75A7959A-E024-4A65-9759-8D9F0C5F074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A2290840-EA4C-47B7-9ADB-2E861C21EC4F}"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內容版面配置區 2">
            <a:extLst>
              <a:ext uri="{FF2B5EF4-FFF2-40B4-BE49-F238E27FC236}">
                <a16:creationId xmlns:a16="http://schemas.microsoft.com/office/drawing/2014/main" id="{C2DF0CD1-5EF6-4267-9E69-32EAF4F6CBE8}"/>
              </a:ext>
            </a:extLst>
          </p:cNvPr>
          <p:cNvSpPr>
            <a:spLocks noGrp="1"/>
          </p:cNvSpPr>
          <p:nvPr>
            <p:ph sz="quarter" idx="1"/>
          </p:nvPr>
        </p:nvSpPr>
        <p:spPr>
          <a:xfrm>
            <a:off x="285750" y="285750"/>
            <a:ext cx="8572500" cy="6215063"/>
          </a:xfrm>
        </p:spPr>
        <p:txBody>
          <a:bodyPr/>
          <a:lstStyle/>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for(i = 0; i&lt; polygons[j].nvertices; i++)</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polygons[j].x[i] += dx;</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polygons[j].y[i] += dy;</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endParaRPr lang="en-US" altLang="zh-TW" sz="2000" b="1">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polygons[j].xc += dx;</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polygons[j].yc += dy;</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if(dx&gt;0) polygons[j].xmax += dx;</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else polygons[j].xmin += dx;</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if(dy&gt;0) polygons[j].ymax += dy;</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else polygons[j].ymin += dy;</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glutPostRedisplay();</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2"/>
                </a:solidFill>
                <a:latin typeface="Times New Roman" panose="02020603050405020304" pitchFamily="18" charset="0"/>
                <a:cs typeface="Times New Roman" panose="02020603050405020304" pitchFamily="18" charset="0"/>
              </a:rPr>
              <a:t>}</a:t>
            </a:r>
            <a:endParaRPr lang="zh-TW" altLang="en-US" sz="2000" b="1">
              <a:solidFill>
                <a:schemeClr val="accent2"/>
              </a:solidFill>
              <a:latin typeface="Times New Roman" panose="02020603050405020304" pitchFamily="18" charset="0"/>
              <a:cs typeface="Times New Roman" panose="02020603050405020304" pitchFamily="18" charset="0"/>
            </a:endParaRPr>
          </a:p>
          <a:p>
            <a:endParaRPr lang="zh-TW" altLang="en-US" sz="2000">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8D7D3E2C-F391-4DCB-ABE5-6A1F2215A84C}"/>
              </a:ext>
            </a:extLst>
          </p:cNvPr>
          <p:cNvSpPr>
            <a:spLocks noGrp="1"/>
          </p:cNvSpPr>
          <p:nvPr>
            <p:ph type="dt" sz="quarter" idx="10"/>
          </p:nvPr>
        </p:nvSpPr>
        <p:spPr/>
        <p:txBody>
          <a:bodyPr/>
          <a:lstStyle/>
          <a:p>
            <a:pPr>
              <a:defRPr/>
            </a:pPr>
            <a:fld id="{3C275234-C534-4D21-B125-5287AC7E1CA7}"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A817FD3-6397-4EC7-AD20-A8DBD26BA99F}"/>
              </a:ext>
            </a:extLst>
          </p:cNvPr>
          <p:cNvSpPr>
            <a:spLocks noGrp="1"/>
          </p:cNvSpPr>
          <p:nvPr>
            <p:ph type="ftr" sz="quarter" idx="11"/>
          </p:nvPr>
        </p:nvSpPr>
        <p:spPr/>
        <p:txBody>
          <a:bodyPr/>
          <a:lstStyle/>
          <a:p>
            <a:pPr>
              <a:defRPr/>
            </a:pPr>
            <a:r>
              <a:rPr lang="en-US" altLang="zh-TW"/>
              <a:t>CG</a:t>
            </a:r>
            <a:endParaRPr lang="zh-TW" altLang="en-US"/>
          </a:p>
        </p:txBody>
      </p:sp>
      <p:sp>
        <p:nvSpPr>
          <p:cNvPr id="98309" name="投影片編號版面配置區 5">
            <a:extLst>
              <a:ext uri="{FF2B5EF4-FFF2-40B4-BE49-F238E27FC236}">
                <a16:creationId xmlns:a16="http://schemas.microsoft.com/office/drawing/2014/main" id="{7F322BA4-9EF8-458D-B35D-FE85E862A52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6F13699E-0E6C-40A1-9889-5B1135FEF0D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59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381A564A-CF99-4380-8265-FDDE7DD23DC7}"/>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Input Devices (1)</a:t>
            </a:r>
            <a:endParaRPr lang="zh-TW" altLang="en-US" b="1">
              <a:latin typeface="Times New Roman" panose="02020603050405020304" pitchFamily="18" charset="0"/>
              <a:cs typeface="Times New Roman" panose="02020603050405020304" pitchFamily="18" charset="0"/>
            </a:endParaRPr>
          </a:p>
        </p:txBody>
      </p:sp>
      <p:sp>
        <p:nvSpPr>
          <p:cNvPr id="11267" name="日期版面配置區 2">
            <a:extLst>
              <a:ext uri="{FF2B5EF4-FFF2-40B4-BE49-F238E27FC236}">
                <a16:creationId xmlns:a16="http://schemas.microsoft.com/office/drawing/2014/main" id="{A2E032A6-F516-4143-AB31-E7215F4252C3}"/>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61E892B9-9212-44A5-B18A-6F7DD0FEB4DF}" type="datetime1">
              <a:rPr lang="zh-TW" altLang="en-US" smtClean="0"/>
              <a:pPr fontAlgn="base">
                <a:spcBef>
                  <a:spcPct val="0"/>
                </a:spcBef>
                <a:spcAft>
                  <a:spcPct val="0"/>
                </a:spcAft>
                <a:defRPr/>
              </a:pPr>
              <a:t>2021/10/31</a:t>
            </a:fld>
            <a:endParaRPr lang="zh-TW" altLang="en-US"/>
          </a:p>
        </p:txBody>
      </p:sp>
      <p:sp>
        <p:nvSpPr>
          <p:cNvPr id="11268" name="頁尾版面配置區 3">
            <a:extLst>
              <a:ext uri="{FF2B5EF4-FFF2-40B4-BE49-F238E27FC236}">
                <a16:creationId xmlns:a16="http://schemas.microsoft.com/office/drawing/2014/main" id="{306AC7ED-275D-4B9B-B6C7-26354711B0A8}"/>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12293" name="投影片編號版面配置區 4">
            <a:extLst>
              <a:ext uri="{FF2B5EF4-FFF2-40B4-BE49-F238E27FC236}">
                <a16:creationId xmlns:a16="http://schemas.microsoft.com/office/drawing/2014/main" id="{61DA1D45-AE0C-4EAE-8E2A-97B096B4691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F6159CE-4CB3-43B2-B380-004420DC825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12294" name="內容版面配置區 5">
            <a:extLst>
              <a:ext uri="{FF2B5EF4-FFF2-40B4-BE49-F238E27FC236}">
                <a16:creationId xmlns:a16="http://schemas.microsoft.com/office/drawing/2014/main" id="{BE006A54-175C-4CD1-9864-B251D644FA01}"/>
              </a:ext>
            </a:extLst>
          </p:cNvPr>
          <p:cNvSpPr>
            <a:spLocks noGrp="1"/>
          </p:cNvSpPr>
          <p:nvPr>
            <p:ph sz="quarter" idx="1"/>
          </p:nvPr>
        </p:nvSpPr>
        <p:spPr>
          <a:xfrm>
            <a:off x="357188" y="1447800"/>
            <a:ext cx="8786812" cy="4910138"/>
          </a:xfrm>
        </p:spPr>
        <p:txBody>
          <a:bodyPr/>
          <a:lstStyle/>
          <a:p>
            <a:pPr eaLnBrk="1" hangingPunct="1"/>
            <a:r>
              <a:rPr lang="en-US" altLang="zh-TW"/>
              <a:t>We can think about input devices in two distinct ways.</a:t>
            </a:r>
          </a:p>
          <a:p>
            <a:pPr lvl="1" eaLnBrk="1" hangingPunct="1"/>
            <a:r>
              <a:rPr lang="en-US" altLang="zh-TW"/>
              <a:t>Physical devices as keyboard and mouse and to discuss how they work.</a:t>
            </a:r>
          </a:p>
          <a:p>
            <a:pPr lvl="1" eaLnBrk="1" hangingPunct="1"/>
            <a:r>
              <a:rPr lang="en-US" altLang="zh-TW"/>
              <a:t>Logical devices, what they do from the perspective of the application program.  A logical device is characterized by its high-level interface with the application.</a:t>
            </a:r>
          </a:p>
          <a:p>
            <a:pPr lvl="1" eaLnBrk="1" hangingPunct="1">
              <a:buFont typeface="Wingdings 2" panose="05020102010507070707" pitchFamily="18" charset="2"/>
              <a:buNone/>
            </a:pPr>
            <a:r>
              <a:rPr lang="en-US" altLang="zh-TW">
                <a:solidFill>
                  <a:schemeClr val="accent2"/>
                </a:solidFill>
              </a:rPr>
              <a:t>int x;</a:t>
            </a:r>
          </a:p>
          <a:p>
            <a:pPr lvl="1" eaLnBrk="1" hangingPunct="1">
              <a:buFont typeface="Wingdings 2" panose="05020102010507070707" pitchFamily="18" charset="2"/>
              <a:buNone/>
            </a:pPr>
            <a:r>
              <a:rPr lang="en-US" altLang="zh-TW">
                <a:solidFill>
                  <a:schemeClr val="accent2"/>
                </a:solidFill>
              </a:rPr>
              <a:t>scanf(&amp;x);</a:t>
            </a:r>
          </a:p>
          <a:p>
            <a:pPr lvl="1" eaLnBrk="1" hangingPunct="1">
              <a:buFont typeface="Wingdings 2" panose="05020102010507070707" pitchFamily="18" charset="2"/>
              <a:buNone/>
            </a:pPr>
            <a:r>
              <a:rPr lang="en-US" altLang="zh-TW">
                <a:solidFill>
                  <a:schemeClr val="accent2"/>
                </a:solidFill>
              </a:rPr>
              <a:t>printf(“%d”,x);</a:t>
            </a:r>
          </a:p>
          <a:p>
            <a:pPr lvl="1" eaLnBrk="1" hangingPunct="1">
              <a:buFont typeface="Wingdings 2" panose="05020102010507070707" pitchFamily="18" charset="2"/>
              <a:buNone/>
            </a:pPr>
            <a:endParaRPr lang="en-US" altLang="zh-TW"/>
          </a:p>
          <a:p>
            <a:pPr lvl="1" eaLnBrk="1" hangingPunct="1"/>
            <a:r>
              <a:rPr lang="en-US" altLang="zh-TW"/>
              <a:t>Rather scanf and printf are logical functions that are defined how they handle input or output character strings from the perspective of the C program.</a:t>
            </a:r>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標題 1">
            <a:extLst>
              <a:ext uri="{FF2B5EF4-FFF2-40B4-BE49-F238E27FC236}">
                <a16:creationId xmlns:a16="http://schemas.microsoft.com/office/drawing/2014/main" id="{3FA1EFDB-86B4-4CAD-BDFE-0154A5C3FA75}"/>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Building Interactive Models (1)</a:t>
            </a:r>
            <a:endParaRPr lang="zh-TW" altLang="en-US" b="1">
              <a:latin typeface="Times New Roman" panose="02020603050405020304" pitchFamily="18" charset="0"/>
              <a:cs typeface="Times New Roman" panose="02020603050405020304" pitchFamily="18" charset="0"/>
            </a:endParaRPr>
          </a:p>
        </p:txBody>
      </p:sp>
      <p:sp>
        <p:nvSpPr>
          <p:cNvPr id="99331" name="內容版面配置區 2">
            <a:extLst>
              <a:ext uri="{FF2B5EF4-FFF2-40B4-BE49-F238E27FC236}">
                <a16:creationId xmlns:a16="http://schemas.microsoft.com/office/drawing/2014/main" id="{61504019-C1C3-4EF1-88B0-F824EFF8F6CD}"/>
              </a:ext>
            </a:extLst>
          </p:cNvPr>
          <p:cNvSpPr>
            <a:spLocks noGrp="1"/>
          </p:cNvSpPr>
          <p:nvPr>
            <p:ph sz="quarter" idx="1"/>
          </p:nvPr>
        </p:nvSpPr>
        <p:spPr>
          <a:xfrm>
            <a:off x="428625" y="1447800"/>
            <a:ext cx="8715375" cy="5124450"/>
          </a:xfrm>
        </p:spPr>
        <p:txBody>
          <a:bodyPr/>
          <a:lstStyle/>
          <a:p>
            <a:r>
              <a:rPr lang="en-US" altLang="zh-TW"/>
              <a:t>Suppose that we want to build a complex image using a set of predefined building blocks.  These can be simple geometric shapes.</a:t>
            </a:r>
          </a:p>
          <a:p>
            <a:endParaRPr lang="en-US" altLang="zh-TW"/>
          </a:p>
          <a:p>
            <a:r>
              <a:rPr lang="en-US" altLang="zh-TW"/>
              <a:t>Each occurrence of one of the basic items is known as an instance.</a:t>
            </a:r>
          </a:p>
          <a:p>
            <a:endParaRPr lang="en-US" altLang="zh-TW"/>
          </a:p>
          <a:p>
            <a:r>
              <a:rPr lang="en-US" altLang="zh-TW"/>
              <a:t>Let’s start with a few simple building blocks: an equilateral triangle, a square, a horizontal line segment and a vertical line segment.  </a:t>
            </a:r>
          </a:p>
          <a:p>
            <a:pPr lvl="1"/>
            <a:r>
              <a:rPr lang="en-US" altLang="zh-TW"/>
              <a:t>We assume that each is defined with a simple size centered at the origin.</a:t>
            </a:r>
          </a:p>
          <a:p>
            <a:pPr lvl="1"/>
            <a:r>
              <a:rPr lang="en-US" altLang="zh-TW"/>
              <a:t> We also assume that each is specified through some OpenGL code.</a:t>
            </a:r>
          </a:p>
          <a:p>
            <a:pPr lvl="1"/>
            <a:r>
              <a:rPr lang="en-US" altLang="zh-TW"/>
              <a:t>We can get the interactivity through the menus and picking as with the polygon program</a:t>
            </a:r>
          </a:p>
        </p:txBody>
      </p:sp>
      <p:sp>
        <p:nvSpPr>
          <p:cNvPr id="4" name="日期版面配置區 3">
            <a:extLst>
              <a:ext uri="{FF2B5EF4-FFF2-40B4-BE49-F238E27FC236}">
                <a16:creationId xmlns:a16="http://schemas.microsoft.com/office/drawing/2014/main" id="{BBFC7FB3-11B6-425B-9F48-2C5B51CDC3DC}"/>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58FA244-6BE5-4C90-A29A-28936C43758F}"/>
              </a:ext>
            </a:extLst>
          </p:cNvPr>
          <p:cNvSpPr>
            <a:spLocks noGrp="1"/>
          </p:cNvSpPr>
          <p:nvPr>
            <p:ph type="ftr" sz="quarter" idx="11"/>
          </p:nvPr>
        </p:nvSpPr>
        <p:spPr/>
        <p:txBody>
          <a:bodyPr/>
          <a:lstStyle/>
          <a:p>
            <a:pPr>
              <a:defRPr/>
            </a:pPr>
            <a:r>
              <a:rPr lang="en-US" altLang="zh-TW"/>
              <a:t>CG</a:t>
            </a:r>
            <a:endParaRPr lang="zh-TW" altLang="en-US"/>
          </a:p>
        </p:txBody>
      </p:sp>
      <p:sp>
        <p:nvSpPr>
          <p:cNvPr id="99334" name="投影片編號版面配置區 5">
            <a:extLst>
              <a:ext uri="{FF2B5EF4-FFF2-40B4-BE49-F238E27FC236}">
                <a16:creationId xmlns:a16="http://schemas.microsoft.com/office/drawing/2014/main" id="{3856C8FB-EAD4-4636-B081-11519A2E434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DA3C141F-EBB3-4DB7-A2D0-EFFA3C8A565E}"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標題 1">
            <a:extLst>
              <a:ext uri="{FF2B5EF4-FFF2-40B4-BE49-F238E27FC236}">
                <a16:creationId xmlns:a16="http://schemas.microsoft.com/office/drawing/2014/main" id="{FD0A6126-58F2-427C-98B2-4935FC5AED6C}"/>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Building Interactive Models (2)</a:t>
            </a:r>
            <a:endParaRPr lang="zh-TW" altLang="en-US"/>
          </a:p>
        </p:txBody>
      </p:sp>
      <p:sp>
        <p:nvSpPr>
          <p:cNvPr id="100355" name="內容版面配置區 2">
            <a:extLst>
              <a:ext uri="{FF2B5EF4-FFF2-40B4-BE49-F238E27FC236}">
                <a16:creationId xmlns:a16="http://schemas.microsoft.com/office/drawing/2014/main" id="{82992C99-7E0D-4F0C-8C42-9236C68B6D5B}"/>
              </a:ext>
            </a:extLst>
          </p:cNvPr>
          <p:cNvSpPr>
            <a:spLocks noGrp="1"/>
          </p:cNvSpPr>
          <p:nvPr>
            <p:ph sz="quarter" idx="1"/>
          </p:nvPr>
        </p:nvSpPr>
        <p:spPr>
          <a:xfrm>
            <a:off x="357188" y="1447800"/>
            <a:ext cx="8786812" cy="5053013"/>
          </a:xfrm>
        </p:spPr>
        <p:txBody>
          <a:bodyPr/>
          <a:lstStyle/>
          <a:p>
            <a:r>
              <a:rPr lang="en-US" altLang="zh-TW"/>
              <a:t>First, we create a more general basic structure to hold the information needed to draw a single simple object.</a:t>
            </a:r>
          </a:p>
          <a:p>
            <a:pPr>
              <a:buFont typeface="Wingdings 2" panose="05020102010507070707" pitchFamily="18" charset="2"/>
              <a:buNone/>
            </a:pPr>
            <a:r>
              <a:rPr lang="en-US" altLang="zh-TW" sz="2400">
                <a:solidFill>
                  <a:schemeClr val="accent2"/>
                </a:solidFill>
              </a:rPr>
              <a:t>    typedef struct object</a:t>
            </a:r>
          </a:p>
          <a:p>
            <a:pPr>
              <a:buFont typeface="Wingdings 2" panose="05020102010507070707" pitchFamily="18" charset="2"/>
              <a:buNone/>
            </a:pPr>
            <a:r>
              <a:rPr lang="en-US" altLang="zh-TW" sz="2400">
                <a:solidFill>
                  <a:schemeClr val="accent2"/>
                </a:solidFill>
              </a:rPr>
              <a:t>    {</a:t>
            </a:r>
          </a:p>
          <a:p>
            <a:pPr>
              <a:buFont typeface="Wingdings 2" panose="05020102010507070707" pitchFamily="18" charset="2"/>
              <a:buNone/>
            </a:pPr>
            <a:r>
              <a:rPr lang="en-US" altLang="zh-TW" sz="2400">
                <a:solidFill>
                  <a:schemeClr val="accent2"/>
                </a:solidFill>
              </a:rPr>
              <a:t>      int type;</a:t>
            </a:r>
          </a:p>
          <a:p>
            <a:pPr>
              <a:buFont typeface="Wingdings 2" panose="05020102010507070707" pitchFamily="18" charset="2"/>
              <a:buNone/>
            </a:pPr>
            <a:r>
              <a:rPr lang="en-US" altLang="zh-TW" sz="2400">
                <a:solidFill>
                  <a:schemeClr val="accent2"/>
                </a:solidFill>
              </a:rPr>
              <a:t>      float x, y;</a:t>
            </a:r>
          </a:p>
          <a:p>
            <a:pPr>
              <a:buFont typeface="Wingdings 2" panose="05020102010507070707" pitchFamily="18" charset="2"/>
              <a:buNone/>
            </a:pPr>
            <a:r>
              <a:rPr lang="en-US" altLang="zh-TW" sz="2400">
                <a:solidFill>
                  <a:schemeClr val="accent2"/>
                </a:solidFill>
              </a:rPr>
              <a:t>      float color[3];</a:t>
            </a:r>
          </a:p>
          <a:p>
            <a:pPr>
              <a:buFont typeface="Wingdings 2" panose="05020102010507070707" pitchFamily="18" charset="2"/>
              <a:buNone/>
            </a:pPr>
            <a:r>
              <a:rPr lang="en-US" altLang="zh-TW" sz="2400">
                <a:solidFill>
                  <a:schemeClr val="accent2"/>
                </a:solidFill>
              </a:rPr>
              <a:t>      } object;</a:t>
            </a:r>
          </a:p>
          <a:p>
            <a:pPr>
              <a:buFont typeface="Wingdings 2" panose="05020102010507070707" pitchFamily="18" charset="2"/>
              <a:buNone/>
            </a:pPr>
            <a:r>
              <a:rPr lang="en-US" altLang="zh-TW"/>
              <a:t>    we reserve the type 0 to mean that an object no longer exists or alternately exists but should not be rendered.</a:t>
            </a:r>
          </a:p>
          <a:p>
            <a:pPr>
              <a:buFont typeface="Wingdings 2" panose="05020102010507070707" pitchFamily="18" charset="2"/>
              <a:buNone/>
            </a:pPr>
            <a:endParaRPr lang="en-US" altLang="zh-TW"/>
          </a:p>
          <a:p>
            <a:endParaRPr lang="en-US" altLang="zh-TW"/>
          </a:p>
          <a:p>
            <a:endParaRPr lang="zh-TW" altLang="en-US"/>
          </a:p>
        </p:txBody>
      </p:sp>
      <p:sp>
        <p:nvSpPr>
          <p:cNvPr id="4" name="日期版面配置區 3">
            <a:extLst>
              <a:ext uri="{FF2B5EF4-FFF2-40B4-BE49-F238E27FC236}">
                <a16:creationId xmlns:a16="http://schemas.microsoft.com/office/drawing/2014/main" id="{9E3AE7E5-2228-425C-873F-796787E4E363}"/>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F62E4090-F10E-4C94-A96E-A5A9D168367C}"/>
              </a:ext>
            </a:extLst>
          </p:cNvPr>
          <p:cNvSpPr>
            <a:spLocks noGrp="1"/>
          </p:cNvSpPr>
          <p:nvPr>
            <p:ph type="ftr" sz="quarter" idx="11"/>
          </p:nvPr>
        </p:nvSpPr>
        <p:spPr/>
        <p:txBody>
          <a:bodyPr/>
          <a:lstStyle/>
          <a:p>
            <a:pPr>
              <a:defRPr/>
            </a:pPr>
            <a:r>
              <a:rPr lang="en-US" altLang="zh-TW"/>
              <a:t>CG</a:t>
            </a:r>
            <a:endParaRPr lang="zh-TW" altLang="en-US"/>
          </a:p>
        </p:txBody>
      </p:sp>
      <p:sp>
        <p:nvSpPr>
          <p:cNvPr id="100358" name="投影片編號版面配置區 5">
            <a:extLst>
              <a:ext uri="{FF2B5EF4-FFF2-40B4-BE49-F238E27FC236}">
                <a16:creationId xmlns:a16="http://schemas.microsoft.com/office/drawing/2014/main" id="{37A84E6B-146A-4297-ABE1-2FF3E934AE7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3D4C9FA-E5EE-4EE6-8629-DD0249A5118A}"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標題 1">
            <a:extLst>
              <a:ext uri="{FF2B5EF4-FFF2-40B4-BE49-F238E27FC236}">
                <a16:creationId xmlns:a16="http://schemas.microsoft.com/office/drawing/2014/main" id="{E175F813-9E33-4536-A238-76C5C8E6C0B4}"/>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Building Interactive Models (3)</a:t>
            </a:r>
            <a:endParaRPr lang="zh-TW" altLang="en-US"/>
          </a:p>
        </p:txBody>
      </p:sp>
      <p:sp>
        <p:nvSpPr>
          <p:cNvPr id="101379" name="內容版面配置區 2">
            <a:extLst>
              <a:ext uri="{FF2B5EF4-FFF2-40B4-BE49-F238E27FC236}">
                <a16:creationId xmlns:a16="http://schemas.microsoft.com/office/drawing/2014/main" id="{4B848129-2943-4F86-AF89-A295EC6E806A}"/>
              </a:ext>
            </a:extLst>
          </p:cNvPr>
          <p:cNvSpPr>
            <a:spLocks noGrp="1"/>
          </p:cNvSpPr>
          <p:nvPr>
            <p:ph sz="quarter" idx="1"/>
          </p:nvPr>
        </p:nvSpPr>
        <p:spPr>
          <a:xfrm>
            <a:off x="357188" y="1447800"/>
            <a:ext cx="8786812" cy="5124450"/>
          </a:xfrm>
        </p:spPr>
        <p:txBody>
          <a:bodyPr/>
          <a:lstStyle/>
          <a:p>
            <a:r>
              <a:rPr lang="en-US" altLang="zh-TW"/>
              <a:t>We can then store a set of 100 objects through an array called an </a:t>
            </a:r>
            <a:r>
              <a:rPr lang="en-US" altLang="zh-TW">
                <a:solidFill>
                  <a:srgbClr val="FF0000"/>
                </a:solidFill>
              </a:rPr>
              <a:t>instance table</a:t>
            </a:r>
            <a:r>
              <a:rPr lang="en-US" altLang="zh-TW"/>
              <a:t>,</a:t>
            </a:r>
          </a:p>
          <a:p>
            <a:pPr>
              <a:buFont typeface="Wingdings 2" panose="05020102010507070707" pitchFamily="18" charset="2"/>
              <a:buNone/>
            </a:pPr>
            <a:r>
              <a:rPr lang="en-US" altLang="zh-TW"/>
              <a:t>    </a:t>
            </a:r>
            <a:r>
              <a:rPr lang="en-US" altLang="zh-TW">
                <a:solidFill>
                  <a:schemeClr val="accent2"/>
                </a:solidFill>
              </a:rPr>
              <a:t>object table[100];</a:t>
            </a:r>
          </a:p>
          <a:p>
            <a:pPr>
              <a:buFont typeface="Wingdings 2" panose="05020102010507070707" pitchFamily="18" charset="2"/>
              <a:buNone/>
            </a:pPr>
            <a:endParaRPr lang="en-US" altLang="zh-TW"/>
          </a:p>
          <a:p>
            <a:pPr>
              <a:buFont typeface="Wingdings 2" panose="05020102010507070707" pitchFamily="18" charset="2"/>
              <a:buNone/>
            </a:pPr>
            <a:r>
              <a:rPr lang="en-US" altLang="zh-TW"/>
              <a:t>    an index to the last object in the list</a:t>
            </a:r>
          </a:p>
          <a:p>
            <a:pPr>
              <a:buFont typeface="Wingdings 2" panose="05020102010507070707" pitchFamily="18" charset="2"/>
              <a:buNone/>
            </a:pPr>
            <a:r>
              <a:rPr lang="en-US" altLang="zh-TW"/>
              <a:t>    </a:t>
            </a:r>
            <a:r>
              <a:rPr lang="en-US" altLang="zh-TW">
                <a:solidFill>
                  <a:schemeClr val="accent2"/>
                </a:solidFill>
              </a:rPr>
              <a:t>int last_object;</a:t>
            </a:r>
          </a:p>
          <a:p>
            <a:pPr>
              <a:buFont typeface="Wingdings 2" panose="05020102010507070707" pitchFamily="18" charset="2"/>
              <a:buNone/>
            </a:pPr>
            <a:endParaRPr lang="en-US" altLang="zh-TW"/>
          </a:p>
          <a:p>
            <a:r>
              <a:rPr lang="en-US" altLang="zh-TW"/>
              <a:t>Suppose that the user indicates a square, we can assign type SQUARE</a:t>
            </a:r>
          </a:p>
          <a:p>
            <a:pPr>
              <a:buFont typeface="Wingdings 2" panose="05020102010507070707" pitchFamily="18" charset="2"/>
              <a:buNone/>
            </a:pPr>
            <a:r>
              <a:rPr lang="en-US" altLang="zh-TW">
                <a:solidFill>
                  <a:schemeClr val="accent2"/>
                </a:solidFill>
              </a:rPr>
              <a:t>    #define SQUARE 1;</a:t>
            </a:r>
            <a:endParaRPr lang="zh-TW" altLang="en-US">
              <a:solidFill>
                <a:schemeClr val="accent2"/>
              </a:solidFill>
            </a:endParaRPr>
          </a:p>
        </p:txBody>
      </p:sp>
      <p:sp>
        <p:nvSpPr>
          <p:cNvPr id="4" name="日期版面配置區 3">
            <a:extLst>
              <a:ext uri="{FF2B5EF4-FFF2-40B4-BE49-F238E27FC236}">
                <a16:creationId xmlns:a16="http://schemas.microsoft.com/office/drawing/2014/main" id="{A9C48CD3-E805-490E-9B06-C99CBCF4C614}"/>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1020D04-531A-4E9B-A032-BBA7374947B0}"/>
              </a:ext>
            </a:extLst>
          </p:cNvPr>
          <p:cNvSpPr>
            <a:spLocks noGrp="1"/>
          </p:cNvSpPr>
          <p:nvPr>
            <p:ph type="ftr" sz="quarter" idx="11"/>
          </p:nvPr>
        </p:nvSpPr>
        <p:spPr/>
        <p:txBody>
          <a:bodyPr/>
          <a:lstStyle/>
          <a:p>
            <a:pPr>
              <a:defRPr/>
            </a:pPr>
            <a:r>
              <a:rPr lang="en-US" altLang="zh-TW"/>
              <a:t>CG</a:t>
            </a:r>
            <a:endParaRPr lang="zh-TW" altLang="en-US"/>
          </a:p>
        </p:txBody>
      </p:sp>
      <p:sp>
        <p:nvSpPr>
          <p:cNvPr id="101382" name="投影片編號版面配置區 5">
            <a:extLst>
              <a:ext uri="{FF2B5EF4-FFF2-40B4-BE49-F238E27FC236}">
                <a16:creationId xmlns:a16="http://schemas.microsoft.com/office/drawing/2014/main" id="{B080F3FB-681C-44C2-9FB4-779D62FD034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D69D4C2-51CF-4C0F-B9DB-B7F617770B4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標題 1">
            <a:extLst>
              <a:ext uri="{FF2B5EF4-FFF2-40B4-BE49-F238E27FC236}">
                <a16:creationId xmlns:a16="http://schemas.microsoft.com/office/drawing/2014/main" id="{D67ABB53-A75A-48FE-9F51-6FA222611EFB}"/>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Building Interactive Models (4)</a:t>
            </a:r>
            <a:endParaRPr lang="zh-TW" altLang="en-US"/>
          </a:p>
        </p:txBody>
      </p:sp>
      <p:sp>
        <p:nvSpPr>
          <p:cNvPr id="102403" name="內容版面配置區 2">
            <a:extLst>
              <a:ext uri="{FF2B5EF4-FFF2-40B4-BE49-F238E27FC236}">
                <a16:creationId xmlns:a16="http://schemas.microsoft.com/office/drawing/2014/main" id="{998F9CC0-DC06-463A-9545-3629E7059861}"/>
              </a:ext>
            </a:extLst>
          </p:cNvPr>
          <p:cNvSpPr>
            <a:spLocks noGrp="1"/>
          </p:cNvSpPr>
          <p:nvPr>
            <p:ph sz="quarter" idx="1"/>
          </p:nvPr>
        </p:nvSpPr>
        <p:spPr>
          <a:xfrm>
            <a:off x="428625" y="1447800"/>
            <a:ext cx="8715375" cy="5195888"/>
          </a:xfrm>
        </p:spPr>
        <p:txBody>
          <a:bodyPr/>
          <a:lstStyle/>
          <a:p>
            <a:r>
              <a:rPr lang="en-US" altLang="zh-TW"/>
              <a:t>Once the user uses the menu to indicate the object type and its color and then uses the mouse to indicate where to place the object.  The code to enter the information in the table:</a:t>
            </a:r>
          </a:p>
          <a:p>
            <a:pPr>
              <a:buFont typeface="Wingdings 2" panose="05020102010507070707" pitchFamily="18" charset="2"/>
              <a:buNone/>
            </a:pPr>
            <a:r>
              <a:rPr lang="en-US" altLang="zh-TW"/>
              <a:t>    </a:t>
            </a:r>
            <a:r>
              <a:rPr lang="en-US" altLang="zh-TW">
                <a:solidFill>
                  <a:schemeClr val="accent2"/>
                </a:solidFill>
              </a:rPr>
              <a:t>table[last_object].type = SQUARE;</a:t>
            </a:r>
          </a:p>
          <a:p>
            <a:pPr>
              <a:buFont typeface="Wingdings 2" panose="05020102010507070707" pitchFamily="18" charset="2"/>
              <a:buNone/>
            </a:pPr>
            <a:r>
              <a:rPr lang="en-US" altLang="zh-TW">
                <a:solidFill>
                  <a:schemeClr val="accent2"/>
                </a:solidFill>
              </a:rPr>
              <a:t>    table[last_object].x = x0;</a:t>
            </a:r>
          </a:p>
          <a:p>
            <a:pPr>
              <a:buFont typeface="Wingdings 2" panose="05020102010507070707" pitchFamily="18" charset="2"/>
              <a:buNone/>
            </a:pPr>
            <a:r>
              <a:rPr lang="en-US" altLang="zh-TW">
                <a:solidFill>
                  <a:schemeClr val="accent2"/>
                </a:solidFill>
              </a:rPr>
              <a:t>    table[last_object].y = y0;</a:t>
            </a:r>
          </a:p>
          <a:p>
            <a:pPr>
              <a:buFont typeface="Wingdings 2" panose="05020102010507070707" pitchFamily="18" charset="2"/>
              <a:buNone/>
            </a:pPr>
            <a:r>
              <a:rPr lang="en-US" altLang="zh-TW">
                <a:solidFill>
                  <a:schemeClr val="accent2"/>
                </a:solidFill>
              </a:rPr>
              <a:t>    table[last_object].color[0]=red;</a:t>
            </a:r>
          </a:p>
          <a:p>
            <a:pPr>
              <a:buFont typeface="Wingdings 2" panose="05020102010507070707" pitchFamily="18" charset="2"/>
              <a:buNone/>
            </a:pPr>
            <a:r>
              <a:rPr lang="en-US" altLang="zh-TW">
                <a:solidFill>
                  <a:schemeClr val="accent2"/>
                </a:solidFill>
              </a:rPr>
              <a:t>    table[last_object].color[1]=green;</a:t>
            </a:r>
          </a:p>
          <a:p>
            <a:pPr>
              <a:buFont typeface="Wingdings 2" panose="05020102010507070707" pitchFamily="18" charset="2"/>
              <a:buNone/>
            </a:pPr>
            <a:r>
              <a:rPr lang="en-US" altLang="zh-TW">
                <a:solidFill>
                  <a:schemeClr val="accent2"/>
                </a:solidFill>
              </a:rPr>
              <a:t>    table[last_object].color[2]=blue;</a:t>
            </a:r>
          </a:p>
          <a:p>
            <a:pPr>
              <a:buFont typeface="Wingdings 2" panose="05020102010507070707" pitchFamily="18" charset="2"/>
              <a:buNone/>
            </a:pPr>
            <a:r>
              <a:rPr lang="en-US" altLang="zh-TW">
                <a:solidFill>
                  <a:schemeClr val="accent2"/>
                </a:solidFill>
              </a:rPr>
              <a:t>    last_object ++;</a:t>
            </a:r>
            <a:endParaRPr lang="zh-TW" altLang="en-US">
              <a:solidFill>
                <a:schemeClr val="accent2"/>
              </a:solidFill>
            </a:endParaRPr>
          </a:p>
        </p:txBody>
      </p:sp>
      <p:sp>
        <p:nvSpPr>
          <p:cNvPr id="4" name="日期版面配置區 3">
            <a:extLst>
              <a:ext uri="{FF2B5EF4-FFF2-40B4-BE49-F238E27FC236}">
                <a16:creationId xmlns:a16="http://schemas.microsoft.com/office/drawing/2014/main" id="{7683AC55-E32C-44A3-8E6C-32AC970042BE}"/>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73C0431-D900-4C54-BF71-C65F06245946}"/>
              </a:ext>
            </a:extLst>
          </p:cNvPr>
          <p:cNvSpPr>
            <a:spLocks noGrp="1"/>
          </p:cNvSpPr>
          <p:nvPr>
            <p:ph type="ftr" sz="quarter" idx="11"/>
          </p:nvPr>
        </p:nvSpPr>
        <p:spPr/>
        <p:txBody>
          <a:bodyPr/>
          <a:lstStyle/>
          <a:p>
            <a:pPr>
              <a:defRPr/>
            </a:pPr>
            <a:r>
              <a:rPr lang="en-US" altLang="zh-TW"/>
              <a:t>CG</a:t>
            </a:r>
            <a:endParaRPr lang="zh-TW" altLang="en-US"/>
          </a:p>
        </p:txBody>
      </p:sp>
      <p:sp>
        <p:nvSpPr>
          <p:cNvPr id="102406" name="投影片編號版面配置區 5">
            <a:extLst>
              <a:ext uri="{FF2B5EF4-FFF2-40B4-BE49-F238E27FC236}">
                <a16:creationId xmlns:a16="http://schemas.microsoft.com/office/drawing/2014/main" id="{D802A621-38D5-45B9-9E36-191E0A96F60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C78C289-0D8D-48F7-BB55-C5458664412E}"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標題 1">
            <a:extLst>
              <a:ext uri="{FF2B5EF4-FFF2-40B4-BE49-F238E27FC236}">
                <a16:creationId xmlns:a16="http://schemas.microsoft.com/office/drawing/2014/main" id="{E0EE00D6-DB6E-4036-90A4-7E3B6AD58064}"/>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Building Interactive Models (5)</a:t>
            </a:r>
            <a:endParaRPr lang="zh-TW" altLang="en-US"/>
          </a:p>
        </p:txBody>
      </p:sp>
      <p:sp>
        <p:nvSpPr>
          <p:cNvPr id="103427" name="內容版面配置區 2">
            <a:extLst>
              <a:ext uri="{FF2B5EF4-FFF2-40B4-BE49-F238E27FC236}">
                <a16:creationId xmlns:a16="http://schemas.microsoft.com/office/drawing/2014/main" id="{C4C6FC49-8761-412C-8C10-E9A948816538}"/>
              </a:ext>
            </a:extLst>
          </p:cNvPr>
          <p:cNvSpPr>
            <a:spLocks noGrp="1"/>
          </p:cNvSpPr>
          <p:nvPr>
            <p:ph sz="quarter" idx="1"/>
          </p:nvPr>
        </p:nvSpPr>
        <p:spPr>
          <a:xfrm>
            <a:off x="428625" y="1447800"/>
            <a:ext cx="8715375" cy="5124450"/>
          </a:xfrm>
        </p:spPr>
        <p:txBody>
          <a:bodyPr/>
          <a:lstStyle/>
          <a:p>
            <a:r>
              <a:rPr lang="en-US" altLang="zh-TW"/>
              <a:t>We want to display all the objects:</a:t>
            </a:r>
          </a:p>
          <a:p>
            <a:pPr>
              <a:buFont typeface="Wingdings 2" panose="05020102010507070707" pitchFamily="18" charset="2"/>
              <a:buNone/>
            </a:pPr>
            <a:r>
              <a:rPr lang="en-US" altLang="zh-TW"/>
              <a:t>    </a:t>
            </a:r>
            <a:r>
              <a:rPr lang="en-US" altLang="zh-TW" sz="1800" b="1">
                <a:solidFill>
                  <a:schemeClr val="accent2"/>
                </a:solidFill>
              </a:rPr>
              <a:t>for(i=0;i&lt;last_object;i++)</a:t>
            </a:r>
          </a:p>
          <a:p>
            <a:pPr>
              <a:buFont typeface="Wingdings 2" panose="05020102010507070707" pitchFamily="18" charset="2"/>
              <a:buNone/>
            </a:pPr>
            <a:r>
              <a:rPr lang="en-US" altLang="zh-TW" sz="1800" b="1">
                <a:solidFill>
                  <a:schemeClr val="accent2"/>
                </a:solidFill>
              </a:rPr>
              <a:t>    {</a:t>
            </a:r>
          </a:p>
          <a:p>
            <a:pPr>
              <a:buFont typeface="Wingdings 2" panose="05020102010507070707" pitchFamily="18" charset="2"/>
              <a:buNone/>
            </a:pPr>
            <a:r>
              <a:rPr lang="en-US" altLang="zh-TW" sz="1800" b="1">
                <a:solidFill>
                  <a:schemeClr val="accent2"/>
                </a:solidFill>
              </a:rPr>
              <a:t>      switch(table[i].type)</a:t>
            </a:r>
          </a:p>
          <a:p>
            <a:pPr>
              <a:buFont typeface="Wingdings 2" panose="05020102010507070707" pitchFamily="18" charset="2"/>
              <a:buNone/>
            </a:pPr>
            <a:r>
              <a:rPr lang="en-US" altLang="zh-TW" sz="1800" b="1">
                <a:solidFill>
                  <a:schemeClr val="accent2"/>
                </a:solidFill>
              </a:rPr>
              <a:t>      {</a:t>
            </a:r>
          </a:p>
          <a:p>
            <a:pPr>
              <a:buFont typeface="Wingdings 2" panose="05020102010507070707" pitchFamily="18" charset="2"/>
              <a:buNone/>
            </a:pPr>
            <a:r>
              <a:rPr lang="en-US" altLang="zh-TW" sz="1800" b="1">
                <a:solidFill>
                  <a:schemeClr val="accent2"/>
                </a:solidFill>
              </a:rPr>
              <a:t>        case 0: break;</a:t>
            </a:r>
          </a:p>
          <a:p>
            <a:pPr>
              <a:buFont typeface="Wingdings 2" panose="05020102010507070707" pitchFamily="18" charset="2"/>
              <a:buNone/>
            </a:pPr>
            <a:r>
              <a:rPr lang="en-US" altLang="zh-TW" sz="1800" b="1">
                <a:solidFill>
                  <a:schemeClr val="accent2"/>
                </a:solidFill>
              </a:rPr>
              <a:t>        case 1:</a:t>
            </a:r>
          </a:p>
          <a:p>
            <a:pPr>
              <a:buFont typeface="Wingdings 2" panose="05020102010507070707" pitchFamily="18" charset="2"/>
              <a:buNone/>
            </a:pPr>
            <a:r>
              <a:rPr lang="en-US" altLang="zh-TW" sz="1800" b="1">
                <a:solidFill>
                  <a:schemeClr val="accent2"/>
                </a:solidFill>
              </a:rPr>
              <a:t>                  {</a:t>
            </a:r>
          </a:p>
          <a:p>
            <a:pPr>
              <a:buFont typeface="Wingdings 2" panose="05020102010507070707" pitchFamily="18" charset="2"/>
              <a:buNone/>
            </a:pPr>
            <a:r>
              <a:rPr lang="en-US" altLang="zh-TW" sz="1800" b="1">
                <a:solidFill>
                  <a:schemeClr val="accent2"/>
                </a:solidFill>
              </a:rPr>
              <a:t>                    glColor3fv(table[i].color);</a:t>
            </a:r>
          </a:p>
          <a:p>
            <a:pPr>
              <a:buFont typeface="Wingdings 2" panose="05020102010507070707" pitchFamily="18" charset="2"/>
              <a:buNone/>
            </a:pPr>
            <a:r>
              <a:rPr lang="en-US" altLang="zh-TW" sz="1800" b="1">
                <a:solidFill>
                  <a:schemeClr val="accent2"/>
                </a:solidFill>
              </a:rPr>
              <a:t>                    triangle(table[i].x, table[i].y);</a:t>
            </a:r>
          </a:p>
          <a:p>
            <a:pPr>
              <a:buFont typeface="Wingdings 2" panose="05020102010507070707" pitchFamily="18" charset="2"/>
              <a:buNone/>
            </a:pPr>
            <a:r>
              <a:rPr lang="en-US" altLang="zh-TW" sz="1800" b="1">
                <a:solidFill>
                  <a:schemeClr val="accent2"/>
                </a:solidFill>
              </a:rPr>
              <a:t>                    break;</a:t>
            </a:r>
          </a:p>
          <a:p>
            <a:pPr>
              <a:buFont typeface="Wingdings 2" panose="05020102010507070707" pitchFamily="18" charset="2"/>
              <a:buNone/>
            </a:pPr>
            <a:r>
              <a:rPr lang="en-US" altLang="zh-TW" sz="1800" b="1">
                <a:solidFill>
                  <a:schemeClr val="accent2"/>
                </a:solidFill>
              </a:rPr>
              <a:t>                    }</a:t>
            </a:r>
          </a:p>
          <a:p>
            <a:pPr>
              <a:buFont typeface="Wingdings 2" panose="05020102010507070707" pitchFamily="18" charset="2"/>
              <a:buNone/>
            </a:pPr>
            <a:r>
              <a:rPr lang="en-US" altLang="zh-TW" sz="1800" b="1">
                <a:solidFill>
                  <a:schemeClr val="accent2"/>
                </a:solidFill>
              </a:rPr>
              <a:t>        /*others*/</a:t>
            </a:r>
          </a:p>
          <a:p>
            <a:pPr>
              <a:buFont typeface="Wingdings 2" panose="05020102010507070707" pitchFamily="18" charset="2"/>
              <a:buNone/>
            </a:pPr>
            <a:r>
              <a:rPr lang="en-US" altLang="zh-TW" sz="1800" b="1">
                <a:solidFill>
                  <a:schemeClr val="accent2"/>
                </a:solidFill>
              </a:rPr>
              <a:t>         }</a:t>
            </a:r>
          </a:p>
          <a:p>
            <a:pPr>
              <a:buFont typeface="Wingdings 2" panose="05020102010507070707" pitchFamily="18" charset="2"/>
              <a:buNone/>
            </a:pPr>
            <a:r>
              <a:rPr lang="en-US" altLang="zh-TW" sz="1800" b="1">
                <a:solidFill>
                  <a:schemeClr val="accent2"/>
                </a:solidFill>
              </a:rPr>
              <a:t>        }</a:t>
            </a:r>
            <a:endParaRPr lang="zh-TW" altLang="en-US" sz="1800" b="1">
              <a:solidFill>
                <a:schemeClr val="accent2"/>
              </a:solidFill>
            </a:endParaRPr>
          </a:p>
        </p:txBody>
      </p:sp>
      <p:sp>
        <p:nvSpPr>
          <p:cNvPr id="4" name="日期版面配置區 3">
            <a:extLst>
              <a:ext uri="{FF2B5EF4-FFF2-40B4-BE49-F238E27FC236}">
                <a16:creationId xmlns:a16="http://schemas.microsoft.com/office/drawing/2014/main" id="{576A838E-461F-4B7D-8953-A16994A67BFC}"/>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1672EADB-A321-4CAA-B384-60E3460FFB5E}"/>
              </a:ext>
            </a:extLst>
          </p:cNvPr>
          <p:cNvSpPr>
            <a:spLocks noGrp="1"/>
          </p:cNvSpPr>
          <p:nvPr>
            <p:ph type="ftr" sz="quarter" idx="11"/>
          </p:nvPr>
        </p:nvSpPr>
        <p:spPr/>
        <p:txBody>
          <a:bodyPr/>
          <a:lstStyle/>
          <a:p>
            <a:pPr>
              <a:defRPr/>
            </a:pPr>
            <a:r>
              <a:rPr lang="en-US" altLang="zh-TW"/>
              <a:t>CG</a:t>
            </a:r>
            <a:endParaRPr lang="zh-TW" altLang="en-US"/>
          </a:p>
        </p:txBody>
      </p:sp>
      <p:sp>
        <p:nvSpPr>
          <p:cNvPr id="103430" name="投影片編號版面配置區 5">
            <a:extLst>
              <a:ext uri="{FF2B5EF4-FFF2-40B4-BE49-F238E27FC236}">
                <a16:creationId xmlns:a16="http://schemas.microsoft.com/office/drawing/2014/main" id="{F491CBF1-BE5B-4896-8C8A-2325D66785F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FC9E04C-5DF0-4E18-9C57-8DEBE09A0CE1}"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標題 1">
            <a:extLst>
              <a:ext uri="{FF2B5EF4-FFF2-40B4-BE49-F238E27FC236}">
                <a16:creationId xmlns:a16="http://schemas.microsoft.com/office/drawing/2014/main" id="{7C6F60C0-9ADB-4A1A-A9D4-4068DF73272F}"/>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Building Interactive Models (6)</a:t>
            </a:r>
            <a:endParaRPr lang="zh-TW" altLang="en-US"/>
          </a:p>
        </p:txBody>
      </p:sp>
      <p:sp>
        <p:nvSpPr>
          <p:cNvPr id="104451" name="內容版面配置區 2">
            <a:extLst>
              <a:ext uri="{FF2B5EF4-FFF2-40B4-BE49-F238E27FC236}">
                <a16:creationId xmlns:a16="http://schemas.microsoft.com/office/drawing/2014/main" id="{718EC8E9-5C62-412F-A372-5D049E4778CA}"/>
              </a:ext>
            </a:extLst>
          </p:cNvPr>
          <p:cNvSpPr>
            <a:spLocks noGrp="1"/>
          </p:cNvSpPr>
          <p:nvPr>
            <p:ph sz="quarter" idx="1"/>
          </p:nvPr>
        </p:nvSpPr>
        <p:spPr>
          <a:xfrm>
            <a:off x="357188" y="1428750"/>
            <a:ext cx="8786812" cy="5214938"/>
          </a:xfrm>
        </p:spPr>
        <p:txBody>
          <a:bodyPr/>
          <a:lstStyle/>
          <a:p>
            <a:r>
              <a:rPr lang="en-US" altLang="zh-TW"/>
              <a:t>We might edit the table interactively to eliminate objects. We can use one of the picking methods.  If we use the bounding box, we can start the implementation by adding two locations to the object structure that define the lower-left and upper-right corners.</a:t>
            </a:r>
          </a:p>
          <a:p>
            <a:endParaRPr lang="en-US" altLang="zh-TW"/>
          </a:p>
          <a:p>
            <a:r>
              <a:rPr lang="en-US" altLang="zh-TW"/>
              <a:t>Suppose that the users has indicated through a menu that she wishes to eliminate an object and uses the mouse to locate the object.  The program can now search the table for the first object whose bounding box contains the object and set the type of this object to zero.  </a:t>
            </a:r>
            <a:endParaRPr lang="zh-TW" altLang="en-US"/>
          </a:p>
        </p:txBody>
      </p:sp>
      <p:sp>
        <p:nvSpPr>
          <p:cNvPr id="4" name="日期版面配置區 3">
            <a:extLst>
              <a:ext uri="{FF2B5EF4-FFF2-40B4-BE49-F238E27FC236}">
                <a16:creationId xmlns:a16="http://schemas.microsoft.com/office/drawing/2014/main" id="{F6CC6FB1-B37D-447C-ABFC-A872D5292F10}"/>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DFB6DF23-3399-4C11-841D-AA6C630EC519}"/>
              </a:ext>
            </a:extLst>
          </p:cNvPr>
          <p:cNvSpPr>
            <a:spLocks noGrp="1"/>
          </p:cNvSpPr>
          <p:nvPr>
            <p:ph type="ftr" sz="quarter" idx="11"/>
          </p:nvPr>
        </p:nvSpPr>
        <p:spPr/>
        <p:txBody>
          <a:bodyPr/>
          <a:lstStyle/>
          <a:p>
            <a:pPr>
              <a:defRPr/>
            </a:pPr>
            <a:r>
              <a:rPr lang="en-US" altLang="zh-TW"/>
              <a:t>CG</a:t>
            </a:r>
            <a:endParaRPr lang="zh-TW" altLang="en-US"/>
          </a:p>
        </p:txBody>
      </p:sp>
      <p:sp>
        <p:nvSpPr>
          <p:cNvPr id="104454" name="投影片編號版面配置區 5">
            <a:extLst>
              <a:ext uri="{FF2B5EF4-FFF2-40B4-BE49-F238E27FC236}">
                <a16:creationId xmlns:a16="http://schemas.microsoft.com/office/drawing/2014/main" id="{587938E7-E456-4E20-9D76-3B42223F036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EE2490F-ABA4-4CC3-881F-E443AA9BFCE1}"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標題 1">
            <a:extLst>
              <a:ext uri="{FF2B5EF4-FFF2-40B4-BE49-F238E27FC236}">
                <a16:creationId xmlns:a16="http://schemas.microsoft.com/office/drawing/2014/main" id="{EEC797E0-3EFC-47F6-82C3-E20BF9886FE1}"/>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(1)</a:t>
            </a:r>
            <a:endParaRPr lang="zh-TW" altLang="en-US" b="1">
              <a:latin typeface="Times New Roman" panose="02020603050405020304" pitchFamily="18" charset="0"/>
              <a:cs typeface="Times New Roman" panose="02020603050405020304" pitchFamily="18" charset="0"/>
            </a:endParaRPr>
          </a:p>
        </p:txBody>
      </p:sp>
      <p:sp>
        <p:nvSpPr>
          <p:cNvPr id="105475" name="內容版面配置區 2">
            <a:extLst>
              <a:ext uri="{FF2B5EF4-FFF2-40B4-BE49-F238E27FC236}">
                <a16:creationId xmlns:a16="http://schemas.microsoft.com/office/drawing/2014/main" id="{1537D110-A04A-449F-A902-E5A7262DC840}"/>
              </a:ext>
            </a:extLst>
          </p:cNvPr>
          <p:cNvSpPr>
            <a:spLocks noGrp="1"/>
          </p:cNvSpPr>
          <p:nvPr>
            <p:ph sz="quarter" idx="1"/>
          </p:nvPr>
        </p:nvSpPr>
        <p:spPr>
          <a:xfrm>
            <a:off x="357188" y="1447800"/>
            <a:ext cx="8643937" cy="4981575"/>
          </a:xfrm>
        </p:spPr>
        <p:txBody>
          <a:bodyPr/>
          <a:lstStyle/>
          <a:p>
            <a:r>
              <a:rPr lang="en-US" altLang="zh-TW"/>
              <a:t>So far, the programs have been static.</a:t>
            </a:r>
          </a:p>
          <a:p>
            <a:endParaRPr lang="en-US" altLang="zh-TW"/>
          </a:p>
          <a:p>
            <a:r>
              <a:rPr lang="en-US" altLang="zh-TW"/>
              <a:t>Suppose that we want to create a picture in which one or more objects are changing or moving and thus their image must change.</a:t>
            </a:r>
          </a:p>
          <a:p>
            <a:endParaRPr lang="en-US" altLang="zh-TW"/>
          </a:p>
          <a:p>
            <a:r>
              <a:rPr lang="en-US" altLang="zh-TW" b="1"/>
              <a:t>The Rotating Square</a:t>
            </a:r>
          </a:p>
          <a:p>
            <a:pPr lvl="1"/>
            <a:r>
              <a:rPr lang="en-US" altLang="zh-TW"/>
              <a:t>We can display this square.</a:t>
            </a:r>
          </a:p>
          <a:p>
            <a:pPr lvl="1"/>
            <a:r>
              <a:rPr lang="en-US" altLang="zh-TW"/>
              <a:t>Suppose that we change the angle as</a:t>
            </a:r>
          </a:p>
          <a:p>
            <a:pPr lvl="1">
              <a:buFont typeface="Wingdings 2" panose="05020102010507070707" pitchFamily="18" charset="2"/>
              <a:buNone/>
            </a:pPr>
            <a:r>
              <a:rPr lang="en-US" altLang="zh-TW"/>
              <a:t>    the program is running, thus</a:t>
            </a:r>
          </a:p>
          <a:p>
            <a:pPr lvl="1">
              <a:buFont typeface="Wingdings 2" panose="05020102010507070707" pitchFamily="18" charset="2"/>
              <a:buNone/>
            </a:pPr>
            <a:r>
              <a:rPr lang="en-US" altLang="zh-TW"/>
              <a:t>    rotating the square about the</a:t>
            </a:r>
          </a:p>
          <a:p>
            <a:pPr lvl="1">
              <a:buFont typeface="Wingdings 2" panose="05020102010507070707" pitchFamily="18" charset="2"/>
              <a:buNone/>
            </a:pPr>
            <a:r>
              <a:rPr lang="en-US" altLang="zh-TW"/>
              <a:t>    origin.  (use </a:t>
            </a:r>
            <a:r>
              <a:rPr lang="en-US" altLang="zh-TW">
                <a:solidFill>
                  <a:schemeClr val="accent2"/>
                </a:solidFill>
              </a:rPr>
              <a:t>glutPostRedisplay</a:t>
            </a:r>
            <a:r>
              <a:rPr lang="en-US" altLang="zh-TW"/>
              <a:t>) </a:t>
            </a:r>
            <a:endParaRPr lang="zh-TW" altLang="en-US"/>
          </a:p>
        </p:txBody>
      </p:sp>
      <p:sp>
        <p:nvSpPr>
          <p:cNvPr id="4" name="日期版面配置區 3">
            <a:extLst>
              <a:ext uri="{FF2B5EF4-FFF2-40B4-BE49-F238E27FC236}">
                <a16:creationId xmlns:a16="http://schemas.microsoft.com/office/drawing/2014/main" id="{4B0E5796-5F51-42DA-885D-AD0FF5902FFD}"/>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80B684AF-80A1-4273-A200-152A345C29E0}"/>
              </a:ext>
            </a:extLst>
          </p:cNvPr>
          <p:cNvSpPr>
            <a:spLocks noGrp="1"/>
          </p:cNvSpPr>
          <p:nvPr>
            <p:ph type="ftr" sz="quarter" idx="11"/>
          </p:nvPr>
        </p:nvSpPr>
        <p:spPr/>
        <p:txBody>
          <a:bodyPr/>
          <a:lstStyle/>
          <a:p>
            <a:pPr>
              <a:defRPr/>
            </a:pPr>
            <a:r>
              <a:rPr lang="en-US" altLang="zh-TW"/>
              <a:t>CG</a:t>
            </a:r>
            <a:endParaRPr lang="zh-TW" altLang="en-US"/>
          </a:p>
        </p:txBody>
      </p:sp>
      <p:sp>
        <p:nvSpPr>
          <p:cNvPr id="105478" name="投影片編號版面配置區 5">
            <a:extLst>
              <a:ext uri="{FF2B5EF4-FFF2-40B4-BE49-F238E27FC236}">
                <a16:creationId xmlns:a16="http://schemas.microsoft.com/office/drawing/2014/main" id="{58D61008-0982-4E49-98A6-8C3909ED46C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AC056C5C-1962-4BC8-9365-3F7B57915917}"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105479" name="Picture 2" descr="D:\upload\計算機圖學\Interactive computer graphics\PowerPoint Figures\0321533674_fig\Figures\Angel5EjpegChap03\AN03F19.jpg">
            <a:extLst>
              <a:ext uri="{FF2B5EF4-FFF2-40B4-BE49-F238E27FC236}">
                <a16:creationId xmlns:a16="http://schemas.microsoft.com/office/drawing/2014/main" id="{71A312BE-72DF-41E7-BB1E-407B90331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4357688"/>
            <a:ext cx="3808413"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標題 1">
            <a:extLst>
              <a:ext uri="{FF2B5EF4-FFF2-40B4-BE49-F238E27FC236}">
                <a16:creationId xmlns:a16="http://schemas.microsoft.com/office/drawing/2014/main" id="{469C82BF-796D-4AF6-86CD-54F6386DF2BD}"/>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(2)</a:t>
            </a:r>
            <a:endParaRPr lang="zh-TW" altLang="en-US"/>
          </a:p>
        </p:txBody>
      </p:sp>
      <p:sp>
        <p:nvSpPr>
          <p:cNvPr id="106499" name="內容版面配置區 2">
            <a:extLst>
              <a:ext uri="{FF2B5EF4-FFF2-40B4-BE49-F238E27FC236}">
                <a16:creationId xmlns:a16="http://schemas.microsoft.com/office/drawing/2014/main" id="{F37129E8-310F-4FAE-8E11-87E1BB78D4A4}"/>
              </a:ext>
            </a:extLst>
          </p:cNvPr>
          <p:cNvSpPr>
            <a:spLocks noGrp="1"/>
          </p:cNvSpPr>
          <p:nvPr>
            <p:ph sz="quarter" idx="1"/>
          </p:nvPr>
        </p:nvSpPr>
        <p:spPr>
          <a:xfrm>
            <a:off x="428625" y="1447800"/>
            <a:ext cx="8715375" cy="5124450"/>
          </a:xfrm>
        </p:spPr>
        <p:txBody>
          <a:bodyPr/>
          <a:lstStyle/>
          <a:p>
            <a:pPr lvl="1"/>
            <a:r>
              <a:rPr lang="en-US" altLang="zh-TW"/>
              <a:t>Now suppose that we want to increase the angle by a fixed amount whenever nothing else is happening.  We can use the idle callback for this operation.</a:t>
            </a:r>
          </a:p>
          <a:p>
            <a:pPr lvl="1">
              <a:buFont typeface="Wingdings 2" panose="05020102010507070707" pitchFamily="18" charset="2"/>
              <a:buNone/>
            </a:pPr>
            <a:r>
              <a:rPr lang="en-US" altLang="zh-TW">
                <a:solidFill>
                  <a:schemeClr val="accent2"/>
                </a:solidFill>
              </a:rPr>
              <a:t>    glutIdleFunc(idle);</a:t>
            </a:r>
          </a:p>
          <a:p>
            <a:pPr lvl="1">
              <a:buFont typeface="Wingdings 2" panose="05020102010507070707" pitchFamily="18" charset="2"/>
              <a:buNone/>
            </a:pPr>
            <a:endParaRPr lang="en-US" altLang="zh-TW"/>
          </a:p>
          <a:p>
            <a:pPr lvl="1">
              <a:buFont typeface="Wingdings 2" panose="05020102010507070707" pitchFamily="18" charset="2"/>
              <a:buNone/>
            </a:pPr>
            <a:r>
              <a:rPr lang="en-US" altLang="zh-TW"/>
              <a:t>    </a:t>
            </a:r>
            <a:r>
              <a:rPr lang="en-US" altLang="zh-TW">
                <a:solidFill>
                  <a:schemeClr val="accent2"/>
                </a:solidFill>
              </a:rPr>
              <a:t>void idle()</a:t>
            </a:r>
          </a:p>
          <a:p>
            <a:pPr lvl="1">
              <a:buFont typeface="Wingdings 2" panose="05020102010507070707" pitchFamily="18" charset="2"/>
              <a:buNone/>
            </a:pPr>
            <a:r>
              <a:rPr lang="en-US" altLang="zh-TW">
                <a:solidFill>
                  <a:schemeClr val="accent2"/>
                </a:solidFill>
              </a:rPr>
              <a:t>    {</a:t>
            </a:r>
          </a:p>
          <a:p>
            <a:pPr lvl="1">
              <a:buFont typeface="Wingdings 2" panose="05020102010507070707" pitchFamily="18" charset="2"/>
              <a:buNone/>
            </a:pPr>
            <a:r>
              <a:rPr lang="en-US" altLang="zh-TW">
                <a:solidFill>
                  <a:schemeClr val="accent2"/>
                </a:solidFill>
              </a:rPr>
              <a:t>      theta +=2;</a:t>
            </a:r>
          </a:p>
          <a:p>
            <a:pPr lvl="1">
              <a:buFont typeface="Wingdings 2" panose="05020102010507070707" pitchFamily="18" charset="2"/>
              <a:buNone/>
            </a:pPr>
            <a:r>
              <a:rPr lang="en-US" altLang="zh-TW">
                <a:solidFill>
                  <a:schemeClr val="accent2"/>
                </a:solidFill>
              </a:rPr>
              <a:t>      if(theta &gt;=360.0)</a:t>
            </a:r>
          </a:p>
          <a:p>
            <a:pPr lvl="1">
              <a:buFont typeface="Wingdings 2" panose="05020102010507070707" pitchFamily="18" charset="2"/>
              <a:buNone/>
            </a:pPr>
            <a:r>
              <a:rPr lang="en-US" altLang="zh-TW">
                <a:solidFill>
                  <a:schemeClr val="accent2"/>
                </a:solidFill>
              </a:rPr>
              <a:t>         theta-=360.0;</a:t>
            </a:r>
          </a:p>
          <a:p>
            <a:pPr lvl="1">
              <a:buFont typeface="Wingdings 2" panose="05020102010507070707" pitchFamily="18" charset="2"/>
              <a:buNone/>
            </a:pPr>
            <a:r>
              <a:rPr lang="en-US" altLang="zh-TW">
                <a:solidFill>
                  <a:schemeClr val="accent2"/>
                </a:solidFill>
              </a:rPr>
              <a:t>      glutPostRedisplay();</a:t>
            </a:r>
          </a:p>
          <a:p>
            <a:pPr lvl="1">
              <a:buFont typeface="Wingdings 2" panose="05020102010507070707" pitchFamily="18" charset="2"/>
              <a:buNone/>
            </a:pPr>
            <a:r>
              <a:rPr lang="en-US" altLang="zh-TW">
                <a:solidFill>
                  <a:schemeClr val="accent2"/>
                </a:solidFill>
              </a:rPr>
              <a:t>      }</a:t>
            </a:r>
            <a:endParaRPr lang="zh-TW" altLang="en-US">
              <a:solidFill>
                <a:schemeClr val="accent2"/>
              </a:solidFill>
            </a:endParaRPr>
          </a:p>
        </p:txBody>
      </p:sp>
      <p:sp>
        <p:nvSpPr>
          <p:cNvPr id="4" name="日期版面配置區 3">
            <a:extLst>
              <a:ext uri="{FF2B5EF4-FFF2-40B4-BE49-F238E27FC236}">
                <a16:creationId xmlns:a16="http://schemas.microsoft.com/office/drawing/2014/main" id="{966C65F9-BA3A-46F8-8A6E-ABEAC699AE8D}"/>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20BD2D18-51E2-4F0B-8F0A-3311F4EBA9C1}"/>
              </a:ext>
            </a:extLst>
          </p:cNvPr>
          <p:cNvSpPr>
            <a:spLocks noGrp="1"/>
          </p:cNvSpPr>
          <p:nvPr>
            <p:ph type="ftr" sz="quarter" idx="11"/>
          </p:nvPr>
        </p:nvSpPr>
        <p:spPr/>
        <p:txBody>
          <a:bodyPr/>
          <a:lstStyle/>
          <a:p>
            <a:pPr>
              <a:defRPr/>
            </a:pPr>
            <a:r>
              <a:rPr lang="en-US" altLang="zh-TW"/>
              <a:t>CG</a:t>
            </a:r>
            <a:endParaRPr lang="zh-TW" altLang="en-US"/>
          </a:p>
        </p:txBody>
      </p:sp>
      <p:sp>
        <p:nvSpPr>
          <p:cNvPr id="106502" name="投影片編號版面配置區 5">
            <a:extLst>
              <a:ext uri="{FF2B5EF4-FFF2-40B4-BE49-F238E27FC236}">
                <a16:creationId xmlns:a16="http://schemas.microsoft.com/office/drawing/2014/main" id="{410AA5F7-8B14-440D-9D50-4800C6F2152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AA6AD69F-4359-4821-A645-A65809F42D9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標題 1">
            <a:extLst>
              <a:ext uri="{FF2B5EF4-FFF2-40B4-BE49-F238E27FC236}">
                <a16:creationId xmlns:a16="http://schemas.microsoft.com/office/drawing/2014/main" id="{85E9BFB7-7FD5-4326-BF11-BFE61EEA368E}"/>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(3)</a:t>
            </a:r>
            <a:endParaRPr lang="zh-TW" altLang="en-US"/>
          </a:p>
        </p:txBody>
      </p:sp>
      <p:sp>
        <p:nvSpPr>
          <p:cNvPr id="107523" name="內容版面配置區 2">
            <a:extLst>
              <a:ext uri="{FF2B5EF4-FFF2-40B4-BE49-F238E27FC236}">
                <a16:creationId xmlns:a16="http://schemas.microsoft.com/office/drawing/2014/main" id="{061E5339-CA17-402A-9E6A-B2C8C9C1055A}"/>
              </a:ext>
            </a:extLst>
          </p:cNvPr>
          <p:cNvSpPr>
            <a:spLocks noGrp="1"/>
          </p:cNvSpPr>
          <p:nvPr>
            <p:ph sz="quarter" idx="1"/>
          </p:nvPr>
        </p:nvSpPr>
        <p:spPr>
          <a:xfrm>
            <a:off x="285750" y="1447800"/>
            <a:ext cx="8858250" cy="4981575"/>
          </a:xfrm>
        </p:spPr>
        <p:txBody>
          <a:bodyPr/>
          <a:lstStyle/>
          <a:p>
            <a:pPr lvl="1"/>
            <a:r>
              <a:rPr lang="en-US" altLang="zh-TW"/>
              <a:t>We want to be able to turn on and turn off the rotation feature.</a:t>
            </a:r>
          </a:p>
          <a:p>
            <a:pPr lvl="1">
              <a:buFont typeface="Wingdings 2" panose="05020102010507070707" pitchFamily="18" charset="2"/>
              <a:buNone/>
            </a:pPr>
            <a:r>
              <a:rPr lang="en-US" altLang="zh-TW"/>
              <a:t>    </a:t>
            </a:r>
            <a:r>
              <a:rPr lang="en-US" altLang="zh-TW">
                <a:solidFill>
                  <a:schemeClr val="accent2"/>
                </a:solidFill>
              </a:rPr>
              <a:t>glutMouseFunc(mouse);</a:t>
            </a:r>
          </a:p>
          <a:p>
            <a:pPr lvl="1">
              <a:buFont typeface="Wingdings 2" panose="05020102010507070707" pitchFamily="18" charset="2"/>
              <a:buNone/>
            </a:pPr>
            <a:r>
              <a:rPr lang="en-US" altLang="zh-TW">
                <a:solidFill>
                  <a:schemeClr val="accent2"/>
                </a:solidFill>
              </a:rPr>
              <a:t> </a:t>
            </a:r>
          </a:p>
          <a:p>
            <a:pPr lvl="1">
              <a:buFont typeface="Wingdings 2" panose="05020102010507070707" pitchFamily="18" charset="2"/>
              <a:buNone/>
            </a:pPr>
            <a:r>
              <a:rPr lang="en-US" altLang="zh-TW">
                <a:solidFill>
                  <a:schemeClr val="accent2"/>
                </a:solidFill>
              </a:rPr>
              <a:t>    void mouse(int button, int state, int x, int y)</a:t>
            </a:r>
          </a:p>
          <a:p>
            <a:pPr lvl="1">
              <a:buFont typeface="Wingdings 2" panose="05020102010507070707" pitchFamily="18" charset="2"/>
              <a:buNone/>
            </a:pPr>
            <a:r>
              <a:rPr lang="en-US" altLang="zh-TW">
                <a:solidFill>
                  <a:schemeClr val="accent2"/>
                </a:solidFill>
              </a:rPr>
              <a:t>    {</a:t>
            </a:r>
          </a:p>
          <a:p>
            <a:pPr lvl="1">
              <a:buFont typeface="Wingdings 2" panose="05020102010507070707" pitchFamily="18" charset="2"/>
              <a:buNone/>
            </a:pPr>
            <a:r>
              <a:rPr lang="en-US" altLang="zh-TW">
                <a:solidFill>
                  <a:schemeClr val="accent2"/>
                </a:solidFill>
              </a:rPr>
              <a:t>       if (button==GLUT_LEFT_BUTTON &amp;&amp; state=GLUT_DOWN)</a:t>
            </a:r>
          </a:p>
          <a:p>
            <a:pPr lvl="1">
              <a:buFont typeface="Wingdings 2" panose="05020102010507070707" pitchFamily="18" charset="2"/>
              <a:buNone/>
            </a:pPr>
            <a:r>
              <a:rPr lang="en-US" altLang="zh-TW">
                <a:solidFill>
                  <a:schemeClr val="accent2"/>
                </a:solidFill>
              </a:rPr>
              <a:t>          glutIdleFunc(idle);</a:t>
            </a:r>
          </a:p>
          <a:p>
            <a:pPr lvl="1">
              <a:buFont typeface="Wingdings 2" panose="05020102010507070707" pitchFamily="18" charset="2"/>
              <a:buNone/>
            </a:pPr>
            <a:r>
              <a:rPr lang="en-US" altLang="zh-TW">
                <a:solidFill>
                  <a:schemeClr val="accent2"/>
                </a:solidFill>
              </a:rPr>
              <a:t>       if (button==GLUT_MIDDLE_BUTTON &amp;&amp; state=GLUT_DOWN)</a:t>
            </a:r>
          </a:p>
          <a:p>
            <a:pPr lvl="1">
              <a:buFont typeface="Wingdings 2" panose="05020102010507070707" pitchFamily="18" charset="2"/>
              <a:buNone/>
            </a:pPr>
            <a:r>
              <a:rPr lang="en-US" altLang="zh-TW">
                <a:solidFill>
                  <a:schemeClr val="accent2"/>
                </a:solidFill>
              </a:rPr>
              <a:t>          glutIdleFunc(NULL);</a:t>
            </a:r>
          </a:p>
          <a:p>
            <a:pPr lvl="1">
              <a:buFont typeface="Wingdings 2" panose="05020102010507070707" pitchFamily="18" charset="2"/>
              <a:buNone/>
            </a:pPr>
            <a:r>
              <a:rPr lang="en-US" altLang="zh-TW">
                <a:solidFill>
                  <a:schemeClr val="accent2"/>
                </a:solidFill>
              </a:rPr>
              <a:t>       }</a:t>
            </a:r>
            <a:endParaRPr lang="zh-TW" altLang="en-US">
              <a:solidFill>
                <a:schemeClr val="accent2"/>
              </a:solidFill>
            </a:endParaRPr>
          </a:p>
        </p:txBody>
      </p:sp>
      <p:sp>
        <p:nvSpPr>
          <p:cNvPr id="4" name="日期版面配置區 3">
            <a:extLst>
              <a:ext uri="{FF2B5EF4-FFF2-40B4-BE49-F238E27FC236}">
                <a16:creationId xmlns:a16="http://schemas.microsoft.com/office/drawing/2014/main" id="{F6C0A026-3F8D-4B10-8A33-07065153B240}"/>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3FC9E77E-22ED-45A4-B6BC-B34D4FAC84F8}"/>
              </a:ext>
            </a:extLst>
          </p:cNvPr>
          <p:cNvSpPr>
            <a:spLocks noGrp="1"/>
          </p:cNvSpPr>
          <p:nvPr>
            <p:ph type="ftr" sz="quarter" idx="11"/>
          </p:nvPr>
        </p:nvSpPr>
        <p:spPr/>
        <p:txBody>
          <a:bodyPr/>
          <a:lstStyle/>
          <a:p>
            <a:pPr>
              <a:defRPr/>
            </a:pPr>
            <a:r>
              <a:rPr lang="en-US" altLang="zh-TW"/>
              <a:t>CG</a:t>
            </a:r>
            <a:endParaRPr lang="zh-TW" altLang="en-US"/>
          </a:p>
        </p:txBody>
      </p:sp>
      <p:sp>
        <p:nvSpPr>
          <p:cNvPr id="107526" name="投影片編號版面配置區 5">
            <a:extLst>
              <a:ext uri="{FF2B5EF4-FFF2-40B4-BE49-F238E27FC236}">
                <a16:creationId xmlns:a16="http://schemas.microsoft.com/office/drawing/2014/main" id="{F6ACEA8E-4E10-48F5-9CCD-11A4A0DAC51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944D474D-6F43-4744-AA2B-C00F3734AFB7}"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標題 1">
            <a:extLst>
              <a:ext uri="{FF2B5EF4-FFF2-40B4-BE49-F238E27FC236}">
                <a16:creationId xmlns:a16="http://schemas.microsoft.com/office/drawing/2014/main" id="{D2B127BF-D916-483F-A6EE-FE6232C5DA89}"/>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(4)</a:t>
            </a:r>
            <a:endParaRPr lang="zh-TW" altLang="en-US"/>
          </a:p>
        </p:txBody>
      </p:sp>
      <p:sp>
        <p:nvSpPr>
          <p:cNvPr id="108547" name="內容版面配置區 2">
            <a:extLst>
              <a:ext uri="{FF2B5EF4-FFF2-40B4-BE49-F238E27FC236}">
                <a16:creationId xmlns:a16="http://schemas.microsoft.com/office/drawing/2014/main" id="{AB9DBBDD-FF06-4414-A13D-6C6D5DDB697A}"/>
              </a:ext>
            </a:extLst>
          </p:cNvPr>
          <p:cNvSpPr>
            <a:spLocks noGrp="1"/>
          </p:cNvSpPr>
          <p:nvPr>
            <p:ph sz="quarter" idx="1"/>
          </p:nvPr>
        </p:nvSpPr>
        <p:spPr>
          <a:xfrm>
            <a:off x="428625" y="1447800"/>
            <a:ext cx="8715375" cy="5053013"/>
          </a:xfrm>
        </p:spPr>
        <p:txBody>
          <a:bodyPr/>
          <a:lstStyle/>
          <a:p>
            <a:r>
              <a:rPr lang="en-US" altLang="zh-TW" b="1"/>
              <a:t>Double Buffering</a:t>
            </a:r>
          </a:p>
          <a:p>
            <a:pPr lvl="1"/>
            <a:r>
              <a:rPr lang="en-US" altLang="zh-TW"/>
              <a:t>When we redisplay the contents of the frame buffer, we want to do so at a rate sufficiently high that we cannot notice the clearing and redrawing of the screen.  (60 or 85 times per second)</a:t>
            </a:r>
          </a:p>
          <a:p>
            <a:pPr lvl="1"/>
            <a:r>
              <a:rPr lang="en-US" altLang="zh-TW"/>
              <a:t>However, if we change the contents of the frame buffer during a refresh, we may see undesirable artifacts of how we generate the display. (complex object)</a:t>
            </a:r>
          </a:p>
          <a:p>
            <a:pPr lvl="1"/>
            <a:r>
              <a:rPr lang="en-US" altLang="zh-TW">
                <a:solidFill>
                  <a:schemeClr val="accent2"/>
                </a:solidFill>
              </a:rPr>
              <a:t>Double buffering </a:t>
            </a:r>
            <a:r>
              <a:rPr lang="en-US" altLang="zh-TW"/>
              <a:t>provides a solution to these problems.  Suppose that we have two color buffers at our disposal called the front and back buffers.  </a:t>
            </a:r>
            <a:r>
              <a:rPr lang="en-US" altLang="zh-TW">
                <a:solidFill>
                  <a:schemeClr val="accent2"/>
                </a:solidFill>
              </a:rPr>
              <a:t>The front buffer </a:t>
            </a:r>
            <a:r>
              <a:rPr lang="en-US" altLang="zh-TW"/>
              <a:t>is always the one display, whereas </a:t>
            </a:r>
            <a:r>
              <a:rPr lang="en-US" altLang="zh-TW">
                <a:solidFill>
                  <a:schemeClr val="accent2"/>
                </a:solidFill>
              </a:rPr>
              <a:t>the back buffer </a:t>
            </a:r>
            <a:r>
              <a:rPr lang="en-US" altLang="zh-TW"/>
              <a:t>is the one into which we draw.  We can swap the front and the back buffers at will from the application program.</a:t>
            </a:r>
          </a:p>
          <a:p>
            <a:pPr lvl="1">
              <a:buFont typeface="Wingdings 2" panose="05020102010507070707" pitchFamily="18" charset="2"/>
              <a:buNone/>
            </a:pPr>
            <a:r>
              <a:rPr lang="en-US" altLang="zh-TW"/>
              <a:t>    </a:t>
            </a:r>
            <a:r>
              <a:rPr lang="en-US" altLang="zh-TW" b="1">
                <a:solidFill>
                  <a:schemeClr val="accent2"/>
                </a:solidFill>
              </a:rPr>
              <a:t>glutSwapBuffers();</a:t>
            </a:r>
            <a:endParaRPr lang="zh-TW" altLang="en-US" b="1">
              <a:solidFill>
                <a:schemeClr val="accent2"/>
              </a:solidFill>
            </a:endParaRPr>
          </a:p>
        </p:txBody>
      </p:sp>
      <p:sp>
        <p:nvSpPr>
          <p:cNvPr id="4" name="日期版面配置區 3">
            <a:extLst>
              <a:ext uri="{FF2B5EF4-FFF2-40B4-BE49-F238E27FC236}">
                <a16:creationId xmlns:a16="http://schemas.microsoft.com/office/drawing/2014/main" id="{6A852EEB-D5B0-4C31-9DAC-18BAA28C3C1A}"/>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89BB5D40-DEFA-41EA-9258-78B84D1DBBBB}"/>
              </a:ext>
            </a:extLst>
          </p:cNvPr>
          <p:cNvSpPr>
            <a:spLocks noGrp="1"/>
          </p:cNvSpPr>
          <p:nvPr>
            <p:ph type="ftr" sz="quarter" idx="11"/>
          </p:nvPr>
        </p:nvSpPr>
        <p:spPr/>
        <p:txBody>
          <a:bodyPr/>
          <a:lstStyle/>
          <a:p>
            <a:pPr>
              <a:defRPr/>
            </a:pPr>
            <a:r>
              <a:rPr lang="en-US" altLang="zh-TW"/>
              <a:t>CG</a:t>
            </a:r>
            <a:endParaRPr lang="zh-TW" altLang="en-US"/>
          </a:p>
        </p:txBody>
      </p:sp>
      <p:sp>
        <p:nvSpPr>
          <p:cNvPr id="108550" name="投影片編號版面配置區 5">
            <a:extLst>
              <a:ext uri="{FF2B5EF4-FFF2-40B4-BE49-F238E27FC236}">
                <a16:creationId xmlns:a16="http://schemas.microsoft.com/office/drawing/2014/main" id="{3F8024C7-9AC7-415C-88F1-3F23B3B8F6F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99C8EA41-15D6-45A8-8121-0484A721A8AF}"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69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A096567D-0D9A-4A7F-B689-1DFE2F4D0098}"/>
              </a:ext>
            </a:extLst>
          </p:cNvPr>
          <p:cNvSpPr>
            <a:spLocks noGrp="1"/>
          </p:cNvSpPr>
          <p:nvPr>
            <p:ph type="title"/>
          </p:nvPr>
        </p:nvSpPr>
        <p:spPr/>
        <p:txBody>
          <a:bodyPr/>
          <a:lstStyle/>
          <a:p>
            <a:pPr eaLnBrk="1" hangingPunct="1"/>
            <a:r>
              <a:rPr lang="en-US" altLang="zh-TW" b="1">
                <a:latin typeface="Times New Roman" panose="02020603050405020304" pitchFamily="18" charset="0"/>
                <a:cs typeface="Times New Roman" panose="02020603050405020304" pitchFamily="18" charset="0"/>
              </a:rPr>
              <a:t>Input Devices (2)</a:t>
            </a:r>
            <a:endParaRPr lang="zh-TW" altLang="en-US"/>
          </a:p>
        </p:txBody>
      </p:sp>
      <p:sp>
        <p:nvSpPr>
          <p:cNvPr id="12291" name="日期版面配置區 2">
            <a:extLst>
              <a:ext uri="{FF2B5EF4-FFF2-40B4-BE49-F238E27FC236}">
                <a16:creationId xmlns:a16="http://schemas.microsoft.com/office/drawing/2014/main" id="{FD89AE65-7C3B-4130-8D7D-DDB0F146DC06}"/>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C81FF910-112E-4392-9F0B-5133D28C0121}" type="datetime1">
              <a:rPr lang="zh-TW" altLang="en-US" smtClean="0"/>
              <a:pPr fontAlgn="base">
                <a:spcBef>
                  <a:spcPct val="0"/>
                </a:spcBef>
                <a:spcAft>
                  <a:spcPct val="0"/>
                </a:spcAft>
                <a:defRPr/>
              </a:pPr>
              <a:t>2021/10/31</a:t>
            </a:fld>
            <a:endParaRPr lang="zh-TW" altLang="en-US"/>
          </a:p>
        </p:txBody>
      </p:sp>
      <p:sp>
        <p:nvSpPr>
          <p:cNvPr id="12292" name="頁尾版面配置區 3">
            <a:extLst>
              <a:ext uri="{FF2B5EF4-FFF2-40B4-BE49-F238E27FC236}">
                <a16:creationId xmlns:a16="http://schemas.microsoft.com/office/drawing/2014/main" id="{486CB024-1385-4D90-84C9-5D4364C1ED25}"/>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13317" name="投影片編號版面配置區 4">
            <a:extLst>
              <a:ext uri="{FF2B5EF4-FFF2-40B4-BE49-F238E27FC236}">
                <a16:creationId xmlns:a16="http://schemas.microsoft.com/office/drawing/2014/main" id="{8D75084A-A208-4FEA-9755-3858D0CEA24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2BFF5B7A-4E7A-483D-8F20-EA01B225B5E9}"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13318" name="內容版面配置區 5">
            <a:extLst>
              <a:ext uri="{FF2B5EF4-FFF2-40B4-BE49-F238E27FC236}">
                <a16:creationId xmlns:a16="http://schemas.microsoft.com/office/drawing/2014/main" id="{4773F7C6-61B1-4612-84DB-D9FEB3E5AF9D}"/>
              </a:ext>
            </a:extLst>
          </p:cNvPr>
          <p:cNvSpPr>
            <a:spLocks noGrp="1"/>
          </p:cNvSpPr>
          <p:nvPr>
            <p:ph sz="quarter" idx="1"/>
          </p:nvPr>
        </p:nvSpPr>
        <p:spPr>
          <a:xfrm>
            <a:off x="357188" y="1447800"/>
            <a:ext cx="8572500" cy="5124450"/>
          </a:xfrm>
        </p:spPr>
        <p:txBody>
          <a:bodyPr/>
          <a:lstStyle/>
          <a:p>
            <a:pPr eaLnBrk="1" hangingPunct="1"/>
            <a:r>
              <a:rPr lang="en-US" altLang="zh-TW"/>
              <a:t>When we output a string of characters using printf or cout, the physical device on which the output appears could be a printer, a terminal, or a disk file.</a:t>
            </a:r>
          </a:p>
          <a:p>
            <a:pPr eaLnBrk="1" hangingPunct="1"/>
            <a:endParaRPr lang="en-US" altLang="zh-TW"/>
          </a:p>
          <a:p>
            <a:pPr eaLnBrk="1" hangingPunct="1"/>
            <a:r>
              <a:rPr lang="en-US" altLang="zh-TW"/>
              <a:t>In computer graphics, the use of logical devices is somewhat more complex.</a:t>
            </a:r>
          </a:p>
          <a:p>
            <a:pPr eaLnBrk="1" hangingPunct="1"/>
            <a:endParaRPr lang="en-US" altLang="zh-TW"/>
          </a:p>
          <a:p>
            <a:pPr eaLnBrk="1" hangingPunct="1"/>
            <a:r>
              <a:rPr lang="en-US" altLang="zh-TW" b="1"/>
              <a:t>Physical Input Devices</a:t>
            </a:r>
          </a:p>
          <a:p>
            <a:pPr lvl="1" eaLnBrk="1" hangingPunct="1"/>
            <a:r>
              <a:rPr lang="en-US" altLang="zh-TW">
                <a:solidFill>
                  <a:schemeClr val="accent2"/>
                </a:solidFill>
              </a:rPr>
              <a:t>Pointing device </a:t>
            </a:r>
            <a:r>
              <a:rPr lang="en-US" altLang="zh-TW"/>
              <a:t>allows the user to indicate a position on a display and almost always incorporates one or more buttons to allow the user to send signals or interrupts to the computer.</a:t>
            </a:r>
            <a:endParaRPr lang="zh-TW"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標題 1">
            <a:extLst>
              <a:ext uri="{FF2B5EF4-FFF2-40B4-BE49-F238E27FC236}">
                <a16:creationId xmlns:a16="http://schemas.microsoft.com/office/drawing/2014/main" id="{C266193B-D408-4C7E-BC01-0019D547FF25}"/>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(5)</a:t>
            </a:r>
            <a:endParaRPr lang="zh-TW" altLang="en-US"/>
          </a:p>
        </p:txBody>
      </p:sp>
      <p:sp>
        <p:nvSpPr>
          <p:cNvPr id="109571" name="內容版面配置區 2">
            <a:extLst>
              <a:ext uri="{FF2B5EF4-FFF2-40B4-BE49-F238E27FC236}">
                <a16:creationId xmlns:a16="http://schemas.microsoft.com/office/drawing/2014/main" id="{91A3C355-A195-4C14-847C-661C436F550F}"/>
              </a:ext>
            </a:extLst>
          </p:cNvPr>
          <p:cNvSpPr>
            <a:spLocks noGrp="1"/>
          </p:cNvSpPr>
          <p:nvPr>
            <p:ph sz="quarter" idx="1"/>
          </p:nvPr>
        </p:nvSpPr>
        <p:spPr>
          <a:xfrm>
            <a:off x="357188" y="1447800"/>
            <a:ext cx="8786812" cy="5124450"/>
          </a:xfrm>
        </p:spPr>
        <p:txBody>
          <a:bodyPr/>
          <a:lstStyle/>
          <a:p>
            <a:pPr lvl="1"/>
            <a:r>
              <a:rPr lang="en-US" altLang="zh-TW"/>
              <a:t>We set up double buffering by using the option </a:t>
            </a:r>
            <a:r>
              <a:rPr lang="en-US" altLang="zh-TW">
                <a:solidFill>
                  <a:schemeClr val="accent2"/>
                </a:solidFill>
              </a:rPr>
              <a:t>GLUT_DOUBLE</a:t>
            </a:r>
            <a:r>
              <a:rPr lang="en-US" altLang="zh-TW"/>
              <a:t>, instead of GLUT_SINGLE in glutInitDisplayMode.</a:t>
            </a:r>
          </a:p>
          <a:p>
            <a:pPr lvl="1"/>
            <a:r>
              <a:rPr lang="en-US" altLang="zh-TW"/>
              <a:t>If we put our rendering into the display callback, the effect will be to update the back buffer.  When the rendering is done, we execute glutSwapBuffers and the results will be display, thus guaranteeing a smooth display.</a:t>
            </a:r>
          </a:p>
          <a:p>
            <a:pPr lvl="1"/>
            <a:r>
              <a:rPr lang="en-US" altLang="zh-TW"/>
              <a:t>Within the display callback, the first step is to clear the back buffer through </a:t>
            </a:r>
            <a:r>
              <a:rPr lang="en-US" altLang="zh-TW">
                <a:solidFill>
                  <a:schemeClr val="accent2"/>
                </a:solidFill>
              </a:rPr>
              <a:t>glClear</a:t>
            </a:r>
            <a:r>
              <a:rPr lang="en-US" altLang="zh-TW"/>
              <a:t>, and the final step is to invoke glutSwapBuffers.</a:t>
            </a:r>
          </a:p>
          <a:p>
            <a:pPr>
              <a:buFont typeface="Wingdings 2" panose="05020102010507070707" pitchFamily="18" charset="2"/>
              <a:buNone/>
            </a:pPr>
            <a:r>
              <a:rPr lang="en-US" altLang="zh-TW">
                <a:solidFill>
                  <a:schemeClr val="accent2"/>
                </a:solidFill>
              </a:rPr>
              <a:t>    glutInitDisplayMode(GLUT_RGB|GLUT_DOUBLE);</a:t>
            </a:r>
          </a:p>
          <a:p>
            <a:pPr>
              <a:buFont typeface="Wingdings 2" panose="05020102010507070707" pitchFamily="18" charset="2"/>
              <a:buNone/>
            </a:pPr>
            <a:r>
              <a:rPr lang="en-US" altLang="zh-TW">
                <a:solidFill>
                  <a:schemeClr val="accent2"/>
                </a:solidFill>
              </a:rPr>
              <a:t> </a:t>
            </a:r>
          </a:p>
          <a:p>
            <a:pPr>
              <a:buFont typeface="Wingdings 2" panose="05020102010507070707" pitchFamily="18" charset="2"/>
              <a:buNone/>
            </a:pPr>
            <a:r>
              <a:rPr lang="en-US" altLang="zh-TW">
                <a:solidFill>
                  <a:schemeClr val="accent2"/>
                </a:solidFill>
              </a:rPr>
              <a:t>    glutSwapBuffers();</a:t>
            </a:r>
            <a:endParaRPr lang="zh-TW" altLang="en-US">
              <a:solidFill>
                <a:schemeClr val="accent2"/>
              </a:solidFill>
            </a:endParaRPr>
          </a:p>
        </p:txBody>
      </p:sp>
      <p:sp>
        <p:nvSpPr>
          <p:cNvPr id="4" name="日期版面配置區 3">
            <a:extLst>
              <a:ext uri="{FF2B5EF4-FFF2-40B4-BE49-F238E27FC236}">
                <a16:creationId xmlns:a16="http://schemas.microsoft.com/office/drawing/2014/main" id="{AF633DC0-F019-4ADC-AB63-B126B788FD98}"/>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5FBF70C0-608B-4E29-A333-3BAE9E958E09}"/>
              </a:ext>
            </a:extLst>
          </p:cNvPr>
          <p:cNvSpPr>
            <a:spLocks noGrp="1"/>
          </p:cNvSpPr>
          <p:nvPr>
            <p:ph type="ftr" sz="quarter" idx="11"/>
          </p:nvPr>
        </p:nvSpPr>
        <p:spPr/>
        <p:txBody>
          <a:bodyPr/>
          <a:lstStyle/>
          <a:p>
            <a:pPr>
              <a:defRPr/>
            </a:pPr>
            <a:r>
              <a:rPr lang="en-US" altLang="zh-TW"/>
              <a:t>CG</a:t>
            </a:r>
            <a:endParaRPr lang="zh-TW" altLang="en-US"/>
          </a:p>
        </p:txBody>
      </p:sp>
      <p:sp>
        <p:nvSpPr>
          <p:cNvPr id="109574" name="投影片編號版面配置區 5">
            <a:extLst>
              <a:ext uri="{FF2B5EF4-FFF2-40B4-BE49-F238E27FC236}">
                <a16:creationId xmlns:a16="http://schemas.microsoft.com/office/drawing/2014/main" id="{B438293F-FC6E-44D4-BB47-2BA3423321F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3592D35F-A2A0-48F3-B9C7-3A1C3254AD01}"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標題 1">
            <a:extLst>
              <a:ext uri="{FF2B5EF4-FFF2-40B4-BE49-F238E27FC236}">
                <a16:creationId xmlns:a16="http://schemas.microsoft.com/office/drawing/2014/main" id="{494C648C-1C28-4C44-82FE-2B8B15C8FD4B}"/>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(6)</a:t>
            </a:r>
            <a:endParaRPr lang="zh-TW" altLang="en-US"/>
          </a:p>
        </p:txBody>
      </p:sp>
      <p:sp>
        <p:nvSpPr>
          <p:cNvPr id="110595" name="內容版面配置區 2">
            <a:extLst>
              <a:ext uri="{FF2B5EF4-FFF2-40B4-BE49-F238E27FC236}">
                <a16:creationId xmlns:a16="http://schemas.microsoft.com/office/drawing/2014/main" id="{3DB58895-E605-4F15-AF69-BA34EB41CEDC}"/>
              </a:ext>
            </a:extLst>
          </p:cNvPr>
          <p:cNvSpPr>
            <a:spLocks noGrp="1"/>
          </p:cNvSpPr>
          <p:nvPr>
            <p:ph sz="quarter" idx="1"/>
          </p:nvPr>
        </p:nvSpPr>
        <p:spPr>
          <a:xfrm>
            <a:off x="285750" y="1447800"/>
            <a:ext cx="8858250" cy="5124450"/>
          </a:xfrm>
        </p:spPr>
        <p:txBody>
          <a:bodyPr/>
          <a:lstStyle/>
          <a:p>
            <a:pPr lvl="1"/>
            <a:r>
              <a:rPr lang="en-US" altLang="zh-TW"/>
              <a:t>Double  buffering does not solve all the problems that we encounter with animate display.  If the display is complex, we still may need multiple frames to draw the image into the frame buffer.</a:t>
            </a:r>
          </a:p>
          <a:p>
            <a:pPr lvl="1"/>
            <a:r>
              <a:rPr lang="en-US" altLang="zh-TW"/>
              <a:t>The front and back buffers are color buffers that hold information that can be display on the screen.  Normally, when we use double buffering, we would like OpenGL to draw into the back buffer, but we can control which color buffer is used.</a:t>
            </a:r>
          </a:p>
          <a:p>
            <a:pPr lvl="1">
              <a:buFont typeface="Wingdings 2" panose="05020102010507070707" pitchFamily="18" charset="2"/>
              <a:buNone/>
            </a:pPr>
            <a:r>
              <a:rPr lang="en-US" altLang="zh-TW"/>
              <a:t>    </a:t>
            </a:r>
            <a:r>
              <a:rPr lang="en-US" altLang="zh-TW">
                <a:solidFill>
                  <a:schemeClr val="accent2"/>
                </a:solidFill>
              </a:rPr>
              <a:t>glutDrawBuffer(GL_BACK);</a:t>
            </a:r>
          </a:p>
          <a:p>
            <a:pPr lvl="1">
              <a:buFont typeface="Wingdings 2" panose="05020102010507070707" pitchFamily="18" charset="2"/>
              <a:buNone/>
            </a:pPr>
            <a:r>
              <a:rPr lang="en-US" altLang="zh-TW">
                <a:solidFill>
                  <a:schemeClr val="accent2"/>
                </a:solidFill>
              </a:rPr>
              <a:t>    </a:t>
            </a:r>
          </a:p>
          <a:p>
            <a:pPr lvl="1">
              <a:buFont typeface="Wingdings 2" panose="05020102010507070707" pitchFamily="18" charset="2"/>
              <a:buNone/>
            </a:pPr>
            <a:r>
              <a:rPr lang="en-US" altLang="zh-TW">
                <a:solidFill>
                  <a:schemeClr val="accent2"/>
                </a:solidFill>
              </a:rPr>
              <a:t>    glutDrawBuffer(GL_FRONT_AND_BACK);</a:t>
            </a:r>
            <a:endParaRPr lang="zh-TW" altLang="en-US">
              <a:solidFill>
                <a:schemeClr val="accent2"/>
              </a:solidFill>
            </a:endParaRPr>
          </a:p>
        </p:txBody>
      </p:sp>
      <p:sp>
        <p:nvSpPr>
          <p:cNvPr id="4" name="日期版面配置區 3">
            <a:extLst>
              <a:ext uri="{FF2B5EF4-FFF2-40B4-BE49-F238E27FC236}">
                <a16:creationId xmlns:a16="http://schemas.microsoft.com/office/drawing/2014/main" id="{E0427D27-7E0B-43B7-A78A-1F843FCDF2CE}"/>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2F26F61A-5163-4110-8972-2FCF50D033AF}"/>
              </a:ext>
            </a:extLst>
          </p:cNvPr>
          <p:cNvSpPr>
            <a:spLocks noGrp="1"/>
          </p:cNvSpPr>
          <p:nvPr>
            <p:ph type="ftr" sz="quarter" idx="11"/>
          </p:nvPr>
        </p:nvSpPr>
        <p:spPr/>
        <p:txBody>
          <a:bodyPr/>
          <a:lstStyle/>
          <a:p>
            <a:pPr>
              <a:defRPr/>
            </a:pPr>
            <a:r>
              <a:rPr lang="en-US" altLang="zh-TW"/>
              <a:t>CG</a:t>
            </a:r>
            <a:endParaRPr lang="zh-TW" altLang="en-US"/>
          </a:p>
        </p:txBody>
      </p:sp>
      <p:sp>
        <p:nvSpPr>
          <p:cNvPr id="110598" name="投影片編號版面配置區 5">
            <a:extLst>
              <a:ext uri="{FF2B5EF4-FFF2-40B4-BE49-F238E27FC236}">
                <a16:creationId xmlns:a16="http://schemas.microsoft.com/office/drawing/2014/main" id="{EB0FA4BA-DC65-4D48-BB13-3DE6EE727BF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BE5F40E-50A7-4C6A-80C4-15160A5901E8}"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標題 1">
            <a:extLst>
              <a:ext uri="{FF2B5EF4-FFF2-40B4-BE49-F238E27FC236}">
                <a16:creationId xmlns:a16="http://schemas.microsoft.com/office/drawing/2014/main" id="{892B200A-AF13-4580-B115-9EFE0ABB501D}"/>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(7)</a:t>
            </a:r>
            <a:endParaRPr lang="zh-TW" altLang="en-US"/>
          </a:p>
        </p:txBody>
      </p:sp>
      <p:sp>
        <p:nvSpPr>
          <p:cNvPr id="111619" name="內容版面配置區 2">
            <a:extLst>
              <a:ext uri="{FF2B5EF4-FFF2-40B4-BE49-F238E27FC236}">
                <a16:creationId xmlns:a16="http://schemas.microsoft.com/office/drawing/2014/main" id="{9B8868CD-A7A1-4921-A61E-E42F29A433FD}"/>
              </a:ext>
            </a:extLst>
          </p:cNvPr>
          <p:cNvSpPr>
            <a:spLocks noGrp="1"/>
          </p:cNvSpPr>
          <p:nvPr>
            <p:ph sz="quarter" idx="1"/>
          </p:nvPr>
        </p:nvSpPr>
        <p:spPr>
          <a:xfrm>
            <a:off x="357188" y="1447800"/>
            <a:ext cx="8786812" cy="5195888"/>
          </a:xfrm>
        </p:spPr>
        <p:txBody>
          <a:bodyPr/>
          <a:lstStyle/>
          <a:p>
            <a:r>
              <a:rPr lang="en-US" altLang="zh-TW" b="1"/>
              <a:t>Using a Timer</a:t>
            </a:r>
          </a:p>
          <a:p>
            <a:pPr lvl="1"/>
            <a:r>
              <a:rPr lang="en-US" altLang="zh-TW"/>
              <a:t>If we take a simple program such as the rotating cube and execute it on a fast GPU, the cube will be rendered thousands of times per second, we will see a blur on the display.  We might want to control the speed of the rotation.</a:t>
            </a:r>
          </a:p>
          <a:p>
            <a:pPr lvl="1"/>
            <a:r>
              <a:rPr lang="en-US" altLang="zh-TW"/>
              <a:t>There are least three approaches to the problem.</a:t>
            </a:r>
          </a:p>
          <a:p>
            <a:pPr lvl="2"/>
            <a:r>
              <a:rPr lang="en-US" altLang="zh-TW"/>
              <a:t>We could use various timing mechanisms provides by libraries or the operating system to put delays into the application program.</a:t>
            </a:r>
          </a:p>
          <a:p>
            <a:pPr lvl="2"/>
            <a:r>
              <a:rPr lang="en-US" altLang="zh-TW"/>
              <a:t>Another approach is provided by many commodity cards that allow users to set an option under which swapping of buffers is locked to the refresh rate.</a:t>
            </a:r>
          </a:p>
          <a:p>
            <a:pPr lvl="2"/>
            <a:r>
              <a:rPr lang="en-US" altLang="zh-TW"/>
              <a:t>GLUT provides the third option through the timer function:</a:t>
            </a:r>
          </a:p>
          <a:p>
            <a:pPr lvl="2">
              <a:buFont typeface="Wingdings 2" panose="05020102010507070707" pitchFamily="18" charset="2"/>
              <a:buNone/>
            </a:pPr>
            <a:r>
              <a:rPr lang="en-US" altLang="zh-TW" b="1"/>
              <a:t>    </a:t>
            </a:r>
            <a:r>
              <a:rPr lang="en-US" altLang="zh-TW" b="1">
                <a:solidFill>
                  <a:schemeClr val="accent2"/>
                </a:solidFill>
              </a:rPr>
              <a:t>glutTimerFunc(int display, void (*timer_func)(int), int value)</a:t>
            </a:r>
          </a:p>
          <a:p>
            <a:pPr lvl="2">
              <a:buFont typeface="Wingdings 2" panose="05020102010507070707" pitchFamily="18" charset="2"/>
              <a:buNone/>
            </a:pPr>
            <a:r>
              <a:rPr lang="en-US" altLang="zh-TW"/>
              <a:t>    Execution of this function starts a timer in the event loop at delays the event loop for delay milliseconds.</a:t>
            </a:r>
            <a:endParaRPr lang="zh-TW" altLang="en-US"/>
          </a:p>
        </p:txBody>
      </p:sp>
      <p:sp>
        <p:nvSpPr>
          <p:cNvPr id="4" name="日期版面配置區 3">
            <a:extLst>
              <a:ext uri="{FF2B5EF4-FFF2-40B4-BE49-F238E27FC236}">
                <a16:creationId xmlns:a16="http://schemas.microsoft.com/office/drawing/2014/main" id="{D196F13C-2395-4275-A472-B4FA7D7D1D23}"/>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01E6AF0-52E0-4D06-B195-270BD10FDC6E}"/>
              </a:ext>
            </a:extLst>
          </p:cNvPr>
          <p:cNvSpPr>
            <a:spLocks noGrp="1"/>
          </p:cNvSpPr>
          <p:nvPr>
            <p:ph type="ftr" sz="quarter" idx="11"/>
          </p:nvPr>
        </p:nvSpPr>
        <p:spPr/>
        <p:txBody>
          <a:bodyPr/>
          <a:lstStyle/>
          <a:p>
            <a:pPr>
              <a:defRPr/>
            </a:pPr>
            <a:r>
              <a:rPr lang="en-US" altLang="zh-TW"/>
              <a:t>CG</a:t>
            </a:r>
            <a:endParaRPr lang="zh-TW" altLang="en-US"/>
          </a:p>
        </p:txBody>
      </p:sp>
      <p:sp>
        <p:nvSpPr>
          <p:cNvPr id="111622" name="投影片編號版面配置區 5">
            <a:extLst>
              <a:ext uri="{FF2B5EF4-FFF2-40B4-BE49-F238E27FC236}">
                <a16:creationId xmlns:a16="http://schemas.microsoft.com/office/drawing/2014/main" id="{5BE5E288-120A-4DC3-994A-CF1CE56F4B5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0AA61415-15C3-4D3F-A855-AE9BC3F26896}"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標題 1">
            <a:extLst>
              <a:ext uri="{FF2B5EF4-FFF2-40B4-BE49-F238E27FC236}">
                <a16:creationId xmlns:a16="http://schemas.microsoft.com/office/drawing/2014/main" id="{1D30F986-EE72-4D7D-93A7-78D4AEF6DA7F}"/>
              </a:ext>
            </a:extLst>
          </p:cNvPr>
          <p:cNvSpPr>
            <a:spLocks noGrp="1"/>
          </p:cNvSpPr>
          <p:nvPr>
            <p:ph type="title"/>
          </p:nvPr>
        </p:nvSpPr>
        <p:spPr>
          <a:xfrm>
            <a:off x="914400" y="274638"/>
            <a:ext cx="8229600" cy="1143000"/>
          </a:xfrm>
        </p:spPr>
        <p:txBody>
          <a:bodyPr/>
          <a:lstStyle/>
          <a:p>
            <a:r>
              <a:rPr lang="en-US" altLang="zh-TW" b="1">
                <a:latin typeface="Times New Roman" panose="02020603050405020304" pitchFamily="18" charset="0"/>
                <a:cs typeface="Times New Roman" panose="02020603050405020304" pitchFamily="18" charset="0"/>
              </a:rPr>
              <a:t>Animating Interactive Programs (8)</a:t>
            </a:r>
            <a:endParaRPr lang="zh-TW" altLang="en-US"/>
          </a:p>
        </p:txBody>
      </p:sp>
      <p:sp>
        <p:nvSpPr>
          <p:cNvPr id="112643" name="內容版面配置區 2">
            <a:extLst>
              <a:ext uri="{FF2B5EF4-FFF2-40B4-BE49-F238E27FC236}">
                <a16:creationId xmlns:a16="http://schemas.microsoft.com/office/drawing/2014/main" id="{61C7F9DF-8DD5-4157-8CB4-E5134FC61B70}"/>
              </a:ext>
            </a:extLst>
          </p:cNvPr>
          <p:cNvSpPr>
            <a:spLocks noGrp="1"/>
          </p:cNvSpPr>
          <p:nvPr>
            <p:ph sz="quarter" idx="1"/>
          </p:nvPr>
        </p:nvSpPr>
        <p:spPr>
          <a:xfrm>
            <a:off x="428625" y="1447800"/>
            <a:ext cx="8715375" cy="5053013"/>
          </a:xfrm>
        </p:spPr>
        <p:txBody>
          <a:bodyPr/>
          <a:lstStyle/>
          <a:p>
            <a:r>
              <a:rPr lang="en-US" altLang="zh-TW"/>
              <a:t>GLUT allows only a single timer, using the recursive mechanism allows the program to execute the display callback at a fixed rate.</a:t>
            </a:r>
          </a:p>
          <a:p>
            <a:r>
              <a:rPr lang="en-US" altLang="zh-TW"/>
              <a:t>If we want it to execute at n frames per second, we can set the timer by registering the callback.</a:t>
            </a:r>
          </a:p>
          <a:p>
            <a:pPr>
              <a:buFont typeface="Wingdings 2" panose="05020102010507070707" pitchFamily="18" charset="2"/>
              <a:buNone/>
            </a:pPr>
            <a:r>
              <a:rPr lang="en-US" altLang="zh-TW"/>
              <a:t>    </a:t>
            </a:r>
            <a:r>
              <a:rPr lang="en-US" altLang="zh-TW" sz="2400" b="1">
                <a:solidFill>
                  <a:schemeClr val="accent2"/>
                </a:solidFill>
              </a:rPr>
              <a:t>int n = 60;</a:t>
            </a:r>
          </a:p>
          <a:p>
            <a:pPr>
              <a:buFont typeface="Wingdings 2" panose="05020102010507070707" pitchFamily="18" charset="2"/>
              <a:buNone/>
            </a:pPr>
            <a:r>
              <a:rPr lang="en-US" altLang="zh-TW" sz="2400" b="1">
                <a:solidFill>
                  <a:schemeClr val="accent2"/>
                </a:solidFill>
              </a:rPr>
              <a:t>    glutTimerFunc(100, myTimer, n);</a:t>
            </a:r>
          </a:p>
          <a:p>
            <a:pPr>
              <a:buFont typeface="Wingdings 2" panose="05020102010507070707" pitchFamily="18" charset="2"/>
              <a:buNone/>
            </a:pPr>
            <a:r>
              <a:rPr lang="en-US" altLang="zh-TW" sz="2400" b="1">
                <a:solidFill>
                  <a:schemeClr val="accent2"/>
                </a:solidFill>
              </a:rPr>
              <a:t>   </a:t>
            </a:r>
          </a:p>
          <a:p>
            <a:pPr>
              <a:buFont typeface="Wingdings 2" panose="05020102010507070707" pitchFamily="18" charset="2"/>
              <a:buNone/>
            </a:pPr>
            <a:r>
              <a:rPr lang="en-US" altLang="zh-TW" sz="2400" b="1">
                <a:solidFill>
                  <a:schemeClr val="accent2"/>
                </a:solidFill>
              </a:rPr>
              <a:t>    void myTimer(int v)</a:t>
            </a:r>
          </a:p>
          <a:p>
            <a:pPr>
              <a:buFont typeface="Wingdings 2" panose="05020102010507070707" pitchFamily="18" charset="2"/>
              <a:buNone/>
            </a:pPr>
            <a:r>
              <a:rPr lang="en-US" altLang="zh-TW" sz="2400" b="1">
                <a:solidFill>
                  <a:schemeClr val="accent2"/>
                </a:solidFill>
              </a:rPr>
              <a:t>    {</a:t>
            </a:r>
          </a:p>
          <a:p>
            <a:pPr>
              <a:buFont typeface="Wingdings 2" panose="05020102010507070707" pitchFamily="18" charset="2"/>
              <a:buNone/>
            </a:pPr>
            <a:r>
              <a:rPr lang="en-US" altLang="zh-TW" sz="2400" b="1">
                <a:solidFill>
                  <a:schemeClr val="accent2"/>
                </a:solidFill>
              </a:rPr>
              <a:t>      glutPostRedisplay();</a:t>
            </a:r>
          </a:p>
          <a:p>
            <a:pPr>
              <a:buFont typeface="Wingdings 2" panose="05020102010507070707" pitchFamily="18" charset="2"/>
              <a:buNone/>
            </a:pPr>
            <a:r>
              <a:rPr lang="en-US" altLang="zh-TW" sz="2400" b="1">
                <a:solidFill>
                  <a:schemeClr val="accent2"/>
                </a:solidFill>
              </a:rPr>
              <a:t>      glutTimerFunc(100/n, myTimer, v);</a:t>
            </a:r>
          </a:p>
          <a:p>
            <a:pPr>
              <a:buFont typeface="Wingdings 2" panose="05020102010507070707" pitchFamily="18" charset="2"/>
              <a:buNone/>
            </a:pPr>
            <a:r>
              <a:rPr lang="en-US" altLang="zh-TW" sz="2400" b="1">
                <a:solidFill>
                  <a:schemeClr val="accent2"/>
                </a:solidFill>
              </a:rPr>
              <a:t>      }</a:t>
            </a:r>
            <a:endParaRPr lang="zh-TW" altLang="en-US" sz="2400" b="1">
              <a:solidFill>
                <a:schemeClr val="accent2"/>
              </a:solidFill>
            </a:endParaRPr>
          </a:p>
        </p:txBody>
      </p:sp>
      <p:sp>
        <p:nvSpPr>
          <p:cNvPr id="4" name="日期版面配置區 3">
            <a:extLst>
              <a:ext uri="{FF2B5EF4-FFF2-40B4-BE49-F238E27FC236}">
                <a16:creationId xmlns:a16="http://schemas.microsoft.com/office/drawing/2014/main" id="{A7684735-C759-48B4-A3D0-A38B819FBAC7}"/>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BA644C7D-BB41-42BD-BA09-F5218F4689B6}"/>
              </a:ext>
            </a:extLst>
          </p:cNvPr>
          <p:cNvSpPr>
            <a:spLocks noGrp="1"/>
          </p:cNvSpPr>
          <p:nvPr>
            <p:ph type="ftr" sz="quarter" idx="11"/>
          </p:nvPr>
        </p:nvSpPr>
        <p:spPr/>
        <p:txBody>
          <a:bodyPr/>
          <a:lstStyle/>
          <a:p>
            <a:pPr>
              <a:defRPr/>
            </a:pPr>
            <a:r>
              <a:rPr lang="en-US" altLang="zh-TW"/>
              <a:t>CG</a:t>
            </a:r>
            <a:endParaRPr lang="zh-TW" altLang="en-US"/>
          </a:p>
        </p:txBody>
      </p:sp>
      <p:sp>
        <p:nvSpPr>
          <p:cNvPr id="112646" name="投影片編號版面配置區 5">
            <a:extLst>
              <a:ext uri="{FF2B5EF4-FFF2-40B4-BE49-F238E27FC236}">
                <a16:creationId xmlns:a16="http://schemas.microsoft.com/office/drawing/2014/main" id="{C7259D45-1FEE-482F-9BDE-04FE07443E8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4D5C2A3B-DBE8-46CB-A970-C684DC68E90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標題 1">
            <a:extLst>
              <a:ext uri="{FF2B5EF4-FFF2-40B4-BE49-F238E27FC236}">
                <a16:creationId xmlns:a16="http://schemas.microsoft.com/office/drawing/2014/main" id="{DD4AB6E1-D93C-4AE8-9E5A-95BC74657F50}"/>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Design of Interactive Programs (1)</a:t>
            </a:r>
            <a:endParaRPr lang="zh-TW" altLang="en-US" b="1">
              <a:latin typeface="Times New Roman" panose="02020603050405020304" pitchFamily="18" charset="0"/>
              <a:cs typeface="Times New Roman" panose="02020603050405020304" pitchFamily="18" charset="0"/>
            </a:endParaRPr>
          </a:p>
        </p:txBody>
      </p:sp>
      <p:sp>
        <p:nvSpPr>
          <p:cNvPr id="113667" name="內容版面配置區 2">
            <a:extLst>
              <a:ext uri="{FF2B5EF4-FFF2-40B4-BE49-F238E27FC236}">
                <a16:creationId xmlns:a16="http://schemas.microsoft.com/office/drawing/2014/main" id="{F2605BAC-7847-4941-B81A-2F452F17CDF1}"/>
              </a:ext>
            </a:extLst>
          </p:cNvPr>
          <p:cNvSpPr>
            <a:spLocks noGrp="1"/>
          </p:cNvSpPr>
          <p:nvPr>
            <p:ph sz="quarter" idx="1"/>
          </p:nvPr>
        </p:nvSpPr>
        <p:spPr>
          <a:xfrm>
            <a:off x="357188" y="1447800"/>
            <a:ext cx="8643937" cy="5053013"/>
          </a:xfrm>
        </p:spPr>
        <p:txBody>
          <a:bodyPr/>
          <a:lstStyle/>
          <a:p>
            <a:r>
              <a:rPr lang="en-US" altLang="zh-TW"/>
              <a:t>Defining what characterizes a good interactive program is difficult, but recognizing and appreciating a good interactive program is easy.</a:t>
            </a:r>
          </a:p>
          <a:p>
            <a:endParaRPr lang="en-US" altLang="zh-TW"/>
          </a:p>
          <a:p>
            <a:r>
              <a:rPr lang="en-US" altLang="zh-TW"/>
              <a:t>The simple model of rendering geometric objects into a color buffer is not sufficient to support many of operations, as slidebars, etc.</a:t>
            </a:r>
          </a:p>
          <a:p>
            <a:endParaRPr lang="en-US" altLang="zh-TW"/>
          </a:p>
          <a:p>
            <a:r>
              <a:rPr lang="en-US" altLang="zh-TW"/>
              <a:t>The second example is </a:t>
            </a:r>
            <a:r>
              <a:rPr lang="en-US" altLang="zh-TW">
                <a:solidFill>
                  <a:srgbClr val="FF0000"/>
                </a:solidFill>
              </a:rPr>
              <a:t>rubberbanding</a:t>
            </a:r>
            <a:r>
              <a:rPr lang="en-US" altLang="zh-TW"/>
              <a:t>, a technique used for displaying line segment that change as they are manipulated interactively.</a:t>
            </a:r>
          </a:p>
          <a:p>
            <a:endParaRPr lang="zh-TW" altLang="en-US"/>
          </a:p>
        </p:txBody>
      </p:sp>
      <p:sp>
        <p:nvSpPr>
          <p:cNvPr id="4" name="日期版面配置區 3">
            <a:extLst>
              <a:ext uri="{FF2B5EF4-FFF2-40B4-BE49-F238E27FC236}">
                <a16:creationId xmlns:a16="http://schemas.microsoft.com/office/drawing/2014/main" id="{B613B667-AAFF-4924-A180-FE364DB03038}"/>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91A9F983-EF0B-4EC9-B16E-81DB38E51F43}"/>
              </a:ext>
            </a:extLst>
          </p:cNvPr>
          <p:cNvSpPr>
            <a:spLocks noGrp="1"/>
          </p:cNvSpPr>
          <p:nvPr>
            <p:ph type="ftr" sz="quarter" idx="11"/>
          </p:nvPr>
        </p:nvSpPr>
        <p:spPr/>
        <p:txBody>
          <a:bodyPr/>
          <a:lstStyle/>
          <a:p>
            <a:pPr>
              <a:defRPr/>
            </a:pPr>
            <a:r>
              <a:rPr lang="en-US" altLang="zh-TW"/>
              <a:t>CG</a:t>
            </a:r>
            <a:endParaRPr lang="zh-TW" altLang="en-US"/>
          </a:p>
        </p:txBody>
      </p:sp>
      <p:sp>
        <p:nvSpPr>
          <p:cNvPr id="113670" name="投影片編號版面配置區 5">
            <a:extLst>
              <a:ext uri="{FF2B5EF4-FFF2-40B4-BE49-F238E27FC236}">
                <a16:creationId xmlns:a16="http://schemas.microsoft.com/office/drawing/2014/main" id="{B39C99CC-CC7D-4ED1-9AF1-5134DA3FC42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2E61E159-F93A-48C3-9A02-4762C80404F1}"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標題 1">
            <a:extLst>
              <a:ext uri="{FF2B5EF4-FFF2-40B4-BE49-F238E27FC236}">
                <a16:creationId xmlns:a16="http://schemas.microsoft.com/office/drawing/2014/main" id="{924B4204-41A9-410C-86E0-B19435BF95EE}"/>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Design of Interactive Programs (2)</a:t>
            </a:r>
            <a:endParaRPr lang="zh-TW" altLang="en-US"/>
          </a:p>
        </p:txBody>
      </p:sp>
      <p:sp>
        <p:nvSpPr>
          <p:cNvPr id="114691" name="內容版面配置區 2">
            <a:extLst>
              <a:ext uri="{FF2B5EF4-FFF2-40B4-BE49-F238E27FC236}">
                <a16:creationId xmlns:a16="http://schemas.microsoft.com/office/drawing/2014/main" id="{AC78A386-E5B3-479E-8D43-BD4F346CCD2D}"/>
              </a:ext>
            </a:extLst>
          </p:cNvPr>
          <p:cNvSpPr>
            <a:spLocks noGrp="1"/>
          </p:cNvSpPr>
          <p:nvPr>
            <p:ph sz="quarter" idx="1"/>
          </p:nvPr>
        </p:nvSpPr>
        <p:spPr>
          <a:xfrm>
            <a:off x="428625" y="1447800"/>
            <a:ext cx="8715375" cy="5195888"/>
          </a:xfrm>
        </p:spPr>
        <p:txBody>
          <a:bodyPr/>
          <a:lstStyle/>
          <a:p>
            <a:r>
              <a:rPr lang="en-US" altLang="zh-TW"/>
              <a:t>Note that before each new line segment appears, the previous line segment must be erased.  Usually, the rubberbanding begins when a mouse button is pressed and continues until the button is released, at which time a final line segment is drawn.</a:t>
            </a:r>
          </a:p>
          <a:p>
            <a:endParaRPr lang="en-US" altLang="zh-TW"/>
          </a:p>
          <a:p>
            <a:r>
              <a:rPr lang="en-US" altLang="zh-TW"/>
              <a:t>We cannot implement this sequence of</a:t>
            </a:r>
          </a:p>
          <a:p>
            <a:pPr>
              <a:buFont typeface="Wingdings 2" panose="05020102010507070707" pitchFamily="18" charset="2"/>
              <a:buNone/>
            </a:pPr>
            <a:r>
              <a:rPr lang="en-US" altLang="zh-TW"/>
              <a:t>    operations using only what we have present</a:t>
            </a:r>
          </a:p>
          <a:p>
            <a:pPr>
              <a:buFont typeface="Wingdings 2" panose="05020102010507070707" pitchFamily="18" charset="2"/>
              <a:buNone/>
            </a:pPr>
            <a:r>
              <a:rPr lang="en-US" altLang="zh-TW"/>
              <a:t>    so far.  One way to implement these operations</a:t>
            </a:r>
          </a:p>
          <a:p>
            <a:pPr>
              <a:buFont typeface="Wingdings 2" panose="05020102010507070707" pitchFamily="18" charset="2"/>
              <a:buNone/>
            </a:pPr>
            <a:r>
              <a:rPr lang="en-US" altLang="zh-TW"/>
              <a:t>    is to store the part of the display under the </a:t>
            </a:r>
          </a:p>
          <a:p>
            <a:pPr>
              <a:buFont typeface="Wingdings 2" panose="05020102010507070707" pitchFamily="18" charset="2"/>
              <a:buNone/>
            </a:pPr>
            <a:r>
              <a:rPr lang="en-US" altLang="zh-TW"/>
              <a:t>    menu and to copy it back when the menu is no</a:t>
            </a:r>
          </a:p>
          <a:p>
            <a:pPr>
              <a:buFont typeface="Wingdings 2" panose="05020102010507070707" pitchFamily="18" charset="2"/>
              <a:buNone/>
            </a:pPr>
            <a:r>
              <a:rPr lang="en-US" altLang="zh-TW"/>
              <a:t>    linger needed.</a:t>
            </a:r>
          </a:p>
          <a:p>
            <a:endParaRPr lang="zh-TW" altLang="en-US"/>
          </a:p>
        </p:txBody>
      </p:sp>
      <p:sp>
        <p:nvSpPr>
          <p:cNvPr id="4" name="日期版面配置區 3">
            <a:extLst>
              <a:ext uri="{FF2B5EF4-FFF2-40B4-BE49-F238E27FC236}">
                <a16:creationId xmlns:a16="http://schemas.microsoft.com/office/drawing/2014/main" id="{503B8F5D-2918-4119-900E-862CFDA9DEF0}"/>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6E6BF1BD-FA60-41E2-A0EC-437F2715D515}"/>
              </a:ext>
            </a:extLst>
          </p:cNvPr>
          <p:cNvSpPr>
            <a:spLocks noGrp="1"/>
          </p:cNvSpPr>
          <p:nvPr>
            <p:ph type="ftr" sz="quarter" idx="11"/>
          </p:nvPr>
        </p:nvSpPr>
        <p:spPr/>
        <p:txBody>
          <a:bodyPr/>
          <a:lstStyle/>
          <a:p>
            <a:pPr>
              <a:defRPr/>
            </a:pPr>
            <a:r>
              <a:rPr lang="en-US" altLang="zh-TW"/>
              <a:t>CG</a:t>
            </a:r>
            <a:endParaRPr lang="zh-TW" altLang="en-US"/>
          </a:p>
        </p:txBody>
      </p:sp>
      <p:sp>
        <p:nvSpPr>
          <p:cNvPr id="114694" name="投影片編號版面配置區 5">
            <a:extLst>
              <a:ext uri="{FF2B5EF4-FFF2-40B4-BE49-F238E27FC236}">
                <a16:creationId xmlns:a16="http://schemas.microsoft.com/office/drawing/2014/main" id="{A8077758-4DA7-461C-9D7F-B0354985B23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9DFF3BC2-1B9F-4556-9EF4-96A05E0184B2}"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114695" name="Picture 2" descr="D:\upload\計算機圖學\Interactive computer graphics\PowerPoint Figures\0321533674_fig\Figures\Angel5EjpegChap03\AN03F20.jpg">
            <a:extLst>
              <a:ext uri="{FF2B5EF4-FFF2-40B4-BE49-F238E27FC236}">
                <a16:creationId xmlns:a16="http://schemas.microsoft.com/office/drawing/2014/main" id="{D54A55AE-D8B4-4680-89AB-41F5F9B9D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3071813"/>
            <a:ext cx="228600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標題 1">
            <a:extLst>
              <a:ext uri="{FF2B5EF4-FFF2-40B4-BE49-F238E27FC236}">
                <a16:creationId xmlns:a16="http://schemas.microsoft.com/office/drawing/2014/main" id="{9DEA262A-1D23-477B-968C-67F237CB7429}"/>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Logic Operations (1)</a:t>
            </a:r>
            <a:endParaRPr lang="zh-TW" altLang="en-US"/>
          </a:p>
        </p:txBody>
      </p:sp>
      <p:sp>
        <p:nvSpPr>
          <p:cNvPr id="115715" name="內容版面配置區 2">
            <a:extLst>
              <a:ext uri="{FF2B5EF4-FFF2-40B4-BE49-F238E27FC236}">
                <a16:creationId xmlns:a16="http://schemas.microsoft.com/office/drawing/2014/main" id="{40748F31-3BD6-405C-89C1-06A956ED2314}"/>
              </a:ext>
            </a:extLst>
          </p:cNvPr>
          <p:cNvSpPr>
            <a:spLocks noGrp="1"/>
          </p:cNvSpPr>
          <p:nvPr>
            <p:ph sz="quarter" idx="1"/>
          </p:nvPr>
        </p:nvSpPr>
        <p:spPr>
          <a:xfrm>
            <a:off x="357188" y="1447800"/>
            <a:ext cx="8786812" cy="5053013"/>
          </a:xfrm>
        </p:spPr>
        <p:txBody>
          <a:bodyPr/>
          <a:lstStyle/>
          <a:p>
            <a:r>
              <a:rPr lang="en-US" altLang="zh-TW"/>
              <a:t>When a program specifies a primitive that is visible, OpenGL renders into a set of colored pixels that are written into the present drawing buffer.</a:t>
            </a:r>
          </a:p>
          <a:p>
            <a:endParaRPr lang="en-US" altLang="zh-TW"/>
          </a:p>
          <a:p>
            <a:r>
              <a:rPr lang="en-US" altLang="zh-TW"/>
              <a:t>If we start with a color buffer that has been cleared to black and draw a blue rectangle that is 10×10 pixels, then 100 blue pixels are copied into the color buffer, replacing 100 black pixels.  In this mode, called </a:t>
            </a:r>
            <a:r>
              <a:rPr lang="en-US" altLang="zh-TW">
                <a:solidFill>
                  <a:srgbClr val="FF0000"/>
                </a:solidFill>
              </a:rPr>
              <a:t>copy</a:t>
            </a:r>
            <a:r>
              <a:rPr lang="en-US" altLang="zh-TW"/>
              <a:t>, or replacement mode.</a:t>
            </a:r>
          </a:p>
          <a:p>
            <a:endParaRPr lang="en-US" altLang="zh-TW"/>
          </a:p>
          <a:p>
            <a:pPr>
              <a:buFont typeface="Wingdings 2" panose="05020102010507070707" pitchFamily="18" charset="2"/>
              <a:buNone/>
            </a:pPr>
            <a:endParaRPr lang="zh-TW" altLang="en-US"/>
          </a:p>
        </p:txBody>
      </p:sp>
      <p:sp>
        <p:nvSpPr>
          <p:cNvPr id="4" name="日期版面配置區 3">
            <a:extLst>
              <a:ext uri="{FF2B5EF4-FFF2-40B4-BE49-F238E27FC236}">
                <a16:creationId xmlns:a16="http://schemas.microsoft.com/office/drawing/2014/main" id="{E14294CD-9240-4020-A68C-15D78155A720}"/>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808F9FC3-B26C-403F-B1F3-D03AD2BED871}"/>
              </a:ext>
            </a:extLst>
          </p:cNvPr>
          <p:cNvSpPr>
            <a:spLocks noGrp="1"/>
          </p:cNvSpPr>
          <p:nvPr>
            <p:ph type="ftr" sz="quarter" idx="11"/>
          </p:nvPr>
        </p:nvSpPr>
        <p:spPr/>
        <p:txBody>
          <a:bodyPr/>
          <a:lstStyle/>
          <a:p>
            <a:pPr>
              <a:defRPr/>
            </a:pPr>
            <a:r>
              <a:rPr lang="en-US" altLang="zh-TW"/>
              <a:t>CG</a:t>
            </a:r>
            <a:endParaRPr lang="zh-TW" altLang="en-US"/>
          </a:p>
        </p:txBody>
      </p:sp>
      <p:sp>
        <p:nvSpPr>
          <p:cNvPr id="115718" name="投影片編號版面配置區 5">
            <a:extLst>
              <a:ext uri="{FF2B5EF4-FFF2-40B4-BE49-F238E27FC236}">
                <a16:creationId xmlns:a16="http://schemas.microsoft.com/office/drawing/2014/main" id="{8A2DC11C-21F2-4145-8F61-C1E6676A17B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4C470756-5F3C-427A-8B51-22B5DB3703A2}"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標題 1">
            <a:extLst>
              <a:ext uri="{FF2B5EF4-FFF2-40B4-BE49-F238E27FC236}">
                <a16:creationId xmlns:a16="http://schemas.microsoft.com/office/drawing/2014/main" id="{07FECD47-9C43-4D80-9B43-4EC12EF2999B}"/>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Logic Operations (2)</a:t>
            </a:r>
            <a:endParaRPr lang="zh-TW" altLang="en-US"/>
          </a:p>
        </p:txBody>
      </p:sp>
      <p:sp>
        <p:nvSpPr>
          <p:cNvPr id="116739" name="內容版面配置區 2">
            <a:extLst>
              <a:ext uri="{FF2B5EF4-FFF2-40B4-BE49-F238E27FC236}">
                <a16:creationId xmlns:a16="http://schemas.microsoft.com/office/drawing/2014/main" id="{F1C6F1D1-1392-47A9-9B01-3EB8BD24B602}"/>
              </a:ext>
            </a:extLst>
          </p:cNvPr>
          <p:cNvSpPr>
            <a:spLocks noGrp="1"/>
          </p:cNvSpPr>
          <p:nvPr>
            <p:ph sz="quarter" idx="1"/>
          </p:nvPr>
        </p:nvSpPr>
        <p:spPr>
          <a:xfrm>
            <a:off x="428625" y="1447800"/>
            <a:ext cx="8715375" cy="5410200"/>
          </a:xfrm>
        </p:spPr>
        <p:txBody>
          <a:bodyPr/>
          <a:lstStyle/>
          <a:p>
            <a:r>
              <a:rPr lang="en-US" altLang="zh-TW"/>
              <a:t>Consider the model shown in the figure, where we consider the writing of a single pixel into a color buffer.  The pixel that we want to write is called the </a:t>
            </a:r>
            <a:r>
              <a:rPr lang="en-US" altLang="zh-TW">
                <a:solidFill>
                  <a:srgbClr val="FF0000"/>
                </a:solidFill>
              </a:rPr>
              <a:t>source pixel</a:t>
            </a:r>
            <a:r>
              <a:rPr lang="en-US" altLang="zh-TW"/>
              <a:t>.  The pixel in the drawing buffer that the source pixel will affect is called the </a:t>
            </a:r>
            <a:r>
              <a:rPr lang="en-US" altLang="zh-TW">
                <a:solidFill>
                  <a:srgbClr val="FF0000"/>
                </a:solidFill>
              </a:rPr>
              <a:t>destination pixel</a:t>
            </a:r>
            <a:r>
              <a:rPr lang="en-US" altLang="zh-TW"/>
              <a:t>.</a:t>
            </a:r>
          </a:p>
          <a:p>
            <a:endParaRPr lang="en-US" altLang="zh-TW"/>
          </a:p>
          <a:p>
            <a:endParaRPr lang="en-US" altLang="zh-TW"/>
          </a:p>
          <a:p>
            <a:endParaRPr lang="en-US" altLang="zh-TW"/>
          </a:p>
          <a:p>
            <a:endParaRPr lang="en-US" altLang="zh-TW"/>
          </a:p>
          <a:p>
            <a:endParaRPr lang="en-US" altLang="zh-TW"/>
          </a:p>
          <a:p>
            <a:r>
              <a:rPr lang="en-US" altLang="zh-TW"/>
              <a:t>Here, we consider bitwise operations between the pixels.  We are interested in two of these functions.</a:t>
            </a:r>
          </a:p>
          <a:p>
            <a:endParaRPr lang="en-US" altLang="zh-TW"/>
          </a:p>
        </p:txBody>
      </p:sp>
      <p:sp>
        <p:nvSpPr>
          <p:cNvPr id="4" name="日期版面配置區 3">
            <a:extLst>
              <a:ext uri="{FF2B5EF4-FFF2-40B4-BE49-F238E27FC236}">
                <a16:creationId xmlns:a16="http://schemas.microsoft.com/office/drawing/2014/main" id="{C1A00A69-A242-4B53-A853-94AFD3B0B002}"/>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FFD22C7-DB00-473F-9080-69E1C60A45B0}"/>
              </a:ext>
            </a:extLst>
          </p:cNvPr>
          <p:cNvSpPr>
            <a:spLocks noGrp="1"/>
          </p:cNvSpPr>
          <p:nvPr>
            <p:ph type="ftr" sz="quarter" idx="11"/>
          </p:nvPr>
        </p:nvSpPr>
        <p:spPr/>
        <p:txBody>
          <a:bodyPr/>
          <a:lstStyle/>
          <a:p>
            <a:pPr>
              <a:defRPr/>
            </a:pPr>
            <a:r>
              <a:rPr lang="en-US" altLang="zh-TW"/>
              <a:t>CG</a:t>
            </a:r>
            <a:endParaRPr lang="zh-TW" altLang="en-US"/>
          </a:p>
        </p:txBody>
      </p:sp>
      <p:sp>
        <p:nvSpPr>
          <p:cNvPr id="116742" name="投影片編號版面配置區 5">
            <a:extLst>
              <a:ext uri="{FF2B5EF4-FFF2-40B4-BE49-F238E27FC236}">
                <a16:creationId xmlns:a16="http://schemas.microsoft.com/office/drawing/2014/main" id="{05848431-1A88-4D9E-B661-84468BE31DF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A4212A9E-3830-4BCC-AA77-63DD19B177CD}"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77</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pic>
        <p:nvPicPr>
          <p:cNvPr id="116743" name="Picture 2" descr="D:\upload\計算機圖學\Interactive computer graphics\PowerPoint Figures\0321533674_fig\Figures\Angel5EjpegChap03\AN03F21.jpg">
            <a:extLst>
              <a:ext uri="{FF2B5EF4-FFF2-40B4-BE49-F238E27FC236}">
                <a16:creationId xmlns:a16="http://schemas.microsoft.com/office/drawing/2014/main" id="{A4C7772B-D879-408A-89B1-BCCF5C426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3357563"/>
            <a:ext cx="4410075"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標題 1">
            <a:extLst>
              <a:ext uri="{FF2B5EF4-FFF2-40B4-BE49-F238E27FC236}">
                <a16:creationId xmlns:a16="http://schemas.microsoft.com/office/drawing/2014/main" id="{E6D51AB4-4E02-4E28-8F32-0A2187CB1467}"/>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Logic Operations (3)</a:t>
            </a:r>
            <a:endParaRPr lang="zh-TW" altLang="en-US"/>
          </a:p>
        </p:txBody>
      </p:sp>
      <p:sp>
        <p:nvSpPr>
          <p:cNvPr id="117763" name="內容版面配置區 2">
            <a:extLst>
              <a:ext uri="{FF2B5EF4-FFF2-40B4-BE49-F238E27FC236}">
                <a16:creationId xmlns:a16="http://schemas.microsoft.com/office/drawing/2014/main" id="{DD037F59-669A-498C-A75E-1BFAFBEC3249}"/>
              </a:ext>
            </a:extLst>
          </p:cNvPr>
          <p:cNvSpPr>
            <a:spLocks noGrp="1"/>
          </p:cNvSpPr>
          <p:nvPr>
            <p:ph sz="quarter" idx="1"/>
          </p:nvPr>
        </p:nvSpPr>
        <p:spPr>
          <a:xfrm>
            <a:off x="357188" y="1447800"/>
            <a:ext cx="8786812" cy="5124450"/>
          </a:xfrm>
        </p:spPr>
        <p:txBody>
          <a:bodyPr/>
          <a:lstStyle/>
          <a:p>
            <a:r>
              <a:rPr lang="en-US" altLang="zh-TW"/>
              <a:t>The first is </a:t>
            </a:r>
            <a:r>
              <a:rPr lang="en-US" altLang="zh-TW">
                <a:solidFill>
                  <a:srgbClr val="FF0000"/>
                </a:solidFill>
              </a:rPr>
              <a:t>replacement mode</a:t>
            </a:r>
            <a:r>
              <a:rPr lang="en-US" altLang="zh-TW"/>
              <a:t>, in which each bit in the source pixel replaces the corresponding bit in the destination pixel.  </a:t>
            </a:r>
          </a:p>
          <a:p>
            <a:endParaRPr lang="en-US" altLang="zh-TW"/>
          </a:p>
          <a:p>
            <a:r>
              <a:rPr lang="en-US" altLang="zh-TW"/>
              <a:t>The second mode is the exclusive OR or </a:t>
            </a:r>
            <a:r>
              <a:rPr lang="en-US" altLang="zh-TW">
                <a:solidFill>
                  <a:srgbClr val="FF0000"/>
                </a:solidFill>
              </a:rPr>
              <a:t>XOR mode </a:t>
            </a:r>
            <a:r>
              <a:rPr lang="en-US" altLang="zh-TW"/>
              <a:t>in which corresponding bits in each pixel are combined using the exclusive or logical operation. </a:t>
            </a:r>
          </a:p>
          <a:p>
            <a:endParaRPr lang="en-US" altLang="zh-TW"/>
          </a:p>
          <a:p>
            <a:r>
              <a:rPr lang="en-US" altLang="zh-TW"/>
              <a:t>OpenGL supports all 16 logic modes.  Copy mode is the default.  </a:t>
            </a:r>
          </a:p>
          <a:p>
            <a:pPr>
              <a:buFont typeface="Wingdings 2" panose="05020102010507070707" pitchFamily="18" charset="2"/>
              <a:buNone/>
            </a:pPr>
            <a:r>
              <a:rPr lang="en-US" altLang="zh-TW"/>
              <a:t>    </a:t>
            </a:r>
            <a:r>
              <a:rPr lang="en-US" altLang="zh-TW">
                <a:solidFill>
                  <a:schemeClr val="accent2"/>
                </a:solidFill>
              </a:rPr>
              <a:t>glEnable(GL_COLOR_LOGIC_OP);</a:t>
            </a:r>
          </a:p>
          <a:p>
            <a:pPr>
              <a:buFont typeface="Wingdings 2" panose="05020102010507070707" pitchFamily="18" charset="2"/>
              <a:buNone/>
            </a:pPr>
            <a:r>
              <a:rPr lang="en-US" altLang="zh-TW">
                <a:solidFill>
                  <a:schemeClr val="accent2"/>
                </a:solidFill>
              </a:rPr>
              <a:t>    glLogicOp(GL_XOR); </a:t>
            </a:r>
            <a:endParaRPr lang="zh-TW" altLang="en-US">
              <a:solidFill>
                <a:schemeClr val="accent2"/>
              </a:solidFill>
            </a:endParaRPr>
          </a:p>
          <a:p>
            <a:endParaRPr lang="zh-TW" altLang="en-US"/>
          </a:p>
        </p:txBody>
      </p:sp>
      <p:sp>
        <p:nvSpPr>
          <p:cNvPr id="4" name="日期版面配置區 3">
            <a:extLst>
              <a:ext uri="{FF2B5EF4-FFF2-40B4-BE49-F238E27FC236}">
                <a16:creationId xmlns:a16="http://schemas.microsoft.com/office/drawing/2014/main" id="{C7D1214E-A1E8-4706-B9B8-03CEBCE62DAD}"/>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E1FD2D0-12CB-49C4-AC19-0F5A458DE913}"/>
              </a:ext>
            </a:extLst>
          </p:cNvPr>
          <p:cNvSpPr>
            <a:spLocks noGrp="1"/>
          </p:cNvSpPr>
          <p:nvPr>
            <p:ph type="ftr" sz="quarter" idx="11"/>
          </p:nvPr>
        </p:nvSpPr>
        <p:spPr/>
        <p:txBody>
          <a:bodyPr/>
          <a:lstStyle/>
          <a:p>
            <a:pPr>
              <a:defRPr/>
            </a:pPr>
            <a:r>
              <a:rPr lang="en-US" altLang="zh-TW"/>
              <a:t>CG</a:t>
            </a:r>
            <a:endParaRPr lang="zh-TW" altLang="en-US"/>
          </a:p>
        </p:txBody>
      </p:sp>
      <p:sp>
        <p:nvSpPr>
          <p:cNvPr id="117766" name="投影片編號版面配置區 5">
            <a:extLst>
              <a:ext uri="{FF2B5EF4-FFF2-40B4-BE49-F238E27FC236}">
                <a16:creationId xmlns:a16="http://schemas.microsoft.com/office/drawing/2014/main" id="{1ABF4915-3300-4796-9A26-5F52FBF9B23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6A03093F-DC30-4544-95A5-8CC23BB3E6FA}"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標題 1">
            <a:extLst>
              <a:ext uri="{FF2B5EF4-FFF2-40B4-BE49-F238E27FC236}">
                <a16:creationId xmlns:a16="http://schemas.microsoft.com/office/drawing/2014/main" id="{F2AD4CCE-D21B-4242-906A-77A73D83ACF6}"/>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Logic Operations (4)</a:t>
            </a:r>
            <a:endParaRPr lang="zh-TW" altLang="en-US"/>
          </a:p>
        </p:txBody>
      </p:sp>
      <p:sp>
        <p:nvSpPr>
          <p:cNvPr id="118787" name="內容版面配置區 2">
            <a:extLst>
              <a:ext uri="{FF2B5EF4-FFF2-40B4-BE49-F238E27FC236}">
                <a16:creationId xmlns:a16="http://schemas.microsoft.com/office/drawing/2014/main" id="{817A5708-93A6-44C6-8902-35934465CCF7}"/>
              </a:ext>
            </a:extLst>
          </p:cNvPr>
          <p:cNvSpPr>
            <a:spLocks noGrp="1"/>
          </p:cNvSpPr>
          <p:nvPr>
            <p:ph sz="quarter" idx="1"/>
          </p:nvPr>
        </p:nvSpPr>
        <p:spPr>
          <a:xfrm>
            <a:off x="357188" y="1447800"/>
            <a:ext cx="8572500" cy="5124450"/>
          </a:xfrm>
        </p:spPr>
        <p:txBody>
          <a:bodyPr/>
          <a:lstStyle/>
          <a:p>
            <a:r>
              <a:rPr lang="en-US" altLang="zh-TW"/>
              <a:t>If </a:t>
            </a:r>
            <a:r>
              <a:rPr lang="en-US" altLang="zh-TW" i="1"/>
              <a:t>s </a:t>
            </a:r>
            <a:r>
              <a:rPr lang="en-US" altLang="zh-TW"/>
              <a:t>and </a:t>
            </a:r>
            <a:r>
              <a:rPr lang="en-US" altLang="zh-TW" i="1"/>
              <a:t>d</a:t>
            </a:r>
            <a:r>
              <a:rPr lang="en-US" altLang="zh-TW"/>
              <a:t> are corresponding bits in the source and destination pixels, we can denote the new destination bit as </a:t>
            </a:r>
            <a:r>
              <a:rPr lang="en-US" altLang="zh-TW" i="1"/>
              <a:t>e</a:t>
            </a:r>
            <a:r>
              <a:rPr lang="en-US" altLang="zh-TW"/>
              <a:t>, and it is given by </a:t>
            </a:r>
          </a:p>
          <a:p>
            <a:endParaRPr lang="en-US" altLang="zh-TW"/>
          </a:p>
          <a:p>
            <a:endParaRPr lang="en-US" altLang="zh-TW"/>
          </a:p>
          <a:p>
            <a:r>
              <a:rPr lang="en-US" altLang="zh-TW"/>
              <a:t>The most interesting property of the XOR operation is that if we apply it twice, we return to the original state.</a:t>
            </a:r>
            <a:endParaRPr lang="zh-TW" altLang="en-US"/>
          </a:p>
        </p:txBody>
      </p:sp>
      <p:sp>
        <p:nvSpPr>
          <p:cNvPr id="4" name="日期版面配置區 3">
            <a:extLst>
              <a:ext uri="{FF2B5EF4-FFF2-40B4-BE49-F238E27FC236}">
                <a16:creationId xmlns:a16="http://schemas.microsoft.com/office/drawing/2014/main" id="{B1012A06-F888-41F0-80A0-D1BFA604E753}"/>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4AF75F4C-B4AC-43C0-9F6D-DC6F8C42B570}"/>
              </a:ext>
            </a:extLst>
          </p:cNvPr>
          <p:cNvSpPr>
            <a:spLocks noGrp="1"/>
          </p:cNvSpPr>
          <p:nvPr>
            <p:ph type="ftr" sz="quarter" idx="11"/>
          </p:nvPr>
        </p:nvSpPr>
        <p:spPr/>
        <p:txBody>
          <a:bodyPr/>
          <a:lstStyle/>
          <a:p>
            <a:pPr>
              <a:defRPr/>
            </a:pPr>
            <a:r>
              <a:rPr lang="en-US" altLang="zh-TW"/>
              <a:t>CG</a:t>
            </a:r>
            <a:endParaRPr lang="zh-TW" altLang="en-US"/>
          </a:p>
        </p:txBody>
      </p:sp>
      <p:sp>
        <p:nvSpPr>
          <p:cNvPr id="118790" name="投影片編號版面配置區 5">
            <a:extLst>
              <a:ext uri="{FF2B5EF4-FFF2-40B4-BE49-F238E27FC236}">
                <a16:creationId xmlns:a16="http://schemas.microsoft.com/office/drawing/2014/main" id="{DB271B4E-7C28-4C16-AB1E-D36815CECF7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BE87A9B0-D62A-4727-9420-5ABDAF24428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79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graphicFrame>
        <p:nvGraphicFramePr>
          <p:cNvPr id="118791" name="Object 2">
            <a:extLst>
              <a:ext uri="{FF2B5EF4-FFF2-40B4-BE49-F238E27FC236}">
                <a16:creationId xmlns:a16="http://schemas.microsoft.com/office/drawing/2014/main" id="{533C6CC7-6468-43B5-BA41-DD074B6F1777}"/>
              </a:ext>
            </a:extLst>
          </p:cNvPr>
          <p:cNvGraphicFramePr>
            <a:graphicFrameLocks noChangeAspect="1"/>
          </p:cNvGraphicFramePr>
          <p:nvPr/>
        </p:nvGraphicFramePr>
        <p:xfrm>
          <a:off x="1285875" y="2500313"/>
          <a:ext cx="1643063" cy="500062"/>
        </p:xfrm>
        <a:graphic>
          <a:graphicData uri="http://schemas.openxmlformats.org/presentationml/2006/ole">
            <mc:AlternateContent xmlns:mc="http://schemas.openxmlformats.org/markup-compatibility/2006">
              <mc:Choice xmlns:v="urn:schemas-microsoft-com:vml" Requires="v">
                <p:oleObj spid="_x0000_s135169" name="Equation" r:id="rId3" imgW="583693" imgH="177646" progId="Equation.3">
                  <p:embed/>
                </p:oleObj>
              </mc:Choice>
              <mc:Fallback>
                <p:oleObj name="Equation" r:id="rId3" imgW="583693" imgH="177646" progId="Equation.3">
                  <p:embed/>
                  <p:pic>
                    <p:nvPicPr>
                      <p:cNvPr id="118791" name="Object 2">
                        <a:extLst>
                          <a:ext uri="{FF2B5EF4-FFF2-40B4-BE49-F238E27FC236}">
                            <a16:creationId xmlns:a16="http://schemas.microsoft.com/office/drawing/2014/main" id="{533C6CC7-6468-43B5-BA41-DD074B6F1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500313"/>
                        <a:ext cx="164306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2" name="Object 3">
            <a:extLst>
              <a:ext uri="{FF2B5EF4-FFF2-40B4-BE49-F238E27FC236}">
                <a16:creationId xmlns:a16="http://schemas.microsoft.com/office/drawing/2014/main" id="{8086A2A8-5880-4C4C-BCA6-A5518F40100F}"/>
              </a:ext>
            </a:extLst>
          </p:cNvPr>
          <p:cNvGraphicFramePr>
            <a:graphicFrameLocks noChangeAspect="1"/>
          </p:cNvGraphicFramePr>
          <p:nvPr/>
        </p:nvGraphicFramePr>
        <p:xfrm>
          <a:off x="839788" y="4251325"/>
          <a:ext cx="2679700" cy="571500"/>
        </p:xfrm>
        <a:graphic>
          <a:graphicData uri="http://schemas.openxmlformats.org/presentationml/2006/ole">
            <mc:AlternateContent xmlns:mc="http://schemas.openxmlformats.org/markup-compatibility/2006">
              <mc:Choice xmlns:v="urn:schemas-microsoft-com:vml" Requires="v">
                <p:oleObj spid="_x0000_s135170" name="Equation" r:id="rId5" imgW="952087" imgH="203112" progId="Equation.3">
                  <p:embed/>
                </p:oleObj>
              </mc:Choice>
              <mc:Fallback>
                <p:oleObj name="Equation" r:id="rId5" imgW="952087" imgH="203112" progId="Equation.3">
                  <p:embed/>
                  <p:pic>
                    <p:nvPicPr>
                      <p:cNvPr id="118792" name="Object 3">
                        <a:extLst>
                          <a:ext uri="{FF2B5EF4-FFF2-40B4-BE49-F238E27FC236}">
                            <a16:creationId xmlns:a16="http://schemas.microsoft.com/office/drawing/2014/main" id="{8086A2A8-5880-4C4C-BCA6-A5518F401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4251325"/>
                        <a:ext cx="26797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A216BF7B-E21F-48F9-BD28-858FC44D8D58}"/>
              </a:ext>
            </a:extLst>
          </p:cNvPr>
          <p:cNvSpPr>
            <a:spLocks noGrp="1"/>
          </p:cNvSpPr>
          <p:nvPr>
            <p:ph type="title"/>
          </p:nvPr>
        </p:nvSpPr>
        <p:spPr/>
        <p:txBody>
          <a:bodyPr/>
          <a:lstStyle/>
          <a:p>
            <a:pPr eaLnBrk="1" hangingPunct="1"/>
            <a:r>
              <a:rPr lang="en-US" altLang="zh-TW" b="1">
                <a:latin typeface="Times New Roman"/>
                <a:ea typeface="微軟正黑體"/>
                <a:cs typeface="Times New Roman"/>
              </a:rPr>
              <a:t>Input Devices (3)</a:t>
            </a:r>
            <a:endParaRPr lang="zh-TW" altLang="en-US">
              <a:latin typeface="Times New Roman"/>
              <a:ea typeface="微軟正黑體"/>
              <a:cs typeface="Times New Roman"/>
            </a:endParaRPr>
          </a:p>
        </p:txBody>
      </p:sp>
      <p:sp>
        <p:nvSpPr>
          <p:cNvPr id="14339" name="日期版面配置區 2">
            <a:extLst>
              <a:ext uri="{FF2B5EF4-FFF2-40B4-BE49-F238E27FC236}">
                <a16:creationId xmlns:a16="http://schemas.microsoft.com/office/drawing/2014/main" id="{2849FA99-8ADA-4A2C-AD03-C4164192290A}"/>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50C89D8C-1F0B-46B1-81D8-4B188D615B8E}" type="datetime1">
              <a:rPr lang="zh-TW" altLang="en-US" smtClean="0"/>
              <a:pPr fontAlgn="base">
                <a:spcBef>
                  <a:spcPct val="0"/>
                </a:spcBef>
                <a:spcAft>
                  <a:spcPct val="0"/>
                </a:spcAft>
                <a:defRPr/>
              </a:pPr>
              <a:t>2021/10/31</a:t>
            </a:fld>
            <a:endParaRPr lang="zh-TW" altLang="en-US"/>
          </a:p>
        </p:txBody>
      </p:sp>
      <p:sp>
        <p:nvSpPr>
          <p:cNvPr id="14340" name="頁尾版面配置區 3">
            <a:extLst>
              <a:ext uri="{FF2B5EF4-FFF2-40B4-BE49-F238E27FC236}">
                <a16:creationId xmlns:a16="http://schemas.microsoft.com/office/drawing/2014/main" id="{D4235374-1E76-4685-B27A-D08269A9AFDB}"/>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15365" name="投影片編號版面配置區 4">
            <a:extLst>
              <a:ext uri="{FF2B5EF4-FFF2-40B4-BE49-F238E27FC236}">
                <a16:creationId xmlns:a16="http://schemas.microsoft.com/office/drawing/2014/main" id="{0A225C4C-8B10-4278-A2FF-9EB91F43697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6208806E-76E6-434C-94BE-AEB0F83A45F1}"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15366" name="內容版面配置區 5">
            <a:extLst>
              <a:ext uri="{FF2B5EF4-FFF2-40B4-BE49-F238E27FC236}">
                <a16:creationId xmlns:a16="http://schemas.microsoft.com/office/drawing/2014/main" id="{6514DD7F-E257-4B60-B346-F7C0BA29B8CF}"/>
              </a:ext>
            </a:extLst>
          </p:cNvPr>
          <p:cNvSpPr>
            <a:spLocks noGrp="1"/>
          </p:cNvSpPr>
          <p:nvPr>
            <p:ph sz="quarter" idx="1"/>
          </p:nvPr>
        </p:nvSpPr>
        <p:spPr>
          <a:xfrm>
            <a:off x="357188" y="1447800"/>
            <a:ext cx="7358062" cy="5124450"/>
          </a:xfrm>
        </p:spPr>
        <p:txBody>
          <a:bodyPr/>
          <a:lstStyle/>
          <a:p>
            <a:pPr marL="547370" lvl="1" eaLnBrk="1" hangingPunct="1"/>
            <a:r>
              <a:rPr lang="en-US" altLang="zh-TW"/>
              <a:t>A mouse moves across a surface, the integral of the velocities yield </a:t>
            </a:r>
            <a:r>
              <a:rPr lang="en-US" altLang="zh-TW" i="1"/>
              <a:t>x</a:t>
            </a:r>
            <a:r>
              <a:rPr lang="en-US" altLang="zh-TW"/>
              <a:t>, y value that can be converted to indicate the position for a cursor on the screen.</a:t>
            </a:r>
            <a:endParaRPr lang="zh-TW" altLang="en-US"/>
          </a:p>
          <a:p>
            <a:pPr marL="547370" lvl="1" eaLnBrk="1" hangingPunct="1"/>
            <a:r>
              <a:rPr lang="en-US" altLang="zh-TW"/>
              <a:t>These devices are </a:t>
            </a:r>
            <a:r>
              <a:rPr lang="en-US" altLang="zh-TW">
                <a:solidFill>
                  <a:schemeClr val="accent2"/>
                </a:solidFill>
              </a:rPr>
              <a:t>relative-positioning</a:t>
            </a:r>
            <a:r>
              <a:rPr lang="en-US" altLang="zh-TW"/>
              <a:t> devices because changes in the position of the ball yield a position in the user program.</a:t>
            </a:r>
          </a:p>
          <a:p>
            <a:pPr marL="547370" lvl="1" eaLnBrk="1" hangingPunct="1"/>
            <a:r>
              <a:rPr lang="en-US" altLang="zh-TW">
                <a:solidFill>
                  <a:schemeClr val="accent2"/>
                </a:solidFill>
              </a:rPr>
              <a:t>Data tablets </a:t>
            </a:r>
            <a:r>
              <a:rPr lang="en-US" altLang="zh-TW"/>
              <a:t>provides absolute positioning.  A typical data tablets has rows and columns of wires embedded under its surface.</a:t>
            </a:r>
          </a:p>
          <a:p>
            <a:pPr marL="318770" lvl="1" indent="0" eaLnBrk="1" hangingPunct="1">
              <a:buNone/>
            </a:pPr>
            <a:endParaRPr lang="en-US" altLang="zh-TW">
              <a:ea typeface="新細明體"/>
            </a:endParaRPr>
          </a:p>
        </p:txBody>
      </p:sp>
      <p:pic>
        <p:nvPicPr>
          <p:cNvPr id="15367" name="Picture 2" descr="D:\upload\計算機圖學\Interactive computer graphics\PowerPoint Figures\0321533674_fig\Figures\Angel5EjpegChap03\AN03F04.jpg">
            <a:extLst>
              <a:ext uri="{FF2B5EF4-FFF2-40B4-BE49-F238E27FC236}">
                <a16:creationId xmlns:a16="http://schemas.microsoft.com/office/drawing/2014/main" id="{1C7D020B-2B01-4EA8-89A9-F6DD4F545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2286000"/>
            <a:ext cx="150018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3" descr="D:\upload\計算機圖學\Interactive computer graphics\PowerPoint Figures\0321533674_fig\Figures\Angel5EjpegChap03\AN03F05.jpg">
            <a:extLst>
              <a:ext uri="{FF2B5EF4-FFF2-40B4-BE49-F238E27FC236}">
                <a16:creationId xmlns:a16="http://schemas.microsoft.com/office/drawing/2014/main" id="{F75C9AB6-D9FF-46D9-BFA8-FF1364A94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0" y="3357563"/>
            <a:ext cx="1487488"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4" descr="D:\upload\計算機圖學\Interactive computer graphics\PowerPoint Figures\0321533674_fig\Figures\Angel5EjpegChap03\AN03F06.jpg">
            <a:extLst>
              <a:ext uri="{FF2B5EF4-FFF2-40B4-BE49-F238E27FC236}">
                <a16:creationId xmlns:a16="http://schemas.microsoft.com/office/drawing/2014/main" id="{838F120A-3666-4EDC-B616-2C96F42D7D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5188" y="5214938"/>
            <a:ext cx="1481137"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標題 1">
            <a:extLst>
              <a:ext uri="{FF2B5EF4-FFF2-40B4-BE49-F238E27FC236}">
                <a16:creationId xmlns:a16="http://schemas.microsoft.com/office/drawing/2014/main" id="{EF041A56-3DDB-41A8-8731-B055E6E8FE89}"/>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Logic Operations (5)</a:t>
            </a:r>
            <a:endParaRPr lang="zh-TW" altLang="en-US"/>
          </a:p>
        </p:txBody>
      </p:sp>
      <p:sp>
        <p:nvSpPr>
          <p:cNvPr id="119811" name="內容版面配置區 2">
            <a:extLst>
              <a:ext uri="{FF2B5EF4-FFF2-40B4-BE49-F238E27FC236}">
                <a16:creationId xmlns:a16="http://schemas.microsoft.com/office/drawing/2014/main" id="{D7E3AB3B-EB18-407E-B89E-CEC008937D23}"/>
              </a:ext>
            </a:extLst>
          </p:cNvPr>
          <p:cNvSpPr>
            <a:spLocks noGrp="1"/>
          </p:cNvSpPr>
          <p:nvPr>
            <p:ph sz="quarter" idx="1"/>
          </p:nvPr>
        </p:nvSpPr>
        <p:spPr>
          <a:xfrm>
            <a:off x="357188" y="1447800"/>
            <a:ext cx="8786812" cy="4981575"/>
          </a:xfrm>
        </p:spPr>
        <p:txBody>
          <a:bodyPr/>
          <a:lstStyle/>
          <a:p>
            <a:r>
              <a:rPr lang="en-US" altLang="zh-TW" b="1"/>
              <a:t>Drawing Erasable Lines</a:t>
            </a:r>
          </a:p>
          <a:p>
            <a:pPr lvl="1" algn="just"/>
            <a:r>
              <a:rPr lang="en-US" altLang="zh-TW"/>
              <a:t>Using the XOR drawing mode, we can draw erasable lines in a variety of ways.</a:t>
            </a:r>
          </a:p>
          <a:p>
            <a:pPr lvl="1" algn="just"/>
            <a:r>
              <a:rPr lang="en-US" altLang="zh-TW"/>
              <a:t>Support that the OpenGL window is 500×500 pixel and the clipping window is a unit square with the origin at the lower-left corner,  We use the mouse to get the first endpoint and store this point in object coordinates.</a:t>
            </a:r>
          </a:p>
          <a:p>
            <a:pPr lvl="1" algn="just">
              <a:buFont typeface="Wingdings 2" panose="05020102010507070707" pitchFamily="18" charset="2"/>
              <a:buNone/>
            </a:pPr>
            <a:r>
              <a:rPr lang="en-US" altLang="zh-TW"/>
              <a:t>    xm= x/500;</a:t>
            </a:r>
          </a:p>
          <a:p>
            <a:pPr lvl="1" algn="just">
              <a:buFont typeface="Wingdings 2" panose="05020102010507070707" pitchFamily="18" charset="2"/>
              <a:buNone/>
            </a:pPr>
            <a:r>
              <a:rPr lang="en-US" altLang="zh-TW"/>
              <a:t>    ym= (500-y)/500;</a:t>
            </a:r>
          </a:p>
          <a:p>
            <a:pPr lvl="1" algn="just"/>
            <a:r>
              <a:rPr lang="en-US" altLang="zh-TW"/>
              <a:t>We then can get the second point and draw a line segement in XOR mode:    </a:t>
            </a:r>
            <a:endParaRPr lang="zh-TW" altLang="en-US"/>
          </a:p>
        </p:txBody>
      </p:sp>
      <p:sp>
        <p:nvSpPr>
          <p:cNvPr id="4" name="日期版面配置區 3">
            <a:extLst>
              <a:ext uri="{FF2B5EF4-FFF2-40B4-BE49-F238E27FC236}">
                <a16:creationId xmlns:a16="http://schemas.microsoft.com/office/drawing/2014/main" id="{F190A240-B671-43FD-B435-2974733BDB94}"/>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A9B24E63-501B-41F9-907E-7EA6A71901FE}"/>
              </a:ext>
            </a:extLst>
          </p:cNvPr>
          <p:cNvSpPr>
            <a:spLocks noGrp="1"/>
          </p:cNvSpPr>
          <p:nvPr>
            <p:ph type="ftr" sz="quarter" idx="11"/>
          </p:nvPr>
        </p:nvSpPr>
        <p:spPr/>
        <p:txBody>
          <a:bodyPr/>
          <a:lstStyle/>
          <a:p>
            <a:pPr>
              <a:defRPr/>
            </a:pPr>
            <a:r>
              <a:rPr lang="en-US" altLang="zh-TW"/>
              <a:t>CG</a:t>
            </a:r>
            <a:endParaRPr lang="zh-TW" altLang="en-US"/>
          </a:p>
        </p:txBody>
      </p:sp>
      <p:sp>
        <p:nvSpPr>
          <p:cNvPr id="119814" name="投影片編號版面配置區 5">
            <a:extLst>
              <a:ext uri="{FF2B5EF4-FFF2-40B4-BE49-F238E27FC236}">
                <a16:creationId xmlns:a16="http://schemas.microsoft.com/office/drawing/2014/main" id="{B5F71FD8-A63A-4D4D-A275-1DB56A07CE4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FBFB5862-6BAA-4916-94B5-CC68301B9AD7}"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80</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標題 1">
            <a:extLst>
              <a:ext uri="{FF2B5EF4-FFF2-40B4-BE49-F238E27FC236}">
                <a16:creationId xmlns:a16="http://schemas.microsoft.com/office/drawing/2014/main" id="{4E6451D3-DE71-486C-94B5-B9A29AC6EA11}"/>
              </a:ext>
            </a:extLst>
          </p:cNvPr>
          <p:cNvSpPr>
            <a:spLocks noGrp="1"/>
          </p:cNvSpPr>
          <p:nvPr>
            <p:ph type="title"/>
          </p:nvPr>
        </p:nvSpPr>
        <p:spPr/>
        <p:txBody>
          <a:bodyPr/>
          <a:lstStyle/>
          <a:p>
            <a:r>
              <a:rPr lang="en-US" altLang="zh-TW" b="1">
                <a:latin typeface="Times New Roman" panose="02020603050405020304" pitchFamily="18" charset="0"/>
                <a:cs typeface="Times New Roman" panose="02020603050405020304" pitchFamily="18" charset="0"/>
              </a:rPr>
              <a:t>Logic Operations (6)</a:t>
            </a:r>
            <a:endParaRPr lang="zh-TW" altLang="en-US"/>
          </a:p>
        </p:txBody>
      </p:sp>
      <p:sp>
        <p:nvSpPr>
          <p:cNvPr id="120835" name="內容版面配置區 2">
            <a:extLst>
              <a:ext uri="{FF2B5EF4-FFF2-40B4-BE49-F238E27FC236}">
                <a16:creationId xmlns:a16="http://schemas.microsoft.com/office/drawing/2014/main" id="{E26FEA39-0106-4560-A310-EE1A1D03BA23}"/>
              </a:ext>
            </a:extLst>
          </p:cNvPr>
          <p:cNvSpPr>
            <a:spLocks noGrp="1"/>
          </p:cNvSpPr>
          <p:nvPr>
            <p:ph sz="quarter" idx="1"/>
          </p:nvPr>
        </p:nvSpPr>
        <p:spPr>
          <a:xfrm>
            <a:off x="357188" y="1447800"/>
            <a:ext cx="8786812" cy="5195888"/>
          </a:xfrm>
        </p:spPr>
        <p:txBody>
          <a:bodyPr/>
          <a:lstStyle/>
          <a:p>
            <a:pPr>
              <a:buFont typeface="Wingdings 2" panose="05020102010507070707" pitchFamily="18" charset="2"/>
              <a:buNone/>
            </a:pPr>
            <a:r>
              <a:rPr lang="en-US" altLang="zh-TW" sz="2400">
                <a:solidFill>
                  <a:schemeClr val="accent2"/>
                </a:solidFill>
              </a:rPr>
              <a:t>xmm=x/500;</a:t>
            </a:r>
          </a:p>
          <a:p>
            <a:pPr>
              <a:buFont typeface="Wingdings 2" panose="05020102010507070707" pitchFamily="18" charset="2"/>
              <a:buNone/>
            </a:pPr>
            <a:r>
              <a:rPr lang="en-US" altLang="zh-TW" sz="2400">
                <a:solidFill>
                  <a:schemeClr val="accent2"/>
                </a:solidFill>
              </a:rPr>
              <a:t>ymm=(500-y)/500;</a:t>
            </a:r>
          </a:p>
          <a:p>
            <a:pPr>
              <a:buFont typeface="Wingdings 2" panose="05020102010507070707" pitchFamily="18" charset="2"/>
              <a:buNone/>
            </a:pPr>
            <a:r>
              <a:rPr lang="en-US" altLang="zh-TW" sz="2400">
                <a:solidFill>
                  <a:schemeClr val="accent2"/>
                </a:solidFill>
              </a:rPr>
              <a:t>glLogicOp(GL_XOR);</a:t>
            </a:r>
          </a:p>
          <a:p>
            <a:pPr>
              <a:buFont typeface="Wingdings 2" panose="05020102010507070707" pitchFamily="18" charset="2"/>
              <a:buNone/>
            </a:pPr>
            <a:r>
              <a:rPr lang="en-US" altLang="zh-TW" sz="2400">
                <a:solidFill>
                  <a:schemeClr val="accent2"/>
                </a:solidFill>
              </a:rPr>
              <a:t>glBegin(GL_LINES)</a:t>
            </a:r>
          </a:p>
          <a:p>
            <a:pPr>
              <a:buFont typeface="Wingdings 2" panose="05020102010507070707" pitchFamily="18" charset="2"/>
              <a:buNone/>
            </a:pPr>
            <a:r>
              <a:rPr lang="en-US" altLang="zh-TW" sz="2400">
                <a:solidFill>
                  <a:schemeClr val="accent2"/>
                </a:solidFill>
              </a:rPr>
              <a:t>   glVertex2f(xm, ym);</a:t>
            </a:r>
          </a:p>
          <a:p>
            <a:pPr>
              <a:buFont typeface="Wingdings 2" panose="05020102010507070707" pitchFamily="18" charset="2"/>
              <a:buNone/>
            </a:pPr>
            <a:r>
              <a:rPr lang="en-US" altLang="zh-TW" sz="2400">
                <a:solidFill>
                  <a:schemeClr val="accent2"/>
                </a:solidFill>
              </a:rPr>
              <a:t>   glVertex2f(xmm, ymm);</a:t>
            </a:r>
          </a:p>
          <a:p>
            <a:pPr>
              <a:buFont typeface="Wingdings 2" panose="05020102010507070707" pitchFamily="18" charset="2"/>
              <a:buNone/>
            </a:pPr>
            <a:r>
              <a:rPr lang="en-US" altLang="zh-TW" sz="2400">
                <a:solidFill>
                  <a:schemeClr val="accent2"/>
                </a:solidFill>
              </a:rPr>
              <a:t>glLogicOp(GL_COPY);</a:t>
            </a:r>
          </a:p>
          <a:p>
            <a:pPr>
              <a:buFont typeface="Wingdings 2" panose="05020102010507070707" pitchFamily="18" charset="2"/>
              <a:buNone/>
            </a:pPr>
            <a:r>
              <a:rPr lang="en-US" altLang="zh-TW" sz="2400">
                <a:solidFill>
                  <a:schemeClr val="accent2"/>
                </a:solidFill>
              </a:rPr>
              <a:t>glEnd();</a:t>
            </a:r>
          </a:p>
          <a:p>
            <a:pPr>
              <a:buFont typeface="Wingdings 2" panose="05020102010507070707" pitchFamily="18" charset="2"/>
              <a:buNone/>
            </a:pPr>
            <a:r>
              <a:rPr lang="en-US" altLang="zh-TW" sz="2400">
                <a:solidFill>
                  <a:schemeClr val="accent2"/>
                </a:solidFill>
              </a:rPr>
              <a:t>glFlush();</a:t>
            </a:r>
          </a:p>
          <a:p>
            <a:r>
              <a:rPr lang="en-US" altLang="zh-TW" sz="2400"/>
              <a:t>If we enter another point with the mouse, we first draw the same line in XOR mode and then draw a second line using the first endpoint and the mouse input.</a:t>
            </a:r>
            <a:endParaRPr lang="zh-TW" altLang="en-US" sz="2400"/>
          </a:p>
        </p:txBody>
      </p:sp>
      <p:sp>
        <p:nvSpPr>
          <p:cNvPr id="4" name="日期版面配置區 3">
            <a:extLst>
              <a:ext uri="{FF2B5EF4-FFF2-40B4-BE49-F238E27FC236}">
                <a16:creationId xmlns:a16="http://schemas.microsoft.com/office/drawing/2014/main" id="{26E19C50-6838-40BA-8AAA-DD085A94EC3D}"/>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EBDA51FF-108F-4357-8942-4D2124469B54}"/>
              </a:ext>
            </a:extLst>
          </p:cNvPr>
          <p:cNvSpPr>
            <a:spLocks noGrp="1"/>
          </p:cNvSpPr>
          <p:nvPr>
            <p:ph type="ftr" sz="quarter" idx="11"/>
          </p:nvPr>
        </p:nvSpPr>
        <p:spPr/>
        <p:txBody>
          <a:bodyPr/>
          <a:lstStyle/>
          <a:p>
            <a:pPr>
              <a:defRPr/>
            </a:pPr>
            <a:r>
              <a:rPr lang="en-US" altLang="zh-TW"/>
              <a:t>CG</a:t>
            </a:r>
            <a:endParaRPr lang="zh-TW" altLang="en-US"/>
          </a:p>
        </p:txBody>
      </p:sp>
      <p:sp>
        <p:nvSpPr>
          <p:cNvPr id="120838" name="投影片編號版面配置區 5">
            <a:extLst>
              <a:ext uri="{FF2B5EF4-FFF2-40B4-BE49-F238E27FC236}">
                <a16:creationId xmlns:a16="http://schemas.microsoft.com/office/drawing/2014/main" id="{71233BAF-8A99-4DD9-9466-3D80C3BB8F1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4727EEBF-79EF-4FC6-B31B-56E11C99B523}"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81</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標題 1">
            <a:extLst>
              <a:ext uri="{FF2B5EF4-FFF2-40B4-BE49-F238E27FC236}">
                <a16:creationId xmlns:a16="http://schemas.microsoft.com/office/drawing/2014/main" id="{A8D8B6C5-DEB8-4939-B276-D38E77645F6E}"/>
              </a:ext>
            </a:extLst>
          </p:cNvPr>
          <p:cNvSpPr>
            <a:spLocks noGrp="1"/>
          </p:cNvSpPr>
          <p:nvPr>
            <p:ph type="title"/>
          </p:nvPr>
        </p:nvSpPr>
        <p:spPr>
          <a:xfrm>
            <a:off x="914400" y="0"/>
            <a:ext cx="7772400" cy="796925"/>
          </a:xfrm>
        </p:spPr>
        <p:txBody>
          <a:bodyPr/>
          <a:lstStyle/>
          <a:p>
            <a:r>
              <a:rPr lang="en-US" altLang="zh-TW" b="1">
                <a:latin typeface="Times New Roman" panose="02020603050405020304" pitchFamily="18" charset="0"/>
                <a:cs typeface="Times New Roman" panose="02020603050405020304" pitchFamily="18" charset="0"/>
              </a:rPr>
              <a:t>Logic Operations (7)</a:t>
            </a:r>
            <a:endParaRPr lang="zh-TW" altLang="en-US"/>
          </a:p>
        </p:txBody>
      </p:sp>
      <p:sp>
        <p:nvSpPr>
          <p:cNvPr id="121859" name="內容版面配置區 2">
            <a:extLst>
              <a:ext uri="{FF2B5EF4-FFF2-40B4-BE49-F238E27FC236}">
                <a16:creationId xmlns:a16="http://schemas.microsoft.com/office/drawing/2014/main" id="{8678F8D5-C4D7-4461-8779-42660698F5D4}"/>
              </a:ext>
            </a:extLst>
          </p:cNvPr>
          <p:cNvSpPr>
            <a:spLocks noGrp="1"/>
          </p:cNvSpPr>
          <p:nvPr>
            <p:ph sz="quarter" idx="1"/>
          </p:nvPr>
        </p:nvSpPr>
        <p:spPr>
          <a:xfrm>
            <a:off x="571500" y="785813"/>
            <a:ext cx="8072438" cy="5124450"/>
          </a:xfrm>
        </p:spPr>
        <p:txBody>
          <a:bodyPr/>
          <a:lstStyle/>
          <a:p>
            <a:pPr>
              <a:buFont typeface="Wingdings 2" panose="05020102010507070707" pitchFamily="18" charset="2"/>
              <a:buNone/>
            </a:pPr>
            <a:r>
              <a:rPr lang="en-US" altLang="zh-TW" sz="2000">
                <a:solidFill>
                  <a:schemeClr val="accent2"/>
                </a:solidFill>
              </a:rPr>
              <a:t>glLogicOp(GL_XOR);</a:t>
            </a:r>
          </a:p>
          <a:p>
            <a:pPr>
              <a:buFont typeface="Wingdings 2" panose="05020102010507070707" pitchFamily="18" charset="2"/>
              <a:buNone/>
            </a:pPr>
            <a:r>
              <a:rPr lang="en-US" altLang="zh-TW" sz="2000">
                <a:solidFill>
                  <a:schemeClr val="accent2"/>
                </a:solidFill>
              </a:rPr>
              <a:t>glBegin(GL_LINES)</a:t>
            </a:r>
          </a:p>
          <a:p>
            <a:pPr>
              <a:buFont typeface="Wingdings 2" panose="05020102010507070707" pitchFamily="18" charset="2"/>
              <a:buNone/>
            </a:pPr>
            <a:r>
              <a:rPr lang="en-US" altLang="zh-TW" sz="2000">
                <a:solidFill>
                  <a:schemeClr val="accent2"/>
                </a:solidFill>
              </a:rPr>
              <a:t>   glVertex2f(xm, ym);</a:t>
            </a:r>
          </a:p>
          <a:p>
            <a:pPr>
              <a:buFont typeface="Wingdings 2" panose="05020102010507070707" pitchFamily="18" charset="2"/>
              <a:buNone/>
            </a:pPr>
            <a:r>
              <a:rPr lang="en-US" altLang="zh-TW" sz="2000">
                <a:solidFill>
                  <a:schemeClr val="accent2"/>
                </a:solidFill>
              </a:rPr>
              <a:t>   glVertex2f(xmm, ymm);</a:t>
            </a:r>
          </a:p>
          <a:p>
            <a:pPr>
              <a:buFont typeface="Wingdings 2" panose="05020102010507070707" pitchFamily="18" charset="2"/>
              <a:buNone/>
            </a:pPr>
            <a:r>
              <a:rPr lang="en-US" altLang="zh-TW" sz="2000">
                <a:solidFill>
                  <a:schemeClr val="accent2"/>
                </a:solidFill>
              </a:rPr>
              <a:t>glEnd();</a:t>
            </a:r>
          </a:p>
          <a:p>
            <a:pPr>
              <a:buFont typeface="Wingdings 2" panose="05020102010507070707" pitchFamily="18" charset="2"/>
              <a:buNone/>
            </a:pPr>
            <a:r>
              <a:rPr lang="en-US" altLang="zh-TW" sz="2000">
                <a:solidFill>
                  <a:schemeClr val="accent2"/>
                </a:solidFill>
              </a:rPr>
              <a:t>glFlush();</a:t>
            </a:r>
          </a:p>
          <a:p>
            <a:pPr>
              <a:buFont typeface="Wingdings 2" panose="05020102010507070707" pitchFamily="18" charset="2"/>
              <a:buNone/>
            </a:pPr>
            <a:r>
              <a:rPr lang="en-US" altLang="zh-TW" sz="2000">
                <a:solidFill>
                  <a:schemeClr val="accent2"/>
                </a:solidFill>
              </a:rPr>
              <a:t>xmm=x/500;</a:t>
            </a:r>
          </a:p>
          <a:p>
            <a:pPr>
              <a:buFont typeface="Wingdings 2" panose="05020102010507070707" pitchFamily="18" charset="2"/>
              <a:buNone/>
            </a:pPr>
            <a:r>
              <a:rPr lang="en-US" altLang="zh-TW" sz="2000">
                <a:solidFill>
                  <a:schemeClr val="accent2"/>
                </a:solidFill>
              </a:rPr>
              <a:t>ymm=(500-y)/500;</a:t>
            </a:r>
          </a:p>
          <a:p>
            <a:pPr>
              <a:buFont typeface="Wingdings 2" panose="05020102010507070707" pitchFamily="18" charset="2"/>
              <a:buNone/>
            </a:pPr>
            <a:r>
              <a:rPr lang="en-US" altLang="zh-TW" sz="2000">
                <a:solidFill>
                  <a:schemeClr val="accent2"/>
                </a:solidFill>
              </a:rPr>
              <a:t>glLogicOp(GL_XOR);</a:t>
            </a:r>
          </a:p>
          <a:p>
            <a:pPr>
              <a:buFont typeface="Wingdings 2" panose="05020102010507070707" pitchFamily="18" charset="2"/>
              <a:buNone/>
            </a:pPr>
            <a:r>
              <a:rPr lang="en-US" altLang="zh-TW" sz="2000">
                <a:solidFill>
                  <a:schemeClr val="accent2"/>
                </a:solidFill>
              </a:rPr>
              <a:t>glBegin(GL_LINES)</a:t>
            </a:r>
          </a:p>
          <a:p>
            <a:pPr>
              <a:buFont typeface="Wingdings 2" panose="05020102010507070707" pitchFamily="18" charset="2"/>
              <a:buNone/>
            </a:pPr>
            <a:r>
              <a:rPr lang="en-US" altLang="zh-TW" sz="2000">
                <a:solidFill>
                  <a:schemeClr val="accent2"/>
                </a:solidFill>
              </a:rPr>
              <a:t>   glVertex2f(xm, ym);</a:t>
            </a:r>
          </a:p>
          <a:p>
            <a:pPr>
              <a:buFont typeface="Wingdings 2" panose="05020102010507070707" pitchFamily="18" charset="2"/>
              <a:buNone/>
            </a:pPr>
            <a:r>
              <a:rPr lang="en-US" altLang="zh-TW" sz="2000">
                <a:solidFill>
                  <a:schemeClr val="accent2"/>
                </a:solidFill>
              </a:rPr>
              <a:t>   glVertex2f(xmm, ymm);</a:t>
            </a:r>
          </a:p>
          <a:p>
            <a:pPr>
              <a:buFont typeface="Wingdings 2" panose="05020102010507070707" pitchFamily="18" charset="2"/>
              <a:buNone/>
            </a:pPr>
            <a:r>
              <a:rPr lang="en-US" altLang="zh-TW" sz="2000">
                <a:solidFill>
                  <a:schemeClr val="accent2"/>
                </a:solidFill>
              </a:rPr>
              <a:t>glLogicOp(GL_COPY);</a:t>
            </a:r>
          </a:p>
          <a:p>
            <a:pPr>
              <a:buFont typeface="Wingdings 2" panose="05020102010507070707" pitchFamily="18" charset="2"/>
              <a:buNone/>
            </a:pPr>
            <a:r>
              <a:rPr lang="en-US" altLang="zh-TW" sz="2000">
                <a:solidFill>
                  <a:schemeClr val="accent2"/>
                </a:solidFill>
              </a:rPr>
              <a:t>glEnd();</a:t>
            </a:r>
          </a:p>
          <a:p>
            <a:pPr>
              <a:buFont typeface="Wingdings 2" panose="05020102010507070707" pitchFamily="18" charset="2"/>
              <a:buNone/>
            </a:pPr>
            <a:r>
              <a:rPr lang="en-US" altLang="zh-TW" sz="2000">
                <a:solidFill>
                  <a:schemeClr val="accent2"/>
                </a:solidFill>
              </a:rPr>
              <a:t>glFlush();</a:t>
            </a:r>
          </a:p>
          <a:p>
            <a:pPr>
              <a:buFont typeface="Wingdings 2" panose="05020102010507070707" pitchFamily="18" charset="2"/>
              <a:buNone/>
            </a:pPr>
            <a:endParaRPr lang="en-US" altLang="zh-TW" sz="2000">
              <a:solidFill>
                <a:schemeClr val="accent2"/>
              </a:solidFill>
            </a:endParaRPr>
          </a:p>
          <a:p>
            <a:endParaRPr lang="zh-TW" altLang="en-US"/>
          </a:p>
        </p:txBody>
      </p:sp>
      <p:sp>
        <p:nvSpPr>
          <p:cNvPr id="4" name="日期版面配置區 3">
            <a:extLst>
              <a:ext uri="{FF2B5EF4-FFF2-40B4-BE49-F238E27FC236}">
                <a16:creationId xmlns:a16="http://schemas.microsoft.com/office/drawing/2014/main" id="{1319A616-4885-498F-A6A8-F0688DC07FA6}"/>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780A59AA-76E6-4606-AE9C-E1A4CE51EB29}"/>
              </a:ext>
            </a:extLst>
          </p:cNvPr>
          <p:cNvSpPr>
            <a:spLocks noGrp="1"/>
          </p:cNvSpPr>
          <p:nvPr>
            <p:ph type="ftr" sz="quarter" idx="11"/>
          </p:nvPr>
        </p:nvSpPr>
        <p:spPr/>
        <p:txBody>
          <a:bodyPr/>
          <a:lstStyle/>
          <a:p>
            <a:pPr>
              <a:defRPr/>
            </a:pPr>
            <a:r>
              <a:rPr lang="en-US" altLang="zh-TW"/>
              <a:t>CG</a:t>
            </a:r>
            <a:endParaRPr lang="zh-TW" altLang="en-US"/>
          </a:p>
        </p:txBody>
      </p:sp>
      <p:sp>
        <p:nvSpPr>
          <p:cNvPr id="121862" name="投影片編號版面配置區 5">
            <a:extLst>
              <a:ext uri="{FF2B5EF4-FFF2-40B4-BE49-F238E27FC236}">
                <a16:creationId xmlns:a16="http://schemas.microsoft.com/office/drawing/2014/main" id="{8E8E1A82-8170-4276-86A3-44BBD36DB9B1}"/>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D3A7B4D3-A3AF-4227-88D7-C6DF094FDA9E}"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82</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標題 1">
            <a:extLst>
              <a:ext uri="{FF2B5EF4-FFF2-40B4-BE49-F238E27FC236}">
                <a16:creationId xmlns:a16="http://schemas.microsoft.com/office/drawing/2014/main" id="{CC0DD02B-2869-4D4A-825B-8489FEB0533E}"/>
              </a:ext>
            </a:extLst>
          </p:cNvPr>
          <p:cNvSpPr>
            <a:spLocks noGrp="1"/>
          </p:cNvSpPr>
          <p:nvPr>
            <p:ph type="title"/>
          </p:nvPr>
        </p:nvSpPr>
        <p:spPr>
          <a:xfrm>
            <a:off x="914400" y="274638"/>
            <a:ext cx="7772400" cy="796925"/>
          </a:xfrm>
        </p:spPr>
        <p:txBody>
          <a:bodyPr/>
          <a:lstStyle/>
          <a:p>
            <a:r>
              <a:rPr lang="en-US" altLang="zh-TW" b="1">
                <a:latin typeface="Times New Roman" panose="02020603050405020304" pitchFamily="18" charset="0"/>
                <a:cs typeface="Times New Roman" panose="02020603050405020304" pitchFamily="18" charset="0"/>
              </a:rPr>
              <a:t>Logic Operations (8)</a:t>
            </a:r>
            <a:endParaRPr lang="zh-TW" altLang="en-US"/>
          </a:p>
        </p:txBody>
      </p:sp>
      <p:sp>
        <p:nvSpPr>
          <p:cNvPr id="122883" name="內容版面配置區 2">
            <a:extLst>
              <a:ext uri="{FF2B5EF4-FFF2-40B4-BE49-F238E27FC236}">
                <a16:creationId xmlns:a16="http://schemas.microsoft.com/office/drawing/2014/main" id="{C7E8ACFD-E8CC-4BFD-B318-3CE411677A0B}"/>
              </a:ext>
            </a:extLst>
          </p:cNvPr>
          <p:cNvSpPr>
            <a:spLocks noGrp="1"/>
          </p:cNvSpPr>
          <p:nvPr>
            <p:ph sz="quarter" idx="1"/>
          </p:nvPr>
        </p:nvSpPr>
        <p:spPr>
          <a:xfrm>
            <a:off x="357188" y="1214438"/>
            <a:ext cx="8786812" cy="5124450"/>
          </a:xfrm>
        </p:spPr>
        <p:txBody>
          <a:bodyPr/>
          <a:lstStyle/>
          <a:p>
            <a:r>
              <a:rPr lang="en-US" altLang="zh-TW"/>
              <a:t>We can sequence these operations by using the right mouse button to enter these data and the left mouse button to indicate that we accept the line segment.</a:t>
            </a:r>
          </a:p>
          <a:p>
            <a:endParaRPr lang="en-US" altLang="zh-TW"/>
          </a:p>
          <a:p>
            <a:r>
              <a:rPr lang="en-US" altLang="zh-TW"/>
              <a:t>We can keep track of vertices by adding a counter, as in the paint program to store which endpoint is expected next.</a:t>
            </a:r>
          </a:p>
          <a:p>
            <a:endParaRPr lang="en-US" altLang="zh-TW"/>
          </a:p>
          <a:p>
            <a:r>
              <a:rPr lang="en-US" altLang="zh-TW"/>
              <a:t>We can get a rubberband line by using the same operations in conjunction with a motion callback.</a:t>
            </a:r>
          </a:p>
        </p:txBody>
      </p:sp>
      <p:sp>
        <p:nvSpPr>
          <p:cNvPr id="4" name="日期版面配置區 3">
            <a:extLst>
              <a:ext uri="{FF2B5EF4-FFF2-40B4-BE49-F238E27FC236}">
                <a16:creationId xmlns:a16="http://schemas.microsoft.com/office/drawing/2014/main" id="{F9332D34-37FF-42A1-A10C-B96D932B45B4}"/>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B019A50B-2245-4E24-A88C-E2B929E7E94F}"/>
              </a:ext>
            </a:extLst>
          </p:cNvPr>
          <p:cNvSpPr>
            <a:spLocks noGrp="1"/>
          </p:cNvSpPr>
          <p:nvPr>
            <p:ph type="ftr" sz="quarter" idx="11"/>
          </p:nvPr>
        </p:nvSpPr>
        <p:spPr/>
        <p:txBody>
          <a:bodyPr/>
          <a:lstStyle/>
          <a:p>
            <a:pPr>
              <a:defRPr/>
            </a:pPr>
            <a:r>
              <a:rPr lang="en-US" altLang="zh-TW"/>
              <a:t>CG</a:t>
            </a:r>
            <a:endParaRPr lang="zh-TW" altLang="en-US"/>
          </a:p>
        </p:txBody>
      </p:sp>
      <p:sp>
        <p:nvSpPr>
          <p:cNvPr id="122886" name="投影片編號版面配置區 5">
            <a:extLst>
              <a:ext uri="{FF2B5EF4-FFF2-40B4-BE49-F238E27FC236}">
                <a16:creationId xmlns:a16="http://schemas.microsoft.com/office/drawing/2014/main" id="{CD9EC702-6D55-4655-BA38-4F8BBEDB95F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B0208A7B-1939-4262-A0BB-C6D4E6CA4F9D}"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83</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內容版面配置區 2">
            <a:extLst>
              <a:ext uri="{FF2B5EF4-FFF2-40B4-BE49-F238E27FC236}">
                <a16:creationId xmlns:a16="http://schemas.microsoft.com/office/drawing/2014/main" id="{E03FF216-27D9-48ED-9C63-62AED5A3F986}"/>
              </a:ext>
            </a:extLst>
          </p:cNvPr>
          <p:cNvSpPr>
            <a:spLocks noGrp="1"/>
          </p:cNvSpPr>
          <p:nvPr>
            <p:ph sz="quarter" idx="1"/>
          </p:nvPr>
        </p:nvSpPr>
        <p:spPr>
          <a:xfrm>
            <a:off x="285750" y="357188"/>
            <a:ext cx="8643938" cy="6072187"/>
          </a:xfrm>
        </p:spPr>
        <p:txBody>
          <a:bodyPr/>
          <a:lstStyle/>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float xm, ym, xmm, ymm;</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int first =0;</a:t>
            </a:r>
          </a:p>
          <a:p>
            <a:pPr>
              <a:buFont typeface="Wingdings 2" panose="05020102010507070707" pitchFamily="18" charset="2"/>
              <a:buNone/>
            </a:pPr>
            <a:endParaRPr lang="en-US" altLang="zh-TW" sz="2000" b="1">
              <a:solidFill>
                <a:schemeClr val="accent1"/>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glutMouseFunc(mouse);</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glutMotionFunc(move);</a:t>
            </a:r>
          </a:p>
          <a:p>
            <a:pPr>
              <a:buFont typeface="Wingdings 2" panose="05020102010507070707" pitchFamily="18" charset="2"/>
              <a:buNone/>
            </a:pPr>
            <a:endParaRPr lang="en-US" altLang="zh-TW" sz="2000" b="1">
              <a:solidFill>
                <a:schemeClr val="accent1"/>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void mouse (int btn, int state, int x, int y)</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if(btn==GLUT_LEFT_BUTTON &amp;&amp; state=GLUT_DOWN)</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xm=x/500;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ym=(500-y)/500;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glColor3d(0.0, 0.0, 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glLogicOp(GL_XOR);</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first=0;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p:txBody>
      </p:sp>
      <p:sp>
        <p:nvSpPr>
          <p:cNvPr id="4" name="日期版面配置區 3">
            <a:extLst>
              <a:ext uri="{FF2B5EF4-FFF2-40B4-BE49-F238E27FC236}">
                <a16:creationId xmlns:a16="http://schemas.microsoft.com/office/drawing/2014/main" id="{3D444087-82A4-4951-AD0E-59663F429D50}"/>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81A6BCD2-52E8-4F28-A9CA-084034FFFED2}"/>
              </a:ext>
            </a:extLst>
          </p:cNvPr>
          <p:cNvSpPr>
            <a:spLocks noGrp="1"/>
          </p:cNvSpPr>
          <p:nvPr>
            <p:ph type="ftr" sz="quarter" idx="11"/>
          </p:nvPr>
        </p:nvSpPr>
        <p:spPr/>
        <p:txBody>
          <a:bodyPr/>
          <a:lstStyle/>
          <a:p>
            <a:pPr>
              <a:defRPr/>
            </a:pPr>
            <a:r>
              <a:rPr lang="en-US" altLang="zh-TW"/>
              <a:t>CG</a:t>
            </a:r>
            <a:endParaRPr lang="zh-TW" altLang="en-US"/>
          </a:p>
        </p:txBody>
      </p:sp>
      <p:sp>
        <p:nvSpPr>
          <p:cNvPr id="123909" name="投影片編號版面配置區 5">
            <a:extLst>
              <a:ext uri="{FF2B5EF4-FFF2-40B4-BE49-F238E27FC236}">
                <a16:creationId xmlns:a16="http://schemas.microsoft.com/office/drawing/2014/main" id="{1CFA54EB-F094-4C27-82E5-7ABEF4FDA7C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DF3B1B38-4D0B-41F3-9A64-E63517E18F1D}"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84</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內容版面配置區 2">
            <a:extLst>
              <a:ext uri="{FF2B5EF4-FFF2-40B4-BE49-F238E27FC236}">
                <a16:creationId xmlns:a16="http://schemas.microsoft.com/office/drawing/2014/main" id="{A7BE9651-40BF-4255-B2F8-EEB5CB040397}"/>
              </a:ext>
            </a:extLst>
          </p:cNvPr>
          <p:cNvSpPr>
            <a:spLocks noGrp="1"/>
          </p:cNvSpPr>
          <p:nvPr>
            <p:ph sz="quarter" idx="1"/>
          </p:nvPr>
        </p:nvSpPr>
        <p:spPr>
          <a:xfrm>
            <a:off x="214313" y="285750"/>
            <a:ext cx="8715375" cy="6286500"/>
          </a:xfrm>
        </p:spPr>
        <p:txBody>
          <a:bodyPr/>
          <a:lstStyle/>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if(btn==GLUT_LEFT_BUTTON &amp;&amp; state=GLUT_UP)</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glRectf(xm, ym, xmm, ymm);</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glFlush();</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glColor3f(0.0, 1.0, 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glLogicOp(GL_COPY);</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xmm=x/500.0;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ymm=(500-y)/500.0;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glLogicOp(GL_COPY);</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glRectf(xm, ym, xmm, ymm);</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glFlush();</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p:txBody>
      </p:sp>
      <p:sp>
        <p:nvSpPr>
          <p:cNvPr id="4" name="日期版面配置區 3">
            <a:extLst>
              <a:ext uri="{FF2B5EF4-FFF2-40B4-BE49-F238E27FC236}">
                <a16:creationId xmlns:a16="http://schemas.microsoft.com/office/drawing/2014/main" id="{680CACE4-6316-4D72-992F-FCA2CE36FB1A}"/>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BB403A62-38F6-4890-8A74-51CFB29B9DA5}"/>
              </a:ext>
            </a:extLst>
          </p:cNvPr>
          <p:cNvSpPr>
            <a:spLocks noGrp="1"/>
          </p:cNvSpPr>
          <p:nvPr>
            <p:ph type="ftr" sz="quarter" idx="11"/>
          </p:nvPr>
        </p:nvSpPr>
        <p:spPr/>
        <p:txBody>
          <a:bodyPr/>
          <a:lstStyle/>
          <a:p>
            <a:pPr>
              <a:defRPr/>
            </a:pPr>
            <a:r>
              <a:rPr lang="en-US" altLang="zh-TW"/>
              <a:t>CG</a:t>
            </a:r>
            <a:endParaRPr lang="zh-TW" altLang="en-US"/>
          </a:p>
        </p:txBody>
      </p:sp>
      <p:sp>
        <p:nvSpPr>
          <p:cNvPr id="124933" name="投影片編號版面配置區 5">
            <a:extLst>
              <a:ext uri="{FF2B5EF4-FFF2-40B4-BE49-F238E27FC236}">
                <a16:creationId xmlns:a16="http://schemas.microsoft.com/office/drawing/2014/main" id="{F7A3B5FE-93F8-4BA4-B7D7-D38538F614E9}"/>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7A3E96D7-89CF-4655-8242-513338AC465C}"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85</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內容版面配置區 2">
            <a:extLst>
              <a:ext uri="{FF2B5EF4-FFF2-40B4-BE49-F238E27FC236}">
                <a16:creationId xmlns:a16="http://schemas.microsoft.com/office/drawing/2014/main" id="{D1DCB59A-B192-4438-9D15-C2F78AC2CEBE}"/>
              </a:ext>
            </a:extLst>
          </p:cNvPr>
          <p:cNvSpPr>
            <a:spLocks noGrp="1"/>
          </p:cNvSpPr>
          <p:nvPr>
            <p:ph sz="quarter" idx="1"/>
          </p:nvPr>
        </p:nvSpPr>
        <p:spPr>
          <a:xfrm>
            <a:off x="285750" y="357188"/>
            <a:ext cx="8572500" cy="6215062"/>
          </a:xfrm>
        </p:spPr>
        <p:txBody>
          <a:bodyPr/>
          <a:lstStyle/>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Void move(int x, int y)</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if (first ==1)</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glRectf(xm, ym, xmm, ymm);</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glFlush();</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xmm=x/500.0;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ymm=(500-y)/500.0;</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glRectf(xm, ym, xmm, ymm);</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glFlush();</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first =1;</a:t>
            </a:r>
          </a:p>
          <a:p>
            <a:pPr>
              <a:buFont typeface="Wingdings 2" panose="05020102010507070707" pitchFamily="18" charset="2"/>
              <a:buNone/>
            </a:pPr>
            <a:r>
              <a:rPr lang="en-US" altLang="zh-TW" sz="2000" b="1">
                <a:solidFill>
                  <a:schemeClr val="accent1"/>
                </a:solidFill>
                <a:latin typeface="Times New Roman" panose="02020603050405020304" pitchFamily="18" charset="0"/>
                <a:cs typeface="Times New Roman" panose="02020603050405020304" pitchFamily="18" charset="0"/>
              </a:rPr>
              <a:t>    }</a:t>
            </a:r>
          </a:p>
        </p:txBody>
      </p:sp>
      <p:sp>
        <p:nvSpPr>
          <p:cNvPr id="4" name="日期版面配置區 3">
            <a:extLst>
              <a:ext uri="{FF2B5EF4-FFF2-40B4-BE49-F238E27FC236}">
                <a16:creationId xmlns:a16="http://schemas.microsoft.com/office/drawing/2014/main" id="{CC9DA309-5286-4B43-99A5-ECBF82F95F98}"/>
              </a:ext>
            </a:extLst>
          </p:cNvPr>
          <p:cNvSpPr>
            <a:spLocks noGrp="1"/>
          </p:cNvSpPr>
          <p:nvPr>
            <p:ph type="dt" sz="quarter" idx="10"/>
          </p:nvPr>
        </p:nvSpPr>
        <p:spPr/>
        <p:txBody>
          <a:bodyPr/>
          <a:lstStyle/>
          <a:p>
            <a:pPr>
              <a:defRPr/>
            </a:pPr>
            <a:fld id="{C18E4A30-9323-41CA-A1A3-0F94FAADADBD}" type="datetime1">
              <a:rPr lang="zh-TW" altLang="en-US" smtClean="0"/>
              <a:pPr>
                <a:defRPr/>
              </a:pPr>
              <a:t>2021/10/31</a:t>
            </a:fld>
            <a:endParaRPr lang="zh-TW" altLang="en-US"/>
          </a:p>
        </p:txBody>
      </p:sp>
      <p:sp>
        <p:nvSpPr>
          <p:cNvPr id="5" name="頁尾版面配置區 4">
            <a:extLst>
              <a:ext uri="{FF2B5EF4-FFF2-40B4-BE49-F238E27FC236}">
                <a16:creationId xmlns:a16="http://schemas.microsoft.com/office/drawing/2014/main" id="{09DCF8D4-A3FC-4322-800B-AB4500A4AB89}"/>
              </a:ext>
            </a:extLst>
          </p:cNvPr>
          <p:cNvSpPr>
            <a:spLocks noGrp="1"/>
          </p:cNvSpPr>
          <p:nvPr>
            <p:ph type="ftr" sz="quarter" idx="11"/>
          </p:nvPr>
        </p:nvSpPr>
        <p:spPr/>
        <p:txBody>
          <a:bodyPr/>
          <a:lstStyle/>
          <a:p>
            <a:pPr>
              <a:defRPr/>
            </a:pPr>
            <a:r>
              <a:rPr lang="en-US" altLang="zh-TW"/>
              <a:t>CG</a:t>
            </a:r>
            <a:endParaRPr lang="zh-TW" altLang="en-US"/>
          </a:p>
        </p:txBody>
      </p:sp>
      <p:sp>
        <p:nvSpPr>
          <p:cNvPr id="125957" name="投影片編號版面配置區 5">
            <a:extLst>
              <a:ext uri="{FF2B5EF4-FFF2-40B4-BE49-F238E27FC236}">
                <a16:creationId xmlns:a16="http://schemas.microsoft.com/office/drawing/2014/main" id="{52697A85-480A-4ED7-AD9A-A86D6716B40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C9FB3327-EDE7-44A7-B9FB-0ED1D9D0366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86</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2BAC62D7-2B33-4D52-B5D7-2DDC80C4B9B8}"/>
              </a:ext>
            </a:extLst>
          </p:cNvPr>
          <p:cNvSpPr>
            <a:spLocks noGrp="1"/>
          </p:cNvSpPr>
          <p:nvPr>
            <p:ph type="title"/>
          </p:nvPr>
        </p:nvSpPr>
        <p:spPr/>
        <p:txBody>
          <a:bodyPr/>
          <a:lstStyle/>
          <a:p>
            <a:pPr eaLnBrk="1" hangingPunct="1"/>
            <a:r>
              <a:rPr lang="en-US" altLang="zh-TW" b="1">
                <a:latin typeface="Times New Roman"/>
                <a:ea typeface="微軟正黑體"/>
                <a:cs typeface="Times New Roman"/>
              </a:rPr>
              <a:t>Input Devices (4)</a:t>
            </a:r>
            <a:endParaRPr lang="zh-TW" altLang="en-US">
              <a:latin typeface="Times New Roman"/>
              <a:ea typeface="微軟正黑體"/>
              <a:cs typeface="Times New Roman"/>
            </a:endParaRPr>
          </a:p>
        </p:txBody>
      </p:sp>
      <p:sp>
        <p:nvSpPr>
          <p:cNvPr id="15363" name="日期版面配置區 2">
            <a:extLst>
              <a:ext uri="{FF2B5EF4-FFF2-40B4-BE49-F238E27FC236}">
                <a16:creationId xmlns:a16="http://schemas.microsoft.com/office/drawing/2014/main" id="{1BEE5BAD-17EB-4C58-9591-722DCF078EC9}"/>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fld id="{957FC320-9F08-4137-AB55-38CE89595B4F}" type="datetime1">
              <a:rPr lang="zh-TW" altLang="en-US" smtClean="0"/>
              <a:pPr fontAlgn="base">
                <a:spcBef>
                  <a:spcPct val="0"/>
                </a:spcBef>
                <a:spcAft>
                  <a:spcPct val="0"/>
                </a:spcAft>
                <a:defRPr/>
              </a:pPr>
              <a:t>2021/10/31</a:t>
            </a:fld>
            <a:endParaRPr lang="zh-TW" altLang="en-US"/>
          </a:p>
        </p:txBody>
      </p:sp>
      <p:sp>
        <p:nvSpPr>
          <p:cNvPr id="15364" name="頁尾版面配置區 3">
            <a:extLst>
              <a:ext uri="{FF2B5EF4-FFF2-40B4-BE49-F238E27FC236}">
                <a16:creationId xmlns:a16="http://schemas.microsoft.com/office/drawing/2014/main" id="{C048BBBC-5424-4D9F-83EF-E5F105A4419F}"/>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altLang="zh-TW"/>
              <a:t>CG</a:t>
            </a:r>
            <a:endParaRPr lang="zh-TW" altLang="en-US"/>
          </a:p>
        </p:txBody>
      </p:sp>
      <p:sp>
        <p:nvSpPr>
          <p:cNvPr id="16389" name="投影片編號版面配置區 4">
            <a:extLst>
              <a:ext uri="{FF2B5EF4-FFF2-40B4-BE49-F238E27FC236}">
                <a16:creationId xmlns:a16="http://schemas.microsoft.com/office/drawing/2014/main" id="{07CAA0AB-CE80-4AAF-B227-CDD06E83B066}"/>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新細明體" panose="02020500000000000000" pitchFamily="18" charset="-12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新細明體" panose="02020500000000000000" pitchFamily="18" charset="-12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新細明體" panose="02020500000000000000" pitchFamily="18" charset="-120"/>
              </a:defRPr>
            </a:lvl4pPr>
            <a:lvl5pPr marL="2057400" indent="-228600">
              <a:spcBef>
                <a:spcPts val="375"/>
              </a:spcBef>
              <a:buClr>
                <a:srgbClr val="A28E6A"/>
              </a:buClr>
              <a:buChar char="o"/>
              <a:defRPr sz="2000">
                <a:solidFill>
                  <a:schemeClr val="tx1"/>
                </a:solidFill>
                <a:latin typeface="Perpetua" panose="02020502060401020303" pitchFamily="18" charset="0"/>
                <a:ea typeface="新細明體" panose="02020500000000000000" pitchFamily="18" charset="-12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新細明體" panose="02020500000000000000" pitchFamily="18" charset="-120"/>
              </a:defRPr>
            </a:lvl9pPr>
          </a:lstStyle>
          <a:p>
            <a:pPr>
              <a:spcBef>
                <a:spcPct val="0"/>
              </a:spcBef>
              <a:buClrTx/>
              <a:buSzTx/>
              <a:buFontTx/>
              <a:buNone/>
            </a:pPr>
            <a:fld id="{6A418C99-E30A-4744-AF0E-360F31A6F90B}" type="slidenum">
              <a:rPr lang="zh-TW" altLang="en-US" sz="1400">
                <a:solidFill>
                  <a:srgbClr val="FFFFFF"/>
                </a:solidFill>
                <a:latin typeface="Franklin Gothic Book" panose="020B0503020102020204" pitchFamily="34" charset="0"/>
                <a:ea typeface="微軟正黑體" panose="020B0604030504040204" pitchFamily="34" charset="-120"/>
              </a:rPr>
              <a:pPr>
                <a:spcBef>
                  <a:spcPct val="0"/>
                </a:spcBef>
                <a:buClrTx/>
                <a:buSzTx/>
                <a:buFontTx/>
                <a:buNone/>
              </a:pPr>
              <a:t>9</a:t>
            </a:fld>
            <a:endParaRPr lang="zh-TW" altLang="en-US" sz="1400">
              <a:solidFill>
                <a:srgbClr val="FFFFFF"/>
              </a:solidFill>
              <a:latin typeface="Franklin Gothic Book" panose="020B0503020102020204" pitchFamily="34" charset="0"/>
              <a:ea typeface="微軟正黑體" panose="020B0604030504040204" pitchFamily="34" charset="-120"/>
            </a:endParaRPr>
          </a:p>
        </p:txBody>
      </p:sp>
      <p:sp>
        <p:nvSpPr>
          <p:cNvPr id="16390" name="內容版面配置區 5">
            <a:extLst>
              <a:ext uri="{FF2B5EF4-FFF2-40B4-BE49-F238E27FC236}">
                <a16:creationId xmlns:a16="http://schemas.microsoft.com/office/drawing/2014/main" id="{1AD46294-0149-4211-8266-4FD206630AB7}"/>
              </a:ext>
            </a:extLst>
          </p:cNvPr>
          <p:cNvSpPr>
            <a:spLocks noGrp="1"/>
          </p:cNvSpPr>
          <p:nvPr>
            <p:ph sz="quarter" idx="1"/>
          </p:nvPr>
        </p:nvSpPr>
        <p:spPr>
          <a:xfrm>
            <a:off x="357188" y="1447800"/>
            <a:ext cx="8572500" cy="5053013"/>
          </a:xfrm>
        </p:spPr>
        <p:txBody>
          <a:bodyPr/>
          <a:lstStyle/>
          <a:p>
            <a:pPr eaLnBrk="1" hangingPunct="1"/>
            <a:r>
              <a:rPr lang="en-US" altLang="zh-TW" b="1"/>
              <a:t>Logical Devices</a:t>
            </a:r>
            <a:endParaRPr lang="zh-TW" altLang="en-US"/>
          </a:p>
          <a:p>
            <a:pPr marL="547370" lvl="1" eaLnBrk="1" hangingPunct="1"/>
            <a:r>
              <a:rPr lang="en-US" altLang="zh-TW">
                <a:ea typeface="新細明體"/>
              </a:rPr>
              <a:t>We can now return to looking at input from inside the application program-that is, from the logical point of view.</a:t>
            </a:r>
          </a:p>
          <a:p>
            <a:pPr marL="547370" lvl="1" eaLnBrk="1" hangingPunct="1"/>
            <a:r>
              <a:rPr lang="en-US" altLang="zh-TW">
                <a:ea typeface="新細明體"/>
              </a:rPr>
              <a:t>Two major characteristics</a:t>
            </a:r>
          </a:p>
          <a:p>
            <a:pPr lvl="2" eaLnBrk="1" hangingPunct="1"/>
            <a:r>
              <a:rPr lang="en-US" altLang="zh-TW"/>
              <a:t>The </a:t>
            </a:r>
            <a:r>
              <a:rPr lang="en-US" altLang="zh-TW">
                <a:solidFill>
                  <a:schemeClr val="accent2"/>
                </a:solidFill>
              </a:rPr>
              <a:t>measurements</a:t>
            </a:r>
            <a:r>
              <a:rPr lang="en-US" altLang="zh-TW"/>
              <a:t> that device returns to the user program</a:t>
            </a:r>
          </a:p>
          <a:p>
            <a:pPr lvl="2" eaLnBrk="1" hangingPunct="1"/>
            <a:r>
              <a:rPr lang="en-US" altLang="zh-TW"/>
              <a:t>The </a:t>
            </a:r>
            <a:r>
              <a:rPr lang="en-US" altLang="zh-TW">
                <a:solidFill>
                  <a:schemeClr val="accent2"/>
                </a:solidFill>
              </a:rPr>
              <a:t>time</a:t>
            </a:r>
            <a:r>
              <a:rPr lang="en-US" altLang="zh-TW"/>
              <a:t> when the device returns those measurements.</a:t>
            </a:r>
          </a:p>
          <a:p>
            <a:pPr marL="547370" lvl="1" eaLnBrk="1" hangingPunct="1"/>
            <a:r>
              <a:rPr lang="en-US" altLang="zh-TW"/>
              <a:t>Some earlier APIs defined six classes of logical devices.  OpenGL does not take this approach.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如螢幕大小 (4:3)</PresentationFormat>
  <Slides>86</Slides>
  <Notes>40</Notes>
  <HiddenSlides>0</HiddenSlides>
  <ScaleCrop>false</ScaleCrop>
  <HeadingPairs>
    <vt:vector size="4" baseType="variant">
      <vt:variant>
        <vt:lpstr>佈景主題</vt:lpstr>
      </vt:variant>
      <vt:variant>
        <vt:i4>1</vt:i4>
      </vt:variant>
      <vt:variant>
        <vt:lpstr>投影片標題</vt:lpstr>
      </vt:variant>
      <vt:variant>
        <vt:i4>86</vt:i4>
      </vt:variant>
    </vt:vector>
  </HeadingPairs>
  <TitlesOfParts>
    <vt:vector size="87" baseType="lpstr">
      <vt:lpstr>公正</vt:lpstr>
      <vt:lpstr>Input and Interaction</vt:lpstr>
      <vt:lpstr>This chapter</vt:lpstr>
      <vt:lpstr>Interaction (1)</vt:lpstr>
      <vt:lpstr>Interaction (2)</vt:lpstr>
      <vt:lpstr>Interaction (3)</vt:lpstr>
      <vt:lpstr>Input Devices (1)</vt:lpstr>
      <vt:lpstr>Input Devices (2)</vt:lpstr>
      <vt:lpstr>Input Devices (3)</vt:lpstr>
      <vt:lpstr>Input Devices (4)</vt:lpstr>
      <vt:lpstr>Display Lists (1)</vt:lpstr>
      <vt:lpstr>Display Lists (2)</vt:lpstr>
      <vt:lpstr>Display Lists (3)</vt:lpstr>
      <vt:lpstr>Display Lists (4)</vt:lpstr>
      <vt:lpstr>Display Lists (5)</vt:lpstr>
      <vt:lpstr>Display Lists (6)</vt:lpstr>
      <vt:lpstr>Display Lists (7)</vt:lpstr>
      <vt:lpstr>Display Lists (8)</vt:lpstr>
      <vt:lpstr>Display Lists (9)</vt:lpstr>
      <vt:lpstr>Display Lists (10)</vt:lpstr>
      <vt:lpstr>Display Lists (11)</vt:lpstr>
      <vt:lpstr>Display Lists (12)</vt:lpstr>
      <vt:lpstr>Display Lists (13)</vt:lpstr>
      <vt:lpstr>Display Lists (14)</vt:lpstr>
      <vt:lpstr>Display Lists (15)</vt:lpstr>
      <vt:lpstr>Display Lists (16)</vt:lpstr>
      <vt:lpstr>Display Lists and Modeling</vt:lpstr>
      <vt:lpstr>Menus (1)</vt:lpstr>
      <vt:lpstr>Menus (2)</vt:lpstr>
      <vt:lpstr>Menus (3)</vt:lpstr>
      <vt:lpstr>Picking (1)</vt:lpstr>
      <vt:lpstr>Picking (2)</vt:lpstr>
      <vt:lpstr>Picking (3)</vt:lpstr>
      <vt:lpstr>Picking (4)</vt:lpstr>
      <vt:lpstr>Picking (5)</vt:lpstr>
      <vt:lpstr>Picking (6)</vt:lpstr>
      <vt:lpstr>Picking (7)</vt:lpstr>
      <vt:lpstr>Picking (8)</vt:lpstr>
      <vt:lpstr>Picking (9)</vt:lpstr>
      <vt:lpstr>A Simple CAD Program (1)</vt:lpstr>
      <vt:lpstr>A Simple CAD Program (2)</vt:lpstr>
      <vt:lpstr>A Simple CAD Program (3)</vt:lpstr>
      <vt:lpstr>A Simple CAD Program (4)</vt:lpstr>
      <vt:lpstr>A Simple CAD Program (5)</vt:lpstr>
      <vt:lpstr>A Simple CAD Program (6)</vt:lpstr>
      <vt:lpstr>A Simple CAD Program (7)</vt:lpstr>
      <vt:lpstr>A Simple CAD Program (8)</vt:lpstr>
      <vt:lpstr>A Simple CAD Program (9)</vt:lpstr>
      <vt:lpstr>A Simple CAD Program (10)</vt:lpstr>
      <vt:lpstr>A Simple CAD Program (11)</vt:lpstr>
      <vt:lpstr>A Simple CAD Program (12)</vt:lpstr>
      <vt:lpstr>A Simple CAD Program (13)</vt:lpstr>
      <vt:lpstr>A Simple CAD Program (14)</vt:lpstr>
      <vt:lpstr>PowerPoint 簡報</vt:lpstr>
      <vt:lpstr>A Simple CAD Program (15)</vt:lpstr>
      <vt:lpstr>PowerPoint 簡報</vt:lpstr>
      <vt:lpstr>A Simple CAD Program (16)</vt:lpstr>
      <vt:lpstr>A Simple CAD Program (17)</vt:lpstr>
      <vt:lpstr>A Simple CAD Program (18)</vt:lpstr>
      <vt:lpstr>PowerPoint 簡報</vt:lpstr>
      <vt:lpstr>Building Interactive Models (1)</vt:lpstr>
      <vt:lpstr>Building Interactive Models (2)</vt:lpstr>
      <vt:lpstr>Building Interactive Models (3)</vt:lpstr>
      <vt:lpstr>Building Interactive Models (4)</vt:lpstr>
      <vt:lpstr>Building Interactive Models (5)</vt:lpstr>
      <vt:lpstr>Building Interactive Models (6)</vt:lpstr>
      <vt:lpstr>Animating Interactive Programs (1)</vt:lpstr>
      <vt:lpstr>Animating Interactive Programs (2)</vt:lpstr>
      <vt:lpstr>Animating Interactive Programs (3)</vt:lpstr>
      <vt:lpstr>Animating Interactive Programs (4)</vt:lpstr>
      <vt:lpstr>Animating Interactive Programs (5)</vt:lpstr>
      <vt:lpstr>Animating Interactive Programs (6)</vt:lpstr>
      <vt:lpstr>Animating Interactive Programs (7)</vt:lpstr>
      <vt:lpstr>Animating Interactive Programs (8)</vt:lpstr>
      <vt:lpstr>Design of Interactive Programs (1)</vt:lpstr>
      <vt:lpstr>Design of Interactive Programs (2)</vt:lpstr>
      <vt:lpstr>Logic Operations (1)</vt:lpstr>
      <vt:lpstr>Logic Operations (2)</vt:lpstr>
      <vt:lpstr>Logic Operations (3)</vt:lpstr>
      <vt:lpstr>Logic Operations (4)</vt:lpstr>
      <vt:lpstr>Logic Operations (5)</vt:lpstr>
      <vt:lpstr>Logic Operations (6)</vt:lpstr>
      <vt:lpstr>Logic Operations (7)</vt:lpstr>
      <vt:lpstr>Logic Operations (8)</vt:lpstr>
      <vt:lpstr>PowerPoint 簡報</vt:lpstr>
      <vt:lpstr>PowerPoint 簡報</vt:lpstr>
      <vt:lpstr>PowerPoint 簡報</vt:lpstr>
    </vt:vector>
  </TitlesOfParts>
  <Company>P2P101.COM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and Interaction</dc:title>
  <dc:creator>afu730917</dc:creator>
  <cp:revision>4</cp:revision>
  <dcterms:created xsi:type="dcterms:W3CDTF">2008-12-16T13:11:57Z</dcterms:created>
  <dcterms:modified xsi:type="dcterms:W3CDTF">2021-11-01T02:06:32Z</dcterms:modified>
</cp:coreProperties>
</file>