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65" r:id="rId26"/>
    <p:sldId id="263" r:id="rId27"/>
    <p:sldId id="264" r:id="rId28"/>
    <p:sldId id="266" r:id="rId29"/>
    <p:sldId id="267" r:id="rId30"/>
    <p:sldId id="268" r:id="rId31"/>
    <p:sldId id="269" r:id="rId32"/>
    <p:sldId id="270" r:id="rId33"/>
    <p:sldId id="271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AFF3878-0E7B-A46D-E459-6D2DDECBA3E0}" name="李孟嘉" initials="李孟" userId="S::b0829048@cgu.edu.tw::1130f7ac-c008-4819-8b21-126f3921e17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8E68D-9175-E575-7F2B-C8E23A6896B0}" v="1107" dt="2021-12-05T15:40:26.435"/>
    <p1510:client id="{412B52A6-C280-BA97-B138-F58AB41E6C3D}" v="2" dt="2021-12-04T15:25:01.125"/>
    <p1510:client id="{4907B6C7-17DA-D348-1C5E-BE0C3CA22A23}" v="83" dt="2021-12-04T15:15:39.297"/>
    <p1510:client id="{4DE9441C-93D6-4898-1F5E-522B373D4482}" v="289" dt="2021-12-05T17:23:37.323"/>
    <p1510:client id="{4FE09CE8-BCF2-0D77-2854-5728CE77890C}" v="333" dt="2021-12-05T16:25:33.139"/>
    <p1510:client id="{6C4AAAD6-FD87-4926-BD2E-38FFB981D4E3}" v="301" dt="2021-12-04T16:07:57.830"/>
    <p1510:client id="{A8C4FD45-B9FF-2507-4339-E865767D9E54}" v="38" dt="2021-12-05T09:13:07.991"/>
    <p1510:client id="{AC87B642-7EF5-01FB-3D2D-D06681C650A7}" v="196" dt="2021-12-04T16:00:56.922"/>
    <p1510:client id="{EA6D8244-77C1-EEBB-6C71-74EB4176EBE8}" v="89" dt="2021-12-04T15:33:04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孟嘉" userId="S::b0829048@cgu.edu.tw::1130f7ac-c008-4819-8b21-126f3921e170" providerId="AD" clId="Web-{4DE9441C-93D6-4898-1F5E-522B373D4482}"/>
    <pc:docChg chg="addSld modSld sldOrd">
      <pc:chgData name="李孟嘉" userId="S::b0829048@cgu.edu.tw::1130f7ac-c008-4819-8b21-126f3921e170" providerId="AD" clId="Web-{4DE9441C-93D6-4898-1F5E-522B373D4482}" dt="2021-12-05T17:23:37.323" v="282"/>
      <pc:docMkLst>
        <pc:docMk/>
      </pc:docMkLst>
      <pc:sldChg chg="delCm modNotes">
        <pc:chgData name="李孟嘉" userId="S::b0829048@cgu.edu.tw::1130f7ac-c008-4819-8b21-126f3921e170" providerId="AD" clId="Web-{4DE9441C-93D6-4898-1F5E-522B373D4482}" dt="2021-12-05T17:23:26.276" v="279"/>
        <pc:sldMkLst>
          <pc:docMk/>
          <pc:sldMk cId="269574024" sldId="273"/>
        </pc:sldMkLst>
      </pc:sldChg>
      <pc:sldChg chg="delCm modNotes">
        <pc:chgData name="李孟嘉" userId="S::b0829048@cgu.edu.tw::1130f7ac-c008-4819-8b21-126f3921e170" providerId="AD" clId="Web-{4DE9441C-93D6-4898-1F5E-522B373D4482}" dt="2021-12-05T17:23:29.745" v="280"/>
        <pc:sldMkLst>
          <pc:docMk/>
          <pc:sldMk cId="2384471223" sldId="274"/>
        </pc:sldMkLst>
      </pc:sldChg>
      <pc:sldChg chg="delCm modNotes">
        <pc:chgData name="李孟嘉" userId="S::b0829048@cgu.edu.tw::1130f7ac-c008-4819-8b21-126f3921e170" providerId="AD" clId="Web-{4DE9441C-93D6-4898-1F5E-522B373D4482}" dt="2021-12-05T17:23:33.136" v="281"/>
        <pc:sldMkLst>
          <pc:docMk/>
          <pc:sldMk cId="3937856791" sldId="275"/>
        </pc:sldMkLst>
      </pc:sldChg>
      <pc:sldChg chg="delCm modNotes">
        <pc:chgData name="李孟嘉" userId="S::b0829048@cgu.edu.tw::1130f7ac-c008-4819-8b21-126f3921e170" providerId="AD" clId="Web-{4DE9441C-93D6-4898-1F5E-522B373D4482}" dt="2021-12-05T17:23:37.323" v="282"/>
        <pc:sldMkLst>
          <pc:docMk/>
          <pc:sldMk cId="2746839283" sldId="277"/>
        </pc:sldMkLst>
      </pc:sldChg>
      <pc:sldChg chg="modNotes">
        <pc:chgData name="李孟嘉" userId="S::b0829048@cgu.edu.tw::1130f7ac-c008-4819-8b21-126f3921e170" providerId="AD" clId="Web-{4DE9441C-93D6-4898-1F5E-522B373D4482}" dt="2021-12-05T16:45:55.982" v="9"/>
        <pc:sldMkLst>
          <pc:docMk/>
          <pc:sldMk cId="2120723242" sldId="278"/>
        </pc:sldMkLst>
      </pc:sldChg>
      <pc:sldChg chg="addSp modSp">
        <pc:chgData name="李孟嘉" userId="S::b0829048@cgu.edu.tw::1130f7ac-c008-4819-8b21-126f3921e170" providerId="AD" clId="Web-{4DE9441C-93D6-4898-1F5E-522B373D4482}" dt="2021-12-05T16:47:56.907" v="20" actId="20577"/>
        <pc:sldMkLst>
          <pc:docMk/>
          <pc:sldMk cId="3046977725" sldId="279"/>
        </pc:sldMkLst>
        <pc:spChg chg="mod">
          <ac:chgData name="李孟嘉" userId="S::b0829048@cgu.edu.tw::1130f7ac-c008-4819-8b21-126f3921e170" providerId="AD" clId="Web-{4DE9441C-93D6-4898-1F5E-522B373D4482}" dt="2021-12-05T16:47:56.907" v="20" actId="20577"/>
          <ac:spMkLst>
            <pc:docMk/>
            <pc:sldMk cId="3046977725" sldId="279"/>
            <ac:spMk id="3" creationId="{7A42153E-72B8-43AB-BBEE-2649AFFC5E4A}"/>
          </ac:spMkLst>
        </pc:spChg>
        <pc:picChg chg="add mod">
          <ac:chgData name="李孟嘉" userId="S::b0829048@cgu.edu.tw::1130f7ac-c008-4819-8b21-126f3921e170" providerId="AD" clId="Web-{4DE9441C-93D6-4898-1F5E-522B373D4482}" dt="2021-12-05T16:47:51.797" v="18" actId="1076"/>
          <ac:picMkLst>
            <pc:docMk/>
            <pc:sldMk cId="3046977725" sldId="279"/>
            <ac:picMk id="4" creationId="{8968BD1F-0CAE-4F7C-B82D-883DDFCD0A78}"/>
          </ac:picMkLst>
        </pc:picChg>
      </pc:sldChg>
      <pc:sldChg chg="addSp modSp modNotes">
        <pc:chgData name="李孟嘉" userId="S::b0829048@cgu.edu.tw::1130f7ac-c008-4819-8b21-126f3921e170" providerId="AD" clId="Web-{4DE9441C-93D6-4898-1F5E-522B373D4482}" dt="2021-12-05T16:50:13.504" v="61"/>
        <pc:sldMkLst>
          <pc:docMk/>
          <pc:sldMk cId="868742518" sldId="280"/>
        </pc:sldMkLst>
        <pc:spChg chg="mod">
          <ac:chgData name="李孟嘉" userId="S::b0829048@cgu.edu.tw::1130f7ac-c008-4819-8b21-126f3921e170" providerId="AD" clId="Web-{4DE9441C-93D6-4898-1F5E-522B373D4482}" dt="2021-12-05T16:50:03.957" v="58" actId="20577"/>
          <ac:spMkLst>
            <pc:docMk/>
            <pc:sldMk cId="868742518" sldId="280"/>
            <ac:spMk id="3" creationId="{058E5D14-512B-4224-8019-B327460BA08C}"/>
          </ac:spMkLst>
        </pc:spChg>
        <pc:picChg chg="add mod">
          <ac:chgData name="李孟嘉" userId="S::b0829048@cgu.edu.tw::1130f7ac-c008-4819-8b21-126f3921e170" providerId="AD" clId="Web-{4DE9441C-93D6-4898-1F5E-522B373D4482}" dt="2021-12-05T16:49:28.675" v="41" actId="14100"/>
          <ac:picMkLst>
            <pc:docMk/>
            <pc:sldMk cId="868742518" sldId="280"/>
            <ac:picMk id="4" creationId="{FEBCE5CA-EE68-4CB0-9685-B8B66E1A4E5D}"/>
          </ac:picMkLst>
        </pc:picChg>
      </pc:sldChg>
      <pc:sldChg chg="addSp modSp modNotes">
        <pc:chgData name="李孟嘉" userId="S::b0829048@cgu.edu.tw::1130f7ac-c008-4819-8b21-126f3921e170" providerId="AD" clId="Web-{4DE9441C-93D6-4898-1F5E-522B373D4482}" dt="2021-12-05T16:53:42.791" v="110"/>
        <pc:sldMkLst>
          <pc:docMk/>
          <pc:sldMk cId="2042670450" sldId="281"/>
        </pc:sldMkLst>
        <pc:spChg chg="mod">
          <ac:chgData name="李孟嘉" userId="S::b0829048@cgu.edu.tw::1130f7ac-c008-4819-8b21-126f3921e170" providerId="AD" clId="Web-{4DE9441C-93D6-4898-1F5E-522B373D4482}" dt="2021-12-05T16:52:15.429" v="87" actId="20577"/>
          <ac:spMkLst>
            <pc:docMk/>
            <pc:sldMk cId="2042670450" sldId="281"/>
            <ac:spMk id="3" creationId="{8D72A5CF-CC7A-4A18-A785-E2521B7EA753}"/>
          </ac:spMkLst>
        </pc:spChg>
        <pc:spChg chg="add mod">
          <ac:chgData name="李孟嘉" userId="S::b0829048@cgu.edu.tw::1130f7ac-c008-4819-8b21-126f3921e170" providerId="AD" clId="Web-{4DE9441C-93D6-4898-1F5E-522B373D4482}" dt="2021-12-05T16:53:20.181" v="109" actId="20577"/>
          <ac:spMkLst>
            <pc:docMk/>
            <pc:sldMk cId="2042670450" sldId="281"/>
            <ac:spMk id="5" creationId="{D24C6839-C729-4D6B-9162-456C876DB2DE}"/>
          </ac:spMkLst>
        </pc:spChg>
        <pc:picChg chg="add mod">
          <ac:chgData name="李孟嘉" userId="S::b0829048@cgu.edu.tw::1130f7ac-c008-4819-8b21-126f3921e170" providerId="AD" clId="Web-{4DE9441C-93D6-4898-1F5E-522B373D4482}" dt="2021-12-05T16:52:55.821" v="99" actId="1076"/>
          <ac:picMkLst>
            <pc:docMk/>
            <pc:sldMk cId="2042670450" sldId="281"/>
            <ac:picMk id="4" creationId="{84796130-9D61-494A-8241-13E596BC75D4}"/>
          </ac:picMkLst>
        </pc:picChg>
      </pc:sldChg>
      <pc:sldChg chg="modSp new">
        <pc:chgData name="李孟嘉" userId="S::b0829048@cgu.edu.tw::1130f7ac-c008-4819-8b21-126f3921e170" providerId="AD" clId="Web-{4DE9441C-93D6-4898-1F5E-522B373D4482}" dt="2021-12-05T17:01:12.164" v="173" actId="20577"/>
        <pc:sldMkLst>
          <pc:docMk/>
          <pc:sldMk cId="1747164980" sldId="282"/>
        </pc:sldMkLst>
        <pc:spChg chg="mod">
          <ac:chgData name="李孟嘉" userId="S::b0829048@cgu.edu.tw::1130f7ac-c008-4819-8b21-126f3921e170" providerId="AD" clId="Web-{4DE9441C-93D6-4898-1F5E-522B373D4482}" dt="2021-12-05T16:59:46.066" v="158" actId="20577"/>
          <ac:spMkLst>
            <pc:docMk/>
            <pc:sldMk cId="1747164980" sldId="282"/>
            <ac:spMk id="2" creationId="{B37F0906-76FB-48E7-9DF6-FACD602E506F}"/>
          </ac:spMkLst>
        </pc:spChg>
        <pc:spChg chg="mod">
          <ac:chgData name="李孟嘉" userId="S::b0829048@cgu.edu.tw::1130f7ac-c008-4819-8b21-126f3921e170" providerId="AD" clId="Web-{4DE9441C-93D6-4898-1F5E-522B373D4482}" dt="2021-12-05T17:01:12.164" v="173" actId="20577"/>
          <ac:spMkLst>
            <pc:docMk/>
            <pc:sldMk cId="1747164980" sldId="282"/>
            <ac:spMk id="3" creationId="{AE07692C-A31F-4FFD-BBB1-960FAE67C67A}"/>
          </ac:spMkLst>
        </pc:spChg>
      </pc:sldChg>
      <pc:sldChg chg="addSp delSp modSp new mod ord setBg">
        <pc:chgData name="李孟嘉" userId="S::b0829048@cgu.edu.tw::1130f7ac-c008-4819-8b21-126f3921e170" providerId="AD" clId="Web-{4DE9441C-93D6-4898-1F5E-522B373D4482}" dt="2021-12-05T17:07:14.704" v="208" actId="14100"/>
        <pc:sldMkLst>
          <pc:docMk/>
          <pc:sldMk cId="3042469607" sldId="283"/>
        </pc:sldMkLst>
        <pc:spChg chg="mod">
          <ac:chgData name="李孟嘉" userId="S::b0829048@cgu.edu.tw::1130f7ac-c008-4819-8b21-126f3921e170" providerId="AD" clId="Web-{4DE9441C-93D6-4898-1F5E-522B373D4482}" dt="2021-12-05T17:03:05.010" v="178"/>
          <ac:spMkLst>
            <pc:docMk/>
            <pc:sldMk cId="3042469607" sldId="283"/>
            <ac:spMk id="2" creationId="{F2F617D2-8070-4AFD-8B89-059DDFAB80BB}"/>
          </ac:spMkLst>
        </pc:spChg>
        <pc:spChg chg="mod">
          <ac:chgData name="李孟嘉" userId="S::b0829048@cgu.edu.tw::1130f7ac-c008-4819-8b21-126f3921e170" providerId="AD" clId="Web-{4DE9441C-93D6-4898-1F5E-522B373D4482}" dt="2021-12-05T17:07:14.704" v="208" actId="14100"/>
          <ac:spMkLst>
            <pc:docMk/>
            <pc:sldMk cId="3042469607" sldId="283"/>
            <ac:spMk id="3" creationId="{0E2CFA1C-7545-42FA-9314-89BEC8BB479C}"/>
          </ac:spMkLst>
        </pc:spChg>
        <pc:spChg chg="add del mod">
          <ac:chgData name="李孟嘉" userId="S::b0829048@cgu.edu.tw::1130f7ac-c008-4819-8b21-126f3921e170" providerId="AD" clId="Web-{4DE9441C-93D6-4898-1F5E-522B373D4482}" dt="2021-12-05T16:58:28.314" v="140"/>
          <ac:spMkLst>
            <pc:docMk/>
            <pc:sldMk cId="3042469607" sldId="283"/>
            <ac:spMk id="4" creationId="{B1F074FF-0664-4C7A-8753-A1D1E146FE10}"/>
          </ac:spMkLst>
        </pc:spChg>
        <pc:spChg chg="add">
          <ac:chgData name="李孟嘉" userId="S::b0829048@cgu.edu.tw::1130f7ac-c008-4819-8b21-126f3921e170" providerId="AD" clId="Web-{4DE9441C-93D6-4898-1F5E-522B373D4482}" dt="2021-12-05T17:03:05.010" v="178"/>
          <ac:spMkLst>
            <pc:docMk/>
            <pc:sldMk cId="3042469607" sldId="283"/>
            <ac:spMk id="11" creationId="{7FF47CB7-972F-479F-A36D-9E72D26EC8DA}"/>
          </ac:spMkLst>
        </pc:spChg>
        <pc:spChg chg="add">
          <ac:chgData name="李孟嘉" userId="S::b0829048@cgu.edu.tw::1130f7ac-c008-4819-8b21-126f3921e170" providerId="AD" clId="Web-{4DE9441C-93D6-4898-1F5E-522B373D4482}" dt="2021-12-05T17:03:05.010" v="178"/>
          <ac:spMkLst>
            <pc:docMk/>
            <pc:sldMk cId="3042469607" sldId="283"/>
            <ac:spMk id="13" creationId="{0D153B68-5844-490D-8E67-F616D6D721CA}"/>
          </ac:spMkLst>
        </pc:spChg>
        <pc:spChg chg="add">
          <ac:chgData name="李孟嘉" userId="S::b0829048@cgu.edu.tw::1130f7ac-c008-4819-8b21-126f3921e170" providerId="AD" clId="Web-{4DE9441C-93D6-4898-1F5E-522B373D4482}" dt="2021-12-05T17:03:05.010" v="178"/>
          <ac:spMkLst>
            <pc:docMk/>
            <pc:sldMk cId="3042469607" sldId="283"/>
            <ac:spMk id="15" creationId="{C64E267B-3F5A-4357-9E7F-C5FBE5D3B1E0}"/>
          </ac:spMkLst>
        </pc:spChg>
        <pc:graphicFrameChg chg="add mod modGraphic">
          <ac:chgData name="李孟嘉" userId="S::b0829048@cgu.edu.tw::1130f7ac-c008-4819-8b21-126f3921e170" providerId="AD" clId="Web-{4DE9441C-93D6-4898-1F5E-522B373D4482}" dt="2021-12-05T17:03:12.229" v="179" actId="1076"/>
          <ac:graphicFrameMkLst>
            <pc:docMk/>
            <pc:sldMk cId="3042469607" sldId="283"/>
            <ac:graphicFrameMk id="6" creationId="{DC01CD87-084E-4617-A018-7545D89A47A2}"/>
          </ac:graphicFrameMkLst>
        </pc:graphicFrameChg>
      </pc:sldChg>
      <pc:sldChg chg="modSp new modNotes">
        <pc:chgData name="李孟嘉" userId="S::b0829048@cgu.edu.tw::1130f7ac-c008-4819-8b21-126f3921e170" providerId="AD" clId="Web-{4DE9441C-93D6-4898-1F5E-522B373D4482}" dt="2021-12-05T17:08:35.034" v="222"/>
        <pc:sldMkLst>
          <pc:docMk/>
          <pc:sldMk cId="1795939022" sldId="284"/>
        </pc:sldMkLst>
        <pc:spChg chg="mod">
          <ac:chgData name="李孟嘉" userId="S::b0829048@cgu.edu.tw::1130f7ac-c008-4819-8b21-126f3921e170" providerId="AD" clId="Web-{4DE9441C-93D6-4898-1F5E-522B373D4482}" dt="2021-12-05T16:58:54.205" v="155" actId="20577"/>
          <ac:spMkLst>
            <pc:docMk/>
            <pc:sldMk cId="1795939022" sldId="284"/>
            <ac:spMk id="2" creationId="{99A916A1-46A7-48C3-B351-E835A5704C38}"/>
          </ac:spMkLst>
        </pc:spChg>
        <pc:spChg chg="mod">
          <ac:chgData name="李孟嘉" userId="S::b0829048@cgu.edu.tw::1130f7ac-c008-4819-8b21-126f3921e170" providerId="AD" clId="Web-{4DE9441C-93D6-4898-1F5E-522B373D4482}" dt="2021-12-05T17:08:32.722" v="221" actId="20577"/>
          <ac:spMkLst>
            <pc:docMk/>
            <pc:sldMk cId="1795939022" sldId="284"/>
            <ac:spMk id="3" creationId="{30292F19-CBF6-4E50-A1EA-F3C1218AE35F}"/>
          </ac:spMkLst>
        </pc:spChg>
      </pc:sldChg>
      <pc:sldChg chg="modSp new">
        <pc:chgData name="李孟嘉" userId="S::b0829048@cgu.edu.tw::1130f7ac-c008-4819-8b21-126f3921e170" providerId="AD" clId="Web-{4DE9441C-93D6-4898-1F5E-522B373D4482}" dt="2021-12-05T17:16:07.484" v="258" actId="20577"/>
        <pc:sldMkLst>
          <pc:docMk/>
          <pc:sldMk cId="2123624901" sldId="285"/>
        </pc:sldMkLst>
        <pc:spChg chg="mod">
          <ac:chgData name="李孟嘉" userId="S::b0829048@cgu.edu.tw::1130f7ac-c008-4819-8b21-126f3921e170" providerId="AD" clId="Web-{4DE9441C-93D6-4898-1F5E-522B373D4482}" dt="2021-12-05T16:58:53.267" v="154" actId="20577"/>
          <ac:spMkLst>
            <pc:docMk/>
            <pc:sldMk cId="2123624901" sldId="285"/>
            <ac:spMk id="2" creationId="{1C2AD8A7-2A8A-4739-A271-96DB958C7D1B}"/>
          </ac:spMkLst>
        </pc:spChg>
        <pc:spChg chg="mod">
          <ac:chgData name="李孟嘉" userId="S::b0829048@cgu.edu.tw::1130f7ac-c008-4819-8b21-126f3921e170" providerId="AD" clId="Web-{4DE9441C-93D6-4898-1F5E-522B373D4482}" dt="2021-12-05T17:16:07.484" v="258" actId="20577"/>
          <ac:spMkLst>
            <pc:docMk/>
            <pc:sldMk cId="2123624901" sldId="285"/>
            <ac:spMk id="3" creationId="{9E89AFC9-85C9-44C3-A503-E43CC3CF867B}"/>
          </ac:spMkLst>
        </pc:spChg>
      </pc:sldChg>
      <pc:sldChg chg="modSp new">
        <pc:chgData name="李孟嘉" userId="S::b0829048@cgu.edu.tw::1130f7ac-c008-4819-8b21-126f3921e170" providerId="AD" clId="Web-{4DE9441C-93D6-4898-1F5E-522B373D4482}" dt="2021-12-05T17:16:35.406" v="264" actId="20577"/>
        <pc:sldMkLst>
          <pc:docMk/>
          <pc:sldMk cId="274389264" sldId="286"/>
        </pc:sldMkLst>
        <pc:spChg chg="mod">
          <ac:chgData name="李孟嘉" userId="S::b0829048@cgu.edu.tw::1130f7ac-c008-4819-8b21-126f3921e170" providerId="AD" clId="Web-{4DE9441C-93D6-4898-1F5E-522B373D4482}" dt="2021-12-05T17:14:59.310" v="235" actId="20577"/>
          <ac:spMkLst>
            <pc:docMk/>
            <pc:sldMk cId="274389264" sldId="286"/>
            <ac:spMk id="2" creationId="{0253F5F9-8F0C-4A8C-953C-325F9937C65A}"/>
          </ac:spMkLst>
        </pc:spChg>
        <pc:spChg chg="mod">
          <ac:chgData name="李孟嘉" userId="S::b0829048@cgu.edu.tw::1130f7ac-c008-4819-8b21-126f3921e170" providerId="AD" clId="Web-{4DE9441C-93D6-4898-1F5E-522B373D4482}" dt="2021-12-05T17:16:35.406" v="264" actId="20577"/>
          <ac:spMkLst>
            <pc:docMk/>
            <pc:sldMk cId="274389264" sldId="286"/>
            <ac:spMk id="3" creationId="{E3B34F31-86EB-4EB4-98F2-76DF068461E9}"/>
          </ac:spMkLst>
        </pc:spChg>
      </pc:sldChg>
      <pc:sldChg chg="modSp new">
        <pc:chgData name="李孟嘉" userId="S::b0829048@cgu.edu.tw::1130f7ac-c008-4819-8b21-126f3921e170" providerId="AD" clId="Web-{4DE9441C-93D6-4898-1F5E-522B373D4482}" dt="2021-12-05T17:19:23.098" v="278" actId="20577"/>
        <pc:sldMkLst>
          <pc:docMk/>
          <pc:sldMk cId="316148751" sldId="287"/>
        </pc:sldMkLst>
        <pc:spChg chg="mod">
          <ac:chgData name="李孟嘉" userId="S::b0829048@cgu.edu.tw::1130f7ac-c008-4819-8b21-126f3921e170" providerId="AD" clId="Web-{4DE9441C-93D6-4898-1F5E-522B373D4482}" dt="2021-12-05T16:58:48.486" v="153" actId="20577"/>
          <ac:spMkLst>
            <pc:docMk/>
            <pc:sldMk cId="316148751" sldId="287"/>
            <ac:spMk id="2" creationId="{3418D3F9-8230-4BF5-9D54-0215DCEB9114}"/>
          </ac:spMkLst>
        </pc:spChg>
        <pc:spChg chg="mod">
          <ac:chgData name="李孟嘉" userId="S::b0829048@cgu.edu.tw::1130f7ac-c008-4819-8b21-126f3921e170" providerId="AD" clId="Web-{4DE9441C-93D6-4898-1F5E-522B373D4482}" dt="2021-12-05T17:19:23.098" v="278" actId="20577"/>
          <ac:spMkLst>
            <pc:docMk/>
            <pc:sldMk cId="316148751" sldId="287"/>
            <ac:spMk id="3" creationId="{BB0330D6-1CC9-4A89-AF82-D2ACB122D7AA}"/>
          </ac:spMkLst>
        </pc:spChg>
      </pc:sldChg>
      <pc:sldChg chg="modSp new ord">
        <pc:chgData name="李孟嘉" userId="S::b0829048@cgu.edu.tw::1130f7ac-c008-4819-8b21-126f3921e170" providerId="AD" clId="Web-{4DE9441C-93D6-4898-1F5E-522B373D4482}" dt="2021-12-05T17:19:20.285" v="277" actId="20577"/>
        <pc:sldMkLst>
          <pc:docMk/>
          <pc:sldMk cId="1899332179" sldId="288"/>
        </pc:sldMkLst>
        <pc:spChg chg="mod">
          <ac:chgData name="李孟嘉" userId="S::b0829048@cgu.edu.tw::1130f7ac-c008-4819-8b21-126f3921e170" providerId="AD" clId="Web-{4DE9441C-93D6-4898-1F5E-522B373D4482}" dt="2021-12-05T16:58:46.048" v="152" actId="20577"/>
          <ac:spMkLst>
            <pc:docMk/>
            <pc:sldMk cId="1899332179" sldId="288"/>
            <ac:spMk id="2" creationId="{D30359AA-B3FC-44CB-BBE0-FC3863B56C51}"/>
          </ac:spMkLst>
        </pc:spChg>
        <pc:spChg chg="mod">
          <ac:chgData name="李孟嘉" userId="S::b0829048@cgu.edu.tw::1130f7ac-c008-4819-8b21-126f3921e170" providerId="AD" clId="Web-{4DE9441C-93D6-4898-1F5E-522B373D4482}" dt="2021-12-05T17:19:20.285" v="277" actId="20577"/>
          <ac:spMkLst>
            <pc:docMk/>
            <pc:sldMk cId="1899332179" sldId="288"/>
            <ac:spMk id="3" creationId="{953A793E-D874-4037-99A7-EF934C020F3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4T14:31:4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A58D7-F688-4FCA-B612-E956511C27C5}" type="datetimeFigureOut">
              <a:rPr lang="en-US" altLang="zh-TW"/>
              <a:t>2021/12/5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C1076-F81C-4CEA-9725-25D8796D69BA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6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ea typeface="新細明體"/>
              </a:rPr>
              <a:t>GlClear</a:t>
            </a:r>
            <a:r>
              <a:rPr lang="en-US" altLang="zh-TW" dirty="0">
                <a:ea typeface="新細明體"/>
              </a:rPr>
              <a:t> </a:t>
            </a:r>
            <a:r>
              <a:rPr lang="zh-TW" altLang="en-US" dirty="0" err="1">
                <a:ea typeface="新細明體"/>
              </a:rPr>
              <a:t>函式會採用單一引數</a:t>
            </a:r>
            <a:r>
              <a:rPr lang="en-US" altLang="zh-TW" dirty="0">
                <a:ea typeface="新細明體"/>
              </a:rPr>
              <a:t> (mask) </a:t>
            </a:r>
            <a:r>
              <a:rPr lang="zh-TW" altLang="en-US" dirty="0" err="1">
                <a:ea typeface="新細明體"/>
              </a:rPr>
              <a:t>這是數個值的位</a:t>
            </a:r>
            <a:r>
              <a:rPr lang="en-US" altLang="zh-TW" dirty="0">
                <a:ea typeface="新細明體"/>
              </a:rPr>
              <a:t> </a:t>
            </a:r>
            <a:r>
              <a:rPr lang="en-US" altLang="zh-TW" dirty="0" err="1">
                <a:ea typeface="新細明體"/>
              </a:rPr>
              <a:t>or</a:t>
            </a:r>
            <a:r>
              <a:rPr lang="zh-TW" altLang="en-US" dirty="0" err="1">
                <a:ea typeface="新細明體"/>
              </a:rPr>
              <a:t>，表示要清除的緩衝區</a:t>
            </a:r>
            <a:r>
              <a:rPr lang="zh-TW" altLang="en-US" dirty="0">
                <a:ea typeface="新細明體"/>
              </a:rPr>
              <a:t>。</a:t>
            </a:r>
            <a:r>
              <a:rPr lang="en-US" altLang="zh-TW" dirty="0">
                <a:ea typeface="新細明體"/>
              </a:rPr>
              <a:t> </a:t>
            </a:r>
            <a:endParaRPr lang="zh-TW"/>
          </a:p>
          <a:p>
            <a:r>
              <a:rPr lang="zh-TW" altLang="en-US" dirty="0" err="1">
                <a:ea typeface="新細明體"/>
              </a:rPr>
              <a:t>每個緩衝區清除的值取決於該緩衝區的清除值設定</a:t>
            </a:r>
            <a:r>
              <a:rPr lang="zh-TW" altLang="en-US" dirty="0">
                <a:ea typeface="新細明體"/>
              </a:rPr>
              <a:t>。</a:t>
            </a:r>
            <a:r>
              <a:rPr lang="en-US" altLang="zh-TW" dirty="0">
                <a:ea typeface="新細明體"/>
              </a:rPr>
              <a:t> </a:t>
            </a:r>
            <a:endParaRPr lang="zh-TW"/>
          </a:p>
          <a:p>
            <a:r>
              <a:rPr lang="zh-TW" altLang="en-US" dirty="0" err="1">
                <a:ea typeface="新細明體"/>
              </a:rPr>
              <a:t>如果緩衝區不存在，則在該緩衝區導向的</a:t>
            </a:r>
            <a:r>
              <a:rPr lang="en-US" altLang="zh-TW" dirty="0">
                <a:ea typeface="新細明體"/>
              </a:rPr>
              <a:t> </a:t>
            </a:r>
            <a:r>
              <a:rPr lang="en-US" altLang="zh-TW" dirty="0" err="1">
                <a:ea typeface="新細明體"/>
              </a:rPr>
              <a:t>glClear</a:t>
            </a:r>
            <a:r>
              <a:rPr lang="en-US" altLang="zh-TW" dirty="0">
                <a:ea typeface="新細明體"/>
              </a:rPr>
              <a:t> </a:t>
            </a:r>
            <a:r>
              <a:rPr lang="zh-TW" altLang="en-US" dirty="0" err="1">
                <a:ea typeface="新細明體"/>
              </a:rPr>
              <a:t>呼叫不會有任何作用</a:t>
            </a:r>
            <a:r>
              <a:rPr lang="zh-TW" altLang="en-US" dirty="0">
                <a:ea typeface="新細明體"/>
              </a:rPr>
              <a:t>。</a:t>
            </a:r>
            <a:endParaRPr lang="zh-TW" dirty="0">
              <a:ea typeface="新細明體"/>
            </a:endParaRPr>
          </a:p>
          <a:p>
            <a:br>
              <a:rPr lang="en-US" altLang="zh-TW" dirty="0"/>
            </a:br>
            <a:endParaRPr lang="en-US" altLang="zh-TW" dirty="0"/>
          </a:p>
          <a:p>
            <a:endParaRPr lang="en-US" altLang="zh-TW" dirty="0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C1076-F81C-4CEA-9725-25D8796D69BA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876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err="1"/>
              <a:t>視口</a:t>
            </a:r>
            <a:r>
              <a:rPr lang="en-US" dirty="0"/>
              <a:t>:</a:t>
            </a:r>
            <a:endParaRPr lang="zh-TW" dirty="0"/>
          </a:p>
          <a:p>
            <a:r>
              <a:rPr lang="zh-TW" altLang="en-US" dirty="0"/>
              <a:t>它可以和視窗等大，也可以比視窗大或者小。只有繪製在視口區域中的圖形才能被顯示，如果圖形有一部分超出了視口區域，那麼那一部分是看不到的。通過</a:t>
            </a:r>
            <a:r>
              <a:rPr lang="en-US" dirty="0"/>
              <a:t>glViewport()</a:t>
            </a:r>
            <a:r>
              <a:rPr lang="zh-TW" altLang="en-US" dirty="0" err="1"/>
              <a:t>函式設定</a:t>
            </a:r>
            <a:r>
              <a:rPr lang="zh-TW" altLang="en-US" dirty="0"/>
              <a:t>。</a:t>
            </a:r>
            <a:r>
              <a:rPr lang="en-US" dirty="0"/>
              <a:t> </a:t>
            </a:r>
            <a:endParaRPr lang="zh-TW" dirty="0"/>
          </a:p>
          <a:p>
            <a:endParaRPr lang="en-US" altLang="zh-TW" dirty="0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C1076-F81C-4CEA-9725-25D8796D69BA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05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err="1"/>
              <a:t>此函式沒有參數</a:t>
            </a:r>
            <a:r>
              <a:rPr lang="zh-TW" altLang="en-US" dirty="0"/>
              <a:t>。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C1076-F81C-4CEA-9725-25D8796D69BA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262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ea typeface="新細明體"/>
              </a:rPr>
              <a:t>GlMaterialfv</a:t>
            </a:r>
            <a:r>
              <a:rPr lang="en-US" altLang="zh-TW" dirty="0">
                <a:ea typeface="新細明體"/>
              </a:rPr>
              <a:t> </a:t>
            </a:r>
            <a:r>
              <a:rPr lang="zh-TW" altLang="en-US" dirty="0" err="1">
                <a:ea typeface="新細明體"/>
              </a:rPr>
              <a:t>函式會將值指派給材質參數</a:t>
            </a:r>
            <a:r>
              <a:rPr lang="zh-TW" altLang="en-US" dirty="0">
                <a:ea typeface="新細明體"/>
              </a:rPr>
              <a:t>。</a:t>
            </a:r>
            <a:r>
              <a:rPr lang="en-US" altLang="zh-TW" dirty="0">
                <a:ea typeface="新細明體"/>
              </a:rPr>
              <a:t> </a:t>
            </a:r>
            <a:r>
              <a:rPr lang="zh-TW" altLang="en-US">
                <a:ea typeface="新細明體"/>
              </a:rPr>
              <a:t>有兩組相符的材質參數。</a:t>
            </a:r>
            <a:r>
              <a:rPr lang="en-US" altLang="zh-TW" dirty="0">
                <a:ea typeface="新細明體"/>
              </a:rPr>
              <a:t> </a:t>
            </a:r>
            <a:r>
              <a:rPr lang="zh-TW" altLang="en-US">
                <a:ea typeface="新細明體"/>
              </a:rPr>
              <a:t>其中一個是</a:t>
            </a:r>
            <a:r>
              <a:rPr lang="en-US" altLang="zh-TW" dirty="0">
                <a:ea typeface="新細明體"/>
              </a:rPr>
              <a:t> front </a:t>
            </a:r>
            <a:r>
              <a:rPr lang="zh-TW" altLang="en-US">
                <a:ea typeface="新細明體"/>
              </a:rPr>
              <a:t>的集合，用來將點、線條、點陣圖和所有多邊形</a:t>
            </a:r>
            <a:r>
              <a:rPr lang="en-US" altLang="zh-TW" dirty="0">
                <a:ea typeface="新細明體"/>
              </a:rPr>
              <a:t> (</a:t>
            </a:r>
            <a:r>
              <a:rPr lang="zh-TW" altLang="en-US">
                <a:ea typeface="新細明體"/>
              </a:rPr>
              <a:t>在停用雙面光源時，</a:t>
            </a:r>
            <a:r>
              <a:rPr lang="en-US" altLang="zh-TW" dirty="0">
                <a:ea typeface="新細明體"/>
              </a:rPr>
              <a:t>) </a:t>
            </a:r>
            <a:r>
              <a:rPr lang="zh-TW" altLang="en-US">
                <a:ea typeface="新細明體"/>
              </a:rPr>
              <a:t>，或只是在</a:t>
            </a:r>
            <a:r>
              <a:rPr lang="en-US" altLang="zh-TW" dirty="0">
                <a:ea typeface="新細明體"/>
              </a:rPr>
              <a:t>) </a:t>
            </a:r>
            <a:r>
              <a:rPr lang="zh-TW" altLang="en-US">
                <a:ea typeface="新細明體"/>
              </a:rPr>
              <a:t>啟用雙面光源</a:t>
            </a:r>
            <a:r>
              <a:rPr lang="en-US" altLang="zh-TW" dirty="0">
                <a:ea typeface="新細明體"/>
              </a:rPr>
              <a:t> (</a:t>
            </a:r>
            <a:r>
              <a:rPr lang="zh-TW" altLang="en-US">
                <a:ea typeface="新細明體"/>
              </a:rPr>
              <a:t>時的多邊形。</a:t>
            </a:r>
            <a:r>
              <a:rPr lang="en-US" altLang="zh-TW" dirty="0">
                <a:ea typeface="新細明體"/>
              </a:rPr>
              <a:t> </a:t>
            </a:r>
            <a:r>
              <a:rPr lang="zh-TW" altLang="en-US">
                <a:ea typeface="新細明體"/>
              </a:rPr>
              <a:t>另一組</a:t>
            </a:r>
            <a:r>
              <a:rPr lang="en-US" altLang="zh-TW" dirty="0">
                <a:ea typeface="新細明體"/>
              </a:rPr>
              <a:t> [ </a:t>
            </a:r>
            <a:r>
              <a:rPr lang="zh-TW" altLang="en-US">
                <a:ea typeface="新細明體"/>
              </a:rPr>
              <a:t>回溯</a:t>
            </a:r>
            <a:r>
              <a:rPr lang="en-US" altLang="zh-TW" dirty="0">
                <a:ea typeface="新細明體"/>
              </a:rPr>
              <a:t>] </a:t>
            </a:r>
            <a:r>
              <a:rPr lang="zh-TW" altLang="en-US">
                <a:ea typeface="新細明體"/>
              </a:rPr>
              <a:t>則是在啟用雙面光源的情況下，用來為向下多邊形加上陰影。</a:t>
            </a:r>
            <a:endParaRPr lang="zh-TW"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C1076-F81C-4CEA-9725-25D8796D69BA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66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平滑陰影（預設值）會使頂點的計算色彩插補，因為基本型別會進行柵格化，通常會將不同的色彩指派給每個產生的圖元片段。</a:t>
            </a:r>
            <a:r>
              <a:rPr lang="en-US" altLang="zh-TW" dirty="0">
                <a:ea typeface="新細明體"/>
              </a:rPr>
              <a:t> </a:t>
            </a:r>
            <a:r>
              <a:rPr lang="zh-TW" altLang="en-US">
                <a:ea typeface="新細明體"/>
              </a:rPr>
              <a:t>一般陰影只會選取一個頂點的計算色彩，並將其指派給所有藉由將單一基本型別來產生的圖元片段。</a:t>
            </a:r>
            <a:r>
              <a:rPr lang="en-US" altLang="zh-TW" dirty="0">
                <a:ea typeface="新細明體"/>
              </a:rPr>
              <a:t> </a:t>
            </a:r>
            <a:r>
              <a:rPr lang="zh-TW" altLang="en-US">
                <a:ea typeface="新細明體"/>
              </a:rPr>
              <a:t>無論是哪一種情況，頂點的計算色彩都是光源的結果、如果已啟用光源，或是在指定頂點時的目前色彩（如果已停用光源的話）。</a:t>
            </a:r>
          </a:p>
          <a:p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C1076-F81C-4CEA-9725-25D8796D69BA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95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err="1">
                <a:ea typeface="新細明體"/>
              </a:rPr>
              <a:t>GlClearColor</a:t>
            </a:r>
            <a:r>
              <a:rPr lang="en-US" altLang="zh-TW" dirty="0">
                <a:ea typeface="新細明體"/>
              </a:rPr>
              <a:t> </a:t>
            </a:r>
            <a:r>
              <a:rPr lang="zh-TW" altLang="en-US">
                <a:ea typeface="新細明體"/>
              </a:rPr>
              <a:t>函式會指定</a:t>
            </a:r>
            <a:r>
              <a:rPr lang="en-US" altLang="zh-TW" dirty="0">
                <a:ea typeface="新細明體"/>
              </a:rPr>
              <a:t> </a:t>
            </a:r>
            <a:r>
              <a:rPr lang="en-US" altLang="zh-TW" b="1" dirty="0" err="1">
                <a:ea typeface="新細明體"/>
              </a:rPr>
              <a:t>glClear</a:t>
            </a:r>
            <a:r>
              <a:rPr lang="zh-TW" altLang="en-US">
                <a:ea typeface="新細明體"/>
              </a:rPr>
              <a:t>用來清除色彩緩衝區的紅色、綠色、藍色和</a:t>
            </a:r>
            <a:r>
              <a:rPr lang="en-US" altLang="zh-TW" dirty="0">
                <a:ea typeface="新細明體"/>
              </a:rPr>
              <a:t> Alpha </a:t>
            </a:r>
            <a:r>
              <a:rPr lang="zh-TW" altLang="en-US">
                <a:ea typeface="新細明體"/>
              </a:rPr>
              <a:t>值。</a:t>
            </a:r>
            <a:r>
              <a:rPr lang="en-US" altLang="zh-TW" dirty="0">
                <a:ea typeface="新細明體"/>
              </a:rPr>
              <a:t> </a:t>
            </a:r>
            <a:r>
              <a:rPr lang="en-US" altLang="zh-TW" b="1" dirty="0" err="1">
                <a:ea typeface="新細明體"/>
              </a:rPr>
              <a:t>GlClearColor</a:t>
            </a:r>
            <a:r>
              <a:rPr lang="en-US" altLang="zh-TW" dirty="0">
                <a:ea typeface="新細明體"/>
              </a:rPr>
              <a:t> </a:t>
            </a:r>
            <a:r>
              <a:rPr lang="zh-TW" altLang="en-US">
                <a:ea typeface="新細明體"/>
              </a:rPr>
              <a:t>所指定的值會壓制至範圍</a:t>
            </a:r>
            <a:r>
              <a:rPr lang="en-US" altLang="zh-TW" dirty="0">
                <a:ea typeface="新細明體"/>
              </a:rPr>
              <a:t> [ 0</a:t>
            </a:r>
            <a:r>
              <a:rPr lang="zh-TW" altLang="en-US">
                <a:ea typeface="新細明體"/>
              </a:rPr>
              <a:t>，</a:t>
            </a:r>
            <a:r>
              <a:rPr lang="en-US" altLang="zh-TW" dirty="0">
                <a:ea typeface="新細明體"/>
              </a:rPr>
              <a:t>1 ] </a:t>
            </a:r>
            <a:r>
              <a:rPr lang="zh-TW" altLang="en-US">
                <a:ea typeface="新細明體"/>
              </a:rPr>
              <a:t>。</a:t>
            </a:r>
            <a:endParaRPr lang="zh-TW"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C1076-F81C-4CEA-9725-25D8796D69BA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325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/>
              <a:t>在</a:t>
            </a:r>
            <a:r>
              <a:rPr lang="en-US" altLang="zh-TW" b="1" dirty="0" err="1"/>
              <a:t>openGL</a:t>
            </a:r>
            <a:r>
              <a:rPr lang="zh-TW" altLang="en-US" b="1"/>
              <a:t>中編程，經常用到</a:t>
            </a:r>
            <a:r>
              <a:rPr lang="en-US" altLang="zh-TW" b="1" dirty="0"/>
              <a:t>glColor3f</a:t>
            </a:r>
            <a:r>
              <a:rPr lang="zh-TW" altLang="en-US" b="1"/>
              <a:t>（）函數進行顏色設定</a:t>
            </a:r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C1076-F81C-4CEA-9725-25D8796D69BA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51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ea typeface="新細明體"/>
              <a:cs typeface="Calibri" panose="020F0502020204030204"/>
            </a:endParaRPr>
          </a:p>
          <a:p>
            <a:endParaRPr lang="zh-TW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C1076-F81C-4CEA-9725-25D8796D69BA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53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575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7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2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084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863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5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5, 2021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681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6" r:id="rId7"/>
    <p:sldLayoutId id="2147483822" r:id="rId8"/>
    <p:sldLayoutId id="2147483823" r:id="rId9"/>
    <p:sldLayoutId id="2147483824" r:id="rId10"/>
    <p:sldLayoutId id="214748382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yatm.com.tw/wiki/RGBA" TargetMode="External"/><Relationship Id="rId2" Type="http://schemas.openxmlformats.org/officeDocument/2006/relationships/hyperlink" Target="https://www.easyatm.com.tw/wiki/RG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5AA8821A-7C78-4A6F-9ADA-BEF42372C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59" b="21991"/>
          <a:stretch/>
        </p:blipFill>
        <p:spPr>
          <a:xfrm>
            <a:off x="20" y="-1"/>
            <a:ext cx="12191980" cy="685800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792EE87-4150-454F-8312-283882EFB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2"/>
            <a:ext cx="12191999" cy="4934490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40784"/>
                </a:srgbClr>
              </a:gs>
              <a:gs pos="80000">
                <a:srgbClr val="000000">
                  <a:alpha val="28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97040" y="1122362"/>
            <a:ext cx="8376514" cy="2494295"/>
          </a:xfrm>
        </p:spPr>
        <p:txBody>
          <a:bodyPr>
            <a:normAutofit/>
          </a:bodyPr>
          <a:lstStyle/>
          <a:p>
            <a:r>
              <a:rPr lang="zh-TW" altLang="en-US" sz="6000">
                <a:solidFill>
                  <a:srgbClr val="FFFFFF"/>
                </a:solidFill>
                <a:ea typeface="新細明體"/>
                <a:cs typeface="Calibri Light"/>
              </a:rPr>
              <a:t>計算機圖學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29803" y="3772789"/>
            <a:ext cx="6141493" cy="12154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buFont typeface="Wingdings,Sans-Serif"/>
              <a:buChar char="§"/>
            </a:pPr>
            <a:r>
              <a:rPr lang="en-US" altLang="zh-TW" b="1">
                <a:solidFill>
                  <a:srgbClr val="FFFFFF"/>
                </a:solidFill>
                <a:ea typeface="+mn-lt"/>
                <a:cs typeface="+mn-lt"/>
              </a:rPr>
              <a:t>B0729048 </a:t>
            </a:r>
            <a:r>
              <a:rPr lang="zh-TW" altLang="en-US" b="1">
                <a:solidFill>
                  <a:srgbClr val="FFFFFF"/>
                </a:solidFill>
                <a:ea typeface="+mn-lt"/>
                <a:cs typeface="+mn-lt"/>
              </a:rPr>
              <a:t>陳立翔</a:t>
            </a:r>
            <a:r>
              <a:rPr lang="en-US" altLang="zh-TW" b="1">
                <a:solidFill>
                  <a:srgbClr val="FFFFFF"/>
                </a:solidFill>
                <a:ea typeface="+mn-lt"/>
                <a:cs typeface="+mn-lt"/>
              </a:rPr>
              <a:t> B0729067 </a:t>
            </a:r>
            <a:r>
              <a:rPr lang="zh-TW" altLang="en-US" b="1">
                <a:solidFill>
                  <a:srgbClr val="FFFFFF"/>
                </a:solidFill>
                <a:ea typeface="+mn-lt"/>
                <a:cs typeface="+mn-lt"/>
              </a:rPr>
              <a:t>陳希賢</a:t>
            </a:r>
            <a:endParaRPr lang="en-US" altLang="zh-TW" b="1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buFont typeface="Wingdings,Sans-Serif"/>
              <a:buChar char="§"/>
            </a:pPr>
            <a:r>
              <a:rPr lang="en-US" altLang="zh-TW" b="1">
                <a:solidFill>
                  <a:srgbClr val="FFFFFF"/>
                </a:solidFill>
                <a:ea typeface="+mn-lt"/>
                <a:cs typeface="+mn-lt"/>
              </a:rPr>
              <a:t>B0829022 </a:t>
            </a:r>
            <a:r>
              <a:rPr lang="zh-TW" altLang="en-US" b="1">
                <a:solidFill>
                  <a:srgbClr val="FFFFFF"/>
                </a:solidFill>
                <a:ea typeface="+mn-lt"/>
                <a:cs typeface="+mn-lt"/>
              </a:rPr>
              <a:t>翁旻醇</a:t>
            </a:r>
            <a:r>
              <a:rPr lang="en-US" altLang="zh-TW" b="1">
                <a:solidFill>
                  <a:srgbClr val="FFFFFF"/>
                </a:solidFill>
                <a:ea typeface="+mn-lt"/>
                <a:cs typeface="+mn-lt"/>
              </a:rPr>
              <a:t> B0829027 </a:t>
            </a:r>
            <a:r>
              <a:rPr lang="zh-TW" altLang="en-US" b="1">
                <a:solidFill>
                  <a:srgbClr val="FFFFFF"/>
                </a:solidFill>
                <a:ea typeface="+mn-lt"/>
                <a:cs typeface="+mn-lt"/>
              </a:rPr>
              <a:t>鄭星逸</a:t>
            </a:r>
            <a:endParaRPr lang="en-US" altLang="zh-TW" b="1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buFont typeface="Wingdings,Sans-Serif"/>
              <a:buChar char="§"/>
            </a:pPr>
            <a:r>
              <a:rPr lang="en-US" altLang="zh-TW" b="1">
                <a:solidFill>
                  <a:srgbClr val="FFFFFF"/>
                </a:solidFill>
                <a:ea typeface="+mn-lt"/>
                <a:cs typeface="+mn-lt"/>
              </a:rPr>
              <a:t>B0829048 </a:t>
            </a:r>
            <a:r>
              <a:rPr lang="zh-TW" altLang="en-US" b="1">
                <a:solidFill>
                  <a:srgbClr val="FFFFFF"/>
                </a:solidFill>
                <a:ea typeface="+mn-lt"/>
                <a:cs typeface="+mn-lt"/>
              </a:rPr>
              <a:t>李孟嘉</a:t>
            </a:r>
            <a:r>
              <a:rPr lang="en-US" altLang="zh-TW" b="1">
                <a:solidFill>
                  <a:srgbClr val="FFFFFF"/>
                </a:solidFill>
                <a:ea typeface="+mn-lt"/>
                <a:cs typeface="+mn-lt"/>
              </a:rPr>
              <a:t> B0829 056 </a:t>
            </a:r>
            <a:r>
              <a:rPr lang="zh-TW" altLang="en-US" b="1">
                <a:solidFill>
                  <a:srgbClr val="FFFFFF"/>
                </a:solidFill>
                <a:ea typeface="+mn-lt"/>
                <a:cs typeface="+mn-lt"/>
              </a:rPr>
              <a:t>陳杰</a:t>
            </a:r>
            <a:endParaRPr lang="en-US" altLang="zh-TW" b="1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buFont typeface="Wingdings,Sans-Serif"/>
              <a:buChar char="§"/>
            </a:pPr>
            <a:r>
              <a:rPr lang="en-US" altLang="zh-TW" b="1">
                <a:solidFill>
                  <a:srgbClr val="FFFFFF"/>
                </a:solidFill>
                <a:ea typeface="+mn-lt"/>
                <a:cs typeface="+mn-lt"/>
              </a:rPr>
              <a:t>B0829060 </a:t>
            </a:r>
            <a:r>
              <a:rPr lang="zh-TW" altLang="en-US" b="1">
                <a:solidFill>
                  <a:srgbClr val="FFFFFF"/>
                </a:solidFill>
                <a:ea typeface="+mn-lt"/>
                <a:cs typeface="+mn-lt"/>
              </a:rPr>
              <a:t>黃至祥</a:t>
            </a:r>
            <a:endParaRPr lang="en-US" altLang="zh-TW" b="1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buFont typeface="Wingdings,Sans-Serif"/>
              <a:buChar char="§"/>
            </a:pPr>
            <a:endParaRPr lang="en-US" altLang="zh-TW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zh-TW" sz="1300">
              <a:solidFill>
                <a:srgbClr val="FFFFFF"/>
              </a:solidFill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EA21D066-7EC1-44B4-8CF9-85511FDF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-1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6C2F2D6-F636-46AD-BCD9-994702A00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EF693875-948C-4D9B-AE6F-8F689427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43">
            <a:extLst>
              <a:ext uri="{FF2B5EF4-FFF2-40B4-BE49-F238E27FC236}">
                <a16:creationId xmlns:a16="http://schemas.microsoft.com/office/drawing/2014/main" id="{D8CF630E-BC57-4786-8B1F-C22C04E8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200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8B245-92ED-488D-9B53-EB400C28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Grandview"/>
                <a:ea typeface="+mj-lt"/>
                <a:cs typeface="+mj-lt"/>
              </a:rPr>
              <a:t>glViewport()函式介紹</a:t>
            </a:r>
            <a:r>
              <a:rPr lang="zh-TW" altLang="en-US">
                <a:latin typeface="Grandview"/>
                <a:ea typeface="+mj-lt"/>
                <a:cs typeface="+mj-lt"/>
              </a:rPr>
              <a:t> 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C45E9B-7C22-4DA8-9C99-C08A9833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其函式原型為glViewport(GLint x,GLint y,GLsizei width,GLsizei height)</a:t>
            </a:r>
            <a:endParaRPr lang="zh-TW" altLang="en-US"/>
          </a:p>
          <a:p>
            <a:pPr marL="0" indent="0">
              <a:buNone/>
            </a:pPr>
            <a:r>
              <a:rPr lang="zh-TW">
                <a:ea typeface="+mn-lt"/>
                <a:cs typeface="+mn-lt"/>
              </a:rPr>
              <a:t>     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x,y 以畫素為單位，指定了視窗的左下角位置。width,height表示視口矩形的寬       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度和高度，根據視窗的實時變化重繪視窗。</a:t>
            </a:r>
            <a:endParaRPr lang="zh-TW"/>
          </a:p>
          <a:p>
            <a:pPr marL="342900" indent="-342900"/>
            <a:r>
              <a:rPr lang="zh-TW" altLang="en-US">
                <a:ea typeface="+mn-lt"/>
                <a:cs typeface="+mn-lt"/>
              </a:rPr>
              <a:t>在預設情況下，視口被設定為佔據視窗的整個畫素矩形，視窗大小和視口大小相同。如果選擇一個更小的繪圖區域，可以用</a:t>
            </a:r>
            <a:r>
              <a:rPr lang="en-US" altLang="zh-TW" err="1">
                <a:ea typeface="+mn-lt"/>
                <a:cs typeface="+mn-lt"/>
              </a:rPr>
              <a:t>glviewport</a:t>
            </a:r>
            <a:r>
              <a:rPr lang="zh-TW" altLang="en-US">
                <a:ea typeface="+mn-lt"/>
                <a:cs typeface="+mn-lt"/>
              </a:rPr>
              <a:t>函式實現這一變換，在視窗中定義一個畫素矩形，將影象對映到這個矩形中。</a:t>
            </a:r>
            <a:endParaRPr lang="zh-TW"/>
          </a:p>
          <a:p>
            <a:pPr lvl="1"/>
            <a:r>
              <a:rPr lang="zh-TW" altLang="en-US">
                <a:ea typeface="Batang"/>
              </a:rPr>
              <a:t>    </a:t>
            </a:r>
            <a:r>
              <a:rPr lang="zh-TW">
                <a:ea typeface="+mn-lt"/>
                <a:cs typeface="+mn-lt"/>
              </a:rPr>
              <a:t>視口：就是視窗中用來顯示圖形的一塊矩形區域</a:t>
            </a:r>
            <a:r>
              <a:rPr lang="zh-TW" altLang="en-US">
                <a:ea typeface="+mn-lt"/>
                <a:cs typeface="+mn-lt"/>
              </a:rPr>
              <a:t>。</a:t>
            </a:r>
          </a:p>
          <a:p>
            <a:pPr lvl="1"/>
            <a:r>
              <a:rPr lang="zh-TW">
                <a:ea typeface="+mn-lt"/>
                <a:cs typeface="+mn-lt"/>
              </a:rPr>
              <a:t>    </a:t>
            </a:r>
            <a:r>
              <a:rPr lang="zh-TW" altLang="en-US">
                <a:ea typeface="+mn-lt"/>
                <a:cs typeface="+mn-lt"/>
              </a:rPr>
              <a:t>        </a:t>
            </a:r>
            <a:r>
              <a:rPr lang="zh-TW">
                <a:ea typeface="+mn-lt"/>
                <a:cs typeface="+mn-lt"/>
              </a:rPr>
              <a:t>比視口大的視窗，只能看見視口內的，</a:t>
            </a:r>
            <a:endParaRPr lang="zh-TW" altLang="en-US">
              <a:cs typeface="+mn-lt"/>
            </a:endParaRPr>
          </a:p>
          <a:p>
            <a:pPr lvl="1"/>
            <a:r>
              <a:rPr lang="zh-TW">
                <a:ea typeface="+mn-lt"/>
                <a:cs typeface="+mn-lt"/>
              </a:rPr>
              <a:t>         </a:t>
            </a:r>
            <a:r>
              <a:rPr lang="zh-TW" altLang="en-US">
                <a:ea typeface="+mn-lt"/>
                <a:cs typeface="+mn-lt"/>
              </a:rPr>
              <a:t>   </a:t>
            </a:r>
            <a:r>
              <a:rPr lang="zh-TW">
                <a:ea typeface="+mn-lt"/>
                <a:cs typeface="+mn-lt"/>
              </a:rPr>
              <a:t>視口外的圖形看不到，相當於看的是不完整</a:t>
            </a:r>
            <a:endParaRPr lang="zh-TW" altLang="en-US">
              <a:cs typeface="+mn-lt"/>
            </a:endParaRPr>
          </a:p>
          <a:p>
            <a:pPr lvl="1"/>
            <a:r>
              <a:rPr lang="zh-TW" altLang="en-US">
                <a:ea typeface="+mn-lt"/>
                <a:cs typeface="+mn-lt"/>
              </a:rPr>
              <a:t>            </a:t>
            </a:r>
            <a:r>
              <a:rPr lang="zh-TW">
                <a:ea typeface="+mn-lt"/>
                <a:cs typeface="+mn-lt"/>
              </a:rPr>
              <a:t>的圖形。</a:t>
            </a:r>
            <a:endParaRPr lang="zh-TW"/>
          </a:p>
          <a:p>
            <a:pPr lvl="1"/>
            <a:endParaRPr lang="zh-TW"/>
          </a:p>
          <a:p>
            <a:pPr lvl="1"/>
            <a:endParaRPr lang="zh-TW" altLang="en-US"/>
          </a:p>
        </p:txBody>
      </p:sp>
      <p:pic>
        <p:nvPicPr>
          <p:cNvPr id="4" name="圖片 4" descr="一張含有 文字, 監視器, 電子用品, 顯示 的圖片&#10;&#10;自動產生的描述">
            <a:extLst>
              <a:ext uri="{FF2B5EF4-FFF2-40B4-BE49-F238E27FC236}">
                <a16:creationId xmlns:a16="http://schemas.microsoft.com/office/drawing/2014/main" id="{4E643112-850E-4543-984E-E226F8FA9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3786003"/>
            <a:ext cx="3929742" cy="30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7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AFE39-8B5C-455E-A1FC-466CA8AF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Grandview"/>
                <a:ea typeface="+mj-lt"/>
                <a:cs typeface="+mj-lt"/>
              </a:rPr>
              <a:t>glLoadIdentity()函式介紹</a:t>
            </a:r>
            <a:r>
              <a:rPr lang="zh-TW" altLang="en-US">
                <a:latin typeface="Grandview"/>
                <a:ea typeface="+mj-lt"/>
                <a:cs typeface="+mj-lt"/>
              </a:rPr>
              <a:t> 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C6B2E5-6657-4F88-B1BE-1FC5B9E7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GlLoadIdentity 函式會將目前的矩陣取代為識別矩陣。 在語義上相當於使用下列識別矩陣來呼叫 glLoadMatrix。</a:t>
            </a:r>
            <a:endParaRPr lang="zh-TW" altLang="en-US"/>
          </a:p>
          <a:p>
            <a:r>
              <a:rPr lang="zh-TW">
                <a:ea typeface="+mn-lt"/>
                <a:cs typeface="+mn-lt"/>
              </a:rPr>
              <a:t>不過，在某些情況下，這會更有效率。</a:t>
            </a:r>
            <a:endParaRPr lang="zh-TW"/>
          </a:p>
          <a:p>
            <a:r>
              <a:rPr lang="zh-TW">
                <a:ea typeface="+mn-lt"/>
                <a:cs typeface="+mn-lt"/>
              </a:rPr>
              <a:t>下列函式會取出與 glLoadIdentity 相關的資訊：</a:t>
            </a:r>
            <a:endParaRPr lang="zh-TW"/>
          </a:p>
          <a:p>
            <a:r>
              <a:rPr lang="zh-TW">
                <a:ea typeface="+mn-lt"/>
                <a:cs typeface="+mn-lt"/>
              </a:rPr>
              <a:t>具有引數 GL _ 矩陣 _ 模式的 glGet</a:t>
            </a:r>
            <a:endParaRPr lang="zh-TW"/>
          </a:p>
          <a:p>
            <a:r>
              <a:rPr lang="zh-TW">
                <a:ea typeface="+mn-lt"/>
                <a:cs typeface="+mn-lt"/>
              </a:rPr>
              <a:t>具有引數 GL _ 模型 _ 矩陣的 glGet</a:t>
            </a:r>
            <a:endParaRPr lang="zh-TW"/>
          </a:p>
          <a:p>
            <a:r>
              <a:rPr lang="zh-TW">
                <a:ea typeface="+mn-lt"/>
                <a:cs typeface="+mn-lt"/>
              </a:rPr>
              <a:t>具有引數 GL _ 投射 _ 矩陣的 glGet</a:t>
            </a:r>
            <a:endParaRPr lang="zh-TW"/>
          </a:p>
          <a:p>
            <a:r>
              <a:rPr lang="zh-TW">
                <a:ea typeface="+mn-lt"/>
                <a:cs typeface="+mn-lt"/>
              </a:rPr>
              <a:t>具有引數 GL _ 材質 _ 矩陣的 glGet</a:t>
            </a:r>
            <a:endParaRPr 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85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8FA3E-EAEE-45A0-9CEC-ACE4139A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Grandview"/>
                <a:ea typeface="+mj-lt"/>
                <a:cs typeface="+mj-lt"/>
              </a:rPr>
              <a:t>glLightfv()函式介紹</a:t>
            </a:r>
            <a:r>
              <a:rPr lang="zh-TW" altLang="en-US">
                <a:latin typeface="Grandview"/>
                <a:ea typeface="+mj-lt"/>
                <a:cs typeface="+mj-lt"/>
              </a:rPr>
              <a:t> 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D83AC4-4040-4360-A234-07210092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i="1">
                <a:ea typeface="+mn-lt"/>
                <a:cs typeface="+mn-lt"/>
              </a:rPr>
              <a:t>light</a:t>
            </a:r>
            <a:endParaRPr lang="zh-TW" altLang="en-US">
              <a:cs typeface="+mn-lt"/>
            </a:endParaRPr>
          </a:p>
          <a:p>
            <a:pPr marL="0" indent="0">
              <a:buNone/>
            </a:pPr>
            <a:r>
              <a:rPr lang="zh-TW" altLang="en-US">
                <a:ea typeface="+mn-lt"/>
                <a:cs typeface="+mn-lt"/>
              </a:rPr>
              <a:t>  </a:t>
            </a:r>
            <a:r>
              <a:rPr lang="zh-TW">
                <a:ea typeface="+mn-lt"/>
                <a:cs typeface="+mn-lt"/>
              </a:rPr>
              <a:t>光線的識別碼。 可能的燈光數目取決於執行，但至少有8個燈支援。 其識別方式是以 GL 燈的符號名稱 _ 來 </a:t>
            </a:r>
            <a:r>
              <a:rPr lang="zh-TW" i="1">
                <a:ea typeface="+mn-lt"/>
                <a:cs typeface="+mn-lt"/>
              </a:rPr>
              <a:t>識別，</a:t>
            </a:r>
            <a:r>
              <a:rPr lang="zh-TW">
                <a:ea typeface="+mn-lt"/>
                <a:cs typeface="+mn-lt"/>
              </a:rPr>
              <a:t> 其中 </a:t>
            </a:r>
            <a:r>
              <a:rPr lang="zh-TW" i="1">
                <a:ea typeface="+mn-lt"/>
                <a:cs typeface="+mn-lt"/>
              </a:rPr>
              <a:t>i</a:t>
            </a:r>
            <a:r>
              <a:rPr lang="zh-TW">
                <a:ea typeface="+mn-lt"/>
                <a:cs typeface="+mn-lt"/>
              </a:rPr>
              <a:t> 是值：0到 GL _ 最大 _ 燈光-1。</a:t>
            </a:r>
            <a:endParaRPr lang="zh-TW" altLang="en-US">
              <a:ea typeface="+mn-lt"/>
              <a:cs typeface="+mn-lt"/>
            </a:endParaRPr>
          </a:p>
          <a:p>
            <a:r>
              <a:rPr lang="en-US" altLang="zh-TW" i="1" err="1">
                <a:ea typeface="+mn-lt"/>
                <a:cs typeface="+mn-lt"/>
              </a:rPr>
              <a:t>pname</a:t>
            </a:r>
            <a:endParaRPr lang="zh-TW" altLang="en-US" err="1"/>
          </a:p>
          <a:p>
            <a:pPr marL="0" indent="0">
              <a:buNone/>
            </a:pPr>
            <a:r>
              <a:rPr lang="en-US" altLang="zh-TW" i="1">
                <a:ea typeface="+mn-lt"/>
                <a:cs typeface="+mn-lt"/>
              </a:rPr>
              <a:t>  Light</a:t>
            </a:r>
            <a:r>
              <a:rPr lang="zh-TW" altLang="en-US">
                <a:ea typeface="+mn-lt"/>
                <a:cs typeface="+mn-lt"/>
              </a:rPr>
              <a:t> 的光源參數。 接受下列符號名稱。</a:t>
            </a:r>
            <a:endParaRPr lang="zh-TW" altLang="en-US"/>
          </a:p>
          <a:p>
            <a:r>
              <a:rPr lang="en-US" altLang="zh-TW" i="1">
                <a:ea typeface="+mn-lt"/>
                <a:cs typeface="+mn-lt"/>
              </a:rPr>
              <a:t>params</a:t>
            </a:r>
            <a:endParaRPr lang="zh-TW" altLang="en-US">
              <a:ea typeface="+mn-lt"/>
              <a:cs typeface="+mn-lt"/>
            </a:endParaRPr>
          </a:p>
          <a:p>
            <a:pPr>
              <a:buNone/>
            </a:pPr>
            <a:r>
              <a:rPr lang="zh-TW" altLang="en-US">
                <a:ea typeface="+mn-lt"/>
                <a:cs typeface="+mn-lt"/>
              </a:rPr>
              <a:t>  </a:t>
            </a:r>
            <a:r>
              <a:rPr lang="zh-TW">
                <a:ea typeface="+mn-lt"/>
                <a:cs typeface="+mn-lt"/>
              </a:rPr>
              <a:t>指定要將光源 </a:t>
            </a:r>
            <a:r>
              <a:rPr lang="zh-TW" i="1">
                <a:ea typeface="+mn-lt"/>
                <a:cs typeface="+mn-lt"/>
              </a:rPr>
              <a:t>光源</a:t>
            </a:r>
            <a:r>
              <a:rPr lang="zh-TW">
                <a:ea typeface="+mn-lt"/>
                <a:cs typeface="+mn-lt"/>
              </a:rPr>
              <a:t> 的參數 </a:t>
            </a:r>
            <a:r>
              <a:rPr lang="en-US" altLang="zh-TW" i="1" err="1">
                <a:ea typeface="+mn-lt"/>
                <a:cs typeface="+mn-lt"/>
              </a:rPr>
              <a:t>pname</a:t>
            </a:r>
            <a:r>
              <a:rPr lang="zh-TW">
                <a:ea typeface="+mn-lt"/>
                <a:cs typeface="+mn-lt"/>
              </a:rPr>
              <a:t> 設定為的值。</a:t>
            </a:r>
          </a:p>
          <a:p>
            <a:pPr marL="0" indent="0">
              <a:buNone/>
            </a:pPr>
            <a:endParaRPr lang="zh-TW" altLang="en-US"/>
          </a:p>
          <a:p>
            <a:endParaRPr lang="zh-TW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0F4ABC7-A1C3-4947-B81E-CEABA4BA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60" y="3802151"/>
            <a:ext cx="3788228" cy="244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7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7530F-6E96-4C62-8C6B-B15F7A3F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>
                <a:latin typeface="Grandview"/>
                <a:ea typeface="+mj-lt"/>
                <a:cs typeface="+mj-lt"/>
              </a:rPr>
            </a:br>
            <a:r>
              <a:rPr lang="zh-TW">
                <a:latin typeface="Grandview"/>
                <a:ea typeface="+mj-lt"/>
                <a:cs typeface="+mj-lt"/>
              </a:rPr>
              <a:t>glMaterialfv</a:t>
            </a:r>
            <a:r>
              <a:rPr lang="en-US" altLang="zh-TW">
                <a:latin typeface="Grandview"/>
                <a:ea typeface="+mj-lt"/>
                <a:cs typeface="+mj-lt"/>
              </a:rPr>
              <a:t>()</a:t>
            </a:r>
            <a:r>
              <a:rPr lang="zh-TW">
                <a:latin typeface="Grandview"/>
                <a:ea typeface="+mj-lt"/>
                <a:cs typeface="+mj-lt"/>
              </a:rPr>
              <a:t>函式介紹 </a:t>
            </a:r>
          </a:p>
          <a:p>
            <a:endParaRPr lang="zh-TW">
              <a:latin typeface="Grandview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6D2B85-988E-4691-AD7B-2E06E8A2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GlMaterialfv 函數會指定光源模型的材質參數。</a:t>
            </a:r>
            <a:endParaRPr lang="zh-TW" altLang="en-US">
              <a:cs typeface="+mn-lt"/>
            </a:endParaRPr>
          </a:p>
          <a:p>
            <a:r>
              <a:rPr lang="en-US" altLang="zh-TW" i="1">
                <a:ea typeface="+mn-lt"/>
                <a:cs typeface="+mn-lt"/>
              </a:rPr>
              <a:t>face</a:t>
            </a:r>
            <a:endParaRPr lang="zh-TW" altLang="en-US" i="1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>
                <a:ea typeface="+mn-lt"/>
                <a:cs typeface="+mn-lt"/>
              </a:rPr>
              <a:t>  </a:t>
            </a:r>
            <a:r>
              <a:rPr lang="zh-TW">
                <a:ea typeface="+mn-lt"/>
                <a:cs typeface="+mn-lt"/>
              </a:rPr>
              <a:t>正在更新的臉部或臉部。 必須是下列其中一項： GL _ front、gl _ BACK 或 gl _ front 和 gl _ 回來。</a:t>
            </a:r>
          </a:p>
          <a:p>
            <a:r>
              <a:rPr lang="zh-TW" i="1">
                <a:ea typeface="+mn-lt"/>
                <a:cs typeface="+mn-lt"/>
              </a:rPr>
              <a:t>pname</a:t>
            </a:r>
            <a:endParaRPr lang="zh-TW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>
                <a:ea typeface="+mn-lt"/>
                <a:cs typeface="+mn-lt"/>
              </a:rPr>
              <a:t>  </a:t>
            </a:r>
            <a:r>
              <a:rPr lang="zh-TW">
                <a:ea typeface="+mn-lt"/>
                <a:cs typeface="+mn-lt"/>
              </a:rPr>
              <a:t>要更新之臉部或臉部的材質參數。 您可以使用 glMaterialfv 來指定參數，並以光源方程式進行解讀，如下所示。</a:t>
            </a:r>
          </a:p>
          <a:p>
            <a:r>
              <a:rPr lang="en-US" altLang="zh-TW" i="1">
                <a:ea typeface="+mn-lt"/>
                <a:cs typeface="+mn-lt"/>
              </a:rPr>
              <a:t>params</a:t>
            </a:r>
            <a:endParaRPr lang="zh-TW" altLang="en-US"/>
          </a:p>
          <a:p>
            <a:pPr>
              <a:buNone/>
            </a:pPr>
            <a:r>
              <a:rPr lang="zh-TW" altLang="en-US">
                <a:ea typeface="+mn-lt"/>
                <a:cs typeface="+mn-lt"/>
              </a:rPr>
              <a:t>  將設定參數 </a:t>
            </a:r>
            <a:r>
              <a:rPr lang="en-US" altLang="zh-TW">
                <a:ea typeface="+mn-lt"/>
                <a:cs typeface="+mn-lt"/>
              </a:rPr>
              <a:t>GL</a:t>
            </a:r>
            <a:r>
              <a:rPr lang="zh-TW" altLang="en-US">
                <a:ea typeface="+mn-lt"/>
                <a:cs typeface="+mn-lt"/>
              </a:rPr>
              <a:t> 反光的值 </a:t>
            </a:r>
            <a:r>
              <a:rPr lang="en-US" altLang="zh-TW">
                <a:ea typeface="+mn-lt"/>
                <a:cs typeface="+mn-lt"/>
              </a:rPr>
              <a:t>_</a:t>
            </a:r>
            <a:r>
              <a:rPr lang="zh-TW" altLang="en-US">
                <a:ea typeface="+mn-lt"/>
                <a:cs typeface="+mn-lt"/>
              </a:rPr>
              <a:t> 。</a:t>
            </a:r>
            <a:endParaRPr lang="zh-TW" altLang="en-US"/>
          </a:p>
          <a:p>
            <a:pPr marL="0" indent="0">
              <a:buNone/>
            </a:pPr>
            <a:endParaRPr lang="zh-TW"/>
          </a:p>
          <a:p>
            <a:endParaRPr lang="zh-TW" alt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485067D-9F04-43EF-BFF8-7B53E8DB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71" y="4353526"/>
            <a:ext cx="4201885" cy="20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3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90E38-BDF6-420A-9D0F-15AFF0C2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>
                <a:latin typeface="Grandview"/>
                <a:ea typeface="+mj-lt"/>
                <a:cs typeface="+mj-lt"/>
              </a:rPr>
            </a:br>
            <a:r>
              <a:rPr lang="zh-TW">
                <a:latin typeface="Grandview"/>
                <a:ea typeface="+mj-lt"/>
                <a:cs typeface="+mj-lt"/>
              </a:rPr>
              <a:t>glShadeModel</a:t>
            </a:r>
            <a:r>
              <a:rPr lang="en-US" altLang="zh-TW">
                <a:latin typeface="Grandview"/>
                <a:ea typeface="+mj-lt"/>
                <a:cs typeface="+mj-lt"/>
              </a:rPr>
              <a:t>()</a:t>
            </a:r>
            <a:r>
              <a:rPr lang="zh-TW" altLang="en-US">
                <a:latin typeface="Grandview"/>
                <a:ea typeface="+mj-lt"/>
                <a:cs typeface="+mj-lt"/>
              </a:rPr>
              <a:t>函式介紹 </a:t>
            </a:r>
          </a:p>
          <a:p>
            <a:endParaRPr lang="zh-TW">
              <a:latin typeface="Grandview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53EC29-CCE1-4F0F-9EA6-4E86AACB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i="1">
                <a:ea typeface="+mn-lt"/>
                <a:cs typeface="+mn-lt"/>
              </a:rPr>
              <a:t>mode</a:t>
            </a:r>
            <a:endParaRPr lang="zh-TW" altLang="en-US"/>
          </a:p>
          <a:p>
            <a:pPr marL="0" indent="0">
              <a:buNone/>
            </a:pPr>
            <a:r>
              <a:rPr lang="zh-TW">
                <a:ea typeface="+mn-lt"/>
                <a:cs typeface="+mn-lt"/>
              </a:rPr>
              <a:t>  代表陰影技術的符號值。 接受的值為 GL 一般 _ 和 gl _ 平滑。 預設值為 GL _ 平滑。</a:t>
            </a:r>
            <a:endParaRPr lang="zh-TW"/>
          </a:p>
          <a:p>
            <a:pPr marL="342900" indent="-342900"/>
            <a:r>
              <a:rPr lang="en-US" altLang="zh-TW">
                <a:ea typeface="+mn-lt"/>
                <a:cs typeface="+mn-lt"/>
              </a:rPr>
              <a:t>OpenGL</a:t>
            </a:r>
            <a:r>
              <a:rPr lang="zh-TW" altLang="en-US">
                <a:ea typeface="+mn-lt"/>
                <a:cs typeface="+mn-lt"/>
              </a:rPr>
              <a:t> 基本型別可以是平面或平滑的陰影。</a:t>
            </a:r>
            <a:r>
              <a:rPr lang="zh-TW">
                <a:ea typeface="+mn-lt"/>
                <a:cs typeface="+mn-lt"/>
              </a:rPr>
              <a:t>平面和平滑陰影是由 glShadeModel 所指定</a:t>
            </a:r>
            <a:endParaRPr 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72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FFA39-EB50-4FB9-BECA-50BDA279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>
                <a:latin typeface="Grandview"/>
                <a:ea typeface="+mj-lt"/>
                <a:cs typeface="+mj-lt"/>
              </a:rPr>
            </a:br>
            <a:r>
              <a:rPr lang="zh-TW">
                <a:latin typeface="Grandview"/>
                <a:ea typeface="+mj-lt"/>
                <a:cs typeface="+mj-lt"/>
              </a:rPr>
              <a:t>glEnable</a:t>
            </a:r>
            <a:r>
              <a:rPr lang="en-US" altLang="zh-TW">
                <a:latin typeface="Grandview"/>
                <a:ea typeface="+mj-lt"/>
                <a:cs typeface="+mj-lt"/>
              </a:rPr>
              <a:t>()</a:t>
            </a:r>
            <a:r>
              <a:rPr lang="zh-TW" altLang="en-US">
                <a:latin typeface="Grandview"/>
                <a:ea typeface="+mj-lt"/>
                <a:cs typeface="+mj-lt"/>
              </a:rPr>
              <a:t>函式介紹 </a:t>
            </a:r>
          </a:p>
          <a:p>
            <a:endParaRPr lang="zh-TW">
              <a:latin typeface="Grandview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2153E-72B8-43AB-BBEE-2649AFFC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i="1" dirty="0"/>
              <a:t>cap</a:t>
            </a:r>
            <a:endParaRPr lang="zh-TW" i="1" dirty="0"/>
          </a:p>
          <a:p>
            <a:pPr marL="0" indent="0">
              <a:buNone/>
            </a:pPr>
            <a:r>
              <a:rPr lang="zh-TW" altLang="en-US">
                <a:ea typeface="+mn-lt"/>
                <a:cs typeface="+mn-lt"/>
              </a:rPr>
              <a:t>  </a:t>
            </a:r>
            <a:r>
              <a:rPr lang="zh-TW">
                <a:ea typeface="+mn-lt"/>
                <a:cs typeface="+mn-lt"/>
              </a:rPr>
              <a:t>表示 OpenGL 功能的符號常數。如需值 </a:t>
            </a:r>
            <a:r>
              <a:rPr lang="zh-TW" i="1">
                <a:ea typeface="+mn-lt"/>
                <a:cs typeface="+mn-lt"/>
              </a:rPr>
              <a:t>上限</a:t>
            </a:r>
            <a:r>
              <a:rPr lang="zh-TW">
                <a:ea typeface="+mn-lt"/>
                <a:cs typeface="+mn-lt"/>
              </a:rPr>
              <a:t> 的討論，請參閱下列備註一節。</a:t>
            </a:r>
            <a:endParaRPr lang="zh-TW"/>
          </a:p>
          <a:p>
            <a:endParaRPr lang="zh-TW" altLang="en-US" dirty="0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8968BD1F-0CAE-4F7C-B82D-883DDFCD0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2833688"/>
            <a:ext cx="36195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7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1438A-0D61-4AA6-856F-D0213CDE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>
                <a:latin typeface="Grandview"/>
                <a:ea typeface="+mj-lt"/>
                <a:cs typeface="+mj-lt"/>
              </a:rPr>
            </a:br>
            <a:r>
              <a:rPr lang="zh-TW">
                <a:latin typeface="Grandview"/>
                <a:ea typeface="+mj-lt"/>
                <a:cs typeface="+mj-lt"/>
              </a:rPr>
              <a:t>glClearColor</a:t>
            </a:r>
            <a:r>
              <a:rPr lang="en-US" altLang="zh-TW">
                <a:latin typeface="Grandview"/>
                <a:ea typeface="+mj-lt"/>
                <a:cs typeface="+mj-lt"/>
              </a:rPr>
              <a:t>()</a:t>
            </a:r>
            <a:r>
              <a:rPr lang="zh-TW">
                <a:latin typeface="Grandview"/>
                <a:ea typeface="+mj-lt"/>
                <a:cs typeface="+mj-lt"/>
              </a:rPr>
              <a:t>函式介紹 </a:t>
            </a:r>
          </a:p>
          <a:p>
            <a:endParaRPr lang="zh-TW">
              <a:latin typeface="Grandview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E5D14-512B-4224-8019-B327460BA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i="1" dirty="0">
                <a:solidFill>
                  <a:schemeClr val="tx1"/>
                </a:solidFill>
                <a:ea typeface="Batang"/>
              </a:rPr>
              <a:t>red</a:t>
            </a:r>
            <a:endParaRPr lang="zh-TW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>
                <a:solidFill>
                  <a:schemeClr val="tx1"/>
                </a:solidFill>
                <a:ea typeface="+mn-lt"/>
                <a:cs typeface="+mn-lt"/>
              </a:rPr>
              <a:t>  </a:t>
            </a:r>
            <a:r>
              <a:rPr lang="zh-TW">
                <a:solidFill>
                  <a:schemeClr val="tx1"/>
                </a:solidFill>
                <a:ea typeface="+mn-lt"/>
                <a:cs typeface="+mn-lt"/>
              </a:rPr>
              <a:t>GlClear用來清除色彩緩衝區的紅色值。 預設值為零。</a:t>
            </a:r>
            <a:endParaRPr lang="zh-TW">
              <a:solidFill>
                <a:schemeClr val="tx1"/>
              </a:solidFill>
            </a:endParaRPr>
          </a:p>
          <a:p>
            <a:r>
              <a:rPr lang="en-US" altLang="zh-TW" i="1" dirty="0">
                <a:solidFill>
                  <a:schemeClr val="tx1"/>
                </a:solidFill>
                <a:ea typeface="Batang"/>
              </a:rPr>
              <a:t>green</a:t>
            </a:r>
            <a:endParaRPr lang="zh-TW" i="1" dirty="0">
              <a:solidFill>
                <a:schemeClr val="tx1"/>
              </a:solidFill>
              <a:ea typeface="Batang"/>
            </a:endParaRPr>
          </a:p>
          <a:p>
            <a:pPr marL="0" indent="0">
              <a:buNone/>
            </a:pPr>
            <a:r>
              <a:rPr lang="zh-TW" altLang="en-US">
                <a:solidFill>
                  <a:schemeClr val="tx1"/>
                </a:solidFill>
                <a:ea typeface="+mn-lt"/>
                <a:cs typeface="+mn-lt"/>
              </a:rPr>
              <a:t>  </a:t>
            </a:r>
            <a:r>
              <a:rPr lang="zh-TW">
                <a:solidFill>
                  <a:schemeClr val="tx1"/>
                </a:solidFill>
                <a:ea typeface="+mn-lt"/>
                <a:cs typeface="+mn-lt"/>
              </a:rPr>
              <a:t>GlClear用來清除色彩緩衝區的綠色值。 預設值為零。</a:t>
            </a:r>
            <a:endParaRPr lang="zh-TW">
              <a:solidFill>
                <a:schemeClr val="tx1"/>
              </a:solidFill>
            </a:endParaRPr>
          </a:p>
          <a:p>
            <a:r>
              <a:rPr lang="en-US" altLang="zh-TW" i="1" dirty="0">
                <a:solidFill>
                  <a:schemeClr val="tx1"/>
                </a:solidFill>
                <a:ea typeface="Batang"/>
              </a:rPr>
              <a:t>blue</a:t>
            </a:r>
            <a:endParaRPr lang="zh-TW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>
                <a:solidFill>
                  <a:schemeClr val="tx1"/>
                </a:solidFill>
                <a:ea typeface="+mn-lt"/>
                <a:cs typeface="+mn-lt"/>
              </a:rPr>
              <a:t>  </a:t>
            </a:r>
            <a:r>
              <a:rPr lang="zh-TW">
                <a:solidFill>
                  <a:schemeClr val="tx1"/>
                </a:solidFill>
                <a:ea typeface="+mn-lt"/>
                <a:cs typeface="+mn-lt"/>
              </a:rPr>
              <a:t>GlClear用來清除色彩緩衝區的藍色值。 預設值為零。</a:t>
            </a:r>
            <a:endParaRPr lang="zh-TW">
              <a:solidFill>
                <a:schemeClr val="tx1"/>
              </a:solidFill>
            </a:endParaRPr>
          </a:p>
          <a:p>
            <a:r>
              <a:rPr lang="en-US" altLang="zh-TW" i="1" dirty="0">
                <a:solidFill>
                  <a:schemeClr val="tx1"/>
                </a:solidFill>
                <a:ea typeface="Batang"/>
              </a:rPr>
              <a:t>alpha</a:t>
            </a:r>
            <a:endParaRPr lang="zh-TW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zh-TW" alt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zh-TW">
                <a:solidFill>
                  <a:schemeClr val="tx1"/>
                </a:solidFill>
                <a:ea typeface="+mn-lt"/>
                <a:cs typeface="+mn-lt"/>
              </a:rPr>
              <a:t>GlClear用來清除色彩緩衝區的 Alpha 值。 預設值為零。</a:t>
            </a:r>
            <a:endParaRPr lang="zh-TW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EBCE5CA-EE68-4CB0-9685-B8B66E1A4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0" y="3952875"/>
            <a:ext cx="3416300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4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2AE27B-4CC7-43F9-BA70-1720ECF3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>
                <a:latin typeface="Grandview"/>
                <a:ea typeface="+mj-lt"/>
                <a:cs typeface="+mj-lt"/>
              </a:rPr>
            </a:br>
            <a:r>
              <a:rPr lang="zh-TW">
                <a:latin typeface="Grandview"/>
                <a:ea typeface="+mj-lt"/>
                <a:cs typeface="+mj-lt"/>
              </a:rPr>
              <a:t>glColor3f</a:t>
            </a:r>
            <a:r>
              <a:rPr lang="en-US" altLang="zh-TW">
                <a:latin typeface="Grandview"/>
                <a:ea typeface="+mj-lt"/>
                <a:cs typeface="+mj-lt"/>
              </a:rPr>
              <a:t>()</a:t>
            </a:r>
            <a:r>
              <a:rPr lang="zh-TW" altLang="en-US">
                <a:latin typeface="Grandview"/>
                <a:ea typeface="+mj-lt"/>
                <a:cs typeface="+mj-lt"/>
              </a:rPr>
              <a:t>函式介紹 </a:t>
            </a:r>
            <a:endParaRPr lang="zh-TW" altLang="en-US">
              <a:ea typeface="+mj-lt"/>
              <a:cs typeface="+mj-lt"/>
            </a:endParaRPr>
          </a:p>
          <a:p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2A5CF-CC7A-4A18-A785-E2521B7E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i="1" dirty="0">
                <a:ea typeface="Batang"/>
              </a:rPr>
              <a:t>red</a:t>
            </a:r>
            <a:endParaRPr lang="zh-TW" i="1" dirty="0">
              <a:ea typeface="Batang"/>
            </a:endParaRPr>
          </a:p>
          <a:p>
            <a:pPr marL="0" indent="0">
              <a:buNone/>
            </a:pPr>
            <a:r>
              <a:rPr lang="zh-TW">
                <a:ea typeface="+mn-lt"/>
                <a:cs typeface="+mn-lt"/>
              </a:rPr>
              <a:t>  目前色彩的新紅色值。</a:t>
            </a:r>
            <a:endParaRPr lang="zh-TW"/>
          </a:p>
          <a:p>
            <a:r>
              <a:rPr lang="en-US" altLang="zh-TW" i="1" dirty="0">
                <a:ea typeface="Batang"/>
              </a:rPr>
              <a:t>green</a:t>
            </a:r>
            <a:endParaRPr lang="zh-TW" i="1" dirty="0">
              <a:ea typeface="Batang"/>
            </a:endParaRPr>
          </a:p>
          <a:p>
            <a:pPr marL="0" indent="0">
              <a:buNone/>
            </a:pPr>
            <a:r>
              <a:rPr lang="zh-TW" dirty="0">
                <a:ea typeface="+mn-lt"/>
                <a:cs typeface="+mn-lt"/>
              </a:rPr>
              <a:t> 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目前色彩的新綠色值。</a:t>
            </a:r>
            <a:endParaRPr lang="zh-TW"/>
          </a:p>
          <a:p>
            <a:r>
              <a:rPr lang="en-US" altLang="zh-TW" i="1" dirty="0">
                <a:ea typeface="Batang"/>
              </a:rPr>
              <a:t>blue</a:t>
            </a:r>
            <a:endParaRPr lang="zh-TW" i="1" dirty="0">
              <a:ea typeface="Batang"/>
            </a:endParaRPr>
          </a:p>
          <a:p>
            <a:pPr marL="0" indent="0">
              <a:buNone/>
            </a:pPr>
            <a:r>
              <a:rPr lang="zh-TW" altLang="en-US">
                <a:ea typeface="+mn-lt"/>
                <a:cs typeface="+mn-lt"/>
              </a:rPr>
              <a:t>  </a:t>
            </a:r>
            <a:r>
              <a:rPr lang="zh-TW">
                <a:ea typeface="+mn-lt"/>
                <a:cs typeface="+mn-lt"/>
              </a:rPr>
              <a:t>目前色彩的新藍色值。</a:t>
            </a:r>
            <a:endParaRPr lang="zh-TW"/>
          </a:p>
          <a:p>
            <a:pPr marL="0" indent="0">
              <a:buNone/>
            </a:pPr>
            <a:endParaRPr lang="zh-TW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84796130-9D61-494A-8241-13E596BC7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443413"/>
            <a:ext cx="3178175" cy="20605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24C6839-C729-4D6B-9162-456C876DB2DE}"/>
              </a:ext>
            </a:extLst>
          </p:cNvPr>
          <p:cNvSpPr txBox="1"/>
          <p:nvPr/>
        </p:nvSpPr>
        <p:spPr>
          <a:xfrm>
            <a:off x="4686300" y="1828800"/>
            <a:ext cx="5867400" cy="46320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>
                <a:ea typeface="+mn-lt"/>
                <a:cs typeface="+mn-lt"/>
              </a:rPr>
              <a:t>範例:</a:t>
            </a:r>
            <a:endParaRPr lang="zh-TW" altLang="en-US" sz="20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 sz="2000">
                <a:ea typeface="+mn-lt"/>
                <a:cs typeface="+mn-lt"/>
              </a:rPr>
              <a:t>glColor3f(0.0, 0.0, 0.0);  --&gt; 黑色  </a:t>
            </a:r>
            <a:endParaRPr lang="zh-TW" sz="20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 sz="2000">
                <a:ea typeface="+mn-lt"/>
                <a:cs typeface="+mn-lt"/>
              </a:rPr>
              <a:t>glColor3f(1.0, 0.0, 0.0);  --&gt; 紅色  </a:t>
            </a:r>
            <a:endParaRPr lang="zh-TW" sz="20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 sz="2000">
                <a:ea typeface="+mn-lt"/>
                <a:cs typeface="+mn-lt"/>
              </a:rPr>
              <a:t>glColor3f(0.0, 1.0, 0.0);  --&gt; 綠色  </a:t>
            </a:r>
            <a:endParaRPr lang="zh-TW" sz="20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 sz="2000">
                <a:ea typeface="+mn-lt"/>
                <a:cs typeface="+mn-lt"/>
              </a:rPr>
              <a:t>glColor3f(0.0, 0.0, 1.0);  --&gt; 藍色  </a:t>
            </a:r>
            <a:endParaRPr lang="zh-TW" sz="20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 sz="2000">
                <a:ea typeface="+mn-lt"/>
                <a:cs typeface="+mn-lt"/>
              </a:rPr>
              <a:t>glColor3f(1.0, 1.0, 0.0);  --&gt; 黃色  </a:t>
            </a:r>
            <a:endParaRPr lang="zh-TW" sz="20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 sz="2000">
                <a:ea typeface="+mn-lt"/>
                <a:cs typeface="+mn-lt"/>
              </a:rPr>
              <a:t>glColor3f(1.0, 0.0, 1.0);  --&gt; 品紅色  </a:t>
            </a:r>
            <a:endParaRPr lang="zh-TW" sz="20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 sz="2000">
                <a:ea typeface="+mn-lt"/>
                <a:cs typeface="+mn-lt"/>
              </a:rPr>
              <a:t>glColor3f(0.0, 1.0, 1.0);  --&gt; 青色  </a:t>
            </a:r>
            <a:endParaRPr lang="zh-TW" sz="20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 sz="2000">
                <a:ea typeface="+mn-lt"/>
                <a:cs typeface="+mn-lt"/>
              </a:rPr>
              <a:t>glColor3f(1.0, 1.0, 1.0);  --&gt; 白色</a:t>
            </a:r>
            <a:endParaRPr lang="zh-TW" sz="20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zh-TW" sz="2000" dirty="0">
              <a:ea typeface="+mn-lt"/>
              <a:cs typeface="+mn-lt"/>
            </a:endParaRPr>
          </a:p>
          <a:p>
            <a:pPr algn="l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267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F0906-76FB-48E7-9DF6-FACD602E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Grandview"/>
                <a:ea typeface="+mj-lt"/>
                <a:cs typeface="+mj-lt"/>
              </a:rPr>
              <a:t>glutInit</a:t>
            </a:r>
            <a:r>
              <a:rPr lang="en-US" dirty="0">
                <a:latin typeface="Grandview"/>
                <a:ea typeface="+mj-lt"/>
                <a:cs typeface="+mj-lt"/>
              </a:rPr>
              <a:t>()</a:t>
            </a:r>
            <a:r>
              <a:rPr lang="zh-TW">
                <a:latin typeface="Grandview"/>
                <a:ea typeface="+mj-lt"/>
                <a:cs typeface="+mj-lt"/>
              </a:rPr>
              <a:t>函式介紹 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07692C-A31F-4FFD-BBB1-960FAE67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這個函式用來初始化GLUT庫。對應 main 函式的形式應是： int main(int argc,char*</a:t>
            </a:r>
            <a:r>
              <a:rPr lang="zh-TW" altLang="en-US">
                <a:ea typeface="+mn-lt"/>
                <a:cs typeface="+mn-lt"/>
              </a:rPr>
              <a:t> </a:t>
            </a:r>
            <a:r>
              <a:rPr lang="zh-TW">
                <a:ea typeface="+mn-lt"/>
                <a:cs typeface="+mn-lt"/>
              </a:rPr>
              <a:t>argv[]);這個函式從 main 函式獲取其兩個引數。</a:t>
            </a:r>
            <a:endParaRPr lang="zh-TW"/>
          </a:p>
          <a:p>
            <a:r>
              <a:rPr lang="zh-TW" altLang="en-US">
                <a:ea typeface="+mn-lt"/>
                <a:cs typeface="+mn-lt"/>
              </a:rPr>
              <a:t>設定</a:t>
            </a:r>
            <a:r>
              <a:rPr lang="en-US" altLang="zh-TW" dirty="0">
                <a:ea typeface="+mn-lt"/>
                <a:cs typeface="+mn-lt"/>
              </a:rPr>
              <a:t>glut</a:t>
            </a:r>
            <a:r>
              <a:rPr lang="zh-TW" altLang="en-US">
                <a:ea typeface="+mn-lt"/>
                <a:cs typeface="+mn-lt"/>
              </a:rPr>
              <a:t>程式要產生的視窗的大小和位置。以畫素為單位。</a:t>
            </a:r>
            <a:endParaRPr 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16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2F617D2-8070-4AFD-8B89-059DDFAB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zh-TW">
                <a:latin typeface="Grandview"/>
                <a:ea typeface="+mj-lt"/>
                <a:cs typeface="+mj-lt"/>
              </a:rPr>
              <a:t>glutInitDisplayMode</a:t>
            </a:r>
            <a:r>
              <a:rPr lang="en-US" altLang="zh-TW" dirty="0">
                <a:latin typeface="Grandview"/>
                <a:ea typeface="+mj-lt"/>
                <a:cs typeface="+mj-lt"/>
              </a:rPr>
              <a:t>()</a:t>
            </a:r>
            <a:r>
              <a:rPr lang="zh-TW" altLang="en-US">
                <a:latin typeface="Grandview"/>
                <a:ea typeface="+mj-lt"/>
                <a:cs typeface="+mj-lt"/>
              </a:rPr>
              <a:t>函式介紹 </a:t>
            </a:r>
            <a:endParaRPr lang="zh-TW" altLang="en-US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2CFA1C-7545-42FA-9314-89BEC8BB4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5220305" cy="38460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函式功能：設定初始顯示模式。</a:t>
            </a:r>
            <a:br>
              <a:rPr lang="zh-TW" dirty="0">
                <a:ea typeface="+mn-lt"/>
                <a:cs typeface="+mn-lt"/>
              </a:rPr>
            </a:br>
            <a:endParaRPr lang="zh-TW" altLang="en-US">
              <a:ea typeface="+mn-lt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函式原型：void glutInitDisplayMode(unsigned int mode);</a:t>
            </a:r>
            <a:r>
              <a:rPr lang="zh-TW" altLang="en-US">
                <a:ea typeface="+mn-lt"/>
                <a:cs typeface="+mn-lt"/>
              </a:rPr>
              <a:t> </a:t>
            </a:r>
            <a:endParaRPr lang="zh-TW" dirty="0">
              <a:ea typeface="+mn-lt"/>
              <a:cs typeface="+mn-lt"/>
            </a:endParaRPr>
          </a:p>
          <a:p>
            <a:r>
              <a:rPr lang="zh-TW" altLang="en-US">
                <a:ea typeface="Batang"/>
              </a:rPr>
              <a:t>mode:</a:t>
            </a:r>
            <a:r>
              <a:rPr lang="zh-TW">
                <a:ea typeface="+mn-lt"/>
                <a:cs typeface="+mn-lt"/>
              </a:rPr>
              <a:t>mode可取</a:t>
            </a:r>
            <a:r>
              <a:rPr lang="zh-TW" altLang="en-US">
                <a:ea typeface="+mn-lt"/>
                <a:cs typeface="+mn-lt"/>
              </a:rPr>
              <a:t>右</a:t>
            </a:r>
            <a:r>
              <a:rPr lang="zh-TW">
                <a:ea typeface="+mn-lt"/>
                <a:cs typeface="+mn-lt"/>
              </a:rPr>
              <a:t>圖值或其組合</a:t>
            </a:r>
            <a:endParaRPr lang="zh-TW" altLang="en-US" dirty="0">
              <a:ea typeface="Batang"/>
            </a:endParaRPr>
          </a:p>
          <a:p>
            <a:endParaRPr lang="zh-TW" alt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C01CD87-084E-4617-A018-7545D89A4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52427"/>
              </p:ext>
            </p:extLst>
          </p:nvPr>
        </p:nvGraphicFramePr>
        <p:xfrm>
          <a:off x="6514034" y="1724172"/>
          <a:ext cx="4610491" cy="384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1">
                  <a:extLst>
                    <a:ext uri="{9D8B030D-6E8A-4147-A177-3AD203B41FA5}">
                      <a16:colId xmlns:a16="http://schemas.microsoft.com/office/drawing/2014/main" val="874632270"/>
                    </a:ext>
                  </a:extLst>
                </a:gridCol>
                <a:gridCol w="760629">
                  <a:extLst>
                    <a:ext uri="{9D8B030D-6E8A-4147-A177-3AD203B41FA5}">
                      <a16:colId xmlns:a16="http://schemas.microsoft.com/office/drawing/2014/main" val="558397709"/>
                    </a:ext>
                  </a:extLst>
                </a:gridCol>
                <a:gridCol w="1924931">
                  <a:extLst>
                    <a:ext uri="{9D8B030D-6E8A-4147-A177-3AD203B41FA5}">
                      <a16:colId xmlns:a16="http://schemas.microsoft.com/office/drawing/2014/main" val="943977739"/>
                    </a:ext>
                  </a:extLst>
                </a:gridCol>
              </a:tblGrid>
              <a:tr h="320501">
                <a:tc>
                  <a:txBody>
                    <a:bodyPr/>
                    <a:lstStyle/>
                    <a:p>
                      <a:pPr fontAlgn="ctr" latinLnBrk="1"/>
                      <a:r>
                        <a:rPr lang="af-ZA" sz="900">
                          <a:effectLst/>
                        </a:rPr>
                        <a:t>GLUT_RGB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0x0000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zh-TW" altLang="en-US" sz="900">
                          <a:effectLst/>
                        </a:rPr>
                      </a:br>
                      <a:r>
                        <a:rPr lang="zh-TW" altLang="en-US" sz="900">
                          <a:effectLst/>
                        </a:rPr>
                        <a:t>指定 </a:t>
                      </a:r>
                      <a:r>
                        <a:rPr lang="af-ZA" sz="900" u="none" strike="noStrike">
                          <a:effectLst/>
                          <a:hlinkClick r:id="rId2"/>
                        </a:rPr>
                        <a:t>RGB</a:t>
                      </a:r>
                      <a:r>
                        <a:rPr lang="af-ZA" sz="900">
                          <a:effectLst/>
                        </a:rPr>
                        <a:t> </a:t>
                      </a:r>
                      <a:r>
                        <a:rPr lang="zh-TW" altLang="en-US" sz="900">
                          <a:effectLst/>
                        </a:rPr>
                        <a:t>顏色模式的視窗</a:t>
                      </a:r>
                      <a:endParaRPr lang="zh-TW" altLang="en-US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extLst>
                  <a:ext uri="{0D108BD9-81ED-4DB2-BD59-A6C34878D82A}">
                    <a16:rowId xmlns:a16="http://schemas.microsoft.com/office/drawing/2014/main" val="3008155092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GLUT_RGBA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0x0000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zh-TW" altLang="en-US" sz="900">
                          <a:effectLst/>
                        </a:rPr>
                      </a:br>
                      <a:r>
                        <a:rPr lang="zh-TW" altLang="en-US" sz="900">
                          <a:effectLst/>
                        </a:rPr>
                        <a:t>指定 </a:t>
                      </a:r>
                      <a:r>
                        <a:rPr lang="af-ZA" sz="900" u="none" strike="noStrike">
                          <a:effectLst/>
                          <a:hlinkClick r:id="rId3"/>
                        </a:rPr>
                        <a:t>RGBA</a:t>
                      </a:r>
                      <a:r>
                        <a:rPr lang="af-ZA" sz="900">
                          <a:effectLst/>
                        </a:rPr>
                        <a:t> </a:t>
                      </a:r>
                      <a:r>
                        <a:rPr lang="zh-TW" altLang="en-US" sz="900">
                          <a:effectLst/>
                        </a:rPr>
                        <a:t>顏色模式的視窗</a:t>
                      </a:r>
                      <a:endParaRPr lang="zh-TW" altLang="en-US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extLst>
                  <a:ext uri="{0D108BD9-81ED-4DB2-BD59-A6C34878D82A}">
                    <a16:rowId xmlns:a16="http://schemas.microsoft.com/office/drawing/2014/main" val="2751505522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GLUT_INDEX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0x0001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zh-TW" altLang="en-US" sz="900">
                          <a:effectLst/>
                        </a:rPr>
                      </a:br>
                      <a:r>
                        <a:rPr lang="zh-TW" altLang="en-US" sz="900">
                          <a:effectLst/>
                        </a:rPr>
                        <a:t>指定顏色索引模式的視窗</a:t>
                      </a:r>
                      <a:endParaRPr lang="zh-TW" altLang="en-US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extLst>
                  <a:ext uri="{0D108BD9-81ED-4DB2-BD59-A6C34878D82A}">
                    <a16:rowId xmlns:a16="http://schemas.microsoft.com/office/drawing/2014/main" val="553632270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GLUT_SINGLE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0x0000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zh-TW" altLang="en-US" sz="900">
                          <a:effectLst/>
                        </a:rPr>
                      </a:br>
                      <a:r>
                        <a:rPr lang="zh-TW" altLang="en-US" sz="900">
                          <a:effectLst/>
                        </a:rPr>
                        <a:t>指定單快取視窗</a:t>
                      </a:r>
                      <a:endParaRPr lang="zh-TW" altLang="en-US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extLst>
                  <a:ext uri="{0D108BD9-81ED-4DB2-BD59-A6C34878D82A}">
                    <a16:rowId xmlns:a16="http://schemas.microsoft.com/office/drawing/2014/main" val="2267416034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GLUT_DOUBLE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0x0002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zh-TW" altLang="en-US" sz="900">
                          <a:effectLst/>
                        </a:rPr>
                      </a:br>
                      <a:r>
                        <a:rPr lang="zh-TW" altLang="en-US" sz="900">
                          <a:effectLst/>
                        </a:rPr>
                        <a:t>指定雙快取視窗</a:t>
                      </a:r>
                      <a:endParaRPr lang="zh-TW" altLang="en-US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extLst>
                  <a:ext uri="{0D108BD9-81ED-4DB2-BD59-A6C34878D82A}">
                    <a16:rowId xmlns:a16="http://schemas.microsoft.com/office/drawing/2014/main" val="2143214492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GLUT_ACCUM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0x0004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zh-TW" altLang="en-US" sz="900">
                          <a:effectLst/>
                        </a:rPr>
                      </a:br>
                      <a:r>
                        <a:rPr lang="zh-TW" altLang="en-US" sz="900">
                          <a:effectLst/>
                        </a:rPr>
                        <a:t>視窗使用累加快取</a:t>
                      </a:r>
                      <a:endParaRPr lang="zh-TW" altLang="en-US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extLst>
                  <a:ext uri="{0D108BD9-81ED-4DB2-BD59-A6C34878D82A}">
                    <a16:rowId xmlns:a16="http://schemas.microsoft.com/office/drawing/2014/main" val="1310804444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GLUT_ALPHA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0x0008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zh-TW" altLang="en-US" sz="900">
                          <a:effectLst/>
                        </a:rPr>
                      </a:br>
                      <a:r>
                        <a:rPr lang="zh-TW" altLang="en-US" sz="900">
                          <a:effectLst/>
                        </a:rPr>
                        <a:t>視窗的顏色分量包含 </a:t>
                      </a:r>
                      <a:r>
                        <a:rPr lang="af-ZA" sz="900">
                          <a:effectLst/>
                        </a:rPr>
                        <a:t>alpha </a:t>
                      </a:r>
                      <a:r>
                        <a:rPr lang="zh-TW" altLang="en-US" sz="900">
                          <a:effectLst/>
                        </a:rPr>
                        <a:t>值</a:t>
                      </a:r>
                      <a:endParaRPr lang="zh-TW" altLang="en-US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extLst>
                  <a:ext uri="{0D108BD9-81ED-4DB2-BD59-A6C34878D82A}">
                    <a16:rowId xmlns:a16="http://schemas.microsoft.com/office/drawing/2014/main" val="3854779939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GLUT_DEPTH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0x0010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zh-TW" altLang="en-US" sz="900">
                          <a:effectLst/>
                        </a:rPr>
                      </a:br>
                      <a:r>
                        <a:rPr lang="zh-TW" altLang="en-US" sz="900">
                          <a:effectLst/>
                        </a:rPr>
                        <a:t>視窗使用深度快取</a:t>
                      </a:r>
                      <a:endParaRPr lang="zh-TW" altLang="en-US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extLst>
                  <a:ext uri="{0D108BD9-81ED-4DB2-BD59-A6C34878D82A}">
                    <a16:rowId xmlns:a16="http://schemas.microsoft.com/office/drawing/2014/main" val="1497470874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GLUT_STENCIL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0x0020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zh-TW" altLang="en-US" sz="900">
                          <a:effectLst/>
                        </a:rPr>
                      </a:br>
                      <a:r>
                        <a:rPr lang="zh-TW" altLang="en-US" sz="900">
                          <a:effectLst/>
                        </a:rPr>
                        <a:t>視窗使用模板快取</a:t>
                      </a:r>
                      <a:endParaRPr lang="zh-TW" altLang="en-US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extLst>
                  <a:ext uri="{0D108BD9-81ED-4DB2-BD59-A6C34878D82A}">
                    <a16:rowId xmlns:a16="http://schemas.microsoft.com/office/drawing/2014/main" val="599403194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GLUT_MULTISAMPLE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0x0080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zh-TW" altLang="en-US" sz="900">
                          <a:effectLst/>
                        </a:rPr>
                      </a:br>
                      <a:r>
                        <a:rPr lang="zh-TW" altLang="en-US" sz="900">
                          <a:effectLst/>
                        </a:rPr>
                        <a:t>指定支持多樣本功能的視窗</a:t>
                      </a:r>
                      <a:endParaRPr lang="zh-TW" altLang="en-US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extLst>
                  <a:ext uri="{0D108BD9-81ED-4DB2-BD59-A6C34878D82A}">
                    <a16:rowId xmlns:a16="http://schemas.microsoft.com/office/drawing/2014/main" val="1371177272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GLUT_STEREO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0x0100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zh-TW" altLang="en-US" sz="900">
                          <a:effectLst/>
                        </a:rPr>
                      </a:br>
                      <a:r>
                        <a:rPr lang="zh-TW" altLang="en-US" sz="900">
                          <a:effectLst/>
                        </a:rPr>
                        <a:t>指定立體視窗</a:t>
                      </a:r>
                      <a:endParaRPr lang="zh-TW" altLang="en-US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extLst>
                  <a:ext uri="{0D108BD9-81ED-4DB2-BD59-A6C34878D82A}">
                    <a16:rowId xmlns:a16="http://schemas.microsoft.com/office/drawing/2014/main" val="494616769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GLUT_LUMINANCE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af-ZA" sz="900">
                          <a:effectLst/>
                        </a:rPr>
                      </a:br>
                      <a:r>
                        <a:rPr lang="af-ZA" sz="900">
                          <a:effectLst/>
                        </a:rPr>
                        <a:t>0x0200</a:t>
                      </a:r>
                      <a:endParaRPr lang="af-ZA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tc>
                  <a:txBody>
                    <a:bodyPr/>
                    <a:lstStyle/>
                    <a:p>
                      <a:pPr fontAlgn="ctr" latinLnBrk="1"/>
                      <a:br>
                        <a:rPr lang="zh-TW" altLang="en-US" sz="900">
                          <a:effectLst/>
                        </a:rPr>
                      </a:br>
                      <a:r>
                        <a:rPr lang="zh-TW" altLang="en-US" sz="900">
                          <a:effectLst/>
                        </a:rPr>
                        <a:t>視窗使用亮度顏色模型</a:t>
                      </a:r>
                      <a:endParaRPr lang="zh-TW" altLang="en-US" sz="900">
                        <a:solidFill>
                          <a:srgbClr val="666666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5116" marR="45116" marT="21655" marB="21655" anchor="ctr"/>
                </a:tc>
                <a:extLst>
                  <a:ext uri="{0D108BD9-81ED-4DB2-BD59-A6C34878D82A}">
                    <a16:rowId xmlns:a16="http://schemas.microsoft.com/office/drawing/2014/main" val="241915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46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E4321B-1200-4B6C-959F-5FC7E93B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altLang="zh-TW" sz="3200">
              <a:solidFill>
                <a:schemeClr val="tx2"/>
              </a:solidFill>
            </a:endParaRPr>
          </a:p>
          <a:p>
            <a:r>
              <a:rPr lang="en-US" altLang="zh-TW" sz="3200">
                <a:latin typeface="Grandview"/>
                <a:ea typeface="+mj-lt"/>
                <a:cs typeface="+mj-lt"/>
              </a:rPr>
              <a:t>o</a:t>
            </a:r>
            <a:r>
              <a:rPr lang="zh-TW" sz="3200">
                <a:latin typeface="Grandview"/>
                <a:ea typeface="+mj-lt"/>
                <a:cs typeface="+mj-lt"/>
              </a:rPr>
              <a:t>penGL的光與製造</a:t>
            </a:r>
            <a:r>
              <a:rPr lang="zh-TW" altLang="en-US" sz="3200">
                <a:latin typeface="Grandview"/>
                <a:ea typeface="+mj-lt"/>
                <a:cs typeface="+mj-lt"/>
              </a:rPr>
              <a:t>陰影</a:t>
            </a:r>
            <a:endParaRPr lang="zh-TW" altLang="en-US" sz="3200">
              <a:latin typeface="Grandview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0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916A1-46A7-48C3-B351-E835A570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Grandview"/>
                <a:ea typeface="+mj-lt"/>
                <a:cs typeface="+mj-lt"/>
              </a:rPr>
              <a:t>glutInitWindowSize</a:t>
            </a:r>
            <a:r>
              <a:rPr lang="en-US" dirty="0">
                <a:latin typeface="Grandview"/>
                <a:ea typeface="+mj-lt"/>
                <a:cs typeface="+mj-lt"/>
              </a:rPr>
              <a:t>()</a:t>
            </a:r>
            <a:r>
              <a:rPr lang="zh-TW">
                <a:latin typeface="Grandview"/>
                <a:ea typeface="+mj-lt"/>
                <a:cs typeface="+mj-lt"/>
              </a:rPr>
              <a:t>函式介紹 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92F19-CBF6-4E50-A1EA-F3C1218AE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+mn-lt"/>
                <a:cs typeface="+mn-lt"/>
              </a:rPr>
              <a:t>函式原型：</a:t>
            </a:r>
            <a:r>
              <a:rPr lang="zh-TW">
                <a:ea typeface="+mn-lt"/>
                <a:cs typeface="+mn-lt"/>
              </a:rPr>
              <a:t>Void glutInitWindowSize(int width,int height)</a:t>
            </a:r>
          </a:p>
          <a:p>
            <a:r>
              <a:rPr lang="en-US" altLang="zh-TW" dirty="0">
                <a:ea typeface="+mn-lt"/>
                <a:cs typeface="+mn-lt"/>
              </a:rPr>
              <a:t>Width </a:t>
            </a:r>
            <a:r>
              <a:rPr lang="zh-TW" altLang="en-US">
                <a:ea typeface="+mn-lt"/>
                <a:cs typeface="+mn-lt"/>
              </a:rPr>
              <a:t>：窗口的寬度。</a:t>
            </a:r>
            <a:endParaRPr lang="zh-TW" altLang="en-US" dirty="0"/>
          </a:p>
          <a:p>
            <a:r>
              <a:rPr lang="en-US" altLang="zh-TW" dirty="0">
                <a:ea typeface="+mn-lt"/>
                <a:cs typeface="+mn-lt"/>
              </a:rPr>
              <a:t>Height </a:t>
            </a:r>
            <a:r>
              <a:rPr lang="zh-TW" altLang="en-US">
                <a:ea typeface="+mn-lt"/>
                <a:cs typeface="+mn-lt"/>
              </a:rPr>
              <a:t>：窗口的高度。</a:t>
            </a:r>
            <a:endParaRPr lang="zh-TW" altLang="en-US"/>
          </a:p>
          <a:p>
            <a:r>
              <a:rPr lang="en-US" dirty="0">
                <a:ea typeface="+mn-lt"/>
                <a:cs typeface="+mn-lt"/>
              </a:rPr>
              <a:t>Width</a:t>
            </a:r>
            <a:r>
              <a:rPr lang="zh-TW">
                <a:ea typeface="+mn-lt"/>
                <a:cs typeface="+mn-lt"/>
              </a:rPr>
              <a:t>，</a:t>
            </a:r>
            <a:r>
              <a:rPr lang="en-US" dirty="0">
                <a:ea typeface="+mn-lt"/>
                <a:cs typeface="+mn-lt"/>
              </a:rPr>
              <a:t>height</a:t>
            </a:r>
            <a:r>
              <a:rPr lang="zh-TW">
                <a:ea typeface="+mn-lt"/>
                <a:cs typeface="+mn-lt"/>
              </a:rPr>
              <a:t>也只是一個參考數字。避免使用負數。</a:t>
            </a:r>
            <a:endParaRPr lang="zh-TW" dirty="0">
              <a:ea typeface="+mn-lt"/>
              <a:cs typeface="+mn-lt"/>
            </a:endParaRPr>
          </a:p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79593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AD8A7-2A8A-4739-A271-96DB958C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Grandview"/>
                <a:ea typeface="+mj-lt"/>
                <a:cs typeface="+mj-lt"/>
              </a:rPr>
              <a:t>glutCreateWindow</a:t>
            </a:r>
            <a:r>
              <a:rPr lang="en-US" dirty="0">
                <a:latin typeface="Grandview"/>
                <a:ea typeface="+mj-lt"/>
                <a:cs typeface="+mj-lt"/>
              </a:rPr>
              <a:t>()</a:t>
            </a:r>
            <a:r>
              <a:rPr lang="zh-TW">
                <a:latin typeface="Grandview"/>
                <a:ea typeface="+mj-lt"/>
                <a:cs typeface="+mj-lt"/>
              </a:rPr>
              <a:t>函式介紹 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89AFC9-85C9-44C3-A503-E43CC3CF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+mn-lt"/>
                <a:cs typeface="+mn-lt"/>
              </a:rPr>
              <a:t>函式原型</a:t>
            </a:r>
            <a:r>
              <a:rPr lang="en-US" altLang="en-US" dirty="0">
                <a:latin typeface="Bembo"/>
                <a:ea typeface="Batang"/>
              </a:rPr>
              <a:t>:</a:t>
            </a:r>
            <a:r>
              <a:rPr lang="en-US" altLang="zh-TW" dirty="0">
                <a:ea typeface="+mn-lt"/>
                <a:cs typeface="+mn-lt"/>
              </a:rPr>
              <a:t>I</a:t>
            </a:r>
            <a:r>
              <a:rPr lang="zh-TW">
                <a:ea typeface="+mn-lt"/>
                <a:cs typeface="+mn-lt"/>
              </a:rPr>
              <a:t>nt glutCreateWindow(char* name)</a:t>
            </a:r>
            <a:endParaRPr lang="zh-TW" altLang="en-US">
              <a:ea typeface="+mn-lt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name 作為視窗的名字，也就是視窗標題欄顯示的內容。</a:t>
            </a:r>
          </a:p>
          <a:p>
            <a:endParaRPr lang="zh-TW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3624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3F5F9-8F0C-4A8C-953C-325F9937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Grandview"/>
                <a:ea typeface="+mj-lt"/>
                <a:cs typeface="+mj-lt"/>
              </a:rPr>
              <a:t>glutReshapeFunc</a:t>
            </a:r>
            <a:r>
              <a:rPr lang="en-US" altLang="zh-TW" dirty="0">
                <a:latin typeface="Grandview"/>
                <a:ea typeface="+mj-lt"/>
                <a:cs typeface="+mj-lt"/>
              </a:rPr>
              <a:t>()</a:t>
            </a:r>
            <a:r>
              <a:rPr lang="zh-TW" altLang="en-US">
                <a:latin typeface="Grandview"/>
                <a:ea typeface="+mj-lt"/>
                <a:cs typeface="+mj-lt"/>
              </a:rPr>
              <a:t>函式介紹 </a:t>
            </a:r>
            <a:endParaRPr lang="zh-TW" altLang="en-US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B34F31-86EB-4EB4-98F2-76DF06846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+mn-lt"/>
                <a:cs typeface="+mn-lt"/>
              </a:rPr>
              <a:t>函式原型</a:t>
            </a:r>
            <a:r>
              <a:rPr lang="en-US" altLang="zh-TW" dirty="0">
                <a:ea typeface="+mn-lt"/>
                <a:cs typeface="+mn-lt"/>
              </a:rPr>
              <a:t>:</a:t>
            </a:r>
            <a:r>
              <a:rPr lang="zh-TW">
                <a:ea typeface="+mn-lt"/>
                <a:cs typeface="+mn-lt"/>
              </a:rPr>
              <a:t>glutReshapeFunc(function name):</a:t>
            </a:r>
          </a:p>
          <a:p>
            <a:pPr marL="0" indent="0">
              <a:buNone/>
            </a:pPr>
            <a:r>
              <a:rPr lang="zh-TW" altLang="en-US">
                <a:ea typeface="+mn-lt"/>
                <a:cs typeface="+mn-lt"/>
              </a:rPr>
              <a:t> 當你調整視窗大小時便會呼叫你輸入的函數，但比較特別的是這邊呼叫的函數必須要有兩個輸入參數，分別是</a:t>
            </a:r>
            <a:br>
              <a:rPr lang="zh-TW" altLang="en-US" dirty="0">
                <a:ea typeface="+mn-lt"/>
                <a:cs typeface="+mn-lt"/>
              </a:rPr>
            </a:br>
            <a:r>
              <a:rPr lang="zh-TW" altLang="en-US">
                <a:ea typeface="+mn-lt"/>
                <a:cs typeface="+mn-lt"/>
              </a:rPr>
              <a:t>螢幕的寬跟高（</a:t>
            </a:r>
            <a:r>
              <a:rPr lang="en-US" altLang="zh-TW" dirty="0">
                <a:ea typeface="+mn-lt"/>
                <a:cs typeface="+mn-lt"/>
              </a:rPr>
              <a:t>int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x,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int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y)</a:t>
            </a:r>
            <a:endParaRPr lang="zh-TW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389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D3F9-8230-4BF5-9D54-0215DCEB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Grandview"/>
                <a:ea typeface="+mj-lt"/>
                <a:cs typeface="+mj-lt"/>
              </a:rPr>
              <a:t>glutDisplayFunc</a:t>
            </a:r>
            <a:r>
              <a:rPr lang="en-US" dirty="0">
                <a:latin typeface="Grandview"/>
                <a:ea typeface="+mj-lt"/>
                <a:cs typeface="+mj-lt"/>
              </a:rPr>
              <a:t>()</a:t>
            </a:r>
            <a:r>
              <a:rPr lang="zh-TW">
                <a:latin typeface="Grandview"/>
                <a:ea typeface="+mj-lt"/>
                <a:cs typeface="+mj-lt"/>
              </a:rPr>
              <a:t>函式介紹 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0330D6-1CC9-4A89-AF82-D2ACB122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+mn-lt"/>
                <a:cs typeface="+mn-lt"/>
              </a:rPr>
              <a:t>函式原型</a:t>
            </a:r>
            <a:r>
              <a:rPr lang="en-US" altLang="zh-TW" dirty="0">
                <a:ea typeface="+mn-lt"/>
                <a:cs typeface="+mn-lt"/>
              </a:rPr>
              <a:t>:</a:t>
            </a:r>
            <a:r>
              <a:rPr lang="zh-TW">
                <a:ea typeface="+mn-lt"/>
                <a:cs typeface="+mn-lt"/>
              </a:rPr>
              <a:t>glutDisplayFunc(function name)</a:t>
            </a:r>
          </a:p>
          <a:p>
            <a:pPr marL="0" indent="0">
              <a:buNone/>
            </a:pPr>
            <a:r>
              <a:rPr lang="zh-TW" altLang="en-US">
                <a:ea typeface="+mn-lt"/>
                <a:cs typeface="+mn-lt"/>
              </a:rPr>
              <a:t>  這個函數負責你每一幀的畫面，硬要形容的話</a:t>
            </a:r>
            <a:r>
              <a:rPr lang="en-US" altLang="zh-TW" dirty="0">
                <a:ea typeface="+mn-lt"/>
                <a:cs typeface="+mn-lt"/>
              </a:rPr>
              <a:t>glutDisplayFunc</a:t>
            </a:r>
            <a:r>
              <a:rPr lang="zh-TW" altLang="en-US">
                <a:ea typeface="+mn-lt"/>
                <a:cs typeface="+mn-lt"/>
              </a:rPr>
              <a:t>就像是你的畫紙，所有跟畫面有關的都會在裡面撰寫喔～</a:t>
            </a:r>
            <a:br>
              <a:rPr lang="zh-TW" altLang="en-US" dirty="0">
                <a:ea typeface="+mn-lt"/>
                <a:cs typeface="+mn-lt"/>
              </a:rPr>
            </a:br>
            <a:r>
              <a:rPr lang="zh-TW" altLang="en-US">
                <a:ea typeface="+mn-lt"/>
                <a:cs typeface="+mn-lt"/>
              </a:rPr>
              <a:t>附帶一提，這個函數規定不能有輸入函數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1614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359AA-B3FC-44CB-BBE0-FC3863B5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Grandview"/>
                <a:ea typeface="+mj-lt"/>
                <a:cs typeface="+mj-lt"/>
              </a:rPr>
              <a:t>glutMainLoop</a:t>
            </a:r>
            <a:r>
              <a:rPr lang="en-US" altLang="zh-TW" dirty="0">
                <a:latin typeface="Grandview"/>
                <a:ea typeface="+mj-lt"/>
                <a:cs typeface="+mj-lt"/>
              </a:rPr>
              <a:t>()</a:t>
            </a:r>
            <a:r>
              <a:rPr lang="zh-TW" altLang="en-US">
                <a:latin typeface="Grandview"/>
                <a:ea typeface="+mj-lt"/>
                <a:cs typeface="+mj-lt"/>
              </a:rPr>
              <a:t>函式介紹 </a:t>
            </a:r>
            <a:endParaRPr lang="zh-TW" altLang="en-US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3A793E-D874-4037-99A7-EF934C02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函式原型</a:t>
            </a:r>
            <a:r>
              <a:rPr lang="en-US" altLang="zh-TW" dirty="0">
                <a:ea typeface="+mn-lt"/>
                <a:cs typeface="+mn-lt"/>
              </a:rPr>
              <a:t>:</a:t>
            </a:r>
            <a:r>
              <a:rPr lang="en-US" dirty="0" err="1">
                <a:ea typeface="+mn-lt"/>
                <a:cs typeface="+mn-lt"/>
              </a:rPr>
              <a:t>glutMainLoop</a:t>
            </a:r>
            <a:r>
              <a:rPr lang="en-US" dirty="0">
                <a:ea typeface="+mn-lt"/>
                <a:cs typeface="+mn-lt"/>
              </a:rPr>
              <a:t>();</a:t>
            </a:r>
            <a:endParaRPr lang="zh-TW" alt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>
                <a:ea typeface="+mn-lt"/>
                <a:cs typeface="+mn-lt"/>
              </a:rPr>
              <a:t>  </a:t>
            </a:r>
            <a:r>
              <a:rPr lang="zh-TW">
                <a:ea typeface="+mn-lt"/>
                <a:cs typeface="+mn-lt"/>
              </a:rPr>
              <a:t>當你執行這行程式碼時，你的電腦就會進入OpenGL的Event Loop，讓你的電腦可以一直無窮的更新畫面。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332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E28BA-86FF-4764-A2EB-ED6B585A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程式範例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952B1C-A465-472C-BF50-A31CAFEF0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9006851" cy="44287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#include&lt;stdlib.h&gt;</a:t>
            </a:r>
            <a:endParaRPr lang="en-US" altLang="zh-TW"/>
          </a:p>
          <a:p>
            <a:r>
              <a:rPr lang="en-US">
                <a:ea typeface="+mn-lt"/>
                <a:cs typeface="+mn-lt"/>
              </a:rPr>
              <a:t>#include&lt;stdio.h&gt;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#include&lt;time.h&gt;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#include &lt;GL/</a:t>
            </a:r>
            <a:r>
              <a:rPr lang="en-US" err="1">
                <a:ea typeface="+mn-lt"/>
                <a:cs typeface="+mn-lt"/>
              </a:rPr>
              <a:t>glut.h</a:t>
            </a:r>
            <a:r>
              <a:rPr lang="en-US">
                <a:ea typeface="+mn-lt"/>
                <a:cs typeface="+mn-lt"/>
              </a:rPr>
              <a:t>&gt;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typedef float point[4];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point v[]={{0.0, 0.0, 1.0}, {0.0, 0.942809, -0.33333},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   {-0.816497, -0.471405, -0.333333}, {0.816497, -0.471405, -0.333333}};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int n;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int mode;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69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72864-8C89-48D8-AFA5-C4CDDD09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Batang"/>
              </a:rPr>
              <a:t>程式範例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B0BD62-C201-4E98-A9CC-5A0F9206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zh-TW">
                <a:ea typeface="+mn-lt"/>
                <a:cs typeface="+mn-lt"/>
              </a:rPr>
              <a:t>void triangle( point a, point b, point c)</a:t>
            </a:r>
            <a:endParaRPr lang="zh-TW" altLang="en-US"/>
          </a:p>
          <a:p>
            <a:r>
              <a:rPr lang="zh-TW">
                <a:ea typeface="+mn-lt"/>
                <a:cs typeface="+mn-lt"/>
              </a:rPr>
              <a:t>{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if (mode==0) glBegin(GL_LINE_LOOP);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else glBegin(GL_POLYGON);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    if(mode==1) glNormal3fv(a);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    if(mode==2) glNormal3fv(a);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    glVertex3fv(a);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    if(mode==2) glNormal3fv(b);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    glVertex3fv(b);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    if(mode==2) glNormal3fv(c);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    glVertex3fv(c);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glEnd();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}</a:t>
            </a:r>
            <a:endParaRPr 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469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B11C1-BE18-4C29-912A-1EA16898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程式範例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DFFE43-B14C-47E4-9C39-0148C5B0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void normal(point p)</a:t>
            </a:r>
            <a:endParaRPr lang="en-US" altLang="zh-TW"/>
          </a:p>
          <a:p>
            <a:r>
              <a:rPr lang="en-US">
                <a:ea typeface="+mn-lt"/>
                <a:cs typeface="+mn-lt"/>
              </a:rPr>
              <a:t>{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double sqrt();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float d =0.0;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int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for(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=0;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&lt;3;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++) d+=p[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]*p[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];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d=sqrt(d);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if(d&gt;0.0) for(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=0;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&lt;3;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++) p[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]/=d;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35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649B43-0AAA-4429-8635-BD20678E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程式範例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D5F084-11D0-4AF3-9F29-69F8ED48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4361783" cy="442875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zh-TW">
                <a:ea typeface="+mn-lt"/>
                <a:cs typeface="+mn-lt"/>
              </a:rPr>
              <a:t>void divide_triangle(point a, point b, point c, int m)</a:t>
            </a:r>
            <a:endParaRPr lang="zh-TW" altLang="en-US"/>
          </a:p>
          <a:p>
            <a:r>
              <a:rPr lang="zh-TW">
                <a:ea typeface="+mn-lt"/>
                <a:cs typeface="+mn-lt"/>
              </a:rPr>
              <a:t>{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point v1, v2, v3;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int j;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if(m&gt;0)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{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     for(j=0; j&lt;3; j++) v1[j]=a[j]+b[j];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     normal(v1);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     for(j=0; j&lt;3; j++) v2[j]=a[j]+c[j];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     normal(v2);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   </a:t>
            </a:r>
            <a:endParaRPr lang="zh-TW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12C666-7582-426A-AB80-24C5687F69F5}"/>
              </a:ext>
            </a:extLst>
          </p:cNvPr>
          <p:cNvSpPr txBox="1"/>
          <p:nvPr/>
        </p:nvSpPr>
        <p:spPr>
          <a:xfrm>
            <a:off x="5413332" y="1822537"/>
            <a:ext cx="5290157" cy="34830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zh-TW" altLang="en-US">
                <a:ea typeface="+mn-lt"/>
                <a:cs typeface="+mn-lt"/>
              </a:rPr>
              <a:t>             </a:t>
            </a:r>
            <a:r>
              <a:rPr lang="zh-TW">
                <a:ea typeface="+mn-lt"/>
                <a:cs typeface="+mn-lt"/>
              </a:rPr>
              <a:t>for(j=0; j&lt;3; j++) v3[j]=b[j]+c[j];</a:t>
            </a:r>
            <a:endParaRPr lang="zh-TW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       normal(v3);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       divide_triangle(a, v1, v2, m-1);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       divide_triangle(c, v2, v3, m-1);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       divide_triangle(b, v3, v1, m-1);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       divide_triangle(v1, v3, v2, m-1);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   }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   else(triangle(a,b,c)); 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565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418E9-4465-439A-97A1-044B58C3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程式範例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0BA42D-BAD3-4CD9-ABD3-088BCFD0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void tetrahedron( int m)</a:t>
            </a:r>
            <a:endParaRPr lang="zh-TW" altLang="en-US"/>
          </a:p>
          <a:p>
            <a:r>
              <a:rPr lang="zh-TW">
                <a:ea typeface="+mn-lt"/>
                <a:cs typeface="+mn-lt"/>
              </a:rPr>
              <a:t>{</a:t>
            </a:r>
            <a:endParaRPr lang="zh-TW"/>
          </a:p>
          <a:p>
            <a:endParaRPr lang="zh-TW"/>
          </a:p>
          <a:p>
            <a:r>
              <a:rPr lang="zh-TW">
                <a:ea typeface="+mn-lt"/>
                <a:cs typeface="+mn-lt"/>
              </a:rPr>
              <a:t>    divide_triangle(v[0], v[1], v[2], m);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divide_triangle(v[3], v[2], v[1], m);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divide_triangle(v[0], v[3], v[1], m);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divide_triangle(v[0], v[2], v[3], m);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}</a:t>
            </a:r>
            <a:endParaRPr 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36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C685BF-E9A7-4525-ABF3-CCC2EAC37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7005"/>
          </a:xfrm>
          <a:custGeom>
            <a:avLst/>
            <a:gdLst>
              <a:gd name="connsiteX0" fmla="*/ 12192000 w 12192000"/>
              <a:gd name="connsiteY0" fmla="*/ 0 h 2785707"/>
              <a:gd name="connsiteX1" fmla="*/ 0 w 12192000"/>
              <a:gd name="connsiteY1" fmla="*/ 0 h 2785707"/>
              <a:gd name="connsiteX2" fmla="*/ 0 w 12192000"/>
              <a:gd name="connsiteY2" fmla="*/ 591237 h 2785707"/>
              <a:gd name="connsiteX3" fmla="*/ 7462 w 12192000"/>
              <a:gd name="connsiteY3" fmla="*/ 596097 h 2785707"/>
              <a:gd name="connsiteX4" fmla="*/ 65949 w 12192000"/>
              <a:gd name="connsiteY4" fmla="*/ 623063 h 2785707"/>
              <a:gd name="connsiteX5" fmla="*/ 174040 w 12192000"/>
              <a:gd name="connsiteY5" fmla="*/ 614935 h 2785707"/>
              <a:gd name="connsiteX6" fmla="*/ 331354 w 12192000"/>
              <a:gd name="connsiteY6" fmla="*/ 605310 h 2785707"/>
              <a:gd name="connsiteX7" fmla="*/ 437701 w 12192000"/>
              <a:gd name="connsiteY7" fmla="*/ 649169 h 2785707"/>
              <a:gd name="connsiteX8" fmla="*/ 570985 w 12192000"/>
              <a:gd name="connsiteY8" fmla="*/ 634864 h 2785707"/>
              <a:gd name="connsiteX9" fmla="*/ 660488 w 12192000"/>
              <a:gd name="connsiteY9" fmla="*/ 637694 h 2785707"/>
              <a:gd name="connsiteX10" fmla="*/ 862240 w 12192000"/>
              <a:gd name="connsiteY10" fmla="*/ 647402 h 2785707"/>
              <a:gd name="connsiteX11" fmla="*/ 1055198 w 12192000"/>
              <a:gd name="connsiteY11" fmla="*/ 658414 h 2785707"/>
              <a:gd name="connsiteX12" fmla="*/ 1161490 w 12192000"/>
              <a:gd name="connsiteY12" fmla="*/ 664553 h 2785707"/>
              <a:gd name="connsiteX13" fmla="*/ 1335488 w 12192000"/>
              <a:gd name="connsiteY13" fmla="*/ 684838 h 2785707"/>
              <a:gd name="connsiteX14" fmla="*/ 1384901 w 12192000"/>
              <a:gd name="connsiteY14" fmla="*/ 684207 h 2785707"/>
              <a:gd name="connsiteX15" fmla="*/ 1414557 w 12192000"/>
              <a:gd name="connsiteY15" fmla="*/ 685540 h 2785707"/>
              <a:gd name="connsiteX16" fmla="*/ 1479073 w 12192000"/>
              <a:gd name="connsiteY16" fmla="*/ 708783 h 2785707"/>
              <a:gd name="connsiteX17" fmla="*/ 1760498 w 12192000"/>
              <a:gd name="connsiteY17" fmla="*/ 700683 h 2785707"/>
              <a:gd name="connsiteX18" fmla="*/ 1971386 w 12192000"/>
              <a:gd name="connsiteY18" fmla="*/ 726403 h 2785707"/>
              <a:gd name="connsiteX19" fmla="*/ 2050659 w 12192000"/>
              <a:gd name="connsiteY19" fmla="*/ 720928 h 2785707"/>
              <a:gd name="connsiteX20" fmla="*/ 2220475 w 12192000"/>
              <a:gd name="connsiteY20" fmla="*/ 749487 h 2785707"/>
              <a:gd name="connsiteX21" fmla="*/ 2272406 w 12192000"/>
              <a:gd name="connsiteY21" fmla="*/ 777021 h 2785707"/>
              <a:gd name="connsiteX22" fmla="*/ 2297410 w 12192000"/>
              <a:gd name="connsiteY22" fmla="*/ 791240 h 2785707"/>
              <a:gd name="connsiteX23" fmla="*/ 2377393 w 12192000"/>
              <a:gd name="connsiteY23" fmla="*/ 838529 h 2785707"/>
              <a:gd name="connsiteX24" fmla="*/ 2389325 w 12192000"/>
              <a:gd name="connsiteY24" fmla="*/ 847736 h 2785707"/>
              <a:gd name="connsiteX25" fmla="*/ 2418508 w 12192000"/>
              <a:gd name="connsiteY25" fmla="*/ 847030 h 2785707"/>
              <a:gd name="connsiteX26" fmla="*/ 2435377 w 12192000"/>
              <a:gd name="connsiteY26" fmla="*/ 837345 h 2785707"/>
              <a:gd name="connsiteX27" fmla="*/ 2439620 w 12192000"/>
              <a:gd name="connsiteY27" fmla="*/ 840860 h 2785707"/>
              <a:gd name="connsiteX28" fmla="*/ 2451797 w 12192000"/>
              <a:gd name="connsiteY28" fmla="*/ 846508 h 2785707"/>
              <a:gd name="connsiteX29" fmla="*/ 2505861 w 12192000"/>
              <a:gd name="connsiteY29" fmla="*/ 882666 h 2785707"/>
              <a:gd name="connsiteX30" fmla="*/ 2528621 w 12192000"/>
              <a:gd name="connsiteY30" fmla="*/ 883310 h 2785707"/>
              <a:gd name="connsiteX31" fmla="*/ 2615876 w 12192000"/>
              <a:gd name="connsiteY31" fmla="*/ 913568 h 2785707"/>
              <a:gd name="connsiteX32" fmla="*/ 2633076 w 12192000"/>
              <a:gd name="connsiteY32" fmla="*/ 918384 h 2785707"/>
              <a:gd name="connsiteX33" fmla="*/ 2665101 w 12192000"/>
              <a:gd name="connsiteY33" fmla="*/ 936714 h 2785707"/>
              <a:gd name="connsiteX34" fmla="*/ 2675173 w 12192000"/>
              <a:gd name="connsiteY34" fmla="*/ 938458 h 2785707"/>
              <a:gd name="connsiteX35" fmla="*/ 2707978 w 12192000"/>
              <a:gd name="connsiteY35" fmla="*/ 955182 h 2785707"/>
              <a:gd name="connsiteX36" fmla="*/ 2778669 w 12192000"/>
              <a:gd name="connsiteY36" fmla="*/ 991480 h 2785707"/>
              <a:gd name="connsiteX37" fmla="*/ 2796452 w 12192000"/>
              <a:gd name="connsiteY37" fmla="*/ 1000372 h 2785707"/>
              <a:gd name="connsiteX38" fmla="*/ 2813495 w 12192000"/>
              <a:gd name="connsiteY38" fmla="*/ 1001982 h 2785707"/>
              <a:gd name="connsiteX39" fmla="*/ 2904193 w 12192000"/>
              <a:gd name="connsiteY39" fmla="*/ 1024123 h 2785707"/>
              <a:gd name="connsiteX40" fmla="*/ 2926826 w 12192000"/>
              <a:gd name="connsiteY40" fmla="*/ 1025558 h 2785707"/>
              <a:gd name="connsiteX41" fmla="*/ 2937629 w 12192000"/>
              <a:gd name="connsiteY41" fmla="*/ 1021496 h 2785707"/>
              <a:gd name="connsiteX42" fmla="*/ 2970190 w 12192000"/>
              <a:gd name="connsiteY42" fmla="*/ 1039341 h 2785707"/>
              <a:gd name="connsiteX43" fmla="*/ 3023036 w 12192000"/>
              <a:gd name="connsiteY43" fmla="*/ 1057429 h 2785707"/>
              <a:gd name="connsiteX44" fmla="*/ 3047640 w 12192000"/>
              <a:gd name="connsiteY44" fmla="*/ 1067886 h 2785707"/>
              <a:gd name="connsiteX45" fmla="*/ 3069615 w 12192000"/>
              <a:gd name="connsiteY45" fmla="*/ 1068623 h 2785707"/>
              <a:gd name="connsiteX46" fmla="*/ 3189718 w 12192000"/>
              <a:gd name="connsiteY46" fmla="*/ 1090790 h 2785707"/>
              <a:gd name="connsiteX47" fmla="*/ 3234683 w 12192000"/>
              <a:gd name="connsiteY47" fmla="*/ 1082861 h 2785707"/>
              <a:gd name="connsiteX48" fmla="*/ 3243889 w 12192000"/>
              <a:gd name="connsiteY48" fmla="*/ 1088560 h 2785707"/>
              <a:gd name="connsiteX49" fmla="*/ 3316289 w 12192000"/>
              <a:gd name="connsiteY49" fmla="*/ 1102846 h 2785707"/>
              <a:gd name="connsiteX50" fmla="*/ 3363255 w 12192000"/>
              <a:gd name="connsiteY50" fmla="*/ 1113121 h 2785707"/>
              <a:gd name="connsiteX51" fmla="*/ 3450298 w 12192000"/>
              <a:gd name="connsiteY51" fmla="*/ 1140641 h 2785707"/>
              <a:gd name="connsiteX52" fmla="*/ 3502843 w 12192000"/>
              <a:gd name="connsiteY52" fmla="*/ 1152088 h 2785707"/>
              <a:gd name="connsiteX53" fmla="*/ 3534327 w 12192000"/>
              <a:gd name="connsiteY53" fmla="*/ 1158780 h 2785707"/>
              <a:gd name="connsiteX54" fmla="*/ 3613707 w 12192000"/>
              <a:gd name="connsiteY54" fmla="*/ 1188135 h 2785707"/>
              <a:gd name="connsiteX55" fmla="*/ 3734447 w 12192000"/>
              <a:gd name="connsiteY55" fmla="*/ 1264997 h 2785707"/>
              <a:gd name="connsiteX56" fmla="*/ 3774777 w 12192000"/>
              <a:gd name="connsiteY56" fmla="*/ 1280345 h 2785707"/>
              <a:gd name="connsiteX57" fmla="*/ 3782987 w 12192000"/>
              <a:gd name="connsiteY57" fmla="*/ 1278825 h 2785707"/>
              <a:gd name="connsiteX58" fmla="*/ 3829525 w 12192000"/>
              <a:gd name="connsiteY58" fmla="*/ 1314650 h 2785707"/>
              <a:gd name="connsiteX59" fmla="*/ 3916534 w 12192000"/>
              <a:gd name="connsiteY59" fmla="*/ 1337438 h 2785707"/>
              <a:gd name="connsiteX60" fmla="*/ 3985243 w 12192000"/>
              <a:gd name="connsiteY60" fmla="*/ 1349887 h 2785707"/>
              <a:gd name="connsiteX61" fmla="*/ 4022446 w 12192000"/>
              <a:gd name="connsiteY61" fmla="*/ 1358915 h 2785707"/>
              <a:gd name="connsiteX62" fmla="*/ 4050987 w 12192000"/>
              <a:gd name="connsiteY62" fmla="*/ 1363213 h 2785707"/>
              <a:gd name="connsiteX63" fmla="*/ 4115739 w 12192000"/>
              <a:gd name="connsiteY63" fmla="*/ 1386380 h 2785707"/>
              <a:gd name="connsiteX64" fmla="*/ 4219773 w 12192000"/>
              <a:gd name="connsiteY64" fmla="*/ 1429896 h 2785707"/>
              <a:gd name="connsiteX65" fmla="*/ 4242592 w 12192000"/>
              <a:gd name="connsiteY65" fmla="*/ 1437995 h 2785707"/>
              <a:gd name="connsiteX66" fmla="*/ 4264860 w 12192000"/>
              <a:gd name="connsiteY66" fmla="*/ 1440328 h 2785707"/>
              <a:gd name="connsiteX67" fmla="*/ 4272342 w 12192000"/>
              <a:gd name="connsiteY67" fmla="*/ 1436836 h 2785707"/>
              <a:gd name="connsiteX68" fmla="*/ 4285317 w 12192000"/>
              <a:gd name="connsiteY68" fmla="*/ 1440547 h 2785707"/>
              <a:gd name="connsiteX69" fmla="*/ 4289326 w 12192000"/>
              <a:gd name="connsiteY69" fmla="*/ 1440567 h 2785707"/>
              <a:gd name="connsiteX70" fmla="*/ 4311745 w 12192000"/>
              <a:gd name="connsiteY70" fmla="*/ 1441649 h 2785707"/>
              <a:gd name="connsiteX71" fmla="*/ 4345821 w 12192000"/>
              <a:gd name="connsiteY71" fmla="*/ 1467990 h 2785707"/>
              <a:gd name="connsiteX72" fmla="*/ 4399086 w 12192000"/>
              <a:gd name="connsiteY72" fmla="*/ 1480631 h 2785707"/>
              <a:gd name="connsiteX73" fmla="*/ 4635587 w 12192000"/>
              <a:gd name="connsiteY73" fmla="*/ 1532477 h 2785707"/>
              <a:gd name="connsiteX74" fmla="*/ 4697305 w 12192000"/>
              <a:gd name="connsiteY74" fmla="*/ 1598576 h 2785707"/>
              <a:gd name="connsiteX75" fmla="*/ 4800559 w 12192000"/>
              <a:gd name="connsiteY75" fmla="*/ 1650651 h 2785707"/>
              <a:gd name="connsiteX76" fmla="*/ 4945615 w 12192000"/>
              <a:gd name="connsiteY76" fmla="*/ 1698753 h 2785707"/>
              <a:gd name="connsiteX77" fmla="*/ 4951384 w 12192000"/>
              <a:gd name="connsiteY77" fmla="*/ 1709811 h 2785707"/>
              <a:gd name="connsiteX78" fmla="*/ 4961956 w 12192000"/>
              <a:gd name="connsiteY78" fmla="*/ 1718626 h 2785707"/>
              <a:gd name="connsiteX79" fmla="*/ 4964473 w 12192000"/>
              <a:gd name="connsiteY79" fmla="*/ 1718615 h 2785707"/>
              <a:gd name="connsiteX80" fmla="*/ 4991598 w 12192000"/>
              <a:gd name="connsiteY80" fmla="*/ 1734829 h 2785707"/>
              <a:gd name="connsiteX81" fmla="*/ 5009548 w 12192000"/>
              <a:gd name="connsiteY81" fmla="*/ 1747489 h 2785707"/>
              <a:gd name="connsiteX82" fmla="*/ 5014839 w 12192000"/>
              <a:gd name="connsiteY82" fmla="*/ 1748130 h 2785707"/>
              <a:gd name="connsiteX83" fmla="*/ 5058738 w 12192000"/>
              <a:gd name="connsiteY83" fmla="*/ 1764982 h 2785707"/>
              <a:gd name="connsiteX84" fmla="*/ 5080507 w 12192000"/>
              <a:gd name="connsiteY84" fmla="*/ 1768847 h 2785707"/>
              <a:gd name="connsiteX85" fmla="*/ 5142055 w 12192000"/>
              <a:gd name="connsiteY85" fmla="*/ 1767607 h 2785707"/>
              <a:gd name="connsiteX86" fmla="*/ 5173522 w 12192000"/>
              <a:gd name="connsiteY86" fmla="*/ 1784620 h 2785707"/>
              <a:gd name="connsiteX87" fmla="*/ 5180367 w 12192000"/>
              <a:gd name="connsiteY87" fmla="*/ 1787604 h 2785707"/>
              <a:gd name="connsiteX88" fmla="*/ 5180716 w 12192000"/>
              <a:gd name="connsiteY88" fmla="*/ 1787481 h 2785707"/>
              <a:gd name="connsiteX89" fmla="*/ 5188363 w 12192000"/>
              <a:gd name="connsiteY89" fmla="*/ 1790269 h 2785707"/>
              <a:gd name="connsiteX90" fmla="*/ 5192852 w 12192000"/>
              <a:gd name="connsiteY90" fmla="*/ 1793043 h 2785707"/>
              <a:gd name="connsiteX91" fmla="*/ 5272230 w 12192000"/>
              <a:gd name="connsiteY91" fmla="*/ 1791348 h 2785707"/>
              <a:gd name="connsiteX92" fmla="*/ 5376484 w 12192000"/>
              <a:gd name="connsiteY92" fmla="*/ 1805756 h 2785707"/>
              <a:gd name="connsiteX93" fmla="*/ 5478926 w 12192000"/>
              <a:gd name="connsiteY93" fmla="*/ 1822858 h 2785707"/>
              <a:gd name="connsiteX94" fmla="*/ 5515632 w 12192000"/>
              <a:gd name="connsiteY94" fmla="*/ 1830425 h 2785707"/>
              <a:gd name="connsiteX95" fmla="*/ 5582742 w 12192000"/>
              <a:gd name="connsiteY95" fmla="*/ 1837848 h 2785707"/>
              <a:gd name="connsiteX96" fmla="*/ 5615731 w 12192000"/>
              <a:gd name="connsiteY96" fmla="*/ 1838115 h 2785707"/>
              <a:gd name="connsiteX97" fmla="*/ 5619149 w 12192000"/>
              <a:gd name="connsiteY97" fmla="*/ 1835988 h 2785707"/>
              <a:gd name="connsiteX98" fmla="*/ 5625050 w 12192000"/>
              <a:gd name="connsiteY98" fmla="*/ 1835832 h 2785707"/>
              <a:gd name="connsiteX99" fmla="*/ 5640026 w 12192000"/>
              <a:gd name="connsiteY99" fmla="*/ 1839536 h 2785707"/>
              <a:gd name="connsiteX100" fmla="*/ 5645469 w 12192000"/>
              <a:gd name="connsiteY100" fmla="*/ 1841610 h 2785707"/>
              <a:gd name="connsiteX101" fmla="*/ 5653837 w 12192000"/>
              <a:gd name="connsiteY101" fmla="*/ 1843194 h 2785707"/>
              <a:gd name="connsiteX102" fmla="*/ 5654101 w 12192000"/>
              <a:gd name="connsiteY102" fmla="*/ 1843017 h 2785707"/>
              <a:gd name="connsiteX103" fmla="*/ 5661820 w 12192000"/>
              <a:gd name="connsiteY103" fmla="*/ 1844927 h 2785707"/>
              <a:gd name="connsiteX104" fmla="*/ 5698828 w 12192000"/>
              <a:gd name="connsiteY104" fmla="*/ 1857009 h 2785707"/>
              <a:gd name="connsiteX105" fmla="*/ 5755153 w 12192000"/>
              <a:gd name="connsiteY105" fmla="*/ 1846051 h 2785707"/>
              <a:gd name="connsiteX106" fmla="*/ 5777080 w 12192000"/>
              <a:gd name="connsiteY106" fmla="*/ 1846484 h 2785707"/>
              <a:gd name="connsiteX107" fmla="*/ 5790062 w 12192000"/>
              <a:gd name="connsiteY107" fmla="*/ 1844754 h 2785707"/>
              <a:gd name="connsiteX108" fmla="*/ 5888138 w 12192000"/>
              <a:gd name="connsiteY108" fmla="*/ 1877663 h 2785707"/>
              <a:gd name="connsiteX109" fmla="*/ 5902013 w 12192000"/>
              <a:gd name="connsiteY109" fmla="*/ 1884827 h 2785707"/>
              <a:gd name="connsiteX110" fmla="*/ 5912492 w 12192000"/>
              <a:gd name="connsiteY110" fmla="*/ 1894998 h 2785707"/>
              <a:gd name="connsiteX111" fmla="*/ 6068995 w 12192000"/>
              <a:gd name="connsiteY111" fmla="*/ 1920302 h 2785707"/>
              <a:gd name="connsiteX112" fmla="*/ 6283598 w 12192000"/>
              <a:gd name="connsiteY112" fmla="*/ 1991295 h 2785707"/>
              <a:gd name="connsiteX113" fmla="*/ 6378390 w 12192000"/>
              <a:gd name="connsiteY113" fmla="*/ 1991561 h 2785707"/>
              <a:gd name="connsiteX114" fmla="*/ 6519309 w 12192000"/>
              <a:gd name="connsiteY114" fmla="*/ 2027309 h 2785707"/>
              <a:gd name="connsiteX115" fmla="*/ 6643152 w 12192000"/>
              <a:gd name="connsiteY115" fmla="*/ 2049516 h 2785707"/>
              <a:gd name="connsiteX116" fmla="*/ 6656875 w 12192000"/>
              <a:gd name="connsiteY116" fmla="*/ 2051188 h 2785707"/>
              <a:gd name="connsiteX117" fmla="*/ 6662165 w 12192000"/>
              <a:gd name="connsiteY117" fmla="*/ 2046505 h 2785707"/>
              <a:gd name="connsiteX118" fmla="*/ 6708706 w 12192000"/>
              <a:gd name="connsiteY118" fmla="*/ 2049842 h 2785707"/>
              <a:gd name="connsiteX119" fmla="*/ 6797201 w 12192000"/>
              <a:gd name="connsiteY119" fmla="*/ 2065320 h 2785707"/>
              <a:gd name="connsiteX120" fmla="*/ 6810764 w 12192000"/>
              <a:gd name="connsiteY120" fmla="*/ 2071002 h 2785707"/>
              <a:gd name="connsiteX121" fmla="*/ 6901101 w 12192000"/>
              <a:gd name="connsiteY121" fmla="*/ 2082052 h 2785707"/>
              <a:gd name="connsiteX122" fmla="*/ 6962781 w 12192000"/>
              <a:gd name="connsiteY122" fmla="*/ 2092999 h 2785707"/>
              <a:gd name="connsiteX123" fmla="*/ 6975881 w 12192000"/>
              <a:gd name="connsiteY123" fmla="*/ 2098520 h 2785707"/>
              <a:gd name="connsiteX124" fmla="*/ 6991402 w 12192000"/>
              <a:gd name="connsiteY124" fmla="*/ 2094572 h 2785707"/>
              <a:gd name="connsiteX125" fmla="*/ 6996085 w 12192000"/>
              <a:gd name="connsiteY125" fmla="*/ 2090397 h 2785707"/>
              <a:gd name="connsiteX126" fmla="*/ 7045119 w 12192000"/>
              <a:gd name="connsiteY126" fmla="*/ 2100367 h 2785707"/>
              <a:gd name="connsiteX127" fmla="*/ 7051064 w 12192000"/>
              <a:gd name="connsiteY127" fmla="*/ 2100779 h 2785707"/>
              <a:gd name="connsiteX128" fmla="*/ 7092123 w 12192000"/>
              <a:gd name="connsiteY128" fmla="*/ 2100750 h 2785707"/>
              <a:gd name="connsiteX129" fmla="*/ 7153291 w 12192000"/>
              <a:gd name="connsiteY129" fmla="*/ 2096258 h 2785707"/>
              <a:gd name="connsiteX130" fmla="*/ 7216946 w 12192000"/>
              <a:gd name="connsiteY130" fmla="*/ 2083586 h 2785707"/>
              <a:gd name="connsiteX131" fmla="*/ 7253640 w 12192000"/>
              <a:gd name="connsiteY131" fmla="*/ 2078754 h 2785707"/>
              <a:gd name="connsiteX132" fmla="*/ 7279228 w 12192000"/>
              <a:gd name="connsiteY132" fmla="*/ 2072719 h 2785707"/>
              <a:gd name="connsiteX133" fmla="*/ 7350342 w 12192000"/>
              <a:gd name="connsiteY133" fmla="*/ 2070909 h 2785707"/>
              <a:gd name="connsiteX134" fmla="*/ 7470724 w 12192000"/>
              <a:gd name="connsiteY134" fmla="*/ 2073574 h 2785707"/>
              <a:gd name="connsiteX135" fmla="*/ 7514696 w 12192000"/>
              <a:gd name="connsiteY135" fmla="*/ 2067266 h 2785707"/>
              <a:gd name="connsiteX136" fmla="*/ 7516909 w 12192000"/>
              <a:gd name="connsiteY136" fmla="*/ 2061590 h 2785707"/>
              <a:gd name="connsiteX137" fmla="*/ 7530255 w 12192000"/>
              <a:gd name="connsiteY137" fmla="*/ 2060403 h 2785707"/>
              <a:gd name="connsiteX138" fmla="*/ 7533279 w 12192000"/>
              <a:gd name="connsiteY138" fmla="*/ 2059039 h 2785707"/>
              <a:gd name="connsiteX139" fmla="*/ 7551151 w 12192000"/>
              <a:gd name="connsiteY139" fmla="*/ 2052267 h 2785707"/>
              <a:gd name="connsiteX140" fmla="*/ 7602338 w 12192000"/>
              <a:gd name="connsiteY140" fmla="*/ 2063846 h 2785707"/>
              <a:gd name="connsiteX141" fmla="*/ 7625892 w 12192000"/>
              <a:gd name="connsiteY141" fmla="*/ 2064714 h 2785707"/>
              <a:gd name="connsiteX142" fmla="*/ 7648322 w 12192000"/>
              <a:gd name="connsiteY142" fmla="*/ 2072757 h 2785707"/>
              <a:gd name="connsiteX143" fmla="*/ 7660138 w 12192000"/>
              <a:gd name="connsiteY143" fmla="*/ 2081487 h 2785707"/>
              <a:gd name="connsiteX144" fmla="*/ 7701887 w 12192000"/>
              <a:gd name="connsiteY144" fmla="*/ 2097255 h 2785707"/>
              <a:gd name="connsiteX145" fmla="*/ 7701887 w 12192000"/>
              <a:gd name="connsiteY145" fmla="*/ 2081564 h 2785707"/>
              <a:gd name="connsiteX146" fmla="*/ 7781603 w 12192000"/>
              <a:gd name="connsiteY146" fmla="*/ 2105597 h 2785707"/>
              <a:gd name="connsiteX147" fmla="*/ 7840532 w 12192000"/>
              <a:gd name="connsiteY147" fmla="*/ 2126887 h 2785707"/>
              <a:gd name="connsiteX148" fmla="*/ 7852490 w 12192000"/>
              <a:gd name="connsiteY148" fmla="*/ 2134555 h 2785707"/>
              <a:gd name="connsiteX149" fmla="*/ 7868492 w 12192000"/>
              <a:gd name="connsiteY149" fmla="*/ 2133321 h 2785707"/>
              <a:gd name="connsiteX150" fmla="*/ 7873842 w 12192000"/>
              <a:gd name="connsiteY150" fmla="*/ 2130014 h 2785707"/>
              <a:gd name="connsiteX151" fmla="*/ 7920468 w 12192000"/>
              <a:gd name="connsiteY151" fmla="*/ 2148187 h 2785707"/>
              <a:gd name="connsiteX152" fmla="*/ 7926263 w 12192000"/>
              <a:gd name="connsiteY152" fmla="*/ 2149606 h 2785707"/>
              <a:gd name="connsiteX153" fmla="*/ 7966770 w 12192000"/>
              <a:gd name="connsiteY153" fmla="*/ 2156585 h 2785707"/>
              <a:gd name="connsiteX154" fmla="*/ 8092911 w 12192000"/>
              <a:gd name="connsiteY154" fmla="*/ 2161008 h 2785707"/>
              <a:gd name="connsiteX155" fmla="*/ 8129956 w 12192000"/>
              <a:gd name="connsiteY155" fmla="*/ 2162518 h 2785707"/>
              <a:gd name="connsiteX156" fmla="*/ 8156253 w 12192000"/>
              <a:gd name="connsiteY156" fmla="*/ 2160951 h 2785707"/>
              <a:gd name="connsiteX157" fmla="*/ 8226723 w 12192000"/>
              <a:gd name="connsiteY157" fmla="*/ 2171307 h 2785707"/>
              <a:gd name="connsiteX158" fmla="*/ 8345013 w 12192000"/>
              <a:gd name="connsiteY158" fmla="*/ 2194472 h 2785707"/>
              <a:gd name="connsiteX159" fmla="*/ 8389494 w 12192000"/>
              <a:gd name="connsiteY159" fmla="*/ 2195774 h 2785707"/>
              <a:gd name="connsiteX160" fmla="*/ 8392672 w 12192000"/>
              <a:gd name="connsiteY160" fmla="*/ 2190570 h 2785707"/>
              <a:gd name="connsiteX161" fmla="*/ 8406045 w 12192000"/>
              <a:gd name="connsiteY161" fmla="*/ 2191681 h 2785707"/>
              <a:gd name="connsiteX162" fmla="*/ 8409264 w 12192000"/>
              <a:gd name="connsiteY162" fmla="*/ 2190855 h 2785707"/>
              <a:gd name="connsiteX163" fmla="*/ 8428080 w 12192000"/>
              <a:gd name="connsiteY163" fmla="*/ 2187244 h 2785707"/>
              <a:gd name="connsiteX164" fmla="*/ 8476550 w 12192000"/>
              <a:gd name="connsiteY164" fmla="*/ 2207369 h 2785707"/>
              <a:gd name="connsiteX165" fmla="*/ 8588757 w 12192000"/>
              <a:gd name="connsiteY165" fmla="*/ 2225395 h 2785707"/>
              <a:gd name="connsiteX166" fmla="*/ 8749518 w 12192000"/>
              <a:gd name="connsiteY166" fmla="*/ 2245011 h 2785707"/>
              <a:gd name="connsiteX167" fmla="*/ 8874315 w 12192000"/>
              <a:gd name="connsiteY167" fmla="*/ 2266877 h 2785707"/>
              <a:gd name="connsiteX168" fmla="*/ 9029190 w 12192000"/>
              <a:gd name="connsiteY168" fmla="*/ 2309251 h 2785707"/>
              <a:gd name="connsiteX169" fmla="*/ 9142331 w 12192000"/>
              <a:gd name="connsiteY169" fmla="*/ 2320064 h 2785707"/>
              <a:gd name="connsiteX170" fmla="*/ 9155844 w 12192000"/>
              <a:gd name="connsiteY170" fmla="*/ 2330314 h 2785707"/>
              <a:gd name="connsiteX171" fmla="*/ 9171403 w 12192000"/>
              <a:gd name="connsiteY171" fmla="*/ 2337223 h 2785707"/>
              <a:gd name="connsiteX172" fmla="*/ 9173407 w 12192000"/>
              <a:gd name="connsiteY172" fmla="*/ 2336681 h 2785707"/>
              <a:gd name="connsiteX173" fmla="*/ 9208166 w 12192000"/>
              <a:gd name="connsiteY173" fmla="*/ 2347769 h 2785707"/>
              <a:gd name="connsiteX174" fmla="*/ 9274752 w 12192000"/>
              <a:gd name="connsiteY174" fmla="*/ 2367321 h 2785707"/>
              <a:gd name="connsiteX175" fmla="*/ 9275339 w 12192000"/>
              <a:gd name="connsiteY175" fmla="*/ 2366424 h 2785707"/>
              <a:gd name="connsiteX176" fmla="*/ 9286171 w 12192000"/>
              <a:gd name="connsiteY176" fmla="*/ 2364868 h 2785707"/>
              <a:gd name="connsiteX177" fmla="*/ 9306706 w 12192000"/>
              <a:gd name="connsiteY177" fmla="*/ 2364279 h 2785707"/>
              <a:gd name="connsiteX178" fmla="*/ 9354964 w 12192000"/>
              <a:gd name="connsiteY178" fmla="*/ 2350000 h 2785707"/>
              <a:gd name="connsiteX179" fmla="*/ 9393840 w 12192000"/>
              <a:gd name="connsiteY179" fmla="*/ 2360999 h 2785707"/>
              <a:gd name="connsiteX180" fmla="*/ 9401723 w 12192000"/>
              <a:gd name="connsiteY180" fmla="*/ 2362648 h 2785707"/>
              <a:gd name="connsiteX181" fmla="*/ 9401904 w 12192000"/>
              <a:gd name="connsiteY181" fmla="*/ 2362449 h 2785707"/>
              <a:gd name="connsiteX182" fmla="*/ 9410265 w 12192000"/>
              <a:gd name="connsiteY182" fmla="*/ 2363724 h 2785707"/>
              <a:gd name="connsiteX183" fmla="*/ 9431384 w 12192000"/>
              <a:gd name="connsiteY183" fmla="*/ 2368857 h 2785707"/>
              <a:gd name="connsiteX184" fmla="*/ 9436806 w 12192000"/>
              <a:gd name="connsiteY184" fmla="*/ 2368409 h 2785707"/>
              <a:gd name="connsiteX185" fmla="*/ 9469943 w 12192000"/>
              <a:gd name="connsiteY185" fmla="*/ 2364702 h 2785707"/>
              <a:gd name="connsiteX186" fmla="*/ 9571973 w 12192000"/>
              <a:gd name="connsiteY186" fmla="*/ 2375579 h 2785707"/>
              <a:gd name="connsiteX187" fmla="*/ 9673508 w 12192000"/>
              <a:gd name="connsiteY187" fmla="*/ 2388756 h 2785707"/>
              <a:gd name="connsiteX188" fmla="*/ 9775728 w 12192000"/>
              <a:gd name="connsiteY188" fmla="*/ 2398997 h 2785707"/>
              <a:gd name="connsiteX189" fmla="*/ 9828502 w 12192000"/>
              <a:gd name="connsiteY189" fmla="*/ 2387377 h 2785707"/>
              <a:gd name="connsiteX190" fmla="*/ 9834358 w 12192000"/>
              <a:gd name="connsiteY190" fmla="*/ 2387922 h 2785707"/>
              <a:gd name="connsiteX191" fmla="*/ 9848851 w 12192000"/>
              <a:gd name="connsiteY191" fmla="*/ 2393407 h 2785707"/>
              <a:gd name="connsiteX192" fmla="*/ 9854053 w 12192000"/>
              <a:gd name="connsiteY192" fmla="*/ 2396127 h 2785707"/>
              <a:gd name="connsiteX193" fmla="*/ 9862192 w 12192000"/>
              <a:gd name="connsiteY193" fmla="*/ 2398707 h 2785707"/>
              <a:gd name="connsiteX194" fmla="*/ 9862471 w 12192000"/>
              <a:gd name="connsiteY194" fmla="*/ 2398561 h 2785707"/>
              <a:gd name="connsiteX195" fmla="*/ 9905498 w 12192000"/>
              <a:gd name="connsiteY195" fmla="*/ 2417867 h 2785707"/>
              <a:gd name="connsiteX196" fmla="*/ 9962223 w 12192000"/>
              <a:gd name="connsiteY196" fmla="*/ 2413612 h 2785707"/>
              <a:gd name="connsiteX197" fmla="*/ 9983885 w 12192000"/>
              <a:gd name="connsiteY197" fmla="*/ 2416653 h 2785707"/>
              <a:gd name="connsiteX198" fmla="*/ 9995871 w 12192000"/>
              <a:gd name="connsiteY198" fmla="*/ 2417158 h 2785707"/>
              <a:gd name="connsiteX199" fmla="*/ 10030934 w 12192000"/>
              <a:gd name="connsiteY199" fmla="*/ 2432369 h 2785707"/>
              <a:gd name="connsiteX200" fmla="*/ 10036087 w 12192000"/>
              <a:gd name="connsiteY200" fmla="*/ 2432793 h 2785707"/>
              <a:gd name="connsiteX201" fmla="*/ 10057471 w 12192000"/>
              <a:gd name="connsiteY201" fmla="*/ 2445317 h 2785707"/>
              <a:gd name="connsiteX202" fmla="*/ 10088697 w 12192000"/>
              <a:gd name="connsiteY202" fmla="*/ 2461159 h 2785707"/>
              <a:gd name="connsiteX203" fmla="*/ 10091030 w 12192000"/>
              <a:gd name="connsiteY203" fmla="*/ 2461029 h 2785707"/>
              <a:gd name="connsiteX204" fmla="*/ 10104127 w 12192000"/>
              <a:gd name="connsiteY204" fmla="*/ 2469841 h 2785707"/>
              <a:gd name="connsiteX205" fmla="*/ 10169163 w 12192000"/>
              <a:gd name="connsiteY205" fmla="*/ 2492519 h 2785707"/>
              <a:gd name="connsiteX206" fmla="*/ 10266247 w 12192000"/>
              <a:gd name="connsiteY206" fmla="*/ 2525164 h 2785707"/>
              <a:gd name="connsiteX207" fmla="*/ 10383588 w 12192000"/>
              <a:gd name="connsiteY207" fmla="*/ 2556604 h 2785707"/>
              <a:gd name="connsiteX208" fmla="*/ 10502276 w 12192000"/>
              <a:gd name="connsiteY208" fmla="*/ 2611346 h 2785707"/>
              <a:gd name="connsiteX209" fmla="*/ 10702436 w 12192000"/>
              <a:gd name="connsiteY209" fmla="*/ 2685688 h 2785707"/>
              <a:gd name="connsiteX210" fmla="*/ 10738338 w 12192000"/>
              <a:gd name="connsiteY210" fmla="*/ 2690143 h 2785707"/>
              <a:gd name="connsiteX211" fmla="*/ 10738410 w 12192000"/>
              <a:gd name="connsiteY211" fmla="*/ 2690169 h 2785707"/>
              <a:gd name="connsiteX212" fmla="*/ 10828361 w 12192000"/>
              <a:gd name="connsiteY212" fmla="*/ 2695982 h 2785707"/>
              <a:gd name="connsiteX213" fmla="*/ 10850642 w 12192000"/>
              <a:gd name="connsiteY213" fmla="*/ 2691703 h 2785707"/>
              <a:gd name="connsiteX214" fmla="*/ 10944231 w 12192000"/>
              <a:gd name="connsiteY214" fmla="*/ 2690377 h 2785707"/>
              <a:gd name="connsiteX215" fmla="*/ 10961147 w 12192000"/>
              <a:gd name="connsiteY215" fmla="*/ 2687666 h 2785707"/>
              <a:gd name="connsiteX216" fmla="*/ 10980692 w 12192000"/>
              <a:gd name="connsiteY216" fmla="*/ 2691799 h 2785707"/>
              <a:gd name="connsiteX217" fmla="*/ 11058630 w 12192000"/>
              <a:gd name="connsiteY217" fmla="*/ 2709148 h 2785707"/>
              <a:gd name="connsiteX218" fmla="*/ 11094767 w 12192000"/>
              <a:gd name="connsiteY218" fmla="*/ 2717083 h 2785707"/>
              <a:gd name="connsiteX219" fmla="*/ 11096358 w 12192000"/>
              <a:gd name="connsiteY219" fmla="*/ 2720774 h 2785707"/>
              <a:gd name="connsiteX220" fmla="*/ 11104973 w 12192000"/>
              <a:gd name="connsiteY220" fmla="*/ 2716245 h 2785707"/>
              <a:gd name="connsiteX221" fmla="*/ 11131099 w 12192000"/>
              <a:gd name="connsiteY221" fmla="*/ 2719881 h 2785707"/>
              <a:gd name="connsiteX222" fmla="*/ 11140776 w 12192000"/>
              <a:gd name="connsiteY222" fmla="*/ 2725926 h 2785707"/>
              <a:gd name="connsiteX223" fmla="*/ 11158686 w 12192000"/>
              <a:gd name="connsiteY223" fmla="*/ 2726270 h 2785707"/>
              <a:gd name="connsiteX224" fmla="*/ 11273267 w 12192000"/>
              <a:gd name="connsiteY224" fmla="*/ 2728567 h 2785707"/>
              <a:gd name="connsiteX225" fmla="*/ 11288916 w 12192000"/>
              <a:gd name="connsiteY225" fmla="*/ 2737828 h 2785707"/>
              <a:gd name="connsiteX226" fmla="*/ 11311388 w 12192000"/>
              <a:gd name="connsiteY226" fmla="*/ 2736624 h 2785707"/>
              <a:gd name="connsiteX227" fmla="*/ 11335078 w 12192000"/>
              <a:gd name="connsiteY227" fmla="*/ 2749941 h 2785707"/>
              <a:gd name="connsiteX228" fmla="*/ 11348344 w 12192000"/>
              <a:gd name="connsiteY228" fmla="*/ 2752346 h 2785707"/>
              <a:gd name="connsiteX229" fmla="*/ 11353373 w 12192000"/>
              <a:gd name="connsiteY229" fmla="*/ 2754678 h 2785707"/>
              <a:gd name="connsiteX230" fmla="*/ 11367159 w 12192000"/>
              <a:gd name="connsiteY230" fmla="*/ 2741107 h 2785707"/>
              <a:gd name="connsiteX231" fmla="*/ 11389712 w 12192000"/>
              <a:gd name="connsiteY231" fmla="*/ 2740372 h 2785707"/>
              <a:gd name="connsiteX232" fmla="*/ 11395219 w 12192000"/>
              <a:gd name="connsiteY232" fmla="*/ 2733120 h 2785707"/>
              <a:gd name="connsiteX233" fmla="*/ 11409180 w 12192000"/>
              <a:gd name="connsiteY233" fmla="*/ 2739023 h 2785707"/>
              <a:gd name="connsiteX234" fmla="*/ 11431837 w 12192000"/>
              <a:gd name="connsiteY234" fmla="*/ 2746056 h 2785707"/>
              <a:gd name="connsiteX235" fmla="*/ 11444471 w 12192000"/>
              <a:gd name="connsiteY235" fmla="*/ 2749621 h 2785707"/>
              <a:gd name="connsiteX236" fmla="*/ 11451208 w 12192000"/>
              <a:gd name="connsiteY236" fmla="*/ 2744859 h 2785707"/>
              <a:gd name="connsiteX237" fmla="*/ 11473061 w 12192000"/>
              <a:gd name="connsiteY237" fmla="*/ 2757601 h 2785707"/>
              <a:gd name="connsiteX238" fmla="*/ 11526925 w 12192000"/>
              <a:gd name="connsiteY238" fmla="*/ 2772124 h 2785707"/>
              <a:gd name="connsiteX239" fmla="*/ 11584409 w 12192000"/>
              <a:gd name="connsiteY239" fmla="*/ 2785707 h 2785707"/>
              <a:gd name="connsiteX240" fmla="*/ 11705161 w 12192000"/>
              <a:gd name="connsiteY240" fmla="*/ 2774143 h 2785707"/>
              <a:gd name="connsiteX241" fmla="*/ 11831541 w 12192000"/>
              <a:gd name="connsiteY241" fmla="*/ 2745647 h 2785707"/>
              <a:gd name="connsiteX242" fmla="*/ 12017942 w 12192000"/>
              <a:gd name="connsiteY242" fmla="*/ 2704117 h 2785707"/>
              <a:gd name="connsiteX243" fmla="*/ 12134490 w 12192000"/>
              <a:gd name="connsiteY243" fmla="*/ 2673464 h 2785707"/>
              <a:gd name="connsiteX244" fmla="*/ 12159651 w 12192000"/>
              <a:gd name="connsiteY244" fmla="*/ 2679085 h 2785707"/>
              <a:gd name="connsiteX245" fmla="*/ 12192000 w 12192000"/>
              <a:gd name="connsiteY245" fmla="*/ 2674480 h 278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12192000" h="2785707">
                <a:moveTo>
                  <a:pt x="12192000" y="0"/>
                </a:moveTo>
                <a:lnTo>
                  <a:pt x="0" y="0"/>
                </a:lnTo>
                <a:lnTo>
                  <a:pt x="0" y="591237"/>
                </a:lnTo>
                <a:lnTo>
                  <a:pt x="7462" y="596097"/>
                </a:lnTo>
                <a:cubicBezTo>
                  <a:pt x="33908" y="613349"/>
                  <a:pt x="59850" y="629066"/>
                  <a:pt x="65949" y="623063"/>
                </a:cubicBezTo>
                <a:cubicBezTo>
                  <a:pt x="104511" y="621541"/>
                  <a:pt x="147418" y="628042"/>
                  <a:pt x="174040" y="614935"/>
                </a:cubicBezTo>
                <a:cubicBezTo>
                  <a:pt x="181060" y="595502"/>
                  <a:pt x="307304" y="613591"/>
                  <a:pt x="331354" y="605310"/>
                </a:cubicBezTo>
                <a:cubicBezTo>
                  <a:pt x="388829" y="623899"/>
                  <a:pt x="404420" y="655488"/>
                  <a:pt x="437701" y="649169"/>
                </a:cubicBezTo>
                <a:cubicBezTo>
                  <a:pt x="460360" y="643797"/>
                  <a:pt x="544430" y="662096"/>
                  <a:pt x="570985" y="634864"/>
                </a:cubicBezTo>
                <a:cubicBezTo>
                  <a:pt x="611720" y="655852"/>
                  <a:pt x="628268" y="628594"/>
                  <a:pt x="660488" y="637694"/>
                </a:cubicBezTo>
                <a:cubicBezTo>
                  <a:pt x="731929" y="640906"/>
                  <a:pt x="769884" y="669504"/>
                  <a:pt x="862240" y="647402"/>
                </a:cubicBezTo>
                <a:cubicBezTo>
                  <a:pt x="904065" y="656940"/>
                  <a:pt x="965938" y="616724"/>
                  <a:pt x="1055198" y="658414"/>
                </a:cubicBezTo>
                <a:cubicBezTo>
                  <a:pt x="1106774" y="665872"/>
                  <a:pt x="1080744" y="646485"/>
                  <a:pt x="1161490" y="664553"/>
                </a:cubicBezTo>
                <a:cubicBezTo>
                  <a:pt x="1184673" y="638081"/>
                  <a:pt x="1309702" y="681966"/>
                  <a:pt x="1335488" y="684838"/>
                </a:cubicBezTo>
                <a:cubicBezTo>
                  <a:pt x="1355801" y="667828"/>
                  <a:pt x="1366194" y="681653"/>
                  <a:pt x="1384901" y="684207"/>
                </a:cubicBezTo>
                <a:cubicBezTo>
                  <a:pt x="1393212" y="673848"/>
                  <a:pt x="1409014" y="673874"/>
                  <a:pt x="1414557" y="685540"/>
                </a:cubicBezTo>
                <a:cubicBezTo>
                  <a:pt x="1407315" y="713070"/>
                  <a:pt x="1474731" y="690092"/>
                  <a:pt x="1479073" y="708783"/>
                </a:cubicBezTo>
                <a:cubicBezTo>
                  <a:pt x="1540070" y="714517"/>
                  <a:pt x="1678447" y="697746"/>
                  <a:pt x="1760498" y="700683"/>
                </a:cubicBezTo>
                <a:cubicBezTo>
                  <a:pt x="1792632" y="694031"/>
                  <a:pt x="1855180" y="727000"/>
                  <a:pt x="1971386" y="726403"/>
                </a:cubicBezTo>
                <a:cubicBezTo>
                  <a:pt x="1986964" y="720596"/>
                  <a:pt x="2046286" y="708514"/>
                  <a:pt x="2050659" y="720928"/>
                </a:cubicBezTo>
                <a:cubicBezTo>
                  <a:pt x="2086682" y="721863"/>
                  <a:pt x="2195049" y="765696"/>
                  <a:pt x="2220475" y="749487"/>
                </a:cubicBezTo>
                <a:cubicBezTo>
                  <a:pt x="2215241" y="776310"/>
                  <a:pt x="2266142" y="751623"/>
                  <a:pt x="2272406" y="777021"/>
                </a:cubicBezTo>
                <a:lnTo>
                  <a:pt x="2297410" y="791240"/>
                </a:lnTo>
                <a:cubicBezTo>
                  <a:pt x="2314908" y="801492"/>
                  <a:pt x="2362075" y="829113"/>
                  <a:pt x="2377393" y="838529"/>
                </a:cubicBezTo>
                <a:lnTo>
                  <a:pt x="2389325" y="847736"/>
                </a:lnTo>
                <a:lnTo>
                  <a:pt x="2418508" y="847030"/>
                </a:lnTo>
                <a:lnTo>
                  <a:pt x="2435377" y="837345"/>
                </a:lnTo>
                <a:lnTo>
                  <a:pt x="2439620" y="840860"/>
                </a:lnTo>
                <a:cubicBezTo>
                  <a:pt x="2444187" y="847628"/>
                  <a:pt x="2446502" y="851791"/>
                  <a:pt x="2451797" y="846508"/>
                </a:cubicBezTo>
                <a:lnTo>
                  <a:pt x="2505861" y="882666"/>
                </a:lnTo>
                <a:cubicBezTo>
                  <a:pt x="2511636" y="885661"/>
                  <a:pt x="2518894" y="886415"/>
                  <a:pt x="2528621" y="883310"/>
                </a:cubicBezTo>
                <a:cubicBezTo>
                  <a:pt x="2546958" y="888460"/>
                  <a:pt x="2598467" y="907723"/>
                  <a:pt x="2615876" y="913568"/>
                </a:cubicBezTo>
                <a:lnTo>
                  <a:pt x="2633076" y="918384"/>
                </a:lnTo>
                <a:cubicBezTo>
                  <a:pt x="2641280" y="922241"/>
                  <a:pt x="2658085" y="933369"/>
                  <a:pt x="2665101" y="936714"/>
                </a:cubicBezTo>
                <a:cubicBezTo>
                  <a:pt x="2670825" y="938682"/>
                  <a:pt x="2668027" y="935380"/>
                  <a:pt x="2675173" y="938458"/>
                </a:cubicBezTo>
                <a:cubicBezTo>
                  <a:pt x="2675225" y="944597"/>
                  <a:pt x="2677804" y="950555"/>
                  <a:pt x="2707978" y="955182"/>
                </a:cubicBezTo>
                <a:cubicBezTo>
                  <a:pt x="2726571" y="970114"/>
                  <a:pt x="2750921" y="982615"/>
                  <a:pt x="2778669" y="991480"/>
                </a:cubicBezTo>
                <a:cubicBezTo>
                  <a:pt x="2784596" y="986681"/>
                  <a:pt x="2791940" y="997468"/>
                  <a:pt x="2796452" y="1000372"/>
                </a:cubicBezTo>
                <a:cubicBezTo>
                  <a:pt x="2798282" y="996724"/>
                  <a:pt x="2810819" y="997911"/>
                  <a:pt x="2813495" y="1001982"/>
                </a:cubicBezTo>
                <a:cubicBezTo>
                  <a:pt x="2894291" y="1036995"/>
                  <a:pt x="2861846" y="990458"/>
                  <a:pt x="2904193" y="1024123"/>
                </a:cubicBezTo>
                <a:cubicBezTo>
                  <a:pt x="2912426" y="1027395"/>
                  <a:pt x="2919877" y="1027211"/>
                  <a:pt x="2926826" y="1025558"/>
                </a:cubicBezTo>
                <a:lnTo>
                  <a:pt x="2937629" y="1021496"/>
                </a:lnTo>
                <a:lnTo>
                  <a:pt x="2970190" y="1039341"/>
                </a:lnTo>
                <a:cubicBezTo>
                  <a:pt x="2986667" y="1046544"/>
                  <a:pt x="3004419" y="1052632"/>
                  <a:pt x="3023036" y="1057429"/>
                </a:cubicBezTo>
                <a:cubicBezTo>
                  <a:pt x="3029427" y="1050485"/>
                  <a:pt x="3041250" y="1064362"/>
                  <a:pt x="3047640" y="1067886"/>
                </a:cubicBezTo>
                <a:cubicBezTo>
                  <a:pt x="3049113" y="1062834"/>
                  <a:pt x="3065273" y="1063377"/>
                  <a:pt x="3069615" y="1068623"/>
                </a:cubicBezTo>
                <a:cubicBezTo>
                  <a:pt x="3180167" y="1108914"/>
                  <a:pt x="3128204" y="1049097"/>
                  <a:pt x="3189718" y="1090790"/>
                </a:cubicBezTo>
                <a:lnTo>
                  <a:pt x="3234683" y="1082861"/>
                </a:lnTo>
                <a:lnTo>
                  <a:pt x="3243889" y="1088560"/>
                </a:lnTo>
                <a:cubicBezTo>
                  <a:pt x="3282443" y="1096267"/>
                  <a:pt x="3296793" y="1087718"/>
                  <a:pt x="3316289" y="1102846"/>
                </a:cubicBezTo>
                <a:cubicBezTo>
                  <a:pt x="3355705" y="1086745"/>
                  <a:pt x="3338941" y="1104834"/>
                  <a:pt x="3363255" y="1113121"/>
                </a:cubicBezTo>
                <a:cubicBezTo>
                  <a:pt x="3385590" y="1119421"/>
                  <a:pt x="3427034" y="1134146"/>
                  <a:pt x="3450298" y="1140641"/>
                </a:cubicBezTo>
                <a:cubicBezTo>
                  <a:pt x="3464287" y="1161185"/>
                  <a:pt x="3479428" y="1142090"/>
                  <a:pt x="3502843" y="1152088"/>
                </a:cubicBezTo>
                <a:cubicBezTo>
                  <a:pt x="3512778" y="1160751"/>
                  <a:pt x="3520916" y="1163472"/>
                  <a:pt x="3534327" y="1158780"/>
                </a:cubicBezTo>
                <a:cubicBezTo>
                  <a:pt x="3579631" y="1200367"/>
                  <a:pt x="3566563" y="1166440"/>
                  <a:pt x="3613707" y="1188135"/>
                </a:cubicBezTo>
                <a:cubicBezTo>
                  <a:pt x="3653700" y="1209113"/>
                  <a:pt x="3700718" y="1226767"/>
                  <a:pt x="3734447" y="1264997"/>
                </a:cubicBezTo>
                <a:cubicBezTo>
                  <a:pt x="3739812" y="1275024"/>
                  <a:pt x="3757867" y="1281897"/>
                  <a:pt x="3774777" y="1280345"/>
                </a:cubicBezTo>
                <a:cubicBezTo>
                  <a:pt x="3777687" y="1280079"/>
                  <a:pt x="3780452" y="1279566"/>
                  <a:pt x="3782987" y="1278825"/>
                </a:cubicBezTo>
                <a:cubicBezTo>
                  <a:pt x="3802089" y="1304950"/>
                  <a:pt x="3822370" y="1298085"/>
                  <a:pt x="3829525" y="1314650"/>
                </a:cubicBezTo>
                <a:cubicBezTo>
                  <a:pt x="3870043" y="1329235"/>
                  <a:pt x="3909546" y="1322767"/>
                  <a:pt x="3916534" y="1337438"/>
                </a:cubicBezTo>
                <a:cubicBezTo>
                  <a:pt x="3938646" y="1341249"/>
                  <a:pt x="3973911" y="1333246"/>
                  <a:pt x="3985243" y="1349887"/>
                </a:cubicBezTo>
                <a:cubicBezTo>
                  <a:pt x="3991624" y="1339551"/>
                  <a:pt x="4007098" y="1363379"/>
                  <a:pt x="4022446" y="1358915"/>
                </a:cubicBezTo>
                <a:cubicBezTo>
                  <a:pt x="4033756" y="1354584"/>
                  <a:pt x="4041089" y="1360802"/>
                  <a:pt x="4050987" y="1363213"/>
                </a:cubicBezTo>
                <a:cubicBezTo>
                  <a:pt x="4065543" y="1360896"/>
                  <a:pt x="4106233" y="1377936"/>
                  <a:pt x="4115739" y="1386380"/>
                </a:cubicBezTo>
                <a:cubicBezTo>
                  <a:pt x="4136569" y="1413385"/>
                  <a:pt x="4202076" y="1408872"/>
                  <a:pt x="4219773" y="1429896"/>
                </a:cubicBezTo>
                <a:cubicBezTo>
                  <a:pt x="4227193" y="1433905"/>
                  <a:pt x="4234841" y="1436419"/>
                  <a:pt x="4242592" y="1437995"/>
                </a:cubicBezTo>
                <a:lnTo>
                  <a:pt x="4264860" y="1440328"/>
                </a:lnTo>
                <a:lnTo>
                  <a:pt x="4272342" y="1436836"/>
                </a:lnTo>
                <a:lnTo>
                  <a:pt x="4285317" y="1440547"/>
                </a:lnTo>
                <a:lnTo>
                  <a:pt x="4289326" y="1440567"/>
                </a:lnTo>
                <a:lnTo>
                  <a:pt x="4311745" y="1441649"/>
                </a:lnTo>
                <a:cubicBezTo>
                  <a:pt x="4295920" y="1463324"/>
                  <a:pt x="4370745" y="1452790"/>
                  <a:pt x="4345821" y="1467990"/>
                </a:cubicBezTo>
                <a:cubicBezTo>
                  <a:pt x="4382864" y="1476647"/>
                  <a:pt x="4349421" y="1488843"/>
                  <a:pt x="4399086" y="1480631"/>
                </a:cubicBezTo>
                <a:cubicBezTo>
                  <a:pt x="4451935" y="1510979"/>
                  <a:pt x="4598080" y="1494621"/>
                  <a:pt x="4635587" y="1532477"/>
                </a:cubicBezTo>
                <a:cubicBezTo>
                  <a:pt x="4632999" y="1520275"/>
                  <a:pt x="4681854" y="1589802"/>
                  <a:pt x="4697305" y="1598576"/>
                </a:cubicBezTo>
                <a:cubicBezTo>
                  <a:pt x="4733556" y="1613805"/>
                  <a:pt x="4746756" y="1626181"/>
                  <a:pt x="4800559" y="1650651"/>
                </a:cubicBezTo>
                <a:cubicBezTo>
                  <a:pt x="4853578" y="1666654"/>
                  <a:pt x="4885909" y="1696908"/>
                  <a:pt x="4945615" y="1698753"/>
                </a:cubicBezTo>
                <a:cubicBezTo>
                  <a:pt x="4946370" y="1702791"/>
                  <a:pt x="4948427" y="1706445"/>
                  <a:pt x="4951384" y="1709811"/>
                </a:cubicBezTo>
                <a:lnTo>
                  <a:pt x="4961956" y="1718626"/>
                </a:lnTo>
                <a:lnTo>
                  <a:pt x="4964473" y="1718615"/>
                </a:lnTo>
                <a:lnTo>
                  <a:pt x="4991598" y="1734829"/>
                </a:lnTo>
                <a:lnTo>
                  <a:pt x="5009548" y="1747489"/>
                </a:lnTo>
                <a:lnTo>
                  <a:pt x="5014839" y="1748130"/>
                </a:lnTo>
                <a:cubicBezTo>
                  <a:pt x="5023037" y="1751045"/>
                  <a:pt x="5047794" y="1761529"/>
                  <a:pt x="5058738" y="1764982"/>
                </a:cubicBezTo>
                <a:cubicBezTo>
                  <a:pt x="5064791" y="1749903"/>
                  <a:pt x="5066861" y="1761618"/>
                  <a:pt x="5080507" y="1768847"/>
                </a:cubicBezTo>
                <a:cubicBezTo>
                  <a:pt x="5092955" y="1747037"/>
                  <a:pt x="5123611" y="1774828"/>
                  <a:pt x="5142055" y="1767607"/>
                </a:cubicBezTo>
                <a:cubicBezTo>
                  <a:pt x="5151799" y="1773410"/>
                  <a:pt x="5162333" y="1779148"/>
                  <a:pt x="5173522" y="1784620"/>
                </a:cubicBezTo>
                <a:lnTo>
                  <a:pt x="5180367" y="1787604"/>
                </a:lnTo>
                <a:lnTo>
                  <a:pt x="5180716" y="1787481"/>
                </a:lnTo>
                <a:cubicBezTo>
                  <a:pt x="5182658" y="1787744"/>
                  <a:pt x="5185081" y="1788580"/>
                  <a:pt x="5188363" y="1790269"/>
                </a:cubicBezTo>
                <a:lnTo>
                  <a:pt x="5192852" y="1793043"/>
                </a:lnTo>
                <a:lnTo>
                  <a:pt x="5272230" y="1791348"/>
                </a:lnTo>
                <a:cubicBezTo>
                  <a:pt x="5312404" y="1798683"/>
                  <a:pt x="5342704" y="1787354"/>
                  <a:pt x="5376484" y="1805756"/>
                </a:cubicBezTo>
                <a:cubicBezTo>
                  <a:pt x="5414117" y="1812554"/>
                  <a:pt x="5448503" y="1811916"/>
                  <a:pt x="5478926" y="1822858"/>
                </a:cubicBezTo>
                <a:cubicBezTo>
                  <a:pt x="5493297" y="1819986"/>
                  <a:pt x="5506053" y="1820161"/>
                  <a:pt x="5515632" y="1830425"/>
                </a:cubicBezTo>
                <a:cubicBezTo>
                  <a:pt x="5551385" y="1834476"/>
                  <a:pt x="5563012" y="1824675"/>
                  <a:pt x="5582742" y="1837848"/>
                </a:cubicBezTo>
                <a:lnTo>
                  <a:pt x="5615731" y="1838115"/>
                </a:lnTo>
                <a:lnTo>
                  <a:pt x="5619149" y="1835988"/>
                </a:lnTo>
                <a:lnTo>
                  <a:pt x="5625050" y="1835832"/>
                </a:lnTo>
                <a:lnTo>
                  <a:pt x="5640026" y="1839536"/>
                </a:lnTo>
                <a:lnTo>
                  <a:pt x="5645469" y="1841610"/>
                </a:lnTo>
                <a:cubicBezTo>
                  <a:pt x="5649292" y="1842786"/>
                  <a:pt x="5651918" y="1843241"/>
                  <a:pt x="5653837" y="1843194"/>
                </a:cubicBezTo>
                <a:lnTo>
                  <a:pt x="5654101" y="1843017"/>
                </a:lnTo>
                <a:lnTo>
                  <a:pt x="5661820" y="1844927"/>
                </a:lnTo>
                <a:cubicBezTo>
                  <a:pt x="5674709" y="1848645"/>
                  <a:pt x="5687118" y="1852732"/>
                  <a:pt x="5698828" y="1857009"/>
                </a:cubicBezTo>
                <a:cubicBezTo>
                  <a:pt x="5712521" y="1846861"/>
                  <a:pt x="5753797" y="1869873"/>
                  <a:pt x="5755153" y="1846051"/>
                </a:cubicBezTo>
                <a:cubicBezTo>
                  <a:pt x="5771136" y="1851140"/>
                  <a:pt x="5778501" y="1862553"/>
                  <a:pt x="5777080" y="1846484"/>
                </a:cubicBezTo>
                <a:lnTo>
                  <a:pt x="5790062" y="1844754"/>
                </a:lnTo>
                <a:lnTo>
                  <a:pt x="5888138" y="1877663"/>
                </a:lnTo>
                <a:lnTo>
                  <a:pt x="5902013" y="1884827"/>
                </a:lnTo>
                <a:cubicBezTo>
                  <a:pt x="5906316" y="1887734"/>
                  <a:pt x="5909915" y="1891071"/>
                  <a:pt x="5912492" y="1894998"/>
                </a:cubicBezTo>
                <a:cubicBezTo>
                  <a:pt x="5968551" y="1887421"/>
                  <a:pt x="6012526" y="1912636"/>
                  <a:pt x="6068995" y="1920302"/>
                </a:cubicBezTo>
                <a:cubicBezTo>
                  <a:pt x="6130128" y="1936331"/>
                  <a:pt x="6262213" y="1980287"/>
                  <a:pt x="6283598" y="1991295"/>
                </a:cubicBezTo>
                <a:cubicBezTo>
                  <a:pt x="6301966" y="1997651"/>
                  <a:pt x="6386462" y="2003382"/>
                  <a:pt x="6378390" y="1991561"/>
                </a:cubicBezTo>
                <a:cubicBezTo>
                  <a:pt x="6430691" y="2023578"/>
                  <a:pt x="6456320" y="2005237"/>
                  <a:pt x="6519309" y="2027309"/>
                </a:cubicBezTo>
                <a:lnTo>
                  <a:pt x="6643152" y="2049516"/>
                </a:lnTo>
                <a:lnTo>
                  <a:pt x="6656875" y="2051188"/>
                </a:lnTo>
                <a:lnTo>
                  <a:pt x="6662165" y="2046505"/>
                </a:lnTo>
                <a:lnTo>
                  <a:pt x="6708706" y="2049842"/>
                </a:lnTo>
                <a:cubicBezTo>
                  <a:pt x="6728320" y="2063550"/>
                  <a:pt x="6766107" y="2058616"/>
                  <a:pt x="6797201" y="2065320"/>
                </a:cubicBezTo>
                <a:lnTo>
                  <a:pt x="6810764" y="2071002"/>
                </a:lnTo>
                <a:lnTo>
                  <a:pt x="6901101" y="2082052"/>
                </a:lnTo>
                <a:lnTo>
                  <a:pt x="6962781" y="2092999"/>
                </a:lnTo>
                <a:lnTo>
                  <a:pt x="6975881" y="2098520"/>
                </a:lnTo>
                <a:lnTo>
                  <a:pt x="6991402" y="2094572"/>
                </a:lnTo>
                <a:cubicBezTo>
                  <a:pt x="6993328" y="2093335"/>
                  <a:pt x="6994904" y="2091926"/>
                  <a:pt x="6996085" y="2090397"/>
                </a:cubicBezTo>
                <a:lnTo>
                  <a:pt x="7045119" y="2100367"/>
                </a:lnTo>
                <a:lnTo>
                  <a:pt x="7051064" y="2100779"/>
                </a:lnTo>
                <a:lnTo>
                  <a:pt x="7092123" y="2100750"/>
                </a:lnTo>
                <a:lnTo>
                  <a:pt x="7153291" y="2096258"/>
                </a:lnTo>
                <a:cubicBezTo>
                  <a:pt x="7173585" y="2092006"/>
                  <a:pt x="7192251" y="2072757"/>
                  <a:pt x="7216946" y="2083586"/>
                </a:cubicBezTo>
                <a:cubicBezTo>
                  <a:pt x="7211675" y="2072232"/>
                  <a:pt x="7246465" y="2087999"/>
                  <a:pt x="7253640" y="2078754"/>
                </a:cubicBezTo>
                <a:cubicBezTo>
                  <a:pt x="7257908" y="2071016"/>
                  <a:pt x="7269456" y="2073996"/>
                  <a:pt x="7279228" y="2072719"/>
                </a:cubicBezTo>
                <a:cubicBezTo>
                  <a:pt x="7287893" y="2065644"/>
                  <a:pt x="7334999" y="2066706"/>
                  <a:pt x="7350342" y="2070909"/>
                </a:cubicBezTo>
                <a:cubicBezTo>
                  <a:pt x="7392243" y="2087644"/>
                  <a:pt x="7436988" y="2061053"/>
                  <a:pt x="7470724" y="2073574"/>
                </a:cubicBezTo>
                <a:cubicBezTo>
                  <a:pt x="7498116" y="2072967"/>
                  <a:pt x="7506999" y="2069264"/>
                  <a:pt x="7514696" y="2067266"/>
                </a:cubicBezTo>
                <a:lnTo>
                  <a:pt x="7516909" y="2061590"/>
                </a:lnTo>
                <a:lnTo>
                  <a:pt x="7530255" y="2060403"/>
                </a:lnTo>
                <a:lnTo>
                  <a:pt x="7533279" y="2059039"/>
                </a:lnTo>
                <a:cubicBezTo>
                  <a:pt x="7539042" y="2056412"/>
                  <a:pt x="7544852" y="2053978"/>
                  <a:pt x="7551151" y="2052267"/>
                </a:cubicBezTo>
                <a:cubicBezTo>
                  <a:pt x="7560368" y="2076923"/>
                  <a:pt x="7606247" y="2041786"/>
                  <a:pt x="7602338" y="2063846"/>
                </a:cubicBezTo>
                <a:lnTo>
                  <a:pt x="7625892" y="2064714"/>
                </a:lnTo>
                <a:lnTo>
                  <a:pt x="7648322" y="2072757"/>
                </a:lnTo>
                <a:lnTo>
                  <a:pt x="7660138" y="2081487"/>
                </a:lnTo>
                <a:lnTo>
                  <a:pt x="7701887" y="2097255"/>
                </a:lnTo>
                <a:lnTo>
                  <a:pt x="7701887" y="2081564"/>
                </a:lnTo>
                <a:lnTo>
                  <a:pt x="7781603" y="2105597"/>
                </a:lnTo>
                <a:lnTo>
                  <a:pt x="7840532" y="2126887"/>
                </a:lnTo>
                <a:lnTo>
                  <a:pt x="7852490" y="2134555"/>
                </a:lnTo>
                <a:lnTo>
                  <a:pt x="7868492" y="2133321"/>
                </a:lnTo>
                <a:cubicBezTo>
                  <a:pt x="7870608" y="2132431"/>
                  <a:pt x="7872409" y="2131316"/>
                  <a:pt x="7873842" y="2130014"/>
                </a:cubicBezTo>
                <a:lnTo>
                  <a:pt x="7920468" y="2148187"/>
                </a:lnTo>
                <a:lnTo>
                  <a:pt x="7926263" y="2149606"/>
                </a:lnTo>
                <a:lnTo>
                  <a:pt x="7966770" y="2156585"/>
                </a:lnTo>
                <a:lnTo>
                  <a:pt x="8092911" y="2161008"/>
                </a:lnTo>
                <a:cubicBezTo>
                  <a:pt x="8089698" y="2148943"/>
                  <a:pt x="8121258" y="2170386"/>
                  <a:pt x="8129956" y="2162518"/>
                </a:cubicBezTo>
                <a:cubicBezTo>
                  <a:pt x="8135520" y="2155638"/>
                  <a:pt x="8146390" y="2160539"/>
                  <a:pt x="8156253" y="2160951"/>
                </a:cubicBezTo>
                <a:cubicBezTo>
                  <a:pt x="8166039" y="2155473"/>
                  <a:pt x="8212323" y="2164555"/>
                  <a:pt x="8226723" y="2171307"/>
                </a:cubicBezTo>
                <a:cubicBezTo>
                  <a:pt x="8265129" y="2194914"/>
                  <a:pt x="8313924" y="2176403"/>
                  <a:pt x="8345013" y="2194472"/>
                </a:cubicBezTo>
                <a:cubicBezTo>
                  <a:pt x="8372141" y="2198551"/>
                  <a:pt x="8381553" y="2196425"/>
                  <a:pt x="8389494" y="2195774"/>
                </a:cubicBezTo>
                <a:lnTo>
                  <a:pt x="8392672" y="2190570"/>
                </a:lnTo>
                <a:lnTo>
                  <a:pt x="8406045" y="2191681"/>
                </a:lnTo>
                <a:lnTo>
                  <a:pt x="8409264" y="2190855"/>
                </a:lnTo>
                <a:cubicBezTo>
                  <a:pt x="8415411" y="2189254"/>
                  <a:pt x="8421567" y="2187852"/>
                  <a:pt x="8428080" y="2187244"/>
                </a:cubicBezTo>
                <a:cubicBezTo>
                  <a:pt x="8432860" y="2213065"/>
                  <a:pt x="8484266" y="2186341"/>
                  <a:pt x="8476550" y="2207369"/>
                </a:cubicBezTo>
                <a:cubicBezTo>
                  <a:pt x="8513167" y="2208526"/>
                  <a:pt x="8555619" y="2244400"/>
                  <a:pt x="8588757" y="2225395"/>
                </a:cubicBezTo>
                <a:cubicBezTo>
                  <a:pt x="8642872" y="2232730"/>
                  <a:pt x="8692026" y="2235404"/>
                  <a:pt x="8749518" y="2245011"/>
                </a:cubicBezTo>
                <a:cubicBezTo>
                  <a:pt x="8793577" y="2260750"/>
                  <a:pt x="8842828" y="2247803"/>
                  <a:pt x="8874315" y="2266877"/>
                </a:cubicBezTo>
                <a:cubicBezTo>
                  <a:pt x="8926109" y="2267125"/>
                  <a:pt x="8990017" y="2281364"/>
                  <a:pt x="9029190" y="2309251"/>
                </a:cubicBezTo>
                <a:cubicBezTo>
                  <a:pt x="9084505" y="2314654"/>
                  <a:pt x="9093058" y="2330757"/>
                  <a:pt x="9142331" y="2320064"/>
                </a:cubicBezTo>
                <a:cubicBezTo>
                  <a:pt x="9146183" y="2324091"/>
                  <a:pt x="9150768" y="2327448"/>
                  <a:pt x="9155844" y="2330314"/>
                </a:cubicBezTo>
                <a:lnTo>
                  <a:pt x="9171403" y="2337223"/>
                </a:lnTo>
                <a:lnTo>
                  <a:pt x="9173407" y="2336681"/>
                </a:lnTo>
                <a:lnTo>
                  <a:pt x="9208166" y="2347769"/>
                </a:lnTo>
                <a:lnTo>
                  <a:pt x="9274752" y="2367321"/>
                </a:lnTo>
                <a:lnTo>
                  <a:pt x="9275339" y="2366424"/>
                </a:lnTo>
                <a:cubicBezTo>
                  <a:pt x="9277508" y="2364656"/>
                  <a:pt x="9280711" y="2363810"/>
                  <a:pt x="9286171" y="2364868"/>
                </a:cubicBezTo>
                <a:cubicBezTo>
                  <a:pt x="9278880" y="2347951"/>
                  <a:pt x="9289961" y="2359662"/>
                  <a:pt x="9306706" y="2364279"/>
                </a:cubicBezTo>
                <a:cubicBezTo>
                  <a:pt x="9299116" y="2339032"/>
                  <a:pt x="9346014" y="2361383"/>
                  <a:pt x="9354964" y="2350000"/>
                </a:cubicBezTo>
                <a:cubicBezTo>
                  <a:pt x="9367435" y="2353960"/>
                  <a:pt x="9380485" y="2357688"/>
                  <a:pt x="9393840" y="2360999"/>
                </a:cubicBezTo>
                <a:lnTo>
                  <a:pt x="9401723" y="2362648"/>
                </a:lnTo>
                <a:cubicBezTo>
                  <a:pt x="9401784" y="2362582"/>
                  <a:pt x="9401843" y="2362515"/>
                  <a:pt x="9401904" y="2362449"/>
                </a:cubicBezTo>
                <a:cubicBezTo>
                  <a:pt x="9403668" y="2362309"/>
                  <a:pt x="9406280" y="2362664"/>
                  <a:pt x="9410265" y="2363724"/>
                </a:cubicBezTo>
                <a:lnTo>
                  <a:pt x="9431384" y="2368857"/>
                </a:lnTo>
                <a:lnTo>
                  <a:pt x="9436806" y="2368409"/>
                </a:lnTo>
                <a:lnTo>
                  <a:pt x="9469943" y="2364702"/>
                </a:lnTo>
                <a:cubicBezTo>
                  <a:pt x="9492075" y="2366299"/>
                  <a:pt x="9538048" y="2371570"/>
                  <a:pt x="9571973" y="2375579"/>
                </a:cubicBezTo>
                <a:cubicBezTo>
                  <a:pt x="9604304" y="2385689"/>
                  <a:pt x="9636016" y="2383371"/>
                  <a:pt x="9673508" y="2388756"/>
                </a:cubicBezTo>
                <a:cubicBezTo>
                  <a:pt x="9711732" y="2406591"/>
                  <a:pt x="9735674" y="2393166"/>
                  <a:pt x="9775728" y="2398997"/>
                </a:cubicBezTo>
                <a:cubicBezTo>
                  <a:pt x="9806799" y="2422784"/>
                  <a:pt x="9806899" y="2389955"/>
                  <a:pt x="9828502" y="2387377"/>
                </a:cubicBezTo>
                <a:lnTo>
                  <a:pt x="9834358" y="2387922"/>
                </a:lnTo>
                <a:lnTo>
                  <a:pt x="9848851" y="2393407"/>
                </a:lnTo>
                <a:lnTo>
                  <a:pt x="9854053" y="2396127"/>
                </a:lnTo>
                <a:cubicBezTo>
                  <a:pt x="9857729" y="2397755"/>
                  <a:pt x="9860291" y="2398523"/>
                  <a:pt x="9862192" y="2398707"/>
                </a:cubicBezTo>
                <a:lnTo>
                  <a:pt x="9862471" y="2398561"/>
                </a:lnTo>
                <a:lnTo>
                  <a:pt x="9905498" y="2417867"/>
                </a:lnTo>
                <a:cubicBezTo>
                  <a:pt x="9919952" y="2409351"/>
                  <a:pt x="9958757" y="2437263"/>
                  <a:pt x="9962223" y="2413612"/>
                </a:cubicBezTo>
                <a:cubicBezTo>
                  <a:pt x="9977588" y="2420601"/>
                  <a:pt x="9983860" y="2432885"/>
                  <a:pt x="9983885" y="2416653"/>
                </a:cubicBezTo>
                <a:cubicBezTo>
                  <a:pt x="9989098" y="2418537"/>
                  <a:pt x="9992817" y="2418345"/>
                  <a:pt x="9995871" y="2417158"/>
                </a:cubicBezTo>
                <a:lnTo>
                  <a:pt x="10030934" y="2432369"/>
                </a:lnTo>
                <a:lnTo>
                  <a:pt x="10036087" y="2432793"/>
                </a:lnTo>
                <a:lnTo>
                  <a:pt x="10057471" y="2445317"/>
                </a:lnTo>
                <a:lnTo>
                  <a:pt x="10088697" y="2461159"/>
                </a:lnTo>
                <a:lnTo>
                  <a:pt x="10091030" y="2461029"/>
                </a:lnTo>
                <a:lnTo>
                  <a:pt x="10104127" y="2469841"/>
                </a:lnTo>
                <a:cubicBezTo>
                  <a:pt x="10108126" y="2473257"/>
                  <a:pt x="10166959" y="2488286"/>
                  <a:pt x="10169163" y="2492519"/>
                </a:cubicBezTo>
                <a:cubicBezTo>
                  <a:pt x="10225323" y="2491613"/>
                  <a:pt x="10211037" y="2510783"/>
                  <a:pt x="10266247" y="2525164"/>
                </a:cubicBezTo>
                <a:cubicBezTo>
                  <a:pt x="10304736" y="2528123"/>
                  <a:pt x="10324750" y="2536388"/>
                  <a:pt x="10383588" y="2556604"/>
                </a:cubicBezTo>
                <a:cubicBezTo>
                  <a:pt x="10422927" y="2570967"/>
                  <a:pt x="10449351" y="2596747"/>
                  <a:pt x="10502276" y="2611346"/>
                </a:cubicBezTo>
                <a:cubicBezTo>
                  <a:pt x="10551189" y="2649570"/>
                  <a:pt x="10642054" y="2656133"/>
                  <a:pt x="10702436" y="2685688"/>
                </a:cubicBezTo>
                <a:cubicBezTo>
                  <a:pt x="10734755" y="2677393"/>
                  <a:pt x="10727906" y="2683472"/>
                  <a:pt x="10738338" y="2690143"/>
                </a:cubicBezTo>
                <a:lnTo>
                  <a:pt x="10738410" y="2690169"/>
                </a:lnTo>
                <a:lnTo>
                  <a:pt x="10828361" y="2695982"/>
                </a:lnTo>
                <a:cubicBezTo>
                  <a:pt x="10834653" y="2692647"/>
                  <a:pt x="10841817" y="2690605"/>
                  <a:pt x="10850642" y="2691703"/>
                </a:cubicBezTo>
                <a:cubicBezTo>
                  <a:pt x="10900458" y="2713605"/>
                  <a:pt x="10856850" y="2676798"/>
                  <a:pt x="10944231" y="2690377"/>
                </a:cubicBezTo>
                <a:cubicBezTo>
                  <a:pt x="10947888" y="2693638"/>
                  <a:pt x="10960334" y="2691646"/>
                  <a:pt x="10961147" y="2687666"/>
                </a:cubicBezTo>
                <a:cubicBezTo>
                  <a:pt x="10966277" y="2689341"/>
                  <a:pt x="10976214" y="2697915"/>
                  <a:pt x="10980692" y="2691799"/>
                </a:cubicBezTo>
                <a:cubicBezTo>
                  <a:pt x="11009873" y="2693413"/>
                  <a:pt x="11036717" y="2699386"/>
                  <a:pt x="11058630" y="2709148"/>
                </a:cubicBezTo>
                <a:cubicBezTo>
                  <a:pt x="11089046" y="2706063"/>
                  <a:pt x="11093105" y="2711169"/>
                  <a:pt x="11094767" y="2717083"/>
                </a:cubicBezTo>
                <a:lnTo>
                  <a:pt x="11096358" y="2720774"/>
                </a:lnTo>
                <a:lnTo>
                  <a:pt x="11104973" y="2716245"/>
                </a:lnTo>
                <a:cubicBezTo>
                  <a:pt x="11114214" y="2713690"/>
                  <a:pt x="11122836" y="2715703"/>
                  <a:pt x="11131099" y="2719881"/>
                </a:cubicBezTo>
                <a:lnTo>
                  <a:pt x="11140776" y="2725926"/>
                </a:lnTo>
                <a:lnTo>
                  <a:pt x="11158686" y="2726270"/>
                </a:lnTo>
                <a:cubicBezTo>
                  <a:pt x="11180768" y="2726709"/>
                  <a:pt x="11251563" y="2726640"/>
                  <a:pt x="11273267" y="2728567"/>
                </a:cubicBezTo>
                <a:lnTo>
                  <a:pt x="11288916" y="2737828"/>
                </a:lnTo>
                <a:lnTo>
                  <a:pt x="11311388" y="2736624"/>
                </a:lnTo>
                <a:cubicBezTo>
                  <a:pt x="11321582" y="2738058"/>
                  <a:pt x="11329783" y="2742030"/>
                  <a:pt x="11335078" y="2749941"/>
                </a:cubicBezTo>
                <a:cubicBezTo>
                  <a:pt x="11338817" y="2743516"/>
                  <a:pt x="11342149" y="2746955"/>
                  <a:pt x="11348344" y="2752346"/>
                </a:cubicBezTo>
                <a:lnTo>
                  <a:pt x="11353373" y="2754678"/>
                </a:lnTo>
                <a:lnTo>
                  <a:pt x="11367159" y="2741107"/>
                </a:lnTo>
                <a:lnTo>
                  <a:pt x="11389712" y="2740372"/>
                </a:lnTo>
                <a:lnTo>
                  <a:pt x="11395219" y="2733120"/>
                </a:lnTo>
                <a:lnTo>
                  <a:pt x="11409180" y="2739023"/>
                </a:lnTo>
                <a:cubicBezTo>
                  <a:pt x="11414137" y="2740775"/>
                  <a:pt x="11422149" y="2743232"/>
                  <a:pt x="11431837" y="2746056"/>
                </a:cubicBezTo>
                <a:lnTo>
                  <a:pt x="11444471" y="2749621"/>
                </a:lnTo>
                <a:lnTo>
                  <a:pt x="11451208" y="2744859"/>
                </a:lnTo>
                <a:lnTo>
                  <a:pt x="11473061" y="2757601"/>
                </a:lnTo>
                <a:lnTo>
                  <a:pt x="11526925" y="2772124"/>
                </a:lnTo>
                <a:cubicBezTo>
                  <a:pt x="11539650" y="2795076"/>
                  <a:pt x="11582438" y="2758503"/>
                  <a:pt x="11584409" y="2785707"/>
                </a:cubicBezTo>
                <a:cubicBezTo>
                  <a:pt x="11604765" y="2763696"/>
                  <a:pt x="11670052" y="2782257"/>
                  <a:pt x="11705161" y="2774143"/>
                </a:cubicBezTo>
                <a:cubicBezTo>
                  <a:pt x="11712651" y="2785033"/>
                  <a:pt x="11817987" y="2755153"/>
                  <a:pt x="11831541" y="2745647"/>
                </a:cubicBezTo>
                <a:cubicBezTo>
                  <a:pt x="11943852" y="2715987"/>
                  <a:pt x="11988586" y="2718581"/>
                  <a:pt x="12017942" y="2704117"/>
                </a:cubicBezTo>
                <a:cubicBezTo>
                  <a:pt x="12044424" y="2697243"/>
                  <a:pt x="12068778" y="2677784"/>
                  <a:pt x="12134490" y="2673464"/>
                </a:cubicBezTo>
                <a:cubicBezTo>
                  <a:pt x="12140262" y="2677664"/>
                  <a:pt x="12149020" y="2679275"/>
                  <a:pt x="12159651" y="2679085"/>
                </a:cubicBezTo>
                <a:lnTo>
                  <a:pt x="12192000" y="26744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3D43D4-92CB-475D-93FE-B5852BE3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zh-TW" altLang="en-US">
                <a:ea typeface="Batang"/>
              </a:rPr>
              <a:t>製造陰影的原理</a:t>
            </a:r>
            <a:endParaRPr lang="zh-TW" alt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7A8A8A-B020-4F46-8329-D75799D71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4144" y="6080078"/>
            <a:ext cx="9517857" cy="777922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4BB906-67DA-40C1-8222-4EECC1FE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687005"/>
            <a:ext cx="9880979" cy="3567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>
                <a:ea typeface="+mn-lt"/>
                <a:cs typeface="+mn-lt"/>
              </a:rPr>
              <a:t>陰影貼圖背後的原理是簡單的。我們先把光源的位置當作照相機的位置，我們從這個位置觀察物體，我們就知道哪些物體的表面是被照射到（被光源看到）的，哪些是沒有被照射到（被遮擋住）的（在某個方向上離光源最近的表面是被照射的，後面的表面則沒有被照射到）。我們開啟深度測試，這樣我們就可以得到一個有用的深度緩沖區數據（每一個像素在深度緩沖區中的結果），然後我們從深度緩沖區中讀取數據作為一個陰影紋理，投影回場景中，然後我們在使用照相機的視角，來渲染物體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042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79F71-D7AC-4742-BFC9-0BED59B0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程式範例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13EC12-612D-4527-8D7A-125B06303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3756358" cy="44287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zh-TW">
                <a:ea typeface="+mn-lt"/>
                <a:cs typeface="+mn-lt"/>
              </a:rPr>
              <a:t>void display(void)</a:t>
            </a:r>
            <a:endParaRPr lang="zh-TW" altLang="en-US"/>
          </a:p>
          <a:p>
            <a:r>
              <a:rPr lang="zh-TW">
                <a:ea typeface="+mn-lt"/>
                <a:cs typeface="+mn-lt"/>
              </a:rPr>
              <a:t>{</a:t>
            </a:r>
            <a:endParaRPr lang="zh-TW"/>
          </a:p>
          <a:p>
            <a:endParaRPr lang="zh-TW"/>
          </a:p>
          <a:p>
            <a:endParaRPr lang="zh-TW"/>
          </a:p>
          <a:p>
            <a:r>
              <a:rPr lang="zh-TW">
                <a:ea typeface="+mn-lt"/>
                <a:cs typeface="+mn-lt"/>
              </a:rPr>
              <a:t>    glClear(GL_COLOR_BUFFER_BIT | GL_DEPTH_BUFFER_BIT);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    glLoadIdentity();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mode=0;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tetrahedron(n);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mode=1;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</a:t>
            </a:r>
            <a:endParaRPr lang="zh-TW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80C139-D931-49B6-8442-D4131F8EE6B6}"/>
              </a:ext>
            </a:extLst>
          </p:cNvPr>
          <p:cNvSpPr txBox="1"/>
          <p:nvPr/>
        </p:nvSpPr>
        <p:spPr>
          <a:xfrm>
            <a:off x="4807907" y="1895605"/>
            <a:ext cx="5645062" cy="38882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  glTranslatef(-2.0, 0.0,0.0);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   tetrahedron(n);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   mode=2;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   glTranslatef( 4.0, 0.0,0.0);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   tetrahedron(n);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zh-TW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zh-TW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   glFlush();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}</a:t>
            </a:r>
          </a:p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740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87643-1268-40C5-8DEC-D73C49BF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10439B-42BC-401E-B4F8-66FB5BA4F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5864906" cy="44287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>
                <a:ea typeface="+mn-lt"/>
                <a:cs typeface="+mn-lt"/>
              </a:rPr>
              <a:t>void myReshape(int w, int h)</a:t>
            </a:r>
            <a:endParaRPr lang="zh-TW" altLang="en-US"/>
          </a:p>
          <a:p>
            <a:r>
              <a:rPr lang="zh-TW">
                <a:ea typeface="+mn-lt"/>
                <a:cs typeface="+mn-lt"/>
              </a:rPr>
              <a:t>{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glViewport(0, 0, w, h);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glMatrixMode(GL_PROJECTION);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glLoadIdentity();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if (w &lt;= h)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     glOrtho(-4.0, 4.0, -4.0 * (GLfloat) h / (GLfloat) w,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         4.0 * (GLfloat) h / (GLfloat) w, -10.0, 10.0);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</a:t>
            </a:r>
            <a:endParaRPr lang="zh-TW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00A60A-1E33-4986-8255-9ED25A539F4C}"/>
              </a:ext>
            </a:extLst>
          </p:cNvPr>
          <p:cNvSpPr txBox="1"/>
          <p:nvPr/>
        </p:nvSpPr>
        <p:spPr>
          <a:xfrm>
            <a:off x="6916455" y="1968674"/>
            <a:ext cx="4047993" cy="322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else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       glOrtho(-4.0 * (GLfloat) w / (GLfloat) h,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           4.0 * (GLfloat) w / (GLfloat) h, -4.0, 4.0, -10.0, 10.0);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   glMatrixMode(GL_MODELVIEW);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    display();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TW">
                <a:ea typeface="+mn-lt"/>
                <a:cs typeface="+mn-lt"/>
              </a:rPr>
              <a:t>}</a:t>
            </a:r>
          </a:p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841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9F6B8-1C13-48F3-AD6B-D315426D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程式範例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B7B8AB-8549-4ED0-A9E5-53766C83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93" y="1825624"/>
            <a:ext cx="6282440" cy="487760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zh-TW">
                <a:ea typeface="+mn-lt"/>
                <a:cs typeface="+mn-lt"/>
              </a:rPr>
              <a:t>void myinit()</a:t>
            </a:r>
            <a:endParaRPr lang="zh-TW" altLang="en-US"/>
          </a:p>
          <a:p>
            <a:r>
              <a:rPr lang="zh-TW">
                <a:ea typeface="+mn-lt"/>
                <a:cs typeface="+mn-lt"/>
              </a:rPr>
              <a:t>{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GLfloat mat_specular[]={1.0, 1.0, 1.0, 1.0};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GLfloat mat_diffuse[]={1.0, 1.0, 1.0, 1.0};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GLfloat mat_ambient[]={1.0, 1.0, 1.0, 1.0};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GLfloat mat_shininess={100.0};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GLfloat light_ambient[]={0.0, 0.0, 0.0, 1.0};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GLfloat light_diffuse[]={1.0, 1.0, 1.0, 1.0};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GLfloat light_specular[]={1.0, 1.0, 1.0, 1.0};</a:t>
            </a:r>
            <a:endParaRPr lang="zh-TW"/>
          </a:p>
          <a:p>
            <a:endParaRPr lang="zh-TW"/>
          </a:p>
          <a:p>
            <a:endParaRPr lang="zh-TW"/>
          </a:p>
          <a:p>
            <a:r>
              <a:rPr lang="zh-TW">
                <a:ea typeface="+mn-lt"/>
                <a:cs typeface="+mn-lt"/>
              </a:rPr>
              <a:t>    glLightfv(GL_LIGHT0, GL_AMBIENT, light_ambient);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glLightfv(GL_LIGHT0, GL_DIFFUSE, light_diffuse);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glLightfv(GL_LIGHT0, GL_SPECULAR, light_specular);</a:t>
            </a:r>
            <a:endParaRPr lang="zh-TW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1C5ECF4-3F53-4F27-AE3E-C4DD1144F350}"/>
              </a:ext>
            </a:extLst>
          </p:cNvPr>
          <p:cNvSpPr txBox="1"/>
          <p:nvPr/>
        </p:nvSpPr>
        <p:spPr>
          <a:xfrm>
            <a:off x="6686811" y="1770345"/>
            <a:ext cx="540497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+mn-lt"/>
                <a:cs typeface="+mn-lt"/>
              </a:rPr>
              <a:t>glMaterialfv(GL_FRONT, GL_SPECULAR, mat_specular);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glMaterialfv(GL_FRONT, GL_AMBIENT, mat_ambient);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glMaterialfv(GL_FRONT, GL_DIFFUSE, mat_diffuse);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glMaterialf(GL_FRONT, GL_SHININESS, mat_shininess);</a:t>
            </a:r>
            <a:endParaRPr lang="zh-TW"/>
          </a:p>
          <a:p>
            <a:endParaRPr lang="zh-TW"/>
          </a:p>
          <a:p>
            <a:r>
              <a:rPr lang="zh-TW">
                <a:ea typeface="+mn-lt"/>
                <a:cs typeface="+mn-lt"/>
              </a:rPr>
              <a:t>    glShadeModel(GL_SMOOTH); 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glEnable(GL_LIGHTING); 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glEnable(GL_LIGHT0);  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glEnable(GL_DEPTH_TEST); </a:t>
            </a:r>
            <a:endParaRPr lang="zh-TW"/>
          </a:p>
          <a:p>
            <a:endParaRPr lang="zh-TW"/>
          </a:p>
          <a:p>
            <a:r>
              <a:rPr lang="zh-TW">
                <a:ea typeface="+mn-lt"/>
                <a:cs typeface="+mn-lt"/>
              </a:rPr>
              <a:t>    glClearColor (1.0, 1.0, 1.0, 1.0);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glColor3f (0.0, 0.0, 0.0);</a:t>
            </a:r>
            <a:endParaRPr lang="zh-TW"/>
          </a:p>
          <a:p>
            <a:pPr algn="l"/>
            <a:r>
              <a:rPr lang="zh-TW">
                <a:ea typeface="+mn-lt"/>
                <a:cs typeface="+mn-lt"/>
              </a:rPr>
              <a:t>}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63305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A16C1-90E8-4158-A593-8AEC8B83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程式範例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EAA527-40F1-43B5-A45B-15C6664B4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zh-TW">
                <a:ea typeface="+mn-lt"/>
                <a:cs typeface="+mn-lt"/>
              </a:rPr>
              <a:t>void</a:t>
            </a:r>
            <a:endParaRPr lang="zh-TW" altLang="en-US"/>
          </a:p>
          <a:p>
            <a:r>
              <a:rPr lang="zh-TW">
                <a:ea typeface="+mn-lt"/>
                <a:cs typeface="+mn-lt"/>
              </a:rPr>
              <a:t>main(int argc, char **argv)</a:t>
            </a:r>
            <a:endParaRPr lang="zh-TW"/>
          </a:p>
          <a:p>
            <a:r>
              <a:rPr lang="zh-TW">
                <a:ea typeface="+mn-lt"/>
                <a:cs typeface="+mn-lt"/>
              </a:rPr>
              <a:t>{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n=5;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glutInit(&amp;argc, argv);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glutInitDisplayMode(GLUT_SINGLE | GLUT_RGB | GLUT_DEPTH);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glutInitWindowSize(500, 500);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glutCreateWindow("sphere");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myinit();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glutReshapeFunc(myReshape);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glutDisplayFunc(display);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    glutMainLoop();</a:t>
            </a:r>
            <a:endParaRPr lang="zh-TW"/>
          </a:p>
          <a:p>
            <a:r>
              <a:rPr lang="zh-TW">
                <a:ea typeface="+mn-lt"/>
                <a:cs typeface="+mn-lt"/>
              </a:rPr>
              <a:t>}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1857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E9847D5-B2C4-450F-94F0-A7E29BC0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2586"/>
            <a:ext cx="5562706" cy="1426234"/>
          </a:xfrm>
        </p:spPr>
        <p:txBody>
          <a:bodyPr>
            <a:normAutofit/>
          </a:bodyPr>
          <a:lstStyle/>
          <a:p>
            <a:r>
              <a:rPr lang="zh-TW" b="1">
                <a:latin typeface="Grandview"/>
                <a:ea typeface="Batang"/>
              </a:rPr>
              <a:t>glBegin</a:t>
            </a:r>
            <a:r>
              <a:rPr lang="en-US" altLang="zh-TW" b="1">
                <a:latin typeface="Grandview"/>
                <a:ea typeface="Batang"/>
              </a:rPr>
              <a:t>()</a:t>
            </a:r>
            <a:r>
              <a:rPr lang="zh-TW" b="1">
                <a:latin typeface="Grandview"/>
                <a:ea typeface="Batang"/>
              </a:rPr>
              <a:t> 函式</a:t>
            </a:r>
            <a:r>
              <a:rPr lang="zh-TW" altLang="en-US" b="1">
                <a:latin typeface="Grandview"/>
                <a:ea typeface="Batang"/>
              </a:rPr>
              <a:t>介紹</a:t>
            </a:r>
            <a:endParaRPr lang="en-US" altLang="zh-TW" b="1">
              <a:latin typeface="Grandview"/>
            </a:endParaRPr>
          </a:p>
          <a:p>
            <a:endParaRPr lang="zh-TW" altLang="en-US">
              <a:latin typeface="Grandview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FF515-D27C-4676-8C12-8AE525E0D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65" y="2750973"/>
            <a:ext cx="5216426" cy="3896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>
              <a:ea typeface="+mn-lt"/>
              <a:cs typeface="+mn-lt"/>
            </a:endParaRPr>
          </a:p>
          <a:p>
            <a:r>
              <a:rPr lang="en-US" altLang="zh-TW" err="1">
                <a:ea typeface="+mn-lt"/>
                <a:cs typeface="+mn-lt"/>
              </a:rPr>
              <a:t>GlBegin</a:t>
            </a:r>
            <a:r>
              <a:rPr lang="zh-TW" altLang="en-US">
                <a:ea typeface="+mn-lt"/>
                <a:cs typeface="+mn-lt"/>
              </a:rPr>
              <a:t> 和 </a:t>
            </a:r>
            <a:r>
              <a:rPr lang="en-US" altLang="zh-TW" err="1">
                <a:ea typeface="+mn-lt"/>
                <a:cs typeface="+mn-lt"/>
              </a:rPr>
              <a:t>glend</a:t>
            </a:r>
            <a:r>
              <a:rPr lang="zh-TW" altLang="en-US">
                <a:ea typeface="+mn-lt"/>
                <a:cs typeface="+mn-lt"/>
              </a:rPr>
              <a:t>函式會分隔定義基本或類似基本類型群組的頂點。</a:t>
            </a:r>
            <a:br>
              <a:rPr lang="zh-TW" altLang="en-US">
                <a:ea typeface="+mn-lt"/>
                <a:cs typeface="+mn-lt"/>
              </a:rPr>
            </a:br>
            <a:endParaRPr lang="zh-TW" altLang="en-US">
              <a:ea typeface="+mn-lt"/>
              <a:cs typeface="+mn-lt"/>
            </a:endParaRPr>
          </a:p>
          <a:p>
            <a:r>
              <a:rPr lang="en-US" altLang="zh-TW" err="1">
                <a:ea typeface="+mn-lt"/>
                <a:cs typeface="+mn-lt"/>
              </a:rPr>
              <a:t>GlBegin</a:t>
            </a:r>
            <a:r>
              <a:rPr lang="zh-TW" altLang="en-US">
                <a:ea typeface="+mn-lt"/>
                <a:cs typeface="+mn-lt"/>
              </a:rPr>
              <a:t> 函式會接受單一引數，以指定頂點所組成的</a:t>
            </a:r>
            <a:r>
              <a:rPr lang="en-US" altLang="zh-TW">
                <a:ea typeface="+mn-lt"/>
                <a:cs typeface="+mn-lt"/>
              </a:rPr>
              <a:t>10</a:t>
            </a:r>
            <a:r>
              <a:rPr lang="zh-TW" altLang="en-US">
                <a:ea typeface="+mn-lt"/>
                <a:cs typeface="+mn-lt"/>
              </a:rPr>
              <a:t>個基本類型。 從</a:t>
            </a:r>
            <a:r>
              <a:rPr lang="en-US" altLang="zh-TW">
                <a:ea typeface="+mn-lt"/>
                <a:cs typeface="+mn-lt"/>
              </a:rPr>
              <a:t>1</a:t>
            </a:r>
            <a:r>
              <a:rPr lang="zh-TW" altLang="en-US">
                <a:ea typeface="+mn-lt"/>
                <a:cs typeface="+mn-lt"/>
              </a:rPr>
              <a:t>開始，將 </a:t>
            </a:r>
            <a:r>
              <a:rPr lang="en-US" altLang="zh-TW" i="1">
                <a:ea typeface="+mn-lt"/>
                <a:cs typeface="+mn-lt"/>
              </a:rPr>
              <a:t>n</a:t>
            </a:r>
            <a:r>
              <a:rPr lang="zh-TW" altLang="en-US">
                <a:ea typeface="+mn-lt"/>
                <a:cs typeface="+mn-lt"/>
              </a:rPr>
              <a:t> 做為整數計數，而 </a:t>
            </a:r>
            <a:r>
              <a:rPr lang="en-US" altLang="zh-TW" i="1">
                <a:ea typeface="+mn-lt"/>
                <a:cs typeface="+mn-lt"/>
              </a:rPr>
              <a:t>n</a:t>
            </a:r>
            <a:r>
              <a:rPr lang="zh-TW" altLang="en-US">
                <a:ea typeface="+mn-lt"/>
                <a:cs typeface="+mn-lt"/>
              </a:rPr>
              <a:t> 則是指定的頂點總數，如下所示：</a:t>
            </a:r>
            <a:endParaRPr lang="zh-TW"/>
          </a:p>
          <a:p>
            <a:pPr lvl="1"/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A7C3329-3CF1-4872-AF12-B4BF41171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2566"/>
              </p:ext>
            </p:extLst>
          </p:nvPr>
        </p:nvGraphicFramePr>
        <p:xfrm>
          <a:off x="6701424" y="73068"/>
          <a:ext cx="3846092" cy="6602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247">
                  <a:extLst>
                    <a:ext uri="{9D8B030D-6E8A-4147-A177-3AD203B41FA5}">
                      <a16:colId xmlns:a16="http://schemas.microsoft.com/office/drawing/2014/main" val="3230504355"/>
                    </a:ext>
                  </a:extLst>
                </a:gridCol>
                <a:gridCol w="2268845">
                  <a:extLst>
                    <a:ext uri="{9D8B030D-6E8A-4147-A177-3AD203B41FA5}">
                      <a16:colId xmlns:a16="http://schemas.microsoft.com/office/drawing/2014/main" val="1470915451"/>
                    </a:ext>
                  </a:extLst>
                </a:gridCol>
              </a:tblGrid>
              <a:tr h="195005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800">
                          <a:effectLst/>
                        </a:rPr>
                        <a:t>值</a:t>
                      </a:r>
                    </a:p>
                  </a:txBody>
                  <a:tcPr marL="38514" marR="38514" marT="19257" marB="192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800">
                          <a:effectLst/>
                        </a:rPr>
                        <a:t>意義</a:t>
                      </a:r>
                    </a:p>
                  </a:txBody>
                  <a:tcPr marL="38514" marR="38514" marT="19257" marB="19257"/>
                </a:tc>
                <a:extLst>
                  <a:ext uri="{0D108BD9-81ED-4DB2-BD59-A6C34878D82A}">
                    <a16:rowId xmlns:a16="http://schemas.microsoft.com/office/drawing/2014/main" val="3598427490"/>
                  </a:ext>
                </a:extLst>
              </a:tr>
              <a:tr h="459654">
                <a:tc>
                  <a:txBody>
                    <a:bodyPr/>
                    <a:lstStyle/>
                    <a:p>
                      <a:pPr algn="l" fontAlgn="t"/>
                      <a:r>
                        <a:rPr lang="af-ZA" sz="800">
                          <a:effectLst/>
                        </a:rPr>
                        <a:t>GL _ </a:t>
                      </a:r>
                      <a:r>
                        <a:rPr lang="zh-TW" altLang="en-US" sz="800">
                          <a:effectLst/>
                        </a:rPr>
                        <a:t>點</a:t>
                      </a:r>
                    </a:p>
                  </a:txBody>
                  <a:tcPr marL="38514" marR="38514" marT="19257" marB="192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800">
                          <a:effectLst/>
                        </a:rPr>
                        <a:t>將每個頂點視為單一點。 頂點 </a:t>
                      </a:r>
                      <a:r>
                        <a:rPr lang="af-ZA" sz="800">
                          <a:effectLst/>
                        </a:rPr>
                        <a:t>n </a:t>
                      </a:r>
                      <a:r>
                        <a:rPr lang="zh-TW" altLang="en-US" sz="800">
                          <a:effectLst/>
                        </a:rPr>
                        <a:t>定義點 </a:t>
                      </a:r>
                      <a:r>
                        <a:rPr lang="af-ZA" sz="800">
                          <a:effectLst/>
                        </a:rPr>
                        <a:t>n。 </a:t>
                      </a:r>
                      <a:r>
                        <a:rPr lang="zh-TW" altLang="en-US" sz="800">
                          <a:effectLst/>
                        </a:rPr>
                        <a:t>會繪製 </a:t>
                      </a:r>
                      <a:r>
                        <a:rPr lang="af-ZA" sz="800">
                          <a:effectLst/>
                        </a:rPr>
                        <a:t>N </a:t>
                      </a:r>
                      <a:r>
                        <a:rPr lang="zh-TW" altLang="en-US" sz="800">
                          <a:effectLst/>
                        </a:rPr>
                        <a:t>個點。</a:t>
                      </a:r>
                      <a:br>
                        <a:rPr lang="zh-TW" altLang="en-US" sz="800">
                          <a:effectLst/>
                        </a:rPr>
                      </a:br>
                      <a:endParaRPr lang="zh-TW" altLang="en-US" sz="800">
                        <a:effectLst/>
                      </a:endParaRPr>
                    </a:p>
                  </a:txBody>
                  <a:tcPr marL="38514" marR="38514" marT="19257" marB="19257"/>
                </a:tc>
                <a:extLst>
                  <a:ext uri="{0D108BD9-81ED-4DB2-BD59-A6C34878D82A}">
                    <a16:rowId xmlns:a16="http://schemas.microsoft.com/office/drawing/2014/main" val="4240151733"/>
                  </a:ext>
                </a:extLst>
              </a:tr>
              <a:tr h="445725">
                <a:tc>
                  <a:txBody>
                    <a:bodyPr/>
                    <a:lstStyle/>
                    <a:p>
                      <a:pPr algn="l" fontAlgn="t"/>
                      <a:r>
                        <a:rPr lang="af-ZA" sz="800">
                          <a:effectLst/>
                        </a:rPr>
                        <a:t>GL _ </a:t>
                      </a:r>
                      <a:r>
                        <a:rPr lang="zh-TW" altLang="en-US" sz="800">
                          <a:effectLst/>
                        </a:rPr>
                        <a:t>行</a:t>
                      </a:r>
                    </a:p>
                  </a:txBody>
                  <a:tcPr marL="38514" marR="38514" marT="19257" marB="192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800">
                          <a:effectLst/>
                        </a:rPr>
                        <a:t>將每一對頂點視為獨立的線段。 頂點 </a:t>
                      </a:r>
                      <a:r>
                        <a:rPr lang="en-US" altLang="zh-TW" sz="800">
                          <a:effectLst/>
                        </a:rPr>
                        <a:t>2</a:t>
                      </a:r>
                      <a:r>
                        <a:rPr lang="af-ZA" sz="800">
                          <a:effectLst/>
                        </a:rPr>
                        <a:t>n-1 </a:t>
                      </a:r>
                      <a:r>
                        <a:rPr lang="zh-TW" altLang="en-US" sz="800">
                          <a:effectLst/>
                        </a:rPr>
                        <a:t>和 </a:t>
                      </a:r>
                      <a:r>
                        <a:rPr lang="en-US" altLang="zh-TW" sz="800">
                          <a:effectLst/>
                        </a:rPr>
                        <a:t>2</a:t>
                      </a:r>
                      <a:r>
                        <a:rPr lang="af-ZA" sz="800">
                          <a:effectLst/>
                        </a:rPr>
                        <a:t>n </a:t>
                      </a:r>
                      <a:r>
                        <a:rPr lang="zh-TW" altLang="en-US" sz="800">
                          <a:effectLst/>
                        </a:rPr>
                        <a:t>定義第 </a:t>
                      </a:r>
                      <a:r>
                        <a:rPr lang="af-ZA" sz="800">
                          <a:effectLst/>
                        </a:rPr>
                        <a:t>n </a:t>
                      </a:r>
                      <a:r>
                        <a:rPr lang="zh-TW" altLang="en-US" sz="800">
                          <a:effectLst/>
                        </a:rPr>
                        <a:t>行。 會繪製 </a:t>
                      </a:r>
                      <a:r>
                        <a:rPr lang="af-ZA" sz="800">
                          <a:effectLst/>
                        </a:rPr>
                        <a:t>N/2 </a:t>
                      </a:r>
                      <a:r>
                        <a:rPr lang="zh-TW" altLang="en-US" sz="800">
                          <a:effectLst/>
                        </a:rPr>
                        <a:t>行。</a:t>
                      </a:r>
                      <a:br>
                        <a:rPr lang="zh-TW" altLang="en-US" sz="800">
                          <a:effectLst/>
                        </a:rPr>
                      </a:br>
                      <a:endParaRPr lang="zh-TW" altLang="en-US" sz="800">
                        <a:effectLst/>
                      </a:endParaRPr>
                    </a:p>
                  </a:txBody>
                  <a:tcPr marL="38514" marR="38514" marT="19257" marB="19257"/>
                </a:tc>
                <a:extLst>
                  <a:ext uri="{0D108BD9-81ED-4DB2-BD59-A6C34878D82A}">
                    <a16:rowId xmlns:a16="http://schemas.microsoft.com/office/drawing/2014/main" val="1527567884"/>
                  </a:ext>
                </a:extLst>
              </a:tr>
              <a:tr h="585015">
                <a:tc>
                  <a:txBody>
                    <a:bodyPr/>
                    <a:lstStyle/>
                    <a:p>
                      <a:pPr algn="l" fontAlgn="t"/>
                      <a:r>
                        <a:rPr lang="af-ZA" sz="800">
                          <a:effectLst/>
                        </a:rPr>
                        <a:t>GL _ </a:t>
                      </a:r>
                      <a:r>
                        <a:rPr lang="zh-TW" altLang="en-US" sz="800">
                          <a:effectLst/>
                        </a:rPr>
                        <a:t>行 </a:t>
                      </a:r>
                      <a:r>
                        <a:rPr lang="en-US" altLang="zh-TW" sz="800">
                          <a:effectLst/>
                        </a:rPr>
                        <a:t>_ </a:t>
                      </a:r>
                      <a:r>
                        <a:rPr lang="zh-TW" altLang="en-US" sz="800">
                          <a:effectLst/>
                        </a:rPr>
                        <a:t>帶</a:t>
                      </a:r>
                    </a:p>
                  </a:txBody>
                  <a:tcPr marL="38514" marR="38514" marT="19257" marB="192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800">
                          <a:effectLst/>
                        </a:rPr>
                        <a:t>從第一個頂點到最後一個頂點，繪製一組連接的線段。 頂點 </a:t>
                      </a:r>
                      <a:r>
                        <a:rPr lang="af-ZA" sz="800">
                          <a:effectLst/>
                        </a:rPr>
                        <a:t>n </a:t>
                      </a:r>
                      <a:r>
                        <a:rPr lang="zh-TW" altLang="en-US" sz="800">
                          <a:effectLst/>
                        </a:rPr>
                        <a:t>和 </a:t>
                      </a:r>
                      <a:r>
                        <a:rPr lang="af-ZA" sz="800">
                          <a:effectLst/>
                        </a:rPr>
                        <a:t>n + 1 </a:t>
                      </a:r>
                      <a:r>
                        <a:rPr lang="zh-TW" altLang="en-US" sz="800">
                          <a:effectLst/>
                        </a:rPr>
                        <a:t>定義行 </a:t>
                      </a:r>
                      <a:r>
                        <a:rPr lang="af-ZA" sz="800">
                          <a:effectLst/>
                        </a:rPr>
                        <a:t>n。 </a:t>
                      </a:r>
                      <a:r>
                        <a:rPr lang="zh-TW" altLang="en-US" sz="800">
                          <a:effectLst/>
                        </a:rPr>
                        <a:t>會繪製 </a:t>
                      </a:r>
                      <a:r>
                        <a:rPr lang="af-ZA" sz="800">
                          <a:effectLst/>
                        </a:rPr>
                        <a:t>n-1 </a:t>
                      </a:r>
                      <a:r>
                        <a:rPr lang="zh-TW" altLang="en-US" sz="800">
                          <a:effectLst/>
                        </a:rPr>
                        <a:t>行。</a:t>
                      </a:r>
                      <a:br>
                        <a:rPr lang="zh-TW" altLang="en-US" sz="800">
                          <a:effectLst/>
                        </a:rPr>
                      </a:br>
                      <a:endParaRPr lang="zh-TW" altLang="en-US" sz="800">
                        <a:effectLst/>
                      </a:endParaRPr>
                    </a:p>
                  </a:txBody>
                  <a:tcPr marL="38514" marR="38514" marT="19257" marB="19257"/>
                </a:tc>
                <a:extLst>
                  <a:ext uri="{0D108BD9-81ED-4DB2-BD59-A6C34878D82A}">
                    <a16:rowId xmlns:a16="http://schemas.microsoft.com/office/drawing/2014/main" val="1373788362"/>
                  </a:ext>
                </a:extLst>
              </a:tr>
              <a:tr h="738233">
                <a:tc>
                  <a:txBody>
                    <a:bodyPr/>
                    <a:lstStyle/>
                    <a:p>
                      <a:pPr algn="l" fontAlgn="t"/>
                      <a:r>
                        <a:rPr lang="af-ZA" sz="800">
                          <a:effectLst/>
                        </a:rPr>
                        <a:t>GL _ </a:t>
                      </a:r>
                      <a:r>
                        <a:rPr lang="zh-TW" altLang="en-US" sz="800">
                          <a:effectLst/>
                        </a:rPr>
                        <a:t>線路 </a:t>
                      </a:r>
                      <a:r>
                        <a:rPr lang="en-US" altLang="zh-TW" sz="800">
                          <a:effectLst/>
                        </a:rPr>
                        <a:t>_ </a:t>
                      </a:r>
                      <a:r>
                        <a:rPr lang="zh-TW" altLang="en-US" sz="800">
                          <a:effectLst/>
                        </a:rPr>
                        <a:t>迴圈</a:t>
                      </a:r>
                    </a:p>
                  </a:txBody>
                  <a:tcPr marL="38514" marR="38514" marT="19257" marB="192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800">
                          <a:effectLst/>
                        </a:rPr>
                        <a:t>繪製從第一個頂點到最後一個頂點的已連接線段群組，然後回到第一個頂點。 頂點 </a:t>
                      </a:r>
                      <a:r>
                        <a:rPr lang="af-ZA" sz="800">
                          <a:effectLst/>
                        </a:rPr>
                        <a:t>n </a:t>
                      </a:r>
                      <a:r>
                        <a:rPr lang="zh-TW" altLang="en-US" sz="800">
                          <a:effectLst/>
                        </a:rPr>
                        <a:t>和 </a:t>
                      </a:r>
                      <a:r>
                        <a:rPr lang="af-ZA" sz="800">
                          <a:effectLst/>
                        </a:rPr>
                        <a:t>n + 1 </a:t>
                      </a:r>
                      <a:r>
                        <a:rPr lang="zh-TW" altLang="en-US" sz="800">
                          <a:effectLst/>
                        </a:rPr>
                        <a:t>定義行 </a:t>
                      </a:r>
                      <a:r>
                        <a:rPr lang="af-ZA" sz="800">
                          <a:effectLst/>
                        </a:rPr>
                        <a:t>n。 </a:t>
                      </a:r>
                      <a:r>
                        <a:rPr lang="zh-TW" altLang="en-US" sz="800">
                          <a:effectLst/>
                        </a:rPr>
                        <a:t>但是，最後一行是由頂點 </a:t>
                      </a:r>
                      <a:r>
                        <a:rPr lang="af-ZA" sz="800">
                          <a:effectLst/>
                        </a:rPr>
                        <a:t>N </a:t>
                      </a:r>
                      <a:r>
                        <a:rPr lang="zh-TW" altLang="en-US" sz="800">
                          <a:effectLst/>
                        </a:rPr>
                        <a:t>和 </a:t>
                      </a:r>
                      <a:r>
                        <a:rPr lang="en-US" altLang="zh-TW" sz="800">
                          <a:effectLst/>
                        </a:rPr>
                        <a:t>1</a:t>
                      </a:r>
                      <a:r>
                        <a:rPr lang="zh-TW" altLang="en-US" sz="800">
                          <a:effectLst/>
                        </a:rPr>
                        <a:t> 所定義。 會繪製 </a:t>
                      </a:r>
                      <a:r>
                        <a:rPr lang="af-ZA" sz="800">
                          <a:effectLst/>
                        </a:rPr>
                        <a:t>N </a:t>
                      </a:r>
                      <a:r>
                        <a:rPr lang="zh-TW" altLang="en-US" sz="800">
                          <a:effectLst/>
                        </a:rPr>
                        <a:t>行。</a:t>
                      </a:r>
                      <a:br>
                        <a:rPr lang="zh-TW" altLang="en-US" sz="800">
                          <a:effectLst/>
                        </a:rPr>
                      </a:br>
                      <a:endParaRPr lang="zh-TW" altLang="en-US" sz="800">
                        <a:effectLst/>
                      </a:endParaRPr>
                    </a:p>
                  </a:txBody>
                  <a:tcPr marL="38514" marR="38514" marT="19257" marB="19257"/>
                </a:tc>
                <a:extLst>
                  <a:ext uri="{0D108BD9-81ED-4DB2-BD59-A6C34878D82A}">
                    <a16:rowId xmlns:a16="http://schemas.microsoft.com/office/drawing/2014/main" val="3404566030"/>
                  </a:ext>
                </a:extLst>
              </a:tr>
              <a:tr h="585015">
                <a:tc>
                  <a:txBody>
                    <a:bodyPr/>
                    <a:lstStyle/>
                    <a:p>
                      <a:pPr algn="l" fontAlgn="t"/>
                      <a:r>
                        <a:rPr lang="af-ZA" sz="800">
                          <a:effectLst/>
                        </a:rPr>
                        <a:t>GL _ </a:t>
                      </a:r>
                      <a:r>
                        <a:rPr lang="zh-TW" altLang="en-US" sz="800">
                          <a:effectLst/>
                        </a:rPr>
                        <a:t>三角形</a:t>
                      </a:r>
                    </a:p>
                  </a:txBody>
                  <a:tcPr marL="38514" marR="38514" marT="19257" marB="192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800">
                          <a:effectLst/>
                        </a:rPr>
                        <a:t>將每個三個頂點視為獨立的三角形。 頂點 </a:t>
                      </a:r>
                      <a:r>
                        <a:rPr lang="en-US" altLang="zh-TW" sz="800">
                          <a:effectLst/>
                        </a:rPr>
                        <a:t>3</a:t>
                      </a:r>
                      <a:r>
                        <a:rPr lang="af-ZA" sz="800">
                          <a:effectLst/>
                        </a:rPr>
                        <a:t>n-2、 3n-1 </a:t>
                      </a:r>
                      <a:r>
                        <a:rPr lang="zh-TW" altLang="en-US" sz="800">
                          <a:effectLst/>
                        </a:rPr>
                        <a:t>和 </a:t>
                      </a:r>
                      <a:r>
                        <a:rPr lang="en-US" altLang="zh-TW" sz="800">
                          <a:effectLst/>
                        </a:rPr>
                        <a:t>3</a:t>
                      </a:r>
                      <a:r>
                        <a:rPr lang="af-ZA" sz="800">
                          <a:effectLst/>
                        </a:rPr>
                        <a:t>n </a:t>
                      </a:r>
                      <a:r>
                        <a:rPr lang="zh-TW" altLang="en-US" sz="800">
                          <a:effectLst/>
                        </a:rPr>
                        <a:t>定義三角形 </a:t>
                      </a:r>
                      <a:r>
                        <a:rPr lang="af-ZA" sz="800">
                          <a:effectLst/>
                        </a:rPr>
                        <a:t>n。 </a:t>
                      </a:r>
                      <a:r>
                        <a:rPr lang="zh-TW" altLang="en-US" sz="800">
                          <a:effectLst/>
                        </a:rPr>
                        <a:t>會繪製 </a:t>
                      </a:r>
                      <a:r>
                        <a:rPr lang="af-ZA" sz="800">
                          <a:effectLst/>
                        </a:rPr>
                        <a:t>N/3 </a:t>
                      </a:r>
                      <a:r>
                        <a:rPr lang="zh-TW" altLang="en-US" sz="800">
                          <a:effectLst/>
                        </a:rPr>
                        <a:t>個三角形。</a:t>
                      </a:r>
                      <a:br>
                        <a:rPr lang="zh-TW" altLang="en-US" sz="800">
                          <a:effectLst/>
                        </a:rPr>
                      </a:br>
                      <a:endParaRPr lang="zh-TW" altLang="en-US" sz="800">
                        <a:effectLst/>
                      </a:endParaRPr>
                    </a:p>
                  </a:txBody>
                  <a:tcPr marL="38514" marR="38514" marT="19257" marB="19257"/>
                </a:tc>
                <a:extLst>
                  <a:ext uri="{0D108BD9-81ED-4DB2-BD59-A6C34878D82A}">
                    <a16:rowId xmlns:a16="http://schemas.microsoft.com/office/drawing/2014/main" val="4223825531"/>
                  </a:ext>
                </a:extLst>
              </a:tr>
              <a:tr h="975025">
                <a:tc>
                  <a:txBody>
                    <a:bodyPr/>
                    <a:lstStyle/>
                    <a:p>
                      <a:pPr algn="l" fontAlgn="t"/>
                      <a:r>
                        <a:rPr lang="af-ZA" sz="800">
                          <a:effectLst/>
                        </a:rPr>
                        <a:t>GL _ </a:t>
                      </a:r>
                      <a:r>
                        <a:rPr lang="zh-TW" altLang="en-US" sz="800">
                          <a:effectLst/>
                        </a:rPr>
                        <a:t>三角形 </a:t>
                      </a:r>
                      <a:r>
                        <a:rPr lang="en-US" altLang="zh-TW" sz="800">
                          <a:effectLst/>
                        </a:rPr>
                        <a:t>_ </a:t>
                      </a:r>
                      <a:r>
                        <a:rPr lang="zh-TW" altLang="en-US" sz="800">
                          <a:effectLst/>
                        </a:rPr>
                        <a:t>條紋</a:t>
                      </a:r>
                    </a:p>
                  </a:txBody>
                  <a:tcPr marL="38514" marR="38514" marT="19257" marB="192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800">
                          <a:effectLst/>
                        </a:rPr>
                        <a:t>繪製一組已連接的三角形。 針對前兩個頂點之後所呈現的每個頂點，各定義一個三角形。 若是奇數 </a:t>
                      </a:r>
                      <a:r>
                        <a:rPr lang="af-ZA" sz="800">
                          <a:effectLst/>
                        </a:rPr>
                        <a:t>n、</a:t>
                      </a:r>
                      <a:r>
                        <a:rPr lang="zh-TW" altLang="en-US" sz="800">
                          <a:effectLst/>
                        </a:rPr>
                        <a:t>頂點 </a:t>
                      </a:r>
                      <a:r>
                        <a:rPr lang="af-ZA" sz="800">
                          <a:effectLst/>
                        </a:rPr>
                        <a:t>n、 n + 1 </a:t>
                      </a:r>
                      <a:r>
                        <a:rPr lang="zh-TW" altLang="en-US" sz="800">
                          <a:effectLst/>
                        </a:rPr>
                        <a:t>和 </a:t>
                      </a:r>
                      <a:r>
                        <a:rPr lang="af-ZA" sz="800">
                          <a:effectLst/>
                        </a:rPr>
                        <a:t>n + 2 ，</a:t>
                      </a:r>
                      <a:r>
                        <a:rPr lang="zh-TW" altLang="en-US" sz="800">
                          <a:effectLst/>
                        </a:rPr>
                        <a:t>請定義三角形 </a:t>
                      </a:r>
                      <a:r>
                        <a:rPr lang="af-ZA" sz="800">
                          <a:effectLst/>
                        </a:rPr>
                        <a:t>n。 </a:t>
                      </a:r>
                      <a:r>
                        <a:rPr lang="zh-TW" altLang="en-US" sz="800">
                          <a:effectLst/>
                        </a:rPr>
                        <a:t>針對偶數 ， 頂點 </a:t>
                      </a:r>
                      <a:r>
                        <a:rPr lang="af-ZA" sz="800">
                          <a:effectLst/>
                        </a:rPr>
                        <a:t>n + 1、 n </a:t>
                      </a:r>
                      <a:r>
                        <a:rPr lang="zh-TW" altLang="en-US" sz="800">
                          <a:effectLst/>
                        </a:rPr>
                        <a:t>和 </a:t>
                      </a:r>
                      <a:r>
                        <a:rPr lang="af-ZA" sz="800">
                          <a:effectLst/>
                        </a:rPr>
                        <a:t>n + 2 </a:t>
                      </a:r>
                      <a:r>
                        <a:rPr lang="zh-TW" altLang="en-US" sz="800">
                          <a:effectLst/>
                        </a:rPr>
                        <a:t>定義三角形 </a:t>
                      </a:r>
                      <a:r>
                        <a:rPr lang="af-ZA" sz="800">
                          <a:effectLst/>
                        </a:rPr>
                        <a:t>n。 </a:t>
                      </a:r>
                      <a:r>
                        <a:rPr lang="zh-TW" altLang="en-US" sz="800">
                          <a:effectLst/>
                        </a:rPr>
                        <a:t>會繪製 </a:t>
                      </a:r>
                      <a:r>
                        <a:rPr lang="af-ZA" sz="800">
                          <a:effectLst/>
                        </a:rPr>
                        <a:t>N-2 </a:t>
                      </a:r>
                      <a:r>
                        <a:rPr lang="zh-TW" altLang="en-US" sz="800">
                          <a:effectLst/>
                        </a:rPr>
                        <a:t>個三角形。</a:t>
                      </a:r>
                      <a:br>
                        <a:rPr lang="zh-TW" altLang="en-US" sz="800">
                          <a:effectLst/>
                        </a:rPr>
                      </a:br>
                      <a:endParaRPr lang="zh-TW" altLang="en-US" sz="800">
                        <a:effectLst/>
                      </a:endParaRPr>
                    </a:p>
                  </a:txBody>
                  <a:tcPr marL="38514" marR="38514" marT="19257" marB="19257"/>
                </a:tc>
                <a:extLst>
                  <a:ext uri="{0D108BD9-81ED-4DB2-BD59-A6C34878D82A}">
                    <a16:rowId xmlns:a16="http://schemas.microsoft.com/office/drawing/2014/main" val="1476638825"/>
                  </a:ext>
                </a:extLst>
              </a:tr>
              <a:tr h="696447">
                <a:tc>
                  <a:txBody>
                    <a:bodyPr/>
                    <a:lstStyle/>
                    <a:p>
                      <a:pPr algn="l" fontAlgn="t"/>
                      <a:r>
                        <a:rPr lang="af-ZA" sz="800">
                          <a:effectLst/>
                        </a:rPr>
                        <a:t>GL _ </a:t>
                      </a:r>
                      <a:r>
                        <a:rPr lang="zh-TW" altLang="en-US" sz="800">
                          <a:effectLst/>
                        </a:rPr>
                        <a:t>三角形 </a:t>
                      </a:r>
                      <a:r>
                        <a:rPr lang="en-US" altLang="zh-TW" sz="800">
                          <a:effectLst/>
                        </a:rPr>
                        <a:t>_ </a:t>
                      </a:r>
                      <a:r>
                        <a:rPr lang="zh-TW" altLang="en-US" sz="800">
                          <a:effectLst/>
                        </a:rPr>
                        <a:t>風扇</a:t>
                      </a:r>
                    </a:p>
                  </a:txBody>
                  <a:tcPr marL="38514" marR="38514" marT="19257" marB="192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800">
                          <a:effectLst/>
                        </a:rPr>
                        <a:t>繪製一組已連接的三角形。 針對前兩個頂點之後所呈現的每個頂點，各定義一個三角形。 頂點 </a:t>
                      </a:r>
                      <a:r>
                        <a:rPr lang="en-US" altLang="zh-TW" sz="800">
                          <a:effectLst/>
                        </a:rPr>
                        <a:t>1</a:t>
                      </a:r>
                      <a:r>
                        <a:rPr lang="zh-TW" altLang="en-US" sz="800">
                          <a:effectLst/>
                        </a:rPr>
                        <a:t>、 </a:t>
                      </a:r>
                      <a:r>
                        <a:rPr lang="af-ZA" sz="800">
                          <a:effectLst/>
                        </a:rPr>
                        <a:t>n + 1、 n + 2 </a:t>
                      </a:r>
                      <a:r>
                        <a:rPr lang="zh-TW" altLang="en-US" sz="800">
                          <a:effectLst/>
                        </a:rPr>
                        <a:t>定義三角形 </a:t>
                      </a:r>
                      <a:r>
                        <a:rPr lang="af-ZA" sz="800">
                          <a:effectLst/>
                        </a:rPr>
                        <a:t>n。 </a:t>
                      </a:r>
                      <a:r>
                        <a:rPr lang="zh-TW" altLang="en-US" sz="800">
                          <a:effectLst/>
                        </a:rPr>
                        <a:t>會繪製 </a:t>
                      </a:r>
                      <a:r>
                        <a:rPr lang="af-ZA" sz="800">
                          <a:effectLst/>
                        </a:rPr>
                        <a:t>N-2 </a:t>
                      </a:r>
                      <a:r>
                        <a:rPr lang="zh-TW" altLang="en-US" sz="800">
                          <a:effectLst/>
                        </a:rPr>
                        <a:t>個三角形。</a:t>
                      </a:r>
                      <a:br>
                        <a:rPr lang="zh-TW" altLang="en-US" sz="800">
                          <a:effectLst/>
                        </a:rPr>
                      </a:br>
                      <a:endParaRPr lang="zh-TW" altLang="en-US" sz="800">
                        <a:effectLst/>
                      </a:endParaRPr>
                    </a:p>
                  </a:txBody>
                  <a:tcPr marL="38514" marR="38514" marT="19257" marB="19257"/>
                </a:tc>
                <a:extLst>
                  <a:ext uri="{0D108BD9-81ED-4DB2-BD59-A6C34878D82A}">
                    <a16:rowId xmlns:a16="http://schemas.microsoft.com/office/drawing/2014/main" val="3158302062"/>
                  </a:ext>
                </a:extLst>
              </a:tr>
              <a:tr h="585015">
                <a:tc>
                  <a:txBody>
                    <a:bodyPr/>
                    <a:lstStyle/>
                    <a:p>
                      <a:pPr algn="l" fontAlgn="t"/>
                      <a:r>
                        <a:rPr lang="af-ZA" sz="800">
                          <a:effectLst/>
                        </a:rPr>
                        <a:t>GL _ </a:t>
                      </a:r>
                      <a:r>
                        <a:rPr lang="zh-TW" altLang="en-US" sz="800">
                          <a:effectLst/>
                        </a:rPr>
                        <a:t>四邊形</a:t>
                      </a:r>
                    </a:p>
                  </a:txBody>
                  <a:tcPr marL="38514" marR="38514" marT="19257" marB="192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800">
                          <a:effectLst/>
                        </a:rPr>
                        <a:t>將四個頂點的每個群組視為獨立四邊形。 頂點 </a:t>
                      </a:r>
                      <a:r>
                        <a:rPr lang="en-US" altLang="zh-TW" sz="800">
                          <a:effectLst/>
                        </a:rPr>
                        <a:t>4</a:t>
                      </a:r>
                      <a:r>
                        <a:rPr lang="af-ZA" sz="800">
                          <a:effectLst/>
                        </a:rPr>
                        <a:t>n-3、 4n-2、 4n-1 </a:t>
                      </a:r>
                      <a:r>
                        <a:rPr lang="zh-TW" altLang="en-US" sz="800">
                          <a:effectLst/>
                        </a:rPr>
                        <a:t>和 </a:t>
                      </a:r>
                      <a:r>
                        <a:rPr lang="en-US" altLang="zh-TW" sz="800">
                          <a:effectLst/>
                        </a:rPr>
                        <a:t>4</a:t>
                      </a:r>
                      <a:r>
                        <a:rPr lang="af-ZA" sz="800">
                          <a:effectLst/>
                        </a:rPr>
                        <a:t>n </a:t>
                      </a:r>
                      <a:r>
                        <a:rPr lang="zh-TW" altLang="en-US" sz="800">
                          <a:effectLst/>
                        </a:rPr>
                        <a:t>定義四邊形 </a:t>
                      </a:r>
                      <a:r>
                        <a:rPr lang="af-ZA" sz="800">
                          <a:effectLst/>
                        </a:rPr>
                        <a:t>n。 </a:t>
                      </a:r>
                      <a:r>
                        <a:rPr lang="zh-TW" altLang="en-US" sz="800">
                          <a:effectLst/>
                        </a:rPr>
                        <a:t>會繪製 </a:t>
                      </a:r>
                      <a:r>
                        <a:rPr lang="af-ZA" sz="800">
                          <a:effectLst/>
                        </a:rPr>
                        <a:t>N/4 quadrilaterals。</a:t>
                      </a:r>
                      <a:br>
                        <a:rPr lang="af-ZA" sz="800">
                          <a:effectLst/>
                        </a:rPr>
                      </a:br>
                      <a:endParaRPr lang="af-ZA" sz="800">
                        <a:effectLst/>
                      </a:endParaRPr>
                    </a:p>
                  </a:txBody>
                  <a:tcPr marL="38514" marR="38514" marT="19257" marB="19257"/>
                </a:tc>
                <a:extLst>
                  <a:ext uri="{0D108BD9-81ED-4DB2-BD59-A6C34878D82A}">
                    <a16:rowId xmlns:a16="http://schemas.microsoft.com/office/drawing/2014/main" val="1378965844"/>
                  </a:ext>
                </a:extLst>
              </a:tr>
              <a:tr h="1030740">
                <a:tc>
                  <a:txBody>
                    <a:bodyPr/>
                    <a:lstStyle/>
                    <a:p>
                      <a:pPr algn="l" fontAlgn="t"/>
                      <a:r>
                        <a:rPr lang="af-ZA" sz="800">
                          <a:effectLst/>
                        </a:rPr>
                        <a:t>GL _ </a:t>
                      </a:r>
                      <a:r>
                        <a:rPr lang="zh-TW" altLang="en-US" sz="800">
                          <a:effectLst/>
                        </a:rPr>
                        <a:t>四 </a:t>
                      </a:r>
                      <a:r>
                        <a:rPr lang="en-US" altLang="zh-TW" sz="800">
                          <a:effectLst/>
                        </a:rPr>
                        <a:t>_ </a:t>
                      </a:r>
                      <a:r>
                        <a:rPr lang="zh-TW" altLang="en-US" sz="800">
                          <a:effectLst/>
                        </a:rPr>
                        <a:t>條</a:t>
                      </a:r>
                    </a:p>
                  </a:txBody>
                  <a:tcPr marL="38514" marR="38514" marT="19257" marB="192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800">
                          <a:effectLst/>
                        </a:rPr>
                        <a:t>繪製連接的 </a:t>
                      </a:r>
                      <a:r>
                        <a:rPr lang="af-ZA" sz="800">
                          <a:effectLst/>
                        </a:rPr>
                        <a:t>quadrilaterals </a:t>
                      </a:r>
                      <a:r>
                        <a:rPr lang="zh-TW" altLang="en-US" sz="800">
                          <a:effectLst/>
                        </a:rPr>
                        <a:t>群組。 針對第一組之後所顯示的每一對頂點，定義一個四邊形。 頂點 </a:t>
                      </a:r>
                      <a:r>
                        <a:rPr lang="en-US" altLang="zh-TW" sz="800">
                          <a:effectLst/>
                        </a:rPr>
                        <a:t>2</a:t>
                      </a:r>
                      <a:r>
                        <a:rPr lang="af-ZA" sz="800">
                          <a:effectLst/>
                        </a:rPr>
                        <a:t>n-1、 2n、 2n + 2 </a:t>
                      </a:r>
                      <a:r>
                        <a:rPr lang="zh-TW" altLang="en-US" sz="800">
                          <a:effectLst/>
                        </a:rPr>
                        <a:t>和 </a:t>
                      </a:r>
                      <a:r>
                        <a:rPr lang="en-US" altLang="zh-TW" sz="800">
                          <a:effectLst/>
                        </a:rPr>
                        <a:t>2</a:t>
                      </a:r>
                      <a:r>
                        <a:rPr lang="af-ZA" sz="800">
                          <a:effectLst/>
                        </a:rPr>
                        <a:t>n + 1 </a:t>
                      </a:r>
                      <a:r>
                        <a:rPr lang="zh-TW" altLang="en-US" sz="800">
                          <a:effectLst/>
                        </a:rPr>
                        <a:t>定義四邊形 </a:t>
                      </a:r>
                      <a:r>
                        <a:rPr lang="af-ZA" sz="800">
                          <a:effectLst/>
                        </a:rPr>
                        <a:t>n。 </a:t>
                      </a:r>
                      <a:r>
                        <a:rPr lang="zh-TW" altLang="en-US" sz="800">
                          <a:effectLst/>
                        </a:rPr>
                        <a:t>會繪製 </a:t>
                      </a:r>
                      <a:r>
                        <a:rPr lang="af-ZA" sz="800">
                          <a:effectLst/>
                        </a:rPr>
                        <a:t>N/2-1 </a:t>
                      </a:r>
                      <a:r>
                        <a:rPr lang="zh-TW" altLang="en-US" sz="800">
                          <a:effectLst/>
                        </a:rPr>
                        <a:t>個 </a:t>
                      </a:r>
                      <a:r>
                        <a:rPr lang="af-ZA" sz="800">
                          <a:effectLst/>
                        </a:rPr>
                        <a:t>quadrilaterals。 </a:t>
                      </a:r>
                      <a:r>
                        <a:rPr lang="zh-TW" altLang="en-US" sz="800">
                          <a:effectLst/>
                        </a:rPr>
                        <a:t>請注意，用來從資料四邊形中建立頂點的順序，與獨立資料所使用的順序不同。</a:t>
                      </a:r>
                      <a:br>
                        <a:rPr lang="zh-TW" altLang="en-US" sz="800">
                          <a:effectLst/>
                        </a:rPr>
                      </a:br>
                      <a:endParaRPr lang="zh-TW" altLang="en-US" sz="800">
                        <a:effectLst/>
                      </a:endParaRPr>
                    </a:p>
                  </a:txBody>
                  <a:tcPr marL="38514" marR="38514" marT="19257" marB="19257"/>
                </a:tc>
                <a:extLst>
                  <a:ext uri="{0D108BD9-81ED-4DB2-BD59-A6C34878D82A}">
                    <a16:rowId xmlns:a16="http://schemas.microsoft.com/office/drawing/2014/main" val="3669048034"/>
                  </a:ext>
                </a:extLst>
              </a:tr>
              <a:tr h="306436">
                <a:tc>
                  <a:txBody>
                    <a:bodyPr/>
                    <a:lstStyle/>
                    <a:p>
                      <a:pPr algn="l" fontAlgn="t"/>
                      <a:r>
                        <a:rPr lang="af-ZA" sz="800">
                          <a:effectLst/>
                        </a:rPr>
                        <a:t>GL _ </a:t>
                      </a:r>
                      <a:r>
                        <a:rPr lang="zh-TW" altLang="en-US" sz="800">
                          <a:effectLst/>
                        </a:rPr>
                        <a:t>多邊形</a:t>
                      </a:r>
                    </a:p>
                  </a:txBody>
                  <a:tcPr marL="38514" marR="38514" marT="19257" marB="192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800">
                          <a:effectLst/>
                        </a:rPr>
                        <a:t>繪製單一的凸邊。 頂點 </a:t>
                      </a:r>
                      <a:r>
                        <a:rPr lang="en-US" altLang="zh-TW" sz="800">
                          <a:effectLst/>
                        </a:rPr>
                        <a:t>1</a:t>
                      </a:r>
                      <a:r>
                        <a:rPr lang="zh-TW" altLang="en-US" sz="800">
                          <a:effectLst/>
                        </a:rPr>
                        <a:t> 到 </a:t>
                      </a:r>
                      <a:r>
                        <a:rPr lang="af-ZA" sz="800">
                          <a:effectLst/>
                        </a:rPr>
                        <a:t>N </a:t>
                      </a:r>
                      <a:r>
                        <a:rPr lang="zh-TW" altLang="en-US" sz="800">
                          <a:effectLst/>
                        </a:rPr>
                        <a:t>定義了這個多邊形。</a:t>
                      </a:r>
                    </a:p>
                  </a:txBody>
                  <a:tcPr marL="38514" marR="38514" marT="19257" marB="19257"/>
                </a:tc>
                <a:extLst>
                  <a:ext uri="{0D108BD9-81ED-4DB2-BD59-A6C34878D82A}">
                    <a16:rowId xmlns:a16="http://schemas.microsoft.com/office/drawing/2014/main" val="1428084361"/>
                  </a:ext>
                </a:extLst>
              </a:tr>
            </a:tbl>
          </a:graphicData>
        </a:graphic>
      </p:graphicFrame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91712F2-1482-4398-A004-260EACD5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00" y="1420138"/>
            <a:ext cx="3470361" cy="13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8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DE49524-2F27-49C8-BB96-C6132F75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zh-TW" altLang="en-US" b="1">
                <a:latin typeface="Grandview"/>
                <a:ea typeface="Batang"/>
              </a:rPr>
              <a:t>Glnormal3fv() 函式介紹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445F6E-84A8-4333-B229-908B0A91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>
                <a:ea typeface="Batang"/>
              </a:rPr>
              <a:t>用途為設定目前的法向量，其參數為三個元素的陣列指標，</a:t>
            </a:r>
            <a:br>
              <a:rPr lang="zh-TW" altLang="en-US">
                <a:ea typeface="Batang"/>
              </a:rPr>
            </a:br>
            <a:r>
              <a:rPr lang="zh-TW" altLang="en-US">
                <a:ea typeface="Batang"/>
              </a:rPr>
              <a:t>分別代表新的法向量的x,y,z座標。</a:t>
            </a:r>
          </a:p>
          <a:p>
            <a:r>
              <a:rPr lang="zh-TW" altLang="en-US">
                <a:ea typeface="Batang"/>
              </a:rPr>
              <a:t>法向量為垂直於線或平面的向量，透過法向量的設定我們能夠</a:t>
            </a:r>
            <a:br>
              <a:rPr lang="zh-TW" altLang="en-US">
                <a:ea typeface="Batang"/>
              </a:rPr>
            </a:br>
            <a:r>
              <a:rPr lang="zh-TW" altLang="en-US">
                <a:ea typeface="Batang"/>
              </a:rPr>
              <a:t>知道目前的平面是面向何處。</a:t>
            </a:r>
          </a:p>
          <a:p>
            <a:endParaRPr lang="zh-TW" altLang="en-US">
              <a:ea typeface="Batang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77532F8A-E1B7-4F1B-B896-157CD30B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549" y="3022601"/>
            <a:ext cx="6302066" cy="280098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25247480-D799-4222-84AF-87FB2B2E8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34" y="4492528"/>
            <a:ext cx="3912295" cy="14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7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CE8BBC4-555B-4EEA-8B5C-5B44656F9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90FEE0C-C205-4282-85BD-072BCF8D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603622"/>
            <a:ext cx="5004776" cy="2413425"/>
          </a:xfrm>
        </p:spPr>
        <p:txBody>
          <a:bodyPr>
            <a:normAutofit/>
          </a:bodyPr>
          <a:lstStyle/>
          <a:p>
            <a:pPr algn="ctr"/>
            <a:r>
              <a:rPr lang="zh-TW" b="1">
                <a:latin typeface="Grandview"/>
                <a:ea typeface="Batang"/>
              </a:rPr>
              <a:t>glVertex3fv</a:t>
            </a:r>
            <a:r>
              <a:rPr lang="en-US" altLang="zh-TW" b="1">
                <a:latin typeface="Grandview"/>
                <a:ea typeface="Batang"/>
              </a:rPr>
              <a:t>()</a:t>
            </a:r>
            <a:r>
              <a:rPr lang="en-US" altLang="zh-TW" b="1" err="1">
                <a:latin typeface="Grandview"/>
                <a:ea typeface="Batang"/>
              </a:rPr>
              <a:t>函式介紹</a:t>
            </a:r>
            <a:endParaRPr lang="zh-TW" b="1" err="1">
              <a:latin typeface="Grandview"/>
            </a:endParaRPr>
          </a:p>
          <a:p>
            <a:pPr algn="ctr"/>
            <a:endParaRPr lang="zh-TW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4704DC3-DE99-4AC8-9945-00EF66E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1447" y="0"/>
            <a:ext cx="6200553" cy="6858000"/>
          </a:xfrm>
          <a:custGeom>
            <a:avLst/>
            <a:gdLst>
              <a:gd name="connsiteX0" fmla="*/ 509785 w 6292079"/>
              <a:gd name="connsiteY0" fmla="*/ 0 h 6858000"/>
              <a:gd name="connsiteX1" fmla="*/ 4089208 w 6292079"/>
              <a:gd name="connsiteY1" fmla="*/ 0 h 6858000"/>
              <a:gd name="connsiteX2" fmla="*/ 4500513 w 6292079"/>
              <a:gd name="connsiteY2" fmla="*/ 0 h 6858000"/>
              <a:gd name="connsiteX3" fmla="*/ 4642260 w 6292079"/>
              <a:gd name="connsiteY3" fmla="*/ 0 h 6858000"/>
              <a:gd name="connsiteX4" fmla="*/ 6127274 w 6292079"/>
              <a:gd name="connsiteY4" fmla="*/ 0 h 6858000"/>
              <a:gd name="connsiteX5" fmla="*/ 6292079 w 6292079"/>
              <a:gd name="connsiteY5" fmla="*/ 0 h 6858000"/>
              <a:gd name="connsiteX6" fmla="*/ 6292079 w 6292079"/>
              <a:gd name="connsiteY6" fmla="*/ 6858000 h 6858000"/>
              <a:gd name="connsiteX7" fmla="*/ 6127274 w 6292079"/>
              <a:gd name="connsiteY7" fmla="*/ 6858000 h 6858000"/>
              <a:gd name="connsiteX8" fmla="*/ 4642260 w 6292079"/>
              <a:gd name="connsiteY8" fmla="*/ 6858000 h 6858000"/>
              <a:gd name="connsiteX9" fmla="*/ 4500513 w 6292079"/>
              <a:gd name="connsiteY9" fmla="*/ 6858000 h 6858000"/>
              <a:gd name="connsiteX10" fmla="*/ 4089208 w 6292079"/>
              <a:gd name="connsiteY10" fmla="*/ 6858000 h 6858000"/>
              <a:gd name="connsiteX11" fmla="*/ 435967 w 6292079"/>
              <a:gd name="connsiteY11" fmla="*/ 6858000 h 6858000"/>
              <a:gd name="connsiteX12" fmla="*/ 439099 w 6292079"/>
              <a:gd name="connsiteY12" fmla="*/ 6835478 h 6858000"/>
              <a:gd name="connsiteX13" fmla="*/ 443695 w 6292079"/>
              <a:gd name="connsiteY13" fmla="*/ 6725985 h 6858000"/>
              <a:gd name="connsiteX14" fmla="*/ 428041 w 6292079"/>
              <a:gd name="connsiteY14" fmla="*/ 6661430 h 6858000"/>
              <a:gd name="connsiteX15" fmla="*/ 376884 w 6292079"/>
              <a:gd name="connsiteY15" fmla="*/ 6504597 h 6858000"/>
              <a:gd name="connsiteX16" fmla="*/ 269239 w 6292079"/>
              <a:gd name="connsiteY16" fmla="*/ 6290076 h 6858000"/>
              <a:gd name="connsiteX17" fmla="*/ 219811 w 6292079"/>
              <a:gd name="connsiteY17" fmla="*/ 6127001 h 6858000"/>
              <a:gd name="connsiteX18" fmla="*/ 205094 w 6292079"/>
              <a:gd name="connsiteY18" fmla="*/ 6073766 h 6858000"/>
              <a:gd name="connsiteX19" fmla="*/ 150183 w 6292079"/>
              <a:gd name="connsiteY19" fmla="*/ 6014538 h 6858000"/>
              <a:gd name="connsiteX20" fmla="*/ 117093 w 6292079"/>
              <a:gd name="connsiteY20" fmla="*/ 5729681 h 6858000"/>
              <a:gd name="connsiteX21" fmla="*/ 46363 w 6292079"/>
              <a:gd name="connsiteY21" fmla="*/ 5613732 h 6858000"/>
              <a:gd name="connsiteX22" fmla="*/ 29717 w 6292079"/>
              <a:gd name="connsiteY22" fmla="*/ 5572630 h 6858000"/>
              <a:gd name="connsiteX23" fmla="*/ 32614 w 6292079"/>
              <a:gd name="connsiteY23" fmla="*/ 5564839 h 6858000"/>
              <a:gd name="connsiteX24" fmla="*/ 34209 w 6292079"/>
              <a:gd name="connsiteY24" fmla="*/ 5564057 h 6858000"/>
              <a:gd name="connsiteX25" fmla="*/ 17311 w 6292079"/>
              <a:gd name="connsiteY25" fmla="*/ 5442591 h 6858000"/>
              <a:gd name="connsiteX26" fmla="*/ 16750 w 6292079"/>
              <a:gd name="connsiteY26" fmla="*/ 5415829 h 6858000"/>
              <a:gd name="connsiteX27" fmla="*/ 18217 w 6292079"/>
              <a:gd name="connsiteY27" fmla="*/ 5412980 h 6858000"/>
              <a:gd name="connsiteX28" fmla="*/ 12055 w 6292079"/>
              <a:gd name="connsiteY28" fmla="*/ 5390064 h 6858000"/>
              <a:gd name="connsiteX29" fmla="*/ 0 w 6292079"/>
              <a:gd name="connsiteY29" fmla="*/ 5369830 h 6858000"/>
              <a:gd name="connsiteX30" fmla="*/ 32211 w 6292079"/>
              <a:gd name="connsiteY30" fmla="*/ 5145466 h 6858000"/>
              <a:gd name="connsiteX31" fmla="*/ 40891 w 6292079"/>
              <a:gd name="connsiteY31" fmla="*/ 4778922 h 6858000"/>
              <a:gd name="connsiteX32" fmla="*/ 16777 w 6292079"/>
              <a:gd name="connsiteY32" fmla="*/ 4554239 h 6858000"/>
              <a:gd name="connsiteX33" fmla="*/ 25115 w 6292079"/>
              <a:gd name="connsiteY33" fmla="*/ 4402702 h 6858000"/>
              <a:gd name="connsiteX34" fmla="*/ 8134 w 6292079"/>
              <a:gd name="connsiteY34" fmla="*/ 4331397 h 6858000"/>
              <a:gd name="connsiteX35" fmla="*/ 21852 w 6292079"/>
              <a:gd name="connsiteY35" fmla="*/ 4299998 h 6858000"/>
              <a:gd name="connsiteX36" fmla="*/ 24178 w 6292079"/>
              <a:gd name="connsiteY36" fmla="*/ 4280659 h 6858000"/>
              <a:gd name="connsiteX37" fmla="*/ 33357 w 6292079"/>
              <a:gd name="connsiteY37" fmla="*/ 4276475 h 6858000"/>
              <a:gd name="connsiteX38" fmla="*/ 42965 w 6292079"/>
              <a:gd name="connsiteY38" fmla="*/ 4248279 h 6858000"/>
              <a:gd name="connsiteX39" fmla="*/ 44865 w 6292079"/>
              <a:gd name="connsiteY39" fmla="*/ 4212329 h 6858000"/>
              <a:gd name="connsiteX40" fmla="*/ 44366 w 6292079"/>
              <a:gd name="connsiteY40" fmla="*/ 4040266 h 6858000"/>
              <a:gd name="connsiteX41" fmla="*/ 49504 w 6292079"/>
              <a:gd name="connsiteY41" fmla="*/ 3938016 h 6858000"/>
              <a:gd name="connsiteX42" fmla="*/ 59997 w 6292079"/>
              <a:gd name="connsiteY42" fmla="*/ 3900263 h 6858000"/>
              <a:gd name="connsiteX43" fmla="*/ 68907 w 6292079"/>
              <a:gd name="connsiteY43" fmla="*/ 3846813 h 6858000"/>
              <a:gd name="connsiteX44" fmla="*/ 75836 w 6292079"/>
              <a:gd name="connsiteY44" fmla="*/ 3715292 h 6858000"/>
              <a:gd name="connsiteX45" fmla="*/ 86775 w 6292079"/>
              <a:gd name="connsiteY45" fmla="*/ 3529044 h 6858000"/>
              <a:gd name="connsiteX46" fmla="*/ 93628 w 6292079"/>
              <a:gd name="connsiteY46" fmla="*/ 3521593 h 6858000"/>
              <a:gd name="connsiteX47" fmla="*/ 95551 w 6292079"/>
              <a:gd name="connsiteY47" fmla="*/ 3456775 h 6858000"/>
              <a:gd name="connsiteX48" fmla="*/ 58296 w 6292079"/>
              <a:gd name="connsiteY48" fmla="*/ 3224475 h 6858000"/>
              <a:gd name="connsiteX49" fmla="*/ 63270 w 6292079"/>
              <a:gd name="connsiteY49" fmla="*/ 3097947 h 6858000"/>
              <a:gd name="connsiteX50" fmla="*/ 72130 w 6292079"/>
              <a:gd name="connsiteY50" fmla="*/ 3053885 h 6858000"/>
              <a:gd name="connsiteX51" fmla="*/ 86532 w 6292079"/>
              <a:gd name="connsiteY51" fmla="*/ 2980007 h 6858000"/>
              <a:gd name="connsiteX52" fmla="*/ 111003 w 6292079"/>
              <a:gd name="connsiteY52" fmla="*/ 2914025 h 6858000"/>
              <a:gd name="connsiteX53" fmla="*/ 98482 w 6292079"/>
              <a:gd name="connsiteY53" fmla="*/ 2847042 h 6858000"/>
              <a:gd name="connsiteX54" fmla="*/ 97880 w 6292079"/>
              <a:gd name="connsiteY54" fmla="*/ 2789385 h 6858000"/>
              <a:gd name="connsiteX55" fmla="*/ 104654 w 6292079"/>
              <a:gd name="connsiteY55" fmla="*/ 2785130 h 6858000"/>
              <a:gd name="connsiteX56" fmla="*/ 105266 w 6292079"/>
              <a:gd name="connsiteY56" fmla="*/ 2777753 h 6858000"/>
              <a:gd name="connsiteX57" fmla="*/ 167835 w 6292079"/>
              <a:gd name="connsiteY57" fmla="*/ 2669363 h 6858000"/>
              <a:gd name="connsiteX58" fmla="*/ 202206 w 6292079"/>
              <a:gd name="connsiteY58" fmla="*/ 2562841 h 6858000"/>
              <a:gd name="connsiteX59" fmla="*/ 213902 w 6292079"/>
              <a:gd name="connsiteY59" fmla="*/ 2508449 h 6858000"/>
              <a:gd name="connsiteX60" fmla="*/ 233809 w 6292079"/>
              <a:gd name="connsiteY60" fmla="*/ 2449158 h 6858000"/>
              <a:gd name="connsiteX61" fmla="*/ 237400 w 6292079"/>
              <a:gd name="connsiteY61" fmla="*/ 2386081 h 6858000"/>
              <a:gd name="connsiteX62" fmla="*/ 235660 w 6292079"/>
              <a:gd name="connsiteY62" fmla="*/ 2226872 h 6858000"/>
              <a:gd name="connsiteX63" fmla="*/ 250116 w 6292079"/>
              <a:gd name="connsiteY63" fmla="*/ 2186312 h 6858000"/>
              <a:gd name="connsiteX64" fmla="*/ 285163 w 6292079"/>
              <a:gd name="connsiteY64" fmla="*/ 2054201 h 6858000"/>
              <a:gd name="connsiteX65" fmla="*/ 297869 w 6292079"/>
              <a:gd name="connsiteY65" fmla="*/ 2009411 h 6858000"/>
              <a:gd name="connsiteX66" fmla="*/ 339406 w 6292079"/>
              <a:gd name="connsiteY66" fmla="*/ 1985345 h 6858000"/>
              <a:gd name="connsiteX67" fmla="*/ 380873 w 6292079"/>
              <a:gd name="connsiteY67" fmla="*/ 1908912 h 6858000"/>
              <a:gd name="connsiteX68" fmla="*/ 399636 w 6292079"/>
              <a:gd name="connsiteY68" fmla="*/ 1815242 h 6858000"/>
              <a:gd name="connsiteX69" fmla="*/ 374372 w 6292079"/>
              <a:gd name="connsiteY69" fmla="*/ 1616165 h 6858000"/>
              <a:gd name="connsiteX70" fmla="*/ 392730 w 6292079"/>
              <a:gd name="connsiteY70" fmla="*/ 1566131 h 6858000"/>
              <a:gd name="connsiteX71" fmla="*/ 372639 w 6292079"/>
              <a:gd name="connsiteY71" fmla="*/ 1478507 h 6858000"/>
              <a:gd name="connsiteX72" fmla="*/ 401555 w 6292079"/>
              <a:gd name="connsiteY72" fmla="*/ 1428806 h 6858000"/>
              <a:gd name="connsiteX73" fmla="*/ 410243 w 6292079"/>
              <a:gd name="connsiteY73" fmla="*/ 1415134 h 6858000"/>
              <a:gd name="connsiteX74" fmla="*/ 411524 w 6292079"/>
              <a:gd name="connsiteY74" fmla="*/ 1406469 h 6858000"/>
              <a:gd name="connsiteX75" fmla="*/ 408887 w 6292079"/>
              <a:gd name="connsiteY75" fmla="*/ 1392331 h 6858000"/>
              <a:gd name="connsiteX76" fmla="*/ 414309 w 6292079"/>
              <a:gd name="connsiteY76" fmla="*/ 1387628 h 6858000"/>
              <a:gd name="connsiteX77" fmla="*/ 415362 w 6292079"/>
              <a:gd name="connsiteY77" fmla="*/ 1380497 h 6858000"/>
              <a:gd name="connsiteX78" fmla="*/ 421850 w 6292079"/>
              <a:gd name="connsiteY78" fmla="*/ 1331725 h 6858000"/>
              <a:gd name="connsiteX79" fmla="*/ 417310 w 6292079"/>
              <a:gd name="connsiteY79" fmla="*/ 1256042 h 6858000"/>
              <a:gd name="connsiteX80" fmla="*/ 415023 w 6292079"/>
              <a:gd name="connsiteY80" fmla="*/ 1150134 h 6858000"/>
              <a:gd name="connsiteX81" fmla="*/ 406174 w 6292079"/>
              <a:gd name="connsiteY81" fmla="*/ 1005645 h 6858000"/>
              <a:gd name="connsiteX82" fmla="*/ 431864 w 6292079"/>
              <a:gd name="connsiteY82" fmla="*/ 899691 h 6858000"/>
              <a:gd name="connsiteX83" fmla="*/ 462617 w 6292079"/>
              <a:gd name="connsiteY83" fmla="*/ 689088 h 6858000"/>
              <a:gd name="connsiteX84" fmla="*/ 510810 w 6292079"/>
              <a:gd name="connsiteY84" fmla="*/ 526328 h 6858000"/>
              <a:gd name="connsiteX85" fmla="*/ 542477 w 6292079"/>
              <a:gd name="connsiteY85" fmla="*/ 433873 h 6858000"/>
              <a:gd name="connsiteX86" fmla="*/ 549936 w 6292079"/>
              <a:gd name="connsiteY86" fmla="*/ 301688 h 6858000"/>
              <a:gd name="connsiteX87" fmla="*/ 554757 w 6292079"/>
              <a:gd name="connsiteY87" fmla="*/ 279945 h 6858000"/>
              <a:gd name="connsiteX88" fmla="*/ 550124 w 6292079"/>
              <a:gd name="connsiteY88" fmla="*/ 248508 h 6858000"/>
              <a:gd name="connsiteX89" fmla="*/ 530424 w 6292079"/>
              <a:gd name="connsiteY89" fmla="*/ 122373 h 6858000"/>
              <a:gd name="connsiteX90" fmla="*/ 504802 w 6292079"/>
              <a:gd name="connsiteY90" fmla="*/ 218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292079" h="6858000">
                <a:moveTo>
                  <a:pt x="509785" y="0"/>
                </a:moveTo>
                <a:lnTo>
                  <a:pt x="4089208" y="0"/>
                </a:lnTo>
                <a:lnTo>
                  <a:pt x="4500513" y="0"/>
                </a:lnTo>
                <a:lnTo>
                  <a:pt x="4642260" y="0"/>
                </a:lnTo>
                <a:lnTo>
                  <a:pt x="6127274" y="0"/>
                </a:lnTo>
                <a:lnTo>
                  <a:pt x="6292079" y="0"/>
                </a:lnTo>
                <a:lnTo>
                  <a:pt x="6292079" y="6858000"/>
                </a:lnTo>
                <a:lnTo>
                  <a:pt x="6127274" y="6858000"/>
                </a:lnTo>
                <a:lnTo>
                  <a:pt x="4642260" y="6858000"/>
                </a:lnTo>
                <a:lnTo>
                  <a:pt x="4500513" y="6858000"/>
                </a:lnTo>
                <a:lnTo>
                  <a:pt x="4089208" y="6858000"/>
                </a:lnTo>
                <a:lnTo>
                  <a:pt x="435967" y="6858000"/>
                </a:lnTo>
                <a:lnTo>
                  <a:pt x="439099" y="6835478"/>
                </a:lnTo>
                <a:cubicBezTo>
                  <a:pt x="443053" y="6807961"/>
                  <a:pt x="446597" y="6775838"/>
                  <a:pt x="443695" y="6725985"/>
                </a:cubicBezTo>
                <a:cubicBezTo>
                  <a:pt x="406361" y="6709462"/>
                  <a:pt x="444551" y="6685701"/>
                  <a:pt x="428041" y="6661430"/>
                </a:cubicBezTo>
                <a:cubicBezTo>
                  <a:pt x="415709" y="6603739"/>
                  <a:pt x="402107" y="6561674"/>
                  <a:pt x="376884" y="6504597"/>
                </a:cubicBezTo>
                <a:cubicBezTo>
                  <a:pt x="304684" y="6477597"/>
                  <a:pt x="338577" y="6353549"/>
                  <a:pt x="269239" y="6290076"/>
                </a:cubicBezTo>
                <a:cubicBezTo>
                  <a:pt x="241348" y="6225029"/>
                  <a:pt x="266460" y="6201087"/>
                  <a:pt x="219811" y="6127001"/>
                </a:cubicBezTo>
                <a:cubicBezTo>
                  <a:pt x="241964" y="6106503"/>
                  <a:pt x="210775" y="6088480"/>
                  <a:pt x="205094" y="6073766"/>
                </a:cubicBezTo>
                <a:cubicBezTo>
                  <a:pt x="195202" y="6057134"/>
                  <a:pt x="163788" y="6050649"/>
                  <a:pt x="150183" y="6014538"/>
                </a:cubicBezTo>
                <a:cubicBezTo>
                  <a:pt x="131236" y="5955076"/>
                  <a:pt x="160082" y="5847195"/>
                  <a:pt x="117093" y="5729681"/>
                </a:cubicBezTo>
                <a:cubicBezTo>
                  <a:pt x="106713" y="5695413"/>
                  <a:pt x="63130" y="5649897"/>
                  <a:pt x="46363" y="5613732"/>
                </a:cubicBezTo>
                <a:lnTo>
                  <a:pt x="29717" y="5572630"/>
                </a:lnTo>
                <a:lnTo>
                  <a:pt x="32614" y="5564839"/>
                </a:lnTo>
                <a:lnTo>
                  <a:pt x="34209" y="5564057"/>
                </a:lnTo>
                <a:lnTo>
                  <a:pt x="17311" y="5442591"/>
                </a:lnTo>
                <a:cubicBezTo>
                  <a:pt x="14639" y="5436675"/>
                  <a:pt x="13713" y="5428633"/>
                  <a:pt x="16750" y="5415829"/>
                </a:cubicBezTo>
                <a:lnTo>
                  <a:pt x="18217" y="5412980"/>
                </a:lnTo>
                <a:lnTo>
                  <a:pt x="12055" y="5390064"/>
                </a:lnTo>
                <a:cubicBezTo>
                  <a:pt x="9079" y="5382538"/>
                  <a:pt x="5182" y="5375682"/>
                  <a:pt x="0" y="5369830"/>
                </a:cubicBezTo>
                <a:cubicBezTo>
                  <a:pt x="31894" y="5299689"/>
                  <a:pt x="23872" y="5225525"/>
                  <a:pt x="32211" y="5145466"/>
                </a:cubicBezTo>
                <a:cubicBezTo>
                  <a:pt x="34746" y="5048037"/>
                  <a:pt x="41698" y="4890019"/>
                  <a:pt x="40891" y="4778922"/>
                </a:cubicBezTo>
                <a:cubicBezTo>
                  <a:pt x="9869" y="4689468"/>
                  <a:pt x="28501" y="4651846"/>
                  <a:pt x="16777" y="4554239"/>
                </a:cubicBezTo>
                <a:cubicBezTo>
                  <a:pt x="56871" y="4507954"/>
                  <a:pt x="15779" y="4455514"/>
                  <a:pt x="25115" y="4402702"/>
                </a:cubicBezTo>
                <a:cubicBezTo>
                  <a:pt x="-10420" y="4412229"/>
                  <a:pt x="47425" y="4340221"/>
                  <a:pt x="8134" y="4331397"/>
                </a:cubicBezTo>
                <a:lnTo>
                  <a:pt x="21852" y="4299998"/>
                </a:lnTo>
                <a:lnTo>
                  <a:pt x="24178" y="4280659"/>
                </a:lnTo>
                <a:lnTo>
                  <a:pt x="33357" y="4276475"/>
                </a:lnTo>
                <a:lnTo>
                  <a:pt x="42965" y="4248279"/>
                </a:lnTo>
                <a:cubicBezTo>
                  <a:pt x="45246" y="4237522"/>
                  <a:pt x="46159" y="4225720"/>
                  <a:pt x="44865" y="4212329"/>
                </a:cubicBezTo>
                <a:cubicBezTo>
                  <a:pt x="25826" y="4166207"/>
                  <a:pt x="69917" y="4097341"/>
                  <a:pt x="44366" y="4040266"/>
                </a:cubicBezTo>
                <a:cubicBezTo>
                  <a:pt x="38101" y="4019019"/>
                  <a:pt x="37876" y="3951695"/>
                  <a:pt x="49504" y="3938016"/>
                </a:cubicBezTo>
                <a:cubicBezTo>
                  <a:pt x="51863" y="3923784"/>
                  <a:pt x="47442" y="3907760"/>
                  <a:pt x="59997" y="3900263"/>
                </a:cubicBezTo>
                <a:cubicBezTo>
                  <a:pt x="75066" y="3888337"/>
                  <a:pt x="50846" y="3841280"/>
                  <a:pt x="68907" y="3846813"/>
                </a:cubicBezTo>
                <a:cubicBezTo>
                  <a:pt x="52296" y="3813347"/>
                  <a:pt x="68378" y="3745138"/>
                  <a:pt x="75836" y="3715292"/>
                </a:cubicBezTo>
                <a:cubicBezTo>
                  <a:pt x="78813" y="3662330"/>
                  <a:pt x="86378" y="3567665"/>
                  <a:pt x="86775" y="3529044"/>
                </a:cubicBezTo>
                <a:cubicBezTo>
                  <a:pt x="89267" y="3527082"/>
                  <a:pt x="91576" y="3524572"/>
                  <a:pt x="93628" y="3521593"/>
                </a:cubicBezTo>
                <a:cubicBezTo>
                  <a:pt x="105546" y="3504295"/>
                  <a:pt x="106408" y="3475272"/>
                  <a:pt x="95551" y="3456775"/>
                </a:cubicBezTo>
                <a:cubicBezTo>
                  <a:pt x="61828" y="3371150"/>
                  <a:pt x="64401" y="3295875"/>
                  <a:pt x="58296" y="3224475"/>
                </a:cubicBezTo>
                <a:cubicBezTo>
                  <a:pt x="55319" y="3144058"/>
                  <a:pt x="94983" y="3200876"/>
                  <a:pt x="63270" y="3097947"/>
                </a:cubicBezTo>
                <a:cubicBezTo>
                  <a:pt x="77539" y="3088512"/>
                  <a:pt x="78452" y="3075895"/>
                  <a:pt x="72130" y="3053885"/>
                </a:cubicBezTo>
                <a:cubicBezTo>
                  <a:pt x="71735" y="3014911"/>
                  <a:pt x="107041" y="3021320"/>
                  <a:pt x="86532" y="2980007"/>
                </a:cubicBezTo>
                <a:lnTo>
                  <a:pt x="111003" y="2914025"/>
                </a:lnTo>
                <a:cubicBezTo>
                  <a:pt x="105238" y="2917158"/>
                  <a:pt x="98864" y="2862805"/>
                  <a:pt x="98482" y="2847042"/>
                </a:cubicBezTo>
                <a:cubicBezTo>
                  <a:pt x="100672" y="2813890"/>
                  <a:pt x="74268" y="2807204"/>
                  <a:pt x="97880" y="2789385"/>
                </a:cubicBezTo>
                <a:lnTo>
                  <a:pt x="104654" y="2785130"/>
                </a:lnTo>
                <a:cubicBezTo>
                  <a:pt x="104858" y="2782671"/>
                  <a:pt x="105062" y="2780212"/>
                  <a:pt x="105266" y="2777753"/>
                </a:cubicBezTo>
                <a:cubicBezTo>
                  <a:pt x="106158" y="2754272"/>
                  <a:pt x="151678" y="2705182"/>
                  <a:pt x="167835" y="2669363"/>
                </a:cubicBezTo>
                <a:lnTo>
                  <a:pt x="202206" y="2562841"/>
                </a:lnTo>
                <a:lnTo>
                  <a:pt x="213902" y="2508449"/>
                </a:lnTo>
                <a:lnTo>
                  <a:pt x="233809" y="2449158"/>
                </a:lnTo>
                <a:cubicBezTo>
                  <a:pt x="251664" y="2436763"/>
                  <a:pt x="229153" y="2410096"/>
                  <a:pt x="237400" y="2386081"/>
                </a:cubicBezTo>
                <a:cubicBezTo>
                  <a:pt x="227267" y="2347359"/>
                  <a:pt x="241573" y="2261841"/>
                  <a:pt x="235660" y="2226872"/>
                </a:cubicBezTo>
                <a:cubicBezTo>
                  <a:pt x="251820" y="2220679"/>
                  <a:pt x="261258" y="2210661"/>
                  <a:pt x="250116" y="2186312"/>
                </a:cubicBezTo>
                <a:lnTo>
                  <a:pt x="285163" y="2054201"/>
                </a:lnTo>
                <a:cubicBezTo>
                  <a:pt x="307497" y="2045213"/>
                  <a:pt x="272623" y="2017046"/>
                  <a:pt x="297869" y="2009411"/>
                </a:cubicBezTo>
                <a:cubicBezTo>
                  <a:pt x="320898" y="2035913"/>
                  <a:pt x="315992" y="1967554"/>
                  <a:pt x="339406" y="1985345"/>
                </a:cubicBezTo>
                <a:cubicBezTo>
                  <a:pt x="353240" y="1968595"/>
                  <a:pt x="370836" y="1937261"/>
                  <a:pt x="380873" y="1908912"/>
                </a:cubicBezTo>
                <a:cubicBezTo>
                  <a:pt x="350104" y="1811824"/>
                  <a:pt x="395613" y="1878362"/>
                  <a:pt x="399636" y="1815242"/>
                </a:cubicBezTo>
                <a:cubicBezTo>
                  <a:pt x="398754" y="1757178"/>
                  <a:pt x="409420" y="1701224"/>
                  <a:pt x="374372" y="1616165"/>
                </a:cubicBezTo>
                <a:cubicBezTo>
                  <a:pt x="373220" y="1574646"/>
                  <a:pt x="393018" y="1589074"/>
                  <a:pt x="392730" y="1566131"/>
                </a:cubicBezTo>
                <a:cubicBezTo>
                  <a:pt x="365412" y="1510101"/>
                  <a:pt x="394197" y="1511406"/>
                  <a:pt x="372639" y="1478507"/>
                </a:cubicBezTo>
                <a:cubicBezTo>
                  <a:pt x="377761" y="1454951"/>
                  <a:pt x="391457" y="1440777"/>
                  <a:pt x="401555" y="1428806"/>
                </a:cubicBezTo>
                <a:lnTo>
                  <a:pt x="410243" y="1415134"/>
                </a:lnTo>
                <a:lnTo>
                  <a:pt x="411524" y="1406469"/>
                </a:lnTo>
                <a:lnTo>
                  <a:pt x="408887" y="1392331"/>
                </a:lnTo>
                <a:lnTo>
                  <a:pt x="414309" y="1387628"/>
                </a:lnTo>
                <a:lnTo>
                  <a:pt x="415362" y="1380497"/>
                </a:lnTo>
                <a:cubicBezTo>
                  <a:pt x="418872" y="1361702"/>
                  <a:pt x="422095" y="1344022"/>
                  <a:pt x="421850" y="1331725"/>
                </a:cubicBezTo>
                <a:cubicBezTo>
                  <a:pt x="433626" y="1321844"/>
                  <a:pt x="424854" y="1278095"/>
                  <a:pt x="417310" y="1256042"/>
                </a:cubicBezTo>
                <a:cubicBezTo>
                  <a:pt x="413501" y="1216720"/>
                  <a:pt x="436826" y="1191313"/>
                  <a:pt x="415023" y="1150134"/>
                </a:cubicBezTo>
                <a:cubicBezTo>
                  <a:pt x="409434" y="1105134"/>
                  <a:pt x="413370" y="1057259"/>
                  <a:pt x="406174" y="1005645"/>
                </a:cubicBezTo>
                <a:cubicBezTo>
                  <a:pt x="395775" y="973629"/>
                  <a:pt x="433727" y="963997"/>
                  <a:pt x="431864" y="899691"/>
                </a:cubicBezTo>
                <a:cubicBezTo>
                  <a:pt x="435076" y="846170"/>
                  <a:pt x="459107" y="752452"/>
                  <a:pt x="462617" y="689088"/>
                </a:cubicBezTo>
                <a:cubicBezTo>
                  <a:pt x="447384" y="623113"/>
                  <a:pt x="508572" y="589979"/>
                  <a:pt x="510810" y="526328"/>
                </a:cubicBezTo>
                <a:cubicBezTo>
                  <a:pt x="481634" y="460515"/>
                  <a:pt x="546528" y="487988"/>
                  <a:pt x="542477" y="433873"/>
                </a:cubicBezTo>
                <a:cubicBezTo>
                  <a:pt x="514702" y="343844"/>
                  <a:pt x="563781" y="437996"/>
                  <a:pt x="549936" y="301688"/>
                </a:cubicBezTo>
                <a:cubicBezTo>
                  <a:pt x="545577" y="293639"/>
                  <a:pt x="549120" y="277645"/>
                  <a:pt x="554757" y="279945"/>
                </a:cubicBezTo>
                <a:cubicBezTo>
                  <a:pt x="552714" y="271180"/>
                  <a:pt x="541267" y="249562"/>
                  <a:pt x="550124" y="248508"/>
                </a:cubicBezTo>
                <a:cubicBezTo>
                  <a:pt x="549604" y="205525"/>
                  <a:pt x="542818" y="162084"/>
                  <a:pt x="530424" y="122373"/>
                </a:cubicBezTo>
                <a:cubicBezTo>
                  <a:pt x="542727" y="41074"/>
                  <a:pt x="502709" y="81459"/>
                  <a:pt x="504802" y="218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365E6D-D8AA-46B7-B66B-B1A99B1A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256" y="603624"/>
            <a:ext cx="4266089" cy="56507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err="1">
                <a:ea typeface="+mn-lt"/>
                <a:cs typeface="+mn-lt"/>
              </a:rPr>
              <a:t>GlVertex</a:t>
            </a:r>
            <a:r>
              <a:rPr lang="zh-TW" altLang="en-US">
                <a:ea typeface="+mn-lt"/>
                <a:cs typeface="+mn-lt"/>
              </a:rPr>
              <a:t> 函數命令會在 </a:t>
            </a:r>
            <a:r>
              <a:rPr lang="en-US" altLang="zh-TW" err="1">
                <a:ea typeface="+mn-lt"/>
                <a:cs typeface="+mn-lt"/>
              </a:rPr>
              <a:t>glBegin</a:t>
            </a:r>
            <a:r>
              <a:rPr lang="zh-TW" altLang="en-US">
                <a:ea typeface="+mn-lt"/>
                <a:cs typeface="+mn-lt"/>
              </a:rPr>
              <a:t> </a:t>
            </a:r>
            <a:r>
              <a:rPr lang="en-US" altLang="zh-TW">
                <a:ea typeface="+mn-lt"/>
                <a:cs typeface="+mn-lt"/>
              </a:rPr>
              <a:t>/</a:t>
            </a:r>
            <a:r>
              <a:rPr lang="zh-TW" altLang="en-US">
                <a:ea typeface="+mn-lt"/>
                <a:cs typeface="+mn-lt"/>
              </a:rPr>
              <a:t> </a:t>
            </a:r>
            <a:r>
              <a:rPr lang="en-US" altLang="zh-TW" err="1">
                <a:ea typeface="+mn-lt"/>
                <a:cs typeface="+mn-lt"/>
              </a:rPr>
              <a:t>glEnd</a:t>
            </a:r>
            <a:r>
              <a:rPr lang="zh-TW" altLang="en-US">
                <a:ea typeface="+mn-lt"/>
                <a:cs typeface="+mn-lt"/>
              </a:rPr>
              <a:t>配對中</a:t>
            </a:r>
            <a:r>
              <a:rPr lang="zh-TW">
                <a:ea typeface="+mn-lt"/>
                <a:cs typeface="+mn-lt"/>
              </a:rPr>
              <a:t>用</a:t>
            </a:r>
            <a:r>
              <a:rPr lang="zh-TW" altLang="en-US">
                <a:ea typeface="+mn-lt"/>
                <a:cs typeface="+mn-lt"/>
              </a:rPr>
              <a:t>來指</a:t>
            </a:r>
            <a:r>
              <a:rPr lang="zh-TW">
                <a:ea typeface="+mn-lt"/>
                <a:cs typeface="+mn-lt"/>
              </a:rPr>
              <a:t>定點、線條和多邊形頂點</a:t>
            </a:r>
            <a:r>
              <a:rPr lang="zh-TW" altLang="en-US">
                <a:ea typeface="+mn-lt"/>
                <a:cs typeface="+mn-lt"/>
              </a:rPr>
              <a:t>。 當呼叫 </a:t>
            </a:r>
            <a:r>
              <a:rPr lang="en-US" altLang="zh-TW" err="1">
                <a:ea typeface="+mn-lt"/>
                <a:cs typeface="+mn-lt"/>
              </a:rPr>
              <a:t>glVertex</a:t>
            </a:r>
            <a:r>
              <a:rPr lang="zh-TW" altLang="en-US">
                <a:ea typeface="+mn-lt"/>
                <a:cs typeface="+mn-lt"/>
              </a:rPr>
              <a:t> 時</a:t>
            </a:r>
            <a:r>
              <a:rPr lang="zh-TW">
                <a:ea typeface="+mn-lt"/>
                <a:cs typeface="+mn-lt"/>
              </a:rPr>
              <a:t>，</a:t>
            </a:r>
            <a:r>
              <a:rPr lang="zh-TW" altLang="en-US">
                <a:ea typeface="+mn-lt"/>
                <a:cs typeface="+mn-lt"/>
              </a:rPr>
              <a:t>目前</a:t>
            </a:r>
            <a:r>
              <a:rPr lang="zh-TW">
                <a:ea typeface="+mn-lt"/>
                <a:cs typeface="+mn-lt"/>
              </a:rPr>
              <a:t>的</a:t>
            </a:r>
            <a:r>
              <a:rPr lang="zh-TW" altLang="en-US">
                <a:ea typeface="+mn-lt"/>
                <a:cs typeface="+mn-lt"/>
              </a:rPr>
              <a:t>色彩、標準和材質座</a:t>
            </a:r>
            <a:r>
              <a:rPr lang="zh-TW">
                <a:ea typeface="+mn-lt"/>
                <a:cs typeface="+mn-lt"/>
              </a:rPr>
              <a:t>標</a:t>
            </a:r>
            <a:r>
              <a:rPr lang="zh-TW" altLang="en-US">
                <a:ea typeface="+mn-lt"/>
                <a:cs typeface="+mn-lt"/>
              </a:rPr>
              <a:t>會與</a:t>
            </a:r>
            <a:r>
              <a:rPr lang="zh-TW">
                <a:ea typeface="+mn-lt"/>
                <a:cs typeface="+mn-lt"/>
              </a:rPr>
              <a:t>頂點相關聯。 當僅指定 </a:t>
            </a:r>
            <a:r>
              <a:rPr lang="zh-TW" i="1">
                <a:ea typeface="+mn-lt"/>
                <a:cs typeface="+mn-lt"/>
              </a:rPr>
              <a:t>x</a:t>
            </a:r>
            <a:r>
              <a:rPr lang="zh-TW">
                <a:ea typeface="+mn-lt"/>
                <a:cs typeface="+mn-lt"/>
              </a:rPr>
              <a:t> 和 </a:t>
            </a:r>
            <a:r>
              <a:rPr lang="zh-TW" i="1">
                <a:ea typeface="+mn-lt"/>
                <a:cs typeface="+mn-lt"/>
              </a:rPr>
              <a:t>y</a:t>
            </a:r>
            <a:r>
              <a:rPr lang="zh-TW">
                <a:ea typeface="+mn-lt"/>
                <a:cs typeface="+mn-lt"/>
              </a:rPr>
              <a:t> 時， </a:t>
            </a:r>
            <a:r>
              <a:rPr lang="zh-TW" i="1">
                <a:ea typeface="+mn-lt"/>
                <a:cs typeface="+mn-lt"/>
              </a:rPr>
              <a:t>z</a:t>
            </a:r>
            <a:r>
              <a:rPr lang="zh-TW">
                <a:ea typeface="+mn-lt"/>
                <a:cs typeface="+mn-lt"/>
              </a:rPr>
              <a:t> 的</a:t>
            </a:r>
            <a:r>
              <a:rPr lang="zh-TW" altLang="en-US">
                <a:ea typeface="+mn-lt"/>
                <a:cs typeface="+mn-lt"/>
              </a:rPr>
              <a:t>預設值為</a:t>
            </a:r>
            <a:r>
              <a:rPr lang="en-US" altLang="zh-TW">
                <a:ea typeface="+mn-lt"/>
                <a:cs typeface="+mn-lt"/>
              </a:rPr>
              <a:t>0.0</a:t>
            </a:r>
            <a:r>
              <a:rPr lang="zh-TW" altLang="en-US">
                <a:ea typeface="+mn-lt"/>
                <a:cs typeface="+mn-lt"/>
              </a:rPr>
              <a:t>， </a:t>
            </a:r>
            <a:r>
              <a:rPr lang="en-US" altLang="zh-TW" i="1">
                <a:ea typeface="+mn-lt"/>
                <a:cs typeface="+mn-lt"/>
              </a:rPr>
              <a:t>w</a:t>
            </a:r>
            <a:r>
              <a:rPr lang="zh-TW" altLang="en-US">
                <a:ea typeface="+mn-lt"/>
                <a:cs typeface="+mn-lt"/>
              </a:rPr>
              <a:t> 預設值為</a:t>
            </a:r>
            <a:r>
              <a:rPr lang="en-US" altLang="zh-TW">
                <a:ea typeface="+mn-lt"/>
                <a:cs typeface="+mn-lt"/>
              </a:rPr>
              <a:t>1.0</a:t>
            </a:r>
            <a:r>
              <a:rPr lang="zh-TW" altLang="en-US">
                <a:ea typeface="+mn-lt"/>
                <a:cs typeface="+mn-lt"/>
              </a:rPr>
              <a:t>。 當指定 </a:t>
            </a:r>
            <a:r>
              <a:rPr lang="en-US" altLang="zh-TW" i="1">
                <a:ea typeface="+mn-lt"/>
                <a:cs typeface="+mn-lt"/>
              </a:rPr>
              <a:t>x</a:t>
            </a:r>
            <a:r>
              <a:rPr lang="zh-TW" altLang="en-US">
                <a:ea typeface="+mn-lt"/>
                <a:cs typeface="+mn-lt"/>
              </a:rPr>
              <a:t>、 </a:t>
            </a:r>
            <a:r>
              <a:rPr lang="en-US" altLang="zh-TW" i="1">
                <a:ea typeface="+mn-lt"/>
                <a:cs typeface="+mn-lt"/>
              </a:rPr>
              <a:t>y</a:t>
            </a:r>
            <a:r>
              <a:rPr lang="zh-TW" altLang="en-US">
                <a:ea typeface="+mn-lt"/>
                <a:cs typeface="+mn-lt"/>
              </a:rPr>
              <a:t> 和 </a:t>
            </a:r>
            <a:r>
              <a:rPr lang="en-US" altLang="zh-TW" i="1">
                <a:ea typeface="+mn-lt"/>
                <a:cs typeface="+mn-lt"/>
              </a:rPr>
              <a:t>z</a:t>
            </a:r>
            <a:r>
              <a:rPr lang="zh-TW">
                <a:ea typeface="+mn-lt"/>
                <a:cs typeface="+mn-lt"/>
              </a:rPr>
              <a:t> 時， </a:t>
            </a:r>
            <a:r>
              <a:rPr lang="zh-TW" i="1">
                <a:ea typeface="+mn-lt"/>
                <a:cs typeface="+mn-lt"/>
              </a:rPr>
              <a:t>w</a:t>
            </a:r>
            <a:r>
              <a:rPr lang="zh-TW">
                <a:ea typeface="+mn-lt"/>
                <a:cs typeface="+mn-lt"/>
              </a:rPr>
              <a:t> 預設為1.0。 在 glBegin / glEnd 配對之外叫用 glVertex 會導致未定義的行為。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1243C7A-8C8D-4C52-8597-3F3E0271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20" y="3468975"/>
            <a:ext cx="3919549" cy="22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2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4C420-F582-4D7E-A478-E65124FB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b="1">
                <a:latin typeface="Grandview"/>
                <a:ea typeface="Batang"/>
              </a:rPr>
              <a:t>glLightfv</a:t>
            </a:r>
            <a:r>
              <a:rPr lang="en-US" altLang="zh-TW" b="1">
                <a:latin typeface="Grandview"/>
                <a:ea typeface="Batang"/>
              </a:rPr>
              <a:t>()</a:t>
            </a:r>
            <a:r>
              <a:rPr lang="zh-TW" b="1">
                <a:latin typeface="Grandview"/>
                <a:ea typeface="Batang"/>
              </a:rPr>
              <a:t> 函式介紹</a:t>
            </a:r>
            <a:endParaRPr lang="zh-TW" b="1">
              <a:latin typeface="Grandview"/>
            </a:endParaRPr>
          </a:p>
          <a:p>
            <a:endParaRPr lang="zh-TW" altLang="en-US">
              <a:latin typeface="Grandview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AA0B5B-FDD0-4FCF-81A7-3BBE3181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92" y="3075040"/>
            <a:ext cx="9810604" cy="4428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OpenGL中用函式glLightfv來建立光源</a:t>
            </a:r>
            <a:br>
              <a:rPr lang="zh-TW" altLang="en-US">
                <a:ea typeface="+mn-lt"/>
                <a:cs typeface="+mn-lt"/>
              </a:rPr>
            </a:br>
            <a:endParaRPr lang="zh-TW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altLang="zh-TW">
                <a:ea typeface="+mn-lt"/>
                <a:cs typeface="+mn-lt"/>
              </a:rPr>
              <a:t>light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:</a:t>
            </a:r>
            <a:r>
              <a:rPr lang="zh-TW" altLang="en-US">
                <a:ea typeface="+mn-lt"/>
                <a:cs typeface="+mn-lt"/>
              </a:rPr>
              <a:t> 指定建立的光源，</a:t>
            </a:r>
            <a:br>
              <a:rPr lang="zh-TW" altLang="en-US">
                <a:ea typeface="+mn-lt"/>
                <a:cs typeface="+mn-lt"/>
              </a:rPr>
            </a:br>
            <a:r>
              <a:rPr lang="zh-TW" altLang="en-US">
                <a:ea typeface="+mn-lt"/>
                <a:cs typeface="+mn-lt"/>
              </a:rPr>
              <a:t>如</a:t>
            </a:r>
            <a:r>
              <a:rPr lang="en-US" altLang="zh-TW">
                <a:ea typeface="+mn-lt"/>
                <a:cs typeface="+mn-lt"/>
              </a:rPr>
              <a:t>GL_LIGHT0</a:t>
            </a:r>
            <a:r>
              <a:rPr lang="zh-TW" altLang="en-US">
                <a:ea typeface="+mn-lt"/>
                <a:cs typeface="+mn-lt"/>
              </a:rPr>
              <a:t>、</a:t>
            </a:r>
            <a:r>
              <a:rPr lang="en-US" altLang="zh-TW">
                <a:ea typeface="+mn-lt"/>
                <a:cs typeface="+mn-lt"/>
              </a:rPr>
              <a:t>GL_LIGHT1...</a:t>
            </a:r>
            <a:br>
              <a:rPr lang="en-US" altLang="zh-TW">
                <a:ea typeface="+mn-lt"/>
                <a:cs typeface="+mn-lt"/>
              </a:rPr>
            </a:br>
            <a:endParaRPr lang="en-US" altLang="zh-TW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altLang="zh-TW" err="1">
                <a:ea typeface="+mn-lt"/>
                <a:cs typeface="+mn-lt"/>
              </a:rPr>
              <a:t>pname</a:t>
            </a:r>
            <a:r>
              <a:rPr lang="en-US" altLang="zh-TW">
                <a:ea typeface="+mn-lt"/>
                <a:cs typeface="+mn-lt"/>
              </a:rPr>
              <a:t> : </a:t>
            </a:r>
            <a:r>
              <a:rPr lang="en-US" err="1">
                <a:ea typeface="+mn-lt"/>
                <a:cs typeface="+mn-lt"/>
              </a:rPr>
              <a:t>指定光源特性</a:t>
            </a:r>
            <a:br>
              <a:rPr lang="en-US">
                <a:ea typeface="+mn-lt"/>
                <a:cs typeface="+mn-lt"/>
              </a:rPr>
            </a:br>
            <a:endParaRPr lang="zh-TW" altLang="en-US" err="1"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altLang="zh-TW">
                <a:ea typeface="Batang"/>
              </a:rPr>
              <a:t>params : </a:t>
            </a:r>
            <a:r>
              <a:rPr lang="en-US" err="1">
                <a:ea typeface="+mn-lt"/>
                <a:cs typeface="+mn-lt"/>
              </a:rPr>
              <a:t>設定相應的光源特性值</a:t>
            </a:r>
            <a:endParaRPr lang="zh-TW" err="1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D52E1BF-E185-47C0-9A1F-C5E095E8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4" y="1295767"/>
            <a:ext cx="3531951" cy="160089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2BE07C5-91B3-4342-AD95-85072FF305D4}"/>
              </a:ext>
            </a:extLst>
          </p:cNvPr>
          <p:cNvSpPr txBox="1"/>
          <p:nvPr/>
        </p:nvSpPr>
        <p:spPr>
          <a:xfrm>
            <a:off x="3974892" y="5686268"/>
            <a:ext cx="3567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TW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F0E21C5-0540-4186-9B5B-846756A61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356314"/>
              </p:ext>
            </p:extLst>
          </p:nvPr>
        </p:nvGraphicFramePr>
        <p:xfrm>
          <a:off x="5221573" y="1324131"/>
          <a:ext cx="6744597" cy="4762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491">
                  <a:extLst>
                    <a:ext uri="{9D8B030D-6E8A-4147-A177-3AD203B41FA5}">
                      <a16:colId xmlns:a16="http://schemas.microsoft.com/office/drawing/2014/main" val="954929100"/>
                    </a:ext>
                  </a:extLst>
                </a:gridCol>
                <a:gridCol w="2922106">
                  <a:extLst>
                    <a:ext uri="{9D8B030D-6E8A-4147-A177-3AD203B41FA5}">
                      <a16:colId xmlns:a16="http://schemas.microsoft.com/office/drawing/2014/main" val="3021503779"/>
                    </a:ext>
                  </a:extLst>
                </a:gridCol>
              </a:tblGrid>
              <a:tr h="435607">
                <a:tc>
                  <a:txBody>
                    <a:bodyPr/>
                    <a:lstStyle/>
                    <a:p>
                      <a:r>
                        <a:rPr lang="zh-TW" altLang="en-US"/>
                        <a:t>pname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660984"/>
                  </a:ext>
                </a:extLst>
              </a:tr>
              <a:tr h="435607">
                <a:tc>
                  <a:txBody>
                    <a:bodyPr/>
                    <a:lstStyle/>
                    <a:p>
                      <a:r>
                        <a:rPr lang="zh-TW" altLang="en-US"/>
                        <a:t>GL_AMBIENT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RGBA模式下的環境光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65596"/>
                  </a:ext>
                </a:extLst>
              </a:tr>
              <a:tr h="421087">
                <a:tc>
                  <a:txBody>
                    <a:bodyPr/>
                    <a:lstStyle/>
                    <a:p>
                      <a:r>
                        <a:rPr lang="zh-TW" altLang="en-US"/>
                        <a:t>GL_DIFFUSE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Bembo"/>
                        </a:rPr>
                        <a:t>RGBA模式下的漫反射</a:t>
                      </a:r>
                      <a:r>
                        <a:rPr lang="zh-TW" altLang="en-US" sz="1800" b="0" i="0" u="none" strike="noStrike" noProof="0">
                          <a:latin typeface="Bembo"/>
                        </a:rPr>
                        <a:t>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123889"/>
                  </a:ext>
                </a:extLst>
              </a:tr>
              <a:tr h="435607">
                <a:tc>
                  <a:txBody>
                    <a:bodyPr/>
                    <a:lstStyle/>
                    <a:p>
                      <a:r>
                        <a:rPr lang="zh-TW" altLang="en-US"/>
                        <a:t>GL_SPECULAR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Bembo"/>
                        </a:rPr>
                        <a:t>RGBA模式下</a:t>
                      </a:r>
                      <a:r>
                        <a:rPr lang="zh-TW" altLang="en-US" sz="1800" b="0" i="0" u="none" strike="noStrike" noProof="0">
                          <a:latin typeface="Bembo"/>
                        </a:rPr>
                        <a:t>的鏡面光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92804"/>
                  </a:ext>
                </a:extLst>
              </a:tr>
              <a:tr h="435607">
                <a:tc>
                  <a:txBody>
                    <a:bodyPr/>
                    <a:lstStyle/>
                    <a:p>
                      <a:r>
                        <a:rPr lang="zh-TW" altLang="en-US"/>
                        <a:t>GL_POSITION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光源位置座標(x,y,z,w)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469133"/>
                  </a:ext>
                </a:extLst>
              </a:tr>
              <a:tr h="4356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GL_SPOT_DIRECTION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點光源聚光方向向量(x,y,z)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733"/>
                  </a:ext>
                </a:extLst>
              </a:tr>
              <a:tr h="4356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GL_SPOT_EXPONENT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點光源聚光指數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77553"/>
                  </a:ext>
                </a:extLst>
              </a:tr>
              <a:tr h="4356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GL_SPOT_CUTOFF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點光源聚光截止角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52698"/>
                  </a:ext>
                </a:extLst>
              </a:tr>
              <a:tr h="421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GL_CONSTANT_ATTENUATION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常數衰退因子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30310"/>
                  </a:ext>
                </a:extLst>
              </a:tr>
              <a:tr h="4356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GL_LINER_ATTENUATION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線性衰退因子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02031"/>
                  </a:ext>
                </a:extLst>
              </a:tr>
              <a:tr h="4356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GL_QUADRATIC_ATTENUATION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平方衰退因子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68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47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00FE7-20C8-4F24-B660-F7E7589B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>
                <a:latin typeface="Grandview"/>
                <a:ea typeface="Batang"/>
              </a:rPr>
              <a:t>Glmaterialfv() 函式介紹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9AAAC1D-1E59-496E-AA47-E1722ED91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968" y="1619713"/>
            <a:ext cx="5319263" cy="1588698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76ADAA4-8B82-4F02-B917-47DD995E1992}"/>
              </a:ext>
            </a:extLst>
          </p:cNvPr>
          <p:cNvSpPr txBox="1"/>
          <p:nvPr/>
        </p:nvSpPr>
        <p:spPr>
          <a:xfrm>
            <a:off x="664564" y="3425252"/>
            <a:ext cx="556634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spc="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face : </a:t>
            </a:r>
            <a:r>
              <a:rPr lang="en-US" altLang="zh-TW" sz="2000" spc="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face</a:t>
            </a:r>
            <a:r>
              <a:rPr lang="zh-TW" altLang="en-US" sz="2000" spc="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的取值可以是</a:t>
            </a:r>
            <a:r>
              <a:rPr lang="en-US" altLang="zh-TW" sz="2000" spc="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GL_FRONT</a:t>
            </a:r>
            <a:r>
              <a:rPr lang="zh-TW" altLang="en-US" sz="2000" spc="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、</a:t>
            </a:r>
            <a:r>
              <a:rPr lang="en-US" altLang="zh-TW" sz="2000" spc="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GL_BACK</a:t>
            </a:r>
            <a:r>
              <a:rPr lang="zh-TW" altLang="en-US" sz="2000" spc="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或</a:t>
            </a:r>
            <a:r>
              <a:rPr lang="en-US" altLang="zh-TW" sz="2000" spc="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GL_FRONT_AND_BACK</a:t>
            </a:r>
            <a:r>
              <a:rPr lang="zh-TW" altLang="en-US" sz="2000" spc="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，</a:t>
            </a:r>
            <a:br>
              <a:rPr lang="zh-TW" altLang="en-US" sz="2000" spc="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</a:br>
            <a:r>
              <a:rPr lang="zh-TW" altLang="en-US" sz="2000" spc="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指出材質屬性將套用於物體的哪面。</a:t>
            </a:r>
          </a:p>
          <a:p>
            <a:endParaRPr lang="zh-TW" altLang="en-US" sz="2000" spc="5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zh-TW" altLang="en-US" sz="2000" spc="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pname : 要設定的材質屬性</a:t>
            </a:r>
          </a:p>
          <a:p>
            <a:endParaRPr lang="zh-TW" altLang="en-US" sz="2000" spc="5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altLang="zh-TW" sz="2000" spc="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params : </a:t>
            </a:r>
            <a:r>
              <a:rPr lang="en-US" altLang="zh-TW" sz="2000" spc="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設定的屬性值</a:t>
            </a:r>
            <a:endParaRPr lang="zh-TW" altLang="en-US" sz="2000" spc="50" err="1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208A0747-8845-4AB0-9F2B-6840D9DF5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620" y="1608944"/>
            <a:ext cx="2360553" cy="4114800"/>
          </a:xfrm>
          <a:prstGeom prst="rect">
            <a:avLst/>
          </a:prstGeom>
        </p:spPr>
      </p:pic>
      <p:pic>
        <p:nvPicPr>
          <p:cNvPr id="7" name="圖片 7" descr="一張含有 桌 的圖片&#10;&#10;自動產生的描述">
            <a:extLst>
              <a:ext uri="{FF2B5EF4-FFF2-40B4-BE49-F238E27FC236}">
                <a16:creationId xmlns:a16="http://schemas.microsoft.com/office/drawing/2014/main" id="{C85893AA-F22B-464F-B9D8-2D4730BDB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150" y="1614856"/>
            <a:ext cx="3706482" cy="41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8375E-E854-49D3-A0E8-4F735431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b="1">
                <a:latin typeface="Grandview"/>
                <a:ea typeface="+mj-lt"/>
                <a:cs typeface="+mj-lt"/>
              </a:rPr>
              <a:t>Gl</a:t>
            </a:r>
            <a:r>
              <a:rPr lang="en-US" altLang="zh-TW" b="1">
                <a:latin typeface="Grandview"/>
                <a:ea typeface="+mj-lt"/>
                <a:cs typeface="+mj-lt"/>
              </a:rPr>
              <a:t>clear</a:t>
            </a:r>
            <a:r>
              <a:rPr lang="zh-TW" b="1">
                <a:latin typeface="Grandview"/>
                <a:ea typeface="+mj-lt"/>
                <a:cs typeface="+mj-lt"/>
              </a:rPr>
              <a:t>() 函式介紹</a:t>
            </a:r>
            <a:endParaRPr lang="zh-TW">
              <a:latin typeface="Grandview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3FCDB44-452E-4472-A84F-9190C9281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96448" y="3532240"/>
            <a:ext cx="3483931" cy="1401740"/>
          </a:xfr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47ECBB-ECB5-47E4-8078-1E11A4352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52507"/>
              </p:ext>
            </p:extLst>
          </p:nvPr>
        </p:nvGraphicFramePr>
        <p:xfrm>
          <a:off x="1197097" y="2270134"/>
          <a:ext cx="685419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95">
                  <a:extLst>
                    <a:ext uri="{9D8B030D-6E8A-4147-A177-3AD203B41FA5}">
                      <a16:colId xmlns:a16="http://schemas.microsoft.com/office/drawing/2014/main" val="1183991211"/>
                    </a:ext>
                  </a:extLst>
                </a:gridCol>
                <a:gridCol w="3427095">
                  <a:extLst>
                    <a:ext uri="{9D8B030D-6E8A-4147-A177-3AD203B41FA5}">
                      <a16:colId xmlns:a16="http://schemas.microsoft.com/office/drawing/2014/main" val="1021396922"/>
                    </a:ext>
                  </a:extLst>
                </a:gridCol>
              </a:tblGrid>
              <a:tr h="338539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>
                          <a:effectLst/>
                        </a:rPr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>
                          <a:effectLst/>
                        </a:rPr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03110"/>
                  </a:ext>
                </a:extLst>
              </a:tr>
              <a:tr h="604534">
                <a:tc>
                  <a:txBody>
                    <a:bodyPr/>
                    <a:lstStyle/>
                    <a:p>
                      <a:pPr fontAlgn="t"/>
                      <a:r>
                        <a:rPr lang="af-ZA">
                          <a:effectLst/>
                        </a:rPr>
                        <a:t>GL _ </a:t>
                      </a:r>
                      <a:r>
                        <a:rPr lang="zh-TW" altLang="en-US">
                          <a:effectLst/>
                        </a:rPr>
                        <a:t>色彩 </a:t>
                      </a:r>
                      <a:r>
                        <a:rPr lang="en-US" altLang="zh-TW">
                          <a:effectLst/>
                        </a:rPr>
                        <a:t>_ </a:t>
                      </a:r>
                      <a:r>
                        <a:rPr lang="zh-TW" altLang="en-US">
                          <a:effectLst/>
                        </a:rPr>
                        <a:t>緩衝區 </a:t>
                      </a:r>
                      <a:r>
                        <a:rPr lang="en-US" altLang="zh-TW">
                          <a:effectLst/>
                        </a:rPr>
                        <a:t>_ </a:t>
                      </a:r>
                      <a:r>
                        <a:rPr lang="zh-TW" altLang="en-US">
                          <a:effectLst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目前已啟用色彩寫入的緩衝區。</a:t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71804"/>
                  </a:ext>
                </a:extLst>
              </a:tr>
              <a:tr h="604534">
                <a:tc>
                  <a:txBody>
                    <a:bodyPr/>
                    <a:lstStyle/>
                    <a:p>
                      <a:pPr fontAlgn="t"/>
                      <a:r>
                        <a:rPr lang="af-ZA">
                          <a:effectLst/>
                        </a:rPr>
                        <a:t>GL _ </a:t>
                      </a:r>
                      <a:r>
                        <a:rPr lang="zh-TW" altLang="en-US">
                          <a:effectLst/>
                        </a:rPr>
                        <a:t>深度 </a:t>
                      </a:r>
                      <a:r>
                        <a:rPr lang="en-US" altLang="zh-TW">
                          <a:effectLst/>
                        </a:rPr>
                        <a:t>_ </a:t>
                      </a:r>
                      <a:r>
                        <a:rPr lang="zh-TW" altLang="en-US">
                          <a:effectLst/>
                        </a:rPr>
                        <a:t>緩衝區 </a:t>
                      </a:r>
                      <a:r>
                        <a:rPr lang="en-US" altLang="zh-TW">
                          <a:effectLst/>
                        </a:rPr>
                        <a:t>_ </a:t>
                      </a:r>
                      <a:r>
                        <a:rPr lang="zh-TW" altLang="en-US">
                          <a:effectLst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深度緩衝區。</a:t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00218"/>
                  </a:ext>
                </a:extLst>
              </a:tr>
              <a:tr h="604534">
                <a:tc>
                  <a:txBody>
                    <a:bodyPr/>
                    <a:lstStyle/>
                    <a:p>
                      <a:pPr fontAlgn="t"/>
                      <a:r>
                        <a:rPr lang="af-ZA">
                          <a:effectLst/>
                        </a:rPr>
                        <a:t>GL _ ACCUM _ </a:t>
                      </a:r>
                      <a:r>
                        <a:rPr lang="zh-TW" altLang="en-US">
                          <a:effectLst/>
                        </a:rPr>
                        <a:t>緩衝區 </a:t>
                      </a:r>
                      <a:r>
                        <a:rPr lang="en-US" altLang="zh-TW">
                          <a:effectLst/>
                        </a:rPr>
                        <a:t>_ </a:t>
                      </a:r>
                      <a:r>
                        <a:rPr lang="zh-TW" altLang="en-US">
                          <a:effectLst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累積緩衝區。</a:t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36494"/>
                  </a:ext>
                </a:extLst>
              </a:tr>
              <a:tr h="338539">
                <a:tc>
                  <a:txBody>
                    <a:bodyPr/>
                    <a:lstStyle/>
                    <a:p>
                      <a:pPr fontAlgn="t"/>
                      <a:r>
                        <a:rPr lang="af-ZA">
                          <a:effectLst/>
                        </a:rPr>
                        <a:t>GL _ </a:t>
                      </a:r>
                      <a:r>
                        <a:rPr lang="zh-TW" altLang="en-US">
                          <a:effectLst/>
                        </a:rPr>
                        <a:t>樣板 </a:t>
                      </a:r>
                      <a:r>
                        <a:rPr lang="en-US" altLang="zh-TW">
                          <a:effectLst/>
                        </a:rPr>
                        <a:t>_ </a:t>
                      </a:r>
                      <a:r>
                        <a:rPr lang="zh-TW" altLang="en-US">
                          <a:effectLst/>
                        </a:rPr>
                        <a:t>緩衝區 </a:t>
                      </a:r>
                      <a:r>
                        <a:rPr lang="en-US" altLang="zh-TW">
                          <a:effectLst/>
                        </a:rPr>
                        <a:t>_ </a:t>
                      </a:r>
                      <a:r>
                        <a:rPr lang="zh-TW" altLang="en-US">
                          <a:effectLst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樣板緩衝區。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7603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C0888102-3909-411A-BAE2-9D742F49AF82}"/>
              </a:ext>
            </a:extLst>
          </p:cNvPr>
          <p:cNvSpPr txBox="1"/>
          <p:nvPr/>
        </p:nvSpPr>
        <p:spPr>
          <a:xfrm>
            <a:off x="1133605" y="1885167"/>
            <a:ext cx="70124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171717"/>
                </a:solidFill>
                <a:latin typeface="Segoe UI"/>
                <a:cs typeface="Segoe UI"/>
              </a:rPr>
              <a:t>遮罩的位</a:t>
            </a:r>
            <a:r>
              <a:rPr lang="en-US" altLang="zh-TW">
                <a:solidFill>
                  <a:srgbClr val="171717"/>
                </a:solidFill>
                <a:latin typeface="Segoe UI"/>
                <a:cs typeface="Segoe UI"/>
              </a:rPr>
              <a:t> OR </a:t>
            </a:r>
            <a:r>
              <a:rPr lang="zh-TW" altLang="en-US">
                <a:solidFill>
                  <a:srgbClr val="171717"/>
                </a:solidFill>
                <a:latin typeface="Segoe UI"/>
                <a:cs typeface="Segoe UI"/>
              </a:rPr>
              <a:t>運算子，表示要清除的緩衝區。</a:t>
            </a:r>
            <a:r>
              <a:rPr lang="en-US" altLang="zh-TW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zh-TW" altLang="en-US">
                <a:solidFill>
                  <a:srgbClr val="171717"/>
                </a:solidFill>
                <a:latin typeface="Segoe UI"/>
                <a:cs typeface="Segoe UI"/>
              </a:rPr>
              <a:t>四個遮罩如下所示。</a:t>
            </a:r>
            <a:endParaRPr lang="en-US" altLang="zh-TW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2DA1054-64EE-4481-A914-31EF1C63B8AF}"/>
              </a:ext>
            </a:extLst>
          </p:cNvPr>
          <p:cNvSpPr txBox="1"/>
          <p:nvPr/>
        </p:nvSpPr>
        <p:spPr>
          <a:xfrm>
            <a:off x="1050099" y="4985359"/>
            <a:ext cx="8442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>
              <a:solidFill>
                <a:srgbClr val="171717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957402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33</Slides>
  <Notes>8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ArchiveVTI</vt:lpstr>
      <vt:lpstr>計算機圖學</vt:lpstr>
      <vt:lpstr> openGL的光與製造陰影</vt:lpstr>
      <vt:lpstr>製造陰影的原理</vt:lpstr>
      <vt:lpstr>glBegin() 函式介紹 </vt:lpstr>
      <vt:lpstr>Glnormal3fv() 函式介紹</vt:lpstr>
      <vt:lpstr>glVertex3fv()函式介紹 </vt:lpstr>
      <vt:lpstr>glLightfv() 函式介紹 </vt:lpstr>
      <vt:lpstr>Glmaterialfv() 函式介紹</vt:lpstr>
      <vt:lpstr>Glclear() 函式介紹</vt:lpstr>
      <vt:lpstr>glViewport()函式介紹 </vt:lpstr>
      <vt:lpstr>glLoadIdentity()函式介紹 </vt:lpstr>
      <vt:lpstr>glLightfv()函式介紹 </vt:lpstr>
      <vt:lpstr> glMaterialfv()函式介紹  </vt:lpstr>
      <vt:lpstr> glShadeModel()函式介紹  </vt:lpstr>
      <vt:lpstr> glEnable()函式介紹  </vt:lpstr>
      <vt:lpstr> glClearColor()函式介紹  </vt:lpstr>
      <vt:lpstr> glColor3f()函式介紹  </vt:lpstr>
      <vt:lpstr>glutInit()函式介紹 </vt:lpstr>
      <vt:lpstr>glutInitDisplayMode()函式介紹 </vt:lpstr>
      <vt:lpstr>glutInitWindowSize()函式介紹 </vt:lpstr>
      <vt:lpstr>glutCreateWindow()函式介紹 </vt:lpstr>
      <vt:lpstr>glutReshapeFunc()函式介紹 </vt:lpstr>
      <vt:lpstr>glutDisplayFunc()函式介紹 </vt:lpstr>
      <vt:lpstr>glutMainLoop()函式介紹 </vt:lpstr>
      <vt:lpstr>程式範例</vt:lpstr>
      <vt:lpstr>程式範例</vt:lpstr>
      <vt:lpstr>程式範例</vt:lpstr>
      <vt:lpstr>程式範例</vt:lpstr>
      <vt:lpstr>程式範例</vt:lpstr>
      <vt:lpstr>程式範例</vt:lpstr>
      <vt:lpstr>PowerPoint 簡報</vt:lpstr>
      <vt:lpstr>程式範例</vt:lpstr>
      <vt:lpstr>程式範例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132</cp:revision>
  <dcterms:created xsi:type="dcterms:W3CDTF">2021-12-04T14:13:41Z</dcterms:created>
  <dcterms:modified xsi:type="dcterms:W3CDTF">2021-12-05T17:23:46Z</dcterms:modified>
</cp:coreProperties>
</file>