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73" r:id="rId4"/>
    <p:sldId id="290" r:id="rId5"/>
    <p:sldId id="289" r:id="rId6"/>
    <p:sldId id="258" r:id="rId7"/>
    <p:sldId id="259" r:id="rId8"/>
    <p:sldId id="260" r:id="rId9"/>
    <p:sldId id="261" r:id="rId10"/>
    <p:sldId id="262" r:id="rId11"/>
    <p:sldId id="291" r:id="rId12"/>
    <p:sldId id="263" r:id="rId13"/>
    <p:sldId id="274" r:id="rId14"/>
    <p:sldId id="280" r:id="rId15"/>
    <p:sldId id="281" r:id="rId16"/>
    <p:sldId id="278" r:id="rId17"/>
    <p:sldId id="279" r:id="rId18"/>
    <p:sldId id="265" r:id="rId19"/>
    <p:sldId id="266" r:id="rId20"/>
    <p:sldId id="269" r:id="rId21"/>
    <p:sldId id="270" r:id="rId22"/>
    <p:sldId id="267" r:id="rId23"/>
    <p:sldId id="268" r:id="rId24"/>
    <p:sldId id="271" r:id="rId25"/>
    <p:sldId id="272" r:id="rId26"/>
    <p:sldId id="275" r:id="rId27"/>
    <p:sldId id="276" r:id="rId28"/>
    <p:sldId id="288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rbel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5661-226D-478A-87A4-60B017480331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EED7D-C13E-461C-A146-541BDEB05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5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4CD4-D611-4527-83F4-1D417C6FACB3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491D-AF4C-4D31-8E31-F49A079B4B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65758-36EC-4402-A1C0-8E3EDCF3E01D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320F-AAEB-45AE-9DA3-0787E7997B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2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1F05C-0877-4D4A-A40D-693BB687F387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D9602-8572-42C5-A239-6BBA7EBC54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9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E3ED0-2E6C-4E78-A6AE-7779EB661E1B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B69C-C083-497F-82F5-0D9DDA636D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7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6726E-EFA9-4B8C-AC27-4870DAC718E0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0F0A-F309-4B88-A667-8D6319BEE9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2FFF-E61D-4934-999A-6C1DB614EB87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852C6-6C8A-4206-B57B-4A5EEBE000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0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272CF-F7BE-41EC-A463-FCFA4B4D2E00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3F82C-45E5-4F6B-83CF-7AF7A47A9C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7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4884-9E14-451C-8E09-3F28B995E979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EA622-A98A-4C28-9CBB-B0F8DBD29C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0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368D2-1491-46AA-8D55-B49B8A92D941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99CFA-2536-402A-858B-EFC7068209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D1D87-74A9-44A4-A95E-9D0155F1886C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EF915-0CD7-4C8F-A62E-90C441A9DB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771E82-37B7-4C95-AB5A-E09B77049D50}" type="datetimeFigureOut">
              <a:rPr lang="zh-TW" altLang="en-US"/>
              <a:pPr>
                <a:defRPr/>
              </a:pPr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F97C100-857C-4DC3-B963-DF95FD870E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85" r:id="rId2"/>
    <p:sldLayoutId id="2147483894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5" r:id="rId9"/>
    <p:sldLayoutId id="2147483891" r:id="rId10"/>
    <p:sldLayoutId id="21474838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TW" altLang="en-US" dirty="0" smtClean="0"/>
              <a:t>     指導教授：楊維邦</a:t>
            </a:r>
            <a:endParaRPr lang="en-US" altLang="zh-TW" dirty="0" smtClean="0"/>
          </a:p>
          <a:p>
            <a:pPr lvl="1" fontAlgn="auto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TW" altLang="en-US" dirty="0" smtClean="0"/>
              <a:t>　</a:t>
            </a:r>
            <a:r>
              <a:rPr lang="zh-TW" altLang="en-US" dirty="0">
                <a:solidFill>
                  <a:schemeClr val="tx2"/>
                </a:solidFill>
              </a:rPr>
              <a:t>助教：廖皓翔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7772400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800" dirty="0" smtClean="0">
                <a:solidFill>
                  <a:schemeClr val="tx2">
                    <a:satMod val="200000"/>
                  </a:schemeClr>
                </a:solidFill>
              </a:rPr>
              <a:t>資料庫</a:t>
            </a:r>
            <a:r>
              <a:rPr lang="zh-TW" altLang="en-US" sz="4800" dirty="0">
                <a:solidFill>
                  <a:schemeClr val="tx2">
                    <a:satMod val="200000"/>
                  </a:schemeClr>
                </a:solidFill>
              </a:rPr>
              <a:t>管理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zh-TW" altLang="en-US" dirty="0" smtClean="0">
                <a:solidFill>
                  <a:schemeClr val="tx2">
                    <a:satMod val="200000"/>
                  </a:schemeClr>
                </a:solidFill>
              </a:rPr>
              <a:t>操作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DBMS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Install(cont.)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6387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5925663" cy="4809600"/>
          </a:xfrm>
        </p:spPr>
      </p:pic>
      <p:sp>
        <p:nvSpPr>
          <p:cNvPr id="3" name="文字方塊 2"/>
          <p:cNvSpPr txBox="1"/>
          <p:nvPr/>
        </p:nvSpPr>
        <p:spPr>
          <a:xfrm>
            <a:off x="1835696" y="32849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選擇你想要儲存的路徑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0700" y="2924944"/>
            <a:ext cx="4005436" cy="311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Install(cont.)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31640" y="764704"/>
            <a:ext cx="6552728" cy="5059401"/>
            <a:chOff x="-151499" y="1585913"/>
            <a:chExt cx="7123799" cy="5661250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585913"/>
              <a:ext cx="4800600" cy="368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1499" y="3122838"/>
              <a:ext cx="5943600" cy="412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617345" y="54359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此時選擇你欲使用的瀏覽器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6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Install(cont.)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7411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5664"/>
            <a:ext cx="5925663" cy="4809600"/>
          </a:xfrm>
        </p:spPr>
      </p:pic>
      <p:sp>
        <p:nvSpPr>
          <p:cNvPr id="3" name="矩形 2"/>
          <p:cNvSpPr/>
          <p:nvPr/>
        </p:nvSpPr>
        <p:spPr>
          <a:xfrm>
            <a:off x="1798320" y="2834640"/>
            <a:ext cx="5005928" cy="306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8320" y="3485768"/>
            <a:ext cx="5005928" cy="29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95736" y="24836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SMTP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伺服器請輸入</a:t>
            </a:r>
            <a:r>
              <a:rPr lang="en-US" altLang="zh-TW" b="1" dirty="0" err="1" smtClean="0">
                <a:solidFill>
                  <a:srgbClr val="FF0000"/>
                </a:solidFill>
                <a:latin typeface="+mn-ea"/>
                <a:ea typeface="+mn-ea"/>
              </a:rPr>
              <a:t>localhost</a:t>
            </a:r>
            <a:endParaRPr lang="en-US" altLang="zh-TW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691680" y="379078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Email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的部分在操作中有可能會使用到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mail()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函式，所以輸入你自己的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Email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即可</a:t>
            </a:r>
            <a:endParaRPr lang="en-US" altLang="zh-TW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55650" y="3141663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dirty="0"/>
              <a:t>實際</a:t>
            </a:r>
            <a:r>
              <a:rPr lang="zh-TW" altLang="en-US" dirty="0" smtClean="0"/>
              <a:t>操作 </a:t>
            </a:r>
            <a:r>
              <a:rPr lang="en-US" altLang="zh-TW" dirty="0" smtClean="0"/>
              <a:t>WAMP </a:t>
            </a:r>
            <a:r>
              <a:rPr lang="en-US" altLang="zh-TW" dirty="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LOCALHOST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8435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3" name="矩形 2"/>
          <p:cNvSpPr/>
          <p:nvPr/>
        </p:nvSpPr>
        <p:spPr>
          <a:xfrm>
            <a:off x="1379220" y="1124744"/>
            <a:ext cx="456476" cy="17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31620" y="4457700"/>
            <a:ext cx="664116" cy="144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dirty="0" err="1">
                <a:solidFill>
                  <a:schemeClr val="tx2">
                    <a:satMod val="200000"/>
                  </a:schemeClr>
                </a:solidFill>
              </a:rPr>
              <a:t>phpMyAdmin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9459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4" name="矩形 3"/>
          <p:cNvSpPr/>
          <p:nvPr/>
        </p:nvSpPr>
        <p:spPr>
          <a:xfrm>
            <a:off x="2168332" y="1569720"/>
            <a:ext cx="387444" cy="203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CREATE DATABASE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1507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0" y="995242"/>
            <a:ext cx="7919222" cy="4734000"/>
          </a:xfrm>
        </p:spPr>
      </p:pic>
      <p:cxnSp>
        <p:nvCxnSpPr>
          <p:cNvPr id="7" name="直線接點 6"/>
          <p:cNvCxnSpPr/>
          <p:nvPr/>
        </p:nvCxnSpPr>
        <p:spPr>
          <a:xfrm>
            <a:off x="1938184" y="229554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CREATE DATABASE(cont.)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2531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" y="980728"/>
            <a:ext cx="7919676" cy="4734272"/>
          </a:xfrm>
        </p:spPr>
      </p:pic>
      <p:cxnSp>
        <p:nvCxnSpPr>
          <p:cNvPr id="7" name="直線接點 6"/>
          <p:cNvCxnSpPr/>
          <p:nvPr/>
        </p:nvCxnSpPr>
        <p:spPr>
          <a:xfrm>
            <a:off x="603940" y="2886844"/>
            <a:ext cx="5185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3940" y="36357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+mn-ea"/>
                <a:ea typeface="+mn-ea"/>
              </a:rPr>
              <a:t>資料庫新增完成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CREATE TABLE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3555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77" y="980728"/>
            <a:ext cx="8039763" cy="4734000"/>
          </a:xfrm>
        </p:spPr>
      </p:pic>
      <p:sp>
        <p:nvSpPr>
          <p:cNvPr id="6" name="矩形 5"/>
          <p:cNvSpPr/>
          <p:nvPr/>
        </p:nvSpPr>
        <p:spPr>
          <a:xfrm>
            <a:off x="1828076" y="2155716"/>
            <a:ext cx="1080120" cy="575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CREATE 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TABLE(cont.)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4579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8" y="980728"/>
            <a:ext cx="8040225" cy="4734272"/>
          </a:xfrm>
        </p:spPr>
      </p:pic>
      <p:sp>
        <p:nvSpPr>
          <p:cNvPr id="4" name="矩形 3"/>
          <p:cNvSpPr/>
          <p:nvPr/>
        </p:nvSpPr>
        <p:spPr>
          <a:xfrm>
            <a:off x="1668780" y="1916832"/>
            <a:ext cx="5207476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16016" y="25649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完成新增表格包含三個欄位</a:t>
            </a:r>
            <a:endParaRPr lang="zh-TW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Outline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buFont typeface="Arial" pitchFamily="34" charset="0"/>
              <a:buChar char="•"/>
              <a:defRPr/>
            </a:pPr>
            <a:r>
              <a:rPr lang="zh-TW" altLang="en-US" dirty="0" smtClean="0"/>
              <a:t>介紹 </a:t>
            </a:r>
            <a:r>
              <a:rPr lang="en-US" altLang="zh-TW" dirty="0" smtClean="0"/>
              <a:t>WAMP Server</a:t>
            </a:r>
          </a:p>
          <a:p>
            <a:pPr fontAlgn="auto">
              <a:buFont typeface="Arial" pitchFamily="34" charset="0"/>
              <a:buChar char="•"/>
              <a:defRPr/>
            </a:pPr>
            <a:endParaRPr lang="en-US" altLang="zh-TW" dirty="0" smtClean="0"/>
          </a:p>
          <a:p>
            <a:pPr fontAlgn="auto"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buFont typeface="Arial" pitchFamily="34" charset="0"/>
              <a:buChar char="•"/>
              <a:defRPr/>
            </a:pPr>
            <a:r>
              <a:rPr lang="zh-TW" altLang="en-US" dirty="0" smtClean="0"/>
              <a:t>安裝 </a:t>
            </a:r>
            <a:r>
              <a:rPr lang="en-US" altLang="zh-TW" dirty="0" smtClean="0"/>
              <a:t>WAMP Server</a:t>
            </a:r>
          </a:p>
          <a:p>
            <a:pPr fontAlgn="auto">
              <a:buFont typeface="Arial" pitchFamily="34" charset="0"/>
              <a:buChar char="•"/>
              <a:defRPr/>
            </a:pPr>
            <a:endParaRPr lang="en-US" altLang="zh-TW" dirty="0" smtClean="0"/>
          </a:p>
          <a:p>
            <a:pPr fontAlgn="auto">
              <a:buFont typeface="Arial" pitchFamily="34" charset="0"/>
              <a:buChar char="•"/>
              <a:defRPr/>
            </a:pPr>
            <a:endParaRPr lang="en-US" altLang="zh-TW" dirty="0" smtClean="0"/>
          </a:p>
          <a:p>
            <a:pPr fontAlgn="auto">
              <a:buFont typeface="Arial" pitchFamily="34" charset="0"/>
              <a:buChar char="•"/>
              <a:defRPr/>
            </a:pPr>
            <a:r>
              <a:rPr lang="zh-TW" altLang="en-US" dirty="0" smtClean="0"/>
              <a:t>實際操作 </a:t>
            </a:r>
            <a:r>
              <a:rPr lang="en-US" altLang="zh-TW" dirty="0" smtClean="0"/>
              <a:t>WAMP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INSERT DATA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5603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7" name="矩形 6"/>
          <p:cNvSpPr/>
          <p:nvPr/>
        </p:nvSpPr>
        <p:spPr>
          <a:xfrm>
            <a:off x="1874520" y="2148840"/>
            <a:ext cx="2217420" cy="746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INSERT 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DATA(cont.)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6627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19677" cy="4734272"/>
          </a:xfrm>
        </p:spPr>
      </p:pic>
      <p:sp>
        <p:nvSpPr>
          <p:cNvPr id="5" name="矩形 4"/>
          <p:cNvSpPr/>
          <p:nvPr/>
        </p:nvSpPr>
        <p:spPr>
          <a:xfrm>
            <a:off x="1691680" y="3657600"/>
            <a:ext cx="2072600" cy="853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51919" y="366712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完成新增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筆資料</a:t>
            </a:r>
            <a:endParaRPr lang="zh-TW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DELETE DATA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7651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6" name="矩形 5"/>
          <p:cNvSpPr/>
          <p:nvPr/>
        </p:nvSpPr>
        <p:spPr>
          <a:xfrm>
            <a:off x="1889760" y="2133601"/>
            <a:ext cx="1962160" cy="160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DELETE DATA(cont.)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8675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5" name="矩形 4"/>
          <p:cNvSpPr/>
          <p:nvPr/>
        </p:nvSpPr>
        <p:spPr>
          <a:xfrm>
            <a:off x="1713776" y="3679716"/>
            <a:ext cx="2042884" cy="694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51920" y="3789040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學號是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610139006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的記錄已經刪除</a:t>
            </a:r>
            <a:endParaRPr lang="zh-TW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UPDATE DATA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29699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6" name="矩形 5"/>
          <p:cNvSpPr/>
          <p:nvPr/>
        </p:nvSpPr>
        <p:spPr>
          <a:xfrm>
            <a:off x="1889760" y="2133601"/>
            <a:ext cx="2826256" cy="167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UPDATE 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DATA(cont.)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30723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6" name="矩形 5"/>
          <p:cNvSpPr/>
          <p:nvPr/>
        </p:nvSpPr>
        <p:spPr>
          <a:xfrm>
            <a:off x="1713776" y="3664476"/>
            <a:ext cx="2042884" cy="701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77992" y="368161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學號是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ea typeface="+mn-ea"/>
              </a:rPr>
              <a:t>610139004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TW" altLang="en-US" b="1" dirty="0">
                <a:solidFill>
                  <a:srgbClr val="FF0000"/>
                </a:solidFill>
                <a:latin typeface="+mn-ea"/>
                <a:ea typeface="+mn-ea"/>
              </a:rPr>
              <a:t>電話已經更改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SELECT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31747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981075"/>
            <a:ext cx="8069262" cy="4824413"/>
          </a:xfrm>
        </p:spPr>
      </p:pic>
      <p:sp>
        <p:nvSpPr>
          <p:cNvPr id="6" name="矩形 5"/>
          <p:cNvSpPr/>
          <p:nvPr/>
        </p:nvSpPr>
        <p:spPr>
          <a:xfrm>
            <a:off x="1874520" y="2155717"/>
            <a:ext cx="3489568" cy="1607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SELECT(cont.)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32771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3" y="980728"/>
            <a:ext cx="7919677" cy="4734272"/>
          </a:xfrm>
        </p:spPr>
      </p:pic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3779912" y="3655165"/>
            <a:ext cx="2351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+mn-ea"/>
                <a:ea typeface="+mn-ea"/>
              </a:rPr>
              <a:t>選取電話是</a:t>
            </a:r>
            <a:r>
              <a:rPr lang="en-US" altLang="zh-TW" b="1" dirty="0">
                <a:solidFill>
                  <a:srgbClr val="FF0000"/>
                </a:solidFill>
                <a:latin typeface="+mn-ea"/>
                <a:ea typeface="+mn-ea"/>
              </a:rPr>
              <a:t>0911</a:t>
            </a:r>
            <a:r>
              <a:rPr lang="zh-TW" altLang="en-US" b="1" dirty="0">
                <a:solidFill>
                  <a:srgbClr val="FF0000"/>
                </a:solidFill>
                <a:latin typeface="+mn-ea"/>
                <a:ea typeface="+mn-ea"/>
              </a:rPr>
              <a:t>開頭</a:t>
            </a:r>
          </a:p>
        </p:txBody>
      </p:sp>
      <p:sp>
        <p:nvSpPr>
          <p:cNvPr id="6" name="矩形 5"/>
          <p:cNvSpPr/>
          <p:nvPr/>
        </p:nvSpPr>
        <p:spPr>
          <a:xfrm>
            <a:off x="1713776" y="3702577"/>
            <a:ext cx="2020024" cy="275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Bef>
                <a:spcPct val="0"/>
              </a:spcBef>
              <a:buFont typeface="Arial" pitchFamily="34" charset="0"/>
              <a:buNone/>
              <a:defRPr/>
            </a:pPr>
            <a:endParaRPr lang="zh-TW" altLang="en-US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55650" y="3141663"/>
            <a:ext cx="7772400" cy="9144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dirty="0" smtClean="0"/>
              <a:t>介紹 </a:t>
            </a:r>
            <a:r>
              <a:rPr lang="en-US" altLang="zh-TW" dirty="0" smtClean="0"/>
              <a:t>WAMP Server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 smtClean="0"/>
              <a:t>Wamp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981075"/>
            <a:ext cx="7924800" cy="4733925"/>
          </a:xfrm>
        </p:spPr>
        <p:txBody>
          <a:bodyPr>
            <a:normAutofit/>
          </a:bodyPr>
          <a:lstStyle/>
          <a:p>
            <a:pPr fontAlgn="auto">
              <a:buFont typeface="Arial" pitchFamily="34" charset="0"/>
              <a:buChar char="•"/>
              <a:defRPr/>
            </a:pPr>
            <a:r>
              <a:rPr lang="en-US" altLang="zh-TW" sz="2500" b="1" dirty="0" smtClean="0">
                <a:solidFill>
                  <a:srgbClr val="FFFF00"/>
                </a:solidFill>
              </a:rPr>
              <a:t>W</a:t>
            </a:r>
            <a:r>
              <a:rPr lang="en-US" altLang="zh-TW" sz="2500" b="1" dirty="0" smtClean="0"/>
              <a:t>eb applications</a:t>
            </a:r>
          </a:p>
          <a:p>
            <a:pPr lvl="1" fontAlgn="auto">
              <a:buFont typeface="Arial" pitchFamily="34" charset="0"/>
              <a:buChar char="•"/>
              <a:defRPr/>
            </a:pPr>
            <a:r>
              <a:rPr lang="zh-TW" altLang="en-US" dirty="0"/>
              <a:t>由於網路的</a:t>
            </a:r>
            <a:r>
              <a:rPr lang="zh-TW" altLang="en-US" dirty="0" smtClean="0"/>
              <a:t>發達，透過</a:t>
            </a:r>
            <a:r>
              <a:rPr lang="en-US" altLang="zh-TW" dirty="0"/>
              <a:t>Web</a:t>
            </a:r>
            <a:r>
              <a:rPr lang="zh-TW" altLang="en-US" dirty="0"/>
              <a:t>執行的應用程序也跟著</a:t>
            </a:r>
            <a:r>
              <a:rPr lang="zh-TW" altLang="en-US" dirty="0" smtClean="0"/>
              <a:t>興盛，並可以</a:t>
            </a:r>
            <a:r>
              <a:rPr lang="zh-TW" altLang="en-US" dirty="0" smtClean="0">
                <a:solidFill>
                  <a:srgbClr val="FF0000"/>
                </a:solidFill>
              </a:rPr>
              <a:t>跨平台</a:t>
            </a:r>
            <a:r>
              <a:rPr lang="zh-TW" altLang="en-US" dirty="0" smtClean="0"/>
              <a:t>的使用，其</a:t>
            </a:r>
            <a:r>
              <a:rPr lang="zh-TW" altLang="en-US" dirty="0" smtClean="0">
                <a:solidFill>
                  <a:srgbClr val="FF0000"/>
                </a:solidFill>
              </a:rPr>
              <a:t>方便性</a:t>
            </a:r>
            <a:r>
              <a:rPr lang="zh-TW" altLang="en-US" dirty="0" smtClean="0"/>
              <a:t>也受到各程式開發師的愛戴。</a:t>
            </a:r>
            <a:endParaRPr lang="en-US" altLang="zh-TW" dirty="0"/>
          </a:p>
          <a:p>
            <a:pPr fontAlgn="auto">
              <a:buFont typeface="Arial" pitchFamily="34" charset="0"/>
              <a:buChar char="•"/>
              <a:defRPr/>
            </a:pPr>
            <a:r>
              <a:rPr lang="en-US" altLang="zh-TW" sz="2500" b="1" dirty="0" smtClean="0">
                <a:solidFill>
                  <a:srgbClr val="FFFF00"/>
                </a:solidFill>
              </a:rPr>
              <a:t>A</a:t>
            </a:r>
            <a:r>
              <a:rPr lang="en-US" altLang="zh-TW" sz="2500" b="1" dirty="0" smtClean="0"/>
              <a:t>pache2</a:t>
            </a:r>
          </a:p>
          <a:p>
            <a:pPr lvl="1" fontAlgn="auto">
              <a:buFont typeface="Arial" pitchFamily="34" charset="0"/>
              <a:buChar char="•"/>
              <a:defRPr/>
            </a:pPr>
            <a:r>
              <a:rPr lang="en-US" altLang="zh-TW" dirty="0" err="1" smtClean="0"/>
              <a:t>Apche</a:t>
            </a:r>
            <a:r>
              <a:rPr lang="zh-TW" altLang="en-US" dirty="0" smtClean="0"/>
              <a:t>網頁伺服器由於</a:t>
            </a:r>
            <a:r>
              <a:rPr lang="zh-TW" altLang="en-US" dirty="0" smtClean="0">
                <a:solidFill>
                  <a:srgbClr val="FF0000"/>
                </a:solidFill>
              </a:rPr>
              <a:t>跨</a:t>
            </a:r>
            <a:r>
              <a:rPr lang="zh-TW" altLang="en-US" dirty="0">
                <a:solidFill>
                  <a:srgbClr val="FF0000"/>
                </a:solidFill>
              </a:rPr>
              <a:t>平台和安全性</a:t>
            </a:r>
            <a:r>
              <a:rPr lang="zh-TW" altLang="en-US" dirty="0" smtClean="0"/>
              <a:t>可以</a:t>
            </a:r>
            <a:r>
              <a:rPr lang="zh-TW" altLang="en-US" dirty="0"/>
              <a:t>在大多數電腦作業系統中執行</a:t>
            </a:r>
            <a:r>
              <a:rPr lang="zh-TW" altLang="en-US" dirty="0" smtClean="0"/>
              <a:t>，是</a:t>
            </a:r>
            <a:r>
              <a:rPr lang="zh-TW" altLang="en-US" dirty="0"/>
              <a:t>最流行的</a:t>
            </a:r>
            <a:r>
              <a:rPr lang="en-US" altLang="zh-TW" dirty="0"/>
              <a:t>Web</a:t>
            </a:r>
            <a:r>
              <a:rPr lang="zh-TW" altLang="en-US" dirty="0"/>
              <a:t>伺服器端軟體之一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fontAlgn="auto">
              <a:buFont typeface="Arial" pitchFamily="34" charset="0"/>
              <a:buChar char="•"/>
              <a:defRPr/>
            </a:pPr>
            <a:r>
              <a:rPr lang="en-US" altLang="zh-TW" sz="2700" b="1" dirty="0" smtClean="0">
                <a:solidFill>
                  <a:srgbClr val="FFFF00"/>
                </a:solidFill>
              </a:rPr>
              <a:t>M</a:t>
            </a:r>
            <a:r>
              <a:rPr lang="en-US" altLang="zh-TW" sz="2700" b="1" dirty="0" smtClean="0"/>
              <a:t>ySQL</a:t>
            </a:r>
          </a:p>
          <a:p>
            <a:pPr lvl="1" fontAlgn="auto">
              <a:buFont typeface="Arial" pitchFamily="34" charset="0"/>
              <a:buChar char="•"/>
              <a:defRPr/>
            </a:pPr>
            <a:r>
              <a:rPr lang="zh-TW" altLang="en-US" dirty="0"/>
              <a:t>一個開放原始碼的</a:t>
            </a:r>
            <a:r>
              <a:rPr lang="zh-TW" altLang="en-US" dirty="0">
                <a:solidFill>
                  <a:srgbClr val="FF0000"/>
                </a:solidFill>
              </a:rPr>
              <a:t>關聯式資料庫管理系統</a:t>
            </a:r>
            <a:r>
              <a:rPr lang="zh-TW" altLang="en-US" dirty="0"/>
              <a:t>，由於</a:t>
            </a:r>
            <a:r>
              <a:rPr lang="zh-TW" altLang="en-US" dirty="0">
                <a:solidFill>
                  <a:srgbClr val="FF0000"/>
                </a:solidFill>
              </a:rPr>
              <a:t>效能高、成本低、可靠性好</a:t>
            </a:r>
            <a:r>
              <a:rPr lang="zh-TW" altLang="en-US" dirty="0"/>
              <a:t>，已經成為最流行的開源</a:t>
            </a:r>
            <a:r>
              <a:rPr lang="zh-TW" altLang="en-US" dirty="0" smtClean="0"/>
              <a:t>資料庫。</a:t>
            </a:r>
            <a:endParaRPr lang="en-US" altLang="zh-TW" dirty="0"/>
          </a:p>
          <a:p>
            <a:pPr fontAlgn="auto">
              <a:buFont typeface="Arial" pitchFamily="34" charset="0"/>
              <a:buChar char="•"/>
              <a:defRPr/>
            </a:pPr>
            <a:r>
              <a:rPr lang="en-US" altLang="zh-TW" sz="2700" b="1" dirty="0" smtClean="0">
                <a:solidFill>
                  <a:srgbClr val="FFFF00"/>
                </a:solidFill>
              </a:rPr>
              <a:t>P</a:t>
            </a:r>
            <a:r>
              <a:rPr lang="en-US" altLang="zh-TW" sz="2700" b="1" dirty="0" smtClean="0"/>
              <a:t>HP</a:t>
            </a:r>
          </a:p>
          <a:p>
            <a:pPr lvl="1" fontAlgn="auto">
              <a:buFont typeface="Arial" pitchFamily="34" charset="0"/>
              <a:buChar char="•"/>
              <a:defRPr/>
            </a:pPr>
            <a:r>
              <a:rPr lang="zh-TW" altLang="en-US" dirty="0"/>
              <a:t>一種開源的通用電腦指令碼語言，尤其適用於網路開發並</a:t>
            </a:r>
            <a:r>
              <a:rPr lang="zh-TW" altLang="en-US" dirty="0">
                <a:solidFill>
                  <a:srgbClr val="FF0000"/>
                </a:solidFill>
              </a:rPr>
              <a:t>可嵌入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55650" y="3141663"/>
            <a:ext cx="7772400" cy="9144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dirty="0" smtClean="0"/>
              <a:t>安裝 </a:t>
            </a:r>
            <a:r>
              <a:rPr lang="en-US" altLang="zh-TW" dirty="0" smtClean="0"/>
              <a:t>WAMP Server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2">
                    <a:satMod val="200000"/>
                  </a:schemeClr>
                </a:solidFill>
                <a:latin typeface="+mn-lt"/>
              </a:rPr>
              <a:t>dOWNLOAD</a:t>
            </a:r>
            <a:endParaRPr lang="zh-TW" altLang="en-US" dirty="0">
              <a:solidFill>
                <a:schemeClr val="tx2">
                  <a:satMod val="200000"/>
                </a:schemeClr>
              </a:solidFill>
              <a:latin typeface="+mn-lt"/>
            </a:endParaRPr>
          </a:p>
        </p:txBody>
      </p:sp>
      <p:pic>
        <p:nvPicPr>
          <p:cNvPr id="12291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6" y="843611"/>
            <a:ext cx="8149052" cy="4871389"/>
          </a:xfrm>
        </p:spPr>
      </p:pic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1835696" y="3851200"/>
            <a:ext cx="295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點選之後可以進入下載頁面</a:t>
            </a:r>
          </a:p>
        </p:txBody>
      </p:sp>
      <p:sp>
        <p:nvSpPr>
          <p:cNvPr id="9" name="向上箭號 8"/>
          <p:cNvSpPr/>
          <p:nvPr/>
        </p:nvSpPr>
        <p:spPr>
          <a:xfrm>
            <a:off x="1714500" y="3861048"/>
            <a:ext cx="141287" cy="323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500" y="3467100"/>
            <a:ext cx="1897379" cy="32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2">
                    <a:satMod val="200000"/>
                  </a:schemeClr>
                </a:solidFill>
              </a:rPr>
              <a:t>dOWNLOAD</a:t>
            </a: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3315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5" y="836712"/>
            <a:ext cx="8160593" cy="4878288"/>
          </a:xfrm>
        </p:spPr>
      </p:pic>
      <p:sp>
        <p:nvSpPr>
          <p:cNvPr id="3" name="文字方塊 2"/>
          <p:cNvSpPr txBox="1">
            <a:spLocks noChangeArrowheads="1"/>
          </p:cNvSpPr>
          <p:nvPr/>
        </p:nvSpPr>
        <p:spPr bwMode="auto">
          <a:xfrm>
            <a:off x="2771800" y="2852936"/>
            <a:ext cx="387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+mn-ea"/>
                <a:ea typeface="+mn-ea"/>
              </a:rPr>
              <a:t>依照個人的電腦配備及需求自行下載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err="1">
                <a:solidFill>
                  <a:schemeClr val="tx2">
                    <a:satMod val="200000"/>
                  </a:schemeClr>
                </a:solidFill>
              </a:rPr>
              <a:t>dOWNLOAD</a:t>
            </a:r>
            <a:r>
              <a:rPr lang="en-US" altLang="zh-TW" dirty="0">
                <a:solidFill>
                  <a:schemeClr val="tx2">
                    <a:satMod val="200000"/>
                  </a:schemeClr>
                </a:solidFill>
              </a:rPr>
              <a:t>(cont.)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4339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5" y="836712"/>
            <a:ext cx="8160593" cy="4878288"/>
          </a:xfrm>
        </p:spPr>
      </p:pic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5113958" y="2996952"/>
            <a:ext cx="203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點選此處即可下載</a:t>
            </a:r>
          </a:p>
        </p:txBody>
      </p:sp>
      <p:sp>
        <p:nvSpPr>
          <p:cNvPr id="5" name="向左箭號 4"/>
          <p:cNvSpPr/>
          <p:nvPr/>
        </p:nvSpPr>
        <p:spPr>
          <a:xfrm>
            <a:off x="4985370" y="3069530"/>
            <a:ext cx="166688" cy="7143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23928" y="3060700"/>
            <a:ext cx="1035422" cy="952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200000"/>
                  </a:schemeClr>
                </a:solidFill>
              </a:rPr>
              <a:t>Install</a:t>
            </a:r>
            <a:endParaRPr lang="zh-TW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5363" name="內容版面配置區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969095"/>
            <a:ext cx="5924976" cy="4809043"/>
          </a:xfrm>
        </p:spPr>
      </p:pic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3103439" y="4644876"/>
            <a:ext cx="1252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rbel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版本編號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1" y="3860800"/>
            <a:ext cx="1701846" cy="1103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289</Words>
  <Application>Microsoft Office PowerPoint</Application>
  <PresentationFormat>如螢幕大小 (4:3)</PresentationFormat>
  <Paragraphs>59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地平線</vt:lpstr>
      <vt:lpstr>資料庫管理 操作DBMS</vt:lpstr>
      <vt:lpstr>Outline</vt:lpstr>
      <vt:lpstr>介紹 WAMP Server</vt:lpstr>
      <vt:lpstr>Wamp Server</vt:lpstr>
      <vt:lpstr>安裝 WAMP Server</vt:lpstr>
      <vt:lpstr>dOWNLOAD</vt:lpstr>
      <vt:lpstr>dOWNLOAD(cont.)</vt:lpstr>
      <vt:lpstr>dOWNLOAD(cont.)</vt:lpstr>
      <vt:lpstr>Install</vt:lpstr>
      <vt:lpstr>Install(cont.)</vt:lpstr>
      <vt:lpstr>Install(cont.)</vt:lpstr>
      <vt:lpstr>Install(cont.)</vt:lpstr>
      <vt:lpstr>實際操作 WAMP Server</vt:lpstr>
      <vt:lpstr>LOCALHOST</vt:lpstr>
      <vt:lpstr>phpMyAdmin</vt:lpstr>
      <vt:lpstr>CREATE DATABASE</vt:lpstr>
      <vt:lpstr>CREATE DATABASE(cont.)</vt:lpstr>
      <vt:lpstr>CREATE TABLE</vt:lpstr>
      <vt:lpstr>CREATE TABLE(cont.)</vt:lpstr>
      <vt:lpstr>INSERT DATA</vt:lpstr>
      <vt:lpstr>INSERT DATA(cont.)</vt:lpstr>
      <vt:lpstr>DELETE DATA</vt:lpstr>
      <vt:lpstr>DELETE DATA(cont.)</vt:lpstr>
      <vt:lpstr>UPDATE DATA</vt:lpstr>
      <vt:lpstr>UPDATE DATA(cont.)</vt:lpstr>
      <vt:lpstr>SELECT</vt:lpstr>
      <vt:lpstr>SELECT(cont.)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c441</dc:creator>
  <cp:lastModifiedBy>lab</cp:lastModifiedBy>
  <cp:revision>42</cp:revision>
  <dcterms:created xsi:type="dcterms:W3CDTF">2012-10-15T11:47:08Z</dcterms:created>
  <dcterms:modified xsi:type="dcterms:W3CDTF">2013-09-08T05:04:54Z</dcterms:modified>
</cp:coreProperties>
</file>