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79" r:id="rId23"/>
    <p:sldId id="277" r:id="rId24"/>
    <p:sldId id="294" r:id="rId25"/>
    <p:sldId id="280" r:id="rId26"/>
    <p:sldId id="281" r:id="rId27"/>
    <p:sldId id="282" r:id="rId28"/>
    <p:sldId id="283" r:id="rId29"/>
    <p:sldId id="284" r:id="rId30"/>
    <p:sldId id="292" r:id="rId31"/>
  </p:sldIdLst>
  <p:sldSz cx="9906000" cy="6858000" type="A4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 showGuides="1">
      <p:cViewPr varScale="1">
        <p:scale>
          <a:sx n="81" d="100"/>
          <a:sy n="81" d="100"/>
        </p:scale>
        <p:origin x="1890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F0C0D-B83E-4EAF-8F35-F77C859A8DD5}" type="datetimeFigureOut">
              <a:rPr lang="zh-TW" altLang="en-US" smtClean="0"/>
              <a:t>2014/8/27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4C23A-3FD6-4522-AB9D-D83DFAC968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65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981200"/>
            <a:ext cx="8420100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29500" y="62484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新細明體" charset="-120"/>
              </a:defRPr>
            </a:lvl1pPr>
          </a:lstStyle>
          <a:p>
            <a:r>
              <a:rPr lang="en-US" altLang="zh-TW" dirty="0" smtClean="0"/>
              <a:t>13</a:t>
            </a:r>
            <a:r>
              <a:rPr lang="zh-TW" altLang="en-US" dirty="0" smtClean="0"/>
              <a:t>-</a:t>
            </a:r>
            <a:fld id="{6E016537-3CCA-48D3-9633-7FD00DF1F8E4}" type="slidenum">
              <a:rPr lang="zh-TW" altLang="en-US" smtClean="0"/>
              <a:pPr/>
              <a:t>‹#›</a:t>
            </a:fld>
            <a:endParaRPr lang="en-US" altLang="zh-TW" dirty="0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742950" y="3657600"/>
            <a:ext cx="84201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23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23125" y="609600"/>
            <a:ext cx="2270125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12750" y="609600"/>
            <a:ext cx="6657975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15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40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3423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2750" y="1371600"/>
            <a:ext cx="44640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200" y="1371600"/>
            <a:ext cx="44640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38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65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10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06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7776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15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81724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1371600"/>
            <a:ext cx="90805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412750" y="1230313"/>
            <a:ext cx="90805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412750" y="6172200"/>
            <a:ext cx="916305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412750" y="1230313"/>
            <a:ext cx="90805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1" name="Rectangle 11"/>
          <p:cNvSpPr>
            <a:spLocks noChangeArrowheads="1"/>
          </p:cNvSpPr>
          <p:nvPr userDrawn="1"/>
        </p:nvSpPr>
        <p:spPr bwMode="auto">
          <a:xfrm>
            <a:off x="8640723" y="6324600"/>
            <a:ext cx="6319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latin typeface="Times New Roman" pitchFamily="18" charset="0"/>
                <a:ea typeface="新細明體" charset="-120"/>
              </a:rPr>
              <a:t>13</a:t>
            </a:r>
            <a:r>
              <a:rPr lang="zh-TW" altLang="en-US" sz="1400" dirty="0" smtClean="0">
                <a:latin typeface="Times New Roman" pitchFamily="18" charset="0"/>
                <a:ea typeface="新細明體" charset="-120"/>
              </a:rPr>
              <a:t>-</a:t>
            </a:r>
            <a:fld id="{FD27E696-8A36-4CB3-82AE-5C71DBE044B4}" type="slidenum">
              <a:rPr lang="zh-TW" altLang="en-US" sz="1400">
                <a:latin typeface="Times New Roman" pitchFamily="18" charset="0"/>
                <a:ea typeface="新細明體" charset="-120"/>
              </a:rPr>
              <a:pPr/>
              <a:t>‹#›</a:t>
            </a:fld>
            <a:endParaRPr lang="en-US" altLang="zh-TW" sz="14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5132" name="Text Box 12"/>
          <p:cNvSpPr txBox="1">
            <a:spLocks noChangeArrowheads="1"/>
          </p:cNvSpPr>
          <p:nvPr userDrawn="1"/>
        </p:nvSpPr>
        <p:spPr bwMode="auto">
          <a:xfrm>
            <a:off x="387350" y="6286500"/>
            <a:ext cx="29559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TW" sz="900" b="1" i="1">
                <a:latin typeface="Times New Roman" pitchFamily="18" charset="0"/>
              </a:rPr>
              <a:t>Wei-Pang Yang, Information Management, NDHU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lr>
          <a:srgbClr val="009900"/>
        </a:buClr>
        <a:buSzPct val="70000"/>
        <a:buFont typeface="Wingdings" pitchFamily="2" charset="2"/>
        <a:buChar char="q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4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11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100" name="Rectangle 4" descr="10%"/>
          <p:cNvSpPr>
            <a:spLocks noChangeArrowheads="1"/>
          </p:cNvSpPr>
          <p:nvPr/>
        </p:nvSpPr>
        <p:spPr bwMode="auto">
          <a:xfrm>
            <a:off x="533400" y="1676400"/>
            <a:ext cx="8794750" cy="28956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114300" lvl="1" defTabSz="114300" eaLnBrk="0" hangingPunct="0">
              <a:tabLst>
                <a:tab pos="2641600" algn="l"/>
                <a:tab pos="2743200" algn="dec"/>
                <a:tab pos="2995613" algn="dec"/>
                <a:tab pos="3062288" algn="dec"/>
                <a:tab pos="3167063" algn="dec"/>
                <a:tab pos="3281363" algn="l"/>
                <a:tab pos="3371850" algn="l"/>
                <a:tab pos="3441700" algn="dec"/>
                <a:tab pos="3509963" algn="dec"/>
                <a:tab pos="3841750" algn="dec"/>
              </a:tabLst>
            </a:pPr>
            <a:endParaRPr lang="zh-TW" altLang="en-US" b="1">
              <a:latin typeface="Times New Roman" pitchFamily="18" charset="0"/>
              <a:ea typeface="新細明體" charset="-12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77850" y="2133600"/>
            <a:ext cx="87185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altLang="en-US" sz="4400" b="1" dirty="0">
                <a:latin typeface="Times New Roman" pitchFamily="18" charset="0"/>
                <a:ea typeface="新細明體" charset="-120"/>
              </a:rPr>
              <a:t/>
            </a:r>
            <a:br>
              <a:rPr lang="zh-TW" altLang="en-US" sz="4400" b="1" dirty="0">
                <a:latin typeface="Times New Roman" pitchFamily="18" charset="0"/>
                <a:ea typeface="新細明體" charset="-120"/>
              </a:rPr>
            </a:br>
            <a:r>
              <a:rPr lang="en-US" altLang="zh-TW" sz="4400" b="1" dirty="0">
                <a:latin typeface="Times New Roman" pitchFamily="18" charset="0"/>
                <a:ea typeface="新細明體" charset="-120"/>
              </a:rPr>
              <a:t>Unit  </a:t>
            </a:r>
            <a:r>
              <a:rPr lang="en-US" altLang="zh-TW" sz="4400" b="1" dirty="0" smtClean="0">
                <a:latin typeface="Times New Roman" pitchFamily="18" charset="0"/>
                <a:ea typeface="新細明體" charset="-120"/>
              </a:rPr>
              <a:t>13</a:t>
            </a:r>
            <a:r>
              <a:rPr lang="en-US" altLang="zh-TW" sz="2800" b="1" dirty="0">
                <a:latin typeface="Times New Roman" pitchFamily="18" charset="0"/>
                <a:ea typeface="新細明體" charset="-120"/>
              </a:rPr>
              <a:t/>
            </a:r>
            <a:br>
              <a:rPr lang="en-US" altLang="zh-TW" sz="2800" b="1" dirty="0">
                <a:latin typeface="Times New Roman" pitchFamily="18" charset="0"/>
                <a:ea typeface="新細明體" charset="-120"/>
              </a:rPr>
            </a:br>
            <a:endParaRPr lang="en-US" altLang="zh-TW" sz="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charset="-120"/>
            </a:endParaRPr>
          </a:p>
          <a:p>
            <a:pPr marL="0" lvl="2" eaLnBrk="0" hangingPunct="0">
              <a:lnSpc>
                <a:spcPct val="80000"/>
              </a:lnSpc>
            </a:pPr>
            <a:r>
              <a:rPr lang="en-US" altLang="zh-TW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  <a:t>Concurrency Control</a:t>
            </a:r>
            <a:r>
              <a:rPr lang="en-US" altLang="zh-TW" sz="4800" b="1" dirty="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  <a:t/>
            </a:r>
            <a:br>
              <a:rPr lang="en-US" altLang="zh-TW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charset="-120"/>
              </a:rPr>
            </a:br>
            <a:endParaRPr lang="en-US" altLang="zh-TW" sz="5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新細明體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r>
              <a:rPr lang="zh-TW" altLang="en-US" dirty="0" smtClean="0"/>
              <a:t>-</a:t>
            </a:r>
            <a:fld id="{6E016537-3CCA-48D3-9633-7FD00DF1F8E4}" type="slidenum">
              <a:rPr lang="zh-TW" altLang="en-US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257300" y="1236663"/>
            <a:ext cx="6210300" cy="46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 eaLnBrk="0" hangingPunct="0">
              <a:spcBef>
                <a:spcPct val="50000"/>
              </a:spcBef>
              <a:buSzPct val="100000"/>
              <a:buFont typeface="Symbol" pitchFamily="18" charset="2"/>
              <a:buNone/>
            </a:pPr>
            <a:r>
              <a:rPr lang="zh-TW" altLang="en-US" sz="2000" b="1" dirty="0">
                <a:latin typeface="Times New Roman" pitchFamily="18" charset="0"/>
                <a:ea typeface="新細明體" charset="-120"/>
              </a:rPr>
              <a:t> &lt;</a:t>
            </a:r>
            <a:r>
              <a:rPr lang="en-US" altLang="zh-TW" sz="2000" b="1" dirty="0">
                <a:latin typeface="Times New Roman" pitchFamily="18" charset="0"/>
                <a:ea typeface="新細明體" charset="-120"/>
              </a:rPr>
              <a:t>Example </a:t>
            </a:r>
            <a:r>
              <a:rPr lang="en-US" altLang="zh-TW" sz="2000" b="1" dirty="0" smtClean="0">
                <a:latin typeface="Times New Roman" pitchFamily="18" charset="0"/>
                <a:ea typeface="新細明體" charset="-120"/>
              </a:rPr>
              <a:t>13.4&gt;</a:t>
            </a:r>
            <a:r>
              <a:rPr lang="en-US" altLang="zh-TW" sz="2000" dirty="0" smtClean="0">
                <a:latin typeface="Times New Roman" pitchFamily="18" charset="0"/>
                <a:ea typeface="新細明體" charset="-120"/>
              </a:rPr>
              <a:t> 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dirty="0" smtClean="0">
                <a:latin typeface="Times New Roman" pitchFamily="18" charset="0"/>
                <a:ea typeface="新細明體" charset="-120"/>
              </a:rPr>
              <a:t>Given :    T1: Add 1 to A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dirty="0" smtClean="0">
                <a:latin typeface="Times New Roman" pitchFamily="18" charset="0"/>
                <a:ea typeface="新細明體" charset="-120"/>
              </a:rPr>
              <a:t>                </a:t>
            </a:r>
            <a:r>
              <a:rPr lang="en-US" altLang="zh-TW" dirty="0">
                <a:latin typeface="Times New Roman" pitchFamily="18" charset="0"/>
                <a:ea typeface="新細明體" charset="-120"/>
              </a:rPr>
              <a:t>T2: Double A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dirty="0">
                <a:latin typeface="Times New Roman" pitchFamily="18" charset="0"/>
                <a:ea typeface="新細明體" charset="-120"/>
              </a:rPr>
              <a:t>                T3: Display A and set A to 1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dirty="0">
                <a:latin typeface="Times New Roman" pitchFamily="18" charset="0"/>
                <a:ea typeface="新細明體" charset="-120"/>
              </a:rPr>
              <a:t>Initial value:  A = 0            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b="1" dirty="0">
                <a:latin typeface="Times New Roman" pitchFamily="18" charset="0"/>
                <a:ea typeface="新細明體" charset="-120"/>
              </a:rPr>
              <a:t>&lt;a&gt;</a:t>
            </a:r>
            <a:r>
              <a:rPr lang="en-US" altLang="zh-TW" dirty="0">
                <a:latin typeface="Times New Roman" pitchFamily="18" charset="0"/>
                <a:ea typeface="新細明體" charset="-120"/>
              </a:rPr>
              <a:t> How many  </a:t>
            </a:r>
            <a:r>
              <a:rPr lang="en-US" altLang="zh-TW" u="sng" dirty="0">
                <a:latin typeface="Times New Roman" pitchFamily="18" charset="0"/>
                <a:ea typeface="新細明體" charset="-120"/>
              </a:rPr>
              <a:t>possible correct</a:t>
            </a:r>
            <a:r>
              <a:rPr lang="en-US" altLang="zh-TW" dirty="0">
                <a:latin typeface="Times New Roman" pitchFamily="18" charset="0"/>
                <a:ea typeface="新細明體" charset="-120"/>
              </a:rPr>
              <a:t> results ? 3! = 6.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             T1 - T2 - T3  :  A=1 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             T1 - T3 - T2  :  A=2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             T2 - T1 - T3  :  A=1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             T2 - T3 - T1  :  A=2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             T3 - T1 - T2  :  A=4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             T3 - T2 - T1  :  A=3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172450" cy="533400"/>
          </a:xfrm>
        </p:spPr>
        <p:txBody>
          <a:bodyPr/>
          <a:lstStyle/>
          <a:p>
            <a:r>
              <a:rPr lang="en-US" altLang="zh-TW" dirty="0" err="1" smtClean="0"/>
              <a:t>Serializability</a:t>
            </a:r>
            <a:r>
              <a:rPr lang="en-US" altLang="zh-TW" dirty="0" smtClean="0"/>
              <a:t>: Example 13.4(a)</a:t>
            </a:r>
            <a:endParaRPr lang="zh-TW" altLang="en-US" sz="1600" b="0" dirty="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028"/>
          <p:cNvSpPr>
            <a:spLocks noChangeArrowheads="1"/>
          </p:cNvSpPr>
          <p:nvPr/>
        </p:nvSpPr>
        <p:spPr bwMode="auto">
          <a:xfrm>
            <a:off x="2209800" y="1371600"/>
            <a:ext cx="6248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SzPct val="100000"/>
            </a:pPr>
            <a:r>
              <a:rPr lang="en-US" altLang="zh-TW" sz="2000" b="1" dirty="0">
                <a:latin typeface="Times New Roman" pitchFamily="18" charset="0"/>
                <a:ea typeface="新細明體" charset="-120"/>
              </a:rPr>
              <a:t>&lt;b&gt;</a:t>
            </a: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 Suppose the internal structures of T1, T2, T3 are :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endParaRPr lang="en-US" altLang="zh-TW" sz="20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6389" name="Rectangle 1029"/>
          <p:cNvSpPr>
            <a:spLocks noChangeArrowheads="1"/>
          </p:cNvSpPr>
          <p:nvPr/>
        </p:nvSpPr>
        <p:spPr bwMode="auto">
          <a:xfrm>
            <a:off x="3608388" y="2062163"/>
            <a:ext cx="164306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T1: </a:t>
            </a:r>
          </a:p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   F1: Fetch A into t1</a:t>
            </a:r>
          </a:p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           t1:= t1+1</a:t>
            </a:r>
          </a:p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   U1: Update A from t1</a:t>
            </a:r>
          </a:p>
        </p:txBody>
      </p:sp>
      <p:sp>
        <p:nvSpPr>
          <p:cNvPr id="16390" name="Rectangle 1030"/>
          <p:cNvSpPr>
            <a:spLocks noChangeArrowheads="1"/>
          </p:cNvSpPr>
          <p:nvPr/>
        </p:nvSpPr>
        <p:spPr bwMode="auto">
          <a:xfrm>
            <a:off x="5219700" y="2081213"/>
            <a:ext cx="168116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T2 : </a:t>
            </a:r>
          </a:p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   F2 : Fetch A into t2</a:t>
            </a:r>
          </a:p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           t2 := t2*2</a:t>
            </a:r>
          </a:p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   U2 : Update A from t2</a:t>
            </a:r>
          </a:p>
        </p:txBody>
      </p:sp>
      <p:sp>
        <p:nvSpPr>
          <p:cNvPr id="16391" name="Rectangle 1031"/>
          <p:cNvSpPr>
            <a:spLocks noChangeArrowheads="1"/>
          </p:cNvSpPr>
          <p:nvPr/>
        </p:nvSpPr>
        <p:spPr bwMode="auto">
          <a:xfrm>
            <a:off x="6886575" y="2068513"/>
            <a:ext cx="1495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T3 : </a:t>
            </a:r>
          </a:p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   F3 : Fetch A into t3</a:t>
            </a:r>
          </a:p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           display t3</a:t>
            </a:r>
          </a:p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   U3 : Update A to 1</a:t>
            </a:r>
          </a:p>
        </p:txBody>
      </p:sp>
      <p:sp>
        <p:nvSpPr>
          <p:cNvPr id="16392" name="Line 1032"/>
          <p:cNvSpPr>
            <a:spLocks noChangeShapeType="1"/>
          </p:cNvSpPr>
          <p:nvPr/>
        </p:nvSpPr>
        <p:spPr bwMode="auto">
          <a:xfrm>
            <a:off x="5199063" y="2071688"/>
            <a:ext cx="0" cy="78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3" name="Line 1033"/>
          <p:cNvSpPr>
            <a:spLocks noChangeShapeType="1"/>
          </p:cNvSpPr>
          <p:nvPr/>
        </p:nvSpPr>
        <p:spPr bwMode="auto">
          <a:xfrm>
            <a:off x="6892925" y="2065338"/>
            <a:ext cx="0" cy="78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4" name="Rectangle 1034"/>
          <p:cNvSpPr>
            <a:spLocks noChangeArrowheads="1"/>
          </p:cNvSpPr>
          <p:nvPr/>
        </p:nvSpPr>
        <p:spPr bwMode="auto">
          <a:xfrm>
            <a:off x="3656013" y="3105150"/>
            <a:ext cx="4021137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How many possible interleaved executions? 90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Fi- Fj- Fk- Up- Uq- Ur: 3*2*1*3*2*1 = 36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Fi- Fj- Up- Fk- Uq- Ur: 3*2*2*1*2*1 = 24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Fi- Fj- Up- Uq- Fk- Ur: 3*2*2*1*1*1 = 12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Fi- Up- Fj- Fk- Uq- Ur: 3*1*2*1*2*1 = 12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Fi- Up- Fj- Uq- Fk- Ur: 3*1*2*1*1*1 = 6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Fi- Up- Uq- Fj- Fk- Ur ?</a:t>
            </a:r>
          </a:p>
        </p:txBody>
      </p:sp>
      <p:grpSp>
        <p:nvGrpSpPr>
          <p:cNvPr id="16395" name="Group 1035"/>
          <p:cNvGrpSpPr>
            <a:grpSpLocks/>
          </p:cNvGrpSpPr>
          <p:nvPr/>
        </p:nvGrpSpPr>
        <p:grpSpPr bwMode="auto">
          <a:xfrm>
            <a:off x="1981200" y="1905000"/>
            <a:ext cx="1371600" cy="1752600"/>
            <a:chOff x="2160" y="2832"/>
            <a:chExt cx="864" cy="1104"/>
          </a:xfrm>
        </p:grpSpPr>
        <p:sp>
          <p:nvSpPr>
            <p:cNvPr id="16396" name="AutoShape 1036"/>
            <p:cNvSpPr>
              <a:spLocks noChangeArrowheads="1"/>
            </p:cNvSpPr>
            <p:nvPr/>
          </p:nvSpPr>
          <p:spPr bwMode="auto">
            <a:xfrm>
              <a:off x="2304" y="3024"/>
              <a:ext cx="576" cy="24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7" name="Text Box 1037"/>
            <p:cNvSpPr txBox="1">
              <a:spLocks noChangeArrowheads="1"/>
            </p:cNvSpPr>
            <p:nvPr/>
          </p:nvSpPr>
          <p:spPr bwMode="auto">
            <a:xfrm>
              <a:off x="2160" y="283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t</a:t>
              </a:r>
              <a:r>
                <a:rPr lang="en-US" altLang="zh-TW" sz="1600" baseline="-25000">
                  <a:latin typeface="Times New Roman" pitchFamily="18" charset="0"/>
                  <a:ea typeface="新細明體" charset="-120"/>
                </a:rPr>
                <a:t>1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buffer</a:t>
              </a:r>
            </a:p>
          </p:txBody>
        </p:sp>
        <p:sp>
          <p:nvSpPr>
            <p:cNvPr id="16398" name="Line 1038"/>
            <p:cNvSpPr>
              <a:spLocks noChangeShapeType="1"/>
            </p:cNvSpPr>
            <p:nvPr/>
          </p:nvSpPr>
          <p:spPr bwMode="auto">
            <a:xfrm>
              <a:off x="2160" y="340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9" name="AutoShape 1039"/>
            <p:cNvSpPr>
              <a:spLocks noChangeArrowheads="1"/>
            </p:cNvSpPr>
            <p:nvPr/>
          </p:nvSpPr>
          <p:spPr bwMode="auto">
            <a:xfrm>
              <a:off x="2304" y="3600"/>
              <a:ext cx="672" cy="336"/>
            </a:xfrm>
            <a:prstGeom prst="flowChartOnlineStorag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0" name="Rectangle 1040"/>
            <p:cNvSpPr>
              <a:spLocks noChangeArrowheads="1"/>
            </p:cNvSpPr>
            <p:nvPr/>
          </p:nvSpPr>
          <p:spPr bwMode="auto">
            <a:xfrm>
              <a:off x="2448" y="3696"/>
              <a:ext cx="38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1" name="Text Box 1041"/>
            <p:cNvSpPr txBox="1">
              <a:spLocks noChangeArrowheads="1"/>
            </p:cNvSpPr>
            <p:nvPr/>
          </p:nvSpPr>
          <p:spPr bwMode="auto">
            <a:xfrm>
              <a:off x="2304" y="360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16402" name="Line 1042"/>
            <p:cNvSpPr>
              <a:spLocks noChangeShapeType="1"/>
            </p:cNvSpPr>
            <p:nvPr/>
          </p:nvSpPr>
          <p:spPr bwMode="auto">
            <a:xfrm flipV="1">
              <a:off x="2544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3" name="Text Box 1043"/>
            <p:cNvSpPr txBox="1">
              <a:spLocks noChangeArrowheads="1"/>
            </p:cNvSpPr>
            <p:nvPr/>
          </p:nvSpPr>
          <p:spPr bwMode="auto">
            <a:xfrm>
              <a:off x="2400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TW" altLang="en-US" sz="2000">
                  <a:latin typeface="Times New Roman" pitchFamily="18" charset="0"/>
                  <a:ea typeface="新細明體" charset="-120"/>
                </a:rPr>
                <a:t>‧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172450" cy="533400"/>
          </a:xfrm>
        </p:spPr>
        <p:txBody>
          <a:bodyPr/>
          <a:lstStyle/>
          <a:p>
            <a:r>
              <a:rPr lang="en-US" altLang="zh-TW" dirty="0" err="1" smtClean="0"/>
              <a:t>Serializability</a:t>
            </a:r>
            <a:r>
              <a:rPr lang="en-US" altLang="zh-TW" dirty="0" smtClean="0"/>
              <a:t>: </a:t>
            </a:r>
            <a:r>
              <a:rPr lang="en-US" altLang="zh-TW" dirty="0"/>
              <a:t>Example </a:t>
            </a:r>
            <a:r>
              <a:rPr lang="en-US" altLang="zh-TW" dirty="0" smtClean="0"/>
              <a:t>13.4(b)</a:t>
            </a:r>
            <a:endParaRPr lang="zh-TW" altLang="en-US" sz="1100" b="0" dirty="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848600" cy="4648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zh-TW" altLang="en-US" sz="1800" b="1" dirty="0"/>
              <a:t>&lt;</a:t>
            </a:r>
            <a:r>
              <a:rPr lang="en-US" altLang="zh-TW" sz="1800" b="1" dirty="0"/>
              <a:t>c&gt;</a:t>
            </a:r>
            <a:r>
              <a:rPr lang="en-US" altLang="zh-TW" sz="1600" b="1" dirty="0"/>
              <a:t> </a:t>
            </a:r>
            <a:r>
              <a:rPr lang="en-US" altLang="zh-TW" sz="1800" b="1" dirty="0"/>
              <a:t>Is there any </a:t>
            </a:r>
            <a:r>
              <a:rPr lang="en-US" altLang="zh-TW" sz="1800" dirty="0"/>
              <a:t>interleaved executions</a:t>
            </a:r>
            <a:r>
              <a:rPr lang="en-US" altLang="zh-TW" sz="1800" b="1" dirty="0"/>
              <a:t> that produces "correct" result</a:t>
            </a:r>
            <a:br>
              <a:rPr lang="en-US" altLang="zh-TW" sz="1800" b="1" dirty="0"/>
            </a:br>
            <a:r>
              <a:rPr lang="en-US" altLang="zh-TW" sz="1800" b="1" dirty="0"/>
              <a:t>  but is </a:t>
            </a:r>
            <a:r>
              <a:rPr lang="en-US" altLang="zh-TW" sz="1800" b="1" u="sng" dirty="0"/>
              <a:t>not </a:t>
            </a:r>
            <a:r>
              <a:rPr lang="en-US" altLang="zh-TW" sz="1800" b="1" u="sng" dirty="0" err="1"/>
              <a:t>serializable</a:t>
            </a:r>
            <a:r>
              <a:rPr lang="en-US" altLang="zh-TW" sz="1800" b="1" u="sng" dirty="0"/>
              <a:t> </a:t>
            </a:r>
            <a:r>
              <a:rPr lang="en-US" altLang="zh-TW" sz="1800" b="1" dirty="0"/>
              <a:t>? </a:t>
            </a:r>
          </a:p>
          <a:p>
            <a:pPr lvl="2">
              <a:buFontTx/>
              <a:buNone/>
            </a:pPr>
            <a:r>
              <a:rPr lang="en-US" altLang="zh-TW" sz="1600" dirty="0"/>
              <a:t>    </a:t>
            </a:r>
            <a:r>
              <a:rPr lang="en-US" altLang="zh-TW" sz="1800" dirty="0"/>
              <a:t>Consider the schedule (   ):</a:t>
            </a:r>
            <a:r>
              <a:rPr lang="en-US" altLang="zh-TW" sz="1800" b="1" dirty="0"/>
              <a:t> </a:t>
            </a:r>
            <a:endParaRPr lang="en-US" altLang="zh-TW" sz="1800" dirty="0"/>
          </a:p>
          <a:p>
            <a:pPr lvl="3">
              <a:buFontTx/>
              <a:buNone/>
            </a:pPr>
            <a:r>
              <a:rPr lang="en-US" altLang="zh-TW" dirty="0"/>
              <a:t>  : F1- F2- F3- U3- U2- U1 = 1 (if A=0) same as T1-T2-T3  </a:t>
            </a:r>
          </a:p>
          <a:p>
            <a:pPr lvl="3">
              <a:buFontTx/>
              <a:buNone/>
            </a:pPr>
            <a:r>
              <a:rPr lang="en-US" altLang="zh-TW" dirty="0"/>
              <a:t>But, Consider initial value of A is 10</a:t>
            </a:r>
            <a:r>
              <a:rPr lang="en-US" altLang="zh-TW" b="1" i="1" dirty="0"/>
              <a:t>:</a:t>
            </a:r>
            <a:endParaRPr lang="en-US" altLang="zh-TW" dirty="0"/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zh-TW" dirty="0"/>
              <a:t>    T1-T2-T3 :  1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zh-TW" dirty="0"/>
              <a:t>    T1-T3-T2 :  2 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zh-TW" dirty="0"/>
              <a:t>    T2-T1-T3 :  1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zh-TW" dirty="0"/>
              <a:t>    T2-T3-T1 :  2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zh-TW" dirty="0"/>
              <a:t>    T3-T1-T2 :  4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zh-TW" dirty="0"/>
              <a:t>    T3-T2-T1 :  3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/>
              <a:t>             F1-F2-F3-U3-U2-U1=11     any serial execution</a:t>
            </a:r>
            <a:endParaRPr lang="en-US" altLang="zh-TW" sz="1800" dirty="0"/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TW" sz="1800" b="1" dirty="0"/>
              <a:t>            </a:t>
            </a:r>
            <a:r>
              <a:rPr lang="en-US" altLang="zh-TW" sz="1600" b="1" dirty="0"/>
              <a:t>(10) (10) (10) (1)(20) (11)</a:t>
            </a:r>
          </a:p>
          <a:p>
            <a:pPr lvl="3">
              <a:buFontTx/>
              <a:buNone/>
            </a:pPr>
            <a:r>
              <a:rPr lang="en-US" altLang="zh-TW" dirty="0"/>
              <a:t>       not </a:t>
            </a:r>
            <a:r>
              <a:rPr lang="en-US" altLang="zh-TW" dirty="0" err="1"/>
              <a:t>serializable</a:t>
            </a:r>
            <a:r>
              <a:rPr lang="en-US" altLang="zh-TW" dirty="0"/>
              <a:t> !</a:t>
            </a:r>
          </a:p>
          <a:p>
            <a:endParaRPr lang="zh-TW" altLang="en-US" sz="1800" dirty="0"/>
          </a:p>
        </p:txBody>
      </p:sp>
      <p:graphicFrame>
        <p:nvGraphicFramePr>
          <p:cNvPr id="1536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441960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3" imgW="112680" imgH="125280" progId="Equation">
                  <p:embed/>
                </p:oleObj>
              </mc:Choice>
              <mc:Fallback>
                <p:oleObj name="Equation" r:id="rId3" imgW="112680" imgH="125280" progId="Equation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19600"/>
                        <a:ext cx="17145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7000" y="5029200"/>
          <a:ext cx="184150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Equation" r:id="rId5" imgW="112680" imgH="99720" progId="Equation">
                  <p:embed/>
                </p:oleObj>
              </mc:Choice>
              <mc:Fallback>
                <p:oleObj name="Equation" r:id="rId5" imgW="112680" imgH="99720" progId="Equation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184150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4419600" y="1905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2438400" y="2286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371600" y="5410200"/>
            <a:ext cx="775786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33CC33"/>
              </a:buClr>
              <a:buSzPct val="120000"/>
              <a:buFont typeface="Wingdings" pitchFamily="2" charset="2"/>
              <a:buChar char="§"/>
            </a:pPr>
            <a:r>
              <a:rPr lang="en-US" altLang="zh-TW" sz="2200" dirty="0">
                <a:latin typeface="Times New Roman" pitchFamily="18" charset="0"/>
                <a:ea typeface="新細明體" charset="-120"/>
              </a:rPr>
              <a:t>  </a:t>
            </a: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An </a:t>
            </a:r>
            <a:r>
              <a:rPr lang="en-US" altLang="zh-TW" sz="2000" b="1" dirty="0">
                <a:latin typeface="Times New Roman" pitchFamily="18" charset="0"/>
                <a:ea typeface="新細明體" charset="-120"/>
              </a:rPr>
              <a:t>interleaved execution (schedule) </a:t>
            </a:r>
            <a:r>
              <a:rPr lang="en-US" altLang="zh-TW" sz="2000" dirty="0" smtClean="0">
                <a:latin typeface="Times New Roman" pitchFamily="18" charset="0"/>
                <a:ea typeface="新細明體" charset="-120"/>
              </a:rPr>
              <a:t>of </a:t>
            </a: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some set of transactions is </a:t>
            </a:r>
            <a:br>
              <a:rPr lang="en-US" altLang="zh-TW" sz="2000" dirty="0">
                <a:latin typeface="Times New Roman" pitchFamily="18" charset="0"/>
                <a:ea typeface="新細明體" charset="-120"/>
              </a:rPr>
            </a:b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    </a:t>
            </a:r>
            <a:r>
              <a:rPr lang="zh-TW" altLang="en-US" sz="2000" dirty="0" smtClean="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新細明體" charset="-120"/>
              </a:rPr>
              <a:t>considered </a:t>
            </a: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to be</a:t>
            </a:r>
            <a:r>
              <a:rPr lang="en-US" altLang="zh-TW" sz="2000" b="1" dirty="0">
                <a:latin typeface="Times New Roman" pitchFamily="18" charset="0"/>
                <a:ea typeface="新細明體" charset="-120"/>
              </a:rPr>
              <a:t> correct</a:t>
            </a: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 dirty="0" err="1">
                <a:latin typeface="Times New Roman" pitchFamily="18" charset="0"/>
                <a:ea typeface="新細明體" charset="-120"/>
              </a:rPr>
              <a:t>iff</a:t>
            </a: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 it is </a:t>
            </a:r>
            <a:r>
              <a:rPr lang="en-US" altLang="zh-TW" sz="2000" b="1" dirty="0" err="1">
                <a:latin typeface="Times New Roman" pitchFamily="18" charset="0"/>
                <a:ea typeface="新細明體" charset="-120"/>
              </a:rPr>
              <a:t>serializable</a:t>
            </a: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 !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172450" cy="533400"/>
          </a:xfrm>
        </p:spPr>
        <p:txBody>
          <a:bodyPr/>
          <a:lstStyle/>
          <a:p>
            <a:r>
              <a:rPr lang="en-US" altLang="zh-TW" dirty="0" err="1" smtClean="0"/>
              <a:t>Serializability</a:t>
            </a:r>
            <a:r>
              <a:rPr lang="en-US" altLang="zh-TW" dirty="0" smtClean="0"/>
              <a:t>: </a:t>
            </a:r>
            <a:r>
              <a:rPr lang="en-US" altLang="zh-TW" dirty="0"/>
              <a:t>Example </a:t>
            </a:r>
            <a:r>
              <a:rPr lang="en-US" altLang="zh-TW" dirty="0" smtClean="0"/>
              <a:t>13.4(c)</a:t>
            </a:r>
            <a:endParaRPr lang="zh-TW" altLang="en-US" sz="1100" b="0" dirty="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06438"/>
            <a:ext cx="8172450" cy="436562"/>
          </a:xfrm>
        </p:spPr>
        <p:txBody>
          <a:bodyPr/>
          <a:lstStyle/>
          <a:p>
            <a:r>
              <a:rPr lang="en-US" altLang="zh-TW" dirty="0" smtClean="0"/>
              <a:t>Testing </a:t>
            </a:r>
            <a:r>
              <a:rPr lang="en-US" altLang="zh-TW" dirty="0"/>
              <a:t>for </a:t>
            </a:r>
            <a:r>
              <a:rPr lang="en-US" altLang="zh-TW" dirty="0" err="1"/>
              <a:t>Serializability</a:t>
            </a:r>
            <a:endParaRPr lang="zh-TW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371600"/>
            <a:ext cx="8470900" cy="46482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zh-TW" dirty="0"/>
              <a:t> Two operations are said to be  </a:t>
            </a:r>
            <a:r>
              <a:rPr lang="en-US" altLang="zh-TW" b="1" dirty="0"/>
              <a:t>conflict</a:t>
            </a:r>
            <a:r>
              <a:rPr lang="en-US" altLang="zh-TW" dirty="0"/>
              <a:t> if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dirty="0"/>
              <a:t>&lt;1&gt; they come from different transaction.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dirty="0"/>
              <a:t>&lt;2&gt; they operate on the same data element.</a:t>
            </a:r>
          </a:p>
          <a:p>
            <a:pPr lvl="2">
              <a:buFontTx/>
              <a:buNone/>
            </a:pPr>
            <a:r>
              <a:rPr lang="en-US" altLang="zh-TW" dirty="0"/>
              <a:t>&lt;3&gt; at least one of them is write operation.</a:t>
            </a:r>
          </a:p>
          <a:p>
            <a:pPr lvl="2">
              <a:lnSpc>
                <a:spcPct val="160000"/>
              </a:lnSpc>
              <a:buFontTx/>
              <a:buNone/>
            </a:pPr>
            <a:r>
              <a:rPr lang="en-US" altLang="zh-TW" dirty="0"/>
              <a:t>&lt;e.g.&gt;   T1= { r1(a), w1(b) }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zh-TW" dirty="0"/>
              <a:t>             T2= { r2(b), w2(c) }	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zh-TW" dirty="0"/>
              <a:t>             T3= { r3(c), w3(a) }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TW" dirty="0"/>
              <a:t>             -  r1(a), w3(a) are conflict</a:t>
            </a:r>
          </a:p>
          <a:p>
            <a:pPr lvl="2">
              <a:spcBef>
                <a:spcPct val="10000"/>
              </a:spcBef>
              <a:buFontTx/>
              <a:buNone/>
            </a:pPr>
            <a:r>
              <a:rPr lang="en-US" altLang="zh-TW" dirty="0"/>
              <a:t>             -  r2(b), w1(b) are conflict</a:t>
            </a:r>
          </a:p>
          <a:p>
            <a:pPr lvl="2">
              <a:spcBef>
                <a:spcPct val="10000"/>
              </a:spcBef>
              <a:buFontTx/>
              <a:buNone/>
            </a:pPr>
            <a:r>
              <a:rPr lang="en-US" altLang="zh-TW" dirty="0"/>
              <a:t>             -  r3(c), w2(c) are conflict</a:t>
            </a:r>
          </a:p>
          <a:p>
            <a:pPr lvl="1">
              <a:buFont typeface="Wingdings" pitchFamily="2" charset="2"/>
              <a:buNone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839200" cy="609600"/>
          </a:xfrm>
        </p:spPr>
        <p:txBody>
          <a:bodyPr/>
          <a:lstStyle/>
          <a:p>
            <a:r>
              <a:rPr lang="en-US" altLang="zh-TW" sz="3200" dirty="0" smtClean="0"/>
              <a:t>Testing </a:t>
            </a:r>
            <a:r>
              <a:rPr lang="en-US" altLang="zh-TW" sz="3200" dirty="0"/>
              <a:t>for </a:t>
            </a:r>
            <a:r>
              <a:rPr lang="en-US" altLang="zh-TW" sz="3200" dirty="0" err="1"/>
              <a:t>Serializability</a:t>
            </a:r>
            <a:r>
              <a:rPr lang="en-US" altLang="zh-TW" dirty="0"/>
              <a:t> </a:t>
            </a:r>
            <a:r>
              <a:rPr lang="en-US" altLang="zh-TW" sz="1600" b="0" dirty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1600" b="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371600"/>
            <a:ext cx="8851900" cy="4648200"/>
          </a:xfrm>
        </p:spPr>
        <p:txBody>
          <a:bodyPr/>
          <a:lstStyle/>
          <a:p>
            <a:pPr lvl="1"/>
            <a:r>
              <a:rPr lang="en-US" altLang="zh-TW" sz="1800"/>
              <a:t> </a:t>
            </a:r>
            <a:r>
              <a:rPr lang="en-US" altLang="zh-TW"/>
              <a:t>Transaction Dependency Graph:</a:t>
            </a:r>
          </a:p>
          <a:p>
            <a:pPr lvl="2">
              <a:spcBef>
                <a:spcPct val="10000"/>
              </a:spcBef>
              <a:buClr>
                <a:srgbClr val="33CC33"/>
              </a:buClr>
            </a:pPr>
            <a:r>
              <a:rPr lang="en-US" altLang="zh-TW" sz="1800"/>
              <a:t>Nodes: transactions, e.g. T</a:t>
            </a:r>
            <a:r>
              <a:rPr lang="en-US" altLang="zh-TW" sz="1500"/>
              <a:t>1</a:t>
            </a:r>
            <a:r>
              <a:rPr lang="en-US" altLang="zh-TW" sz="1800"/>
              <a:t>, T</a:t>
            </a:r>
            <a:r>
              <a:rPr lang="en-US" altLang="zh-TW" sz="1500"/>
              <a:t>2</a:t>
            </a:r>
            <a:r>
              <a:rPr lang="en-US" altLang="zh-TW" sz="1800"/>
              <a:t>, T</a:t>
            </a:r>
            <a:r>
              <a:rPr lang="en-US" altLang="zh-TW" sz="1500"/>
              <a:t>3</a:t>
            </a:r>
            <a:endParaRPr lang="en-US" altLang="zh-TW" sz="1800"/>
          </a:p>
          <a:p>
            <a:pPr lvl="2">
              <a:spcBef>
                <a:spcPct val="10000"/>
              </a:spcBef>
              <a:buClr>
                <a:srgbClr val="33CC33"/>
              </a:buClr>
            </a:pPr>
            <a:r>
              <a:rPr lang="en-US" altLang="zh-TW" sz="1800"/>
              <a:t>Arcs: dependence  </a:t>
            </a:r>
          </a:p>
          <a:p>
            <a:pPr lvl="2">
              <a:buFontTx/>
              <a:buNone/>
            </a:pPr>
            <a:r>
              <a:rPr lang="en-US" altLang="zh-TW" sz="1600"/>
              <a:t>            </a:t>
            </a:r>
            <a:r>
              <a:rPr lang="en-US" altLang="zh-TW" sz="1600" b="1"/>
              <a:t>T1 --&gt; T2 if O1 and O2 are conflict, and O1 before O2 in a </a:t>
            </a:r>
            <a:r>
              <a:rPr lang="en-US" altLang="zh-TW" sz="1800"/>
              <a:t>schedule</a:t>
            </a:r>
            <a:r>
              <a:rPr lang="en-US" altLang="zh-TW" sz="1600" b="1"/>
              <a:t> S.</a:t>
            </a:r>
            <a:endParaRPr lang="en-US" altLang="zh-TW" sz="1800" b="1"/>
          </a:p>
          <a:p>
            <a:pPr lvl="2">
              <a:buFontTx/>
              <a:buNone/>
            </a:pPr>
            <a:r>
              <a:rPr lang="en-US" altLang="zh-TW" sz="1800"/>
              <a:t>&lt;e.g.&gt; S1: r1(a), r3(c), r2(b), w1(b), w3(a), w2(c) </a:t>
            </a:r>
          </a:p>
          <a:p>
            <a:pPr lvl="2">
              <a:buFontTx/>
              <a:buNone/>
            </a:pPr>
            <a:r>
              <a:rPr lang="en-US" altLang="zh-TW" sz="1800"/>
              <a:t>           S2: r1(a), r2(b), w1(b), w2(c), r3(c), w3(a)</a:t>
            </a:r>
          </a:p>
          <a:p>
            <a:pPr lvl="2">
              <a:buFontTx/>
              <a:buNone/>
            </a:pPr>
            <a:endParaRPr lang="zh-TW" altLang="en-US" sz="1800"/>
          </a:p>
          <a:p>
            <a:endParaRPr lang="zh-TW" altLang="en-US" sz="2000"/>
          </a:p>
          <a:p>
            <a:endParaRPr lang="zh-TW" altLang="en-US" sz="2000"/>
          </a:p>
          <a:p>
            <a:pPr lvl="1"/>
            <a:r>
              <a:rPr lang="en-US" altLang="zh-TW"/>
              <a:t>The Acyclicity Theorem</a:t>
            </a:r>
          </a:p>
          <a:p>
            <a:pPr lvl="2">
              <a:buClr>
                <a:srgbClr val="33CC33"/>
              </a:buClr>
            </a:pPr>
            <a:r>
              <a:rPr lang="en-US" altLang="zh-TW" sz="1800"/>
              <a:t>An interleaved transaction schedule is serialization iff its transaction </a:t>
            </a:r>
            <a:r>
              <a:rPr lang="en-US" altLang="zh-TW" sz="1800" u="sng"/>
              <a:t>dependency graph</a:t>
            </a:r>
            <a:r>
              <a:rPr lang="en-US" altLang="zh-TW" sz="1800"/>
              <a:t> is </a:t>
            </a:r>
            <a:r>
              <a:rPr lang="en-US" altLang="zh-TW" sz="1800" u="sng"/>
              <a:t>acyclic</a:t>
            </a:r>
            <a:r>
              <a:rPr lang="en-US" altLang="zh-TW" sz="1800"/>
              <a:t>.	    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00375" y="3505200"/>
            <a:ext cx="542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S1 :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986213" y="3570288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T1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557588" y="4184650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T2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614863" y="4170363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T3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3711575" y="3808413"/>
            <a:ext cx="260350" cy="339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351338" y="3881438"/>
            <a:ext cx="303212" cy="246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3978275" y="4383088"/>
            <a:ext cx="542925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3" name="Arc 11"/>
          <p:cNvSpPr>
            <a:spLocks/>
          </p:cNvSpPr>
          <p:nvPr/>
        </p:nvSpPr>
        <p:spPr bwMode="auto">
          <a:xfrm>
            <a:off x="4191000" y="4021138"/>
            <a:ext cx="179388" cy="1651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4" name="Arc 12"/>
          <p:cNvSpPr>
            <a:spLocks/>
          </p:cNvSpPr>
          <p:nvPr/>
        </p:nvSpPr>
        <p:spPr bwMode="auto">
          <a:xfrm>
            <a:off x="4149725" y="4184650"/>
            <a:ext cx="206375" cy="9366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5" name="Arc 13"/>
          <p:cNvSpPr>
            <a:spLocks/>
          </p:cNvSpPr>
          <p:nvPr/>
        </p:nvSpPr>
        <p:spPr bwMode="auto">
          <a:xfrm>
            <a:off x="3970338" y="4156075"/>
            <a:ext cx="165100" cy="12223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6" name="Arc 14"/>
          <p:cNvSpPr>
            <a:spLocks/>
          </p:cNvSpPr>
          <p:nvPr/>
        </p:nvSpPr>
        <p:spPr bwMode="auto">
          <a:xfrm>
            <a:off x="3970338" y="4049713"/>
            <a:ext cx="138112" cy="122237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349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7"/>
                  <a:pt x="9518" y="137"/>
                  <a:pt x="21349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7"/>
                  <a:pt x="9518" y="137"/>
                  <a:pt x="21349" y="0"/>
                </a:cubicBezTo>
                <a:lnTo>
                  <a:pt x="2160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454650" y="3560763"/>
            <a:ext cx="5429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S2 :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6497638" y="3554413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T1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6011863" y="4168775"/>
            <a:ext cx="4079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T2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7169150" y="4154488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T3</a:t>
            </a: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V="1">
            <a:off x="6256338" y="3738563"/>
            <a:ext cx="273050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6927850" y="3779838"/>
            <a:ext cx="344488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>
            <a:off x="6388100" y="4357688"/>
            <a:ext cx="827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6126163" y="4540250"/>
            <a:ext cx="11620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T2   T1   T3</a:t>
            </a: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6445250" y="470376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6826250" y="470376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743200"/>
            <a:ext cx="8420100" cy="1143000"/>
          </a:xfrm>
        </p:spPr>
        <p:txBody>
          <a:bodyPr/>
          <a:lstStyle/>
          <a:p>
            <a:r>
              <a:rPr lang="en-US" altLang="zh-TW" dirty="0" smtClean="0"/>
              <a:t>13</a:t>
            </a:r>
            <a:r>
              <a:rPr lang="zh-TW" altLang="en-US" dirty="0" smtClean="0"/>
              <a:t>.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/>
              <a:t>Locking Technique</a:t>
            </a:r>
            <a:endParaRPr lang="zh-TW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13</a:t>
            </a:r>
            <a:r>
              <a:rPr lang="zh-TW" altLang="en-US" smtClean="0"/>
              <a:t>-</a:t>
            </a:r>
            <a:fld id="{6E016537-3CCA-48D3-9633-7FD00DF1F8E4}" type="slidenum">
              <a:rPr lang="zh-TW" altLang="en-US" smtClean="0"/>
              <a:pPr/>
              <a:t>15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Locking Technique: Concept</a:t>
            </a:r>
            <a:endParaRPr lang="zh-TW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371600"/>
            <a:ext cx="8775700" cy="4648200"/>
          </a:xfrm>
        </p:spPr>
        <p:txBody>
          <a:bodyPr/>
          <a:lstStyle/>
          <a:p>
            <a:pPr lvl="1"/>
            <a:r>
              <a:rPr lang="en-US" altLang="zh-TW"/>
              <a:t>The effect of a </a:t>
            </a:r>
            <a:r>
              <a:rPr lang="en-US" altLang="zh-TW" u="sng"/>
              <a:t>lock</a:t>
            </a:r>
            <a:r>
              <a:rPr lang="en-US" altLang="zh-TW"/>
              <a:t> is to </a:t>
            </a:r>
            <a:r>
              <a:rPr lang="en-US" altLang="zh-TW" u="sng"/>
              <a:t>lock other transaction out </a:t>
            </a:r>
            <a:r>
              <a:rPr lang="en-US" altLang="zh-TW"/>
              <a:t>of the object.</a:t>
            </a:r>
          </a:p>
          <a:p>
            <a:pPr lvl="1">
              <a:buSzTx/>
            </a:pPr>
            <a:r>
              <a:rPr lang="en-US" altLang="zh-TW"/>
              <a:t>Two kinds of locks</a:t>
            </a:r>
          </a:p>
          <a:p>
            <a:pPr lvl="2">
              <a:buClr>
                <a:srgbClr val="33CC33"/>
              </a:buClr>
              <a:buSzTx/>
            </a:pPr>
            <a:r>
              <a:rPr lang="en-US" altLang="zh-TW"/>
              <a:t>Exclusive lock (X locks ): for UPDATE</a:t>
            </a:r>
          </a:p>
          <a:p>
            <a:pPr lvl="2">
              <a:buClr>
                <a:srgbClr val="33CC33"/>
              </a:buClr>
              <a:buSzTx/>
            </a:pPr>
            <a:r>
              <a:rPr lang="en-US" altLang="zh-TW"/>
              <a:t>Shared lock (S locks): for  RETRIEVE</a:t>
            </a:r>
          </a:p>
          <a:p>
            <a:pPr lvl="1">
              <a:lnSpc>
                <a:spcPct val="220000"/>
              </a:lnSpc>
            </a:pPr>
            <a:r>
              <a:rPr lang="en-US" altLang="zh-TW"/>
              <a:t>Compatibility matrix</a:t>
            </a:r>
          </a:p>
          <a:p>
            <a:pPr lvl="2">
              <a:buFontTx/>
              <a:buNone/>
            </a:pPr>
            <a:endParaRPr lang="en-US" altLang="zh-TW"/>
          </a:p>
          <a:p>
            <a:pPr lvl="2">
              <a:buFontTx/>
              <a:buNone/>
            </a:pPr>
            <a:endParaRPr lang="en-US" altLang="zh-TW"/>
          </a:p>
          <a:p>
            <a:pPr lvl="2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pPr lvl="3">
              <a:buFontTx/>
              <a:buNone/>
            </a:pPr>
            <a:endParaRPr lang="en-US" altLang="zh-TW"/>
          </a:p>
          <a:p>
            <a:endParaRPr lang="zh-TW" altLang="en-US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438400" y="3733800"/>
            <a:ext cx="2335213" cy="1731963"/>
            <a:chOff x="940" y="2667"/>
            <a:chExt cx="1471" cy="1091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940" y="2680"/>
              <a:ext cx="1468" cy="2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943" y="2947"/>
              <a:ext cx="1468" cy="2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943" y="3216"/>
              <a:ext cx="1468" cy="2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940" y="3483"/>
              <a:ext cx="1468" cy="2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1323" y="2680"/>
              <a:ext cx="0" cy="1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692" y="2680"/>
              <a:ext cx="0" cy="1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2049" y="2686"/>
              <a:ext cx="0" cy="1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940" y="2680"/>
              <a:ext cx="379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969" y="2757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1158" y="2667"/>
              <a:ext cx="1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B</a:t>
              </a:r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1419" y="272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1788" y="2721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1041" y="299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1023" y="3261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1428" y="2982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N</a:t>
              </a:r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1788" y="299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N</a:t>
              </a:r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2148" y="299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1419" y="326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N</a:t>
              </a:r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1788" y="326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2139" y="3270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1419" y="353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1788" y="353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2148" y="3522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1057" y="3630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>
              <a:off x="2146" y="2811"/>
              <a:ext cx="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510" name="Group 30"/>
          <p:cNvGrpSpPr>
            <a:grpSpLocks/>
          </p:cNvGrpSpPr>
          <p:nvPr/>
        </p:nvGrpSpPr>
        <p:grpSpPr bwMode="auto">
          <a:xfrm>
            <a:off x="5043488" y="4214813"/>
            <a:ext cx="2670175" cy="927100"/>
            <a:chOff x="2533" y="2895"/>
            <a:chExt cx="1682" cy="584"/>
          </a:xfrm>
        </p:grpSpPr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2540" y="3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2713" y="2895"/>
              <a:ext cx="1502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charset="-120"/>
                </a:rPr>
                <a:t>: 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no lock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: request not compatible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: request compatible</a:t>
              </a:r>
            </a:p>
          </p:txBody>
        </p:sp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2533" y="3098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N</a:t>
              </a:r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2542" y="3269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Locking Technique: Concept </a:t>
            </a:r>
            <a:r>
              <a:rPr lang="en-US" altLang="zh-TW" sz="2000" b="0" dirty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2000" b="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371600"/>
            <a:ext cx="9292778" cy="4648200"/>
          </a:xfrm>
        </p:spPr>
        <p:txBody>
          <a:bodyPr/>
          <a:lstStyle/>
          <a:p>
            <a:pPr lvl="2">
              <a:buFontTx/>
              <a:buNone/>
            </a:pPr>
            <a:endParaRPr lang="en-US" altLang="zh-TW" sz="1600" dirty="0"/>
          </a:p>
          <a:p>
            <a:pPr lvl="2">
              <a:buFontTx/>
              <a:buNone/>
            </a:pPr>
            <a:endParaRPr lang="en-US" altLang="zh-TW" sz="1600" dirty="0"/>
          </a:p>
          <a:p>
            <a:pPr lvl="2">
              <a:buFontTx/>
              <a:buNone/>
            </a:pPr>
            <a:endParaRPr lang="en-US" altLang="zh-TW" sz="1600" dirty="0"/>
          </a:p>
          <a:p>
            <a:pPr lvl="2">
              <a:buFontTx/>
              <a:buNone/>
            </a:pPr>
            <a:endParaRPr lang="en-US" altLang="zh-TW" sz="1600" dirty="0"/>
          </a:p>
          <a:p>
            <a:pPr lvl="2">
              <a:buFontTx/>
              <a:buNone/>
            </a:pPr>
            <a:endParaRPr lang="en-US" altLang="zh-TW" sz="1600" dirty="0"/>
          </a:p>
          <a:p>
            <a:pPr lvl="2">
              <a:buFontTx/>
              <a:buNone/>
            </a:pPr>
            <a:endParaRPr lang="en-US" altLang="zh-TW" sz="1600" dirty="0"/>
          </a:p>
          <a:p>
            <a:pPr lvl="2">
              <a:buFontTx/>
              <a:buNone/>
            </a:pPr>
            <a:endParaRPr lang="en-US" altLang="zh-TW" sz="1600" dirty="0"/>
          </a:p>
          <a:p>
            <a:pPr lvl="2">
              <a:buFontTx/>
              <a:buNone/>
            </a:pPr>
            <a:r>
              <a:rPr lang="en-US" altLang="zh-TW" sz="1600" dirty="0"/>
              <a:t>&lt;e.g.&gt; if  transaction A holds a S lock on R, then </a:t>
            </a:r>
            <a:endParaRPr lang="en-US" altLang="zh-TW" sz="1600" i="1" dirty="0"/>
          </a:p>
          <a:p>
            <a:pPr lvl="3">
              <a:buFontTx/>
              <a:buNone/>
            </a:pPr>
            <a:r>
              <a:rPr lang="en-US" altLang="zh-TW" dirty="0"/>
              <a:t>    &lt;1&gt; a request from B for X lock on R</a:t>
            </a:r>
          </a:p>
          <a:p>
            <a:pPr lvl="3">
              <a:buFontTx/>
              <a:buNone/>
            </a:pPr>
            <a:r>
              <a:rPr lang="en-US" altLang="zh-TW" dirty="0"/>
              <a:t>            =&gt; B goes into </a:t>
            </a:r>
            <a:r>
              <a:rPr lang="en-US" altLang="zh-TW" u="sng" dirty="0"/>
              <a:t>wait state</a:t>
            </a:r>
            <a:r>
              <a:rPr lang="en-US" altLang="zh-TW" dirty="0"/>
              <a:t>.</a:t>
            </a:r>
          </a:p>
          <a:p>
            <a:pPr lvl="3">
              <a:buFontTx/>
              <a:buNone/>
            </a:pPr>
            <a:r>
              <a:rPr lang="en-US" altLang="zh-TW" dirty="0"/>
              <a:t>    &lt;2&gt; a request from B for </a:t>
            </a:r>
            <a:r>
              <a:rPr lang="en-US" altLang="zh-TW" u="sng" dirty="0"/>
              <a:t>S lock</a:t>
            </a:r>
            <a:r>
              <a:rPr lang="en-US" altLang="zh-TW" dirty="0"/>
              <a:t> on R</a:t>
            </a:r>
          </a:p>
          <a:p>
            <a:pPr lvl="3">
              <a:buFontTx/>
              <a:buNone/>
            </a:pPr>
            <a:r>
              <a:rPr lang="en-US" altLang="zh-TW" dirty="0"/>
              <a:t>            =&gt; B also hold the </a:t>
            </a:r>
            <a:r>
              <a:rPr lang="en-US" altLang="zh-TW" u="sng" dirty="0"/>
              <a:t>S lock</a:t>
            </a:r>
            <a:r>
              <a:rPr lang="en-US" altLang="zh-TW" dirty="0"/>
              <a:t> on R</a:t>
            </a:r>
          </a:p>
          <a:p>
            <a:pPr lvl="2">
              <a:buFontTx/>
              <a:buNone/>
            </a:pPr>
            <a:r>
              <a:rPr lang="en-US" altLang="zh-TW" sz="1800" b="1" dirty="0">
                <a:ea typeface="新細明體" charset="-120"/>
              </a:rPr>
              <a:t>Ref</a:t>
            </a:r>
            <a:r>
              <a:rPr lang="en-US" altLang="zh-TW" sz="2200" b="1" dirty="0">
                <a:ea typeface="新細明體" charset="-120"/>
              </a:rPr>
              <a:t>:</a:t>
            </a:r>
            <a:r>
              <a:rPr lang="en-US" altLang="zh-TW" sz="1500" b="1" dirty="0">
                <a:ea typeface="新細明體" charset="-120"/>
              </a:rPr>
              <a:t> </a:t>
            </a:r>
            <a:r>
              <a:rPr lang="en-US" altLang="zh-TW" dirty="0"/>
              <a:t>X locks and S locks are normally held until the next </a:t>
            </a:r>
            <a:r>
              <a:rPr lang="en-US" altLang="zh-TW" u="sng" dirty="0" err="1"/>
              <a:t>synchpoint</a:t>
            </a:r>
            <a:r>
              <a:rPr lang="en-US" altLang="zh-TW" dirty="0"/>
              <a:t>. </a:t>
            </a:r>
            <a:r>
              <a:rPr lang="en-US" altLang="zh-TW" sz="1400" dirty="0"/>
              <a:t>(Ref. </a:t>
            </a:r>
            <a:r>
              <a:rPr lang="en-US" altLang="zh-TW" sz="1400" dirty="0" smtClean="0"/>
              <a:t>p.12-12</a:t>
            </a:r>
            <a:r>
              <a:rPr lang="en-US" altLang="zh-TW" sz="1400" dirty="0"/>
              <a:t>)</a:t>
            </a:r>
            <a:endParaRPr lang="zh-TW" altLang="en-US" sz="1600" dirty="0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667000" y="1447800"/>
            <a:ext cx="2335213" cy="1731963"/>
            <a:chOff x="940" y="2667"/>
            <a:chExt cx="1471" cy="1091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940" y="2680"/>
              <a:ext cx="1468" cy="2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943" y="2947"/>
              <a:ext cx="1468" cy="2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943" y="3216"/>
              <a:ext cx="1468" cy="2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940" y="3483"/>
              <a:ext cx="1468" cy="2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1323" y="2680"/>
              <a:ext cx="0" cy="1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1692" y="2680"/>
              <a:ext cx="0" cy="1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2049" y="2686"/>
              <a:ext cx="0" cy="1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940" y="2680"/>
              <a:ext cx="379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969" y="2757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1158" y="2667"/>
              <a:ext cx="1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B</a:t>
              </a:r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1419" y="272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1788" y="2721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1041" y="299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1023" y="3261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1428" y="2982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N</a:t>
              </a:r>
            </a:p>
          </p:txBody>
        </p:sp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1788" y="299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N</a:t>
              </a: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2148" y="299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1419" y="326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N</a:t>
              </a:r>
            </a:p>
          </p:txBody>
        </p:sp>
        <p:sp>
          <p:nvSpPr>
            <p:cNvPr id="21527" name="Rectangle 23"/>
            <p:cNvSpPr>
              <a:spLocks noChangeArrowheads="1"/>
            </p:cNvSpPr>
            <p:nvPr/>
          </p:nvSpPr>
          <p:spPr bwMode="auto">
            <a:xfrm>
              <a:off x="1788" y="326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2139" y="3270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1419" y="353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1788" y="3531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2148" y="3522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>
              <a:off x="1057" y="3630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>
              <a:off x="2146" y="2811"/>
              <a:ext cx="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5254625" y="1816100"/>
            <a:ext cx="2670175" cy="927100"/>
            <a:chOff x="2533" y="2895"/>
            <a:chExt cx="1682" cy="584"/>
          </a:xfrm>
        </p:grpSpPr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>
              <a:off x="2540" y="3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2713" y="2895"/>
              <a:ext cx="1502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charset="-120"/>
                </a:rPr>
                <a:t>: 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no lock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: request not compatible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: request compatible</a:t>
              </a:r>
            </a:p>
          </p:txBody>
        </p:sp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2533" y="3098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N</a:t>
              </a:r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2542" y="3269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locking solves the problems</a:t>
            </a:r>
            <a:endParaRPr lang="zh-TW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219200"/>
            <a:ext cx="9080500" cy="4648200"/>
          </a:xfrm>
        </p:spPr>
        <p:txBody>
          <a:bodyPr/>
          <a:lstStyle/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/>
              <a:t> The lost Update Problem</a:t>
            </a:r>
          </a:p>
          <a:p>
            <a:endParaRPr lang="zh-TW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214563" y="1716088"/>
            <a:ext cx="5530850" cy="407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295525" y="1862138"/>
            <a:ext cx="60737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 u="sng">
                <a:latin typeface="Times New Roman" pitchFamily="18" charset="0"/>
                <a:ea typeface="新細明體" charset="-120"/>
              </a:rPr>
              <a:t>Transaction A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time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Transaction B</a:t>
            </a:r>
          </a:p>
          <a:p>
            <a:pPr algn="l" eaLnBrk="0" hangingPunct="0"/>
            <a:endParaRPr lang="en-US" altLang="zh-TW" sz="1400" u="sng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endParaRPr lang="en-US" altLang="zh-TW" sz="1400" u="sng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FETCH R   R=10                          t1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(acquire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S lock 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on R)  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t2                             FETCH R   R=10          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                             (acquire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S lock 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on R)    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UPDATE R   R=10+1=11           t3                            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(request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X lock 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on R)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wait 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wait                                     t4                  UPDATE  R  R=10*2=20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wait                                                           (request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X lock  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on R)                  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wait                                                                                wait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wait                                                                                wait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wait                                                                                wait          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851150" y="2249488"/>
            <a:ext cx="24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661150" y="3011488"/>
            <a:ext cx="24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835525" y="2159000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832350" y="2782888"/>
            <a:ext cx="0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4832350" y="346868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832350" y="4078288"/>
            <a:ext cx="0" cy="373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562475" y="1676400"/>
            <a:ext cx="5778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R=10</a:t>
            </a:r>
          </a:p>
        </p:txBody>
      </p:sp>
      <p:grpSp>
        <p:nvGrpSpPr>
          <p:cNvPr id="23565" name="Group 13"/>
          <p:cNvGrpSpPr>
            <a:grpSpLocks/>
          </p:cNvGrpSpPr>
          <p:nvPr/>
        </p:nvGrpSpPr>
        <p:grpSpPr bwMode="auto">
          <a:xfrm>
            <a:off x="6661150" y="3773488"/>
            <a:ext cx="244475" cy="609600"/>
            <a:chOff x="3168" y="2400"/>
            <a:chExt cx="154" cy="384"/>
          </a:xfrm>
        </p:grpSpPr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3168" y="2784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3168" y="2400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3168" y="268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3168" y="2592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3168" y="2496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832350" y="4687888"/>
            <a:ext cx="0" cy="81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470150" y="5830888"/>
            <a:ext cx="509594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 dirty="0">
                <a:latin typeface="Times New Roman" pitchFamily="18" charset="0"/>
                <a:ea typeface="新細明體" charset="-120"/>
              </a:rPr>
              <a:t>Fig. </a:t>
            </a:r>
            <a:r>
              <a:rPr lang="en-US" altLang="zh-TW" sz="1600" dirty="0" smtClean="0">
                <a:latin typeface="Times New Roman" pitchFamily="18" charset="0"/>
                <a:ea typeface="新細明體" charset="-120"/>
              </a:rPr>
              <a:t>13.4</a:t>
            </a: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:  No update is lost, but </a:t>
            </a:r>
            <a:r>
              <a:rPr lang="en-US" altLang="zh-TW" sz="1600" u="sng" dirty="0">
                <a:latin typeface="Times New Roman" pitchFamily="18" charset="0"/>
                <a:ea typeface="新細明體" charset="-120"/>
              </a:rPr>
              <a:t>deadlock occurs</a:t>
            </a: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at time t4.</a:t>
            </a:r>
            <a:endParaRPr lang="en-US" altLang="zh-TW" dirty="0">
              <a:latin typeface="Times New Roman" pitchFamily="18" charset="0"/>
              <a:ea typeface="新細明體" charset="-120"/>
            </a:endParaRPr>
          </a:p>
        </p:txBody>
      </p:sp>
      <p:grpSp>
        <p:nvGrpSpPr>
          <p:cNvPr id="23573" name="Group 21"/>
          <p:cNvGrpSpPr>
            <a:grpSpLocks/>
          </p:cNvGrpSpPr>
          <p:nvPr/>
        </p:nvGrpSpPr>
        <p:grpSpPr bwMode="auto">
          <a:xfrm>
            <a:off x="6661150" y="2249488"/>
            <a:ext cx="244475" cy="609600"/>
            <a:chOff x="3168" y="2400"/>
            <a:chExt cx="154" cy="384"/>
          </a:xfrm>
        </p:grpSpPr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3168" y="2784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3168" y="2400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3168" y="268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3168" y="2592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3168" y="2496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79" name="Group 27"/>
          <p:cNvGrpSpPr>
            <a:grpSpLocks/>
          </p:cNvGrpSpPr>
          <p:nvPr/>
        </p:nvGrpSpPr>
        <p:grpSpPr bwMode="auto">
          <a:xfrm>
            <a:off x="2851150" y="3087688"/>
            <a:ext cx="244475" cy="609600"/>
            <a:chOff x="3168" y="2400"/>
            <a:chExt cx="154" cy="384"/>
          </a:xfrm>
        </p:grpSpPr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3168" y="2784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>
              <a:off x="3168" y="2400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>
              <a:off x="3168" y="268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3168" y="2592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3168" y="2496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2851150" y="2401888"/>
            <a:ext cx="24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locking solves the problems </a:t>
            </a:r>
            <a:r>
              <a:rPr lang="en-US" altLang="zh-TW" sz="2000" b="0" dirty="0">
                <a:solidFill>
                  <a:schemeClr val="tx1"/>
                </a:solidFill>
                <a:ea typeface="新細明體" charset="-120"/>
              </a:rPr>
              <a:t>(cont.)</a:t>
            </a:r>
            <a:endParaRPr lang="zh-TW" altLang="en-US" sz="2000" b="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371600"/>
            <a:ext cx="9080500" cy="4648200"/>
          </a:xfrm>
        </p:spPr>
        <p:txBody>
          <a:bodyPr/>
          <a:lstStyle/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/>
              <a:t>The Uncommitted Dependence Problem</a:t>
            </a:r>
          </a:p>
          <a:p>
            <a:endParaRPr lang="zh-TW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25700" y="2008188"/>
            <a:ext cx="5616575" cy="3244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501900" y="2160588"/>
            <a:ext cx="5607050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 u="sng">
                <a:latin typeface="Times New Roman" pitchFamily="18" charset="0"/>
                <a:ea typeface="新細明體" charset="-120"/>
              </a:rPr>
              <a:t>Transaction A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time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Transaction B</a:t>
            </a:r>
          </a:p>
          <a:p>
            <a:pPr algn="l" eaLnBrk="0" hangingPunct="0"/>
            <a:endParaRPr lang="en-US" altLang="zh-TW" sz="1400" u="sng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endParaRPr lang="en-US" altLang="zh-TW" sz="1400" u="sng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t1                             UPDATE R  R=20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                              (acquire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X lock 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on R)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FETCH R                                    t2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(request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S lock 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on R)   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wait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wait                                      t3                    synchpoint (ROLLBACK)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wait                                                          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(release X lock 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on R)  R=10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resume  : FETCH R                     t4           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(acquire S lock on R)                                  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latinLnBrk="1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963863" y="2546350"/>
            <a:ext cx="24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850063" y="2698750"/>
            <a:ext cx="24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850063" y="2546350"/>
            <a:ext cx="24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2963863" y="5060950"/>
            <a:ext cx="24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021263" y="2470150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5021263" y="3079750"/>
            <a:ext cx="0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5021263" y="3765550"/>
            <a:ext cx="0" cy="315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021263" y="4375150"/>
            <a:ext cx="4762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5021263" y="4832350"/>
            <a:ext cx="0" cy="373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117850" y="5289550"/>
            <a:ext cx="429604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 dirty="0">
                <a:latin typeface="Times New Roman" pitchFamily="18" charset="0"/>
                <a:ea typeface="新細明體" charset="-120"/>
              </a:rPr>
              <a:t>Fig </a:t>
            </a:r>
            <a:r>
              <a:rPr lang="en-US" altLang="zh-TW" sz="1600" dirty="0" smtClean="0">
                <a:latin typeface="Times New Roman" pitchFamily="18" charset="0"/>
                <a:ea typeface="新細明體" charset="-120"/>
              </a:rPr>
              <a:t>13.5</a:t>
            </a: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:  Transaction A is prevented from seeing </a:t>
            </a:r>
          </a:p>
          <a:p>
            <a:pPr algn="l" eaLnBrk="0" hangingPunct="0"/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               an uncommitted change at time t2.</a:t>
            </a:r>
          </a:p>
        </p:txBody>
      </p:sp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6850063" y="3384550"/>
            <a:ext cx="244475" cy="609600"/>
            <a:chOff x="3168" y="2400"/>
            <a:chExt cx="154" cy="384"/>
          </a:xfrm>
        </p:grpSpPr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3168" y="2784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3168" y="2400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3168" y="268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3168" y="2592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>
              <a:off x="3168" y="2496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4599" name="Group 23"/>
          <p:cNvGrpSpPr>
            <a:grpSpLocks/>
          </p:cNvGrpSpPr>
          <p:nvPr/>
        </p:nvGrpSpPr>
        <p:grpSpPr bwMode="auto">
          <a:xfrm>
            <a:off x="2963863" y="2698750"/>
            <a:ext cx="244475" cy="609600"/>
            <a:chOff x="3168" y="2400"/>
            <a:chExt cx="154" cy="384"/>
          </a:xfrm>
        </p:grpSpPr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3168" y="2784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>
              <a:off x="3168" y="2400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3168" y="268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3168" y="2592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>
              <a:off x="3168" y="2496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295400"/>
            <a:ext cx="6064250" cy="4648200"/>
          </a:xfrm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rgbClr val="33CC33"/>
              </a:buClr>
              <a:buSzPct val="80000"/>
            </a:pPr>
            <a:r>
              <a:rPr lang="en-US" altLang="zh-TW" dirty="0" smtClean="0">
                <a:ea typeface="新細明體" charset="-120"/>
              </a:rPr>
              <a:t>13</a:t>
            </a:r>
            <a:r>
              <a:rPr lang="zh-TW" altLang="en-US" dirty="0" smtClean="0">
                <a:ea typeface="新細明體" charset="-120"/>
              </a:rPr>
              <a:t>.</a:t>
            </a:r>
            <a:r>
              <a:rPr lang="zh-TW" altLang="en-US" dirty="0">
                <a:ea typeface="新細明體" charset="-120"/>
              </a:rPr>
              <a:t>1 </a:t>
            </a:r>
            <a:r>
              <a:rPr lang="en-US" altLang="zh-TW" dirty="0">
                <a:ea typeface="新細明體" charset="-120"/>
              </a:rPr>
              <a:t>Introduction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rgbClr val="33CC33"/>
              </a:buClr>
              <a:buSzPct val="80000"/>
            </a:pPr>
            <a:r>
              <a:rPr lang="en-US" altLang="zh-TW" dirty="0" smtClean="0"/>
              <a:t>13</a:t>
            </a:r>
            <a:r>
              <a:rPr lang="zh-TW" altLang="en-US" dirty="0" smtClean="0"/>
              <a:t>.</a:t>
            </a:r>
            <a:r>
              <a:rPr lang="zh-TW" altLang="en-US" dirty="0"/>
              <a:t>2 </a:t>
            </a:r>
            <a:r>
              <a:rPr lang="en-US" altLang="zh-TW" dirty="0" err="1" smtClean="0"/>
              <a:t>Serializability</a:t>
            </a:r>
            <a:endParaRPr lang="en-US" altLang="zh-TW" dirty="0" smtClean="0"/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rgbClr val="33CC33"/>
              </a:buClr>
              <a:buSzPct val="80000"/>
            </a:pPr>
            <a:r>
              <a:rPr lang="en-US" altLang="zh-TW" dirty="0" smtClean="0"/>
              <a:t>13</a:t>
            </a:r>
            <a:r>
              <a:rPr lang="zh-TW" altLang="en-US" dirty="0" smtClean="0"/>
              <a:t>.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/>
              <a:t>Locking Technique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rgbClr val="33CC33"/>
              </a:buClr>
              <a:buSzPct val="80000"/>
            </a:pPr>
            <a:r>
              <a:rPr lang="en-US" altLang="zh-TW" dirty="0"/>
              <a:t>13</a:t>
            </a:r>
            <a:r>
              <a:rPr lang="zh-TW" altLang="en-US" dirty="0" smtClean="0"/>
              <a:t>.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/>
              <a:t>Two-Phase Locking </a:t>
            </a:r>
          </a:p>
          <a:p>
            <a:pPr marL="0" indent="0" eaLnBrk="0" hangingPunct="0">
              <a:lnSpc>
                <a:spcPct val="150000"/>
              </a:lnSpc>
              <a:spcBef>
                <a:spcPct val="0"/>
              </a:spcBef>
              <a:buClr>
                <a:srgbClr val="33CC33"/>
              </a:buClr>
              <a:buSzPct val="80000"/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5889104" y="1990618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可</a:t>
            </a:r>
            <a:r>
              <a:rPr lang="zh-TW" altLang="zh-TW" dirty="0" smtClean="0"/>
              <a:t>串聯</a:t>
            </a:r>
            <a:r>
              <a:rPr lang="zh-TW" altLang="en-US" dirty="0" smtClean="0"/>
              <a:t>的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Deadlock Detection</a:t>
            </a:r>
            <a:r>
              <a:rPr lang="en-US" altLang="zh-TW" sz="2800"/>
              <a:t>: </a:t>
            </a:r>
            <a:r>
              <a:rPr lang="en-US" altLang="zh-TW" sz="3200"/>
              <a:t>Wait-for-Graph</a:t>
            </a:r>
            <a:endParaRPr lang="zh-TW" altLang="en-US" sz="32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sz="1600"/>
              <a:t> </a:t>
            </a:r>
            <a:r>
              <a:rPr lang="en-US" altLang="zh-TW"/>
              <a:t>Deadlock Detection: </a:t>
            </a:r>
            <a:r>
              <a:rPr lang="en-US" altLang="zh-TW" b="1"/>
              <a:t>Wait-for-Graph</a:t>
            </a:r>
          </a:p>
          <a:p>
            <a:pPr lvl="2">
              <a:buClr>
                <a:srgbClr val="33CC33"/>
              </a:buClr>
            </a:pPr>
            <a:r>
              <a:rPr lang="en-US" altLang="zh-TW" sz="1500" b="1"/>
              <a:t>node</a:t>
            </a:r>
            <a:r>
              <a:rPr lang="en-US" altLang="zh-TW" sz="1500"/>
              <a:t>: transactions</a:t>
            </a:r>
          </a:p>
          <a:p>
            <a:pPr lvl="2">
              <a:buClr>
                <a:srgbClr val="33CC33"/>
              </a:buClr>
            </a:pPr>
            <a:r>
              <a:rPr lang="en-US" altLang="zh-TW" sz="1500" b="1"/>
              <a:t>arc</a:t>
            </a:r>
            <a:r>
              <a:rPr lang="en-US" altLang="zh-TW" sz="1500"/>
              <a:t>: an edge from node T</a:t>
            </a:r>
            <a:r>
              <a:rPr lang="en-US" altLang="zh-TW" sz="1300"/>
              <a:t>i</a:t>
            </a:r>
            <a:r>
              <a:rPr lang="en-US" altLang="zh-TW" sz="1500"/>
              <a:t> to T</a:t>
            </a:r>
            <a:r>
              <a:rPr lang="en-US" altLang="zh-TW" sz="1300"/>
              <a:t>j</a:t>
            </a:r>
            <a:r>
              <a:rPr lang="en-US" altLang="zh-TW" sz="1500"/>
              <a:t> means Ti request a lock on an object that is hold by T</a:t>
            </a:r>
            <a:r>
              <a:rPr lang="en-US" altLang="zh-TW" sz="1300"/>
              <a:t>j</a:t>
            </a:r>
            <a:r>
              <a:rPr lang="en-US" altLang="zh-TW" sz="1500"/>
              <a:t>.</a:t>
            </a:r>
          </a:p>
          <a:p>
            <a:pPr lvl="2">
              <a:buClr>
                <a:srgbClr val="33CC33"/>
              </a:buClr>
            </a:pPr>
            <a:r>
              <a:rPr lang="en-US" altLang="zh-TW" sz="1500"/>
              <a:t>the system draw an edge from Ti to Tj when the request is issued and erase that edge when Tj release the lock.</a:t>
            </a:r>
          </a:p>
          <a:p>
            <a:pPr lvl="2">
              <a:buClr>
                <a:srgbClr val="33CC33"/>
              </a:buClr>
            </a:pPr>
            <a:r>
              <a:rPr lang="en-US" altLang="zh-TW" sz="1500"/>
              <a:t>if there are edges from T1 to T2, T2 to T3, ..., Tn-1 to Tn, and Tn to T1 ==&gt; T1, T2, ..., Tn are deadlocked.</a:t>
            </a:r>
          </a:p>
          <a:p>
            <a:pPr lvl="2">
              <a:buFontTx/>
              <a:buNone/>
            </a:pPr>
            <a:endParaRPr lang="en-US" altLang="zh-TW" sz="1500"/>
          </a:p>
          <a:p>
            <a:pPr lvl="2">
              <a:buFontTx/>
              <a:buNone/>
            </a:pPr>
            <a:endParaRPr lang="en-US" altLang="zh-TW" sz="1500"/>
          </a:p>
          <a:p>
            <a:pPr lvl="2">
              <a:buFontTx/>
              <a:buNone/>
            </a:pPr>
            <a:endParaRPr lang="en-US" altLang="zh-TW" sz="1500"/>
          </a:p>
          <a:p>
            <a:pPr lvl="2">
              <a:buFontTx/>
              <a:buNone/>
            </a:pPr>
            <a:endParaRPr lang="en-US" altLang="zh-TW" sz="1500"/>
          </a:p>
          <a:p>
            <a:pPr lvl="2">
              <a:buFontTx/>
              <a:buNone/>
            </a:pPr>
            <a:endParaRPr lang="en-US" altLang="zh-TW" sz="1500"/>
          </a:p>
          <a:p>
            <a:pPr lvl="2">
              <a:buFontTx/>
              <a:buNone/>
            </a:pPr>
            <a:endParaRPr lang="en-US" altLang="zh-TW" sz="1500"/>
          </a:p>
          <a:p>
            <a:pPr lvl="2">
              <a:buFontTx/>
              <a:buNone/>
            </a:pPr>
            <a:endParaRPr lang="en-US" altLang="zh-TW" sz="1500"/>
          </a:p>
          <a:p>
            <a:pPr lvl="2">
              <a:buFontTx/>
              <a:buNone/>
            </a:pPr>
            <a:endParaRPr lang="en-US" altLang="zh-TW" sz="1500"/>
          </a:p>
          <a:p>
            <a:endParaRPr lang="zh-TW" altLang="en-US" sz="15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039938" y="3443288"/>
            <a:ext cx="5573712" cy="2624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28850" y="3400425"/>
            <a:ext cx="5561013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 u="sng">
                <a:latin typeface="Times New Roman" pitchFamily="18" charset="0"/>
                <a:ea typeface="新細明體" charset="-120"/>
              </a:rPr>
              <a:t>Transaction A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time                             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Transaction B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request X lock on R1                t1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t2                            request X lock on R2  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request X lock  on R2               t3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wait  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wait                                      t4                            request X lock on R1   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wait                                                                                 wait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wait                                                                                 wait 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576763" y="3729038"/>
            <a:ext cx="0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591050" y="4286250"/>
            <a:ext cx="0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605338" y="4714875"/>
            <a:ext cx="0" cy="17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4619625" y="5129213"/>
            <a:ext cx="0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619625" y="5557838"/>
            <a:ext cx="0" cy="344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602538" y="5562600"/>
            <a:ext cx="224901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 dirty="0">
                <a:latin typeface="Times New Roman" pitchFamily="18" charset="0"/>
                <a:ea typeface="新細明體" charset="-120"/>
              </a:rPr>
              <a:t>Fig. </a:t>
            </a:r>
            <a:r>
              <a:rPr lang="en-US" altLang="zh-TW" sz="1600" dirty="0" smtClean="0">
                <a:latin typeface="Times New Roman" pitchFamily="18" charset="0"/>
                <a:ea typeface="新細明體" charset="-120"/>
              </a:rPr>
              <a:t>13.7</a:t>
            </a: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: </a:t>
            </a:r>
            <a:br>
              <a:rPr lang="en-US" altLang="zh-TW" sz="1600" dirty="0">
                <a:latin typeface="Times New Roman" pitchFamily="18" charset="0"/>
                <a:ea typeface="新細明體" charset="-120"/>
              </a:rPr>
            </a:b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An example of deadlock.</a:t>
            </a:r>
          </a:p>
        </p:txBody>
      </p: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6443663" y="3781425"/>
            <a:ext cx="244475" cy="609600"/>
            <a:chOff x="3168" y="2400"/>
            <a:chExt cx="154" cy="384"/>
          </a:xfrm>
        </p:grpSpPr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168" y="2784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3168" y="2400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3168" y="268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3168" y="2592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3168" y="2496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6642" name="Group 18"/>
          <p:cNvGrpSpPr>
            <a:grpSpLocks/>
          </p:cNvGrpSpPr>
          <p:nvPr/>
        </p:nvGrpSpPr>
        <p:grpSpPr bwMode="auto">
          <a:xfrm>
            <a:off x="6443663" y="4848225"/>
            <a:ext cx="244475" cy="457200"/>
            <a:chOff x="3360" y="3408"/>
            <a:chExt cx="154" cy="288"/>
          </a:xfrm>
        </p:grpSpPr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3360" y="340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>
              <a:off x="3360" y="3696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3360" y="3600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3360" y="3504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6647" name="Group 23"/>
          <p:cNvGrpSpPr>
            <a:grpSpLocks/>
          </p:cNvGrpSpPr>
          <p:nvPr/>
        </p:nvGrpSpPr>
        <p:grpSpPr bwMode="auto">
          <a:xfrm>
            <a:off x="2557463" y="4391025"/>
            <a:ext cx="244475" cy="457200"/>
            <a:chOff x="3360" y="3408"/>
            <a:chExt cx="154" cy="288"/>
          </a:xfrm>
        </p:grpSpPr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3360" y="340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3360" y="3696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3360" y="3600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3360" y="3504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2557463" y="3781425"/>
            <a:ext cx="24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2557463" y="4086225"/>
            <a:ext cx="24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2557463" y="3933825"/>
            <a:ext cx="24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Locking Protocol</a:t>
            </a:r>
            <a:endParaRPr lang="zh-TW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2300" y="1371600"/>
            <a:ext cx="7251700" cy="4648200"/>
          </a:xfrm>
        </p:spPr>
        <p:txBody>
          <a:bodyPr/>
          <a:lstStyle/>
          <a:p>
            <a:pPr marL="838200" lvl="1" indent="-381000"/>
            <a:r>
              <a:rPr lang="en-US" altLang="zh-TW" b="1" dirty="0"/>
              <a:t>Locking Protocol</a:t>
            </a:r>
            <a:r>
              <a:rPr lang="en-US" altLang="zh-TW" dirty="0"/>
              <a:t>: to ensure the </a:t>
            </a:r>
            <a:r>
              <a:rPr lang="en-US" altLang="zh-TW" dirty="0" err="1"/>
              <a:t>Serializability</a:t>
            </a:r>
            <a:endParaRPr lang="en-US" altLang="zh-TW" dirty="0"/>
          </a:p>
          <a:p>
            <a:pPr marL="1295400" lvl="2" indent="-381000">
              <a:buSzTx/>
              <a:buFontTx/>
              <a:buAutoNum type="arabicPeriod"/>
            </a:pPr>
            <a:r>
              <a:rPr lang="en-US" altLang="zh-TW" dirty="0"/>
              <a:t> Two-phase locking (2PL)</a:t>
            </a:r>
          </a:p>
          <a:p>
            <a:pPr marL="1295400" lvl="2" indent="-381000">
              <a:buSzTx/>
              <a:buFontTx/>
              <a:buAutoNum type="arabicPeriod"/>
            </a:pPr>
            <a:r>
              <a:rPr lang="en-US" altLang="zh-TW" dirty="0"/>
              <a:t> Non-two-phase </a:t>
            </a:r>
            <a:r>
              <a:rPr lang="en-US" altLang="zh-TW" dirty="0" smtClean="0"/>
              <a:t>locking</a:t>
            </a:r>
          </a:p>
          <a:p>
            <a:pPr marL="1714500" lvl="3" indent="-342900"/>
            <a:r>
              <a:rPr lang="en-US" altLang="zh-TW" dirty="0" smtClean="0"/>
              <a:t>Tree protocol locking</a:t>
            </a:r>
          </a:p>
          <a:p>
            <a:pPr marL="1714500" lvl="3" indent="-342900"/>
            <a:r>
              <a:rPr lang="en-US" altLang="zh-TW" dirty="0" smtClean="0"/>
              <a:t>Directed acyclic graph </a:t>
            </a:r>
            <a:r>
              <a:rPr lang="en-US" altLang="zh-TW" dirty="0"/>
              <a:t>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706438"/>
            <a:ext cx="8172450" cy="436562"/>
          </a:xfrm>
        </p:spPr>
        <p:txBody>
          <a:bodyPr/>
          <a:lstStyle/>
          <a:p>
            <a:r>
              <a:rPr lang="en-US" altLang="zh-TW"/>
              <a:t>Testing for Serializability</a:t>
            </a:r>
            <a:endParaRPr lang="zh-TW" alt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8274050" cy="4648200"/>
          </a:xfrm>
        </p:spPr>
        <p:txBody>
          <a:bodyPr/>
          <a:lstStyle/>
          <a:p>
            <a:pPr lvl="1">
              <a:buSzPct val="120000"/>
            </a:pPr>
            <a:r>
              <a:rPr lang="en-US" altLang="zh-TW" b="1"/>
              <a:t>Testing for Serializability in Locking Protocol</a:t>
            </a:r>
          </a:p>
          <a:p>
            <a:pPr lvl="2">
              <a:buClr>
                <a:srgbClr val="33CC33"/>
              </a:buClr>
            </a:pPr>
            <a:r>
              <a:rPr lang="en-US" altLang="zh-TW" b="1"/>
              <a:t>Precedence Graph:</a:t>
            </a:r>
          </a:p>
          <a:p>
            <a:pPr lvl="3">
              <a:buFontTx/>
              <a:buChar char="–"/>
            </a:pPr>
            <a:r>
              <a:rPr lang="en-US" altLang="zh-TW" b="1"/>
              <a:t>Node</a:t>
            </a:r>
            <a:r>
              <a:rPr lang="en-US" altLang="zh-TW"/>
              <a:t>: transactions</a:t>
            </a:r>
          </a:p>
          <a:p>
            <a:pPr lvl="3">
              <a:buFontTx/>
              <a:buChar char="–"/>
            </a:pPr>
            <a:r>
              <a:rPr lang="en-US" altLang="zh-TW" b="1"/>
              <a:t>Arc</a:t>
            </a:r>
            <a:r>
              <a:rPr lang="en-US" altLang="zh-TW"/>
              <a:t>: an </a:t>
            </a:r>
            <a:r>
              <a:rPr lang="en-US" altLang="zh-TW" b="1"/>
              <a:t>arc</a:t>
            </a:r>
            <a:r>
              <a:rPr lang="en-US" altLang="zh-TW"/>
              <a:t> from Ti to Tj</a:t>
            </a:r>
            <a:br>
              <a:rPr lang="en-US" altLang="zh-TW"/>
            </a:br>
            <a:r>
              <a:rPr lang="en-US" altLang="zh-TW"/>
              <a:t> if Oi   Ti, Oj   Tj and                               </a:t>
            </a:r>
            <a:br>
              <a:rPr lang="en-US" altLang="zh-TW"/>
            </a:br>
            <a:r>
              <a:rPr lang="en-US" altLang="zh-TW"/>
              <a:t> &lt;1&gt; Oi and Oj operates on the same data. </a:t>
            </a:r>
          </a:p>
          <a:p>
            <a:pPr lvl="3">
              <a:buFontTx/>
              <a:buNone/>
            </a:pPr>
            <a:r>
              <a:rPr lang="en-US" altLang="zh-TW"/>
              <a:t>     &lt;2&gt; Oi is UNLOCK, Oj is LOCK.</a:t>
            </a:r>
          </a:p>
          <a:p>
            <a:pPr lvl="3">
              <a:lnSpc>
                <a:spcPct val="50000"/>
              </a:lnSpc>
              <a:buFontTx/>
              <a:buNone/>
            </a:pPr>
            <a:r>
              <a:rPr lang="en-US" altLang="zh-TW"/>
              <a:t>     &lt;3&gt; Oi precedes Oj.</a:t>
            </a:r>
          </a:p>
          <a:p>
            <a:pPr lvl="3">
              <a:lnSpc>
                <a:spcPct val="50000"/>
              </a:lnSpc>
              <a:buFontTx/>
              <a:buNone/>
            </a:pPr>
            <a:endParaRPr lang="en-US" altLang="zh-TW"/>
          </a:p>
          <a:p>
            <a:pPr lvl="3">
              <a:buFontTx/>
              <a:buChar char="–"/>
            </a:pPr>
            <a:r>
              <a:rPr lang="en-US" altLang="zh-TW"/>
              <a:t> e.g. T1, T2</a:t>
            </a:r>
          </a:p>
          <a:p>
            <a:pPr lvl="3">
              <a:lnSpc>
                <a:spcPct val="50000"/>
              </a:lnSpc>
              <a:buFontTx/>
              <a:buNone/>
            </a:pPr>
            <a:endParaRPr lang="en-US" altLang="zh-TW" sz="1300"/>
          </a:p>
          <a:p>
            <a:endParaRPr lang="zh-TW" altLang="en-US" sz="2000"/>
          </a:p>
        </p:txBody>
      </p:sp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3429000" y="4572000"/>
            <a:ext cx="15240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/>
              <a:t>T</a:t>
            </a:r>
            <a:r>
              <a:rPr lang="en-US" altLang="zh-TW" sz="1600" baseline="-25000"/>
              <a:t>1 </a:t>
            </a:r>
            <a:r>
              <a:rPr lang="en-US" altLang="zh-TW" sz="1600"/>
              <a:t>→ T</a:t>
            </a:r>
            <a:r>
              <a:rPr lang="en-US" altLang="zh-TW" sz="1600" baseline="-25000"/>
              <a:t>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/>
              <a:t>T</a:t>
            </a:r>
            <a:r>
              <a:rPr lang="en-US" altLang="zh-TW" sz="1600" baseline="-25000"/>
              <a:t>1</a:t>
            </a:r>
            <a:r>
              <a:rPr lang="en-US" altLang="zh-TW" sz="1600"/>
              <a:t> UNLOCK(d)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/>
              <a:t>T</a:t>
            </a:r>
            <a:r>
              <a:rPr lang="en-US" altLang="zh-TW" sz="1600" baseline="-25000"/>
              <a:t>2</a:t>
            </a:r>
            <a:r>
              <a:rPr lang="en-US" altLang="zh-TW" sz="1600"/>
              <a:t> LOCK(d)</a:t>
            </a:r>
            <a:endParaRPr lang="en-US" altLang="zh-TW" sz="1400"/>
          </a:p>
        </p:txBody>
      </p:sp>
      <p:sp>
        <p:nvSpPr>
          <p:cNvPr id="29701" name="Text Box 1029"/>
          <p:cNvSpPr txBox="1">
            <a:spLocks noChangeArrowheads="1"/>
          </p:cNvSpPr>
          <p:nvPr/>
        </p:nvSpPr>
        <p:spPr bwMode="auto">
          <a:xfrm>
            <a:off x="5562600" y="4648200"/>
            <a:ext cx="15240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/>
              <a:t>T</a:t>
            </a:r>
            <a:r>
              <a:rPr lang="en-US" altLang="zh-TW" sz="1600" baseline="-25000"/>
              <a:t>2 </a:t>
            </a:r>
            <a:r>
              <a:rPr lang="en-US" altLang="zh-TW" sz="1600"/>
              <a:t>→ T</a:t>
            </a:r>
            <a:r>
              <a:rPr lang="en-US" altLang="zh-TW" sz="1600" baseline="-25000"/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/>
              <a:t>T</a:t>
            </a:r>
            <a:r>
              <a:rPr lang="en-US" altLang="zh-TW" sz="1600" baseline="-25000"/>
              <a:t>2</a:t>
            </a:r>
            <a:r>
              <a:rPr lang="en-US" altLang="zh-TW" sz="1600"/>
              <a:t> UNLOCK(d)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600"/>
              <a:t>T</a:t>
            </a:r>
            <a:r>
              <a:rPr lang="en-US" altLang="zh-TW" sz="1600" baseline="-25000"/>
              <a:t>1</a:t>
            </a:r>
            <a:r>
              <a:rPr lang="en-US" altLang="zh-TW" sz="1600"/>
              <a:t> LOCK(d)</a:t>
            </a:r>
            <a:endParaRPr lang="en-US" altLang="zh-TW" sz="1400"/>
          </a:p>
        </p:txBody>
      </p:sp>
      <p:graphicFrame>
        <p:nvGraphicFramePr>
          <p:cNvPr id="29702" name="Object 10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72544"/>
              </p:ext>
            </p:extLst>
          </p:nvPr>
        </p:nvGraphicFramePr>
        <p:xfrm>
          <a:off x="3551238" y="2852936"/>
          <a:ext cx="109537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name="Equation" r:id="rId3" imgW="99720" imgH="99720" progId="Equation">
                  <p:embed/>
                </p:oleObj>
              </mc:Choice>
              <mc:Fallback>
                <p:oleObj name="Equation" r:id="rId3" imgW="99720" imgH="99720" progId="Equation">
                  <p:embed/>
                  <p:pic>
                    <p:nvPicPr>
                      <p:cNvPr id="0" name="Object 103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2852936"/>
                        <a:ext cx="109537" cy="10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03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107783"/>
              </p:ext>
            </p:extLst>
          </p:nvPr>
        </p:nvGraphicFramePr>
        <p:xfrm>
          <a:off x="4313238" y="2852936"/>
          <a:ext cx="109537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Equation" r:id="rId5" imgW="99720" imgH="99720" progId="Equation">
                  <p:embed/>
                </p:oleObj>
              </mc:Choice>
              <mc:Fallback>
                <p:oleObj name="Equation" r:id="rId5" imgW="99720" imgH="99720" progId="Equation">
                  <p:embed/>
                  <p:pic>
                    <p:nvPicPr>
                      <p:cNvPr id="0" name="Object 103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2852936"/>
                        <a:ext cx="109537" cy="10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1032"/>
          <p:cNvSpPr txBox="1">
            <a:spLocks noChangeArrowheads="1"/>
          </p:cNvSpPr>
          <p:nvPr/>
        </p:nvSpPr>
        <p:spPr bwMode="auto">
          <a:xfrm>
            <a:off x="5683250" y="2514600"/>
            <a:ext cx="1479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TW" altLang="en-US" sz="16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Ti           Tj)</a:t>
            </a:r>
          </a:p>
        </p:txBody>
      </p:sp>
      <p:sp>
        <p:nvSpPr>
          <p:cNvPr id="29705" name="Line 1033"/>
          <p:cNvSpPr>
            <a:spLocks noChangeShapeType="1"/>
          </p:cNvSpPr>
          <p:nvPr/>
        </p:nvSpPr>
        <p:spPr bwMode="auto">
          <a:xfrm>
            <a:off x="6064250" y="2667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Theorem for Testing Serializability</a:t>
            </a:r>
            <a:endParaRPr lang="zh-TW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876800" cy="4648200"/>
          </a:xfrm>
        </p:spPr>
        <p:txBody>
          <a:bodyPr/>
          <a:lstStyle/>
          <a:p>
            <a:pPr lvl="2">
              <a:buClr>
                <a:srgbClr val="33CC33"/>
              </a:buClr>
            </a:pPr>
            <a:r>
              <a:rPr lang="en-US" altLang="zh-TW" sz="1800" b="1" dirty="0" err="1"/>
              <a:t>Thm</a:t>
            </a:r>
            <a:r>
              <a:rPr lang="en-US" altLang="zh-TW" sz="1800" b="1" dirty="0"/>
              <a:t> </a:t>
            </a:r>
            <a:r>
              <a:rPr lang="en-US" altLang="zh-TW" sz="1800" b="1" dirty="0" smtClean="0"/>
              <a:t>13.1</a:t>
            </a:r>
            <a:r>
              <a:rPr lang="en-US" altLang="zh-TW" sz="1800" dirty="0"/>
              <a:t>: If the precedence graph of a schedule contains </a:t>
            </a:r>
            <a:r>
              <a:rPr lang="en-US" altLang="zh-TW" sz="1800" b="1" dirty="0"/>
              <a:t>no cycle</a:t>
            </a:r>
            <a:r>
              <a:rPr lang="en-US" altLang="zh-TW" sz="1800" dirty="0"/>
              <a:t> then schedule is </a:t>
            </a:r>
            <a:r>
              <a:rPr lang="en-US" altLang="zh-TW" sz="1800" b="1" dirty="0" err="1"/>
              <a:t>serializable</a:t>
            </a:r>
            <a:r>
              <a:rPr lang="en-US" altLang="zh-TW" sz="1800" dirty="0"/>
              <a:t>.</a:t>
            </a:r>
          </a:p>
          <a:p>
            <a:pPr lvl="3">
              <a:buFontTx/>
              <a:buNone/>
            </a:pPr>
            <a:endParaRPr lang="en-US" altLang="zh-TW" sz="1600" b="1" dirty="0"/>
          </a:p>
          <a:p>
            <a:pPr lvl="3">
              <a:buFontTx/>
              <a:buNone/>
            </a:pPr>
            <a:endParaRPr lang="en-US" altLang="zh-TW" sz="1600" b="1" dirty="0"/>
          </a:p>
          <a:p>
            <a:pPr lvl="2">
              <a:buFontTx/>
              <a:buNone/>
            </a:pPr>
            <a:r>
              <a:rPr lang="en-US" altLang="zh-TW" sz="1800" b="1" dirty="0"/>
              <a:t>&lt;Example </a:t>
            </a:r>
            <a:r>
              <a:rPr lang="en-US" altLang="zh-TW" sz="1800" b="1" dirty="0" smtClean="0"/>
              <a:t>13.6</a:t>
            </a:r>
            <a:r>
              <a:rPr lang="en-US" altLang="zh-TW" sz="1800" b="1" dirty="0"/>
              <a:t>&gt;</a:t>
            </a:r>
            <a:br>
              <a:rPr lang="en-US" altLang="zh-TW" sz="1800" b="1" dirty="0"/>
            </a:br>
            <a:r>
              <a:rPr lang="en-US" altLang="zh-TW" sz="1800" dirty="0"/>
              <a:t>Consider the following three transactions:</a:t>
            </a:r>
            <a:br>
              <a:rPr lang="en-US" altLang="zh-TW" sz="1800" dirty="0"/>
            </a:br>
            <a:endParaRPr lang="en-US" altLang="zh-TW" sz="1800" dirty="0"/>
          </a:p>
          <a:p>
            <a:pPr lvl="3">
              <a:buFontTx/>
              <a:buNone/>
            </a:pPr>
            <a:endParaRPr lang="en-US" altLang="zh-TW" sz="1600" dirty="0"/>
          </a:p>
          <a:p>
            <a:pPr lvl="3">
              <a:buFontTx/>
              <a:buNone/>
            </a:pPr>
            <a:endParaRPr lang="en-US" altLang="zh-TW" sz="1600" dirty="0"/>
          </a:p>
          <a:p>
            <a:pPr lvl="3">
              <a:buFontTx/>
              <a:buNone/>
            </a:pPr>
            <a:endParaRPr lang="en-US" altLang="zh-TW" sz="1600" dirty="0"/>
          </a:p>
          <a:p>
            <a:pPr lvl="3">
              <a:buFontTx/>
              <a:buNone/>
            </a:pPr>
            <a:endParaRPr lang="en-US" altLang="zh-TW" sz="1600" dirty="0"/>
          </a:p>
          <a:p>
            <a:pPr lvl="3">
              <a:buFontTx/>
              <a:buNone/>
            </a:pPr>
            <a:endParaRPr lang="zh-TW" altLang="en-US" sz="1600" dirty="0"/>
          </a:p>
        </p:txBody>
      </p:sp>
      <p:grpSp>
        <p:nvGrpSpPr>
          <p:cNvPr id="27670" name="Group 22"/>
          <p:cNvGrpSpPr>
            <a:grpSpLocks/>
          </p:cNvGrpSpPr>
          <p:nvPr/>
        </p:nvGrpSpPr>
        <p:grpSpPr bwMode="auto">
          <a:xfrm>
            <a:off x="838200" y="3886200"/>
            <a:ext cx="4343400" cy="1660525"/>
            <a:chOff x="480" y="2592"/>
            <a:chExt cx="2736" cy="1046"/>
          </a:xfrm>
        </p:grpSpPr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480" y="2592"/>
              <a:ext cx="816" cy="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T</a:t>
              </a:r>
              <a:r>
                <a:rPr lang="en-US" altLang="zh-TW" sz="1200" baseline="-25000">
                  <a:latin typeface="Times New Roman" pitchFamily="18" charset="0"/>
                  <a:ea typeface="新細明體" charset="-120"/>
                </a:rPr>
                <a:t>1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: Lock A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     Lock B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     UNLock A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     UNLock B</a:t>
              </a:r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1440" y="2592"/>
              <a:ext cx="816" cy="1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T</a:t>
              </a:r>
              <a:r>
                <a:rPr lang="en-US" altLang="zh-TW" sz="1200" baseline="-25000">
                  <a:latin typeface="Times New Roman" pitchFamily="18" charset="0"/>
                  <a:ea typeface="新細明體" charset="-120"/>
                </a:rPr>
                <a:t>2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: Lock B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     Lock C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     UNLock B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     Lock A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     UNLock C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     UNLock A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2400" y="2592"/>
              <a:ext cx="816" cy="5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T</a:t>
              </a:r>
              <a:r>
                <a:rPr lang="en-US" altLang="zh-TW" sz="1200" baseline="-25000">
                  <a:latin typeface="Times New Roman" pitchFamily="18" charset="0"/>
                  <a:ea typeface="新細明體" charset="-120"/>
                </a:rPr>
                <a:t>3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: 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      </a:t>
              </a:r>
            </a:p>
            <a:p>
              <a:pPr algn="l" eaLnBrk="0" hangingPunct="0">
                <a:spcBef>
                  <a:spcPct val="50000"/>
                </a:spcBef>
              </a:pPr>
              <a:endParaRPr lang="zh-TW" altLang="en-US" sz="1200"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191000" y="1371600"/>
            <a:ext cx="5715000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algn="l" eaLnBrk="0" hangingPunct="0"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 dirty="0">
                <a:latin typeface="Times New Roman" pitchFamily="18" charset="0"/>
                <a:ea typeface="新細明體" charset="-120"/>
              </a:rPr>
              <a:t> A schedule for T1, T2, and T3:</a:t>
            </a:r>
            <a:br>
              <a:rPr lang="en-US" altLang="zh-TW" dirty="0">
                <a:latin typeface="Times New Roman" pitchFamily="18" charset="0"/>
                <a:ea typeface="新細明體" charset="-120"/>
              </a:rPr>
            </a:br>
            <a:endParaRPr lang="en-US" altLang="zh-TW" sz="800" dirty="0">
              <a:latin typeface="Times New Roman" pitchFamily="18" charset="0"/>
              <a:ea typeface="新細明體" charset="-120"/>
            </a:endParaRP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   </a:t>
            </a: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(1)    T1 : LOCK A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   (2)    T2 : LOCK B			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   (3)    T2 : LOCK C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   (4)    T2 : </a:t>
            </a:r>
            <a:r>
              <a:rPr lang="en-US" altLang="zh-TW" sz="1300" u="sng" dirty="0">
                <a:latin typeface="Times New Roman" pitchFamily="18" charset="0"/>
                <a:ea typeface="新細明體" charset="-120"/>
              </a:rPr>
              <a:t>UNLOCK B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   (5)    T1 : </a:t>
            </a:r>
            <a:r>
              <a:rPr lang="en-US" altLang="zh-TW" sz="1300" u="sng" dirty="0">
                <a:latin typeface="Times New Roman" pitchFamily="18" charset="0"/>
                <a:ea typeface="新細明體" charset="-120"/>
              </a:rPr>
              <a:t>LOCK B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   (6)    T1 : </a:t>
            </a:r>
            <a:r>
              <a:rPr lang="en-US" altLang="zh-TW" sz="1300" u="sng" dirty="0">
                <a:latin typeface="Times New Roman" pitchFamily="18" charset="0"/>
                <a:ea typeface="新細明體" charset="-120"/>
              </a:rPr>
              <a:t>UNLOCK A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   (7)    T2 : </a:t>
            </a:r>
            <a:r>
              <a:rPr lang="en-US" altLang="zh-TW" sz="1300" u="sng" dirty="0">
                <a:latin typeface="Times New Roman" pitchFamily="18" charset="0"/>
                <a:ea typeface="新細明體" charset="-120"/>
              </a:rPr>
              <a:t>LOCK A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   (8)    T2 : </a:t>
            </a:r>
            <a:r>
              <a:rPr lang="en-US" altLang="zh-TW" sz="1300" u="sng" dirty="0">
                <a:latin typeface="Times New Roman" pitchFamily="18" charset="0"/>
                <a:ea typeface="新細明體" charset="-120"/>
              </a:rPr>
              <a:t>UNLOCK C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   (9)    T2 : UNLOCK A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   (10)  T3 : LOCK A	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   (11)  T3 : </a:t>
            </a:r>
            <a:r>
              <a:rPr lang="en-US" altLang="zh-TW" sz="1300" u="sng" dirty="0">
                <a:latin typeface="Times New Roman" pitchFamily="18" charset="0"/>
                <a:ea typeface="新細明體" charset="-120"/>
              </a:rPr>
              <a:t>LOCK C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   (12)  T1 : UNLOCK B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   (13)  T3 : UNLOCK C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300" dirty="0">
                <a:latin typeface="Times New Roman" pitchFamily="18" charset="0"/>
                <a:ea typeface="新細明體" charset="-120"/>
              </a:rPr>
              <a:t>   (14)  T3 : UNLOCK A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  <a:buFontTx/>
              <a:buChar char="-"/>
            </a:pPr>
            <a:endParaRPr lang="en-US" altLang="zh-TW" sz="800" dirty="0">
              <a:latin typeface="Times New Roman" pitchFamily="18" charset="0"/>
              <a:ea typeface="新細明體" charset="-120"/>
            </a:endParaRP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 dirty="0">
                <a:latin typeface="Times New Roman" pitchFamily="18" charset="0"/>
                <a:ea typeface="新細明體" charset="-120"/>
              </a:rPr>
              <a:t> The precedence graph of the schedule is: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endParaRPr lang="en-US" altLang="zh-TW" sz="13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681788" y="5056188"/>
            <a:ext cx="434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T1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7177088" y="5794375"/>
            <a:ext cx="434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T2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6115050" y="5803900"/>
            <a:ext cx="434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T3</a:t>
            </a:r>
          </a:p>
        </p:txBody>
      </p:sp>
      <p:sp>
        <p:nvSpPr>
          <p:cNvPr id="27660" name="Arc 12"/>
          <p:cNvSpPr>
            <a:spLocks/>
          </p:cNvSpPr>
          <p:nvPr/>
        </p:nvSpPr>
        <p:spPr bwMode="auto">
          <a:xfrm>
            <a:off x="6837363" y="5364163"/>
            <a:ext cx="322262" cy="493712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1" name="Arc 13"/>
          <p:cNvSpPr>
            <a:spLocks/>
          </p:cNvSpPr>
          <p:nvPr/>
        </p:nvSpPr>
        <p:spPr bwMode="auto">
          <a:xfrm>
            <a:off x="7043738" y="5286375"/>
            <a:ext cx="293687" cy="5222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H="1">
            <a:off x="6565900" y="6021388"/>
            <a:ext cx="641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7667625" y="5791200"/>
            <a:ext cx="1704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not serializable !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7391400" y="2348880"/>
            <a:ext cx="2819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200" dirty="0">
                <a:latin typeface="Times New Roman" pitchFamily="18" charset="0"/>
                <a:ea typeface="新細明體" charset="-120"/>
              </a:rPr>
              <a:t>From (4), (5) we have</a:t>
            </a: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  T2         T1</a:t>
            </a:r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9296400" y="249289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7391400" y="2780928"/>
            <a:ext cx="2819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200" dirty="0">
                <a:latin typeface="Times New Roman" pitchFamily="18" charset="0"/>
                <a:ea typeface="新細明體" charset="-120"/>
              </a:rPr>
              <a:t>From (6), (7) we have</a:t>
            </a: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  T1         T2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7391400" y="3140968"/>
            <a:ext cx="2819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200" dirty="0">
                <a:latin typeface="Times New Roman" pitchFamily="18" charset="0"/>
                <a:ea typeface="新細明體" charset="-120"/>
              </a:rPr>
              <a:t>From (8), (11) we have</a:t>
            </a: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T2         T3</a:t>
            </a: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V="1">
            <a:off x="9296400" y="2924944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V="1">
            <a:off x="9261475" y="3284984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667000"/>
            <a:ext cx="8420100" cy="1143000"/>
          </a:xfrm>
        </p:spPr>
        <p:txBody>
          <a:bodyPr/>
          <a:lstStyle/>
          <a:p>
            <a:r>
              <a:rPr lang="en-US" altLang="zh-TW" dirty="0" smtClean="0"/>
              <a:t>13</a:t>
            </a:r>
            <a:r>
              <a:rPr lang="zh-TW" altLang="en-US" dirty="0" smtClean="0"/>
              <a:t>.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/>
              <a:t>Two-Phase Locking </a:t>
            </a:r>
            <a:endParaRPr lang="zh-TW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13</a:t>
            </a:r>
            <a:r>
              <a:rPr lang="zh-TW" altLang="en-US" smtClean="0"/>
              <a:t>-</a:t>
            </a:r>
            <a:fld id="{6E016537-3CCA-48D3-9633-7FD00DF1F8E4}" type="slidenum">
              <a:rPr lang="zh-TW" altLang="en-US" smtClean="0"/>
              <a:pPr/>
              <a:t>24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81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Two-Phase </a:t>
            </a:r>
            <a:r>
              <a:rPr lang="en-US" altLang="zh-TW" dirty="0" smtClean="0"/>
              <a:t>Locking (2PL): Definition</a:t>
            </a:r>
            <a:endParaRPr lang="zh-TW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924800" cy="4648200"/>
          </a:xfrm>
        </p:spPr>
        <p:txBody>
          <a:bodyPr/>
          <a:lstStyle/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 dirty="0"/>
              <a:t> A protocol that guarantees </a:t>
            </a:r>
            <a:r>
              <a:rPr lang="en-US" altLang="zh-TW" b="1" dirty="0" err="1"/>
              <a:t>serializability</a:t>
            </a:r>
            <a:r>
              <a:rPr lang="en-US" altLang="zh-TW" dirty="0"/>
              <a:t>.</a:t>
            </a:r>
          </a:p>
          <a:p>
            <a:pPr lvl="2">
              <a:buClr>
                <a:srgbClr val="009900"/>
              </a:buClr>
              <a:buFont typeface="Wingdings" pitchFamily="2" charset="2"/>
              <a:buChar char="§"/>
            </a:pPr>
            <a:r>
              <a:rPr lang="en-US" altLang="zh-TW" dirty="0"/>
              <a:t> A transaction obeying the </a:t>
            </a:r>
            <a:r>
              <a:rPr lang="en-US" altLang="zh-TW" b="1" dirty="0"/>
              <a:t>two-phase locking protocol (2PL)</a:t>
            </a:r>
            <a:r>
              <a:rPr lang="en-US" altLang="zh-TW" dirty="0"/>
              <a:t> if</a:t>
            </a:r>
          </a:p>
          <a:p>
            <a:pPr lvl="3">
              <a:buFontTx/>
              <a:buNone/>
            </a:pPr>
            <a:r>
              <a:rPr lang="en-US" altLang="zh-TW" dirty="0"/>
              <a:t>&lt;a&gt; before operating on any object, the transaction first acquires a </a:t>
            </a:r>
            <a:br>
              <a:rPr lang="en-US" altLang="zh-TW" dirty="0"/>
            </a:br>
            <a:r>
              <a:rPr lang="en-US" altLang="zh-TW" dirty="0"/>
              <a:t>   lock on that object </a:t>
            </a:r>
            <a:r>
              <a:rPr lang="en-US" altLang="zh-TW" u="sng" dirty="0"/>
              <a:t>(the locking phase</a:t>
            </a:r>
            <a:r>
              <a:rPr lang="en-US" altLang="zh-TW" dirty="0"/>
              <a:t>)</a:t>
            </a:r>
          </a:p>
          <a:p>
            <a:pPr lvl="3">
              <a:buFontTx/>
              <a:buNone/>
            </a:pPr>
            <a:r>
              <a:rPr lang="en-US" altLang="zh-TW" dirty="0"/>
              <a:t>&lt;b&gt; after releasing a lock, the transaction never acquires any more </a:t>
            </a:r>
            <a:br>
              <a:rPr lang="en-US" altLang="zh-TW" dirty="0"/>
            </a:br>
            <a:r>
              <a:rPr lang="en-US" altLang="zh-TW" dirty="0"/>
              <a:t>   lock </a:t>
            </a:r>
            <a:r>
              <a:rPr lang="en-US" altLang="zh-TW" u="sng" dirty="0"/>
              <a:t>(the unlocking phase</a:t>
            </a:r>
            <a:r>
              <a:rPr lang="en-US" altLang="zh-TW" dirty="0"/>
              <a:t> )</a:t>
            </a:r>
          </a:p>
          <a:p>
            <a:pPr lvl="3">
              <a:buFontTx/>
              <a:buNone/>
            </a:pPr>
            <a:r>
              <a:rPr lang="en-US" altLang="zh-TW" dirty="0"/>
              <a:t>i.e. in any transaction, all locks must precede all unlock.</a:t>
            </a:r>
          </a:p>
          <a:p>
            <a:pPr lvl="3">
              <a:buFontTx/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2PL: Example</a:t>
            </a:r>
            <a:endParaRPr lang="zh-TW" altLang="en-US" sz="2000" b="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44488" y="1268413"/>
            <a:ext cx="6057900" cy="383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 eaLnBrk="0" hangingPunct="0"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&lt;e.g.&gt; 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T1:                    T2:                       T3: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LOCK A          LOCK A              LOCK B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LOCK B          LOCK C               LOCK C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UNLOCK A    UNLOCK C         UNLOCK B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UNLOCK B    UNLOCK A         LOCK A 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		                            UNLOCK C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		                            UNLOCK A</a:t>
            </a: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endParaRPr lang="en-US" altLang="zh-TW">
              <a:latin typeface="Times New Roman" pitchFamily="18" charset="0"/>
              <a:ea typeface="新細明體" charset="-120"/>
            </a:endParaRPr>
          </a:p>
          <a:p>
            <a:pPr lvl="3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endParaRPr lang="en-US" altLang="zh-TW">
              <a:latin typeface="Times New Roman" pitchFamily="18" charset="0"/>
              <a:ea typeface="新細明體" charset="-120"/>
            </a:endParaRPr>
          </a:p>
          <a:p>
            <a:pPr lvl="3" algn="l" eaLnBrk="0" hangingPunct="0"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                     T1  obey 2PL		                  	              T2  obey 2PL		            	              T3  not obey 2PL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 rot="16200000" flipH="1">
            <a:off x="3378201" y="3568700"/>
            <a:ext cx="457200" cy="428625"/>
          </a:xfrm>
          <a:prstGeom prst="rightArrow">
            <a:avLst>
              <a:gd name="adj1" fmla="val 50000"/>
              <a:gd name="adj2" fmla="val 533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220788" y="5181600"/>
            <a:ext cx="5943600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700" b="1">
                <a:latin typeface="Times New Roman" pitchFamily="18" charset="0"/>
                <a:ea typeface="新細明體" charset="-120"/>
              </a:rPr>
              <a:t>Note: </a:t>
            </a:r>
            <a:r>
              <a:rPr lang="en-US" altLang="zh-TW" sz="1700" u="sng">
                <a:latin typeface="Times New Roman" pitchFamily="18" charset="0"/>
                <a:ea typeface="新細明體" charset="-120"/>
              </a:rPr>
              <a:t>In practice</a:t>
            </a:r>
            <a:r>
              <a:rPr lang="en-US" altLang="zh-TW" sz="1700">
                <a:latin typeface="Times New Roman" pitchFamily="18" charset="0"/>
                <a:ea typeface="新細明體" charset="-120"/>
              </a:rPr>
              <a:t>, a lock releasing phase is often compressed into     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TW" sz="1700">
                <a:latin typeface="Times New Roman" pitchFamily="18" charset="0"/>
                <a:ea typeface="新細明體" charset="-120"/>
              </a:rPr>
              <a:t>           the single operation of COMMIT (or ROLLBACK) at end-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TW" sz="1700">
                <a:latin typeface="Times New Roman" pitchFamily="18" charset="0"/>
                <a:ea typeface="新細明體" charset="-120"/>
              </a:rPr>
              <a:t>           of-transaction.</a:t>
            </a:r>
            <a:endParaRPr lang="en-US" altLang="zh-TW" sz="1700" b="1" u="sng">
              <a:latin typeface="Times New Roman" pitchFamily="18" charset="0"/>
              <a:ea typeface="新細明體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09184" y="3554412"/>
            <a:ext cx="3200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endParaRPr lang="en-US" altLang="zh-TW" sz="1600" b="1" dirty="0">
              <a:latin typeface="Times New Roman" pitchFamily="18" charset="0"/>
              <a:ea typeface="華康行書體(P)" pitchFamily="66" charset="-12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r>
              <a:rPr lang="en-US" altLang="zh-TW" sz="1600" dirty="0">
                <a:latin typeface="Times New Roman" pitchFamily="18" charset="0"/>
                <a:ea typeface="華康行書體(P)" pitchFamily="66" charset="-120"/>
              </a:rPr>
              <a:t>&lt;e.g.1&gt; T1, T2 any interleaved </a:t>
            </a:r>
            <a:br>
              <a:rPr lang="en-US" altLang="zh-TW" sz="1600" dirty="0">
                <a:latin typeface="Times New Roman" pitchFamily="18" charset="0"/>
                <a:ea typeface="華康行書體(P)" pitchFamily="66" charset="-120"/>
              </a:rPr>
            </a:br>
            <a:r>
              <a:rPr lang="en-US" altLang="zh-TW" sz="1600" dirty="0">
                <a:latin typeface="Times New Roman" pitchFamily="18" charset="0"/>
                <a:ea typeface="華康行書體(P)" pitchFamily="66" charset="-120"/>
              </a:rPr>
              <a:t>             schedules are </a:t>
            </a:r>
            <a:r>
              <a:rPr lang="en-US" altLang="zh-TW" sz="1600" dirty="0" err="1">
                <a:latin typeface="Times New Roman" pitchFamily="18" charset="0"/>
                <a:ea typeface="華康行書體(P)" pitchFamily="66" charset="-120"/>
              </a:rPr>
              <a:t>serializable</a:t>
            </a:r>
            <a:r>
              <a:rPr lang="en-US" altLang="zh-TW" sz="1600" dirty="0">
                <a:latin typeface="Times New Roman" pitchFamily="18" charset="0"/>
                <a:ea typeface="華康行書體(P)" pitchFamily="66" charset="-120"/>
              </a:rPr>
              <a:t>.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r>
              <a:rPr lang="en-US" altLang="zh-TW" sz="1600" dirty="0">
                <a:latin typeface="Times New Roman" pitchFamily="18" charset="0"/>
                <a:ea typeface="華康行書體(P)" pitchFamily="66" charset="-120"/>
              </a:rPr>
              <a:t>&lt;e.g.2&gt; T1, T2 , T3 perhaps</a:t>
            </a:r>
            <a:endParaRPr lang="zh-TW" altLang="en-US" sz="2400" dirty="0">
              <a:latin typeface="Times New Roman" pitchFamily="18" charset="0"/>
              <a:ea typeface="華康行書體(P)" pitchFamily="6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2PL: </a:t>
            </a:r>
            <a:r>
              <a:rPr lang="en-US" altLang="zh-TW" dirty="0" err="1"/>
              <a:t>Theorm</a:t>
            </a:r>
            <a:endParaRPr lang="zh-TW" altLang="en-US" sz="1800" b="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6096000" cy="4648200"/>
          </a:xfrm>
        </p:spPr>
        <p:txBody>
          <a:bodyPr/>
          <a:lstStyle/>
          <a:p>
            <a:pPr lvl="2">
              <a:buClr>
                <a:srgbClr val="33CC33"/>
              </a:buClr>
            </a:pPr>
            <a:r>
              <a:rPr lang="en-US" altLang="zh-TW" b="1" dirty="0" err="1"/>
              <a:t>Thm</a:t>
            </a:r>
            <a:r>
              <a:rPr lang="en-US" altLang="zh-TW" b="1" dirty="0"/>
              <a:t> </a:t>
            </a:r>
            <a:r>
              <a:rPr lang="en-US" altLang="zh-TW" b="1" dirty="0" smtClean="0"/>
              <a:t>13.2</a:t>
            </a:r>
            <a:r>
              <a:rPr lang="en-US" altLang="zh-TW" b="1" dirty="0"/>
              <a:t>:</a:t>
            </a:r>
            <a:r>
              <a:rPr lang="en-US" altLang="zh-TW" dirty="0"/>
              <a:t> If all transactions obey the “2PL” protocol, then all possible interleaved schedules are </a:t>
            </a:r>
            <a:r>
              <a:rPr lang="en-US" altLang="zh-TW" dirty="0" err="1"/>
              <a:t>serializable</a:t>
            </a:r>
            <a:r>
              <a:rPr lang="en-US" altLang="zh-TW" dirty="0"/>
              <a:t>. </a:t>
            </a:r>
          </a:p>
          <a:p>
            <a:pPr marL="1333500" lvl="3" indent="0">
              <a:buFontTx/>
              <a:buNone/>
            </a:pPr>
            <a:r>
              <a:rPr lang="en-US" altLang="zh-TW" sz="1600" dirty="0"/>
              <a:t>[proof]: [by contradiction]		   </a:t>
            </a:r>
          </a:p>
          <a:p>
            <a:pPr marL="1333500" lvl="3" indent="0">
              <a:buFontTx/>
              <a:buNone/>
            </a:pPr>
            <a:r>
              <a:rPr lang="en-US" altLang="zh-TW" sz="1600" dirty="0"/>
              <a:t>Suppose not. Then by </a:t>
            </a:r>
            <a:r>
              <a:rPr lang="en-US" altLang="zh-TW" sz="1600" dirty="0" err="1"/>
              <a:t>Thm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13.1</a:t>
            </a:r>
            <a:r>
              <a:rPr lang="en-US" altLang="zh-TW" sz="1600" dirty="0"/>
              <a:t>, the </a:t>
            </a:r>
            <a:r>
              <a:rPr lang="en-US" altLang="zh-TW" sz="1600" b="1" dirty="0"/>
              <a:t>precedence Graph G</a:t>
            </a:r>
            <a:r>
              <a:rPr lang="en-US" altLang="zh-TW" sz="1600" dirty="0"/>
              <a:t> for </a:t>
            </a:r>
            <a:r>
              <a:rPr lang="en-US" altLang="zh-TW" sz="1600" b="1" dirty="0"/>
              <a:t>S</a:t>
            </a:r>
            <a:r>
              <a:rPr lang="en-US" altLang="zh-TW" sz="1600" dirty="0"/>
              <a:t> has a cycle, say</a:t>
            </a:r>
          </a:p>
          <a:p>
            <a:pPr marL="1333500" lvl="3" indent="0">
              <a:buFontTx/>
              <a:buNone/>
            </a:pPr>
            <a:r>
              <a:rPr lang="en-US" altLang="zh-TW" sz="1600" dirty="0"/>
              <a:t>        T</a:t>
            </a:r>
            <a:r>
              <a:rPr lang="en-US" altLang="zh-TW" sz="1400" dirty="0"/>
              <a:t>i</a:t>
            </a:r>
            <a:r>
              <a:rPr lang="en-US" altLang="zh-TW" sz="1000" dirty="0"/>
              <a:t>1</a:t>
            </a:r>
            <a:r>
              <a:rPr lang="en-US" altLang="zh-TW" sz="1600" dirty="0"/>
              <a:t> =&gt; T</a:t>
            </a:r>
            <a:r>
              <a:rPr lang="en-US" altLang="zh-TW" sz="1400" dirty="0"/>
              <a:t>i</a:t>
            </a:r>
            <a:r>
              <a:rPr lang="en-US" altLang="zh-TW" sz="1000" dirty="0"/>
              <a:t>2</a:t>
            </a:r>
            <a:r>
              <a:rPr lang="en-US" altLang="zh-TW" sz="1600" dirty="0"/>
              <a:t> =&gt; ... =&gt; T</a:t>
            </a:r>
            <a:r>
              <a:rPr lang="en-US" altLang="zh-TW" sz="1400" dirty="0"/>
              <a:t>i</a:t>
            </a:r>
            <a:r>
              <a:rPr lang="en-US" altLang="zh-TW" sz="1000" dirty="0"/>
              <a:t>p</a:t>
            </a:r>
            <a:r>
              <a:rPr lang="en-US" altLang="zh-TW" sz="1600" dirty="0"/>
              <a:t> =&gt; T</a:t>
            </a:r>
            <a:r>
              <a:rPr lang="en-US" altLang="zh-TW" sz="1400" dirty="0"/>
              <a:t>i</a:t>
            </a:r>
            <a:r>
              <a:rPr lang="en-US" altLang="zh-TW" sz="1000" dirty="0"/>
              <a:t>1</a:t>
            </a:r>
            <a:r>
              <a:rPr lang="en-US" altLang="zh-TW" sz="1600" dirty="0"/>
              <a:t>.</a:t>
            </a:r>
          </a:p>
          <a:p>
            <a:pPr marL="1333500" lvl="3" indent="0">
              <a:buFontTx/>
              <a:buNone/>
            </a:pPr>
            <a:endParaRPr lang="en-US" altLang="zh-TW" sz="1600" dirty="0"/>
          </a:p>
          <a:p>
            <a:pPr marL="1333500" lvl="3" indent="0">
              <a:lnSpc>
                <a:spcPct val="170000"/>
              </a:lnSpc>
              <a:buFontTx/>
              <a:buNone/>
            </a:pPr>
            <a:r>
              <a:rPr lang="en-US" altLang="zh-TW" sz="1600" dirty="0"/>
              <a:t>Then some LOCK by T</a:t>
            </a:r>
            <a:r>
              <a:rPr lang="en-US" altLang="zh-TW" sz="1400" dirty="0"/>
              <a:t>i</a:t>
            </a:r>
            <a:r>
              <a:rPr lang="en-US" altLang="zh-TW" sz="1000" dirty="0"/>
              <a:t>2</a:t>
            </a:r>
            <a:r>
              <a:rPr lang="en-US" altLang="zh-TW" sz="1400" dirty="0"/>
              <a:t> </a:t>
            </a:r>
            <a:r>
              <a:rPr lang="en-US" altLang="zh-TW" sz="1600" dirty="0"/>
              <a:t>follows an UNLOCK by T</a:t>
            </a:r>
            <a:r>
              <a:rPr lang="en-US" altLang="zh-TW" sz="1400" dirty="0"/>
              <a:t>i</a:t>
            </a:r>
            <a:r>
              <a:rPr lang="en-US" altLang="zh-TW" sz="1000" dirty="0"/>
              <a:t>1</a:t>
            </a:r>
            <a:r>
              <a:rPr lang="en-US" altLang="zh-TW" sz="1600" dirty="0"/>
              <a:t>;                                    some LOCK  by T</a:t>
            </a:r>
            <a:r>
              <a:rPr lang="en-US" altLang="zh-TW" sz="1400" dirty="0"/>
              <a:t>i</a:t>
            </a:r>
            <a:r>
              <a:rPr lang="en-US" altLang="zh-TW" sz="1000" dirty="0"/>
              <a:t>3</a:t>
            </a:r>
            <a:r>
              <a:rPr lang="en-US" altLang="zh-TW" sz="1600" dirty="0"/>
              <a:t> follows an UNLOCK  by T</a:t>
            </a:r>
            <a:r>
              <a:rPr lang="en-US" altLang="zh-TW" sz="1400" dirty="0"/>
              <a:t>i</a:t>
            </a:r>
            <a:r>
              <a:rPr lang="en-US" altLang="zh-TW" sz="1000" dirty="0"/>
              <a:t>2</a:t>
            </a:r>
            <a:r>
              <a:rPr lang="en-US" altLang="zh-TW" sz="1600" dirty="0"/>
              <a:t>;        </a:t>
            </a:r>
          </a:p>
          <a:p>
            <a:pPr marL="1333500" lvl="3" indent="0">
              <a:lnSpc>
                <a:spcPct val="10000"/>
              </a:lnSpc>
              <a:buFontTx/>
              <a:buNone/>
            </a:pPr>
            <a:r>
              <a:rPr lang="en-US" altLang="zh-TW" sz="1600" dirty="0"/>
              <a:t>                               </a:t>
            </a:r>
            <a:r>
              <a:rPr lang="en-US" altLang="zh-TW" sz="1600" b="1" dirty="0"/>
              <a:t>.</a:t>
            </a:r>
          </a:p>
          <a:p>
            <a:pPr marL="1333500" lvl="3" indent="0">
              <a:lnSpc>
                <a:spcPct val="10000"/>
              </a:lnSpc>
              <a:buFontTx/>
              <a:buNone/>
            </a:pPr>
            <a:r>
              <a:rPr lang="en-US" altLang="zh-TW" sz="1600" b="1" dirty="0"/>
              <a:t>                               .</a:t>
            </a:r>
          </a:p>
          <a:p>
            <a:pPr marL="1333500" lvl="3" indent="0">
              <a:lnSpc>
                <a:spcPct val="10000"/>
              </a:lnSpc>
              <a:buFontTx/>
              <a:buNone/>
            </a:pPr>
            <a:r>
              <a:rPr lang="en-US" altLang="zh-TW" sz="1600" b="1" dirty="0"/>
              <a:t>                               . </a:t>
            </a:r>
          </a:p>
          <a:p>
            <a:pPr marL="1333500" lvl="3" indent="0">
              <a:buFontTx/>
              <a:buNone/>
            </a:pPr>
            <a:r>
              <a:rPr lang="en-US" altLang="zh-TW" sz="1600" dirty="0"/>
              <a:t>    some LOCK by T</a:t>
            </a:r>
            <a:r>
              <a:rPr lang="en-US" altLang="zh-TW" sz="1400" dirty="0"/>
              <a:t>i</a:t>
            </a:r>
            <a:r>
              <a:rPr lang="en-US" altLang="zh-TW" sz="1000" dirty="0"/>
              <a:t>1</a:t>
            </a:r>
            <a:r>
              <a:rPr lang="en-US" altLang="zh-TW" sz="1600" dirty="0"/>
              <a:t> follows an UNLOCK by T</a:t>
            </a:r>
            <a:r>
              <a:rPr lang="en-US" altLang="zh-TW" sz="1400" dirty="0"/>
              <a:t>i</a:t>
            </a:r>
            <a:r>
              <a:rPr lang="en-US" altLang="zh-TW" sz="1000" dirty="0"/>
              <a:t>p</a:t>
            </a:r>
            <a:r>
              <a:rPr lang="en-US" altLang="zh-TW" sz="1600" dirty="0"/>
              <a:t>;</a:t>
            </a:r>
          </a:p>
          <a:p>
            <a:pPr marL="1333500" lvl="3" indent="0">
              <a:buFontTx/>
              <a:buNone/>
            </a:pPr>
            <a:r>
              <a:rPr lang="en-US" altLang="zh-TW" sz="1600" dirty="0"/>
              <a:t>    =&gt; A LOCK by T</a:t>
            </a:r>
            <a:r>
              <a:rPr lang="en-US" altLang="zh-TW" sz="1400" dirty="0"/>
              <a:t>i</a:t>
            </a:r>
            <a:r>
              <a:rPr lang="en-US" altLang="zh-TW" sz="1000" dirty="0"/>
              <a:t>1</a:t>
            </a:r>
            <a:r>
              <a:rPr lang="en-US" altLang="zh-TW" sz="1600" dirty="0"/>
              <a:t> follows an UNLOCK by T</a:t>
            </a:r>
            <a:r>
              <a:rPr lang="en-US" altLang="zh-TW" sz="1400" dirty="0"/>
              <a:t>i</a:t>
            </a:r>
            <a:r>
              <a:rPr lang="en-US" altLang="zh-TW" sz="1000" dirty="0"/>
              <a:t>1</a:t>
            </a:r>
            <a:r>
              <a:rPr lang="en-US" altLang="zh-TW" sz="1600" dirty="0"/>
              <a:t>  </a:t>
            </a:r>
          </a:p>
          <a:p>
            <a:pPr marL="1333500" lvl="3" indent="0">
              <a:buFontTx/>
              <a:buNone/>
            </a:pPr>
            <a:r>
              <a:rPr lang="en-US" altLang="zh-TW" sz="1600" dirty="0"/>
              <a:t>    =&gt; T</a:t>
            </a:r>
            <a:r>
              <a:rPr lang="en-US" altLang="zh-TW" sz="1400" dirty="0"/>
              <a:t>i</a:t>
            </a:r>
            <a:r>
              <a:rPr lang="en-US" altLang="zh-TW" sz="1000" dirty="0"/>
              <a:t>1</a:t>
            </a:r>
            <a:r>
              <a:rPr lang="en-US" altLang="zh-TW" sz="1600" dirty="0"/>
              <a:t> disobey of 2L protocol !!         </a:t>
            </a:r>
            <a:r>
              <a:rPr lang="en-US" altLang="zh-TW" sz="1400" b="1" dirty="0"/>
              <a:t>Q.E.D. #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324600" y="4648200"/>
            <a:ext cx="3200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endParaRPr lang="en-US" altLang="zh-TW" sz="1600" b="1" dirty="0">
              <a:latin typeface="Times New Roman" pitchFamily="18" charset="0"/>
              <a:ea typeface="華康行書體(P)" pitchFamily="66" charset="-12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r>
              <a:rPr lang="en-US" altLang="zh-TW" sz="1600" dirty="0">
                <a:latin typeface="Times New Roman" pitchFamily="18" charset="0"/>
                <a:ea typeface="華康行書體(P)" pitchFamily="66" charset="-120"/>
              </a:rPr>
              <a:t>&lt;e.g.1&gt; T1, T2 any interleaved </a:t>
            </a:r>
            <a:br>
              <a:rPr lang="en-US" altLang="zh-TW" sz="1600" dirty="0">
                <a:latin typeface="Times New Roman" pitchFamily="18" charset="0"/>
                <a:ea typeface="華康行書體(P)" pitchFamily="66" charset="-120"/>
              </a:rPr>
            </a:br>
            <a:r>
              <a:rPr lang="en-US" altLang="zh-TW" sz="1600" dirty="0">
                <a:latin typeface="Times New Roman" pitchFamily="18" charset="0"/>
                <a:ea typeface="華康行書體(P)" pitchFamily="66" charset="-120"/>
              </a:rPr>
              <a:t>             schedules are </a:t>
            </a:r>
            <a:r>
              <a:rPr lang="en-US" altLang="zh-TW" sz="1600" dirty="0" err="1">
                <a:latin typeface="Times New Roman" pitchFamily="18" charset="0"/>
                <a:ea typeface="華康行書體(P)" pitchFamily="66" charset="-120"/>
              </a:rPr>
              <a:t>serializable</a:t>
            </a:r>
            <a:r>
              <a:rPr lang="en-US" altLang="zh-TW" sz="1600" dirty="0">
                <a:latin typeface="Times New Roman" pitchFamily="18" charset="0"/>
                <a:ea typeface="華康行書體(P)" pitchFamily="66" charset="-120"/>
              </a:rPr>
              <a:t>.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009900"/>
              </a:buClr>
              <a:buSzPct val="110000"/>
            </a:pPr>
            <a:r>
              <a:rPr lang="en-US" altLang="zh-TW" sz="1600" dirty="0">
                <a:latin typeface="Times New Roman" pitchFamily="18" charset="0"/>
                <a:ea typeface="華康行書體(P)" pitchFamily="66" charset="-120"/>
              </a:rPr>
              <a:t>&lt;e.g.2&gt; T1, T2 , T3 perhaps</a:t>
            </a:r>
            <a:endParaRPr lang="zh-TW" altLang="en-US" sz="2400" dirty="0">
              <a:latin typeface="Times New Roman" pitchFamily="18" charset="0"/>
              <a:ea typeface="華康行書體(P)" pitchFamily="66" charset="-120"/>
            </a:endParaRPr>
          </a:p>
        </p:txBody>
      </p: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7143750" y="1751013"/>
            <a:ext cx="1466850" cy="2211387"/>
            <a:chOff x="4404" y="912"/>
            <a:chExt cx="924" cy="1393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4404" y="912"/>
              <a:ext cx="924" cy="1393"/>
              <a:chOff x="36" y="1356"/>
              <a:chExt cx="924" cy="1393"/>
            </a:xfrm>
          </p:grpSpPr>
          <p:sp>
            <p:nvSpPr>
              <p:cNvPr id="33798" name="Text Box 6"/>
              <p:cNvSpPr txBox="1">
                <a:spLocks noChangeArrowheads="1"/>
              </p:cNvSpPr>
              <p:nvPr/>
            </p:nvSpPr>
            <p:spPr bwMode="auto">
              <a:xfrm>
                <a:off x="36" y="1356"/>
                <a:ext cx="915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UNLOCK    LOCK</a:t>
                </a:r>
                <a:endParaRPr lang="en-US" altLang="zh-TW" sz="1400">
                  <a:latin typeface="Times New Roman" pitchFamily="18" charset="0"/>
                  <a:ea typeface="新細明體" charset="-120"/>
                </a:endParaRPr>
              </a:p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    Ti1         Ti2</a:t>
                </a:r>
              </a:p>
            </p:txBody>
          </p:sp>
          <p:sp>
            <p:nvSpPr>
              <p:cNvPr id="33799" name="Text Box 7"/>
              <p:cNvSpPr txBox="1">
                <a:spLocks noChangeArrowheads="1"/>
              </p:cNvSpPr>
              <p:nvPr/>
            </p:nvSpPr>
            <p:spPr bwMode="auto">
              <a:xfrm>
                <a:off x="96" y="1713"/>
                <a:ext cx="69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Ti2         Ti3</a:t>
                </a:r>
              </a:p>
            </p:txBody>
          </p:sp>
          <p:sp>
            <p:nvSpPr>
              <p:cNvPr id="33800" name="Text Box 8"/>
              <p:cNvSpPr txBox="1">
                <a:spLocks noChangeArrowheads="1"/>
              </p:cNvSpPr>
              <p:nvPr/>
            </p:nvSpPr>
            <p:spPr bwMode="auto">
              <a:xfrm>
                <a:off x="96" y="2111"/>
                <a:ext cx="69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Tip         Ti1</a:t>
                </a:r>
              </a:p>
            </p:txBody>
          </p:sp>
          <p:sp>
            <p:nvSpPr>
              <p:cNvPr id="33801" name="Line 9"/>
              <p:cNvSpPr>
                <a:spLocks noChangeShapeType="1"/>
              </p:cNvSpPr>
              <p:nvPr/>
            </p:nvSpPr>
            <p:spPr bwMode="auto">
              <a:xfrm>
                <a:off x="343" y="1625"/>
                <a:ext cx="1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02" name="Line 10"/>
              <p:cNvSpPr>
                <a:spLocks noChangeShapeType="1"/>
              </p:cNvSpPr>
              <p:nvPr/>
            </p:nvSpPr>
            <p:spPr bwMode="auto">
              <a:xfrm>
                <a:off x="343" y="1802"/>
                <a:ext cx="1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03" name="Line 11"/>
              <p:cNvSpPr>
                <a:spLocks noChangeShapeType="1"/>
              </p:cNvSpPr>
              <p:nvPr/>
            </p:nvSpPr>
            <p:spPr bwMode="auto">
              <a:xfrm>
                <a:off x="343" y="2201"/>
                <a:ext cx="1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61" y="1846"/>
                <a:ext cx="3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lnSpc>
                    <a:spcPct val="60000"/>
                  </a:lnSpc>
                  <a:spcBef>
                    <a:spcPct val="10000"/>
                  </a:spcBef>
                </a:pPr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…</a:t>
                </a:r>
              </a:p>
              <a:p>
                <a:pPr algn="l" eaLnBrk="0" hangingPunct="0">
                  <a:lnSpc>
                    <a:spcPct val="60000"/>
                  </a:lnSpc>
                  <a:spcBef>
                    <a:spcPct val="10000"/>
                  </a:spcBef>
                </a:pPr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…</a:t>
                </a:r>
              </a:p>
            </p:txBody>
          </p:sp>
          <p:sp>
            <p:nvSpPr>
              <p:cNvPr id="33805" name="Text Box 13"/>
              <p:cNvSpPr txBox="1">
                <a:spLocks noChangeArrowheads="1"/>
              </p:cNvSpPr>
              <p:nvPr/>
            </p:nvSpPr>
            <p:spPr bwMode="auto">
              <a:xfrm>
                <a:off x="96" y="2289"/>
                <a:ext cx="864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/>
                <a:r>
                  <a:rPr lang="zh-TW" altLang="en-US" sz="1400">
                    <a:latin typeface="Times New Roman" pitchFamily="18" charset="0"/>
                    <a:ea typeface="新細明體" charset="-120"/>
                  </a:rPr>
                  <a:t>=&gt;</a:t>
                </a:r>
              </a:p>
              <a:p>
                <a:pPr algn="l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One lock of Ti1 is after unlock!!</a:t>
                </a:r>
              </a:p>
            </p:txBody>
          </p:sp>
        </p:grp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4464" y="1092"/>
              <a:ext cx="768" cy="12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352550" y="3549650"/>
            <a:ext cx="2686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eg. T1       T2        T3        T1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2038350" y="37020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2647950" y="37020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3257550" y="37020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2PL: Example </a:t>
            </a:r>
            <a:r>
              <a:rPr lang="en-US" altLang="zh-TW" dirty="0" smtClean="0"/>
              <a:t>13.4(d)</a:t>
            </a:r>
            <a:endParaRPr lang="zh-TW" altLang="en-US" sz="1800" b="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00100" y="1447800"/>
            <a:ext cx="77343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 eaLnBrk="0" hangingPunct="0">
              <a:spcBef>
                <a:spcPct val="50000"/>
              </a:spcBef>
              <a:buSzPct val="100000"/>
            </a:pPr>
            <a:r>
              <a:rPr lang="zh-TW" altLang="en-US" sz="2000" b="1" dirty="0" smtClean="0">
                <a:latin typeface="Times New Roman" pitchFamily="18" charset="0"/>
                <a:ea typeface="新細明體" charset="-120"/>
              </a:rPr>
              <a:t>&lt;</a:t>
            </a:r>
            <a:r>
              <a:rPr lang="en-US" altLang="zh-TW" sz="2000" b="1" dirty="0"/>
              <a:t>Example </a:t>
            </a:r>
            <a:r>
              <a:rPr lang="en-US" altLang="zh-TW" sz="2000" b="1" dirty="0" smtClean="0"/>
              <a:t>13.4(d)&gt;</a:t>
            </a:r>
            <a:endParaRPr lang="en-US" altLang="zh-TW" sz="2000" dirty="0" smtClean="0">
              <a:latin typeface="Times New Roman" pitchFamily="18" charset="0"/>
              <a:ea typeface="新細明體" charset="-120"/>
            </a:endParaRPr>
          </a:p>
          <a:p>
            <a:pPr lvl="3" algn="l" eaLnBrk="0" hangingPunct="0">
              <a:lnSpc>
                <a:spcPct val="120000"/>
              </a:lnSpc>
              <a:spcBef>
                <a:spcPct val="50000"/>
              </a:spcBef>
              <a:buSzPct val="100000"/>
            </a:pPr>
            <a:r>
              <a:rPr lang="en-US" altLang="zh-TW" sz="2000" dirty="0" smtClean="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 b="1" dirty="0" smtClean="0">
                <a:latin typeface="Times New Roman" pitchFamily="18" charset="0"/>
                <a:ea typeface="新細明體" charset="-120"/>
              </a:rPr>
              <a:t>&lt;d&gt;</a:t>
            </a:r>
            <a:r>
              <a:rPr lang="en-US" altLang="zh-TW" sz="2000" dirty="0" smtClean="0">
                <a:latin typeface="Times New Roman" pitchFamily="18" charset="0"/>
                <a:ea typeface="新細明體" charset="-120"/>
              </a:rPr>
              <a:t> Is there any interleaved execution of T1, T2, T3</a:t>
            </a:r>
            <a:br>
              <a:rPr lang="en-US" altLang="zh-TW" sz="2000" dirty="0" smtClean="0">
                <a:latin typeface="Times New Roman" pitchFamily="18" charset="0"/>
                <a:ea typeface="新細明體" charset="-120"/>
              </a:rPr>
            </a:br>
            <a:r>
              <a:rPr lang="en-US" altLang="zh-TW" sz="2000" dirty="0" smtClean="0">
                <a:latin typeface="Times New Roman" pitchFamily="18" charset="0"/>
                <a:ea typeface="新細明體" charset="-120"/>
              </a:rPr>
              <a:t>         that is </a:t>
            </a:r>
            <a:r>
              <a:rPr lang="en-US" altLang="zh-TW" sz="2000" dirty="0" err="1" smtClean="0">
                <a:latin typeface="Times New Roman" pitchFamily="18" charset="0"/>
                <a:ea typeface="新細明體" charset="-120"/>
              </a:rPr>
              <a:t>serializable</a:t>
            </a:r>
            <a:r>
              <a:rPr lang="en-US" altLang="zh-TW" sz="2000" dirty="0" smtClean="0">
                <a:latin typeface="Times New Roman" pitchFamily="18" charset="0"/>
                <a:ea typeface="新細明體" charset="-120"/>
              </a:rPr>
              <a:t> but could not be produced if all</a:t>
            </a:r>
            <a:br>
              <a:rPr lang="en-US" altLang="zh-TW" sz="2000" dirty="0" smtClean="0">
                <a:latin typeface="Times New Roman" pitchFamily="18" charset="0"/>
                <a:ea typeface="新細明體" charset="-120"/>
              </a:rPr>
            </a:br>
            <a:r>
              <a:rPr lang="en-US" altLang="zh-TW" sz="2000" dirty="0" smtClean="0">
                <a:latin typeface="Times New Roman" pitchFamily="18" charset="0"/>
                <a:ea typeface="新細明體" charset="-120"/>
              </a:rPr>
              <a:t>         three transactions obeyed the 2PL? </a:t>
            </a:r>
          </a:p>
          <a:p>
            <a:pPr lvl="3" algn="l" eaLnBrk="0" hangingPunct="0">
              <a:spcBef>
                <a:spcPct val="50000"/>
              </a:spcBef>
              <a:buSzPct val="100000"/>
            </a:pPr>
            <a:endParaRPr lang="en-US" altLang="zh-TW" sz="2000" dirty="0">
              <a:latin typeface="Times New Roman" pitchFamily="18" charset="0"/>
              <a:ea typeface="新細明體" charset="-120"/>
            </a:endParaRPr>
          </a:p>
          <a:p>
            <a:pPr lvl="3" algn="l" eaLnBrk="0" hangingPunct="0">
              <a:spcBef>
                <a:spcPct val="50000"/>
              </a:spcBef>
              <a:buSzPct val="100000"/>
            </a:pPr>
            <a:endParaRPr lang="zh-TW" altLang="en-US" sz="2000" dirty="0">
              <a:latin typeface="Times New Roman" pitchFamily="18" charset="0"/>
              <a:ea typeface="新細明體" charset="-120"/>
            </a:endParaRP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2193925" y="3533775"/>
            <a:ext cx="6111875" cy="1381125"/>
            <a:chOff x="756" y="4178"/>
            <a:chExt cx="3366" cy="756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756" y="4232"/>
              <a:ext cx="1062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140000"/>
                </a:lnSpc>
              </a:pPr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   </a:t>
              </a:r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T1 :</a:t>
              </a: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</a:t>
              </a:r>
            </a:p>
            <a:p>
              <a:pPr algn="l" eaLnBrk="0" hangingPunct="0">
                <a:lnSpc>
                  <a:spcPct val="14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F1 : Fetch A into t1</a:t>
              </a:r>
            </a:p>
            <a:p>
              <a:pPr algn="l" eaLnBrk="0" hangingPunct="0">
                <a:lnSpc>
                  <a:spcPct val="14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        t1 := t1+1</a:t>
              </a:r>
            </a:p>
            <a:p>
              <a:pPr algn="l" eaLnBrk="0" hangingPunct="0">
                <a:lnSpc>
                  <a:spcPct val="14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U1 : Update A from t1</a:t>
              </a: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907" y="4226"/>
              <a:ext cx="1063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140000"/>
                </a:lnSpc>
              </a:pPr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   </a:t>
              </a:r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T2 :</a:t>
              </a: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</a:t>
              </a:r>
            </a:p>
            <a:p>
              <a:pPr algn="l" eaLnBrk="0" hangingPunct="0">
                <a:lnSpc>
                  <a:spcPct val="14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F2 : Fetch A into t2</a:t>
              </a:r>
            </a:p>
            <a:p>
              <a:pPr algn="l" eaLnBrk="0" hangingPunct="0">
                <a:lnSpc>
                  <a:spcPct val="14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        t2 := t2*2</a:t>
              </a:r>
            </a:p>
            <a:p>
              <a:pPr algn="l" eaLnBrk="0" hangingPunct="0">
                <a:lnSpc>
                  <a:spcPct val="14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U2 : Update A from t2</a:t>
              </a: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3060" y="4217"/>
              <a:ext cx="1062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140000"/>
                </a:lnSpc>
              </a:pPr>
              <a:r>
                <a:rPr lang="zh-TW" altLang="en-US" sz="1400">
                  <a:latin typeface="Times New Roman" pitchFamily="18" charset="0"/>
                  <a:ea typeface="新細明體" charset="-120"/>
                </a:rPr>
                <a:t>   </a:t>
              </a:r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T3 </a:t>
              </a: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: </a:t>
              </a:r>
            </a:p>
            <a:p>
              <a:pPr algn="l" eaLnBrk="0" hangingPunct="0">
                <a:lnSpc>
                  <a:spcPct val="14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F3 : Fetch A into t3</a:t>
              </a:r>
            </a:p>
            <a:p>
              <a:pPr algn="l" eaLnBrk="0" hangingPunct="0">
                <a:lnSpc>
                  <a:spcPct val="14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        display t3</a:t>
              </a:r>
            </a:p>
            <a:p>
              <a:pPr algn="l" eaLnBrk="0" hangingPunct="0">
                <a:lnSpc>
                  <a:spcPct val="140000"/>
                </a:lnSpc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U3 : Update A from t1</a:t>
              </a: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1843" y="4183"/>
              <a:ext cx="0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2997" y="4178"/>
              <a:ext cx="0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2PL: Example 13.4(d</a:t>
            </a:r>
            <a:r>
              <a:rPr lang="en-US" altLang="zh-TW" dirty="0" smtClean="0"/>
              <a:t>) </a:t>
            </a:r>
            <a:r>
              <a:rPr lang="en-US" altLang="zh-TW" sz="1600" dirty="0" smtClean="0"/>
              <a:t>(cont.)</a:t>
            </a:r>
            <a:endParaRPr lang="zh-TW" altLang="en-US" sz="1600" b="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6172200" cy="502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buFont typeface="Wingdings" pitchFamily="2" charset="2"/>
              <a:buNone/>
            </a:pPr>
            <a:r>
              <a:rPr lang="en-US" altLang="zh-TW" sz="1500" b="1"/>
              <a:t>Yes !   F1  -  F3  -  U1  -  U3  -  F2  -  U2 = T1-T3-T2 is serializable</a:t>
            </a:r>
            <a:r>
              <a:rPr lang="en-US" altLang="zh-TW" sz="1300" b="1"/>
              <a:t>  </a:t>
            </a:r>
            <a:endParaRPr lang="en-US" altLang="zh-TW" sz="1000" b="1"/>
          </a:p>
          <a:p>
            <a:endParaRPr lang="zh-TW" altLang="en-US"/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2209800" y="1752600"/>
            <a:ext cx="3759200" cy="644525"/>
            <a:chOff x="1150" y="5199"/>
            <a:chExt cx="2101" cy="402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150" y="5374"/>
              <a:ext cx="210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SLOCK  SLOCK   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wait until T3 terminates</a:t>
              </a: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1405" y="5199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V="1">
              <a:off x="1742" y="5217"/>
              <a:ext cx="1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flipV="1">
              <a:off x="2017" y="5217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286000" y="5334000"/>
            <a:ext cx="6483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TW" altLang="en-US" sz="1600">
                <a:latin typeface="Times New Roman" pitchFamily="18" charset="0"/>
                <a:ea typeface="新細明體" charset="-120"/>
              </a:rPr>
              <a:t>&lt;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Note&gt;  2PL </a:t>
            </a:r>
            <a:r>
              <a:rPr lang="en-US" altLang="zh-TW" sz="1600" u="sng">
                <a:latin typeface="Times New Roman" pitchFamily="18" charset="0"/>
                <a:ea typeface="新細明體" charset="-120"/>
              </a:rPr>
              <a:t>&lt;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 Serializable</a:t>
            </a:r>
            <a:r>
              <a:rPr lang="en-US" altLang="zh-TW" sz="1600" u="sng">
                <a:latin typeface="Times New Roman" pitchFamily="18" charset="0"/>
                <a:ea typeface="新細明體" charset="-120"/>
              </a:rPr>
              <a:t> &lt; 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"Correct" </a:t>
            </a:r>
            <a:r>
              <a:rPr lang="en-US" altLang="zh-TW" sz="1600" u="sng">
                <a:latin typeface="Times New Roman" pitchFamily="18" charset="0"/>
                <a:ea typeface="新細明體" charset="-120"/>
              </a:rPr>
              <a:t>&lt;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 All interleaved schedules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7086600" y="46482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Ref. </a:t>
            </a:r>
            <a:r>
              <a:rPr lang="en-US" altLang="zh-TW" sz="1400" dirty="0" smtClean="0">
                <a:latin typeface="Times New Roman" pitchFamily="18" charset="0"/>
                <a:ea typeface="新細明體" charset="-120"/>
              </a:rPr>
              <a:t>p.13-12</a:t>
            </a:r>
            <a:endParaRPr lang="en-US" altLang="zh-TW" sz="14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6858000" y="3484563"/>
            <a:ext cx="7397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200">
                <a:latin typeface="Times New Roman" pitchFamily="18" charset="0"/>
                <a:ea typeface="新細明體" charset="-120"/>
              </a:rPr>
              <a:t>        2</a:t>
            </a:r>
            <a:r>
              <a:rPr lang="en-US" altLang="zh-TW" sz="1200">
                <a:latin typeface="Times New Roman" pitchFamily="18" charset="0"/>
                <a:ea typeface="新細明體" charset="-120"/>
              </a:rPr>
              <a:t>PL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6934200" y="3124200"/>
            <a:ext cx="9048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Serializable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6781800" y="2819400"/>
            <a:ext cx="814388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TW" altLang="en-US" sz="1200">
                <a:latin typeface="Times New Roman" pitchFamily="18" charset="0"/>
                <a:ea typeface="新細明體" charset="-120"/>
              </a:rPr>
              <a:t> “</a:t>
            </a:r>
            <a:r>
              <a:rPr lang="en-US" altLang="zh-TW" sz="1200">
                <a:latin typeface="Times New Roman" pitchFamily="18" charset="0"/>
                <a:ea typeface="新細明體" charset="-120"/>
              </a:rPr>
              <a:t>Correct”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7454900" y="2546350"/>
            <a:ext cx="334963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all</a:t>
            </a: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858000" y="3384550"/>
            <a:ext cx="1143000" cy="4476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59" name="Oval 19"/>
          <p:cNvSpPr>
            <a:spLocks noChangeArrowheads="1"/>
          </p:cNvSpPr>
          <p:nvPr/>
        </p:nvSpPr>
        <p:spPr bwMode="auto">
          <a:xfrm>
            <a:off x="6529388" y="3079750"/>
            <a:ext cx="1700212" cy="871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6445250" y="2743200"/>
            <a:ext cx="1860550" cy="1358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6391275" y="2563813"/>
            <a:ext cx="2066925" cy="16970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057400" y="2590800"/>
            <a:ext cx="396240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TW" altLang="en-US" sz="1600" b="1">
                <a:latin typeface="Times New Roman" pitchFamily="18" charset="0"/>
                <a:ea typeface="新細明體" charset="-120"/>
              </a:rPr>
              <a:t>∵ 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Operation U1 will not be able to proceed    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until that SLOCK by F3 has been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released, and that will not happen until T3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  terminates.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209800" y="4267200"/>
            <a:ext cx="3200400" cy="606425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600" b="1">
                <a:latin typeface="Times New Roman" pitchFamily="18" charset="0"/>
                <a:ea typeface="新細明體" charset="-120"/>
              </a:rPr>
              <a:t>In fact,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 transaction T3 and T1 will deadlock when U3 is reached.</a:t>
            </a:r>
          </a:p>
        </p:txBody>
      </p:sp>
      <p:sp>
        <p:nvSpPr>
          <p:cNvPr id="35864" name="AutoShape 24"/>
          <p:cNvSpPr>
            <a:spLocks noChangeArrowheads="1"/>
          </p:cNvSpPr>
          <p:nvPr/>
        </p:nvSpPr>
        <p:spPr bwMode="auto">
          <a:xfrm>
            <a:off x="6629400" y="3352800"/>
            <a:ext cx="228600" cy="153988"/>
          </a:xfrm>
          <a:prstGeom prst="star5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zh-TW" altLang="en-US" sz="12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35865" name="AutoShape 25"/>
          <p:cNvSpPr>
            <a:spLocks noChangeArrowheads="1"/>
          </p:cNvSpPr>
          <p:nvPr/>
        </p:nvSpPr>
        <p:spPr bwMode="auto">
          <a:xfrm>
            <a:off x="1676400" y="1524000"/>
            <a:ext cx="228600" cy="153988"/>
          </a:xfrm>
          <a:prstGeom prst="star5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zh-TW" altLang="en-US" sz="12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35866" name="AutoShape 26"/>
          <p:cNvSpPr>
            <a:spLocks noChangeArrowheads="1"/>
          </p:cNvSpPr>
          <p:nvPr/>
        </p:nvSpPr>
        <p:spPr bwMode="auto">
          <a:xfrm>
            <a:off x="7620000" y="2819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67" name="AutoShape 27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667000"/>
            <a:ext cx="8420100" cy="1143000"/>
          </a:xfrm>
        </p:spPr>
        <p:txBody>
          <a:bodyPr/>
          <a:lstStyle/>
          <a:p>
            <a:r>
              <a:rPr lang="en-US" altLang="zh-TW" dirty="0" smtClean="0"/>
              <a:t>13</a:t>
            </a:r>
            <a:r>
              <a:rPr lang="zh-TW" altLang="en-US" dirty="0" smtClean="0"/>
              <a:t>.</a:t>
            </a:r>
            <a:r>
              <a:rPr lang="zh-TW" altLang="en-US" dirty="0"/>
              <a:t>1 </a:t>
            </a:r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13</a:t>
            </a:r>
            <a:r>
              <a:rPr lang="zh-TW" altLang="en-US" smtClean="0"/>
              <a:t>-</a:t>
            </a:r>
            <a:fld id="{6E016537-3CCA-48D3-9633-7FD00DF1F8E4}" type="slidenum">
              <a:rPr lang="zh-TW" altLang="en-US" smtClean="0"/>
              <a:pPr/>
              <a:t>3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364602" y="2852936"/>
            <a:ext cx="7176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/>
              <a:t>e</a:t>
            </a:r>
            <a:r>
              <a:rPr lang="en-US" altLang="zh-TW" sz="7200" dirty="0" smtClean="0"/>
              <a:t>nd of unit 13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3133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706438"/>
            <a:ext cx="8159750" cy="388937"/>
          </a:xfrm>
        </p:spPr>
        <p:txBody>
          <a:bodyPr/>
          <a:lstStyle/>
          <a:p>
            <a:r>
              <a:rPr lang="en-US" altLang="zh-TW"/>
              <a:t>Concurrency Control: Introduction</a:t>
            </a:r>
            <a:endParaRPr lang="zh-TW" alt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620000" cy="4648200"/>
          </a:xfrm>
        </p:spPr>
        <p:txBody>
          <a:bodyPr/>
          <a:lstStyle/>
          <a:p>
            <a:pPr lvl="1">
              <a:spcBef>
                <a:spcPct val="30000"/>
              </a:spcBef>
            </a:pPr>
            <a:r>
              <a:rPr lang="en-US" altLang="zh-TW" sz="1800" b="1" dirty="0"/>
              <a:t>The Problem</a:t>
            </a:r>
          </a:p>
          <a:p>
            <a:pPr lvl="2">
              <a:spcBef>
                <a:spcPct val="30000"/>
              </a:spcBef>
              <a:buClr>
                <a:srgbClr val="33CC33"/>
              </a:buClr>
            </a:pPr>
            <a:r>
              <a:rPr lang="en-US" altLang="zh-TW" sz="1800" dirty="0"/>
              <a:t>In a multiple-user DBMS, how to ensure </a:t>
            </a:r>
            <a:r>
              <a:rPr lang="en-US" altLang="zh-TW" sz="1800" b="1" dirty="0"/>
              <a:t>concurrent transactions</a:t>
            </a:r>
            <a:br>
              <a:rPr lang="en-US" altLang="zh-TW" sz="1800" b="1" dirty="0"/>
            </a:br>
            <a:r>
              <a:rPr lang="en-US" altLang="zh-TW" sz="1800" dirty="0"/>
              <a:t>do not interfere with each other's operation?</a:t>
            </a:r>
          </a:p>
          <a:p>
            <a:pPr lvl="2">
              <a:lnSpc>
                <a:spcPct val="50000"/>
              </a:lnSpc>
              <a:buFontTx/>
              <a:buNone/>
            </a:pPr>
            <a:endParaRPr lang="en-US" altLang="zh-TW" sz="900" b="1" dirty="0"/>
          </a:p>
          <a:p>
            <a:pPr lvl="1">
              <a:lnSpc>
                <a:spcPct val="70000"/>
              </a:lnSpc>
            </a:pPr>
            <a:r>
              <a:rPr lang="en-US" altLang="zh-TW" sz="1800" b="1" dirty="0"/>
              <a:t>Why concurrent transaction?</a:t>
            </a:r>
          </a:p>
          <a:p>
            <a:pPr lvl="2">
              <a:lnSpc>
                <a:spcPct val="70000"/>
              </a:lnSpc>
              <a:buClr>
                <a:srgbClr val="33CC33"/>
              </a:buClr>
            </a:pPr>
            <a:r>
              <a:rPr lang="en-US" altLang="zh-TW" sz="1800" dirty="0"/>
              <a:t>minimize response time</a:t>
            </a:r>
          </a:p>
          <a:p>
            <a:pPr lvl="2">
              <a:lnSpc>
                <a:spcPct val="70000"/>
              </a:lnSpc>
              <a:buClr>
                <a:srgbClr val="33CC33"/>
              </a:buClr>
            </a:pPr>
            <a:r>
              <a:rPr lang="en-US" altLang="zh-TW" sz="1800" dirty="0"/>
              <a:t>maximize throughout</a:t>
            </a:r>
            <a:endParaRPr lang="en-US" altLang="zh-TW" sz="1800" b="1" dirty="0"/>
          </a:p>
          <a:p>
            <a:pPr lvl="1"/>
            <a:r>
              <a:rPr lang="en-US" altLang="zh-TW" sz="1800" b="1" dirty="0"/>
              <a:t>Concurrency</a:t>
            </a:r>
            <a:r>
              <a:rPr lang="en-US" altLang="zh-TW" sz="1800" dirty="0"/>
              <a:t> </a:t>
            </a:r>
            <a:r>
              <a:rPr lang="en-US" altLang="zh-TW" sz="1800" b="1" dirty="0"/>
              <a:t>control</a:t>
            </a:r>
            <a:r>
              <a:rPr lang="en-US" altLang="zh-TW" sz="1800" dirty="0"/>
              <a:t> </a:t>
            </a:r>
            <a:r>
              <a:rPr lang="en-US" altLang="zh-TW" sz="1800" b="1" dirty="0"/>
              <a:t>techniques</a:t>
            </a:r>
          </a:p>
          <a:p>
            <a:pPr lvl="2">
              <a:buClr>
                <a:srgbClr val="33CC33"/>
              </a:buClr>
            </a:pPr>
            <a:r>
              <a:rPr lang="en-US" altLang="zh-TW" sz="1800" dirty="0" smtClean="0"/>
              <a:t>Locking</a:t>
            </a:r>
          </a:p>
          <a:p>
            <a:pPr lvl="3">
              <a:buFontTx/>
              <a:buChar char="–"/>
            </a:pPr>
            <a:r>
              <a:rPr lang="en-US" altLang="zh-TW" sz="1600" dirty="0"/>
              <a:t>2PL (§</a:t>
            </a:r>
            <a:r>
              <a:rPr lang="en-US" altLang="zh-TW" sz="1600" dirty="0" smtClean="0"/>
              <a:t>13.4)</a:t>
            </a:r>
          </a:p>
          <a:p>
            <a:pPr lvl="3">
              <a:buFontTx/>
              <a:buChar char="–"/>
            </a:pPr>
            <a:r>
              <a:rPr lang="en-US" altLang="zh-TW" sz="1600" dirty="0" smtClean="0"/>
              <a:t>Tree </a:t>
            </a:r>
            <a:r>
              <a:rPr lang="en-US" altLang="zh-TW" sz="1600" dirty="0"/>
              <a:t>protocol locking</a:t>
            </a:r>
          </a:p>
          <a:p>
            <a:pPr lvl="3"/>
            <a:endParaRPr lang="en-US" altLang="zh-TW" sz="1600" dirty="0"/>
          </a:p>
          <a:p>
            <a:pPr lvl="2">
              <a:lnSpc>
                <a:spcPct val="50000"/>
              </a:lnSpc>
              <a:spcBef>
                <a:spcPct val="120000"/>
              </a:spcBef>
              <a:buClr>
                <a:srgbClr val="33CC33"/>
              </a:buClr>
            </a:pPr>
            <a:r>
              <a:rPr lang="en-US" altLang="zh-TW" sz="1800" dirty="0"/>
              <a:t>Optimistic method</a:t>
            </a:r>
          </a:p>
          <a:p>
            <a:pPr lvl="3">
              <a:lnSpc>
                <a:spcPct val="0"/>
              </a:lnSpc>
              <a:spcBef>
                <a:spcPct val="120000"/>
              </a:spcBef>
              <a:buFontTx/>
              <a:buChar char="–"/>
            </a:pPr>
            <a:r>
              <a:rPr lang="en-US" altLang="zh-TW" sz="1600" dirty="0" smtClean="0"/>
              <a:t>Timestamp ordering</a:t>
            </a:r>
            <a:endParaRPr lang="en-US" altLang="zh-TW" sz="800" dirty="0"/>
          </a:p>
          <a:p>
            <a:endParaRPr lang="zh-TW" altLang="en-US" dirty="0"/>
          </a:p>
        </p:txBody>
      </p:sp>
      <p:sp>
        <p:nvSpPr>
          <p:cNvPr id="9220" name="Rectangle 1028"/>
          <p:cNvSpPr>
            <a:spLocks noChangeArrowheads="1"/>
          </p:cNvSpPr>
          <p:nvPr/>
        </p:nvSpPr>
        <p:spPr bwMode="auto">
          <a:xfrm>
            <a:off x="3168650" y="4419600"/>
            <a:ext cx="2381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50000"/>
              </a:lnSpc>
            </a:pPr>
            <a:r>
              <a:rPr lang="zh-TW" altLang="en-US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zh-TW" altLang="en-US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zh-TW" altLang="en-US" b="1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9221" name="Rectangle 1029"/>
          <p:cNvSpPr>
            <a:spLocks noChangeArrowheads="1"/>
          </p:cNvSpPr>
          <p:nvPr/>
        </p:nvSpPr>
        <p:spPr bwMode="auto">
          <a:xfrm>
            <a:off x="3124200" y="5562600"/>
            <a:ext cx="2381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50000"/>
              </a:lnSpc>
            </a:pPr>
            <a:r>
              <a:rPr lang="zh-TW" altLang="en-US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zh-TW" altLang="en-US" b="1">
                <a:latin typeface="Times New Roman" pitchFamily="18" charset="0"/>
                <a:ea typeface="新細明體" charset="-12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zh-TW" altLang="en-US" b="1">
                <a:latin typeface="Times New Roman" pitchFamily="18" charset="0"/>
                <a:ea typeface="新細明體" charset="-120"/>
              </a:rPr>
              <a:t>.</a:t>
            </a:r>
          </a:p>
        </p:txBody>
      </p:sp>
      <p:grpSp>
        <p:nvGrpSpPr>
          <p:cNvPr id="9222" name="Group 1030"/>
          <p:cNvGrpSpPr>
            <a:grpSpLocks/>
          </p:cNvGrpSpPr>
          <p:nvPr/>
        </p:nvGrpSpPr>
        <p:grpSpPr bwMode="auto">
          <a:xfrm>
            <a:off x="5530850" y="3657600"/>
            <a:ext cx="2438400" cy="1752600"/>
            <a:chOff x="2688" y="2928"/>
            <a:chExt cx="1536" cy="1104"/>
          </a:xfrm>
        </p:grpSpPr>
        <p:sp>
          <p:nvSpPr>
            <p:cNvPr id="9223" name="Text Box 1031"/>
            <p:cNvSpPr txBox="1">
              <a:spLocks noChangeArrowheads="1"/>
            </p:cNvSpPr>
            <p:nvPr/>
          </p:nvSpPr>
          <p:spPr bwMode="auto">
            <a:xfrm>
              <a:off x="2832" y="2928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T</a:t>
              </a:r>
              <a:r>
                <a:rPr lang="en-US" altLang="zh-TW" sz="1600" baseline="-25000">
                  <a:latin typeface="Times New Roman" pitchFamily="18" charset="0"/>
                  <a:ea typeface="新細明體" charset="-120"/>
                </a:rPr>
                <a:t>1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           T</a:t>
              </a:r>
              <a:r>
                <a:rPr lang="en-US" altLang="zh-TW" sz="1600" baseline="-25000">
                  <a:latin typeface="Times New Roman" pitchFamily="18" charset="0"/>
                  <a:ea typeface="新細明體" charset="-120"/>
                </a:rPr>
                <a:t>2</a:t>
              </a:r>
              <a:endParaRPr lang="en-US" altLang="zh-TW" sz="16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9224" name="Text Box 1032"/>
            <p:cNvSpPr txBox="1">
              <a:spLocks noChangeArrowheads="1"/>
            </p:cNvSpPr>
            <p:nvPr/>
          </p:nvSpPr>
          <p:spPr bwMode="auto">
            <a:xfrm>
              <a:off x="2880" y="3168"/>
              <a:ext cx="480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TW" altLang="en-US" sz="1600">
                  <a:latin typeface="Times New Roman" pitchFamily="18" charset="0"/>
                  <a:ea typeface="新細明體" charset="-120"/>
                </a:rPr>
                <a:t>100</a:t>
              </a:r>
            </a:p>
          </p:txBody>
        </p:sp>
        <p:sp>
          <p:nvSpPr>
            <p:cNvPr id="9225" name="Text Box 1033"/>
            <p:cNvSpPr txBox="1">
              <a:spLocks noChangeArrowheads="1"/>
            </p:cNvSpPr>
            <p:nvPr/>
          </p:nvSpPr>
          <p:spPr bwMode="auto">
            <a:xfrm>
              <a:off x="3456" y="3168"/>
              <a:ext cx="480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TW" altLang="en-US" sz="1600">
                  <a:latin typeface="Times New Roman" pitchFamily="18" charset="0"/>
                  <a:ea typeface="新細明體" charset="-120"/>
                </a:rPr>
                <a:t>100</a:t>
              </a:r>
            </a:p>
          </p:txBody>
        </p:sp>
        <p:sp>
          <p:nvSpPr>
            <p:cNvPr id="9226" name="Text Box 1034"/>
            <p:cNvSpPr txBox="1">
              <a:spLocks noChangeArrowheads="1"/>
            </p:cNvSpPr>
            <p:nvPr/>
          </p:nvSpPr>
          <p:spPr bwMode="auto">
            <a:xfrm>
              <a:off x="3024" y="3820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Database 100</a:t>
              </a:r>
            </a:p>
          </p:txBody>
        </p:sp>
        <p:sp>
          <p:nvSpPr>
            <p:cNvPr id="9227" name="Text Box 1035"/>
            <p:cNvSpPr txBox="1">
              <a:spLocks noChangeArrowheads="1"/>
            </p:cNvSpPr>
            <p:nvPr/>
          </p:nvSpPr>
          <p:spPr bwMode="auto">
            <a:xfrm>
              <a:off x="2688" y="336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buffer</a:t>
              </a:r>
            </a:p>
          </p:txBody>
        </p:sp>
        <p:sp>
          <p:nvSpPr>
            <p:cNvPr id="9228" name="Text Box 1036"/>
            <p:cNvSpPr txBox="1">
              <a:spLocks noChangeArrowheads="1"/>
            </p:cNvSpPr>
            <p:nvPr/>
          </p:nvSpPr>
          <p:spPr bwMode="auto">
            <a:xfrm>
              <a:off x="3696" y="336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buffer</a:t>
              </a:r>
            </a:p>
          </p:txBody>
        </p:sp>
        <p:sp>
          <p:nvSpPr>
            <p:cNvPr id="9229" name="Line 1037"/>
            <p:cNvSpPr>
              <a:spLocks noChangeShapeType="1"/>
            </p:cNvSpPr>
            <p:nvPr/>
          </p:nvSpPr>
          <p:spPr bwMode="auto">
            <a:xfrm flipH="1" flipV="1">
              <a:off x="3216" y="3408"/>
              <a:ext cx="9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0" name="Line 1038"/>
            <p:cNvSpPr>
              <a:spLocks noChangeShapeType="1"/>
            </p:cNvSpPr>
            <p:nvPr/>
          </p:nvSpPr>
          <p:spPr bwMode="auto">
            <a:xfrm flipV="1">
              <a:off x="3456" y="3408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55650"/>
            <a:ext cx="8172450" cy="387350"/>
          </a:xfrm>
        </p:spPr>
        <p:txBody>
          <a:bodyPr/>
          <a:lstStyle/>
          <a:p>
            <a:r>
              <a:rPr lang="en-US" altLang="zh-TW"/>
              <a:t>Problem: Lost Update</a:t>
            </a: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371600"/>
            <a:ext cx="8089900" cy="4648200"/>
          </a:xfrm>
        </p:spPr>
        <p:txBody>
          <a:bodyPr/>
          <a:lstStyle/>
          <a:p>
            <a:pPr lvl="1">
              <a:lnSpc>
                <a:spcPct val="60000"/>
              </a:lnSpc>
              <a:spcBef>
                <a:spcPct val="15000"/>
              </a:spcBef>
            </a:pPr>
            <a:r>
              <a:rPr lang="en-US" altLang="zh-TW" sz="1800" b="1" dirty="0"/>
              <a:t>The problem when works without concurrency control</a:t>
            </a:r>
          </a:p>
          <a:p>
            <a:pPr lvl="2">
              <a:lnSpc>
                <a:spcPct val="70000"/>
              </a:lnSpc>
              <a:buFont typeface="Symbol" pitchFamily="18" charset="2"/>
              <a:buAutoNum type="arabicPeriod"/>
            </a:pPr>
            <a:r>
              <a:rPr lang="en-US" altLang="zh-TW" sz="1600" dirty="0"/>
              <a:t>Lost Update: Fig. </a:t>
            </a:r>
            <a:r>
              <a:rPr lang="en-US" altLang="zh-TW" sz="1600" dirty="0" smtClean="0"/>
              <a:t>13.1</a:t>
            </a:r>
            <a:endParaRPr lang="en-US" altLang="zh-TW" sz="1600" dirty="0"/>
          </a:p>
          <a:p>
            <a:pPr lvl="2">
              <a:lnSpc>
                <a:spcPct val="70000"/>
              </a:lnSpc>
              <a:buFont typeface="Symbol" pitchFamily="18" charset="2"/>
              <a:buAutoNum type="arabicPeriod"/>
            </a:pPr>
            <a:r>
              <a:rPr lang="en-US" altLang="zh-TW" sz="1600" dirty="0"/>
              <a:t>Uncommitted Dependence: Fig. </a:t>
            </a:r>
            <a:r>
              <a:rPr lang="en-US" altLang="zh-TW" sz="1600" dirty="0" smtClean="0"/>
              <a:t>13.2</a:t>
            </a:r>
            <a:endParaRPr lang="en-US" altLang="zh-TW" sz="1600" dirty="0"/>
          </a:p>
          <a:p>
            <a:endParaRPr lang="zh-TW" altLang="en-US" sz="2000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738563" y="5368925"/>
            <a:ext cx="3870804" cy="73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 dirty="0">
                <a:latin typeface="Times New Roman" pitchFamily="18" charset="0"/>
                <a:ea typeface="新細明體" charset="-120"/>
              </a:rPr>
              <a:t>Fig. </a:t>
            </a:r>
            <a:r>
              <a:rPr lang="en-US" altLang="zh-TW" sz="1400" dirty="0" smtClean="0">
                <a:latin typeface="Times New Roman" pitchFamily="18" charset="0"/>
                <a:ea typeface="新細明體" charset="-120"/>
              </a:rPr>
              <a:t>13.1</a:t>
            </a: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:  Transaction A </a:t>
            </a:r>
            <a:r>
              <a:rPr lang="en-US" altLang="zh-TW" sz="1400" u="sng" dirty="0">
                <a:latin typeface="Times New Roman" pitchFamily="18" charset="0"/>
                <a:ea typeface="新細明體" charset="-120"/>
              </a:rPr>
              <a:t>loses an update</a:t>
            </a:r>
            <a:r>
              <a:rPr lang="en-US" altLang="zh-TW" sz="1400" dirty="0">
                <a:latin typeface="Times New Roman" pitchFamily="18" charset="0"/>
                <a:ea typeface="新細明體" charset="-120"/>
              </a:rPr>
              <a:t> at time t4 </a:t>
            </a:r>
          </a:p>
          <a:p>
            <a:pPr algn="l" eaLnBrk="0" hangingPunct="0"/>
            <a:r>
              <a:rPr lang="en-US" altLang="zh-TW" sz="1400" dirty="0">
                <a:latin typeface="Times New Roman" pitchFamily="18" charset="0"/>
                <a:ea typeface="新細明體" charset="-120"/>
              </a:rPr>
              <a:t>                 if A--&gt; B : R= (10+1) * 2 = 22</a:t>
            </a:r>
          </a:p>
          <a:p>
            <a:pPr algn="l" eaLnBrk="0" hangingPunct="0"/>
            <a:r>
              <a:rPr lang="en-US" altLang="zh-TW" sz="1400" dirty="0">
                <a:latin typeface="Times New Roman" pitchFamily="18" charset="0"/>
                <a:ea typeface="新細明體" charset="-120"/>
              </a:rPr>
              <a:t>                 if B--&gt; A : R= (10*2) + 1 = 21</a:t>
            </a: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2819400" y="2770188"/>
            <a:ext cx="5518150" cy="2605087"/>
            <a:chOff x="285" y="331"/>
            <a:chExt cx="3476" cy="1641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85" y="331"/>
              <a:ext cx="3476" cy="16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67" y="433"/>
              <a:ext cx="3372" cy="1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 u="sng">
                  <a:latin typeface="Times New Roman" pitchFamily="18" charset="0"/>
                  <a:ea typeface="新細明體" charset="-120"/>
                </a:rPr>
                <a:t>Transaction A</a:t>
              </a: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                        time                              </a:t>
              </a:r>
              <a:r>
                <a:rPr lang="en-US" altLang="zh-TW" sz="1400" u="sng">
                  <a:latin typeface="Times New Roman" pitchFamily="18" charset="0"/>
                  <a:ea typeface="新細明體" charset="-120"/>
                </a:rPr>
                <a:t>Transaction B</a:t>
              </a:r>
            </a:p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     </a:t>
              </a:r>
            </a:p>
            <a:p>
              <a:pPr algn="l" eaLnBrk="0" hangingPunct="0"/>
              <a:endParaRPr lang="en-US" altLang="zh-TW" sz="1400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FETCH R   R=10                         t1</a:t>
              </a:r>
            </a:p>
            <a:p>
              <a:pPr algn="l" eaLnBrk="0" hangingPunct="0"/>
              <a:endParaRPr lang="en-US" altLang="zh-TW" sz="1400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                                                  t2                               FETCH  R   R=10</a:t>
              </a:r>
            </a:p>
            <a:p>
              <a:pPr algn="l" eaLnBrk="0" hangingPunct="0"/>
              <a:endParaRPr lang="en-US" altLang="zh-TW" sz="1400" b="1">
                <a:solidFill>
                  <a:schemeClr val="folHlink"/>
                </a:solidFill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r>
                <a:rPr lang="en-US" altLang="zh-TW" sz="1400" b="1">
                  <a:solidFill>
                    <a:schemeClr val="folHlink"/>
                  </a:solidFill>
                  <a:latin typeface="Times New Roman" pitchFamily="18" charset="0"/>
                  <a:ea typeface="新細明體" charset="-120"/>
                </a:rPr>
                <a:t>UPDATE R</a:t>
              </a: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R&lt;--R+1=11           t3</a:t>
              </a:r>
            </a:p>
            <a:p>
              <a:pPr algn="l" eaLnBrk="0" hangingPunct="0"/>
              <a:endParaRPr lang="en-US" altLang="zh-TW" sz="1400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                                                 </a:t>
              </a:r>
              <a:r>
                <a:rPr lang="en-US" altLang="zh-TW" sz="1400" b="1" i="1">
                  <a:solidFill>
                    <a:schemeClr val="folHlink"/>
                  </a:solidFill>
                  <a:latin typeface="Times New Roman" pitchFamily="18" charset="0"/>
                  <a:ea typeface="新細明體" charset="-120"/>
                </a:rPr>
                <a:t> t4  </a:t>
              </a: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                            </a:t>
              </a:r>
              <a:r>
                <a:rPr lang="en-US" altLang="zh-TW" sz="1400" b="1">
                  <a:solidFill>
                    <a:schemeClr val="folHlink"/>
                  </a:solidFill>
                  <a:latin typeface="Times New Roman" pitchFamily="18" charset="0"/>
                  <a:ea typeface="新細明體" charset="-120"/>
                </a:rPr>
                <a:t>UPDATE R</a:t>
              </a: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</a:t>
              </a:r>
            </a:p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                                                                                         R&lt;--R*2=20    </a:t>
              </a: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1795" y="331"/>
              <a:ext cx="371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R=10</a:t>
              </a: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657" y="787"/>
              <a:ext cx="1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>
              <a:off x="654" y="672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>
              <a:off x="3168" y="720"/>
              <a:ext cx="1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>
              <a:off x="1950" y="608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1950" y="1028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1950" y="1288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>
              <a:off x="1952" y="1536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>
              <a:off x="1955" y="1858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041" name="Group 17"/>
            <p:cNvGrpSpPr>
              <a:grpSpLocks/>
            </p:cNvGrpSpPr>
            <p:nvPr/>
          </p:nvGrpSpPr>
          <p:grpSpPr bwMode="auto">
            <a:xfrm>
              <a:off x="624" y="1632"/>
              <a:ext cx="153" cy="192"/>
              <a:chOff x="624" y="1632"/>
              <a:chExt cx="153" cy="192"/>
            </a:xfrm>
          </p:grpSpPr>
          <p:sp>
            <p:nvSpPr>
              <p:cNvPr id="1042" name="Line 18"/>
              <p:cNvSpPr>
                <a:spLocks noChangeShapeType="1"/>
              </p:cNvSpPr>
              <p:nvPr/>
            </p:nvSpPr>
            <p:spPr bwMode="auto">
              <a:xfrm>
                <a:off x="624" y="1824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auto">
              <a:xfrm>
                <a:off x="624" y="1632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4" name="Line 20"/>
              <p:cNvSpPr>
                <a:spLocks noChangeShapeType="1"/>
              </p:cNvSpPr>
              <p:nvPr/>
            </p:nvSpPr>
            <p:spPr bwMode="auto">
              <a:xfrm>
                <a:off x="624" y="1728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624" y="1104"/>
              <a:ext cx="153" cy="192"/>
              <a:chOff x="624" y="1632"/>
              <a:chExt cx="153" cy="192"/>
            </a:xfrm>
          </p:grpSpPr>
          <p:sp>
            <p:nvSpPr>
              <p:cNvPr id="1046" name="Line 22"/>
              <p:cNvSpPr>
                <a:spLocks noChangeShapeType="1"/>
              </p:cNvSpPr>
              <p:nvPr/>
            </p:nvSpPr>
            <p:spPr bwMode="auto">
              <a:xfrm>
                <a:off x="624" y="1824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/>
            </p:nvSpPr>
            <p:spPr bwMode="auto">
              <a:xfrm>
                <a:off x="624" y="1632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8" name="Line 24"/>
              <p:cNvSpPr>
                <a:spLocks noChangeShapeType="1"/>
              </p:cNvSpPr>
              <p:nvPr/>
            </p:nvSpPr>
            <p:spPr bwMode="auto">
              <a:xfrm>
                <a:off x="624" y="1728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049" name="Group 25"/>
            <p:cNvGrpSpPr>
              <a:grpSpLocks/>
            </p:cNvGrpSpPr>
            <p:nvPr/>
          </p:nvGrpSpPr>
          <p:grpSpPr bwMode="auto">
            <a:xfrm>
              <a:off x="3168" y="816"/>
              <a:ext cx="153" cy="192"/>
              <a:chOff x="624" y="1632"/>
              <a:chExt cx="153" cy="192"/>
            </a:xfrm>
          </p:grpSpPr>
          <p:sp>
            <p:nvSpPr>
              <p:cNvPr id="1050" name="Line 26"/>
              <p:cNvSpPr>
                <a:spLocks noChangeShapeType="1"/>
              </p:cNvSpPr>
              <p:nvPr/>
            </p:nvSpPr>
            <p:spPr bwMode="auto">
              <a:xfrm>
                <a:off x="624" y="1824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auto">
              <a:xfrm>
                <a:off x="624" y="1632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2" name="Line 28"/>
              <p:cNvSpPr>
                <a:spLocks noChangeShapeType="1"/>
              </p:cNvSpPr>
              <p:nvPr/>
            </p:nvSpPr>
            <p:spPr bwMode="auto">
              <a:xfrm>
                <a:off x="624" y="1728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053" name="Group 29"/>
            <p:cNvGrpSpPr>
              <a:grpSpLocks/>
            </p:cNvGrpSpPr>
            <p:nvPr/>
          </p:nvGrpSpPr>
          <p:grpSpPr bwMode="auto">
            <a:xfrm>
              <a:off x="3168" y="1344"/>
              <a:ext cx="153" cy="192"/>
              <a:chOff x="624" y="1632"/>
              <a:chExt cx="153" cy="192"/>
            </a:xfrm>
          </p:grpSpPr>
          <p:sp>
            <p:nvSpPr>
              <p:cNvPr id="1054" name="Line 30"/>
              <p:cNvSpPr>
                <a:spLocks noChangeShapeType="1"/>
              </p:cNvSpPr>
              <p:nvPr/>
            </p:nvSpPr>
            <p:spPr bwMode="auto">
              <a:xfrm>
                <a:off x="624" y="1824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5" name="Line 31"/>
              <p:cNvSpPr>
                <a:spLocks noChangeShapeType="1"/>
              </p:cNvSpPr>
              <p:nvPr/>
            </p:nvSpPr>
            <p:spPr bwMode="auto">
              <a:xfrm>
                <a:off x="624" y="1632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6" name="Line 32"/>
              <p:cNvSpPr>
                <a:spLocks noChangeShapeType="1"/>
              </p:cNvSpPr>
              <p:nvPr/>
            </p:nvSpPr>
            <p:spPr bwMode="auto">
              <a:xfrm>
                <a:off x="624" y="1728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869950" y="2438400"/>
            <a:ext cx="47244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371600" lvl="2" indent="-457200" algn="l" eaLnBrk="0" hangingPunct="0">
              <a:lnSpc>
                <a:spcPct val="50000"/>
              </a:lnSpc>
              <a:spcBef>
                <a:spcPct val="50000"/>
              </a:spcBef>
              <a:buSzPct val="100000"/>
              <a:buFont typeface="Symbol" pitchFamily="18" charset="2"/>
              <a:buNone/>
            </a:pPr>
            <a:r>
              <a:rPr lang="zh-TW" altLang="en-US" b="1" dirty="0">
                <a:latin typeface="Times New Roman" pitchFamily="18" charset="0"/>
                <a:ea typeface="新細明體" charset="-120"/>
              </a:rPr>
              <a:t> &lt;</a:t>
            </a:r>
            <a:r>
              <a:rPr lang="en-US" altLang="zh-TW" b="1" dirty="0">
                <a:latin typeface="Times New Roman" pitchFamily="18" charset="0"/>
                <a:ea typeface="新細明體" charset="-120"/>
              </a:rPr>
              <a:t>Example </a:t>
            </a:r>
            <a:r>
              <a:rPr lang="en-US" altLang="zh-TW" b="1" dirty="0" smtClean="0">
                <a:latin typeface="Times New Roman" pitchFamily="18" charset="0"/>
                <a:ea typeface="新細明體" charset="-120"/>
              </a:rPr>
              <a:t>13.1</a:t>
            </a:r>
            <a:r>
              <a:rPr lang="en-US" altLang="zh-TW" b="1" dirty="0">
                <a:latin typeface="Times New Roman" pitchFamily="18" charset="0"/>
                <a:ea typeface="新細明體" charset="-120"/>
              </a:rPr>
              <a:t>&gt;</a:t>
            </a:r>
            <a:r>
              <a:rPr lang="en-US" altLang="zh-TW" dirty="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b="1" dirty="0">
                <a:latin typeface="Times New Roman" pitchFamily="18" charset="0"/>
                <a:ea typeface="新細明體" charset="-120"/>
              </a:rPr>
              <a:t>Lost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686800" cy="990600"/>
          </a:xfrm>
        </p:spPr>
        <p:txBody>
          <a:bodyPr/>
          <a:lstStyle/>
          <a:p>
            <a:r>
              <a:rPr lang="en-US" altLang="zh-TW" sz="3200"/>
              <a:t>Problems: Uncommitted Dependence</a:t>
            </a:r>
            <a:endParaRPr lang="zh-TW" altLang="en-US" sz="32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474913" y="2544763"/>
            <a:ext cx="5430837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 u="sng">
                <a:latin typeface="Times New Roman" pitchFamily="18" charset="0"/>
                <a:ea typeface="新細明體" charset="-120"/>
              </a:rPr>
              <a:t>Transaction A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time                              </a:t>
            </a:r>
            <a:r>
              <a:rPr lang="en-US" altLang="zh-TW" sz="1400" u="sng">
                <a:latin typeface="Times New Roman" pitchFamily="18" charset="0"/>
                <a:ea typeface="新細明體" charset="-120"/>
              </a:rPr>
              <a:t>Transaction B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         t1                             UPDATE R  R&lt;--20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FETCH R  R=20                        </a:t>
            </a:r>
            <a:r>
              <a:rPr lang="en-US" altLang="zh-TW" sz="1400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1400" b="1" i="1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t2</a:t>
            </a:r>
            <a:r>
              <a:rPr lang="en-US" altLang="zh-TW" sz="1400" b="1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</a:t>
            </a: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S&lt;--R+1=21                                t3                            </a:t>
            </a:r>
            <a:r>
              <a:rPr lang="en-US" altLang="zh-TW" sz="1400" b="1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ROLLBACK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R=10</a:t>
            </a:r>
          </a:p>
          <a:p>
            <a:pPr algn="l" eaLnBrk="0" hangingPunct="0"/>
            <a:endParaRPr lang="en-US" altLang="zh-TW" sz="1400">
              <a:latin typeface="Times New Roman" pitchFamily="18" charset="0"/>
              <a:ea typeface="新細明體" charset="-120"/>
            </a:endParaRPr>
          </a:p>
          <a:p>
            <a:pPr algn="l"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                   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828800" y="5105400"/>
            <a:ext cx="7086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TW" sz="1600" dirty="0">
                <a:latin typeface="Times New Roman" pitchFamily="18" charset="0"/>
                <a:ea typeface="新細明體" charset="-120"/>
              </a:rPr>
              <a:t>Fig. </a:t>
            </a:r>
            <a:r>
              <a:rPr lang="en-US" altLang="zh-TW" sz="1600" dirty="0" smtClean="0">
                <a:latin typeface="Times New Roman" pitchFamily="18" charset="0"/>
                <a:ea typeface="新細明體" charset="-120"/>
              </a:rPr>
              <a:t>13.2</a:t>
            </a: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:  Transaction A becomes </a:t>
            </a:r>
            <a:r>
              <a:rPr lang="en-US" altLang="zh-TW" sz="1600" u="sng" dirty="0">
                <a:latin typeface="Times New Roman" pitchFamily="18" charset="0"/>
                <a:ea typeface="新細明體" charset="-120"/>
              </a:rPr>
              <a:t>dependent on an uncommitted change</a:t>
            </a:r>
            <a:r>
              <a:rPr lang="en-US" altLang="zh-TW" sz="1600" dirty="0">
                <a:latin typeface="Times New Roman" pitchFamily="18" charset="0"/>
                <a:ea typeface="新細明體" charset="-120"/>
              </a:rPr>
              <a:t> at time t2.</a:t>
            </a:r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2338388" y="2344738"/>
            <a:ext cx="5611812" cy="2395537"/>
            <a:chOff x="277" y="2493"/>
            <a:chExt cx="3535" cy="1509"/>
          </a:xfrm>
        </p:grpSpPr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277" y="2497"/>
              <a:ext cx="3535" cy="150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374" y="2609"/>
              <a:ext cx="8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672" y="2880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672" y="388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3120" y="2976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3120" y="2880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3120" y="3216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1959" y="2788"/>
              <a:ext cx="0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1959" y="3193"/>
              <a:ext cx="0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1960" y="3870"/>
              <a:ext cx="0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672" y="364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672" y="3504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3120" y="3312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1788" y="2493"/>
              <a:ext cx="36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R=10</a:t>
              </a:r>
            </a:p>
            <a:p>
              <a:pPr algn="l"/>
              <a:endParaRPr lang="zh-TW" altLang="en-US" sz="1400"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10261" name="Group 21"/>
            <p:cNvGrpSpPr>
              <a:grpSpLocks/>
            </p:cNvGrpSpPr>
            <p:nvPr/>
          </p:nvGrpSpPr>
          <p:grpSpPr bwMode="auto">
            <a:xfrm>
              <a:off x="672" y="2976"/>
              <a:ext cx="153" cy="192"/>
              <a:chOff x="624" y="1632"/>
              <a:chExt cx="153" cy="192"/>
            </a:xfrm>
          </p:grpSpPr>
          <p:sp>
            <p:nvSpPr>
              <p:cNvPr id="10262" name="Line 22"/>
              <p:cNvSpPr>
                <a:spLocks noChangeShapeType="1"/>
              </p:cNvSpPr>
              <p:nvPr/>
            </p:nvSpPr>
            <p:spPr bwMode="auto">
              <a:xfrm>
                <a:off x="624" y="1824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63" name="Line 23"/>
              <p:cNvSpPr>
                <a:spLocks noChangeShapeType="1"/>
              </p:cNvSpPr>
              <p:nvPr/>
            </p:nvSpPr>
            <p:spPr bwMode="auto">
              <a:xfrm>
                <a:off x="624" y="1632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64" name="Line 24"/>
              <p:cNvSpPr>
                <a:spLocks noChangeShapeType="1"/>
              </p:cNvSpPr>
              <p:nvPr/>
            </p:nvSpPr>
            <p:spPr bwMode="auto">
              <a:xfrm>
                <a:off x="624" y="1728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1968" y="345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0266" name="Group 26"/>
            <p:cNvGrpSpPr>
              <a:grpSpLocks/>
            </p:cNvGrpSpPr>
            <p:nvPr/>
          </p:nvGrpSpPr>
          <p:grpSpPr bwMode="auto">
            <a:xfrm>
              <a:off x="3120" y="3408"/>
              <a:ext cx="153" cy="192"/>
              <a:chOff x="624" y="1632"/>
              <a:chExt cx="153" cy="192"/>
            </a:xfrm>
          </p:grpSpPr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>
                <a:off x="624" y="1824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68" name="Line 28"/>
              <p:cNvSpPr>
                <a:spLocks noChangeShapeType="1"/>
              </p:cNvSpPr>
              <p:nvPr/>
            </p:nvSpPr>
            <p:spPr bwMode="auto">
              <a:xfrm>
                <a:off x="624" y="1632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69" name="Line 29"/>
              <p:cNvSpPr>
                <a:spLocks noChangeShapeType="1"/>
              </p:cNvSpPr>
              <p:nvPr/>
            </p:nvSpPr>
            <p:spPr bwMode="auto">
              <a:xfrm>
                <a:off x="624" y="1728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1600200" y="1538288"/>
            <a:ext cx="4795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 eaLnBrk="0" hangingPunct="0"/>
            <a:r>
              <a:rPr lang="zh-TW" altLang="en-US" b="1" dirty="0">
                <a:latin typeface="Times New Roman" pitchFamily="18" charset="0"/>
                <a:ea typeface="新細明體" charset="-120"/>
              </a:rPr>
              <a:t> &lt;</a:t>
            </a:r>
            <a:r>
              <a:rPr lang="en-US" altLang="zh-TW" b="1" dirty="0">
                <a:latin typeface="Times New Roman" pitchFamily="18" charset="0"/>
                <a:ea typeface="新細明體" charset="-120"/>
              </a:rPr>
              <a:t>Example </a:t>
            </a:r>
            <a:r>
              <a:rPr lang="en-US" altLang="zh-TW" b="1" dirty="0" smtClean="0">
                <a:latin typeface="Times New Roman" pitchFamily="18" charset="0"/>
                <a:ea typeface="新細明體" charset="-120"/>
              </a:rPr>
              <a:t>13.2</a:t>
            </a:r>
            <a:r>
              <a:rPr lang="en-US" altLang="zh-TW" b="1" dirty="0">
                <a:latin typeface="Times New Roman" pitchFamily="18" charset="0"/>
                <a:ea typeface="新細明體" charset="-120"/>
              </a:rPr>
              <a:t>&gt;</a:t>
            </a:r>
            <a:r>
              <a:rPr lang="en-US" altLang="zh-TW" dirty="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b="1" dirty="0">
                <a:latin typeface="Times New Roman" pitchFamily="18" charset="0"/>
                <a:ea typeface="新細明體" charset="-120"/>
              </a:rPr>
              <a:t>Uncommitted 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667000"/>
            <a:ext cx="8420100" cy="1143000"/>
          </a:xfrm>
        </p:spPr>
        <p:txBody>
          <a:bodyPr/>
          <a:lstStyle/>
          <a:p>
            <a:r>
              <a:rPr lang="en-US" altLang="zh-TW" dirty="0" smtClean="0"/>
              <a:t>13</a:t>
            </a:r>
            <a:r>
              <a:rPr lang="zh-TW" altLang="en-US" dirty="0" smtClean="0"/>
              <a:t>.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err="1"/>
              <a:t>Serializability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13</a:t>
            </a:r>
            <a:r>
              <a:rPr lang="zh-TW" altLang="en-US" smtClean="0"/>
              <a:t>-</a:t>
            </a:r>
            <a:fld id="{6E016537-3CCA-48D3-9633-7FD00DF1F8E4}" type="slidenum">
              <a:rPr lang="zh-TW" altLang="en-US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81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8172450" cy="457200"/>
          </a:xfrm>
        </p:spPr>
        <p:txBody>
          <a:bodyPr/>
          <a:lstStyle/>
          <a:p>
            <a:r>
              <a:rPr lang="en-US" altLang="zh-TW" dirty="0" err="1" smtClean="0"/>
              <a:t>Serializability</a:t>
            </a:r>
            <a:r>
              <a:rPr lang="en-US" altLang="zh-TW" dirty="0" smtClean="0"/>
              <a:t>: Definition </a:t>
            </a:r>
            <a:endParaRPr lang="zh-TW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01000" cy="4648200"/>
          </a:xfrm>
        </p:spPr>
        <p:txBody>
          <a:bodyPr/>
          <a:lstStyle/>
          <a:p>
            <a:pPr lvl="1">
              <a:buSzTx/>
            </a:pPr>
            <a:r>
              <a:rPr lang="en-US" altLang="zh-TW" sz="2400" dirty="0"/>
              <a:t> </a:t>
            </a:r>
            <a:r>
              <a:rPr lang="en-US" altLang="zh-TW" dirty="0"/>
              <a:t>A formal criterion for correctness.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err="1"/>
              <a:t>Def</a:t>
            </a:r>
            <a:r>
              <a:rPr lang="en-US" altLang="zh-TW" dirty="0"/>
              <a:t> : A given </a:t>
            </a:r>
            <a:r>
              <a:rPr lang="en-US" altLang="zh-TW" b="1" dirty="0"/>
              <a:t>interleaved execution (schedule)</a:t>
            </a:r>
            <a:r>
              <a:rPr lang="en-US" altLang="zh-TW" dirty="0"/>
              <a:t> of some set of transactions is said to be </a:t>
            </a:r>
            <a:r>
              <a:rPr lang="en-US" altLang="zh-TW" b="1" dirty="0" err="1"/>
              <a:t>serializable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it produces the </a:t>
            </a:r>
            <a:r>
              <a:rPr lang="en-US" altLang="zh-TW" u="sng" dirty="0"/>
              <a:t>same</a:t>
            </a:r>
            <a:r>
              <a:rPr lang="en-US" altLang="zh-TW" dirty="0"/>
              <a:t> result as </a:t>
            </a:r>
            <a:r>
              <a:rPr lang="en-US" altLang="zh-TW" u="sng" dirty="0"/>
              <a:t>some</a:t>
            </a:r>
            <a:r>
              <a:rPr lang="en-US" altLang="zh-TW" dirty="0"/>
              <a:t> serial execution of those transactions, for any given initial database state.</a:t>
            </a:r>
          </a:p>
          <a:p>
            <a:pPr lvl="1">
              <a:lnSpc>
                <a:spcPct val="70000"/>
              </a:lnSpc>
            </a:pPr>
            <a:r>
              <a:rPr lang="en-US" altLang="zh-TW" dirty="0"/>
              <a:t>Assumptions:</a:t>
            </a:r>
            <a:endParaRPr lang="en-US" altLang="zh-TW" sz="1800" dirty="0"/>
          </a:p>
          <a:p>
            <a:pPr lvl="2">
              <a:lnSpc>
                <a:spcPct val="70000"/>
              </a:lnSpc>
              <a:buClr>
                <a:srgbClr val="33CC33"/>
              </a:buClr>
            </a:pPr>
            <a:r>
              <a:rPr lang="en-US" altLang="zh-TW" sz="1800" dirty="0"/>
              <a:t>all transactions are individually correct.</a:t>
            </a:r>
          </a:p>
          <a:p>
            <a:pPr lvl="2">
              <a:lnSpc>
                <a:spcPct val="70000"/>
              </a:lnSpc>
              <a:buClr>
                <a:srgbClr val="33CC33"/>
              </a:buClr>
            </a:pPr>
            <a:r>
              <a:rPr lang="en-US" altLang="zh-TW" sz="1800" dirty="0"/>
              <a:t>Any serial execution of those transactions is also correct.</a:t>
            </a:r>
          </a:p>
          <a:p>
            <a:pPr lvl="2">
              <a:lnSpc>
                <a:spcPct val="70000"/>
              </a:lnSpc>
              <a:buClr>
                <a:srgbClr val="33CC33"/>
              </a:buClr>
            </a:pPr>
            <a:r>
              <a:rPr lang="en-US" altLang="zh-TW" sz="1800" dirty="0"/>
              <a:t>Transactions are all independent of one  another.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dirty="0"/>
              <a:t>  </a:t>
            </a:r>
            <a:r>
              <a:rPr lang="en-US" altLang="zh-TW" sz="1800" b="1" dirty="0"/>
              <a:t>Note:</a:t>
            </a:r>
            <a:r>
              <a:rPr lang="en-US" altLang="zh-TW" sz="1800" dirty="0"/>
              <a:t> if </a:t>
            </a:r>
            <a:r>
              <a:rPr lang="en-US" altLang="zh-TW" sz="1800" b="1" dirty="0" err="1"/>
              <a:t>T</a:t>
            </a:r>
            <a:r>
              <a:rPr lang="en-US" altLang="zh-TW" sz="1600" b="1" dirty="0" err="1"/>
              <a:t>x</a:t>
            </a:r>
            <a:r>
              <a:rPr lang="en-US" altLang="zh-TW" sz="1800" b="1" dirty="0"/>
              <a:t> A</a:t>
            </a:r>
            <a:r>
              <a:rPr lang="en-US" altLang="zh-TW" sz="1800" dirty="0"/>
              <a:t> does have to be run before </a:t>
            </a:r>
            <a:r>
              <a:rPr lang="en-US" altLang="zh-TW" sz="1800" b="1" dirty="0" err="1"/>
              <a:t>T</a:t>
            </a:r>
            <a:r>
              <a:rPr lang="en-US" altLang="zh-TW" sz="1600" b="1" dirty="0" err="1"/>
              <a:t>x</a:t>
            </a:r>
            <a:r>
              <a:rPr lang="en-US" altLang="zh-TW" sz="1800" b="1" dirty="0"/>
              <a:t> B</a:t>
            </a:r>
            <a:r>
              <a:rPr lang="en-US" altLang="zh-TW" sz="1800" dirty="0"/>
              <a:t>, then user </a:t>
            </a:r>
            <a:r>
              <a:rPr lang="en-US" altLang="zh-TW" sz="1800" u="sng" dirty="0"/>
              <a:t>cannot</a:t>
            </a:r>
            <a:r>
              <a:rPr lang="en-US" altLang="zh-TW" sz="1800" dirty="0"/>
              <a:t> submit </a:t>
            </a:r>
            <a:r>
              <a:rPr lang="en-US" altLang="zh-TW" sz="1800" b="1" dirty="0" err="1"/>
              <a:t>T</a:t>
            </a:r>
            <a:r>
              <a:rPr lang="en-US" altLang="zh-TW" sz="1600" b="1" dirty="0" err="1"/>
              <a:t>x</a:t>
            </a:r>
            <a:r>
              <a:rPr lang="en-US" altLang="zh-TW" sz="1800" b="1" dirty="0"/>
              <a:t> B</a:t>
            </a:r>
            <a:r>
              <a:rPr lang="en-US" altLang="zh-TW" sz="1800" dirty="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/>
              <a:t>            until </a:t>
            </a:r>
            <a:r>
              <a:rPr lang="en-US" altLang="zh-TW" sz="1800" b="1" dirty="0" err="1"/>
              <a:t>T</a:t>
            </a:r>
            <a:r>
              <a:rPr lang="en-US" altLang="zh-TW" sz="1600" b="1" dirty="0" err="1"/>
              <a:t>x</a:t>
            </a:r>
            <a:r>
              <a:rPr lang="en-US" altLang="zh-TW" sz="1800" b="1" dirty="0"/>
              <a:t> A</a:t>
            </a:r>
            <a:r>
              <a:rPr lang="en-US" altLang="zh-TW" sz="1800" dirty="0"/>
              <a:t> is committed.</a:t>
            </a:r>
          </a:p>
          <a:p>
            <a:pPr lvl="3">
              <a:lnSpc>
                <a:spcPct val="70000"/>
              </a:lnSpc>
              <a:buFontTx/>
              <a:buNone/>
            </a:pPr>
            <a:endParaRPr lang="en-US" altLang="zh-TW" sz="1600" dirty="0"/>
          </a:p>
          <a:p>
            <a:endParaRPr lang="zh-TW" altLang="en-US" sz="2600" dirty="0"/>
          </a:p>
        </p:txBody>
      </p:sp>
      <p:sp>
        <p:nvSpPr>
          <p:cNvPr id="4" name="矩形 3"/>
          <p:cNvSpPr/>
          <p:nvPr/>
        </p:nvSpPr>
        <p:spPr>
          <a:xfrm>
            <a:off x="8193360" y="332656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可</a:t>
            </a:r>
            <a:r>
              <a:rPr lang="zh-TW" altLang="zh-TW" dirty="0" smtClean="0"/>
              <a:t>串聯</a:t>
            </a:r>
            <a:r>
              <a:rPr lang="zh-TW" altLang="en-US" dirty="0" smtClean="0"/>
              <a:t>的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09384" y="148478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交錯並聯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Serializability</a:t>
            </a:r>
            <a:r>
              <a:rPr lang="en-US" altLang="zh-TW" dirty="0" smtClean="0"/>
              <a:t>: Example 13.3</a:t>
            </a:r>
            <a:endParaRPr lang="zh-TW" altLang="en-US" sz="1600" b="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1371600"/>
            <a:ext cx="8089900" cy="4648200"/>
          </a:xfrm>
        </p:spPr>
        <p:txBody>
          <a:bodyPr/>
          <a:lstStyle/>
          <a:p>
            <a:pPr lvl="1">
              <a:spcBef>
                <a:spcPct val="100000"/>
              </a:spcBef>
            </a:pPr>
            <a:r>
              <a:rPr lang="en-US" altLang="zh-TW" b="1" dirty="0"/>
              <a:t>&lt;Example </a:t>
            </a:r>
            <a:r>
              <a:rPr lang="en-US" altLang="zh-TW" b="1" dirty="0" smtClean="0"/>
              <a:t>13.3&gt;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2">
              <a:buFontTx/>
              <a:buNone/>
            </a:pPr>
            <a:r>
              <a:rPr lang="en-US" altLang="zh-TW" sz="1800" dirty="0"/>
              <a:t>          T1 = { r1(d), w1(d) }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zh-TW" sz="1800" dirty="0"/>
              <a:t>          T2 = { r2(a), w2(a) }</a:t>
            </a:r>
          </a:p>
          <a:p>
            <a:pPr lvl="2">
              <a:lnSpc>
                <a:spcPct val="170000"/>
              </a:lnSpc>
              <a:spcBef>
                <a:spcPct val="15000"/>
              </a:spcBef>
              <a:buFontTx/>
              <a:buNone/>
            </a:pPr>
            <a:r>
              <a:rPr lang="en-US" altLang="zh-TW" sz="1800" dirty="0"/>
              <a:t> - </a:t>
            </a:r>
            <a:r>
              <a:rPr lang="en-US" altLang="zh-TW" sz="1800" b="1" dirty="0"/>
              <a:t>Serial execution</a:t>
            </a:r>
            <a:r>
              <a:rPr lang="en-US" altLang="zh-TW" sz="1800" dirty="0"/>
              <a:t> : r</a:t>
            </a:r>
            <a:r>
              <a:rPr lang="en-US" altLang="zh-TW" sz="1800" u="sng" dirty="0"/>
              <a:t>1(d), w1(d)</a:t>
            </a:r>
            <a:r>
              <a:rPr lang="en-US" altLang="zh-TW" sz="1800" dirty="0"/>
              <a:t>, r</a:t>
            </a:r>
            <a:r>
              <a:rPr lang="en-US" altLang="zh-TW" sz="1800" u="sng" dirty="0"/>
              <a:t>2(a), w2(a)</a:t>
            </a:r>
          </a:p>
          <a:p>
            <a:pPr lvl="2">
              <a:lnSpc>
                <a:spcPct val="60000"/>
              </a:lnSpc>
              <a:spcBef>
                <a:spcPct val="15000"/>
              </a:spcBef>
              <a:buFontTx/>
              <a:buNone/>
            </a:pPr>
            <a:r>
              <a:rPr lang="en-US" altLang="zh-TW" sz="1800" dirty="0"/>
              <a:t>                                     T1                   T2</a:t>
            </a:r>
          </a:p>
          <a:p>
            <a:pPr lvl="2">
              <a:spcBef>
                <a:spcPct val="15000"/>
              </a:spcBef>
              <a:buFontTx/>
              <a:buNone/>
            </a:pPr>
            <a:r>
              <a:rPr lang="en-US" altLang="zh-TW" sz="1800" dirty="0"/>
              <a:t> - </a:t>
            </a:r>
            <a:r>
              <a:rPr lang="en-US" altLang="zh-TW" sz="1800" b="1" dirty="0"/>
              <a:t>Interleaved execution</a:t>
            </a:r>
            <a:r>
              <a:rPr lang="en-US" altLang="zh-TW" sz="1800" dirty="0"/>
              <a:t> : r</a:t>
            </a:r>
            <a:r>
              <a:rPr lang="en-US" altLang="zh-TW" sz="1800" u="sng" dirty="0"/>
              <a:t>1(d)</a:t>
            </a:r>
            <a:r>
              <a:rPr lang="en-US" altLang="zh-TW" sz="1800" dirty="0"/>
              <a:t>, r</a:t>
            </a:r>
            <a:r>
              <a:rPr lang="en-US" altLang="zh-TW" sz="1800" u="sng" dirty="0"/>
              <a:t>2(a)</a:t>
            </a:r>
            <a:r>
              <a:rPr lang="en-US" altLang="zh-TW" sz="1800" dirty="0"/>
              <a:t>, w</a:t>
            </a:r>
            <a:r>
              <a:rPr lang="en-US" altLang="zh-TW" sz="1800" u="sng" dirty="0"/>
              <a:t>1(d)</a:t>
            </a:r>
            <a:r>
              <a:rPr lang="en-US" altLang="zh-TW" sz="1800" dirty="0"/>
              <a:t>, </a:t>
            </a:r>
            <a:r>
              <a:rPr lang="en-US" altLang="zh-TW" sz="1800" u="sng" dirty="0"/>
              <a:t>w2(a)</a:t>
            </a:r>
            <a:r>
              <a:rPr lang="en-US" altLang="zh-TW" sz="1800" dirty="0"/>
              <a:t>   </a:t>
            </a:r>
          </a:p>
          <a:p>
            <a:pPr lvl="2" fontAlgn="t">
              <a:spcBef>
                <a:spcPct val="0"/>
              </a:spcBef>
              <a:buFontTx/>
              <a:buNone/>
            </a:pPr>
            <a:r>
              <a:rPr lang="en-US" altLang="zh-TW" dirty="0"/>
              <a:t>          </a:t>
            </a:r>
            <a:r>
              <a:rPr lang="en-US" altLang="zh-TW" sz="1600" dirty="0"/>
              <a:t>(schedule)</a:t>
            </a:r>
            <a:r>
              <a:rPr lang="en-US" altLang="zh-TW" dirty="0"/>
              <a:t>          </a:t>
            </a:r>
            <a:r>
              <a:rPr lang="en-US" altLang="zh-TW" sz="1800" dirty="0"/>
              <a:t>     T1       T2        T1       T2</a:t>
            </a:r>
          </a:p>
          <a:p>
            <a:pPr lvl="2">
              <a:spcBef>
                <a:spcPct val="15000"/>
              </a:spcBef>
              <a:buFontTx/>
              <a:buNone/>
            </a:pPr>
            <a:r>
              <a:rPr lang="en-US" altLang="zh-TW" sz="1800" dirty="0"/>
              <a:t> - </a:t>
            </a:r>
            <a:r>
              <a:rPr lang="en-US" altLang="zh-TW" sz="1800" dirty="0" err="1"/>
              <a:t>Serializable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dirty="0"/>
              <a:t>Serialization: the serial execution that equivalent to the </a:t>
            </a:r>
            <a:r>
              <a:rPr lang="en-US" altLang="zh-TW" dirty="0" err="1"/>
              <a:t>serializable</a:t>
            </a:r>
            <a:r>
              <a:rPr lang="en-US" altLang="zh-TW" dirty="0"/>
              <a:t> execution, e.g. </a:t>
            </a:r>
            <a:r>
              <a:rPr lang="en-US" altLang="zh-TW" sz="1600" dirty="0"/>
              <a:t>T1 - T2</a:t>
            </a:r>
          </a:p>
          <a:p>
            <a:endParaRPr lang="zh-TW" altLang="en-US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194550" y="24384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T1          T2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575550" y="2590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41336" y="305847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交錯並聯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7nor3(w)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C80000"/>
      </a:folHlink>
    </a:clrScheme>
    <a:fontScheme name="A07nor3(w)">
      <a:majorFont>
        <a:latin typeface="Times New Roman"/>
        <a:ea typeface="華康行書體(P)"/>
        <a:cs typeface=""/>
      </a:majorFont>
      <a:minorFont>
        <a:latin typeface="Times New Roman"/>
        <a:ea typeface="華康行書體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A07nor3(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7nor3(w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7nor3(w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I:\A07nor3(w).pot</Template>
  <TotalTime>714</TotalTime>
  <Words>1940</Words>
  <Application>Microsoft Office PowerPoint</Application>
  <PresentationFormat>A4 紙張 (210x297 公釐)</PresentationFormat>
  <Paragraphs>458</Paragraphs>
  <Slides>30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華康行書體(P)</vt:lpstr>
      <vt:lpstr>新細明體</vt:lpstr>
      <vt:lpstr>標楷體</vt:lpstr>
      <vt:lpstr>Arial</vt:lpstr>
      <vt:lpstr>Calibri</vt:lpstr>
      <vt:lpstr>Symbol</vt:lpstr>
      <vt:lpstr>Times New Roman</vt:lpstr>
      <vt:lpstr>Wingdings</vt:lpstr>
      <vt:lpstr>A07nor3(w)</vt:lpstr>
      <vt:lpstr>Equation</vt:lpstr>
      <vt:lpstr>PowerPoint 簡報</vt:lpstr>
      <vt:lpstr>Content </vt:lpstr>
      <vt:lpstr>13.1 Introduction</vt:lpstr>
      <vt:lpstr>Concurrency Control: Introduction</vt:lpstr>
      <vt:lpstr>Problem: Lost Update</vt:lpstr>
      <vt:lpstr>Problems: Uncommitted Dependence</vt:lpstr>
      <vt:lpstr>13.2 Serializability</vt:lpstr>
      <vt:lpstr>Serializability: Definition </vt:lpstr>
      <vt:lpstr>Serializability: Example 13.3</vt:lpstr>
      <vt:lpstr>Serializability: Example 13.4(a)</vt:lpstr>
      <vt:lpstr>Serializability: Example 13.4(b)</vt:lpstr>
      <vt:lpstr>Serializability: Example 13.4(c)</vt:lpstr>
      <vt:lpstr>Testing for Serializability</vt:lpstr>
      <vt:lpstr>Testing for Serializability (cont.)</vt:lpstr>
      <vt:lpstr>13.3 Locking Technique</vt:lpstr>
      <vt:lpstr>Locking Technique: Concept</vt:lpstr>
      <vt:lpstr>Locking Technique: Concept (cont.)</vt:lpstr>
      <vt:lpstr>How locking solves the problems</vt:lpstr>
      <vt:lpstr>How locking solves the problems (cont.)</vt:lpstr>
      <vt:lpstr>Deadlock Detection: Wait-for-Graph</vt:lpstr>
      <vt:lpstr>Locking Protocol</vt:lpstr>
      <vt:lpstr>Testing for Serializability</vt:lpstr>
      <vt:lpstr>Theorem for Testing Serializability</vt:lpstr>
      <vt:lpstr>13.4 Two-Phase Locking </vt:lpstr>
      <vt:lpstr>Two-Phase Locking (2PL): Definition</vt:lpstr>
      <vt:lpstr>2PL: Example</vt:lpstr>
      <vt:lpstr>2PL: Theorm</vt:lpstr>
      <vt:lpstr>2PL: Example 13.4(d)</vt:lpstr>
      <vt:lpstr>2PL: Example 13.4(d) (cont.)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WP-Yang</dc:creator>
  <cp:lastModifiedBy>OSlab</cp:lastModifiedBy>
  <cp:revision>68</cp:revision>
  <dcterms:created xsi:type="dcterms:W3CDTF">1601-01-01T00:00:00Z</dcterms:created>
  <dcterms:modified xsi:type="dcterms:W3CDTF">2014-08-27T05:29:32Z</dcterms:modified>
</cp:coreProperties>
</file>