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83" r:id="rId22"/>
    <p:sldId id="278" r:id="rId23"/>
    <p:sldId id="280" r:id="rId24"/>
    <p:sldId id="284" r:id="rId25"/>
    <p:sldId id="282" r:id="rId26"/>
    <p:sldId id="286" r:id="rId27"/>
    <p:sldId id="281" r:id="rId28"/>
    <p:sldId id="285" r:id="rId29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00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howGuides="1">
      <p:cViewPr varScale="1">
        <p:scale>
          <a:sx n="88" d="100"/>
          <a:sy n="88" d="100"/>
        </p:scale>
        <p:origin x="-76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37E9D33-1FEC-4F2B-ABAA-2032502448E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59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1200"/>
            <a:ext cx="8420100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742950" y="3657600"/>
            <a:ext cx="84201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329264" y="6165304"/>
            <a:ext cx="2063750" cy="457200"/>
          </a:xfrm>
          <a:prstGeom prst="rect">
            <a:avLst/>
          </a:prstGeom>
        </p:spPr>
        <p:txBody>
          <a:bodyPr/>
          <a:lstStyle>
            <a:lvl1pPr algn="r">
              <a:defRPr sz="1400" b="0"/>
            </a:lvl1pPr>
          </a:lstStyle>
          <a:p>
            <a:r>
              <a:rPr lang="en-US" altLang="zh-TW" dirty="0" smtClean="0"/>
              <a:t>12</a:t>
            </a:r>
            <a:r>
              <a:rPr lang="zh-TW" altLang="en-US" dirty="0" smtClean="0"/>
              <a:t>-</a:t>
            </a:r>
            <a:fld id="{1DC4E56D-0688-4AD1-AC82-512AF3FDCF50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64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3125" y="381000"/>
            <a:ext cx="2270125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2750" y="381000"/>
            <a:ext cx="66579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07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4"/>
          <p:cNvSpPr txBox="1">
            <a:spLocks/>
          </p:cNvSpPr>
          <p:nvPr userDrawn="1"/>
        </p:nvSpPr>
        <p:spPr>
          <a:xfrm>
            <a:off x="7429500" y="6248400"/>
            <a:ext cx="206375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9pPr>
          </a:lstStyle>
          <a:p>
            <a:pPr algn="r"/>
            <a:r>
              <a:rPr lang="en-US" altLang="zh-TW" sz="1400" dirty="0" smtClean="0"/>
              <a:t>12</a:t>
            </a:r>
            <a:r>
              <a:rPr lang="zh-TW" altLang="en-US" sz="1400" dirty="0" smtClean="0"/>
              <a:t>-</a:t>
            </a:r>
            <a:fld id="{1DC4E56D-0688-4AD1-AC82-512AF3FDCF50}" type="slidenum">
              <a:rPr lang="zh-TW" altLang="en-US" sz="1400" smtClean="0"/>
              <a:pPr algn="r"/>
              <a:t>‹#›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67395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429500" y="6248400"/>
            <a:ext cx="2063750" cy="457200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r>
              <a:rPr lang="en-US" altLang="zh-TW" dirty="0" smtClean="0"/>
              <a:t>12</a:t>
            </a:r>
            <a:r>
              <a:rPr lang="zh-TW" altLang="en-US" dirty="0" smtClean="0"/>
              <a:t>-</a:t>
            </a:r>
            <a:fld id="{1DC4E56D-0688-4AD1-AC82-512AF3FDCF50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894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275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4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36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0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8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429500" y="6248400"/>
            <a:ext cx="2063750" cy="45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altLang="zh-TW" smtClean="0"/>
              <a:t>12</a:t>
            </a:r>
            <a:r>
              <a:rPr lang="zh-TW" altLang="en-US" smtClean="0"/>
              <a:t>-</a:t>
            </a:r>
            <a:fld id="{1DC4E56D-0688-4AD1-AC82-512AF3FDCF50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0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381000"/>
            <a:ext cx="8172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371600"/>
            <a:ext cx="90805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412750" y="1230313"/>
            <a:ext cx="90805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12750" y="6172200"/>
            <a:ext cx="916305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412750" y="1230313"/>
            <a:ext cx="90805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1" name="Text Box 11"/>
          <p:cNvSpPr txBox="1">
            <a:spLocks noChangeArrowheads="1"/>
          </p:cNvSpPr>
          <p:nvPr userDrawn="1"/>
        </p:nvSpPr>
        <p:spPr bwMode="auto">
          <a:xfrm>
            <a:off x="387350" y="6286500"/>
            <a:ext cx="2955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TW" sz="900" b="1" i="1"/>
              <a:t>Wei-Pang Yang, Information Management, NDHU</a:t>
            </a:r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7429500" y="6248400"/>
            <a:ext cx="2063750" cy="457200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r>
              <a:rPr lang="en-US" altLang="zh-TW" dirty="0" smtClean="0"/>
              <a:t>12</a:t>
            </a:r>
            <a:r>
              <a:rPr lang="zh-TW" altLang="en-US" dirty="0" smtClean="0"/>
              <a:t>-</a:t>
            </a:r>
            <a:fld id="{1DC4E56D-0688-4AD1-AC82-512AF3FDCF50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FF00"/>
        </a:buClr>
        <a:buSzPct val="12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 descr="10%"/>
          <p:cNvSpPr>
            <a:spLocks noChangeArrowheads="1"/>
          </p:cNvSpPr>
          <p:nvPr/>
        </p:nvSpPr>
        <p:spPr bwMode="auto">
          <a:xfrm>
            <a:off x="577850" y="1066800"/>
            <a:ext cx="8947150" cy="28956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en-US" b="1">
              <a:ea typeface="新細明體" charset="-12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7850" y="1196752"/>
            <a:ext cx="8629650" cy="2613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Unit  12</a:t>
            </a:r>
            <a:r>
              <a:rPr lang="en-US" altLang="zh-TW" sz="8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rPr>
              <a:t/>
            </a:r>
            <a:br>
              <a:rPr lang="en-US" altLang="zh-TW" sz="8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rPr>
            </a:br>
            <a:r>
              <a:rPr lang="en-US" altLang="zh-TW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Database Recovery</a:t>
            </a:r>
            <a:endParaRPr lang="zh-TW" altLang="en-US" sz="5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charset="-12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77850" y="1371600"/>
            <a:ext cx="89979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altLang="en-US" sz="4400" b="1">
                <a:ea typeface="新細明體" charset="-120"/>
              </a:rPr>
              <a:t/>
            </a:r>
            <a:br>
              <a:rPr lang="zh-TW" altLang="en-US" sz="4400" b="1">
                <a:ea typeface="新細明體" charset="-120"/>
              </a:rPr>
            </a:br>
            <a:r>
              <a:rPr lang="en-US" altLang="zh-TW" sz="5400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/>
            </a:r>
            <a:br>
              <a:rPr lang="en-US" altLang="zh-TW" sz="5400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</a:br>
            <a:endParaRPr lang="en-US" altLang="zh-TW" sz="5400" b="1">
              <a:effectLst>
                <a:outerShdw blurRad="38100" dist="38100" dir="2700000" algn="tl">
                  <a:srgbClr val="C0C0C0"/>
                </a:outerShdw>
              </a:effectLst>
              <a:ea typeface="新細明體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12</a:t>
            </a:r>
            <a:r>
              <a:rPr lang="zh-TW" altLang="en-US" smtClean="0"/>
              <a:t>-</a:t>
            </a:r>
            <a:fld id="{1DC4E56D-0688-4AD1-AC82-512AF3FDCF50}" type="slidenum">
              <a:rPr lang="zh-TW" altLang="en-US" smtClean="0"/>
              <a:pPr/>
              <a:t>1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28" y="4221416"/>
            <a:ext cx="3096344" cy="237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Transactions: </a:t>
            </a:r>
            <a:r>
              <a:rPr lang="en-US" altLang="zh-TW">
                <a:ea typeface="新細明體" charset="-120"/>
              </a:rPr>
              <a:t>Manager</a:t>
            </a:r>
            <a:endParaRPr lang="zh-TW" altLang="en-US">
              <a:ea typeface="新細明體" charset="-12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Symbol" pitchFamily="18" charset="2"/>
              <a:buChar char="·"/>
            </a:pPr>
            <a:r>
              <a:rPr lang="en-US" altLang="zh-TW" sz="1700" b="1"/>
              <a:t> </a:t>
            </a:r>
            <a:r>
              <a:rPr lang="en-US" altLang="zh-TW" b="1"/>
              <a:t>Transaction cannot be nested:</a:t>
            </a:r>
          </a:p>
          <a:p>
            <a:pPr lvl="2">
              <a:buFont typeface="Symbol" pitchFamily="18" charset="2"/>
              <a:buChar char="·"/>
            </a:pPr>
            <a:endParaRPr lang="en-US" altLang="zh-TW" b="1"/>
          </a:p>
          <a:p>
            <a:pPr lvl="2">
              <a:buFont typeface="Symbol" pitchFamily="18" charset="2"/>
              <a:buChar char="·"/>
            </a:pPr>
            <a:endParaRPr lang="en-US" altLang="zh-TW" sz="1900"/>
          </a:p>
          <a:p>
            <a:pPr lvl="2">
              <a:buFont typeface="Symbol" pitchFamily="18" charset="2"/>
              <a:buChar char="·"/>
            </a:pPr>
            <a:endParaRPr lang="en-US" altLang="zh-TW" sz="1900"/>
          </a:p>
          <a:p>
            <a:pPr lvl="2">
              <a:buFont typeface="Symbol" pitchFamily="18" charset="2"/>
              <a:buChar char="·"/>
            </a:pPr>
            <a:endParaRPr lang="en-US" altLang="zh-TW" sz="1900"/>
          </a:p>
          <a:p>
            <a:pPr lvl="2">
              <a:buFont typeface="Symbol" pitchFamily="18" charset="2"/>
              <a:buChar char="·"/>
            </a:pPr>
            <a:endParaRPr lang="en-US" altLang="zh-TW" sz="1900"/>
          </a:p>
          <a:p>
            <a:pPr lvl="2" eaLnBrk="0" hangingPunct="0">
              <a:lnSpc>
                <a:spcPct val="120000"/>
              </a:lnSpc>
              <a:buSzTx/>
              <a:buFont typeface="Symbol" pitchFamily="18" charset="2"/>
              <a:buNone/>
            </a:pPr>
            <a:r>
              <a:rPr lang="zh-TW" altLang="en-US" sz="1800">
                <a:ea typeface="新細明體" charset="-120"/>
              </a:rPr>
              <a:t> </a:t>
            </a:r>
          </a:p>
          <a:p>
            <a:pPr lvl="2" eaLnBrk="0" hangingPunct="0">
              <a:lnSpc>
                <a:spcPct val="120000"/>
              </a:lnSpc>
              <a:buSzTx/>
              <a:buFont typeface="Symbol" pitchFamily="18" charset="2"/>
              <a:buChar char="·"/>
            </a:pPr>
            <a:r>
              <a:rPr lang="en-US" altLang="zh-TW" b="1">
                <a:ea typeface="新細明體" charset="-120"/>
              </a:rPr>
              <a:t>Transaction Manager:</a:t>
            </a:r>
            <a:r>
              <a:rPr lang="en-US" altLang="zh-TW" sz="1900" b="1">
                <a:ea typeface="新細明體" charset="-120"/>
              </a:rPr>
              <a:t/>
            </a:r>
            <a:br>
              <a:rPr lang="en-US" altLang="zh-TW" sz="1900" b="1">
                <a:ea typeface="新細明體" charset="-120"/>
              </a:rPr>
            </a:br>
            <a:r>
              <a:rPr lang="en-US" altLang="zh-TW" sz="1900" b="1">
                <a:ea typeface="新細明體" charset="-120"/>
              </a:rPr>
              <a:t>  </a:t>
            </a:r>
            <a:r>
              <a:rPr lang="en-US" altLang="zh-TW" sz="1800">
                <a:ea typeface="新細明體" charset="-120"/>
              </a:rPr>
              <a:t> Transaction should not be lost, or partially done, or done more than once</a:t>
            </a:r>
            <a:br>
              <a:rPr lang="en-US" altLang="zh-TW" sz="1800">
                <a:ea typeface="新細明體" charset="-120"/>
              </a:rPr>
            </a:br>
            <a:r>
              <a:rPr lang="en-US" altLang="zh-TW" sz="1800">
                <a:ea typeface="新細明體" charset="-120"/>
              </a:rPr>
              <a:t>   </a:t>
            </a:r>
            <a:r>
              <a:rPr lang="en-US" altLang="zh-TW" sz="1500">
                <a:ea typeface="新細明體" charset="-120"/>
              </a:rPr>
              <a:t> &lt;e.g.&gt; Consider the  CASCADE   example, </a:t>
            </a:r>
            <a:br>
              <a:rPr lang="en-US" altLang="zh-TW" sz="1500">
                <a:ea typeface="新細明體" charset="-120"/>
              </a:rPr>
            </a:br>
            <a:r>
              <a:rPr lang="en-US" altLang="zh-TW" sz="1500">
                <a:ea typeface="新細明體" charset="-120"/>
              </a:rPr>
              <a:t>                if the system crashed between two updates</a:t>
            </a:r>
            <a:br>
              <a:rPr lang="en-US" altLang="zh-TW" sz="1500">
                <a:ea typeface="新細明體" charset="-120"/>
              </a:rPr>
            </a:br>
            <a:r>
              <a:rPr lang="en-US" altLang="zh-TW" sz="1500">
                <a:ea typeface="新細明體" charset="-120"/>
              </a:rPr>
              <a:t>                 ==&gt; the first update must be </a:t>
            </a:r>
            <a:r>
              <a:rPr lang="en-US" altLang="zh-TW" sz="1500" b="1">
                <a:ea typeface="新細明體" charset="-120"/>
              </a:rPr>
              <a:t>undone</a:t>
            </a:r>
            <a:r>
              <a:rPr lang="en-US" altLang="zh-TW" sz="1500">
                <a:ea typeface="新細明體" charset="-120"/>
              </a:rPr>
              <a:t> !</a:t>
            </a:r>
            <a:endParaRPr lang="zh-TW" altLang="en-US" sz="28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849438" y="1371600"/>
            <a:ext cx="180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endParaRPr lang="zh-TW" altLang="en-US" sz="1600" i="1">
              <a:ea typeface="新細明體" charset="-12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070100" y="2333625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160713" y="2028825"/>
            <a:ext cx="4243387" cy="6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660900" y="2181225"/>
            <a:ext cx="1447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6108700" y="2333625"/>
            <a:ext cx="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657725" y="2324100"/>
            <a:ext cx="0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14688" y="2319338"/>
            <a:ext cx="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6108700" y="2105025"/>
            <a:ext cx="0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3157538" y="2001838"/>
            <a:ext cx="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7404100" y="19526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124325" y="2135188"/>
            <a:ext cx="3857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000">
                <a:ea typeface="新細明體" charset="-120"/>
              </a:rPr>
              <a:t>Tx2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627313" y="1962150"/>
            <a:ext cx="3857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000">
                <a:ea typeface="新細明體" charset="-120"/>
              </a:rPr>
              <a:t>Tx1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989138" y="1806575"/>
            <a:ext cx="4492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000">
                <a:ea typeface="新細明體" charset="-120"/>
              </a:rPr>
              <a:t>Time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532063" y="1874838"/>
            <a:ext cx="107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3079750" y="2376488"/>
            <a:ext cx="10779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000">
                <a:ea typeface="新細明體" charset="-120"/>
              </a:rPr>
              <a:t>BEGIN</a:t>
            </a:r>
          </a:p>
          <a:p>
            <a:pPr algn="l" eaLnBrk="0" hangingPunct="0"/>
            <a:r>
              <a:rPr lang="en-US" altLang="zh-TW" sz="1000">
                <a:ea typeface="新細明體" charset="-120"/>
              </a:rPr>
              <a:t>TRANSACTION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554538" y="2368550"/>
            <a:ext cx="10779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000">
                <a:ea typeface="新細明體" charset="-120"/>
              </a:rPr>
              <a:t>BEGIN</a:t>
            </a:r>
          </a:p>
          <a:p>
            <a:pPr algn="l" eaLnBrk="0" hangingPunct="0"/>
            <a:r>
              <a:rPr lang="en-US" altLang="zh-TW" sz="1000">
                <a:ea typeface="新細明體" charset="-120"/>
              </a:rPr>
              <a:t>TRANSACTION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6032500" y="2409825"/>
            <a:ext cx="7032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000">
                <a:ea typeface="新細明體" charset="-120"/>
              </a:rPr>
              <a:t>COMMIT</a:t>
            </a: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V="1">
            <a:off x="7404100" y="2333625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7105650" y="2633663"/>
            <a:ext cx="514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000">
                <a:ea typeface="新細明體" charset="-120"/>
              </a:rPr>
              <a:t>failure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828800" y="2971800"/>
            <a:ext cx="39179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lvl="1" algn="l" eaLnBrk="0" hangingPunct="0">
              <a:buFontTx/>
              <a:buChar char="•"/>
            </a:pPr>
            <a:r>
              <a:rPr lang="en-US" altLang="zh-TW">
                <a:ea typeface="新細明體" charset="-120"/>
              </a:rPr>
              <a:t> Does </a:t>
            </a:r>
            <a:r>
              <a:rPr lang="en-US" altLang="zh-TW" b="1">
                <a:ea typeface="新細明體" charset="-120"/>
              </a:rPr>
              <a:t>Tx2</a:t>
            </a:r>
            <a:r>
              <a:rPr lang="en-US" altLang="zh-TW">
                <a:ea typeface="新細明體" charset="-120"/>
              </a:rPr>
              <a:t> need to be rolled back ?</a:t>
            </a: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4668838" y="2133600"/>
            <a:ext cx="0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533400"/>
            <a:ext cx="8172450" cy="685800"/>
          </a:xfrm>
        </p:spPr>
        <p:txBody>
          <a:bodyPr/>
          <a:lstStyle/>
          <a:p>
            <a:r>
              <a:rPr lang="en-US" altLang="zh-TW"/>
              <a:t>Transactions:</a:t>
            </a:r>
            <a:r>
              <a:rPr lang="en-US" altLang="zh-TW" i="1"/>
              <a:t> </a:t>
            </a:r>
            <a:r>
              <a:rPr lang="en-US" altLang="zh-TW"/>
              <a:t>Commit and  Rollback</a:t>
            </a:r>
            <a:endParaRPr lang="zh-TW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zh-TW" sz="2800" b="1"/>
          </a:p>
          <a:p>
            <a:pPr lvl="2"/>
            <a:endParaRPr lang="en-US" altLang="zh-TW" sz="2800" b="1"/>
          </a:p>
          <a:p>
            <a:pPr lvl="2"/>
            <a:endParaRPr lang="en-US" altLang="zh-TW" sz="1600" b="1"/>
          </a:p>
          <a:p>
            <a:pPr lvl="2"/>
            <a:r>
              <a:rPr lang="en-US" altLang="zh-TW" b="1"/>
              <a:t>COMMIT:</a:t>
            </a:r>
          </a:p>
          <a:p>
            <a:pPr lvl="3"/>
            <a:r>
              <a:rPr lang="en-US" altLang="zh-TW" sz="1600"/>
              <a:t>signal successful end-of-transaction.</a:t>
            </a:r>
          </a:p>
          <a:p>
            <a:pPr lvl="3"/>
            <a:r>
              <a:rPr lang="en-US" altLang="zh-TW" sz="1600"/>
              <a:t>all updates made by that transaction can now be made permanent.  (e.g. buffer to disk)</a:t>
            </a:r>
            <a:endParaRPr lang="en-US" altLang="zh-TW" sz="1800" b="1"/>
          </a:p>
          <a:p>
            <a:pPr lvl="2"/>
            <a:r>
              <a:rPr lang="en-US" altLang="zh-TW" b="1"/>
              <a:t>ROLLBACK:</a:t>
            </a:r>
          </a:p>
          <a:p>
            <a:pPr lvl="3"/>
            <a:r>
              <a:rPr lang="en-US" altLang="zh-TW" sz="1600"/>
              <a:t>signal </a:t>
            </a:r>
            <a:r>
              <a:rPr lang="en-US" altLang="zh-TW" sz="1600" u="sng"/>
              <a:t>un</a:t>
            </a:r>
            <a:r>
              <a:rPr lang="en-US" altLang="zh-TW" sz="1600"/>
              <a:t>successful end-of-transaction. </a:t>
            </a:r>
          </a:p>
          <a:p>
            <a:pPr lvl="3"/>
            <a:r>
              <a:rPr lang="en-US" altLang="zh-TW" sz="1600"/>
              <a:t>the database may be in an inconsistent state.</a:t>
            </a:r>
          </a:p>
          <a:p>
            <a:pPr lvl="3"/>
            <a:r>
              <a:rPr lang="en-US" altLang="zh-TW" sz="1600"/>
              <a:t>all update made by that transaction so far must be  'rolled back or undone' </a:t>
            </a:r>
            <a:endParaRPr lang="en-US" altLang="zh-TW" sz="1800"/>
          </a:p>
          <a:p>
            <a:pPr lvl="2"/>
            <a:r>
              <a:rPr lang="en-US" altLang="zh-TW"/>
              <a:t>How to undone an update ?</a:t>
            </a:r>
          </a:p>
          <a:p>
            <a:pPr lvl="3"/>
            <a:r>
              <a:rPr lang="en-US" altLang="zh-TW" sz="1600"/>
              <a:t>system maintain a</a:t>
            </a:r>
            <a:r>
              <a:rPr lang="en-US" altLang="zh-TW" sz="1600" b="1"/>
              <a:t> </a:t>
            </a:r>
            <a:r>
              <a:rPr lang="en-US" altLang="zh-TW" sz="1600" b="1" u="sng"/>
              <a:t>log</a:t>
            </a:r>
            <a:r>
              <a:rPr lang="en-US" altLang="zh-TW" sz="1600"/>
              <a:t> or </a:t>
            </a:r>
            <a:r>
              <a:rPr lang="en-US" altLang="zh-TW" sz="1600" b="1" u="sng"/>
              <a:t>journal</a:t>
            </a:r>
            <a:r>
              <a:rPr lang="en-US" altLang="zh-TW" sz="1600"/>
              <a:t> on tape or disk on which details of all update are recorded.</a:t>
            </a:r>
            <a:endParaRPr lang="zh-TW" altLang="en-US" sz="1600"/>
          </a:p>
        </p:txBody>
      </p:sp>
      <p:grpSp>
        <p:nvGrpSpPr>
          <p:cNvPr id="16400" name="Group 16"/>
          <p:cNvGrpSpPr>
            <a:grpSpLocks/>
          </p:cNvGrpSpPr>
          <p:nvPr/>
        </p:nvGrpSpPr>
        <p:grpSpPr bwMode="auto">
          <a:xfrm>
            <a:off x="2800350" y="1600200"/>
            <a:ext cx="3832225" cy="914400"/>
            <a:chOff x="1764" y="1008"/>
            <a:chExt cx="2414" cy="576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1764" y="1244"/>
              <a:ext cx="24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1911" y="1008"/>
              <a:ext cx="53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ea typeface="新細明體" charset="-120"/>
                </a:rPr>
                <a:t>Begin Tx</a:t>
              </a: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288" y="1413"/>
              <a:ext cx="376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 i="1">
                  <a:ea typeface="新細明體" charset="-120"/>
                </a:rPr>
                <a:t>update</a:t>
              </a: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2787" y="1408"/>
              <a:ext cx="31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 i="1">
                  <a:ea typeface="新細明體" charset="-120"/>
                </a:rPr>
                <a:t>write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3171" y="1043"/>
              <a:ext cx="450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 b="1">
                  <a:ea typeface="新細明體" charset="-120"/>
                </a:rPr>
                <a:t>Commit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3744" y="1008"/>
              <a:ext cx="43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ea typeface="新細明體" charset="-120"/>
                </a:rPr>
                <a:t>End Tx</a:t>
              </a: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1983" y="1212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V="1">
              <a:off x="2445" y="1233"/>
              <a:ext cx="1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V="1">
              <a:off x="2930" y="1242"/>
              <a:ext cx="1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3368" y="1207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3809" y="1208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991600" cy="609600"/>
          </a:xfrm>
        </p:spPr>
        <p:txBody>
          <a:bodyPr/>
          <a:lstStyle/>
          <a:p>
            <a:r>
              <a:rPr lang="en-US" altLang="zh-TW" sz="3200"/>
              <a:t>Transactions:</a:t>
            </a:r>
            <a:r>
              <a:rPr lang="en-US" altLang="zh-TW" sz="3200" i="1"/>
              <a:t> </a:t>
            </a:r>
            <a:r>
              <a:rPr lang="en-US" altLang="zh-TW" sz="3200"/>
              <a:t>Synchronization Point </a:t>
            </a:r>
            <a:r>
              <a:rPr lang="en-US" altLang="zh-TW" sz="2400"/>
              <a:t>(</a:t>
            </a:r>
            <a:r>
              <a:rPr lang="en-US" altLang="zh-TW" sz="2400">
                <a:solidFill>
                  <a:schemeClr val="folHlink"/>
                </a:solidFill>
              </a:rPr>
              <a:t>SynchPoint</a:t>
            </a:r>
            <a:r>
              <a:rPr lang="en-US" altLang="zh-TW" sz="2400"/>
              <a:t>)</a:t>
            </a:r>
            <a:endParaRPr lang="zh-TW" altLang="en-US" sz="2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zh-TW" sz="1800"/>
              <a:t>Represents the boundary between two consecutive transactions.</a:t>
            </a:r>
          </a:p>
          <a:p>
            <a:pPr lvl="2"/>
            <a:r>
              <a:rPr lang="en-US" altLang="zh-TW" sz="1800"/>
              <a:t>Corresponds to the end of logical unit of work.</a:t>
            </a:r>
          </a:p>
          <a:p>
            <a:pPr lvl="2"/>
            <a:r>
              <a:rPr lang="en-US" altLang="zh-TW" sz="1800"/>
              <a:t>A point at which the database is in a </a:t>
            </a:r>
            <a:r>
              <a:rPr lang="en-US" altLang="zh-TW" sz="1800" b="1" u="sng"/>
              <a:t>state of consistency</a:t>
            </a:r>
            <a:r>
              <a:rPr lang="en-US" altLang="zh-TW" sz="1800"/>
              <a:t>.</a:t>
            </a:r>
          </a:p>
          <a:p>
            <a:pPr lvl="2"/>
            <a:r>
              <a:rPr lang="en-US" altLang="zh-TW" sz="1800"/>
              <a:t>Established by COMMIT, ROLLBACK, and program initiation. </a:t>
            </a:r>
          </a:p>
          <a:p>
            <a:pPr lvl="2">
              <a:buFontTx/>
              <a:buNone/>
            </a:pPr>
            <a:endParaRPr lang="en-US" altLang="zh-TW" sz="1800"/>
          </a:p>
          <a:p>
            <a:pPr lvl="2">
              <a:buFontTx/>
              <a:buNone/>
            </a:pPr>
            <a:endParaRPr lang="en-US" altLang="zh-TW" sz="1800"/>
          </a:p>
          <a:p>
            <a:pPr lvl="2">
              <a:buFontTx/>
              <a:buNone/>
            </a:pPr>
            <a:endParaRPr lang="en-US" altLang="zh-TW" sz="1800"/>
          </a:p>
          <a:p>
            <a:pPr lvl="2">
              <a:buFontTx/>
              <a:buNone/>
            </a:pPr>
            <a:endParaRPr lang="en-US" altLang="zh-TW" sz="1800"/>
          </a:p>
          <a:p>
            <a:pPr lvl="2">
              <a:lnSpc>
                <a:spcPct val="160000"/>
              </a:lnSpc>
            </a:pPr>
            <a:r>
              <a:rPr lang="en-US" altLang="zh-TW" sz="1800"/>
              <a:t>When a </a:t>
            </a:r>
            <a:r>
              <a:rPr lang="en-US" altLang="zh-TW" sz="1800" b="1"/>
              <a:t>synchpoint</a:t>
            </a:r>
            <a:r>
              <a:rPr lang="en-US" altLang="zh-TW" sz="1800"/>
              <a:t> is established:</a:t>
            </a:r>
          </a:p>
          <a:p>
            <a:pPr lvl="3"/>
            <a:r>
              <a:rPr lang="en-US" altLang="zh-TW"/>
              <a:t>All updates since the previous </a:t>
            </a:r>
            <a:r>
              <a:rPr lang="en-US" altLang="zh-TW" b="1"/>
              <a:t>synchpoint</a:t>
            </a:r>
            <a:r>
              <a:rPr lang="en-US" altLang="zh-TW"/>
              <a:t> are committed </a:t>
            </a:r>
            <a:r>
              <a:rPr lang="en-US" altLang="zh-TW" sz="1800" b="1"/>
              <a:t>(COMMIT)</a:t>
            </a:r>
            <a:r>
              <a:rPr lang="en-US" altLang="zh-TW"/>
              <a:t> or undone </a:t>
            </a:r>
            <a:r>
              <a:rPr lang="en-US" altLang="zh-TW" sz="1800" b="1"/>
              <a:t>(ROLLBACK)</a:t>
            </a:r>
          </a:p>
          <a:p>
            <a:pPr lvl="3"/>
            <a:r>
              <a:rPr lang="en-US" altLang="zh-TW"/>
              <a:t>All database positioning is lost. (e.g. cursor).</a:t>
            </a:r>
          </a:p>
          <a:p>
            <a:pPr lvl="3"/>
            <a:r>
              <a:rPr lang="en-US" altLang="zh-TW"/>
              <a:t>All record locks are released.</a:t>
            </a:r>
            <a:endParaRPr lang="zh-TW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200275" y="3403600"/>
            <a:ext cx="4732338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132013" y="3429000"/>
            <a:ext cx="7350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200">
                <a:ea typeface="新細明體" charset="-120"/>
              </a:rPr>
              <a:t>program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initiation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751138" y="3440113"/>
            <a:ext cx="1254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200">
                <a:ea typeface="新細明體" charset="-120"/>
              </a:rPr>
              <a:t>BEGIN</a:t>
            </a:r>
          </a:p>
          <a:p>
            <a:pPr algn="l" eaLnBrk="0" hangingPunct="0"/>
            <a:r>
              <a:rPr lang="en-US" altLang="zh-TW" sz="1200">
                <a:ea typeface="新細明體" charset="-120"/>
              </a:rPr>
              <a:t>TRANSACTION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765550" y="3435350"/>
            <a:ext cx="80645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200">
                <a:ea typeface="新細明體" charset="-120"/>
              </a:rPr>
              <a:t>COMMIT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511675" y="3440113"/>
            <a:ext cx="1254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200">
                <a:ea typeface="新細明體" charset="-120"/>
              </a:rPr>
              <a:t>BEGIN</a:t>
            </a:r>
          </a:p>
          <a:p>
            <a:pPr algn="l" eaLnBrk="0" hangingPunct="0"/>
            <a:r>
              <a:rPr lang="en-US" altLang="zh-TW" sz="1200">
                <a:ea typeface="新細明體" charset="-120"/>
              </a:rPr>
              <a:t>TRANSACTION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583238" y="3424238"/>
            <a:ext cx="1001712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200">
                <a:ea typeface="新細明體" charset="-120"/>
              </a:rPr>
              <a:t>ROLLBACK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187575" y="3355975"/>
            <a:ext cx="0" cy="77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6935788" y="33496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5678488" y="33575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603750" y="3354388"/>
            <a:ext cx="0" cy="7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867150" y="33496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2849563" y="33591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565900" y="3500438"/>
            <a:ext cx="887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200">
                <a:ea typeface="新細明體" charset="-120"/>
              </a:rPr>
              <a:t>program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termination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2038350" y="2819400"/>
            <a:ext cx="10477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folHlink"/>
                </a:solidFill>
                <a:ea typeface="新細明體" charset="-120"/>
              </a:rPr>
              <a:t>SynchPoint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805238" y="2819400"/>
            <a:ext cx="10715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folHlink"/>
                </a:solidFill>
                <a:ea typeface="新細明體" charset="-120"/>
              </a:rPr>
              <a:t>SynchPoint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5467350" y="2819400"/>
            <a:ext cx="10477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 b="1">
                <a:solidFill>
                  <a:schemeClr val="folHlink"/>
                </a:solidFill>
                <a:ea typeface="新細明體" charset="-120"/>
              </a:rPr>
              <a:t>SynchPoint</a:t>
            </a: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193925" y="3084513"/>
            <a:ext cx="0" cy="246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3884613" y="31051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664200" y="3095625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2743200" y="5513388"/>
            <a:ext cx="3810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TW" altLang="en-US" sz="800" b="1">
                <a:ea typeface="新細明體" charset="-12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r>
              <a:rPr lang="zh-TW" altLang="en-US" sz="800" b="1">
                <a:ea typeface="新細明體" charset="-12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r>
              <a:rPr lang="zh-TW" altLang="en-US" sz="800" b="1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Types of </a:t>
            </a:r>
            <a:r>
              <a:rPr lang="en-US" altLang="zh-TW" sz="4000"/>
              <a:t>Transaction</a:t>
            </a:r>
            <a:r>
              <a:rPr lang="en-US" altLang="zh-TW"/>
              <a:t> Failure</a:t>
            </a:r>
            <a:endParaRPr lang="zh-TW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295400"/>
            <a:ext cx="9188450" cy="4876800"/>
          </a:xfrm>
        </p:spPr>
        <p:txBody>
          <a:bodyPr/>
          <a:lstStyle/>
          <a:p>
            <a:pPr marL="914400" lvl="1" indent="-457200">
              <a:lnSpc>
                <a:spcPct val="80000"/>
              </a:lnSpc>
              <a:buClr>
                <a:srgbClr val="669900"/>
              </a:buClr>
            </a:pPr>
            <a:r>
              <a:rPr lang="en-US" altLang="zh-TW" dirty="0"/>
              <a:t>Type 1 Transaction Failures:</a:t>
            </a:r>
            <a:endParaRPr lang="en-US" altLang="zh-TW" u="sng" dirty="0"/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detected by the application program itself. </a:t>
            </a:r>
          </a:p>
          <a:p>
            <a:pPr marL="2209800" lvl="4" indent="-381000"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e.g.  Insufficient Funds (balance &lt; 0)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How to handle ? </a:t>
            </a:r>
          </a:p>
          <a:p>
            <a:pPr marL="2209800" lvl="4" indent="-381000">
              <a:lnSpc>
                <a:spcPct val="80000"/>
              </a:lnSpc>
              <a:buFontTx/>
              <a:buNone/>
            </a:pPr>
            <a:r>
              <a:rPr lang="en-US" altLang="zh-TW" sz="1600" dirty="0"/>
              <a:t>  Issue the ROLLBACK command after the detection. </a:t>
            </a:r>
            <a:r>
              <a:rPr lang="en-US" altLang="zh-TW" sz="1200" dirty="0"/>
              <a:t>(ref. </a:t>
            </a:r>
            <a:r>
              <a:rPr lang="en-US" altLang="zh-TW" sz="1200" dirty="0" smtClean="0"/>
              <a:t>p.12-7</a:t>
            </a:r>
            <a:r>
              <a:rPr lang="en-US" altLang="zh-TW" sz="1200" dirty="0"/>
              <a:t>)</a:t>
            </a:r>
            <a:endParaRPr lang="en-US" altLang="zh-TW" sz="1400" dirty="0"/>
          </a:p>
          <a:p>
            <a:pPr marL="914400" lvl="1" indent="-457200">
              <a:lnSpc>
                <a:spcPct val="120000"/>
              </a:lnSpc>
            </a:pPr>
            <a:r>
              <a:rPr lang="en-US" altLang="zh-TW" dirty="0"/>
              <a:t>Type2 Transaction Failures:</a:t>
            </a:r>
            <a:endParaRPr lang="en-US" altLang="zh-TW" u="sng" dirty="0"/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not explicitly handled by the application</a:t>
            </a:r>
          </a:p>
          <a:p>
            <a:pPr marL="2209800" lvl="4" indent="-381000"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e.g.  divide by zero, arithmetic overflow, ...</a:t>
            </a:r>
            <a:r>
              <a:rPr lang="en-US" altLang="zh-TW" dirty="0"/>
              <a:t> 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TW" dirty="0"/>
              <a:t>System Failures (Soft crash): 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affect all transactions currently in progress, 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but do not damage the database. e.g.  CPU failure.</a:t>
            </a:r>
            <a:endParaRPr lang="en-US" altLang="zh-TW" dirty="0"/>
          </a:p>
          <a:p>
            <a:pPr marL="914400" lvl="1" indent="-457200">
              <a:lnSpc>
                <a:spcPct val="120000"/>
              </a:lnSpc>
            </a:pPr>
            <a:r>
              <a:rPr lang="en-US" altLang="zh-TW" dirty="0"/>
              <a:t>Media Failures (Hard crash): 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damage the database.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affect all transactions currently using that portion.         </a:t>
            </a:r>
            <a:br>
              <a:rPr lang="en-US" altLang="zh-TW" sz="1800" dirty="0"/>
            </a:br>
            <a:r>
              <a:rPr lang="en-US" altLang="zh-TW" sz="1800" dirty="0"/>
              <a:t>     e.g. disk head crash.</a:t>
            </a:r>
            <a:endParaRPr lang="zh-TW" altLang="en-US" sz="1800" dirty="0"/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7848600" y="13716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696200" y="1676400"/>
            <a:ext cx="15240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300">
                <a:ea typeface="新細明體" charset="-120"/>
              </a:rPr>
              <a:t> Application program </a:t>
            </a:r>
          </a:p>
          <a:p>
            <a:pPr eaLnBrk="0" hangingPunct="0">
              <a:spcBef>
                <a:spcPct val="50000"/>
              </a:spcBef>
            </a:pPr>
            <a:r>
              <a:rPr lang="zh-TW" altLang="en-US" sz="1300">
                <a:ea typeface="新細明體" charset="-120"/>
              </a:rPr>
              <a:t>處理</a:t>
            </a: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7848600" y="29718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772400" y="3200400"/>
            <a:ext cx="1066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TW" altLang="en-US" sz="1300" dirty="0">
                <a:ea typeface="新細明體" charset="-120"/>
              </a:rPr>
              <a:t>§ </a:t>
            </a:r>
            <a:r>
              <a:rPr lang="en-US" altLang="zh-TW" sz="1300" dirty="0" smtClean="0">
                <a:ea typeface="新細明體" charset="-120"/>
              </a:rPr>
              <a:t>12</a:t>
            </a:r>
            <a:r>
              <a:rPr lang="zh-TW" altLang="en-US" sz="1300" dirty="0" smtClean="0">
                <a:ea typeface="新細明體" charset="-120"/>
              </a:rPr>
              <a:t>.</a:t>
            </a:r>
            <a:r>
              <a:rPr lang="zh-TW" altLang="en-US" sz="1300" dirty="0">
                <a:ea typeface="新細明體" charset="-120"/>
              </a:rPr>
              <a:t>3</a:t>
            </a:r>
          </a:p>
        </p:txBody>
      </p:sp>
      <p:sp>
        <p:nvSpPr>
          <p:cNvPr id="19465" name="AutoShape 9"/>
          <p:cNvSpPr>
            <a:spLocks/>
          </p:cNvSpPr>
          <p:nvPr/>
        </p:nvSpPr>
        <p:spPr bwMode="auto">
          <a:xfrm>
            <a:off x="7848600" y="39624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848600" y="4267200"/>
            <a:ext cx="9144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300" dirty="0">
                <a:ea typeface="新細明體" charset="-120"/>
              </a:rPr>
              <a:t>     § </a:t>
            </a:r>
            <a:r>
              <a:rPr lang="en-US" altLang="zh-TW" sz="1300" dirty="0" smtClean="0">
                <a:ea typeface="新細明體" charset="-120"/>
              </a:rPr>
              <a:t>12</a:t>
            </a:r>
            <a:r>
              <a:rPr lang="zh-TW" altLang="en-US" sz="1300" dirty="0" smtClean="0">
                <a:ea typeface="新細明體" charset="-120"/>
              </a:rPr>
              <a:t>.</a:t>
            </a:r>
            <a:r>
              <a:rPr lang="zh-TW" altLang="en-US" sz="1300" dirty="0">
                <a:ea typeface="新細明體" charset="-120"/>
              </a:rPr>
              <a:t>4</a:t>
            </a:r>
          </a:p>
        </p:txBody>
      </p:sp>
      <p:sp>
        <p:nvSpPr>
          <p:cNvPr id="19467" name="AutoShape 11"/>
          <p:cNvSpPr>
            <a:spLocks/>
          </p:cNvSpPr>
          <p:nvPr/>
        </p:nvSpPr>
        <p:spPr bwMode="auto">
          <a:xfrm>
            <a:off x="7924800" y="510540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7848600" y="5410200"/>
            <a:ext cx="1066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300" dirty="0" smtClean="0">
                <a:ea typeface="新細明體" charset="-120"/>
              </a:rPr>
              <a:t>     § </a:t>
            </a:r>
            <a:r>
              <a:rPr lang="en-US" altLang="zh-TW" sz="1300" dirty="0" smtClean="0">
                <a:ea typeface="新細明體" charset="-120"/>
              </a:rPr>
              <a:t>12.5</a:t>
            </a:r>
            <a:endParaRPr lang="zh-TW" altLang="en-US" sz="13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29500" y="6248400"/>
            <a:ext cx="2063750" cy="457200"/>
          </a:xfrm>
        </p:spPr>
        <p:txBody>
          <a:bodyPr/>
          <a:lstStyle/>
          <a:p>
            <a:r>
              <a:rPr lang="en-US" altLang="zh-TW" dirty="0" smtClean="0"/>
              <a:t>12</a:t>
            </a:r>
            <a:r>
              <a:rPr lang="zh-TW" altLang="en-US" dirty="0" smtClean="0"/>
              <a:t>-</a:t>
            </a:r>
            <a:fld id="{217C9411-919B-4E57-A0E8-3F0F6A80A9D8}" type="slidenum">
              <a:rPr lang="zh-TW" altLang="en-US"/>
              <a:pPr/>
              <a:t>14</a:t>
            </a:fld>
            <a:endParaRPr lang="en-US" altLang="zh-TW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504" y="2636838"/>
            <a:ext cx="8707884" cy="1143000"/>
          </a:xfrm>
        </p:spPr>
        <p:txBody>
          <a:bodyPr/>
          <a:lstStyle/>
          <a:p>
            <a:r>
              <a:rPr lang="en-US" altLang="zh-TW" sz="3500" dirty="0" smtClean="0"/>
              <a:t>12</a:t>
            </a:r>
            <a:r>
              <a:rPr lang="zh-TW" altLang="en-US" sz="3500" dirty="0" smtClean="0"/>
              <a:t>.</a:t>
            </a:r>
            <a:r>
              <a:rPr lang="zh-TW" altLang="en-US" sz="3500" dirty="0"/>
              <a:t>3 </a:t>
            </a:r>
            <a:r>
              <a:rPr lang="en-US" altLang="zh-TW" sz="3500" dirty="0"/>
              <a:t>Type 2 </a:t>
            </a:r>
            <a:r>
              <a:rPr lang="en-US" altLang="zh-TW" sz="3200" dirty="0"/>
              <a:t>Transaction Failures and Recovery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476672"/>
            <a:ext cx="8172450" cy="838200"/>
          </a:xfrm>
        </p:spPr>
        <p:txBody>
          <a:bodyPr/>
          <a:lstStyle/>
          <a:p>
            <a:r>
              <a:rPr lang="en-US" altLang="zh-TW" sz="3200" dirty="0"/>
              <a:t>Transaction Failures and Recovery</a:t>
            </a:r>
            <a:endParaRPr lang="zh-TW" altLang="en-US" sz="32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Transaction Failures: </a:t>
            </a:r>
          </a:p>
          <a:p>
            <a:pPr lvl="1">
              <a:buFont typeface="Wingdings" pitchFamily="2" charset="2"/>
              <a:buNone/>
            </a:pPr>
            <a:r>
              <a:rPr lang="en-US" altLang="zh-TW" b="0" i="1" dirty="0"/>
              <a:t>     </a:t>
            </a:r>
            <a:r>
              <a:rPr lang="en-US" altLang="zh-TW" b="0" dirty="0"/>
              <a:t>failures caused by unplanned, abnormal program termination</a:t>
            </a:r>
            <a:r>
              <a:rPr lang="en-US" altLang="zh-TW" dirty="0"/>
              <a:t>.</a:t>
            </a:r>
          </a:p>
          <a:p>
            <a:pPr lvl="2">
              <a:buFontTx/>
              <a:buNone/>
            </a:pPr>
            <a:r>
              <a:rPr lang="en-US" altLang="zh-TW" sz="1800" dirty="0"/>
              <a:t>&lt;e.g.&gt; arithmetic overflow 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zh-TW" sz="1800" dirty="0"/>
              <a:t>           divided by zero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zh-TW" sz="1800" dirty="0"/>
              <a:t>           storage protection violation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zh-TW" sz="1800" dirty="0"/>
              <a:t>           log overflow...</a:t>
            </a:r>
          </a:p>
          <a:p>
            <a:pPr lvl="1">
              <a:lnSpc>
                <a:spcPct val="200000"/>
              </a:lnSpc>
            </a:pPr>
            <a:r>
              <a:rPr lang="en-US" altLang="zh-TW" dirty="0"/>
              <a:t>How to recover transaction failures ?</a:t>
            </a:r>
          </a:p>
          <a:p>
            <a:pPr lvl="2"/>
            <a:r>
              <a:rPr lang="en-US" altLang="zh-TW" dirty="0"/>
              <a:t>System force a </a:t>
            </a:r>
            <a:r>
              <a:rPr lang="en-US" altLang="zh-TW" u="sng" dirty="0"/>
              <a:t>rollback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the rollback is coordinated by </a:t>
            </a:r>
            <a:r>
              <a:rPr lang="en-US" altLang="zh-TW" b="1" dirty="0">
                <a:solidFill>
                  <a:schemeClr val="folHlink"/>
                </a:solidFill>
              </a:rPr>
              <a:t>Recovery Manager</a:t>
            </a:r>
            <a:r>
              <a:rPr lang="en-US" altLang="zh-TW" dirty="0">
                <a:solidFill>
                  <a:schemeClr val="folHlink"/>
                </a:solidFill>
              </a:rPr>
              <a:t>.</a:t>
            </a:r>
          </a:p>
          <a:p>
            <a:pPr lvl="2"/>
            <a:r>
              <a:rPr lang="en-US" altLang="zh-TW" dirty="0"/>
              <a:t>working </a:t>
            </a:r>
            <a:r>
              <a:rPr lang="en-US" altLang="zh-TW" u="sng" dirty="0"/>
              <a:t>backward</a:t>
            </a:r>
            <a:r>
              <a:rPr lang="en-US" altLang="zh-TW" dirty="0"/>
              <a:t> through the </a:t>
            </a:r>
            <a:r>
              <a:rPr lang="en-US" altLang="zh-TW" u="sng" dirty="0"/>
              <a:t>log</a:t>
            </a:r>
            <a:r>
              <a:rPr lang="en-US" altLang="zh-TW" dirty="0"/>
              <a:t> </a:t>
            </a:r>
            <a:endParaRPr lang="en-US" altLang="zh-TW" sz="1800" dirty="0"/>
          </a:p>
          <a:p>
            <a:pPr lvl="3"/>
            <a:r>
              <a:rPr lang="en-US" altLang="zh-TW" sz="1800" dirty="0"/>
              <a:t>to undo changes (replace new value by old value) </a:t>
            </a:r>
          </a:p>
          <a:p>
            <a:pPr lvl="3"/>
            <a:r>
              <a:rPr lang="en-US" altLang="zh-TW" sz="1800" dirty="0"/>
              <a:t>until the “</a:t>
            </a:r>
            <a:r>
              <a:rPr lang="en-US" altLang="zh-TW" sz="1800" b="1" dirty="0"/>
              <a:t>BEGIN TRANSACTION”</a:t>
            </a:r>
            <a:r>
              <a:rPr lang="en-US" altLang="zh-TW" sz="1800" dirty="0"/>
              <a:t> is encountered.</a:t>
            </a:r>
          </a:p>
          <a:p>
            <a:pPr lvl="2">
              <a:buFontTx/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8172450" cy="609600"/>
          </a:xfrm>
        </p:spPr>
        <p:txBody>
          <a:bodyPr/>
          <a:lstStyle/>
          <a:p>
            <a:r>
              <a:rPr lang="en-US" altLang="zh-TW"/>
              <a:t>UNDO Logic and REDO Logic</a:t>
            </a:r>
            <a:endParaRPr lang="zh-TW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242300" cy="46482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TW"/>
              <a:t>UNDO Logic</a:t>
            </a:r>
            <a:endParaRPr lang="en-US" altLang="zh-TW" b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b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b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b="0"/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z="1600" b="0"/>
              <a:t>          =&gt; </a:t>
            </a:r>
            <a:r>
              <a:rPr lang="en-US" altLang="zh-TW" sz="1600"/>
              <a:t>cause the rollback procedure to be restarted from the beginning.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TW" sz="1800" b="1"/>
          </a:p>
          <a:p>
            <a:pPr lvl="2">
              <a:lnSpc>
                <a:spcPct val="90000"/>
              </a:lnSpc>
            </a:pPr>
            <a:r>
              <a:rPr lang="en-US" altLang="zh-TW" sz="1800" b="1"/>
              <a:t>Idempotent Property</a:t>
            </a:r>
            <a:r>
              <a:rPr lang="en-US" altLang="zh-TW" sz="1600"/>
              <a:t> : [Gray '78]</a:t>
            </a:r>
            <a:endParaRPr lang="en-US" altLang="zh-TW" sz="1600" b="1"/>
          </a:p>
          <a:p>
            <a:pPr lvl="3">
              <a:lnSpc>
                <a:spcPct val="170000"/>
              </a:lnSpc>
              <a:buFontTx/>
              <a:buNone/>
            </a:pPr>
            <a:r>
              <a:rPr lang="en-US" altLang="zh-TW" sz="1600" b="1"/>
              <a:t>UNDO ( UNDO ( UNDO ( ... ( x ) ) ) = UNDO ( x )</a:t>
            </a:r>
            <a:r>
              <a:rPr lang="en-US" altLang="zh-TW" sz="1600"/>
              <a:t>     for all x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/>
              <a:t>       i.e. undoing a given change any number of times is the same </a:t>
            </a:r>
            <a:br>
              <a:rPr lang="en-US" altLang="zh-TW" sz="1600"/>
            </a:br>
            <a:r>
              <a:rPr lang="en-US" altLang="zh-TW" sz="1600"/>
              <a:t>        as undoing it exactly once.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TW" b="1"/>
          </a:p>
          <a:p>
            <a:pPr lvl="1">
              <a:lnSpc>
                <a:spcPct val="120000"/>
              </a:lnSpc>
            </a:pPr>
            <a:r>
              <a:rPr lang="en-US" altLang="zh-TW"/>
              <a:t>REDO Logic</a:t>
            </a:r>
            <a:br>
              <a:rPr lang="en-US" altLang="zh-TW"/>
            </a:br>
            <a:r>
              <a:rPr lang="en-US" altLang="zh-TW"/>
              <a:t>          </a:t>
            </a:r>
            <a:r>
              <a:rPr lang="en-US" altLang="zh-TW" sz="1600"/>
              <a:t>REDO (REDO (REDO (...(x))) = REDO (x)        </a:t>
            </a:r>
            <a:r>
              <a:rPr lang="en-US" altLang="zh-TW" sz="1600" b="0"/>
              <a:t>for all x</a:t>
            </a:r>
            <a:r>
              <a:rPr lang="en-US" altLang="zh-TW" sz="1400" b="0"/>
              <a:t>.</a:t>
            </a:r>
            <a:endParaRPr lang="en-US" altLang="zh-TW" sz="2200"/>
          </a:p>
          <a:p>
            <a:pPr lvl="2">
              <a:lnSpc>
                <a:spcPct val="90000"/>
              </a:lnSpc>
              <a:buFontTx/>
              <a:buNone/>
            </a:pPr>
            <a:endParaRPr lang="zh-TW" altLang="en-US" sz="1400"/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1809750" y="1600200"/>
            <a:ext cx="5962650" cy="1174750"/>
            <a:chOff x="1140" y="1008"/>
            <a:chExt cx="3756" cy="740"/>
          </a:xfrm>
        </p:grpSpPr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140" y="1282"/>
              <a:ext cx="37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2593" y="1174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3836" y="1163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987" y="1008"/>
              <a:ext cx="4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UNDO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2589" y="1196"/>
              <a:ext cx="123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V="1">
              <a:off x="2040" y="1277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V="1">
              <a:off x="3233" y="1289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753" y="1535"/>
              <a:ext cx="45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failure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2807" y="1538"/>
              <a:ext cx="7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failure again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172450" cy="838200"/>
          </a:xfrm>
        </p:spPr>
        <p:txBody>
          <a:bodyPr/>
          <a:lstStyle/>
          <a:p>
            <a:r>
              <a:rPr lang="en-US" altLang="zh-TW"/>
              <a:t>Log</a:t>
            </a:r>
            <a:endParaRPr lang="zh-TW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371600"/>
            <a:ext cx="8731250" cy="3429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TW"/>
              <a:t>On-line log (active log) v.s. Off-line log (archive log) :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log data: 200 million byte/day  ==&gt; infeasible to be stored entirely on-line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active log: stored on disk if full  ==&gt;  dump to tape  ==&gt;  archive log.</a:t>
            </a:r>
            <a:endParaRPr lang="en-US" altLang="zh-TW" sz="2400" b="1"/>
          </a:p>
          <a:p>
            <a:pPr lvl="1">
              <a:lnSpc>
                <a:spcPct val="90000"/>
              </a:lnSpc>
            </a:pPr>
            <a:r>
              <a:rPr lang="en-US" altLang="zh-TW"/>
              <a:t>Log Compression</a:t>
            </a:r>
            <a:endParaRPr lang="en-US" altLang="zh-TW" sz="1800"/>
          </a:p>
          <a:p>
            <a:pPr lvl="2">
              <a:lnSpc>
                <a:spcPct val="90000"/>
              </a:lnSpc>
            </a:pPr>
            <a:r>
              <a:rPr lang="en-US" altLang="zh-TW" sz="1800"/>
              <a:t>Archive log can be compressed</a:t>
            </a:r>
            <a:br>
              <a:rPr lang="en-US" altLang="zh-TW" sz="1800"/>
            </a:br>
            <a:r>
              <a:rPr lang="en-US" altLang="zh-TW" sz="1800"/>
              <a:t> =&gt; </a:t>
            </a:r>
            <a:r>
              <a:rPr lang="en-US" altLang="zh-TW" sz="1600"/>
              <a:t>reduce storage, and then increasing efficiency   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How to compress archive log ?</a:t>
            </a:r>
          </a:p>
          <a:p>
            <a:pPr lvl="3">
              <a:lnSpc>
                <a:spcPct val="90000"/>
              </a:lnSpc>
            </a:pPr>
            <a:r>
              <a:rPr lang="en-US" altLang="zh-TW" sz="1600"/>
              <a:t>log records for transactions that failed to commit can be deleted (since they have been rolled back).</a:t>
            </a:r>
          </a:p>
          <a:p>
            <a:pPr lvl="3">
              <a:lnSpc>
                <a:spcPct val="90000"/>
              </a:lnSpc>
            </a:pPr>
            <a:r>
              <a:rPr lang="en-US" altLang="zh-TW" sz="1600"/>
              <a:t>old values are no longer needed for the transactions that did </a:t>
            </a:r>
            <a:r>
              <a:rPr lang="en-US" altLang="zh-TW" sz="1600" u="sng"/>
              <a:t>commit</a:t>
            </a:r>
            <a:r>
              <a:rPr lang="en-US" altLang="zh-TW" sz="1600"/>
              <a:t> (since they will never have to be undone).</a:t>
            </a:r>
          </a:p>
          <a:p>
            <a:pPr lvl="3">
              <a:lnSpc>
                <a:spcPct val="90000"/>
              </a:lnSpc>
            </a:pPr>
            <a:r>
              <a:rPr lang="en-US" altLang="zh-TW" sz="1600"/>
              <a:t>changes can be consolidated (only the final value is kept)</a:t>
            </a:r>
            <a:endParaRPr lang="zh-TW" altLang="en-US" sz="16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705600" y="2895600"/>
            <a:ext cx="2514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Log: 100  –10  90  r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200">
                <a:ea typeface="新細明體" charset="-120"/>
              </a:rPr>
              <a:t>         100  -10  90  cancel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038600" y="42672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TW" altLang="en-US" sz="1000">
                <a:solidFill>
                  <a:schemeClr val="folHlink"/>
                </a:solidFill>
                <a:ea typeface="新細明體" charset="-120"/>
              </a:rPr>
              <a:t>只可能做  </a:t>
            </a:r>
            <a:r>
              <a:rPr lang="en-US" altLang="zh-TW" sz="1400">
                <a:solidFill>
                  <a:schemeClr val="folHlink"/>
                </a:solidFill>
                <a:ea typeface="新細明體" charset="-120"/>
              </a:rPr>
              <a:t>redo</a:t>
            </a:r>
          </a:p>
        </p:txBody>
      </p:sp>
      <p:grpSp>
        <p:nvGrpSpPr>
          <p:cNvPr id="23595" name="Group 43"/>
          <p:cNvGrpSpPr>
            <a:grpSpLocks/>
          </p:cNvGrpSpPr>
          <p:nvPr/>
        </p:nvGrpSpPr>
        <p:grpSpPr bwMode="auto">
          <a:xfrm>
            <a:off x="1828800" y="5029200"/>
            <a:ext cx="6945313" cy="1123950"/>
            <a:chOff x="1152" y="3168"/>
            <a:chExt cx="4375" cy="708"/>
          </a:xfrm>
        </p:grpSpPr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370" y="316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1152" y="3472"/>
              <a:ext cx="4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program</a:t>
              </a:r>
            </a:p>
            <a:p>
              <a:pPr eaLnBrk="0" hangingPunct="0"/>
              <a:r>
                <a:rPr lang="en-US" altLang="zh-TW" sz="1000">
                  <a:ea typeface="新細明體" charset="-120"/>
                </a:rPr>
                <a:t>initiation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3096" y="3585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 flipV="1">
              <a:off x="1529" y="3539"/>
              <a:ext cx="2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789" y="3580"/>
              <a:ext cx="6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000">
                  <a:ea typeface="新細明體" charset="-120"/>
                </a:rPr>
                <a:t>BEGIN</a:t>
              </a:r>
            </a:p>
            <a:p>
              <a:pPr algn="l" eaLnBrk="0" hangingPunct="0"/>
              <a:r>
                <a:rPr lang="en-US" altLang="zh-TW" sz="1000">
                  <a:ea typeface="新細明體" charset="-120"/>
                </a:rPr>
                <a:t>TRANSACTION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2237" y="3577"/>
              <a:ext cx="443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COMMIT</a:t>
              </a: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2597" y="3570"/>
              <a:ext cx="6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000">
                  <a:ea typeface="新細明體" charset="-120"/>
                </a:rPr>
                <a:t>BEGIN</a:t>
              </a:r>
            </a:p>
            <a:p>
              <a:pPr algn="l" eaLnBrk="0" hangingPunct="0"/>
              <a:r>
                <a:rPr lang="en-US" altLang="zh-TW" sz="1000">
                  <a:ea typeface="新細明體" charset="-120"/>
                </a:rPr>
                <a:t>TRANSACTION</a:t>
              </a: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3075" y="3551"/>
              <a:ext cx="572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ROLLBACK</a:t>
              </a: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1200" y="3216"/>
              <a:ext cx="28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Time</a:t>
              </a: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126" y="3473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2637" y="3478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295" y="3466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1831" y="3478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1248" y="3360"/>
              <a:ext cx="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1936" y="3298"/>
              <a:ext cx="24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Tx1</a:t>
              </a:r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2771" y="3288"/>
              <a:ext cx="24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Tx2</a:t>
              </a: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H="1">
              <a:off x="1831" y="33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2184" y="3358"/>
              <a:ext cx="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632" y="3331"/>
              <a:ext cx="500" cy="0"/>
              <a:chOff x="1435" y="1131"/>
              <a:chExt cx="477" cy="0"/>
            </a:xfrm>
          </p:grpSpPr>
          <p:sp>
            <p:nvSpPr>
              <p:cNvPr id="23579" name="Line 27"/>
              <p:cNvSpPr>
                <a:spLocks noChangeShapeType="1"/>
              </p:cNvSpPr>
              <p:nvPr/>
            </p:nvSpPr>
            <p:spPr bwMode="auto">
              <a:xfrm flipH="1">
                <a:off x="1435" y="1131"/>
                <a:ext cx="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80" name="Line 28"/>
              <p:cNvSpPr>
                <a:spLocks noChangeShapeType="1"/>
              </p:cNvSpPr>
              <p:nvPr/>
            </p:nvSpPr>
            <p:spPr bwMode="auto">
              <a:xfrm>
                <a:off x="1736" y="1131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3644" y="3539"/>
              <a:ext cx="1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3637" y="3577"/>
              <a:ext cx="67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000">
                  <a:ea typeface="新細明體" charset="-120"/>
                </a:rPr>
                <a:t>BEGIN</a:t>
              </a:r>
            </a:p>
            <a:p>
              <a:pPr algn="l" eaLnBrk="0" hangingPunct="0"/>
              <a:r>
                <a:rPr lang="en-US" altLang="zh-TW" sz="1000">
                  <a:ea typeface="新細明體" charset="-120"/>
                </a:rPr>
                <a:t>TRANSACTION</a:t>
              </a:r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4234" y="3560"/>
              <a:ext cx="443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COMMIT</a:t>
              </a:r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5043" y="3554"/>
              <a:ext cx="4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000">
                  <a:ea typeface="新細明體" charset="-120"/>
                </a:rPr>
                <a:t>    </a:t>
              </a:r>
              <a:r>
                <a:rPr lang="en-US" altLang="zh-TW" sz="1000">
                  <a:ea typeface="新細明體" charset="-120"/>
                </a:rPr>
                <a:t>program</a:t>
              </a:r>
            </a:p>
            <a:p>
              <a:pPr eaLnBrk="0" hangingPunct="0"/>
              <a:r>
                <a:rPr lang="en-US" altLang="zh-TW" sz="1000">
                  <a:ea typeface="新細明體" charset="-120"/>
                </a:rPr>
                <a:t>termination</a:t>
              </a:r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3644" y="3478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5406" y="3478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4248" y="347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8" name="Rectangle 36"/>
            <p:cNvSpPr>
              <a:spLocks noChangeArrowheads="1"/>
            </p:cNvSpPr>
            <p:nvPr/>
          </p:nvSpPr>
          <p:spPr bwMode="auto">
            <a:xfrm>
              <a:off x="3812" y="3282"/>
              <a:ext cx="24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Tx3</a:t>
              </a:r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 flipH="1">
              <a:off x="3636" y="3339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4052" y="3326"/>
              <a:ext cx="2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1529" y="3478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1831" y="3539"/>
              <a:ext cx="45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2637" y="3539"/>
              <a:ext cx="50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>
              <a:off x="3644" y="3539"/>
              <a:ext cx="60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Long Transaction</a:t>
            </a:r>
            <a:endParaRPr lang="zh-TW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zh-TW"/>
              <a:t>Transaction is unit of work, and unit of recovery.</a:t>
            </a:r>
            <a:endParaRPr lang="en-US" altLang="zh-TW" sz="1800"/>
          </a:p>
          <a:p>
            <a:pPr lvl="3"/>
            <a:r>
              <a:rPr lang="en-US" altLang="zh-TW" sz="1800"/>
              <a:t>Transaction should be short.</a:t>
            </a:r>
          </a:p>
          <a:p>
            <a:pPr lvl="3">
              <a:buFontTx/>
              <a:buNone/>
            </a:pPr>
            <a:r>
              <a:rPr lang="en-US" altLang="zh-TW" sz="1800"/>
              <a:t>     =&gt; reduce the amount that has to be undone.</a:t>
            </a:r>
          </a:p>
          <a:p>
            <a:pPr lvl="2"/>
            <a:r>
              <a:rPr lang="en-US" altLang="zh-TW"/>
              <a:t>long transaction =&gt; subdivided into multiple transactions.</a:t>
            </a:r>
          </a:p>
          <a:p>
            <a:pPr lvl="3">
              <a:buFontTx/>
              <a:buNone/>
            </a:pPr>
            <a:r>
              <a:rPr lang="en-US" altLang="zh-TW" sz="1800"/>
              <a:t>&lt;e.g.&gt; T</a:t>
            </a:r>
            <a:r>
              <a:rPr lang="en-US" altLang="zh-TW" sz="1800" baseline="-25000"/>
              <a:t>1</a:t>
            </a:r>
            <a:r>
              <a:rPr lang="en-US" altLang="zh-TW" sz="1800"/>
              <a:t>: Update all supplier records, S.</a:t>
            </a:r>
          </a:p>
          <a:p>
            <a:pPr lvl="3">
              <a:buFontTx/>
              <a:buNone/>
            </a:pPr>
            <a:r>
              <a:rPr lang="en-US" altLang="zh-TW" sz="1800"/>
              <a:t>             </a:t>
            </a:r>
          </a:p>
          <a:p>
            <a:pPr lvl="3">
              <a:buFontTx/>
              <a:buNone/>
            </a:pPr>
            <a:r>
              <a:rPr lang="en-US" altLang="zh-TW" sz="1800"/>
              <a:t>           T</a:t>
            </a:r>
            <a:r>
              <a:rPr lang="en-US" altLang="zh-TW" sz="1800" baseline="-25000"/>
              <a:t>11</a:t>
            </a:r>
            <a:r>
              <a:rPr lang="en-US" altLang="zh-TW" sz="1800"/>
              <a:t>: Update all supplier records for supplier name is 'A%'.</a:t>
            </a:r>
          </a:p>
          <a:p>
            <a:pPr lvl="3">
              <a:buFontTx/>
              <a:buNone/>
            </a:pPr>
            <a:r>
              <a:rPr lang="en-US" altLang="zh-TW" sz="1800"/>
              <a:t>           T</a:t>
            </a:r>
            <a:r>
              <a:rPr lang="en-US" altLang="zh-TW" sz="1800" baseline="-25000"/>
              <a:t>12</a:t>
            </a:r>
            <a:r>
              <a:rPr lang="en-US" altLang="zh-TW" sz="1800"/>
              <a:t>: Update all supplier records for supplier name is 'B%'.</a:t>
            </a:r>
          </a:p>
          <a:p>
            <a:pPr lvl="3">
              <a:buFontTx/>
              <a:buNone/>
            </a:pPr>
            <a:endParaRPr lang="en-US" altLang="zh-TW" sz="1800"/>
          </a:p>
          <a:p>
            <a:pPr lvl="3">
              <a:buFontTx/>
              <a:buNone/>
            </a:pPr>
            <a:endParaRPr lang="en-US" altLang="zh-TW" sz="1800"/>
          </a:p>
          <a:p>
            <a:pPr lvl="3">
              <a:buFontTx/>
              <a:buNone/>
            </a:pPr>
            <a:r>
              <a:rPr lang="en-US" altLang="zh-TW" sz="1800"/>
              <a:t>           T</a:t>
            </a:r>
            <a:r>
              <a:rPr lang="en-US" altLang="zh-TW" sz="1800" baseline="-25000"/>
              <a:t>1,26</a:t>
            </a:r>
            <a:r>
              <a:rPr lang="en-US" altLang="zh-TW" sz="1800"/>
              <a:t>: Update all supplier records for supplier name is 'Z%'.</a:t>
            </a:r>
          </a:p>
          <a:p>
            <a:endParaRPr lang="zh-TW" altLang="en-US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16200000" flipH="1">
            <a:off x="3736975" y="3257550"/>
            <a:ext cx="330200" cy="215900"/>
          </a:xfrm>
          <a:prstGeom prst="rightArrow">
            <a:avLst>
              <a:gd name="adj1" fmla="val 50000"/>
              <a:gd name="adj2" fmla="val 7647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794125" y="4191000"/>
            <a:ext cx="244475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10000"/>
              </a:spcBef>
            </a:pPr>
            <a:r>
              <a:rPr lang="zh-TW" altLang="en-US" sz="2000" i="1">
                <a:ea typeface="新細明體" charset="-120"/>
              </a:rPr>
              <a:t>.</a:t>
            </a:r>
          </a:p>
          <a:p>
            <a:pPr eaLnBrk="0" hangingPunct="0">
              <a:lnSpc>
                <a:spcPct val="70000"/>
              </a:lnSpc>
              <a:spcBef>
                <a:spcPct val="10000"/>
              </a:spcBef>
            </a:pPr>
            <a:r>
              <a:rPr lang="zh-TW" altLang="en-US" sz="2000" i="1">
                <a:ea typeface="新細明體" charset="-120"/>
              </a:rPr>
              <a:t>.</a:t>
            </a:r>
          </a:p>
          <a:p>
            <a:pPr eaLnBrk="0" hangingPunct="0">
              <a:lnSpc>
                <a:spcPct val="70000"/>
              </a:lnSpc>
              <a:spcBef>
                <a:spcPct val="10000"/>
              </a:spcBef>
            </a:pPr>
            <a:r>
              <a:rPr lang="zh-TW" altLang="en-US" sz="2000" i="1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29500" y="6248400"/>
            <a:ext cx="2063750" cy="457200"/>
          </a:xfrm>
        </p:spPr>
        <p:txBody>
          <a:bodyPr/>
          <a:lstStyle/>
          <a:p>
            <a:r>
              <a:rPr lang="en-US" altLang="zh-TW" dirty="0" smtClean="0"/>
              <a:t>12</a:t>
            </a:r>
            <a:r>
              <a:rPr lang="zh-TW" altLang="en-US" dirty="0" smtClean="0"/>
              <a:t>-</a:t>
            </a:r>
            <a:fld id="{FD79E221-1638-49B1-B4EE-330260B372D2}" type="slidenum">
              <a:rPr lang="zh-TW" altLang="en-US"/>
              <a:pPr/>
              <a:t>19</a:t>
            </a:fld>
            <a:endParaRPr lang="en-US" altLang="zh-TW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0100" y="2590800"/>
            <a:ext cx="8420100" cy="1143000"/>
          </a:xfrm>
        </p:spPr>
        <p:txBody>
          <a:bodyPr/>
          <a:lstStyle/>
          <a:p>
            <a:r>
              <a:rPr lang="en-US" altLang="zh-TW" dirty="0" smtClean="0"/>
              <a:t>12</a:t>
            </a:r>
            <a:r>
              <a:rPr lang="zh-TW" altLang="en-US" dirty="0" smtClean="0"/>
              <a:t>.</a:t>
            </a:r>
            <a:r>
              <a:rPr lang="zh-TW" altLang="en-US" dirty="0"/>
              <a:t>4 </a:t>
            </a:r>
            <a:r>
              <a:rPr lang="en-US" altLang="zh-TW" sz="3600" dirty="0"/>
              <a:t>System Failures and Recovery</a:t>
            </a:r>
            <a:endParaRPr lang="zh-TW" altLang="en-US" sz="28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332656"/>
            <a:ext cx="817245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Contents</a:t>
            </a:r>
            <a:endParaRPr lang="zh-TW" altLang="en-US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2720" y="1340768"/>
            <a:ext cx="6454775" cy="2448272"/>
          </a:xfrm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</a:pPr>
            <a:r>
              <a:rPr lang="zh-TW" altLang="en-US" sz="1800" dirty="0"/>
              <a:t> </a:t>
            </a:r>
            <a:r>
              <a:rPr lang="en-US" altLang="zh-TW" dirty="0" smtClean="0"/>
              <a:t>12</a:t>
            </a:r>
            <a:r>
              <a:rPr lang="zh-TW" altLang="en-US" dirty="0" smtClean="0"/>
              <a:t>.</a:t>
            </a:r>
            <a:r>
              <a:rPr lang="zh-TW" altLang="en-US" dirty="0"/>
              <a:t>1 </a:t>
            </a:r>
            <a:r>
              <a:rPr lang="en-US" altLang="zh-TW" dirty="0"/>
              <a:t>Introduction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</a:pPr>
            <a:r>
              <a:rPr lang="zh-TW" altLang="en-US" dirty="0"/>
              <a:t> </a:t>
            </a:r>
            <a:r>
              <a:rPr lang="en-US" altLang="zh-TW" dirty="0" smtClean="0"/>
              <a:t>12</a:t>
            </a:r>
            <a:r>
              <a:rPr lang="zh-TW" altLang="en-US" dirty="0" smtClean="0"/>
              <a:t>.</a:t>
            </a:r>
            <a:r>
              <a:rPr lang="zh-TW" altLang="en-US" dirty="0"/>
              <a:t>2 </a:t>
            </a:r>
            <a:r>
              <a:rPr lang="en-US" altLang="zh-TW" dirty="0"/>
              <a:t>Transactions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</a:pPr>
            <a:r>
              <a:rPr lang="zh-TW" altLang="en-US" dirty="0"/>
              <a:t> </a:t>
            </a:r>
            <a:r>
              <a:rPr lang="en-US" altLang="zh-TW" dirty="0" smtClean="0"/>
              <a:t>12</a:t>
            </a:r>
            <a:r>
              <a:rPr lang="zh-TW" altLang="en-US" dirty="0" smtClean="0"/>
              <a:t>.</a:t>
            </a:r>
            <a:r>
              <a:rPr lang="zh-TW" altLang="en-US" dirty="0"/>
              <a:t>3 </a:t>
            </a:r>
            <a:r>
              <a:rPr lang="en-US" altLang="zh-TW" dirty="0"/>
              <a:t>Transaction Failures and Recovery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</a:pPr>
            <a:r>
              <a:rPr lang="zh-TW" altLang="en-US" dirty="0"/>
              <a:t> </a:t>
            </a:r>
            <a:r>
              <a:rPr lang="en-US" altLang="zh-TW" dirty="0" smtClean="0"/>
              <a:t>12</a:t>
            </a:r>
            <a:r>
              <a:rPr lang="zh-TW" altLang="en-US" dirty="0" smtClean="0"/>
              <a:t>.</a:t>
            </a:r>
            <a:r>
              <a:rPr lang="zh-TW" altLang="en-US" dirty="0"/>
              <a:t>4 </a:t>
            </a:r>
            <a:r>
              <a:rPr lang="en-US" altLang="zh-TW" dirty="0"/>
              <a:t>System Failures and Recovery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</a:pPr>
            <a:r>
              <a:rPr lang="zh-TW" altLang="en-US" dirty="0"/>
              <a:t> </a:t>
            </a:r>
            <a:r>
              <a:rPr lang="en-US" altLang="zh-TW" dirty="0" smtClean="0"/>
              <a:t>12</a:t>
            </a:r>
            <a:r>
              <a:rPr lang="zh-TW" altLang="en-US" dirty="0" smtClean="0"/>
              <a:t>.</a:t>
            </a:r>
            <a:r>
              <a:rPr lang="zh-TW" altLang="en-US" dirty="0"/>
              <a:t>5 </a:t>
            </a:r>
            <a:r>
              <a:rPr lang="en-US" altLang="zh-TW" dirty="0"/>
              <a:t>Media Failures and Recovery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3901818"/>
            <a:ext cx="8145463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System Failures and Recovery</a:t>
            </a:r>
            <a:endParaRPr lang="zh-TW" altLang="en-US" sz="32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46482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TW"/>
              <a:t>Critical point</a:t>
            </a:r>
            <a:r>
              <a:rPr lang="en-US" altLang="zh-TW" sz="1800"/>
              <a:t> : contents of </a:t>
            </a:r>
            <a:r>
              <a:rPr lang="en-US" altLang="zh-TW" sz="1800" u="sng"/>
              <a:t>main storage</a:t>
            </a:r>
            <a:r>
              <a:rPr lang="en-US" altLang="zh-TW" sz="1800"/>
              <a:t> are lost, in particular, the database buffers are lost. </a:t>
            </a:r>
            <a:r>
              <a:rPr lang="en-US" altLang="zh-TW" sz="1800">
                <a:solidFill>
                  <a:schemeClr val="folHlink"/>
                </a:solidFill>
              </a:rPr>
              <a:t>e.g.  CPU failure.</a:t>
            </a:r>
          </a:p>
          <a:p>
            <a:pPr lvl="1">
              <a:lnSpc>
                <a:spcPct val="80000"/>
              </a:lnSpc>
            </a:pPr>
            <a:r>
              <a:rPr lang="en-US" altLang="zh-TW"/>
              <a:t>How to recover ?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800"/>
              <a:t>(1) UNDO the transactions in progress at the time of failure.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800"/>
              <a:t>(2) REDO the transactions that successfully complete but did not write   </a:t>
            </a:r>
            <a:br>
              <a:rPr lang="en-US" altLang="zh-TW" sz="1800"/>
            </a:br>
            <a:r>
              <a:rPr lang="en-US" altLang="zh-TW" sz="1800"/>
              <a:t>  to the physical disk.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1200"/>
          </a:p>
          <a:p>
            <a:pPr lvl="1">
              <a:lnSpc>
                <a:spcPct val="80000"/>
              </a:lnSpc>
            </a:pPr>
            <a:r>
              <a:rPr lang="zh-TW" altLang="en-US" b="0">
                <a:ea typeface="新細明體" charset="-120"/>
              </a:rPr>
              <a:t>&lt;</a:t>
            </a:r>
            <a:r>
              <a:rPr lang="en-US" altLang="zh-TW" b="0">
                <a:ea typeface="新細明體" charset="-120"/>
              </a:rPr>
              <a:t>e.g.&gt;</a:t>
            </a:r>
            <a:r>
              <a:rPr lang="en-US" altLang="zh-TW" sz="1800"/>
              <a:t> </a:t>
            </a:r>
            <a:endParaRPr lang="zh-TW" altLang="en-US" sz="180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543800" y="2362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e.g. </a:t>
            </a:r>
            <a:r>
              <a:rPr lang="en-US" altLang="zh-TW" sz="1400">
                <a:solidFill>
                  <a:schemeClr val="folHlink"/>
                </a:solidFill>
                <a:ea typeface="新細明體" charset="-120"/>
              </a:rPr>
              <a:t>T</a:t>
            </a:r>
            <a:r>
              <a:rPr lang="en-US" altLang="zh-TW" sz="1400" baseline="-25000">
                <a:solidFill>
                  <a:schemeClr val="folHlink"/>
                </a:solidFill>
                <a:ea typeface="新細明體" charset="-120"/>
              </a:rPr>
              <a:t>3 </a:t>
            </a:r>
            <a:r>
              <a:rPr lang="en-US" altLang="zh-TW" sz="1400">
                <a:solidFill>
                  <a:schemeClr val="folHlink"/>
                </a:solidFill>
                <a:ea typeface="新細明體" charset="-120"/>
              </a:rPr>
              <a:t>,T</a:t>
            </a:r>
            <a:r>
              <a:rPr lang="en-US" altLang="zh-TW" sz="1400" baseline="-25000">
                <a:solidFill>
                  <a:schemeClr val="folHlink"/>
                </a:solidFill>
                <a:ea typeface="新細明體" charset="-120"/>
              </a:rPr>
              <a:t>5</a:t>
            </a:r>
            <a:endParaRPr lang="en-US" altLang="zh-TW" sz="1400">
              <a:solidFill>
                <a:schemeClr val="folHlink"/>
              </a:solidFill>
              <a:ea typeface="新細明體" charset="-120"/>
            </a:endParaRPr>
          </a:p>
        </p:txBody>
      </p:sp>
      <p:grpSp>
        <p:nvGrpSpPr>
          <p:cNvPr id="25665" name="Group 65"/>
          <p:cNvGrpSpPr>
            <a:grpSpLocks/>
          </p:cNvGrpSpPr>
          <p:nvPr/>
        </p:nvGrpSpPr>
        <p:grpSpPr bwMode="auto">
          <a:xfrm>
            <a:off x="1628775" y="3657600"/>
            <a:ext cx="8069263" cy="2090738"/>
            <a:chOff x="1026" y="2304"/>
            <a:chExt cx="5083" cy="1317"/>
          </a:xfrm>
        </p:grpSpPr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2452" y="2304"/>
              <a:ext cx="21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i="1">
                  <a:ea typeface="新細明體" charset="-120"/>
                </a:rPr>
                <a:t>tc</a:t>
              </a:r>
            </a:p>
          </p:txBody>
        </p:sp>
        <p:sp>
          <p:nvSpPr>
            <p:cNvPr id="25640" name="Rectangle 40"/>
            <p:cNvSpPr>
              <a:spLocks noChangeArrowheads="1"/>
            </p:cNvSpPr>
            <p:nvPr/>
          </p:nvSpPr>
          <p:spPr bwMode="auto">
            <a:xfrm>
              <a:off x="3866" y="2304"/>
              <a:ext cx="19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i="1">
                  <a:ea typeface="新細明體" charset="-120"/>
                </a:rPr>
                <a:t>tf</a:t>
              </a:r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>
              <a:off x="1547" y="2522"/>
              <a:ext cx="33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2548" y="2496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 flipH="1">
              <a:off x="3940" y="2495"/>
              <a:ext cx="15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 flipV="1">
              <a:off x="1764" y="2699"/>
              <a:ext cx="4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 flipV="1">
              <a:off x="2116" y="283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6" name="Line 46"/>
            <p:cNvSpPr>
              <a:spLocks noChangeShapeType="1"/>
            </p:cNvSpPr>
            <p:nvPr/>
          </p:nvSpPr>
          <p:spPr bwMode="auto">
            <a:xfrm>
              <a:off x="2356" y="2976"/>
              <a:ext cx="15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2788" y="312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8" name="Line 48"/>
            <p:cNvSpPr>
              <a:spLocks noChangeShapeType="1"/>
            </p:cNvSpPr>
            <p:nvPr/>
          </p:nvSpPr>
          <p:spPr bwMode="auto">
            <a:xfrm>
              <a:off x="2260" y="2640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49" name="Line 49"/>
            <p:cNvSpPr>
              <a:spLocks noChangeShapeType="1"/>
            </p:cNvSpPr>
            <p:nvPr/>
          </p:nvSpPr>
          <p:spPr bwMode="auto">
            <a:xfrm>
              <a:off x="2116" y="278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50" name="Line 50"/>
            <p:cNvSpPr>
              <a:spLocks noChangeShapeType="1"/>
            </p:cNvSpPr>
            <p:nvPr/>
          </p:nvSpPr>
          <p:spPr bwMode="auto">
            <a:xfrm>
              <a:off x="2884" y="278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51" name="Line 51"/>
            <p:cNvSpPr>
              <a:spLocks noChangeShapeType="1"/>
            </p:cNvSpPr>
            <p:nvPr/>
          </p:nvSpPr>
          <p:spPr bwMode="auto">
            <a:xfrm>
              <a:off x="2356" y="292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>
              <a:off x="2788" y="3072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53" name="Line 53"/>
            <p:cNvSpPr>
              <a:spLocks noChangeShapeType="1"/>
            </p:cNvSpPr>
            <p:nvPr/>
          </p:nvSpPr>
          <p:spPr bwMode="auto">
            <a:xfrm>
              <a:off x="3172" y="3264"/>
              <a:ext cx="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1026" y="2440"/>
              <a:ext cx="4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Time</a:t>
              </a:r>
            </a:p>
          </p:txBody>
        </p:sp>
        <p:sp>
          <p:nvSpPr>
            <p:cNvPr id="25655" name="Rectangle 55"/>
            <p:cNvSpPr>
              <a:spLocks noChangeArrowheads="1"/>
            </p:cNvSpPr>
            <p:nvPr/>
          </p:nvSpPr>
          <p:spPr bwMode="auto">
            <a:xfrm>
              <a:off x="1438" y="2565"/>
              <a:ext cx="274" cy="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T1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T2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altLang="zh-TW">
                  <a:ea typeface="新細明體" charset="-120"/>
                </a:rPr>
                <a:t>T3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zh-TW">
                  <a:ea typeface="新細明體" charset="-120"/>
                </a:rPr>
                <a:t>T4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T5</a:t>
              </a:r>
            </a:p>
          </p:txBody>
        </p:sp>
        <p:sp>
          <p:nvSpPr>
            <p:cNvPr id="25656" name="Rectangle 56"/>
            <p:cNvSpPr>
              <a:spLocks noChangeArrowheads="1"/>
            </p:cNvSpPr>
            <p:nvPr/>
          </p:nvSpPr>
          <p:spPr bwMode="auto">
            <a:xfrm>
              <a:off x="2159" y="3336"/>
              <a:ext cx="7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check point</a:t>
              </a:r>
            </a:p>
          </p:txBody>
        </p:sp>
        <p:sp>
          <p:nvSpPr>
            <p:cNvPr id="25657" name="Rectangle 57"/>
            <p:cNvSpPr>
              <a:spLocks noChangeArrowheads="1"/>
            </p:cNvSpPr>
            <p:nvPr/>
          </p:nvSpPr>
          <p:spPr bwMode="auto">
            <a:xfrm>
              <a:off x="3503" y="3392"/>
              <a:ext cx="92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system failure</a:t>
              </a:r>
            </a:p>
          </p:txBody>
        </p:sp>
        <p:sp>
          <p:nvSpPr>
            <p:cNvPr id="25658" name="Rectangle 58"/>
            <p:cNvSpPr>
              <a:spLocks noChangeArrowheads="1"/>
            </p:cNvSpPr>
            <p:nvPr/>
          </p:nvSpPr>
          <p:spPr bwMode="auto">
            <a:xfrm>
              <a:off x="4372" y="2640"/>
              <a:ext cx="173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T1: </a:t>
              </a:r>
              <a:r>
                <a:rPr lang="en-US" altLang="zh-TW" sz="1400">
                  <a:ea typeface="新細明體" charset="-120"/>
                </a:rPr>
                <a:t>no need to be undone or redone</a:t>
              </a:r>
            </a:p>
          </p:txBody>
        </p:sp>
        <p:sp>
          <p:nvSpPr>
            <p:cNvPr id="25659" name="Rectangle 59"/>
            <p:cNvSpPr>
              <a:spLocks noChangeArrowheads="1"/>
            </p:cNvSpPr>
            <p:nvPr/>
          </p:nvSpPr>
          <p:spPr bwMode="auto">
            <a:xfrm>
              <a:off x="4228" y="2880"/>
              <a:ext cx="140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>
                  <a:ea typeface="新細明體" charset="-120"/>
                </a:rPr>
                <a:t>    </a:t>
              </a:r>
              <a:r>
                <a:rPr lang="en-US" altLang="zh-TW" sz="1600">
                  <a:ea typeface="新細明體" charset="-120"/>
                </a:rPr>
                <a:t>T2, T4: </a:t>
              </a:r>
              <a:r>
                <a:rPr lang="en-US" altLang="zh-TW" sz="1400">
                  <a:ea typeface="新細明體" charset="-120"/>
                </a:rPr>
                <a:t>must be redone</a:t>
              </a:r>
            </a:p>
            <a:p>
              <a:pPr algn="l" eaLnBrk="0" hangingPunct="0"/>
              <a:r>
                <a:rPr lang="en-US" altLang="zh-TW" sz="1600">
                  <a:ea typeface="新細明體" charset="-120"/>
                </a:rPr>
                <a:t>    </a:t>
              </a:r>
              <a:r>
                <a:rPr lang="en-US" altLang="zh-TW" sz="600">
                  <a:ea typeface="新細明體" charset="-120"/>
                </a:rPr>
                <a:t> </a:t>
              </a:r>
            </a:p>
            <a:p>
              <a:pPr algn="l" eaLnBrk="0" hangingPunct="0">
                <a:lnSpc>
                  <a:spcPct val="50000"/>
                </a:lnSpc>
              </a:pPr>
              <a:r>
                <a:rPr lang="en-US" altLang="zh-TW" sz="1600">
                  <a:ea typeface="新細明體" charset="-120"/>
                </a:rPr>
                <a:t>     </a:t>
              </a:r>
              <a:r>
                <a:rPr lang="en-US" altLang="zh-TW" sz="1600">
                  <a:solidFill>
                    <a:schemeClr val="folHlink"/>
                  </a:solidFill>
                  <a:ea typeface="新細明體" charset="-120"/>
                </a:rPr>
                <a:t>T3, T5: </a:t>
              </a:r>
              <a:r>
                <a:rPr lang="en-US" altLang="zh-TW" sz="1400">
                  <a:solidFill>
                    <a:schemeClr val="folHlink"/>
                  </a:solidFill>
                  <a:ea typeface="新細明體" charset="-120"/>
                </a:rPr>
                <a:t>must be undone</a:t>
              </a:r>
            </a:p>
          </p:txBody>
        </p:sp>
        <p:sp>
          <p:nvSpPr>
            <p:cNvPr id="25660" name="Rectangle 60"/>
            <p:cNvSpPr>
              <a:spLocks noChangeArrowheads="1"/>
            </p:cNvSpPr>
            <p:nvPr/>
          </p:nvSpPr>
          <p:spPr bwMode="auto">
            <a:xfrm>
              <a:off x="4008" y="2780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2400">
                  <a:ea typeface="新細明體" charset="-120"/>
                </a:rPr>
                <a:t>?</a:t>
              </a:r>
              <a:endParaRPr lang="zh-TW" altLang="en-US" sz="3200">
                <a:ea typeface="新細明體" charset="-120"/>
              </a:endParaRPr>
            </a:p>
          </p:txBody>
        </p:sp>
        <p:sp>
          <p:nvSpPr>
            <p:cNvPr id="25661" name="Rectangle 61"/>
            <p:cNvSpPr>
              <a:spLocks noChangeArrowheads="1"/>
            </p:cNvSpPr>
            <p:nvPr/>
          </p:nvSpPr>
          <p:spPr bwMode="auto">
            <a:xfrm>
              <a:off x="4008" y="3120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2400">
                  <a:ea typeface="新細明體" charset="-120"/>
                </a:rPr>
                <a:t>?</a:t>
              </a:r>
            </a:p>
          </p:txBody>
        </p:sp>
        <p:sp>
          <p:nvSpPr>
            <p:cNvPr id="25662" name="Line 62"/>
            <p:cNvSpPr>
              <a:spLocks noChangeShapeType="1"/>
            </p:cNvSpPr>
            <p:nvPr/>
          </p:nvSpPr>
          <p:spPr bwMode="auto">
            <a:xfrm flipH="1">
              <a:off x="1540" y="24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63" name="Line 63"/>
            <p:cNvSpPr>
              <a:spLocks noChangeShapeType="1"/>
            </p:cNvSpPr>
            <p:nvPr/>
          </p:nvSpPr>
          <p:spPr bwMode="auto">
            <a:xfrm>
              <a:off x="3172" y="3312"/>
              <a:ext cx="77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64" name="Line 64"/>
            <p:cNvSpPr>
              <a:spLocks noChangeShapeType="1"/>
            </p:cNvSpPr>
            <p:nvPr/>
          </p:nvSpPr>
          <p:spPr bwMode="auto">
            <a:xfrm>
              <a:off x="3508" y="3072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System Failures and Recovery</a:t>
            </a:r>
            <a:endParaRPr lang="zh-TW" altLang="en-US" sz="32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86800" cy="4648200"/>
          </a:xfrm>
        </p:spPr>
        <p:txBody>
          <a:bodyPr/>
          <a:lstStyle/>
          <a:p>
            <a:pPr lvl="1"/>
            <a:r>
              <a:rPr lang="en-US" altLang="zh-TW"/>
              <a:t>How does the system know:  </a:t>
            </a:r>
            <a:r>
              <a:rPr lang="en-US" altLang="zh-TW" sz="1800"/>
              <a:t>which transaction to redo and which to undo?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800" b="1"/>
              <a:t>&lt;1&gt; Taking a </a:t>
            </a:r>
            <a:r>
              <a:rPr lang="en-US" altLang="zh-TW" sz="1800" b="1" u="sng"/>
              <a:t>check point</a:t>
            </a:r>
            <a:r>
              <a:rPr lang="en-US" altLang="zh-TW" sz="1800" b="1"/>
              <a:t>:</a:t>
            </a:r>
          </a:p>
          <a:p>
            <a:pPr lvl="3">
              <a:lnSpc>
                <a:spcPct val="80000"/>
              </a:lnSpc>
              <a:spcBef>
                <a:spcPct val="35000"/>
              </a:spcBef>
            </a:pPr>
            <a:r>
              <a:rPr lang="en-US" altLang="zh-TW" sz="1800"/>
              <a:t>at certain prescribed intervals </a:t>
            </a:r>
          </a:p>
          <a:p>
            <a:pPr lvl="3">
              <a:lnSpc>
                <a:spcPct val="80000"/>
              </a:lnSpc>
              <a:spcBef>
                <a:spcPct val="35000"/>
              </a:spcBef>
            </a:pPr>
            <a:r>
              <a:rPr lang="en-US" altLang="zh-TW" sz="1800"/>
              <a:t>involves:</a:t>
            </a:r>
          </a:p>
          <a:p>
            <a:pPr lvl="3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1800"/>
              <a:t>   (1) writing the contents of the database buffers out to the physical </a:t>
            </a:r>
            <a:br>
              <a:rPr lang="en-US" altLang="zh-TW" sz="1800"/>
            </a:br>
            <a:r>
              <a:rPr lang="en-US" altLang="zh-TW" sz="1800"/>
              <a:t>    database. e.g. disk</a:t>
            </a:r>
          </a:p>
          <a:p>
            <a:pPr lvl="3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1800"/>
              <a:t>   (2) writing a special checkpoint record (contains a list of transactions     </a:t>
            </a:r>
            <a:br>
              <a:rPr lang="en-US" altLang="zh-TW" sz="1800"/>
            </a:br>
            <a:r>
              <a:rPr lang="en-US" altLang="zh-TW" sz="1800"/>
              <a:t>     which are in progress)  e.g. {T2, T3} in progress</a:t>
            </a:r>
            <a:endParaRPr lang="zh-TW" altLang="en-US" sz="18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153400" y="685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e.g. T</a:t>
            </a:r>
            <a:r>
              <a:rPr lang="en-US" altLang="zh-TW" sz="1400" baseline="-25000">
                <a:ea typeface="新細明體" charset="-120"/>
              </a:rPr>
              <a:t>3 </a:t>
            </a:r>
            <a:r>
              <a:rPr lang="en-US" altLang="zh-TW" sz="1400">
                <a:ea typeface="新細明體" charset="-120"/>
              </a:rPr>
              <a:t>,T</a:t>
            </a:r>
            <a:r>
              <a:rPr lang="en-US" altLang="zh-TW" sz="1400" baseline="-25000">
                <a:ea typeface="新細明體" charset="-120"/>
              </a:rPr>
              <a:t>5</a:t>
            </a:r>
            <a:endParaRPr lang="en-US" altLang="zh-TW" sz="1400">
              <a:ea typeface="新細明體" charset="-12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8458200" y="2514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e.g. T</a:t>
            </a:r>
            <a:r>
              <a:rPr lang="en-US" altLang="zh-TW" sz="1400" baseline="-25000">
                <a:ea typeface="新細明體" charset="-120"/>
              </a:rPr>
              <a:t>1</a:t>
            </a:r>
            <a:endParaRPr lang="en-US" altLang="zh-TW" sz="1400">
              <a:ea typeface="新細明體" charset="-120"/>
            </a:endParaRPr>
          </a:p>
        </p:txBody>
      </p:sp>
      <p:grpSp>
        <p:nvGrpSpPr>
          <p:cNvPr id="35876" name="Group 36"/>
          <p:cNvGrpSpPr>
            <a:grpSpLocks/>
          </p:cNvGrpSpPr>
          <p:nvPr/>
        </p:nvGrpSpPr>
        <p:grpSpPr bwMode="auto">
          <a:xfrm>
            <a:off x="831850" y="3810000"/>
            <a:ext cx="8936038" cy="2090738"/>
            <a:chOff x="524" y="2400"/>
            <a:chExt cx="5629" cy="1317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524" y="2417"/>
              <a:ext cx="5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2000">
                  <a:ea typeface="新細明體" charset="-120"/>
                </a:rPr>
                <a:t>&lt;</a:t>
              </a:r>
              <a:r>
                <a:rPr lang="en-US" altLang="zh-TW" sz="2000">
                  <a:ea typeface="新細明體" charset="-120"/>
                </a:rPr>
                <a:t>e.g.&gt;</a:t>
              </a: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2496" y="2400"/>
              <a:ext cx="21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i="1">
                  <a:ea typeface="新細明體" charset="-120"/>
                </a:rPr>
                <a:t>tc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910" y="2400"/>
              <a:ext cx="19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i="1">
                  <a:ea typeface="新細明體" charset="-120"/>
                </a:rPr>
                <a:t>tf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1591" y="2618"/>
              <a:ext cx="33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592" y="259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H="1">
              <a:off x="3984" y="2591"/>
              <a:ext cx="15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1808" y="2795"/>
              <a:ext cx="4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flipV="1">
              <a:off x="2160" y="2928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2400" y="3072"/>
              <a:ext cx="15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2832" y="321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2304" y="2736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2160" y="2880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2928" y="2880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2400" y="302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2832" y="3168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3216" y="3360"/>
              <a:ext cx="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1070" y="2536"/>
              <a:ext cx="4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Time</a:t>
              </a: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1482" y="2661"/>
              <a:ext cx="274" cy="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T1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T2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altLang="zh-TW">
                  <a:ea typeface="新細明體" charset="-120"/>
                </a:rPr>
                <a:t>T3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zh-TW">
                  <a:ea typeface="新細明體" charset="-120"/>
                </a:rPr>
                <a:t>T4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T5</a:t>
              </a: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2203" y="3432"/>
              <a:ext cx="7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check point</a:t>
              </a:r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3547" y="3488"/>
              <a:ext cx="92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system failure</a:t>
              </a:r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4416" y="2736"/>
              <a:ext cx="173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T1: </a:t>
              </a:r>
              <a:r>
                <a:rPr lang="en-US" altLang="zh-TW" sz="1400">
                  <a:ea typeface="新細明體" charset="-120"/>
                </a:rPr>
                <a:t>no need to be undone or redone</a:t>
              </a:r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4272" y="2976"/>
              <a:ext cx="140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>
                  <a:ea typeface="新細明體" charset="-120"/>
                </a:rPr>
                <a:t>    </a:t>
              </a:r>
              <a:r>
                <a:rPr lang="en-US" altLang="zh-TW" sz="1600">
                  <a:ea typeface="新細明體" charset="-120"/>
                </a:rPr>
                <a:t>T2, T4: </a:t>
              </a:r>
              <a:r>
                <a:rPr lang="en-US" altLang="zh-TW" sz="1400">
                  <a:ea typeface="新細明體" charset="-120"/>
                </a:rPr>
                <a:t>must be redone</a:t>
              </a:r>
            </a:p>
            <a:p>
              <a:pPr algn="l" eaLnBrk="0" hangingPunct="0"/>
              <a:r>
                <a:rPr lang="en-US" altLang="zh-TW" sz="1600">
                  <a:ea typeface="新細明體" charset="-120"/>
                </a:rPr>
                <a:t>    </a:t>
              </a:r>
              <a:r>
                <a:rPr lang="en-US" altLang="zh-TW" sz="600">
                  <a:ea typeface="新細明體" charset="-120"/>
                </a:rPr>
                <a:t> </a:t>
              </a:r>
            </a:p>
            <a:p>
              <a:pPr algn="l" eaLnBrk="0" hangingPunct="0">
                <a:lnSpc>
                  <a:spcPct val="50000"/>
                </a:lnSpc>
              </a:pPr>
              <a:r>
                <a:rPr lang="en-US" altLang="zh-TW" sz="1600">
                  <a:ea typeface="新細明體" charset="-120"/>
                </a:rPr>
                <a:t>     </a:t>
              </a:r>
              <a:r>
                <a:rPr lang="en-US" altLang="zh-TW" sz="1600">
                  <a:solidFill>
                    <a:schemeClr val="folHlink"/>
                  </a:solidFill>
                  <a:ea typeface="新細明體" charset="-120"/>
                </a:rPr>
                <a:t>T3, T5: </a:t>
              </a:r>
              <a:r>
                <a:rPr lang="en-US" altLang="zh-TW" sz="1400">
                  <a:solidFill>
                    <a:schemeClr val="folHlink"/>
                  </a:solidFill>
                  <a:ea typeface="新細明體" charset="-120"/>
                </a:rPr>
                <a:t>must be undone</a:t>
              </a:r>
            </a:p>
          </p:txBody>
        </p:sp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4052" y="2876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2400">
                  <a:ea typeface="新細明體" charset="-120"/>
                </a:rPr>
                <a:t>?</a:t>
              </a:r>
              <a:endParaRPr lang="zh-TW" altLang="en-US" sz="3200">
                <a:ea typeface="新細明體" charset="-120"/>
              </a:endParaRPr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4052" y="3216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2400">
                  <a:ea typeface="新細明體" charset="-120"/>
                </a:rPr>
                <a:t>?</a:t>
              </a:r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H="1">
              <a:off x="1584" y="25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3216" y="3408"/>
              <a:ext cx="77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3552" y="3168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System Failures and Recovery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96850" y="1268760"/>
            <a:ext cx="9080500" cy="46482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1600" b="0" dirty="0"/>
              <a:t>&lt;2&gt; </a:t>
            </a:r>
            <a:r>
              <a:rPr lang="en-US" altLang="zh-TW" sz="1600" b="0" dirty="0"/>
              <a:t>Decide undo and redo list</a:t>
            </a:r>
          </a:p>
          <a:p>
            <a:pPr lvl="1">
              <a:lnSpc>
                <a:spcPct val="40000"/>
              </a:lnSpc>
              <a:buFont typeface="Wingdings" pitchFamily="2" charset="2"/>
              <a:buNone/>
            </a:pPr>
            <a:r>
              <a:rPr lang="en-US" altLang="zh-TW" sz="1600" b="0" dirty="0"/>
              <a:t>        Decide the </a:t>
            </a:r>
            <a:r>
              <a:rPr lang="en-US" altLang="zh-TW" sz="1600" b="0" u="sng" dirty="0"/>
              <a:t>undo list</a:t>
            </a:r>
            <a:r>
              <a:rPr lang="en-US" altLang="zh-TW" sz="1600" b="0" dirty="0"/>
              <a:t> and </a:t>
            </a:r>
            <a:r>
              <a:rPr lang="en-US" altLang="zh-TW" sz="1600" b="0" u="sng" dirty="0"/>
              <a:t>redo list</a:t>
            </a:r>
            <a:r>
              <a:rPr lang="en-US" altLang="zh-TW" sz="1600" b="0" dirty="0"/>
              <a:t> by the following procedure :</a:t>
            </a:r>
            <a:endParaRPr lang="en-US" altLang="zh-TW" sz="14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600" b="1" u="sng" dirty="0"/>
              <a:t>STEP1</a:t>
            </a:r>
            <a:r>
              <a:rPr lang="en-US" altLang="zh-TW" sz="1600" b="1" dirty="0"/>
              <a:t>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600" dirty="0"/>
              <a:t>	UNDO-list = list of transactions given in the checkpoint record = {T2, T3}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600" dirty="0"/>
              <a:t>    REDO-list = { }</a:t>
            </a:r>
            <a:endParaRPr lang="en-US" altLang="zh-TW" sz="1600" b="1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600" b="1" u="sng" dirty="0"/>
              <a:t>STEP2</a:t>
            </a:r>
            <a:r>
              <a:rPr lang="en-US" altLang="zh-TW" sz="1600" b="1" dirty="0"/>
              <a:t>:</a:t>
            </a:r>
            <a:r>
              <a:rPr lang="en-US" altLang="zh-TW" sz="1600" dirty="0"/>
              <a:t>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1600" dirty="0"/>
              <a:t>    Search </a:t>
            </a:r>
            <a:r>
              <a:rPr lang="en-US" altLang="zh-TW" sz="1600" b="1" u="sng" dirty="0"/>
              <a:t>forward</a:t>
            </a:r>
            <a:r>
              <a:rPr lang="en-US" altLang="zh-TW" sz="1600" dirty="0"/>
              <a:t> through the log, starting from the checkpoint, to the end of log: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if a 'BEGIN TRANSACTION' is found =&gt; add to UNDO-list  {T2, T3, </a:t>
            </a:r>
            <a:r>
              <a:rPr lang="en-US" altLang="zh-TW" sz="1600" dirty="0">
                <a:solidFill>
                  <a:srgbClr val="000099"/>
                </a:solidFill>
              </a:rPr>
              <a:t>T4, T5</a:t>
            </a:r>
            <a:r>
              <a:rPr lang="en-US" altLang="zh-TW" sz="1600" dirty="0"/>
              <a:t>}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if a 'COMMIT' is found =&gt; remove from UNDO-list to REDO-list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 dirty="0"/>
              <a:t>     UNDO-list = {T3, T5}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 dirty="0"/>
              <a:t>     REDO-list =  {T2, T4}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0" dirty="0"/>
              <a:t>&lt;3&gt; </a:t>
            </a:r>
            <a:r>
              <a:rPr lang="en-US" altLang="zh-TW" sz="1600" b="0" dirty="0" smtClean="0"/>
              <a:t>Undo</a:t>
            </a:r>
            <a:r>
              <a:rPr lang="en-US" altLang="zh-TW" sz="1600" b="0" dirty="0" smtClean="0"/>
              <a:t>: </a:t>
            </a:r>
            <a:r>
              <a:rPr lang="en-US" altLang="zh-TW" sz="1600" b="0" dirty="0" smtClean="0"/>
              <a:t>System </a:t>
            </a:r>
            <a:r>
              <a:rPr lang="en-US" altLang="zh-TW" sz="1600" b="0" dirty="0"/>
              <a:t>works </a:t>
            </a:r>
            <a:r>
              <a:rPr lang="en-US" altLang="zh-TW" sz="1600" u="sng" dirty="0"/>
              <a:t>backward</a:t>
            </a:r>
            <a:r>
              <a:rPr lang="en-US" altLang="zh-TW" sz="1600" dirty="0"/>
              <a:t> </a:t>
            </a:r>
            <a:r>
              <a:rPr lang="en-US" altLang="zh-TW" sz="1600" b="0" dirty="0"/>
              <a:t>through the log,</a:t>
            </a:r>
            <a:r>
              <a:rPr lang="en-US" altLang="zh-TW" sz="1600" dirty="0"/>
              <a:t> </a:t>
            </a:r>
            <a:r>
              <a:rPr lang="en-US" altLang="zh-TW" sz="1600" u="sng" dirty="0"/>
              <a:t>undoing</a:t>
            </a:r>
            <a:r>
              <a:rPr lang="en-US" altLang="zh-TW" sz="1600" dirty="0"/>
              <a:t> </a:t>
            </a:r>
            <a:r>
              <a:rPr lang="en-US" altLang="zh-TW" sz="1600" b="0" dirty="0"/>
              <a:t> the UNDO-List.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0" dirty="0"/>
              <a:t>&lt;4&gt; </a:t>
            </a:r>
            <a:r>
              <a:rPr lang="en-US" altLang="zh-TW" sz="1600" b="0" dirty="0" smtClean="0"/>
              <a:t>Redo</a:t>
            </a:r>
            <a:r>
              <a:rPr lang="en-US" altLang="zh-TW" sz="1600" dirty="0" smtClean="0"/>
              <a:t>: </a:t>
            </a:r>
            <a:r>
              <a:rPr lang="en-US" altLang="zh-TW" sz="1600" b="0" dirty="0" smtClean="0"/>
              <a:t>System </a:t>
            </a:r>
            <a:r>
              <a:rPr lang="en-US" altLang="zh-TW" sz="1600" b="0" dirty="0"/>
              <a:t>then works</a:t>
            </a:r>
            <a:r>
              <a:rPr lang="en-US" altLang="zh-TW" sz="1600" dirty="0"/>
              <a:t> </a:t>
            </a:r>
            <a:r>
              <a:rPr lang="en-US" altLang="zh-TW" sz="1600" u="sng" dirty="0"/>
              <a:t>forward</a:t>
            </a:r>
            <a:r>
              <a:rPr lang="en-US" altLang="zh-TW" sz="1600" dirty="0"/>
              <a:t> </a:t>
            </a:r>
            <a:r>
              <a:rPr lang="en-US" altLang="zh-TW" sz="1600" b="0" dirty="0"/>
              <a:t>through the log, </a:t>
            </a:r>
            <a:r>
              <a:rPr lang="en-US" altLang="zh-TW" sz="1600" u="sng" dirty="0"/>
              <a:t>redoing</a:t>
            </a:r>
            <a:r>
              <a:rPr lang="en-US" altLang="zh-TW" sz="1600" b="0" dirty="0"/>
              <a:t> the REDO-List</a:t>
            </a:r>
            <a:endParaRPr lang="en-US" altLang="zh-TW" sz="1600" dirty="0"/>
          </a:p>
          <a:p>
            <a:pPr>
              <a:lnSpc>
                <a:spcPct val="90000"/>
              </a:lnSpc>
            </a:pPr>
            <a:endParaRPr lang="zh-TW" altLang="en-US" sz="1400" dirty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656856" y="3573008"/>
            <a:ext cx="1905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TW" altLang="en-US" sz="1400" b="1" dirty="0">
                <a:solidFill>
                  <a:schemeClr val="folHlink"/>
                </a:solidFill>
                <a:ea typeface="新細明體" charset="-120"/>
              </a:rPr>
              <a:t>做一半的，要</a:t>
            </a:r>
            <a:r>
              <a:rPr lang="en-US" altLang="zh-TW" sz="1400" b="1" dirty="0">
                <a:solidFill>
                  <a:schemeClr val="folHlink"/>
                </a:solidFill>
                <a:ea typeface="新細明體" charset="-120"/>
              </a:rPr>
              <a:t>undo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689446" y="3836760"/>
            <a:ext cx="3200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TW" altLang="en-US" sz="1400" b="1">
                <a:solidFill>
                  <a:schemeClr val="folHlink"/>
                </a:solidFill>
                <a:ea typeface="新細明體" charset="-120"/>
              </a:rPr>
              <a:t>應該已做完，不確定有無 </a:t>
            </a:r>
            <a:r>
              <a:rPr lang="en-US" altLang="zh-TW" sz="1400" b="1">
                <a:solidFill>
                  <a:schemeClr val="folHlink"/>
                </a:solidFill>
                <a:ea typeface="新細明體" charset="-120"/>
              </a:rPr>
              <a:t>write to disk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67" y="4850634"/>
            <a:ext cx="6545358" cy="14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Write-Ahead Log Protocol</a:t>
            </a:r>
            <a:endParaRPr lang="zh-TW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77200" cy="4648200"/>
          </a:xfrm>
        </p:spPr>
        <p:txBody>
          <a:bodyPr/>
          <a:lstStyle/>
          <a:p>
            <a:pPr lvl="1"/>
            <a:r>
              <a:rPr lang="en-US" altLang="zh-TW"/>
              <a:t>Write-Ahead Log Protocol </a:t>
            </a:r>
            <a:r>
              <a:rPr lang="en-US" altLang="zh-TW" sz="1800"/>
              <a:t> (i.e.  Log first protocol)</a:t>
            </a:r>
            <a:endParaRPr lang="en-US" altLang="zh-TW">
              <a:latin typeface="Comic Sans MS" pitchFamily="66" charset="0"/>
            </a:endParaRPr>
          </a:p>
          <a:p>
            <a:pPr lvl="2">
              <a:buFontTx/>
              <a:buNone/>
            </a:pPr>
            <a:r>
              <a:rPr lang="en-US" altLang="zh-TW" sz="1800" b="1">
                <a:latin typeface="Comic Sans MS" pitchFamily="66" charset="0"/>
              </a:rPr>
              <a:t>Note</a:t>
            </a:r>
            <a:r>
              <a:rPr lang="en-US" altLang="zh-TW" sz="1600">
                <a:latin typeface="Comic Sans MS" pitchFamily="66" charset="0"/>
              </a:rPr>
              <a:t>:</a:t>
            </a:r>
            <a:r>
              <a:rPr lang="en-US" altLang="zh-TW" sz="1600"/>
              <a:t> </a:t>
            </a:r>
            <a:r>
              <a:rPr lang="en-US" altLang="zh-TW" sz="1600" b="1"/>
              <a:t>'write a change to database</a:t>
            </a:r>
            <a:r>
              <a:rPr lang="en-US" altLang="zh-TW" sz="1600"/>
              <a:t>' and </a:t>
            </a:r>
            <a:r>
              <a:rPr lang="en-US" altLang="zh-TW" sz="1600" b="1"/>
              <a:t>'write the log record to log</a:t>
            </a:r>
            <a:r>
              <a:rPr lang="en-US" altLang="zh-TW" sz="1600"/>
              <a:t>' are two </a:t>
            </a:r>
            <a:br>
              <a:rPr lang="en-US" altLang="zh-TW" sz="1600"/>
            </a:br>
            <a:r>
              <a:rPr lang="en-US" altLang="zh-TW" sz="1600"/>
              <a:t>        distinct operations</a:t>
            </a:r>
            <a:br>
              <a:rPr lang="en-US" altLang="zh-TW" sz="1600"/>
            </a:br>
            <a:r>
              <a:rPr lang="en-US" altLang="zh-TW" sz="1600"/>
              <a:t>   =&gt; </a:t>
            </a:r>
            <a:r>
              <a:rPr lang="en-US" altLang="zh-TW" sz="1600" b="1"/>
              <a:t>failure</a:t>
            </a:r>
            <a:r>
              <a:rPr lang="en-US" altLang="zh-TW" sz="1600"/>
              <a:t> may occur between them!</a:t>
            </a:r>
          </a:p>
          <a:p>
            <a:pPr lvl="2"/>
            <a:r>
              <a:rPr lang="en-US" altLang="zh-TW" sz="1800"/>
              <a:t>Before writing a record to physical database, the </a:t>
            </a:r>
            <a:r>
              <a:rPr lang="en-US" altLang="zh-TW" sz="1800" b="1"/>
              <a:t>log</a:t>
            </a:r>
            <a:r>
              <a:rPr lang="en-US" altLang="zh-TW" sz="1800"/>
              <a:t> record  must first be written to physical log.</a:t>
            </a:r>
          </a:p>
          <a:p>
            <a:pPr lvl="2"/>
            <a:r>
              <a:rPr lang="en-US" altLang="zh-TW" sz="1800"/>
              <a:t>Before committing a transaction, all </a:t>
            </a:r>
            <a:r>
              <a:rPr lang="en-US" altLang="zh-TW" sz="1800" b="1"/>
              <a:t>log</a:t>
            </a:r>
            <a:r>
              <a:rPr lang="en-US" altLang="zh-TW" sz="1800"/>
              <a:t> records must first be written to physical log.</a:t>
            </a:r>
          </a:p>
          <a:p>
            <a:endParaRPr lang="zh-TW" altLang="en-US" sz="1800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143000" y="4191000"/>
            <a:ext cx="2395538" cy="1489075"/>
            <a:chOff x="912" y="2400"/>
            <a:chExt cx="2882" cy="1003"/>
          </a:xfrm>
        </p:grpSpPr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912" y="2666"/>
              <a:ext cx="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2181" y="2640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3059" y="2400"/>
              <a:ext cx="73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Time</a:t>
              </a: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1829" y="2422"/>
              <a:ext cx="77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Write</a:t>
              </a:r>
            </a:p>
          </p:txBody>
        </p:sp>
        <p:grpSp>
          <p:nvGrpSpPr>
            <p:cNvPr id="30729" name="Group 9"/>
            <p:cNvGrpSpPr>
              <a:grpSpLocks/>
            </p:cNvGrpSpPr>
            <p:nvPr/>
          </p:nvGrpSpPr>
          <p:grpSpPr bwMode="auto">
            <a:xfrm>
              <a:off x="2304" y="2976"/>
              <a:ext cx="370" cy="174"/>
              <a:chOff x="2205" y="3845"/>
              <a:chExt cx="408" cy="225"/>
            </a:xfrm>
          </p:grpSpPr>
          <p:sp>
            <p:nvSpPr>
              <p:cNvPr id="30730" name="Line 10"/>
              <p:cNvSpPr>
                <a:spLocks noChangeShapeType="1"/>
              </p:cNvSpPr>
              <p:nvPr/>
            </p:nvSpPr>
            <p:spPr bwMode="auto">
              <a:xfrm>
                <a:off x="2255" y="3845"/>
                <a:ext cx="3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1" name="Line 11"/>
              <p:cNvSpPr>
                <a:spLocks noChangeShapeType="1"/>
              </p:cNvSpPr>
              <p:nvPr/>
            </p:nvSpPr>
            <p:spPr bwMode="auto">
              <a:xfrm>
                <a:off x="2255" y="4070"/>
                <a:ext cx="3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2" name="Arc 12"/>
              <p:cNvSpPr>
                <a:spLocks/>
              </p:cNvSpPr>
              <p:nvPr/>
            </p:nvSpPr>
            <p:spPr bwMode="auto">
              <a:xfrm>
                <a:off x="2205" y="3845"/>
                <a:ext cx="51" cy="125"/>
              </a:xfrm>
              <a:custGeom>
                <a:avLst/>
                <a:gdLst>
                  <a:gd name="G0" fmla="+- 21600 0 0"/>
                  <a:gd name="G1" fmla="+- 21596 0 0"/>
                  <a:gd name="G2" fmla="+- 21600 0 0"/>
                  <a:gd name="T0" fmla="*/ 0 w 21600"/>
                  <a:gd name="T1" fmla="*/ 21596 h 21596"/>
                  <a:gd name="T2" fmla="*/ 21172 w 21600"/>
                  <a:gd name="T3" fmla="*/ 0 h 21596"/>
                  <a:gd name="T4" fmla="*/ 21600 w 21600"/>
                  <a:gd name="T5" fmla="*/ 21596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6" fill="none" extrusionOk="0">
                    <a:moveTo>
                      <a:pt x="0" y="21596"/>
                    </a:moveTo>
                    <a:cubicBezTo>
                      <a:pt x="0" y="9833"/>
                      <a:pt x="9411" y="233"/>
                      <a:pt x="21172" y="0"/>
                    </a:cubicBezTo>
                  </a:path>
                  <a:path w="21600" h="21596" stroke="0" extrusionOk="0">
                    <a:moveTo>
                      <a:pt x="0" y="21596"/>
                    </a:moveTo>
                    <a:cubicBezTo>
                      <a:pt x="0" y="9833"/>
                      <a:pt x="9411" y="233"/>
                      <a:pt x="21172" y="0"/>
                    </a:cubicBezTo>
                    <a:lnTo>
                      <a:pt x="21600" y="215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3" name="Arc 13"/>
              <p:cNvSpPr>
                <a:spLocks/>
              </p:cNvSpPr>
              <p:nvPr/>
            </p:nvSpPr>
            <p:spPr bwMode="auto">
              <a:xfrm>
                <a:off x="2209" y="3946"/>
                <a:ext cx="47" cy="121"/>
              </a:xfrm>
              <a:custGeom>
                <a:avLst/>
                <a:gdLst>
                  <a:gd name="G0" fmla="+- 21600 0 0"/>
                  <a:gd name="G1" fmla="+- 181 0 0"/>
                  <a:gd name="G2" fmla="+- 21600 0 0"/>
                  <a:gd name="T0" fmla="*/ 21600 w 21600"/>
                  <a:gd name="T1" fmla="*/ 21781 h 21781"/>
                  <a:gd name="T2" fmla="*/ 1 w 21600"/>
                  <a:gd name="T3" fmla="*/ 0 h 21781"/>
                  <a:gd name="T4" fmla="*/ 21600 w 21600"/>
                  <a:gd name="T5" fmla="*/ 181 h 21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81" fill="none" extrusionOk="0">
                    <a:moveTo>
                      <a:pt x="21600" y="21781"/>
                    </a:moveTo>
                    <a:cubicBezTo>
                      <a:pt x="9670" y="21781"/>
                      <a:pt x="0" y="12110"/>
                      <a:pt x="0" y="181"/>
                    </a:cubicBezTo>
                    <a:cubicBezTo>
                      <a:pt x="-1" y="120"/>
                      <a:pt x="0" y="60"/>
                      <a:pt x="0" y="-1"/>
                    </a:cubicBezTo>
                  </a:path>
                  <a:path w="21600" h="21781" stroke="0" extrusionOk="0">
                    <a:moveTo>
                      <a:pt x="21600" y="21781"/>
                    </a:moveTo>
                    <a:cubicBezTo>
                      <a:pt x="9670" y="21781"/>
                      <a:pt x="0" y="12110"/>
                      <a:pt x="0" y="181"/>
                    </a:cubicBezTo>
                    <a:cubicBezTo>
                      <a:pt x="-1" y="120"/>
                      <a:pt x="0" y="60"/>
                      <a:pt x="0" y="-1"/>
                    </a:cubicBezTo>
                    <a:lnTo>
                      <a:pt x="21600" y="18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30734" name="Group 14"/>
              <p:cNvGrpSpPr>
                <a:grpSpLocks/>
              </p:cNvGrpSpPr>
              <p:nvPr/>
            </p:nvGrpSpPr>
            <p:grpSpPr bwMode="auto">
              <a:xfrm>
                <a:off x="2562" y="3846"/>
                <a:ext cx="51" cy="220"/>
                <a:chOff x="2562" y="3846"/>
                <a:chExt cx="51" cy="220"/>
              </a:xfrm>
            </p:grpSpPr>
            <p:sp>
              <p:nvSpPr>
                <p:cNvPr id="30735" name="Arc 15"/>
                <p:cNvSpPr>
                  <a:spLocks/>
                </p:cNvSpPr>
                <p:nvPr/>
              </p:nvSpPr>
              <p:spPr bwMode="auto">
                <a:xfrm>
                  <a:off x="2562" y="3846"/>
                  <a:ext cx="51" cy="125"/>
                </a:xfrm>
                <a:custGeom>
                  <a:avLst/>
                  <a:gdLst>
                    <a:gd name="G0" fmla="+- 21600 0 0"/>
                    <a:gd name="G1" fmla="+- 21596 0 0"/>
                    <a:gd name="G2" fmla="+- 21600 0 0"/>
                    <a:gd name="T0" fmla="*/ 0 w 21600"/>
                    <a:gd name="T1" fmla="*/ 21596 h 21596"/>
                    <a:gd name="T2" fmla="*/ 21172 w 21600"/>
                    <a:gd name="T3" fmla="*/ 0 h 21596"/>
                    <a:gd name="T4" fmla="*/ 21600 w 21600"/>
                    <a:gd name="T5" fmla="*/ 21596 h 2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6" fill="none" extrusionOk="0">
                      <a:moveTo>
                        <a:pt x="0" y="21596"/>
                      </a:moveTo>
                      <a:cubicBezTo>
                        <a:pt x="0" y="9833"/>
                        <a:pt x="9411" y="233"/>
                        <a:pt x="21172" y="0"/>
                      </a:cubicBezTo>
                    </a:path>
                    <a:path w="21600" h="21596" stroke="0" extrusionOk="0">
                      <a:moveTo>
                        <a:pt x="0" y="21596"/>
                      </a:moveTo>
                      <a:cubicBezTo>
                        <a:pt x="0" y="9833"/>
                        <a:pt x="9411" y="233"/>
                        <a:pt x="21172" y="0"/>
                      </a:cubicBezTo>
                      <a:lnTo>
                        <a:pt x="21600" y="2159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36" name="Arc 16"/>
                <p:cNvSpPr>
                  <a:spLocks/>
                </p:cNvSpPr>
                <p:nvPr/>
              </p:nvSpPr>
              <p:spPr bwMode="auto">
                <a:xfrm>
                  <a:off x="2565" y="3947"/>
                  <a:ext cx="47" cy="119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00 w 21600"/>
                    <a:gd name="T1" fmla="*/ 21600 h 21600"/>
                    <a:gd name="T2" fmla="*/ 0 w 21600"/>
                    <a:gd name="T3" fmla="*/ 0 h 21600"/>
                    <a:gd name="T4" fmla="*/ 2160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0737" name="Group 17"/>
            <p:cNvGrpSpPr>
              <a:grpSpLocks/>
            </p:cNvGrpSpPr>
            <p:nvPr/>
          </p:nvGrpSpPr>
          <p:grpSpPr bwMode="auto">
            <a:xfrm>
              <a:off x="1680" y="3024"/>
              <a:ext cx="204" cy="137"/>
              <a:chOff x="1553" y="3894"/>
              <a:chExt cx="225" cy="178"/>
            </a:xfrm>
          </p:grpSpPr>
          <p:sp>
            <p:nvSpPr>
              <p:cNvPr id="30738" name="Line 18"/>
              <p:cNvSpPr>
                <a:spLocks noChangeShapeType="1"/>
              </p:cNvSpPr>
              <p:nvPr/>
            </p:nvSpPr>
            <p:spPr bwMode="auto">
              <a:xfrm>
                <a:off x="1580" y="389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9" name="Line 19"/>
              <p:cNvSpPr>
                <a:spLocks noChangeShapeType="1"/>
              </p:cNvSpPr>
              <p:nvPr/>
            </p:nvSpPr>
            <p:spPr bwMode="auto">
              <a:xfrm>
                <a:off x="1580" y="4072"/>
                <a:ext cx="1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0" name="Arc 20"/>
              <p:cNvSpPr>
                <a:spLocks/>
              </p:cNvSpPr>
              <p:nvPr/>
            </p:nvSpPr>
            <p:spPr bwMode="auto">
              <a:xfrm>
                <a:off x="1553" y="3895"/>
                <a:ext cx="27" cy="98"/>
              </a:xfrm>
              <a:custGeom>
                <a:avLst/>
                <a:gdLst>
                  <a:gd name="G0" fmla="+- 21600 0 0"/>
                  <a:gd name="G1" fmla="+- 21585 0 0"/>
                  <a:gd name="G2" fmla="+- 21600 0 0"/>
                  <a:gd name="T0" fmla="*/ 0 w 21600"/>
                  <a:gd name="T1" fmla="*/ 21585 h 21585"/>
                  <a:gd name="T2" fmla="*/ 20785 w 21600"/>
                  <a:gd name="T3" fmla="*/ 0 h 21585"/>
                  <a:gd name="T4" fmla="*/ 21600 w 21600"/>
                  <a:gd name="T5" fmla="*/ 21585 h 2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85" fill="none" extrusionOk="0">
                    <a:moveTo>
                      <a:pt x="0" y="21585"/>
                    </a:moveTo>
                    <a:cubicBezTo>
                      <a:pt x="0" y="9972"/>
                      <a:pt x="9181" y="438"/>
                      <a:pt x="20785" y="0"/>
                    </a:cubicBezTo>
                  </a:path>
                  <a:path w="21600" h="21585" stroke="0" extrusionOk="0">
                    <a:moveTo>
                      <a:pt x="0" y="21585"/>
                    </a:moveTo>
                    <a:cubicBezTo>
                      <a:pt x="0" y="9972"/>
                      <a:pt x="9181" y="438"/>
                      <a:pt x="20785" y="0"/>
                    </a:cubicBezTo>
                    <a:lnTo>
                      <a:pt x="21600" y="2158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1" name="Arc 21"/>
              <p:cNvSpPr>
                <a:spLocks/>
              </p:cNvSpPr>
              <p:nvPr/>
            </p:nvSpPr>
            <p:spPr bwMode="auto">
              <a:xfrm>
                <a:off x="1555" y="3975"/>
                <a:ext cx="25" cy="94"/>
              </a:xfrm>
              <a:custGeom>
                <a:avLst/>
                <a:gdLst>
                  <a:gd name="G0" fmla="+- 21600 0 0"/>
                  <a:gd name="G1" fmla="+- 226 0 0"/>
                  <a:gd name="G2" fmla="+- 21600 0 0"/>
                  <a:gd name="T0" fmla="*/ 20714 w 21600"/>
                  <a:gd name="T1" fmla="*/ 21808 h 21808"/>
                  <a:gd name="T2" fmla="*/ 1 w 21600"/>
                  <a:gd name="T3" fmla="*/ 0 h 21808"/>
                  <a:gd name="T4" fmla="*/ 21600 w 21600"/>
                  <a:gd name="T5" fmla="*/ 226 h 21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8" fill="none" extrusionOk="0">
                    <a:moveTo>
                      <a:pt x="20714" y="21807"/>
                    </a:moveTo>
                    <a:cubicBezTo>
                      <a:pt x="9139" y="21332"/>
                      <a:pt x="0" y="11810"/>
                      <a:pt x="0" y="226"/>
                    </a:cubicBezTo>
                    <a:cubicBezTo>
                      <a:pt x="-1" y="150"/>
                      <a:pt x="0" y="75"/>
                      <a:pt x="1" y="0"/>
                    </a:cubicBezTo>
                  </a:path>
                  <a:path w="21600" h="21808" stroke="0" extrusionOk="0">
                    <a:moveTo>
                      <a:pt x="20714" y="21807"/>
                    </a:moveTo>
                    <a:cubicBezTo>
                      <a:pt x="9139" y="21332"/>
                      <a:pt x="0" y="11810"/>
                      <a:pt x="0" y="226"/>
                    </a:cubicBezTo>
                    <a:cubicBezTo>
                      <a:pt x="-1" y="150"/>
                      <a:pt x="0" y="75"/>
                      <a:pt x="1" y="0"/>
                    </a:cubicBezTo>
                    <a:lnTo>
                      <a:pt x="21600" y="22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30742" name="Group 22"/>
              <p:cNvGrpSpPr>
                <a:grpSpLocks/>
              </p:cNvGrpSpPr>
              <p:nvPr/>
            </p:nvGrpSpPr>
            <p:grpSpPr bwMode="auto">
              <a:xfrm>
                <a:off x="1751" y="3896"/>
                <a:ext cx="27" cy="172"/>
                <a:chOff x="1751" y="3896"/>
                <a:chExt cx="27" cy="172"/>
              </a:xfrm>
            </p:grpSpPr>
            <p:sp>
              <p:nvSpPr>
                <p:cNvPr id="30743" name="Arc 23"/>
                <p:cNvSpPr>
                  <a:spLocks/>
                </p:cNvSpPr>
                <p:nvPr/>
              </p:nvSpPr>
              <p:spPr bwMode="auto">
                <a:xfrm>
                  <a:off x="1751" y="3896"/>
                  <a:ext cx="27" cy="98"/>
                </a:xfrm>
                <a:custGeom>
                  <a:avLst/>
                  <a:gdLst>
                    <a:gd name="G0" fmla="+- 21600 0 0"/>
                    <a:gd name="G1" fmla="+- 21585 0 0"/>
                    <a:gd name="G2" fmla="+- 21600 0 0"/>
                    <a:gd name="T0" fmla="*/ 0 w 21600"/>
                    <a:gd name="T1" fmla="*/ 21585 h 21585"/>
                    <a:gd name="T2" fmla="*/ 20785 w 21600"/>
                    <a:gd name="T3" fmla="*/ 0 h 21585"/>
                    <a:gd name="T4" fmla="*/ 21600 w 21600"/>
                    <a:gd name="T5" fmla="*/ 21585 h 21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85" fill="none" extrusionOk="0">
                      <a:moveTo>
                        <a:pt x="0" y="21585"/>
                      </a:moveTo>
                      <a:cubicBezTo>
                        <a:pt x="0" y="9972"/>
                        <a:pt x="9181" y="438"/>
                        <a:pt x="20785" y="0"/>
                      </a:cubicBezTo>
                    </a:path>
                    <a:path w="21600" h="21585" stroke="0" extrusionOk="0">
                      <a:moveTo>
                        <a:pt x="0" y="21585"/>
                      </a:moveTo>
                      <a:cubicBezTo>
                        <a:pt x="0" y="9972"/>
                        <a:pt x="9181" y="438"/>
                        <a:pt x="20785" y="0"/>
                      </a:cubicBezTo>
                      <a:lnTo>
                        <a:pt x="21600" y="21585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44" name="Arc 24"/>
                <p:cNvSpPr>
                  <a:spLocks/>
                </p:cNvSpPr>
                <p:nvPr/>
              </p:nvSpPr>
              <p:spPr bwMode="auto">
                <a:xfrm>
                  <a:off x="1753" y="3975"/>
                  <a:ext cx="25" cy="93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0719 w 21600"/>
                    <a:gd name="T1" fmla="*/ 21582 h 21582"/>
                    <a:gd name="T2" fmla="*/ 0 w 21600"/>
                    <a:gd name="T3" fmla="*/ 0 h 21582"/>
                    <a:gd name="T4" fmla="*/ 21600 w 21600"/>
                    <a:gd name="T5" fmla="*/ 0 h 21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82" fill="none" extrusionOk="0">
                      <a:moveTo>
                        <a:pt x="20718" y="21582"/>
                      </a:moveTo>
                      <a:cubicBezTo>
                        <a:pt x="9142" y="21109"/>
                        <a:pt x="0" y="11586"/>
                        <a:pt x="0" y="0"/>
                      </a:cubicBezTo>
                    </a:path>
                    <a:path w="21600" h="21582" stroke="0" extrusionOk="0">
                      <a:moveTo>
                        <a:pt x="20718" y="21582"/>
                      </a:moveTo>
                      <a:cubicBezTo>
                        <a:pt x="9142" y="21109"/>
                        <a:pt x="0" y="11586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2208" y="2736"/>
              <a:ext cx="194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H="1">
              <a:off x="1837" y="2758"/>
              <a:ext cx="331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1525" y="3178"/>
              <a:ext cx="53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log</a:t>
              </a: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2003" y="3178"/>
              <a:ext cx="106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database</a:t>
              </a:r>
            </a:p>
          </p:txBody>
        </p:sp>
      </p:grpSp>
      <p:grpSp>
        <p:nvGrpSpPr>
          <p:cNvPr id="30769" name="Group 49"/>
          <p:cNvGrpSpPr>
            <a:grpSpLocks/>
          </p:cNvGrpSpPr>
          <p:nvPr/>
        </p:nvGrpSpPr>
        <p:grpSpPr bwMode="auto">
          <a:xfrm>
            <a:off x="4038600" y="4267200"/>
            <a:ext cx="5486400" cy="1476375"/>
            <a:chOff x="2544" y="2688"/>
            <a:chExt cx="3456" cy="930"/>
          </a:xfrm>
        </p:grpSpPr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V="1">
              <a:off x="2544" y="3120"/>
              <a:ext cx="3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3259" y="3113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3792" y="3408"/>
              <a:ext cx="3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Time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3120" y="3120"/>
              <a:ext cx="61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ea typeface="新細明體" charset="-120"/>
                </a:rPr>
                <a:t>Write db</a:t>
              </a:r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3504" y="3504"/>
              <a:ext cx="2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>
              <a:off x="5424" y="2832"/>
              <a:ext cx="0" cy="56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040" y="3360"/>
              <a:ext cx="6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Commit</a:t>
              </a:r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3078" y="2989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2544" y="2784"/>
              <a:ext cx="61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ea typeface="新細明體" charset="-120"/>
                </a:rPr>
                <a:t>Write log</a:t>
              </a:r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>
              <a:off x="4229" y="3113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0" name="Rectangle 40"/>
            <p:cNvSpPr>
              <a:spLocks noChangeArrowheads="1"/>
            </p:cNvSpPr>
            <p:nvPr/>
          </p:nvSpPr>
          <p:spPr bwMode="auto">
            <a:xfrm>
              <a:off x="4039" y="3127"/>
              <a:ext cx="61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ea typeface="新細明體" charset="-120"/>
                </a:rPr>
                <a:t>Write db</a:t>
              </a:r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4049" y="2984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3504" y="2736"/>
              <a:ext cx="61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TW" sz="1400">
                  <a:ea typeface="新細明體" charset="-120"/>
                </a:rPr>
                <a:t>Write log</a:t>
              </a:r>
            </a:p>
          </p:txBody>
        </p:sp>
        <p:sp>
          <p:nvSpPr>
            <p:cNvPr id="30766" name="Line 46"/>
            <p:cNvSpPr>
              <a:spLocks noChangeShapeType="1"/>
            </p:cNvSpPr>
            <p:nvPr/>
          </p:nvSpPr>
          <p:spPr bwMode="auto">
            <a:xfrm flipH="1">
              <a:off x="5241" y="2984"/>
              <a:ext cx="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7" name="Rectangle 47"/>
            <p:cNvSpPr>
              <a:spLocks noChangeArrowheads="1"/>
            </p:cNvSpPr>
            <p:nvPr/>
          </p:nvSpPr>
          <p:spPr bwMode="auto">
            <a:xfrm>
              <a:off x="4608" y="2688"/>
              <a:ext cx="763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TW" sz="1400">
                  <a:ea typeface="新細明體" charset="-120"/>
                </a:rPr>
                <a:t>Write Commit log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Write-Ahead Log Protocol </a:t>
            </a:r>
            <a:r>
              <a:rPr lang="en-US" altLang="zh-TW" sz="1800" b="0"/>
              <a:t>(cont.)</a:t>
            </a:r>
            <a:endParaRPr lang="zh-TW" altLang="en-US" sz="1800" b="0"/>
          </a:p>
        </p:txBody>
      </p:sp>
      <p:grpSp>
        <p:nvGrpSpPr>
          <p:cNvPr id="36912" name="Group 48"/>
          <p:cNvGrpSpPr>
            <a:grpSpLocks/>
          </p:cNvGrpSpPr>
          <p:nvPr/>
        </p:nvGrpSpPr>
        <p:grpSpPr bwMode="auto">
          <a:xfrm>
            <a:off x="1295400" y="1905000"/>
            <a:ext cx="8247063" cy="1965325"/>
            <a:chOff x="726" y="2400"/>
            <a:chExt cx="5475" cy="1335"/>
          </a:xfrm>
        </p:grpSpPr>
        <p:sp>
          <p:nvSpPr>
            <p:cNvPr id="36913" name="Rectangle 49"/>
            <p:cNvSpPr>
              <a:spLocks noChangeArrowheads="1"/>
            </p:cNvSpPr>
            <p:nvPr/>
          </p:nvSpPr>
          <p:spPr bwMode="auto">
            <a:xfrm>
              <a:off x="726" y="2417"/>
              <a:ext cx="12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n-US" altLang="zh-TW" sz="2000">
                <a:ea typeface="新細明體" charset="-120"/>
              </a:endParaRPr>
            </a:p>
          </p:txBody>
        </p:sp>
        <p:sp>
          <p:nvSpPr>
            <p:cNvPr id="36914" name="Rectangle 50"/>
            <p:cNvSpPr>
              <a:spLocks noChangeArrowheads="1"/>
            </p:cNvSpPr>
            <p:nvPr/>
          </p:nvSpPr>
          <p:spPr bwMode="auto">
            <a:xfrm>
              <a:off x="2489" y="2400"/>
              <a:ext cx="23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i="1">
                  <a:ea typeface="新細明體" charset="-120"/>
                </a:rPr>
                <a:t>tc</a:t>
              </a:r>
            </a:p>
          </p:txBody>
        </p:sp>
        <p:sp>
          <p:nvSpPr>
            <p:cNvPr id="36915" name="Rectangle 51"/>
            <p:cNvSpPr>
              <a:spLocks noChangeArrowheads="1"/>
            </p:cNvSpPr>
            <p:nvPr/>
          </p:nvSpPr>
          <p:spPr bwMode="auto">
            <a:xfrm>
              <a:off x="3906" y="2400"/>
              <a:ext cx="20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i="1">
                  <a:ea typeface="新細明體" charset="-120"/>
                </a:rPr>
                <a:t>tf</a:t>
              </a:r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1591" y="2618"/>
              <a:ext cx="33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17" name="Line 53"/>
            <p:cNvSpPr>
              <a:spLocks noChangeShapeType="1"/>
            </p:cNvSpPr>
            <p:nvPr/>
          </p:nvSpPr>
          <p:spPr bwMode="auto">
            <a:xfrm>
              <a:off x="2592" y="259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 flipH="1">
              <a:off x="3984" y="2591"/>
              <a:ext cx="15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19" name="Line 55"/>
            <p:cNvSpPr>
              <a:spLocks noChangeShapeType="1"/>
            </p:cNvSpPr>
            <p:nvPr/>
          </p:nvSpPr>
          <p:spPr bwMode="auto">
            <a:xfrm flipV="1">
              <a:off x="1808" y="2795"/>
              <a:ext cx="4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 flipV="1">
              <a:off x="2160" y="2928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2400" y="3072"/>
              <a:ext cx="15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2" name="Line 58"/>
            <p:cNvSpPr>
              <a:spLocks noChangeShapeType="1"/>
            </p:cNvSpPr>
            <p:nvPr/>
          </p:nvSpPr>
          <p:spPr bwMode="auto">
            <a:xfrm>
              <a:off x="2832" y="321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2304" y="2736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4" name="Line 60"/>
            <p:cNvSpPr>
              <a:spLocks noChangeShapeType="1"/>
            </p:cNvSpPr>
            <p:nvPr/>
          </p:nvSpPr>
          <p:spPr bwMode="auto">
            <a:xfrm>
              <a:off x="2160" y="2880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5" name="Line 61"/>
            <p:cNvSpPr>
              <a:spLocks noChangeShapeType="1"/>
            </p:cNvSpPr>
            <p:nvPr/>
          </p:nvSpPr>
          <p:spPr bwMode="auto">
            <a:xfrm>
              <a:off x="2928" y="2880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>
              <a:off x="2400" y="302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7" name="Line 63"/>
            <p:cNvSpPr>
              <a:spLocks noChangeShapeType="1"/>
            </p:cNvSpPr>
            <p:nvPr/>
          </p:nvSpPr>
          <p:spPr bwMode="auto">
            <a:xfrm>
              <a:off x="2832" y="3168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8" name="Line 64"/>
            <p:cNvSpPr>
              <a:spLocks noChangeShapeType="1"/>
            </p:cNvSpPr>
            <p:nvPr/>
          </p:nvSpPr>
          <p:spPr bwMode="auto">
            <a:xfrm>
              <a:off x="3216" y="3360"/>
              <a:ext cx="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29" name="Rectangle 65"/>
            <p:cNvSpPr>
              <a:spLocks noChangeArrowheads="1"/>
            </p:cNvSpPr>
            <p:nvPr/>
          </p:nvSpPr>
          <p:spPr bwMode="auto">
            <a:xfrm>
              <a:off x="1059" y="2536"/>
              <a:ext cx="44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Time</a:t>
              </a:r>
            </a:p>
          </p:txBody>
        </p:sp>
        <p:sp>
          <p:nvSpPr>
            <p:cNvPr id="36930" name="Rectangle 66"/>
            <p:cNvSpPr>
              <a:spLocks noChangeArrowheads="1"/>
            </p:cNvSpPr>
            <p:nvPr/>
          </p:nvSpPr>
          <p:spPr bwMode="auto">
            <a:xfrm>
              <a:off x="1475" y="2661"/>
              <a:ext cx="289" cy="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T1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T2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altLang="zh-TW">
                  <a:ea typeface="新細明體" charset="-120"/>
                </a:rPr>
                <a:t>T3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zh-TW">
                  <a:ea typeface="新細明體" charset="-120"/>
                </a:rPr>
                <a:t>T4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T5</a:t>
              </a:r>
            </a:p>
          </p:txBody>
        </p:sp>
        <p:sp>
          <p:nvSpPr>
            <p:cNvPr id="36931" name="Rectangle 67"/>
            <p:cNvSpPr>
              <a:spLocks noChangeArrowheads="1"/>
            </p:cNvSpPr>
            <p:nvPr/>
          </p:nvSpPr>
          <p:spPr bwMode="auto">
            <a:xfrm>
              <a:off x="2182" y="3432"/>
              <a:ext cx="82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check point</a:t>
              </a:r>
            </a:p>
          </p:txBody>
        </p:sp>
        <p:sp>
          <p:nvSpPr>
            <p:cNvPr id="36932" name="Rectangle 68"/>
            <p:cNvSpPr>
              <a:spLocks noChangeArrowheads="1"/>
            </p:cNvSpPr>
            <p:nvPr/>
          </p:nvSpPr>
          <p:spPr bwMode="auto">
            <a:xfrm>
              <a:off x="3523" y="3488"/>
              <a:ext cx="97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system failure</a:t>
              </a:r>
            </a:p>
          </p:txBody>
        </p:sp>
        <p:sp>
          <p:nvSpPr>
            <p:cNvPr id="36933" name="Rectangle 69"/>
            <p:cNvSpPr>
              <a:spLocks noChangeArrowheads="1"/>
            </p:cNvSpPr>
            <p:nvPr/>
          </p:nvSpPr>
          <p:spPr bwMode="auto">
            <a:xfrm>
              <a:off x="4370" y="2737"/>
              <a:ext cx="183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ea typeface="新細明體" charset="-120"/>
                </a:rPr>
                <a:t>T1: </a:t>
              </a:r>
              <a:r>
                <a:rPr lang="en-US" altLang="zh-TW" sz="1400">
                  <a:ea typeface="新細明體" charset="-120"/>
                </a:rPr>
                <a:t>no need to be undone or redone</a:t>
              </a:r>
            </a:p>
          </p:txBody>
        </p:sp>
        <p:sp>
          <p:nvSpPr>
            <p:cNvPr id="36934" name="Rectangle 70"/>
            <p:cNvSpPr>
              <a:spLocks noChangeArrowheads="1"/>
            </p:cNvSpPr>
            <p:nvPr/>
          </p:nvSpPr>
          <p:spPr bwMode="auto">
            <a:xfrm>
              <a:off x="4272" y="2976"/>
              <a:ext cx="1476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>
                  <a:ea typeface="新細明體" charset="-120"/>
                </a:rPr>
                <a:t>    </a:t>
              </a:r>
              <a:r>
                <a:rPr lang="en-US" altLang="zh-TW" sz="1600">
                  <a:ea typeface="新細明體" charset="-120"/>
                </a:rPr>
                <a:t>T2, T4: </a:t>
              </a:r>
              <a:r>
                <a:rPr lang="en-US" altLang="zh-TW" sz="1400">
                  <a:ea typeface="新細明體" charset="-120"/>
                </a:rPr>
                <a:t>must be redone</a:t>
              </a:r>
            </a:p>
            <a:p>
              <a:pPr algn="l" eaLnBrk="0" hangingPunct="0"/>
              <a:r>
                <a:rPr lang="en-US" altLang="zh-TW" sz="1600">
                  <a:ea typeface="新細明體" charset="-120"/>
                </a:rPr>
                <a:t>    </a:t>
              </a:r>
              <a:r>
                <a:rPr lang="en-US" altLang="zh-TW" sz="600">
                  <a:ea typeface="新細明體" charset="-120"/>
                </a:rPr>
                <a:t> </a:t>
              </a:r>
            </a:p>
            <a:p>
              <a:pPr algn="l" eaLnBrk="0" hangingPunct="0">
                <a:lnSpc>
                  <a:spcPct val="50000"/>
                </a:lnSpc>
              </a:pPr>
              <a:r>
                <a:rPr lang="en-US" altLang="zh-TW" sz="1600">
                  <a:ea typeface="新細明體" charset="-120"/>
                </a:rPr>
                <a:t>     </a:t>
              </a:r>
              <a:r>
                <a:rPr lang="en-US" altLang="zh-TW" sz="1600">
                  <a:solidFill>
                    <a:schemeClr val="folHlink"/>
                  </a:solidFill>
                  <a:ea typeface="新細明體" charset="-120"/>
                </a:rPr>
                <a:t>T3, T5: </a:t>
              </a:r>
              <a:r>
                <a:rPr lang="en-US" altLang="zh-TW" sz="1400">
                  <a:solidFill>
                    <a:schemeClr val="folHlink"/>
                  </a:solidFill>
                  <a:ea typeface="新細明體" charset="-120"/>
                </a:rPr>
                <a:t>must be undone</a:t>
              </a:r>
            </a:p>
          </p:txBody>
        </p:sp>
        <p:sp>
          <p:nvSpPr>
            <p:cNvPr id="36935" name="Rectangle 71"/>
            <p:cNvSpPr>
              <a:spLocks noChangeArrowheads="1"/>
            </p:cNvSpPr>
            <p:nvPr/>
          </p:nvSpPr>
          <p:spPr bwMode="auto">
            <a:xfrm>
              <a:off x="4046" y="2876"/>
              <a:ext cx="21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2400">
                  <a:ea typeface="新細明體" charset="-120"/>
                </a:rPr>
                <a:t>?</a:t>
              </a:r>
              <a:endParaRPr lang="zh-TW" altLang="en-US" sz="3200">
                <a:ea typeface="新細明體" charset="-120"/>
              </a:endParaRPr>
            </a:p>
          </p:txBody>
        </p:sp>
        <p:sp>
          <p:nvSpPr>
            <p:cNvPr id="36936" name="Rectangle 72"/>
            <p:cNvSpPr>
              <a:spLocks noChangeArrowheads="1"/>
            </p:cNvSpPr>
            <p:nvPr/>
          </p:nvSpPr>
          <p:spPr bwMode="auto">
            <a:xfrm>
              <a:off x="4046" y="3217"/>
              <a:ext cx="21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2400">
                  <a:ea typeface="新細明體" charset="-120"/>
                </a:rPr>
                <a:t>?</a:t>
              </a:r>
            </a:p>
          </p:txBody>
        </p:sp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 flipH="1">
              <a:off x="1584" y="25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38" name="Line 74"/>
            <p:cNvSpPr>
              <a:spLocks noChangeShapeType="1"/>
            </p:cNvSpPr>
            <p:nvPr/>
          </p:nvSpPr>
          <p:spPr bwMode="auto">
            <a:xfrm>
              <a:off x="3216" y="3408"/>
              <a:ext cx="77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939" name="Line 75"/>
            <p:cNvSpPr>
              <a:spLocks noChangeShapeType="1"/>
            </p:cNvSpPr>
            <p:nvPr/>
          </p:nvSpPr>
          <p:spPr bwMode="auto">
            <a:xfrm>
              <a:off x="3552" y="3168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6980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77200" cy="46482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lvl="1">
              <a:spcBef>
                <a:spcPct val="0"/>
              </a:spcBef>
              <a:buClr>
                <a:srgbClr val="00FF00"/>
              </a:buClr>
              <a:buSzTx/>
            </a:pPr>
            <a:r>
              <a:rPr lang="en-US" altLang="zh-TW"/>
              <a:t>Why log need to write ahead? </a:t>
            </a:r>
            <a:r>
              <a:rPr lang="en-US" altLang="zh-TW" b="0"/>
              <a:t>(Think!)</a:t>
            </a:r>
          </a:p>
        </p:txBody>
      </p:sp>
      <p:grpSp>
        <p:nvGrpSpPr>
          <p:cNvPr id="36982" name="Group 118"/>
          <p:cNvGrpSpPr>
            <a:grpSpLocks/>
          </p:cNvGrpSpPr>
          <p:nvPr/>
        </p:nvGrpSpPr>
        <p:grpSpPr bwMode="auto">
          <a:xfrm>
            <a:off x="2286000" y="4114800"/>
            <a:ext cx="6172200" cy="1944688"/>
            <a:chOff x="1488" y="2519"/>
            <a:chExt cx="3888" cy="1225"/>
          </a:xfrm>
        </p:grpSpPr>
        <p:grpSp>
          <p:nvGrpSpPr>
            <p:cNvPr id="36957" name="Group 93"/>
            <p:cNvGrpSpPr>
              <a:grpSpLocks/>
            </p:cNvGrpSpPr>
            <p:nvPr/>
          </p:nvGrpSpPr>
          <p:grpSpPr bwMode="auto">
            <a:xfrm>
              <a:off x="1488" y="2688"/>
              <a:ext cx="3888" cy="930"/>
              <a:chOff x="2544" y="2688"/>
              <a:chExt cx="3456" cy="930"/>
            </a:xfrm>
          </p:grpSpPr>
          <p:sp>
            <p:nvSpPr>
              <p:cNvPr id="36958" name="Line 94"/>
              <p:cNvSpPr>
                <a:spLocks noChangeShapeType="1"/>
              </p:cNvSpPr>
              <p:nvPr/>
            </p:nvSpPr>
            <p:spPr bwMode="auto">
              <a:xfrm flipV="1">
                <a:off x="2544" y="3120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959" name="Line 95"/>
              <p:cNvSpPr>
                <a:spLocks noChangeShapeType="1"/>
              </p:cNvSpPr>
              <p:nvPr/>
            </p:nvSpPr>
            <p:spPr bwMode="auto">
              <a:xfrm>
                <a:off x="3259" y="3113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960" name="Rectangle 96"/>
              <p:cNvSpPr>
                <a:spLocks noChangeArrowheads="1"/>
              </p:cNvSpPr>
              <p:nvPr/>
            </p:nvSpPr>
            <p:spPr bwMode="auto">
              <a:xfrm>
                <a:off x="3813" y="3408"/>
                <a:ext cx="34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ea typeface="新細明體" charset="-120"/>
                  </a:rPr>
                  <a:t>Time</a:t>
                </a:r>
              </a:p>
            </p:txBody>
          </p:sp>
          <p:sp>
            <p:nvSpPr>
              <p:cNvPr id="36961" name="Rectangle 97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619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>
                    <a:ea typeface="新細明體" charset="-120"/>
                  </a:rPr>
                  <a:t>Write db</a:t>
                </a:r>
              </a:p>
            </p:txBody>
          </p:sp>
          <p:sp>
            <p:nvSpPr>
              <p:cNvPr id="36962" name="Line 98"/>
              <p:cNvSpPr>
                <a:spLocks noChangeShapeType="1"/>
              </p:cNvSpPr>
              <p:nvPr/>
            </p:nvSpPr>
            <p:spPr bwMode="auto">
              <a:xfrm>
                <a:off x="3504" y="3504"/>
                <a:ext cx="27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963" name="Line 99"/>
              <p:cNvSpPr>
                <a:spLocks noChangeShapeType="1"/>
              </p:cNvSpPr>
              <p:nvPr/>
            </p:nvSpPr>
            <p:spPr bwMode="auto">
              <a:xfrm>
                <a:off x="5424" y="2832"/>
                <a:ext cx="0" cy="56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964" name="Rectangle 100"/>
              <p:cNvSpPr>
                <a:spLocks noChangeArrowheads="1"/>
              </p:cNvSpPr>
              <p:nvPr/>
            </p:nvSpPr>
            <p:spPr bwMode="auto">
              <a:xfrm>
                <a:off x="5040" y="3360"/>
                <a:ext cx="61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ea typeface="新細明體" charset="-120"/>
                  </a:rPr>
                  <a:t>Commit</a:t>
                </a:r>
              </a:p>
            </p:txBody>
          </p:sp>
          <p:sp>
            <p:nvSpPr>
              <p:cNvPr id="36965" name="Line 101"/>
              <p:cNvSpPr>
                <a:spLocks noChangeShapeType="1"/>
              </p:cNvSpPr>
              <p:nvPr/>
            </p:nvSpPr>
            <p:spPr bwMode="auto">
              <a:xfrm>
                <a:off x="3078" y="2989"/>
                <a:ext cx="0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966" name="Rectangle 102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619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>
                    <a:ea typeface="新細明體" charset="-120"/>
                  </a:rPr>
                  <a:t>Write log</a:t>
                </a:r>
              </a:p>
            </p:txBody>
          </p:sp>
          <p:sp>
            <p:nvSpPr>
              <p:cNvPr id="36967" name="Line 103"/>
              <p:cNvSpPr>
                <a:spLocks noChangeShapeType="1"/>
              </p:cNvSpPr>
              <p:nvPr/>
            </p:nvSpPr>
            <p:spPr bwMode="auto">
              <a:xfrm>
                <a:off x="4229" y="3113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968" name="Rectangle 104"/>
              <p:cNvSpPr>
                <a:spLocks noChangeArrowheads="1"/>
              </p:cNvSpPr>
              <p:nvPr/>
            </p:nvSpPr>
            <p:spPr bwMode="auto">
              <a:xfrm>
                <a:off x="4039" y="3127"/>
                <a:ext cx="619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>
                    <a:ea typeface="新細明體" charset="-120"/>
                  </a:rPr>
                  <a:t>Write db</a:t>
                </a:r>
              </a:p>
            </p:txBody>
          </p:sp>
          <p:sp>
            <p:nvSpPr>
              <p:cNvPr id="36969" name="Line 105"/>
              <p:cNvSpPr>
                <a:spLocks noChangeShapeType="1"/>
              </p:cNvSpPr>
              <p:nvPr/>
            </p:nvSpPr>
            <p:spPr bwMode="auto">
              <a:xfrm>
                <a:off x="4049" y="2984"/>
                <a:ext cx="0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970" name="Rectangle 106"/>
              <p:cNvSpPr>
                <a:spLocks noChangeArrowheads="1"/>
              </p:cNvSpPr>
              <p:nvPr/>
            </p:nvSpPr>
            <p:spPr bwMode="auto">
              <a:xfrm>
                <a:off x="3504" y="2736"/>
                <a:ext cx="619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US" altLang="zh-TW" sz="1400">
                    <a:ea typeface="新細明體" charset="-120"/>
                  </a:rPr>
                  <a:t>Write log</a:t>
                </a:r>
              </a:p>
            </p:txBody>
          </p:sp>
          <p:sp>
            <p:nvSpPr>
              <p:cNvPr id="36971" name="Line 107"/>
              <p:cNvSpPr>
                <a:spLocks noChangeShapeType="1"/>
              </p:cNvSpPr>
              <p:nvPr/>
            </p:nvSpPr>
            <p:spPr bwMode="auto">
              <a:xfrm flipH="1">
                <a:off x="5241" y="2984"/>
                <a:ext cx="8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972" name="Rectangle 108"/>
              <p:cNvSpPr>
                <a:spLocks noChangeArrowheads="1"/>
              </p:cNvSpPr>
              <p:nvPr/>
            </p:nvSpPr>
            <p:spPr bwMode="auto">
              <a:xfrm>
                <a:off x="4608" y="2688"/>
                <a:ext cx="763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zh-TW" sz="1400">
                    <a:ea typeface="新細明體" charset="-120"/>
                  </a:rPr>
                  <a:t>Write Commit log</a:t>
                </a:r>
              </a:p>
            </p:txBody>
          </p:sp>
        </p:grpSp>
        <p:sp>
          <p:nvSpPr>
            <p:cNvPr id="36973" name="Line 109"/>
            <p:cNvSpPr>
              <a:spLocks noChangeShapeType="1"/>
            </p:cNvSpPr>
            <p:nvPr/>
          </p:nvSpPr>
          <p:spPr bwMode="auto">
            <a:xfrm>
              <a:off x="1872" y="2688"/>
              <a:ext cx="0" cy="105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974" name="Line 110"/>
            <p:cNvSpPr>
              <a:spLocks noChangeShapeType="1"/>
            </p:cNvSpPr>
            <p:nvPr/>
          </p:nvSpPr>
          <p:spPr bwMode="auto">
            <a:xfrm>
              <a:off x="2208" y="2688"/>
              <a:ext cx="0" cy="105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975" name="Line 111"/>
            <p:cNvSpPr>
              <a:spLocks noChangeShapeType="1"/>
            </p:cNvSpPr>
            <p:nvPr/>
          </p:nvSpPr>
          <p:spPr bwMode="auto">
            <a:xfrm>
              <a:off x="2496" y="2688"/>
              <a:ext cx="0" cy="105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976" name="Line 112"/>
            <p:cNvSpPr>
              <a:spLocks noChangeShapeType="1"/>
            </p:cNvSpPr>
            <p:nvPr/>
          </p:nvSpPr>
          <p:spPr bwMode="auto">
            <a:xfrm>
              <a:off x="4608" y="2640"/>
              <a:ext cx="0" cy="105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977" name="Text Box 113"/>
            <p:cNvSpPr txBox="1">
              <a:spLocks noChangeArrowheads="1"/>
            </p:cNvSpPr>
            <p:nvPr/>
          </p:nvSpPr>
          <p:spPr bwMode="auto">
            <a:xfrm>
              <a:off x="1780" y="2519"/>
              <a:ext cx="37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Case 1</a:t>
              </a:r>
            </a:p>
          </p:txBody>
        </p:sp>
        <p:sp>
          <p:nvSpPr>
            <p:cNvPr id="36981" name="Text Box 117"/>
            <p:cNvSpPr txBox="1">
              <a:spLocks noChangeArrowheads="1"/>
            </p:cNvSpPr>
            <p:nvPr/>
          </p:nvSpPr>
          <p:spPr bwMode="auto">
            <a:xfrm>
              <a:off x="4656" y="2592"/>
              <a:ext cx="375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</a:pPr>
              <a:r>
                <a:rPr lang="en-US" altLang="zh-TW" sz="1200"/>
                <a:t>Case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29500" y="6248400"/>
            <a:ext cx="2063750" cy="457200"/>
          </a:xfrm>
        </p:spPr>
        <p:txBody>
          <a:bodyPr/>
          <a:lstStyle/>
          <a:p>
            <a:r>
              <a:rPr lang="en-US" altLang="zh-TW" dirty="0" smtClean="0"/>
              <a:t>12</a:t>
            </a:r>
            <a:r>
              <a:rPr lang="zh-TW" altLang="en-US" dirty="0" smtClean="0"/>
              <a:t>-</a:t>
            </a:r>
            <a:fld id="{1E9B1E99-A9B3-46D0-9B65-F801295FBCDF}" type="slidenum">
              <a:rPr lang="zh-TW" altLang="en-US"/>
              <a:pPr/>
              <a:t>25</a:t>
            </a:fld>
            <a:endParaRPr lang="en-US" altLang="zh-TW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636912"/>
            <a:ext cx="8420100" cy="1143000"/>
          </a:xfrm>
        </p:spPr>
        <p:txBody>
          <a:bodyPr/>
          <a:lstStyle/>
          <a:p>
            <a:r>
              <a:rPr lang="en-US" altLang="zh-TW" sz="3900" dirty="0" smtClean="0"/>
              <a:t>12</a:t>
            </a:r>
            <a:r>
              <a:rPr lang="zh-TW" altLang="en-US" sz="3900" dirty="0" smtClean="0"/>
              <a:t>.</a:t>
            </a:r>
            <a:r>
              <a:rPr lang="zh-TW" altLang="en-US" sz="3900" dirty="0"/>
              <a:t>5 </a:t>
            </a:r>
            <a:r>
              <a:rPr lang="en-US" altLang="zh-TW" sz="3900" dirty="0"/>
              <a:t>Media Failures and Recovery</a:t>
            </a:r>
            <a:endParaRPr lang="zh-TW" altLang="en-US" sz="3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Types of </a:t>
            </a:r>
            <a:r>
              <a:rPr lang="en-US" altLang="zh-TW" sz="4000"/>
              <a:t>Transaction</a:t>
            </a:r>
            <a:r>
              <a:rPr lang="en-US" altLang="zh-TW"/>
              <a:t> Failure</a:t>
            </a:r>
            <a:endParaRPr lang="zh-TW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295400"/>
            <a:ext cx="9188450" cy="4876800"/>
          </a:xfrm>
        </p:spPr>
        <p:txBody>
          <a:bodyPr/>
          <a:lstStyle/>
          <a:p>
            <a:pPr marL="914400" lvl="1" indent="-457200">
              <a:lnSpc>
                <a:spcPct val="80000"/>
              </a:lnSpc>
              <a:buClr>
                <a:srgbClr val="669900"/>
              </a:buClr>
            </a:pPr>
            <a:r>
              <a:rPr lang="en-US" altLang="zh-TW" dirty="0"/>
              <a:t>Type 1 Transaction Failures:</a:t>
            </a:r>
            <a:endParaRPr lang="en-US" altLang="zh-TW" u="sng" dirty="0"/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detected by the application program itself. </a:t>
            </a:r>
          </a:p>
          <a:p>
            <a:pPr marL="2209800" lvl="4" indent="-381000"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e.g.  Insufficient Funds (balance &lt; 0)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How to handle ? </a:t>
            </a:r>
          </a:p>
          <a:p>
            <a:pPr marL="2209800" lvl="4" indent="-381000">
              <a:lnSpc>
                <a:spcPct val="80000"/>
              </a:lnSpc>
              <a:buFontTx/>
              <a:buNone/>
            </a:pPr>
            <a:r>
              <a:rPr lang="en-US" altLang="zh-TW" sz="1600" dirty="0"/>
              <a:t>  Issue the ROLLBACK command after the detection. </a:t>
            </a:r>
            <a:r>
              <a:rPr lang="en-US" altLang="zh-TW" sz="1200" dirty="0"/>
              <a:t>(ref. </a:t>
            </a:r>
            <a:r>
              <a:rPr lang="en-US" altLang="zh-TW" sz="1200" dirty="0" smtClean="0"/>
              <a:t>p.12-7</a:t>
            </a:r>
            <a:r>
              <a:rPr lang="en-US" altLang="zh-TW" sz="1200" dirty="0"/>
              <a:t>)</a:t>
            </a:r>
            <a:endParaRPr lang="en-US" altLang="zh-TW" sz="1400" dirty="0"/>
          </a:p>
          <a:p>
            <a:pPr marL="914400" lvl="1" indent="-457200">
              <a:lnSpc>
                <a:spcPct val="120000"/>
              </a:lnSpc>
            </a:pPr>
            <a:r>
              <a:rPr lang="en-US" altLang="zh-TW" dirty="0"/>
              <a:t>Type2 Transaction Failures:</a:t>
            </a:r>
            <a:endParaRPr lang="en-US" altLang="zh-TW" u="sng" dirty="0"/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not explicitly handled by the application</a:t>
            </a:r>
          </a:p>
          <a:p>
            <a:pPr marL="2209800" lvl="4" indent="-381000">
              <a:lnSpc>
                <a:spcPct val="80000"/>
              </a:lnSpc>
              <a:buFontTx/>
              <a:buNone/>
            </a:pPr>
            <a:r>
              <a:rPr lang="en-US" altLang="zh-TW" sz="1600" dirty="0"/>
              <a:t>      e.g.  divide by zero, arithmetic overflow, ...</a:t>
            </a:r>
            <a:r>
              <a:rPr lang="en-US" altLang="zh-TW" dirty="0"/>
              <a:t> 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TW" dirty="0"/>
              <a:t>System Failures (Soft crash): 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affect all transactions currently in progress, 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but do not damage the database. e.g.  CPU failure.</a:t>
            </a:r>
            <a:endParaRPr lang="en-US" altLang="zh-TW" dirty="0"/>
          </a:p>
          <a:p>
            <a:pPr marL="914400" lvl="1" indent="-457200">
              <a:lnSpc>
                <a:spcPct val="120000"/>
              </a:lnSpc>
            </a:pPr>
            <a:r>
              <a:rPr lang="en-US" altLang="zh-TW" dirty="0"/>
              <a:t>Media Failures (Hard crash): 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damage the database.</a:t>
            </a:r>
          </a:p>
          <a:p>
            <a:pPr marL="1752600" lvl="3" indent="-381000">
              <a:lnSpc>
                <a:spcPct val="80000"/>
              </a:lnSpc>
            </a:pPr>
            <a:r>
              <a:rPr lang="en-US" altLang="zh-TW" sz="1800" dirty="0"/>
              <a:t>affect all transactions currently using that portion.         </a:t>
            </a:r>
            <a:br>
              <a:rPr lang="en-US" altLang="zh-TW" sz="1800" dirty="0"/>
            </a:br>
            <a:r>
              <a:rPr lang="en-US" altLang="zh-TW" sz="1800" dirty="0"/>
              <a:t>     e.g. disk head crash.</a:t>
            </a:r>
            <a:endParaRPr lang="zh-TW" altLang="en-US" sz="1800" dirty="0"/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7848600" y="13716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696200" y="1676400"/>
            <a:ext cx="15240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300">
                <a:ea typeface="新細明體" charset="-120"/>
              </a:rPr>
              <a:t> Application program </a:t>
            </a:r>
          </a:p>
          <a:p>
            <a:pPr eaLnBrk="0" hangingPunct="0">
              <a:spcBef>
                <a:spcPct val="50000"/>
              </a:spcBef>
            </a:pPr>
            <a:r>
              <a:rPr lang="zh-TW" altLang="en-US" sz="1300">
                <a:ea typeface="新細明體" charset="-120"/>
              </a:rPr>
              <a:t>處理</a:t>
            </a: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7848600" y="29718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772400" y="3200400"/>
            <a:ext cx="1066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TW" altLang="en-US" sz="1300" dirty="0">
                <a:ea typeface="新細明體" charset="-120"/>
              </a:rPr>
              <a:t>§ </a:t>
            </a:r>
            <a:r>
              <a:rPr lang="en-US" altLang="zh-TW" sz="1300" dirty="0" smtClean="0">
                <a:ea typeface="新細明體" charset="-120"/>
              </a:rPr>
              <a:t>12</a:t>
            </a:r>
            <a:r>
              <a:rPr lang="zh-TW" altLang="en-US" sz="1300" dirty="0" smtClean="0">
                <a:ea typeface="新細明體" charset="-120"/>
              </a:rPr>
              <a:t>.</a:t>
            </a:r>
            <a:r>
              <a:rPr lang="zh-TW" altLang="en-US" sz="1300" dirty="0">
                <a:ea typeface="新細明體" charset="-120"/>
              </a:rPr>
              <a:t>3</a:t>
            </a:r>
          </a:p>
        </p:txBody>
      </p:sp>
      <p:sp>
        <p:nvSpPr>
          <p:cNvPr id="19465" name="AutoShape 9"/>
          <p:cNvSpPr>
            <a:spLocks/>
          </p:cNvSpPr>
          <p:nvPr/>
        </p:nvSpPr>
        <p:spPr bwMode="auto">
          <a:xfrm>
            <a:off x="7848600" y="39624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848600" y="4267200"/>
            <a:ext cx="9144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300" dirty="0">
                <a:ea typeface="新細明體" charset="-120"/>
              </a:rPr>
              <a:t>     § </a:t>
            </a:r>
            <a:r>
              <a:rPr lang="en-US" altLang="zh-TW" sz="1300" dirty="0" smtClean="0">
                <a:ea typeface="新細明體" charset="-120"/>
              </a:rPr>
              <a:t>12</a:t>
            </a:r>
            <a:r>
              <a:rPr lang="zh-TW" altLang="en-US" sz="1300" dirty="0" smtClean="0">
                <a:ea typeface="新細明體" charset="-120"/>
              </a:rPr>
              <a:t>.</a:t>
            </a:r>
            <a:r>
              <a:rPr lang="zh-TW" altLang="en-US" sz="1300" dirty="0">
                <a:ea typeface="新細明體" charset="-120"/>
              </a:rPr>
              <a:t>4</a:t>
            </a:r>
          </a:p>
        </p:txBody>
      </p:sp>
      <p:sp>
        <p:nvSpPr>
          <p:cNvPr id="19467" name="AutoShape 11"/>
          <p:cNvSpPr>
            <a:spLocks/>
          </p:cNvSpPr>
          <p:nvPr/>
        </p:nvSpPr>
        <p:spPr bwMode="auto">
          <a:xfrm>
            <a:off x="7924800" y="510540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7848600" y="5410200"/>
            <a:ext cx="1066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300" dirty="0" smtClean="0">
                <a:ea typeface="新細明體" charset="-120"/>
              </a:rPr>
              <a:t>     § </a:t>
            </a:r>
            <a:r>
              <a:rPr lang="en-US" altLang="zh-TW" sz="1300" dirty="0" smtClean="0">
                <a:ea typeface="新細明體" charset="-120"/>
              </a:rPr>
              <a:t>12.5</a:t>
            </a:r>
            <a:endParaRPr lang="zh-TW" altLang="en-US" sz="13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5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/>
              <a:t>Media Failures and Recovery</a:t>
            </a:r>
            <a:endParaRPr lang="zh-TW" altLang="en-US" sz="34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78450" cy="46482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100000"/>
              </a:spcBef>
            </a:pPr>
            <a:r>
              <a:rPr lang="en-US" altLang="zh-TW"/>
              <a:t>Critical point:</a:t>
            </a:r>
          </a:p>
          <a:p>
            <a:pPr lvl="2">
              <a:lnSpc>
                <a:spcPct val="70000"/>
              </a:lnSpc>
              <a:spcBef>
                <a:spcPct val="30000"/>
              </a:spcBef>
              <a:buFontTx/>
              <a:buNone/>
            </a:pPr>
            <a:r>
              <a:rPr lang="en-US" altLang="zh-TW" sz="1800"/>
              <a:t>    Some portion of the </a:t>
            </a:r>
            <a:r>
              <a:rPr lang="en-US" altLang="zh-TW" sz="1800" b="1"/>
              <a:t>secondary storage</a:t>
            </a:r>
            <a:r>
              <a:rPr lang="en-US" altLang="zh-TW" sz="1800"/>
              <a:t> is</a:t>
            </a:r>
            <a:br>
              <a:rPr lang="en-US" altLang="zh-TW" sz="1800"/>
            </a:br>
            <a:r>
              <a:rPr lang="en-US" altLang="zh-TW" sz="1800"/>
              <a:t> damaged. </a:t>
            </a:r>
            <a:endParaRPr lang="en-US" altLang="zh-TW" b="1"/>
          </a:p>
          <a:p>
            <a:pPr lvl="1">
              <a:lnSpc>
                <a:spcPct val="180000"/>
              </a:lnSpc>
            </a:pPr>
            <a:r>
              <a:rPr lang="en-US" altLang="zh-TW"/>
              <a:t>How to recover?</a:t>
            </a:r>
          </a:p>
          <a:p>
            <a:pPr lvl="2">
              <a:buFontTx/>
              <a:buNone/>
            </a:pPr>
            <a:r>
              <a:rPr lang="en-US" altLang="zh-TW" sz="1800"/>
              <a:t>(1) load the database to new device from the </a:t>
            </a:r>
            <a:br>
              <a:rPr lang="en-US" altLang="zh-TW" sz="1800"/>
            </a:br>
            <a:r>
              <a:rPr lang="en-US" altLang="zh-TW" sz="1800"/>
              <a:t>   most recent </a:t>
            </a:r>
            <a:r>
              <a:rPr lang="en-US" altLang="zh-TW" sz="1800" b="1"/>
              <a:t>archive copy </a:t>
            </a:r>
            <a:r>
              <a:rPr lang="en-US" altLang="zh-TW" sz="1800"/>
              <a:t>(old DB.)</a:t>
            </a:r>
          </a:p>
          <a:p>
            <a:pPr lvl="2">
              <a:buFontTx/>
              <a:buNone/>
            </a:pPr>
            <a:r>
              <a:rPr lang="en-US" altLang="zh-TW" sz="1800"/>
              <a:t>(2) use the log (both active and archive) to </a:t>
            </a:r>
            <a:br>
              <a:rPr lang="en-US" altLang="zh-TW" sz="1800"/>
            </a:br>
            <a:r>
              <a:rPr lang="en-US" altLang="zh-TW" sz="1800"/>
              <a:t>   </a:t>
            </a:r>
            <a:r>
              <a:rPr lang="en-US" altLang="zh-TW" sz="1800" b="1"/>
              <a:t>redo</a:t>
            </a:r>
            <a:r>
              <a:rPr lang="en-US" altLang="zh-TW" sz="1800"/>
              <a:t> all the transactions that are </a:t>
            </a:r>
            <a:br>
              <a:rPr lang="en-US" altLang="zh-TW" sz="1800"/>
            </a:br>
            <a:r>
              <a:rPr lang="en-US" altLang="zh-TW" sz="1800"/>
              <a:t>   completed since that dump was taken.</a:t>
            </a:r>
            <a:endParaRPr lang="en-US" altLang="zh-TW" b="1">
              <a:latin typeface="Monotype Corsiva" pitchFamily="66" charset="0"/>
            </a:endParaRPr>
          </a:p>
          <a:p>
            <a:pPr lvl="2">
              <a:buFontTx/>
              <a:buNone/>
            </a:pPr>
            <a:r>
              <a:rPr lang="en-US" altLang="zh-TW" b="1">
                <a:latin typeface="Monotype Corsiva" pitchFamily="66" charset="0"/>
              </a:rPr>
              <a:t>Note:</a:t>
            </a:r>
            <a:r>
              <a:rPr lang="en-US" altLang="zh-TW" sz="1800"/>
              <a:t> Assume</a:t>
            </a:r>
            <a:r>
              <a:rPr lang="en-US" altLang="zh-TW" sz="1800" b="1"/>
              <a:t> log</a:t>
            </a:r>
            <a:r>
              <a:rPr lang="en-US" altLang="zh-TW" sz="1800"/>
              <a:t> dose not fail.</a:t>
            </a:r>
          </a:p>
          <a:p>
            <a:pPr lvl="2">
              <a:lnSpc>
                <a:spcPct val="40000"/>
              </a:lnSpc>
              <a:buFontTx/>
              <a:buNone/>
            </a:pPr>
            <a:r>
              <a:rPr lang="en-US" altLang="zh-TW" sz="1800"/>
              <a:t>           (Duplex log to avoid log failure.)	</a:t>
            </a:r>
          </a:p>
          <a:p>
            <a:endParaRPr lang="zh-TW" altLang="en-US" sz="180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6324600" y="2057400"/>
            <a:ext cx="2667000" cy="2971800"/>
            <a:chOff x="1392" y="3360"/>
            <a:chExt cx="1680" cy="1872"/>
          </a:xfrm>
        </p:grpSpPr>
        <p:sp>
          <p:nvSpPr>
            <p:cNvPr id="31749" name="AutoShape 5"/>
            <p:cNvSpPr>
              <a:spLocks noChangeArrowheads="1"/>
            </p:cNvSpPr>
            <p:nvPr/>
          </p:nvSpPr>
          <p:spPr bwMode="auto">
            <a:xfrm>
              <a:off x="2496" y="3552"/>
              <a:ext cx="288" cy="192"/>
            </a:xfrm>
            <a:prstGeom prst="flowChartMagneticTap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0" name="AutoShape 6"/>
            <p:cNvSpPr>
              <a:spLocks noChangeArrowheads="1"/>
            </p:cNvSpPr>
            <p:nvPr/>
          </p:nvSpPr>
          <p:spPr bwMode="auto">
            <a:xfrm>
              <a:off x="1728" y="3552"/>
              <a:ext cx="336" cy="192"/>
            </a:xfrm>
            <a:prstGeom prst="flowChartOnlineStorag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1" name="AutoShape 7"/>
            <p:cNvSpPr>
              <a:spLocks noChangeArrowheads="1"/>
            </p:cNvSpPr>
            <p:nvPr/>
          </p:nvSpPr>
          <p:spPr bwMode="auto">
            <a:xfrm>
              <a:off x="2064" y="4128"/>
              <a:ext cx="480" cy="192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2" name="AutoShape 8"/>
            <p:cNvSpPr>
              <a:spLocks noChangeArrowheads="1"/>
            </p:cNvSpPr>
            <p:nvPr/>
          </p:nvSpPr>
          <p:spPr bwMode="auto">
            <a:xfrm>
              <a:off x="1728" y="4656"/>
              <a:ext cx="384" cy="336"/>
            </a:xfrm>
            <a:prstGeom prst="flowChartOnlineStorag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3" name="AutoShape 9"/>
            <p:cNvSpPr>
              <a:spLocks noChangeArrowheads="1"/>
            </p:cNvSpPr>
            <p:nvPr/>
          </p:nvSpPr>
          <p:spPr bwMode="auto">
            <a:xfrm>
              <a:off x="2496" y="4656"/>
              <a:ext cx="432" cy="336"/>
            </a:xfrm>
            <a:prstGeom prst="flowChartDocumen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2016" y="379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 flipH="1">
              <a:off x="2400" y="379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H="1">
              <a:off x="2016" y="43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2352" y="43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392" y="336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Old DB</a:t>
              </a: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2448" y="336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log</a:t>
              </a: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392" y="504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New DB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2448" y="4992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Report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64602" y="2852936"/>
            <a:ext cx="7176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e</a:t>
            </a:r>
            <a:r>
              <a:rPr lang="en-US" altLang="zh-TW" sz="7200" dirty="0" smtClean="0"/>
              <a:t>nd of </a:t>
            </a:r>
            <a:r>
              <a:rPr lang="en-US" altLang="zh-TW" sz="7200" smtClean="0"/>
              <a:t>unit 12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313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29500" y="6248400"/>
            <a:ext cx="2063750" cy="457200"/>
          </a:xfrm>
        </p:spPr>
        <p:txBody>
          <a:bodyPr/>
          <a:lstStyle/>
          <a:p>
            <a:r>
              <a:rPr lang="en-US" altLang="zh-TW" dirty="0" smtClean="0"/>
              <a:t>12</a:t>
            </a:r>
            <a:r>
              <a:rPr lang="zh-TW" altLang="en-US" dirty="0" smtClean="0"/>
              <a:t>-</a:t>
            </a:r>
            <a:fld id="{151AC29E-DD32-467D-B135-CEE530C068FB}" type="slidenum">
              <a:rPr lang="zh-TW" altLang="en-US"/>
              <a:pPr/>
              <a:t>3</a:t>
            </a:fld>
            <a:endParaRPr lang="en-US" altLang="zh-TW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8420100" cy="1143000"/>
          </a:xfrm>
        </p:spPr>
        <p:txBody>
          <a:bodyPr/>
          <a:lstStyle/>
          <a:p>
            <a:r>
              <a:rPr lang="en-US" altLang="zh-TW" dirty="0" smtClean="0"/>
              <a:t>12</a:t>
            </a:r>
            <a:r>
              <a:rPr lang="zh-TW" altLang="en-US" dirty="0" smtClean="0"/>
              <a:t>.</a:t>
            </a:r>
            <a:r>
              <a:rPr lang="zh-TW" altLang="en-US" dirty="0"/>
              <a:t>1 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Database Recovery: Introduction</a:t>
            </a:r>
            <a:endParaRPr lang="zh-TW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371600"/>
            <a:ext cx="5256212" cy="4648200"/>
          </a:xfrm>
        </p:spPr>
        <p:txBody>
          <a:bodyPr/>
          <a:lstStyle/>
          <a:p>
            <a:pPr lvl="1"/>
            <a:r>
              <a:rPr lang="en-US" altLang="zh-TW" dirty="0"/>
              <a:t>The Problem of Database Recovery</a:t>
            </a:r>
          </a:p>
          <a:p>
            <a:pPr lvl="2"/>
            <a:r>
              <a:rPr lang="en-US" altLang="zh-TW" dirty="0"/>
              <a:t>To restore the database to a </a:t>
            </a:r>
            <a:r>
              <a:rPr lang="en-US" altLang="zh-TW" b="1" u="sng" dirty="0"/>
              <a:t>state</a:t>
            </a:r>
            <a:r>
              <a:rPr lang="en-US" altLang="zh-TW" dirty="0"/>
              <a:t> that is known to be </a:t>
            </a:r>
            <a:r>
              <a:rPr lang="en-US" altLang="zh-TW" b="1" u="sng" dirty="0"/>
              <a:t>correct</a:t>
            </a:r>
            <a:r>
              <a:rPr lang="en-US" altLang="zh-TW" b="1" dirty="0"/>
              <a:t> </a:t>
            </a:r>
            <a:r>
              <a:rPr lang="en-US" altLang="zh-TW" dirty="0"/>
              <a:t>after some </a:t>
            </a:r>
            <a:r>
              <a:rPr lang="en-US" altLang="zh-TW" dirty="0" smtClean="0"/>
              <a:t>failures.</a:t>
            </a:r>
            <a:endParaRPr lang="en-US" altLang="zh-TW" dirty="0"/>
          </a:p>
          <a:p>
            <a:pPr lvl="1"/>
            <a:r>
              <a:rPr lang="en-US" altLang="zh-TW" dirty="0"/>
              <a:t>Possible Failures</a:t>
            </a:r>
          </a:p>
          <a:p>
            <a:pPr lvl="2"/>
            <a:r>
              <a:rPr lang="en-US" altLang="zh-TW" dirty="0"/>
              <a:t> programming errors, e.g. divide by  0, 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sz="1600" dirty="0">
                <a:latin typeface="Arial Narrow" pitchFamily="34" charset="0"/>
              </a:rPr>
              <a:t>QTY </a:t>
            </a:r>
            <a:r>
              <a:rPr lang="en-US" altLang="zh-TW" sz="1600" dirty="0"/>
              <a:t>&lt; 0</a:t>
            </a:r>
          </a:p>
          <a:p>
            <a:pPr lvl="2"/>
            <a:r>
              <a:rPr lang="en-US" altLang="zh-TW" dirty="0"/>
              <a:t> hardware errors, e.g. disk crashed</a:t>
            </a:r>
          </a:p>
          <a:p>
            <a:pPr lvl="2"/>
            <a:r>
              <a:rPr lang="en-US" altLang="zh-TW" dirty="0"/>
              <a:t> operator errors, e.g. mounting a </a:t>
            </a:r>
            <a:br>
              <a:rPr lang="en-US" altLang="zh-TW" dirty="0"/>
            </a:br>
            <a:r>
              <a:rPr lang="en-US" altLang="zh-TW" dirty="0"/>
              <a:t> wrong tape</a:t>
            </a:r>
          </a:p>
          <a:p>
            <a:pPr lvl="2"/>
            <a:r>
              <a:rPr lang="en-US" altLang="zh-TW" dirty="0"/>
              <a:t> power supply, fire, ...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Principle of Recovery: </a:t>
            </a:r>
            <a:br>
              <a:rPr lang="en-US" altLang="zh-TW" dirty="0"/>
            </a:br>
            <a:r>
              <a:rPr lang="en-US" altLang="zh-TW" dirty="0"/>
              <a:t>     </a:t>
            </a:r>
            <a:r>
              <a:rPr lang="en-US" altLang="zh-TW" b="0" dirty="0"/>
              <a:t>Backup is necessary</a:t>
            </a:r>
          </a:p>
          <a:p>
            <a:endParaRPr lang="zh-TW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3" y="1341438"/>
            <a:ext cx="2838450" cy="46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Database Recovery </a:t>
            </a:r>
            <a:r>
              <a:rPr lang="en-US" altLang="zh-TW" sz="2000" b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010400" cy="46482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TW" sz="2400"/>
              <a:t>Basic approach</a:t>
            </a:r>
          </a:p>
          <a:p>
            <a:pPr lvl="2">
              <a:buFontTx/>
              <a:buNone/>
            </a:pPr>
            <a:r>
              <a:rPr lang="en-US" altLang="zh-TW"/>
              <a:t>1. Dump database periodically.</a:t>
            </a:r>
          </a:p>
          <a:p>
            <a:pPr lvl="2">
              <a:buFontTx/>
              <a:buNone/>
            </a:pPr>
            <a:r>
              <a:rPr lang="en-US" altLang="zh-TW"/>
              <a:t>2. Write a </a:t>
            </a:r>
            <a:r>
              <a:rPr lang="en-US" altLang="zh-TW" u="sng"/>
              <a:t>log record</a:t>
            </a:r>
            <a:r>
              <a:rPr lang="en-US" altLang="zh-TW"/>
              <a:t> for every change.                                            </a:t>
            </a:r>
            <a:br>
              <a:rPr lang="en-US" altLang="zh-TW"/>
            </a:br>
            <a:r>
              <a:rPr lang="en-US" altLang="zh-TW"/>
              <a:t>  e.g. </a:t>
            </a:r>
            <a:r>
              <a:rPr lang="en-US" altLang="zh-TW" sz="1800"/>
              <a:t>E#, old_value, new_value</a:t>
            </a:r>
            <a:r>
              <a:rPr lang="en-US" altLang="zh-TW"/>
              <a:t>, …</a:t>
            </a:r>
          </a:p>
          <a:p>
            <a:pPr lvl="2">
              <a:buFontTx/>
              <a:buNone/>
            </a:pPr>
            <a:r>
              <a:rPr lang="en-US" altLang="zh-TW"/>
              <a:t>3. If a failure occurs:                           </a:t>
            </a:r>
          </a:p>
          <a:p>
            <a:pPr lvl="3">
              <a:buFontTx/>
              <a:buNone/>
            </a:pPr>
            <a:r>
              <a:rPr lang="en-US" altLang="zh-TW" u="sng"/>
              <a:t>CASE1</a:t>
            </a:r>
            <a:r>
              <a:rPr lang="en-US" altLang="zh-TW"/>
              <a:t> : DB is damaged </a:t>
            </a:r>
            <a:br>
              <a:rPr lang="en-US" altLang="zh-TW"/>
            </a:br>
            <a:r>
              <a:rPr lang="en-US" altLang="zh-TW"/>
              <a:t>   ==&gt;  archive copy + redo log  =  current DB.                                    </a:t>
            </a:r>
          </a:p>
          <a:p>
            <a:pPr lvl="3">
              <a:buFontTx/>
              <a:buNone/>
            </a:pPr>
            <a:r>
              <a:rPr lang="en-US" altLang="zh-TW" u="sng"/>
              <a:t>CASE2</a:t>
            </a:r>
            <a:r>
              <a:rPr lang="en-US" altLang="zh-TW"/>
              <a:t> : DB is not damaged but contents </a:t>
            </a:r>
            <a:r>
              <a:rPr lang="en-US" altLang="zh-TW" u="sng"/>
              <a:t>unreliable</a:t>
            </a:r>
            <a:r>
              <a:rPr lang="en-US" altLang="zh-TW"/>
              <a:t> </a:t>
            </a:r>
            <a:br>
              <a:rPr lang="en-US" altLang="zh-TW"/>
            </a:br>
            <a:r>
              <a:rPr lang="en-US" altLang="zh-TW"/>
              <a:t>   ==&gt;   </a:t>
            </a:r>
            <a:r>
              <a:rPr lang="en-US" altLang="zh-TW" u="sng"/>
              <a:t>undo</a:t>
            </a:r>
            <a:r>
              <a:rPr lang="en-US" altLang="zh-TW"/>
              <a:t> some log.</a:t>
            </a:r>
          </a:p>
          <a:p>
            <a:endParaRPr lang="zh-TW" altLang="en-US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8066088" y="1649413"/>
            <a:ext cx="433387" cy="330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515350" y="1600200"/>
            <a:ext cx="4603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 sz="1200" i="1">
                <a:ea typeface="新細明體" charset="-120"/>
              </a:rPr>
              <a:t>8:00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966075" y="2336800"/>
            <a:ext cx="668338" cy="31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ea typeface="新細明體" charset="-120"/>
              </a:rPr>
              <a:t>update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8310563" y="1992313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7519988" y="3116263"/>
            <a:ext cx="433387" cy="330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7767638" y="2667000"/>
            <a:ext cx="538162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570913" y="3113088"/>
            <a:ext cx="4079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ea typeface="新細明體" charset="-120"/>
              </a:rPr>
              <a:t>log</a:t>
            </a:r>
          </a:p>
        </p:txBody>
      </p: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8548688" y="3151188"/>
            <a:ext cx="495300" cy="214312"/>
            <a:chOff x="3678" y="4185"/>
            <a:chExt cx="312" cy="163"/>
          </a:xfrm>
        </p:grpSpPr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700" y="4185"/>
              <a:ext cx="2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3698" y="4348"/>
              <a:ext cx="2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972" y="4191"/>
              <a:ext cx="18" cy="153"/>
              <a:chOff x="3972" y="4191"/>
              <a:chExt cx="18" cy="153"/>
            </a:xfrm>
          </p:grpSpPr>
          <p:sp>
            <p:nvSpPr>
              <p:cNvPr id="12303" name="Arc 15"/>
              <p:cNvSpPr>
                <a:spLocks/>
              </p:cNvSpPr>
              <p:nvPr/>
            </p:nvSpPr>
            <p:spPr bwMode="auto">
              <a:xfrm>
                <a:off x="3972" y="4264"/>
                <a:ext cx="18" cy="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0368 w 21600"/>
                  <a:gd name="T1" fmla="*/ 21565 h 21565"/>
                  <a:gd name="T2" fmla="*/ 0 w 21600"/>
                  <a:gd name="T3" fmla="*/ 0 h 21565"/>
                  <a:gd name="T4" fmla="*/ 21600 w 21600"/>
                  <a:gd name="T5" fmla="*/ 0 h 2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65" fill="none" extrusionOk="0">
                    <a:moveTo>
                      <a:pt x="20368" y="21564"/>
                    </a:moveTo>
                    <a:cubicBezTo>
                      <a:pt x="8935" y="20911"/>
                      <a:pt x="0" y="11450"/>
                      <a:pt x="0" y="0"/>
                    </a:cubicBezTo>
                  </a:path>
                  <a:path w="21600" h="21565" stroke="0" extrusionOk="0">
                    <a:moveTo>
                      <a:pt x="20368" y="21564"/>
                    </a:moveTo>
                    <a:cubicBezTo>
                      <a:pt x="8935" y="20911"/>
                      <a:pt x="0" y="11450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04" name="Arc 16"/>
              <p:cNvSpPr>
                <a:spLocks/>
              </p:cNvSpPr>
              <p:nvPr/>
            </p:nvSpPr>
            <p:spPr bwMode="auto">
              <a:xfrm>
                <a:off x="3973" y="4191"/>
                <a:ext cx="17" cy="77"/>
              </a:xfrm>
              <a:custGeom>
                <a:avLst/>
                <a:gdLst>
                  <a:gd name="G0" fmla="+- 21598 0 0"/>
                  <a:gd name="G1" fmla="+- 21565 0 0"/>
                  <a:gd name="G2" fmla="+- 21600 0 0"/>
                  <a:gd name="T0" fmla="*/ 0 w 21598"/>
                  <a:gd name="T1" fmla="*/ 21294 h 21565"/>
                  <a:gd name="T2" fmla="*/ 20374 w 21598"/>
                  <a:gd name="T3" fmla="*/ 0 h 21565"/>
                  <a:gd name="T4" fmla="*/ 21598 w 21598"/>
                  <a:gd name="T5" fmla="*/ 21565 h 2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8" h="21565" fill="none" extrusionOk="0">
                    <a:moveTo>
                      <a:pt x="-1" y="21293"/>
                    </a:moveTo>
                    <a:cubicBezTo>
                      <a:pt x="142" y="9945"/>
                      <a:pt x="9042" y="642"/>
                      <a:pt x="20373" y="-1"/>
                    </a:cubicBezTo>
                  </a:path>
                  <a:path w="21598" h="21565" stroke="0" extrusionOk="0">
                    <a:moveTo>
                      <a:pt x="-1" y="21293"/>
                    </a:moveTo>
                    <a:cubicBezTo>
                      <a:pt x="142" y="9945"/>
                      <a:pt x="9042" y="642"/>
                      <a:pt x="20373" y="-1"/>
                    </a:cubicBezTo>
                    <a:lnTo>
                      <a:pt x="21598" y="2156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2305" name="Group 17"/>
            <p:cNvGrpSpPr>
              <a:grpSpLocks/>
            </p:cNvGrpSpPr>
            <p:nvPr/>
          </p:nvGrpSpPr>
          <p:grpSpPr bwMode="auto">
            <a:xfrm>
              <a:off x="3678" y="4193"/>
              <a:ext cx="18" cy="153"/>
              <a:chOff x="3678" y="4193"/>
              <a:chExt cx="18" cy="153"/>
            </a:xfrm>
          </p:grpSpPr>
          <p:sp>
            <p:nvSpPr>
              <p:cNvPr id="12306" name="Arc 18"/>
              <p:cNvSpPr>
                <a:spLocks/>
              </p:cNvSpPr>
              <p:nvPr/>
            </p:nvSpPr>
            <p:spPr bwMode="auto">
              <a:xfrm>
                <a:off x="3678" y="4266"/>
                <a:ext cx="18" cy="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0368 w 21600"/>
                  <a:gd name="T1" fmla="*/ 21565 h 21565"/>
                  <a:gd name="T2" fmla="*/ 0 w 21600"/>
                  <a:gd name="T3" fmla="*/ 0 h 21565"/>
                  <a:gd name="T4" fmla="*/ 21600 w 21600"/>
                  <a:gd name="T5" fmla="*/ 0 h 2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65" fill="none" extrusionOk="0">
                    <a:moveTo>
                      <a:pt x="20368" y="21564"/>
                    </a:moveTo>
                    <a:cubicBezTo>
                      <a:pt x="8935" y="20911"/>
                      <a:pt x="0" y="11450"/>
                      <a:pt x="0" y="0"/>
                    </a:cubicBezTo>
                  </a:path>
                  <a:path w="21600" h="21565" stroke="0" extrusionOk="0">
                    <a:moveTo>
                      <a:pt x="20368" y="21564"/>
                    </a:moveTo>
                    <a:cubicBezTo>
                      <a:pt x="8935" y="20911"/>
                      <a:pt x="0" y="11450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07" name="Arc 19"/>
              <p:cNvSpPr>
                <a:spLocks/>
              </p:cNvSpPr>
              <p:nvPr/>
            </p:nvSpPr>
            <p:spPr bwMode="auto">
              <a:xfrm>
                <a:off x="3679" y="4193"/>
                <a:ext cx="17" cy="77"/>
              </a:xfrm>
              <a:custGeom>
                <a:avLst/>
                <a:gdLst>
                  <a:gd name="G0" fmla="+- 21598 0 0"/>
                  <a:gd name="G1" fmla="+- 21565 0 0"/>
                  <a:gd name="G2" fmla="+- 21600 0 0"/>
                  <a:gd name="T0" fmla="*/ 0 w 21598"/>
                  <a:gd name="T1" fmla="*/ 21294 h 21565"/>
                  <a:gd name="T2" fmla="*/ 20374 w 21598"/>
                  <a:gd name="T3" fmla="*/ 0 h 21565"/>
                  <a:gd name="T4" fmla="*/ 21598 w 21598"/>
                  <a:gd name="T5" fmla="*/ 21565 h 2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8" h="21565" fill="none" extrusionOk="0">
                    <a:moveTo>
                      <a:pt x="-1" y="21293"/>
                    </a:moveTo>
                    <a:cubicBezTo>
                      <a:pt x="142" y="9945"/>
                      <a:pt x="9042" y="642"/>
                      <a:pt x="20373" y="-1"/>
                    </a:cubicBezTo>
                  </a:path>
                  <a:path w="21598" h="21565" stroke="0" extrusionOk="0">
                    <a:moveTo>
                      <a:pt x="-1" y="21293"/>
                    </a:moveTo>
                    <a:cubicBezTo>
                      <a:pt x="142" y="9945"/>
                      <a:pt x="9042" y="642"/>
                      <a:pt x="20373" y="-1"/>
                    </a:cubicBezTo>
                    <a:lnTo>
                      <a:pt x="21598" y="2156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8294688" y="2678113"/>
            <a:ext cx="496887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7405688" y="3455988"/>
            <a:ext cx="5365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TW" altLang="en-US" sz="1200" i="1">
                <a:ea typeface="新細明體" charset="-120"/>
              </a:rPr>
              <a:t>10:00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8312150" y="3438525"/>
            <a:ext cx="106045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TW" altLang="en-US" sz="1200" i="1">
                <a:ea typeface="新細明體" charset="-120"/>
              </a:rPr>
              <a:t>8:00 -10:00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8278813" y="1993900"/>
            <a:ext cx="284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7707313" y="3457575"/>
            <a:ext cx="284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29500" y="6248400"/>
            <a:ext cx="2063750" cy="457200"/>
          </a:xfrm>
        </p:spPr>
        <p:txBody>
          <a:bodyPr/>
          <a:lstStyle/>
          <a:p>
            <a:r>
              <a:rPr lang="en-US" altLang="zh-TW" dirty="0" smtClean="0"/>
              <a:t>12</a:t>
            </a:r>
            <a:r>
              <a:rPr lang="zh-TW" altLang="en-US" dirty="0" smtClean="0"/>
              <a:t>-</a:t>
            </a:r>
            <a:fld id="{5687622B-BF43-45A9-A030-24034E7F220F}" type="slidenum">
              <a:rPr lang="zh-TW" altLang="en-US"/>
              <a:pPr/>
              <a:t>6</a:t>
            </a:fld>
            <a:endParaRPr lang="en-US" altLang="zh-TW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514600"/>
            <a:ext cx="8420100" cy="1143000"/>
          </a:xfrm>
        </p:spPr>
        <p:txBody>
          <a:bodyPr/>
          <a:lstStyle/>
          <a:p>
            <a:r>
              <a:rPr lang="en-US" altLang="zh-TW" dirty="0" smtClean="0"/>
              <a:t>12</a:t>
            </a:r>
            <a:r>
              <a:rPr lang="zh-TW" altLang="en-US" dirty="0" smtClean="0"/>
              <a:t>.</a:t>
            </a:r>
            <a:r>
              <a:rPr lang="zh-TW" altLang="en-US" dirty="0"/>
              <a:t>2 </a:t>
            </a:r>
            <a:r>
              <a:rPr lang="en-US" altLang="zh-TW" dirty="0"/>
              <a:t>Transactions</a:t>
            </a:r>
            <a:endParaRPr lang="zh-TW" alt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962400"/>
            <a:ext cx="5638800" cy="1524000"/>
          </a:xfrm>
          <a:noFill/>
          <a:ln/>
        </p:spPr>
        <p:txBody>
          <a:bodyPr/>
          <a:lstStyle/>
          <a:p>
            <a:pPr marL="914400" lvl="2" indent="0">
              <a:lnSpc>
                <a:spcPct val="70000"/>
              </a:lnSpc>
            </a:pPr>
            <a:r>
              <a:rPr lang="en-US" altLang="zh-TW" sz="2200" dirty="0"/>
              <a:t>  </a:t>
            </a:r>
            <a:r>
              <a:rPr lang="en-US" altLang="zh-TW" sz="2200" dirty="0" smtClean="0"/>
              <a:t>unit </a:t>
            </a:r>
            <a:r>
              <a:rPr lang="en-US" altLang="zh-TW" sz="2200" dirty="0"/>
              <a:t>of Work</a:t>
            </a:r>
          </a:p>
          <a:p>
            <a:pPr marL="914400" lvl="2" indent="0">
              <a:lnSpc>
                <a:spcPct val="70000"/>
              </a:lnSpc>
            </a:pPr>
            <a:r>
              <a:rPr lang="en-US" altLang="zh-TW" sz="2200" dirty="0"/>
              <a:t>  </a:t>
            </a:r>
            <a:r>
              <a:rPr lang="en-US" altLang="zh-TW" sz="2200" dirty="0" smtClean="0"/>
              <a:t>unit </a:t>
            </a:r>
            <a:r>
              <a:rPr lang="en-US" altLang="zh-TW" sz="2200" dirty="0"/>
              <a:t>of Recovery</a:t>
            </a:r>
          </a:p>
          <a:p>
            <a:pPr marL="914400" lvl="2" indent="0">
              <a:lnSpc>
                <a:spcPct val="70000"/>
              </a:lnSpc>
            </a:pPr>
            <a:r>
              <a:rPr lang="en-US" altLang="zh-TW" sz="2200" dirty="0"/>
              <a:t>  </a:t>
            </a:r>
            <a:r>
              <a:rPr lang="en-US" altLang="zh-TW" sz="2200" dirty="0" smtClean="0"/>
              <a:t>unit </a:t>
            </a:r>
            <a:r>
              <a:rPr lang="en-US" altLang="zh-TW" sz="2200" dirty="0"/>
              <a:t>of Concurrency </a:t>
            </a:r>
            <a:r>
              <a:rPr lang="en-US" altLang="zh-TW" sz="1600" dirty="0" smtClean="0"/>
              <a:t>(Unit 13)</a:t>
            </a:r>
            <a:endParaRPr lang="en-US" altLang="zh-TW" sz="1600" dirty="0"/>
          </a:p>
          <a:p>
            <a:pPr algn="l">
              <a:buFont typeface="Wingdings" pitchFamily="2" charset="2"/>
              <a:buChar char="q"/>
            </a:pP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Transactions:</a:t>
            </a:r>
            <a:r>
              <a:rPr lang="en-US" altLang="zh-TW" i="1"/>
              <a:t> </a:t>
            </a:r>
            <a:r>
              <a:rPr lang="en-US" altLang="zh-TW"/>
              <a:t>Concepts</a:t>
            </a:r>
            <a:endParaRPr lang="zh-TW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40650" cy="4876800"/>
          </a:xfrm>
        </p:spPr>
        <p:txBody>
          <a:bodyPr/>
          <a:lstStyle/>
          <a:p>
            <a:pPr lvl="2"/>
            <a:r>
              <a:rPr lang="en-US" altLang="zh-TW" sz="1800"/>
              <a:t>A logical unit of work.</a:t>
            </a:r>
          </a:p>
          <a:p>
            <a:pPr lvl="2"/>
            <a:r>
              <a:rPr lang="en-US" altLang="zh-TW" sz="1800"/>
              <a:t>Atomic from the point of view of the end-user.</a:t>
            </a:r>
          </a:p>
          <a:p>
            <a:pPr lvl="2"/>
            <a:r>
              <a:rPr lang="en-US" altLang="zh-TW" sz="1800"/>
              <a:t>An all-or-nothing proposition.</a:t>
            </a:r>
          </a:p>
          <a:p>
            <a:pPr lvl="2">
              <a:buFontTx/>
              <a:buNone/>
            </a:pPr>
            <a:r>
              <a:rPr lang="en-US" altLang="zh-TW" sz="1800" b="1"/>
              <a:t>&lt;e.g.&gt;</a:t>
            </a:r>
            <a:r>
              <a:rPr lang="en-US" altLang="zh-TW" sz="1800"/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1500"/>
              <a:t>        </a:t>
            </a:r>
            <a:endParaRPr lang="zh-TW" altLang="en-US" sz="16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905000" y="2397125"/>
            <a:ext cx="57912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TRANSFER : PROC;  /* transfer account */</a:t>
            </a:r>
          </a:p>
          <a:p>
            <a:pPr lvl="2"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         GET (FROM, TO, AMOUNT); </a:t>
            </a:r>
          </a:p>
          <a:p>
            <a:pPr lvl="2"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         FIND UNIQUE (ACCOUNT WHERE ACC#=FROM); </a:t>
            </a:r>
          </a:p>
          <a:p>
            <a:pPr lvl="2"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         ASSIGN (BALANCE - AMOUNT) TO BALANCE;                                                             </a:t>
            </a:r>
          </a:p>
          <a:p>
            <a:pPr lvl="2"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         IF BALANCE &lt; 0 </a:t>
            </a:r>
          </a:p>
          <a:p>
            <a:pPr lvl="2"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             THEN                                                  		     	DO;                                                   		PUT ( 'INSUFFICIENCY FUNDS'); 	  	</a:t>
            </a:r>
            <a:r>
              <a:rPr lang="en-US" altLang="zh-TW" sz="1300" b="1" u="sng">
                <a:solidFill>
                  <a:schemeClr val="folHlink"/>
                </a:solidFill>
                <a:ea typeface="新細明體" charset="-120"/>
              </a:rPr>
              <a:t>ROLLBACK</a:t>
            </a:r>
            <a:r>
              <a:rPr lang="en-US" altLang="zh-TW" sz="1300">
                <a:solidFill>
                  <a:schemeClr val="folHlink"/>
                </a:solidFill>
                <a:ea typeface="新細明體" charset="-120"/>
              </a:rPr>
              <a:t>;</a:t>
            </a:r>
            <a:r>
              <a:rPr lang="en-US" altLang="zh-TW" sz="1300">
                <a:ea typeface="新細明體" charset="-120"/>
              </a:rPr>
              <a:t>				END;</a:t>
            </a:r>
          </a:p>
          <a:p>
            <a:pPr lvl="1" algn="l" eaLnBrk="0" hangingPunct="0">
              <a:lnSpc>
                <a:spcPct val="6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   	             ELSE</a:t>
            </a:r>
          </a:p>
          <a:p>
            <a:pPr lvl="2"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     	DO;                                                            		FIND UNIQUE (ACCOUNT WHERE ACC# = TO);      	ASSIGN (BALANCE + AMOUNT) TO BALANCE;                                    	PUT ('TRANSFER COMPLETE' );     		</a:t>
            </a:r>
            <a:r>
              <a:rPr lang="en-US" altLang="zh-TW" sz="1300" b="1" u="sng">
                <a:solidFill>
                  <a:schemeClr val="folHlink"/>
                </a:solidFill>
                <a:ea typeface="新細明體" charset="-120"/>
              </a:rPr>
              <a:t>COMMIT</a:t>
            </a:r>
            <a:r>
              <a:rPr lang="en-US" altLang="zh-TW" sz="1300">
                <a:ea typeface="新細明體" charset="-120"/>
              </a:rPr>
              <a:t>;</a:t>
            </a:r>
          </a:p>
          <a:p>
            <a:pPr lvl="2"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	END;</a:t>
            </a:r>
          </a:p>
          <a:p>
            <a:pPr lvl="2" algn="l" eaLnBrk="0" hangingPunct="0">
              <a:lnSpc>
                <a:spcPct val="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en-US" altLang="zh-TW" sz="1300">
                <a:ea typeface="新細明體" charset="-120"/>
              </a:rPr>
              <a:t>        END;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457200"/>
            <a:ext cx="8159750" cy="762000"/>
          </a:xfrm>
        </p:spPr>
        <p:txBody>
          <a:bodyPr/>
          <a:lstStyle/>
          <a:p>
            <a:r>
              <a:rPr lang="en-US" altLang="zh-TW"/>
              <a:t>Transactions:</a:t>
            </a:r>
            <a:r>
              <a:rPr lang="en-US" altLang="zh-TW" i="1"/>
              <a:t> </a:t>
            </a:r>
            <a:r>
              <a:rPr lang="en-US" altLang="zh-TW"/>
              <a:t>Example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8350250" cy="4648200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600"/>
              <a:t>&lt;</a:t>
            </a:r>
            <a:r>
              <a:rPr lang="en-US" altLang="zh-TW" sz="1600"/>
              <a:t>e.g.&gt; [CASCADE CHANGE ON S.S#  TO SP.S#]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zh-TW" sz="160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CHANGE: PROC OPTIONS (MAIN)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          EXEC  SQL WHENEVER SQLERROR GOTO UNDO;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          GET LIST (SX, SY);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(i)      EXEC SQL UPDATE </a:t>
            </a:r>
            <a:r>
              <a:rPr lang="en-US" altLang="zh-TW" sz="1400"/>
              <a:t>S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                         SET S# =: SY;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                         WHERE S# =:SX;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(ii)     EXEC SQL UPDATE </a:t>
            </a:r>
            <a:r>
              <a:rPr lang="en-US" altLang="zh-TW" sz="1400"/>
              <a:t>SP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                         SET S# =: SY;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                         WHERE S# =: SX;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          EXEC SQL </a:t>
            </a:r>
            <a:r>
              <a:rPr lang="en-US" altLang="zh-TW" sz="1300" u="sng">
                <a:solidFill>
                  <a:schemeClr val="folHlink"/>
                </a:solidFill>
                <a:ea typeface="新細明體" charset="-120"/>
              </a:rPr>
              <a:t>COMMIT</a:t>
            </a:r>
            <a:r>
              <a:rPr lang="en-US" altLang="zh-TW" sz="1400" b="0"/>
              <a:t>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           GO TO FINISH;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UNDO: EXEC SQL </a:t>
            </a:r>
            <a:r>
              <a:rPr lang="en-US" altLang="zh-TW" sz="1300" u="sng">
                <a:solidFill>
                  <a:schemeClr val="folHlink"/>
                </a:solidFill>
                <a:ea typeface="新細明體" charset="-120"/>
              </a:rPr>
              <a:t>ROLLBACK;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FINISH: RETURN;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 b="0"/>
              <a:t>           END</a:t>
            </a:r>
          </a:p>
          <a:p>
            <a:endParaRPr lang="zh-TW" altLang="en-US"/>
          </a:p>
        </p:txBody>
      </p:sp>
      <p:graphicFrame>
        <p:nvGraphicFramePr>
          <p:cNvPr id="1028" name="Group 4"/>
          <p:cNvGraphicFramePr>
            <a:graphicFrameLocks noGrp="1"/>
          </p:cNvGraphicFramePr>
          <p:nvPr/>
        </p:nvGraphicFramePr>
        <p:xfrm>
          <a:off x="7239000" y="2730500"/>
          <a:ext cx="1295400" cy="927100"/>
        </p:xfrm>
        <a:graphic>
          <a:graphicData uri="http://schemas.openxmlformats.org/drawingml/2006/table">
            <a:tbl>
              <a:tblPr/>
              <a:tblGrid>
                <a:gridCol w="381000"/>
                <a:gridCol w="304800"/>
                <a:gridCol w="381000"/>
                <a:gridCol w="228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行書體(P)" pitchFamily="66" charset="-120"/>
                        </a:rPr>
                        <a:t>S#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行書體(P)" pitchFamily="66" charset="-120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" name="Line 24"/>
          <p:cNvSpPr>
            <a:spLocks noChangeShapeType="1"/>
          </p:cNvSpPr>
          <p:nvPr/>
        </p:nvSpPr>
        <p:spPr bwMode="auto">
          <a:xfrm flipH="1">
            <a:off x="7010400" y="3187700"/>
            <a:ext cx="304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6477000" y="3187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S001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086600" y="2501900"/>
            <a:ext cx="5334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TW" altLang="en-US" sz="1600">
                <a:ea typeface="新細明體" charset="-120"/>
              </a:rPr>
              <a:t> </a:t>
            </a:r>
            <a:r>
              <a:rPr lang="en-US" altLang="zh-TW" sz="1600" b="1">
                <a:ea typeface="新細明體" charset="-120"/>
              </a:rPr>
              <a:t>S</a:t>
            </a:r>
          </a:p>
        </p:txBody>
      </p:sp>
      <p:graphicFrame>
        <p:nvGraphicFramePr>
          <p:cNvPr id="1051" name="Group 27"/>
          <p:cNvGraphicFramePr>
            <a:graphicFrameLocks noGrp="1"/>
          </p:cNvGraphicFramePr>
          <p:nvPr/>
        </p:nvGraphicFramePr>
        <p:xfrm>
          <a:off x="7315200" y="4406900"/>
          <a:ext cx="1066800" cy="9271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行書體(P)" pitchFamily="66" charset="-120"/>
                        </a:rPr>
                        <a:t>S#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行書體(P)" pitchFamily="66" charset="-120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行書體(P)" pitchFamily="66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7" name="Line 43"/>
          <p:cNvSpPr>
            <a:spLocks noChangeShapeType="1"/>
          </p:cNvSpPr>
          <p:nvPr/>
        </p:nvSpPr>
        <p:spPr bwMode="auto">
          <a:xfrm flipH="1">
            <a:off x="7086600" y="4864100"/>
            <a:ext cx="304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8" name="Text Box 44"/>
          <p:cNvSpPr txBox="1">
            <a:spLocks noChangeArrowheads="1"/>
          </p:cNvSpPr>
          <p:nvPr/>
        </p:nvSpPr>
        <p:spPr bwMode="auto">
          <a:xfrm>
            <a:off x="6553200" y="47879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S001</a:t>
            </a:r>
          </a:p>
        </p:txBody>
      </p:sp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7239000" y="4102100"/>
            <a:ext cx="5334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TW" sz="1600" b="1">
                <a:ea typeface="新細明體" charset="-120"/>
              </a:rPr>
              <a:t>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381000"/>
            <a:ext cx="8172450" cy="838200"/>
          </a:xfrm>
        </p:spPr>
        <p:txBody>
          <a:bodyPr/>
          <a:lstStyle/>
          <a:p>
            <a:r>
              <a:rPr lang="en-US" altLang="zh-TW"/>
              <a:t>Transactions:</a:t>
            </a:r>
            <a:r>
              <a:rPr lang="en-US" altLang="zh-TW" i="1"/>
              <a:t> </a:t>
            </a:r>
            <a:r>
              <a:rPr lang="en-US" altLang="zh-TW" sz="3400">
                <a:solidFill>
                  <a:schemeClr val="tx1"/>
                </a:solidFill>
              </a:rPr>
              <a:t>Structure</a:t>
            </a:r>
            <a:endParaRPr lang="zh-TW" altLang="en-US" sz="2000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0" y="1371600"/>
            <a:ext cx="7861300" cy="4648200"/>
          </a:xfrm>
        </p:spPr>
        <p:txBody>
          <a:bodyPr/>
          <a:lstStyle/>
          <a:p>
            <a:pPr lvl="2">
              <a:lnSpc>
                <a:spcPct val="80000"/>
              </a:lnSpc>
              <a:buSzPct val="80000"/>
              <a:buFont typeface="Symbol" pitchFamily="18" charset="2"/>
              <a:buChar char="·"/>
            </a:pPr>
            <a:r>
              <a:rPr lang="en-US" altLang="zh-TW" sz="1900"/>
              <a:t>Structure of a Transaction</a:t>
            </a:r>
          </a:p>
          <a:p>
            <a:pPr lvl="3">
              <a:lnSpc>
                <a:spcPct val="50000"/>
              </a:lnSpc>
              <a:buFontTx/>
              <a:buNone/>
            </a:pPr>
            <a:r>
              <a:rPr lang="en-US" altLang="zh-TW" sz="1600"/>
              <a:t>    </a:t>
            </a:r>
            <a:r>
              <a:rPr lang="en-US" altLang="zh-TW" sz="1400"/>
              <a:t>BEGIN TRANSACTION;</a:t>
            </a:r>
          </a:p>
          <a:p>
            <a:pPr lvl="3">
              <a:lnSpc>
                <a:spcPct val="50000"/>
              </a:lnSpc>
              <a:buFontTx/>
              <a:buNone/>
            </a:pPr>
            <a:r>
              <a:rPr lang="en-US" altLang="zh-TW" sz="1400"/>
              <a:t>           /* application specified sequence of operations*/</a:t>
            </a:r>
          </a:p>
          <a:p>
            <a:pPr lvl="3">
              <a:lnSpc>
                <a:spcPct val="50000"/>
              </a:lnSpc>
              <a:buFontTx/>
              <a:buNone/>
            </a:pPr>
            <a:r>
              <a:rPr lang="en-US" altLang="zh-TW" sz="1400"/>
              <a:t>                                </a:t>
            </a:r>
            <a:r>
              <a:rPr lang="en-US" altLang="zh-TW" sz="1400" b="1"/>
              <a:t>.</a:t>
            </a:r>
          </a:p>
          <a:p>
            <a:pPr lvl="3">
              <a:lnSpc>
                <a:spcPct val="50000"/>
              </a:lnSpc>
              <a:buFontTx/>
              <a:buNone/>
            </a:pPr>
            <a:r>
              <a:rPr lang="en-US" altLang="zh-TW" sz="1400" b="1"/>
              <a:t>                                .</a:t>
            </a:r>
          </a:p>
          <a:p>
            <a:pPr lvl="3">
              <a:lnSpc>
                <a:spcPct val="50000"/>
              </a:lnSpc>
              <a:buFontTx/>
              <a:buNone/>
            </a:pPr>
            <a:r>
              <a:rPr lang="en-US" altLang="zh-TW" sz="1400"/>
              <a:t>    COMMIT;                  /* signal successful termination    */</a:t>
            </a:r>
          </a:p>
          <a:p>
            <a:pPr lvl="3">
              <a:lnSpc>
                <a:spcPct val="60000"/>
              </a:lnSpc>
              <a:buFontTx/>
              <a:buNone/>
            </a:pPr>
            <a:r>
              <a:rPr lang="en-US" altLang="zh-TW" sz="1400"/>
              <a:t>    (or ROLLBACK;       /* signal unsuccessful termination*/)</a:t>
            </a:r>
          </a:p>
          <a:p>
            <a:pPr lvl="2">
              <a:lnSpc>
                <a:spcPct val="110000"/>
              </a:lnSpc>
              <a:spcAft>
                <a:spcPct val="10000"/>
              </a:spcAft>
              <a:buSzPct val="80000"/>
              <a:buFont typeface="Symbol" pitchFamily="18" charset="2"/>
              <a:buChar char="·"/>
            </a:pPr>
            <a:r>
              <a:rPr lang="en-US" altLang="zh-TW" sz="1900"/>
              <a:t>Implicit</a:t>
            </a:r>
            <a:r>
              <a:rPr lang="en-US" altLang="zh-TW" sz="1300"/>
              <a:t/>
            </a:r>
            <a:br>
              <a:rPr lang="en-US" altLang="zh-TW" sz="1300"/>
            </a:br>
            <a:r>
              <a:rPr lang="en-US" altLang="zh-TW" sz="1600"/>
              <a:t>    </a:t>
            </a:r>
            <a:r>
              <a:rPr lang="en-US" altLang="zh-TW" sz="1500" b="1"/>
              <a:t>BEGIN TRANSACTION, COMMIT, ROLLBACK may be implicit: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TW" sz="1400" b="0"/>
              <a:t>                  Program initiation                   BEGIN TRANSACTION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TW" sz="1400" b="0"/>
              <a:t>                  Normal termination                 COMMIT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TW" sz="1400" b="0"/>
              <a:t>                 Abnormal termination              ROLLBACK</a:t>
            </a:r>
          </a:p>
          <a:p>
            <a:pPr lvl="2">
              <a:lnSpc>
                <a:spcPct val="120000"/>
              </a:lnSpc>
              <a:buFont typeface="Symbol" pitchFamily="18" charset="2"/>
              <a:buChar char="·"/>
            </a:pPr>
            <a:r>
              <a:rPr lang="zh-TW" altLang="en-US" sz="1400" b="1"/>
              <a:t> </a:t>
            </a:r>
            <a:r>
              <a:rPr lang="en-US" altLang="zh-TW" sz="1700" b="1"/>
              <a:t>Program and Transaction</a:t>
            </a:r>
            <a:r>
              <a:rPr lang="en-US" altLang="zh-TW" sz="1500" b="1"/>
              <a:t>:</a:t>
            </a:r>
            <a:r>
              <a:rPr lang="en-US" altLang="zh-TW" sz="1400" b="1"/>
              <a:t> </a:t>
            </a:r>
            <a:br>
              <a:rPr lang="en-US" altLang="zh-TW" sz="1400" b="1"/>
            </a:br>
            <a:r>
              <a:rPr lang="en-US" altLang="zh-TW" sz="1400" b="1"/>
              <a:t>   </a:t>
            </a:r>
            <a:r>
              <a:rPr lang="en-US" altLang="zh-TW" sz="1600"/>
              <a:t>one program may contain several transactions</a:t>
            </a:r>
            <a:r>
              <a:rPr lang="en-US" altLang="zh-TW" sz="1400" b="1"/>
              <a:t>.</a:t>
            </a:r>
            <a:endParaRPr lang="zh-TW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038600" y="3352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114800" y="3581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191000" y="3733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380" name="Group 44"/>
          <p:cNvGrpSpPr>
            <a:grpSpLocks/>
          </p:cNvGrpSpPr>
          <p:nvPr/>
        </p:nvGrpSpPr>
        <p:grpSpPr bwMode="auto">
          <a:xfrm>
            <a:off x="1798638" y="4800600"/>
            <a:ext cx="6945312" cy="1276350"/>
            <a:chOff x="1133" y="3024"/>
            <a:chExt cx="4375" cy="804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351" y="312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133" y="3424"/>
              <a:ext cx="4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program</a:t>
              </a:r>
            </a:p>
            <a:p>
              <a:pPr eaLnBrk="0" hangingPunct="0"/>
              <a:r>
                <a:rPr lang="en-US" altLang="zh-TW" sz="1000">
                  <a:ea typeface="新細明體" charset="-120"/>
                </a:rPr>
                <a:t>initiation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077" y="3537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V="1">
              <a:off x="1510" y="3491"/>
              <a:ext cx="2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770" y="3532"/>
              <a:ext cx="6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000">
                  <a:ea typeface="新細明體" charset="-120"/>
                </a:rPr>
                <a:t>BEGIN</a:t>
              </a:r>
            </a:p>
            <a:p>
              <a:pPr algn="l" eaLnBrk="0" hangingPunct="0"/>
              <a:r>
                <a:rPr lang="en-US" altLang="zh-TW" sz="1000">
                  <a:ea typeface="新細明體" charset="-120"/>
                </a:rPr>
                <a:t>TRANSACTION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218" y="3529"/>
              <a:ext cx="443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COMMIT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78" y="3522"/>
              <a:ext cx="6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000">
                  <a:ea typeface="新細明體" charset="-120"/>
                </a:rPr>
                <a:t>BEGIN</a:t>
              </a:r>
            </a:p>
            <a:p>
              <a:pPr algn="l" eaLnBrk="0" hangingPunct="0"/>
              <a:r>
                <a:rPr lang="en-US" altLang="zh-TW" sz="1000">
                  <a:ea typeface="新細明體" charset="-120"/>
                </a:rPr>
                <a:t>TRANSACTION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056" y="3503"/>
              <a:ext cx="572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ROLLBACK</a:t>
              </a: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1421" y="3024"/>
              <a:ext cx="28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Time</a:t>
              </a: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3107" y="3425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2618" y="3430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276" y="3418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1812" y="3430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708" y="3068"/>
              <a:ext cx="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1917" y="3250"/>
              <a:ext cx="24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Tx1</a:t>
              </a: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2752" y="3240"/>
              <a:ext cx="24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Tx2</a:t>
              </a: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H="1">
              <a:off x="1812" y="331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2165" y="3310"/>
              <a:ext cx="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4362" name="Group 26"/>
            <p:cNvGrpSpPr>
              <a:grpSpLocks/>
            </p:cNvGrpSpPr>
            <p:nvPr/>
          </p:nvGrpSpPr>
          <p:grpSpPr bwMode="auto">
            <a:xfrm>
              <a:off x="2613" y="3283"/>
              <a:ext cx="500" cy="0"/>
              <a:chOff x="1435" y="1131"/>
              <a:chExt cx="477" cy="0"/>
            </a:xfrm>
          </p:grpSpPr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 flipH="1">
                <a:off x="1435" y="1131"/>
                <a:ext cx="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>
                <a:off x="1736" y="1131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3625" y="3491"/>
              <a:ext cx="1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3618" y="3529"/>
              <a:ext cx="67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000">
                  <a:ea typeface="新細明體" charset="-120"/>
                </a:rPr>
                <a:t>BEGIN</a:t>
              </a:r>
            </a:p>
            <a:p>
              <a:pPr algn="l" eaLnBrk="0" hangingPunct="0"/>
              <a:r>
                <a:rPr lang="en-US" altLang="zh-TW" sz="1000">
                  <a:ea typeface="新細明體" charset="-120"/>
                </a:rPr>
                <a:t>TRANSACTION</a:t>
              </a: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4215" y="3512"/>
              <a:ext cx="443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COMMIT</a:t>
              </a: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5024" y="3506"/>
              <a:ext cx="4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000">
                  <a:ea typeface="新細明體" charset="-120"/>
                </a:rPr>
                <a:t>    </a:t>
              </a:r>
              <a:r>
                <a:rPr lang="en-US" altLang="zh-TW" sz="1000">
                  <a:ea typeface="新細明體" charset="-120"/>
                </a:rPr>
                <a:t>program</a:t>
              </a:r>
            </a:p>
            <a:p>
              <a:pPr eaLnBrk="0" hangingPunct="0"/>
              <a:r>
                <a:rPr lang="en-US" altLang="zh-TW" sz="1000">
                  <a:ea typeface="新細明體" charset="-120"/>
                </a:rPr>
                <a:t>termination</a:t>
              </a:r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3625" y="3430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>
              <a:off x="5387" y="3430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>
              <a:off x="4229" y="3430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3793" y="3234"/>
              <a:ext cx="24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000">
                  <a:ea typeface="新細明體" charset="-120"/>
                </a:rPr>
                <a:t>Tx3</a:t>
              </a:r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 flipH="1">
              <a:off x="3617" y="3291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>
              <a:off x="4033" y="3278"/>
              <a:ext cx="2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1510" y="3430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1812" y="3491"/>
              <a:ext cx="45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2618" y="3491"/>
              <a:ext cx="50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3625" y="3491"/>
              <a:ext cx="60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7nor3(w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C80000"/>
      </a:folHlink>
    </a:clrScheme>
    <a:fontScheme name="A07nor3(w)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A07nor3(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7nor3(w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I:\A07nor3(w).pot</Template>
  <TotalTime>897</TotalTime>
  <Words>1613</Words>
  <Application>Microsoft Office PowerPoint</Application>
  <PresentationFormat>A4 紙張 (210x297 公釐)</PresentationFormat>
  <Paragraphs>415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A07nor3(w)</vt:lpstr>
      <vt:lpstr>Unit  12 Database Recovery</vt:lpstr>
      <vt:lpstr>Contents</vt:lpstr>
      <vt:lpstr>12.1 Introduction</vt:lpstr>
      <vt:lpstr>Database Recovery: Introduction</vt:lpstr>
      <vt:lpstr>Database Recovery (cont.)</vt:lpstr>
      <vt:lpstr>12.2 Transactions</vt:lpstr>
      <vt:lpstr>Transactions: Concepts</vt:lpstr>
      <vt:lpstr>Transactions: Example</vt:lpstr>
      <vt:lpstr>Transactions: Structure</vt:lpstr>
      <vt:lpstr>Transactions: Manager</vt:lpstr>
      <vt:lpstr>Transactions: Commit and  Rollback</vt:lpstr>
      <vt:lpstr>Transactions: Synchronization Point (SynchPoint)</vt:lpstr>
      <vt:lpstr>Types of Transaction Failure</vt:lpstr>
      <vt:lpstr>12.3 Type 2 Transaction Failures and Recovery</vt:lpstr>
      <vt:lpstr>Transaction Failures and Recovery</vt:lpstr>
      <vt:lpstr>UNDO Logic and REDO Logic</vt:lpstr>
      <vt:lpstr>Log</vt:lpstr>
      <vt:lpstr>Long Transaction</vt:lpstr>
      <vt:lpstr>12.4 System Failures and Recovery</vt:lpstr>
      <vt:lpstr>System Failures and Recovery</vt:lpstr>
      <vt:lpstr>System Failures and Recovery</vt:lpstr>
      <vt:lpstr>System Failures and Recovery (cont.)</vt:lpstr>
      <vt:lpstr>Write-Ahead Log Protocol</vt:lpstr>
      <vt:lpstr>Write-Ahead Log Protocol (cont.)</vt:lpstr>
      <vt:lpstr>12.5 Media Failures and Recovery</vt:lpstr>
      <vt:lpstr>Types of Transaction Failure</vt:lpstr>
      <vt:lpstr>Media Failures and Recovery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ndh</cp:lastModifiedBy>
  <cp:revision>83</cp:revision>
  <dcterms:created xsi:type="dcterms:W3CDTF">1601-01-01T00:00:00Z</dcterms:created>
  <dcterms:modified xsi:type="dcterms:W3CDTF">2013-11-17T08:24:32Z</dcterms:modified>
</cp:coreProperties>
</file>