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5"/>
  </p:notesMasterIdLst>
  <p:sldIdLst>
    <p:sldId id="256" r:id="rId2"/>
    <p:sldId id="257" r:id="rId3"/>
    <p:sldId id="310" r:id="rId4"/>
    <p:sldId id="258" r:id="rId5"/>
    <p:sldId id="260" r:id="rId6"/>
    <p:sldId id="261" r:id="rId7"/>
    <p:sldId id="262" r:id="rId8"/>
    <p:sldId id="263" r:id="rId9"/>
    <p:sldId id="264" r:id="rId10"/>
    <p:sldId id="31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1" r:id="rId25"/>
    <p:sldId id="282" r:id="rId26"/>
    <p:sldId id="284" r:id="rId27"/>
    <p:sldId id="277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319" r:id="rId37"/>
    <p:sldId id="294" r:id="rId38"/>
    <p:sldId id="295" r:id="rId39"/>
    <p:sldId id="296" r:id="rId40"/>
    <p:sldId id="298" r:id="rId41"/>
    <p:sldId id="299" r:id="rId42"/>
    <p:sldId id="300" r:id="rId43"/>
    <p:sldId id="303" r:id="rId44"/>
    <p:sldId id="311" r:id="rId45"/>
    <p:sldId id="313" r:id="rId46"/>
    <p:sldId id="314" r:id="rId47"/>
    <p:sldId id="317" r:id="rId48"/>
    <p:sldId id="302" r:id="rId49"/>
    <p:sldId id="304" r:id="rId50"/>
    <p:sldId id="305" r:id="rId51"/>
    <p:sldId id="307" r:id="rId52"/>
    <p:sldId id="309" r:id="rId53"/>
    <p:sldId id="320" r:id="rId54"/>
  </p:sldIdLst>
  <p:sldSz cx="9906000" cy="6858000" type="A4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66"/>
    <a:srgbClr val="003366"/>
    <a:srgbClr val="0000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/>
  </p:normalViewPr>
  <p:slideViewPr>
    <p:cSldViewPr showGuides="1">
      <p:cViewPr varScale="1">
        <p:scale>
          <a:sx n="88" d="100"/>
          <a:sy n="88" d="100"/>
        </p:scale>
        <p:origin x="-144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8.xml"/><Relationship Id="rId1" Type="http://schemas.openxmlformats.org/officeDocument/2006/relationships/slide" Target="slides/slide1.xml"/><Relationship Id="rId6" Type="http://schemas.openxmlformats.org/officeDocument/2006/relationships/slide" Target="slides/slide51.xml"/><Relationship Id="rId5" Type="http://schemas.openxmlformats.org/officeDocument/2006/relationships/slide" Target="slides/slide48.xml"/><Relationship Id="rId4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AFB6F4-B338-4116-BBA7-09EE2E66F47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66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981200"/>
            <a:ext cx="8420100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-</a:t>
            </a:r>
            <a:fld id="{D7226668-083E-4B0B-9BB6-0B5B38AC59A5}" type="slidenum">
              <a:rPr lang="zh-TW" altLang="en-US"/>
              <a:pPr/>
              <a:t>‹#›</a:t>
            </a:fld>
            <a:endParaRPr lang="zh-TW" altLang="en-US" dirty="0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742950" y="3657600"/>
            <a:ext cx="84201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10-</a:t>
            </a:r>
            <a:fld id="{F1D6C36B-5102-495B-BB51-AB9FBFE8CBF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89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23125" y="533400"/>
            <a:ext cx="2270125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12750" y="533400"/>
            <a:ext cx="6657975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10-</a:t>
            </a:r>
            <a:fld id="{276AD4BB-8529-4B72-96A8-B3858201F5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50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473280" y="6237312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-</a:t>
            </a:r>
            <a:fld id="{D797BD3E-63AB-4C78-A14E-53DF0B335DDC}" type="slidenum">
              <a:rPr lang="zh-TW" altLang="en-US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461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473280" y="6237312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-</a:t>
            </a:r>
            <a:fld id="{B20403BE-70E3-417F-8CBB-25767D228F19}" type="slidenum">
              <a:rPr lang="zh-TW" altLang="en-US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513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2750" y="1371600"/>
            <a:ext cx="44640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200" y="1371600"/>
            <a:ext cx="44640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10-</a:t>
            </a:r>
            <a:fld id="{5511FDEA-6A58-4E35-A8BA-6E90A7227C6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18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10-</a:t>
            </a:r>
            <a:fld id="{31CF7FDE-F8BB-463C-B88D-0954DF8635C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-</a:t>
            </a:r>
            <a:fld id="{B595EF6A-F4CE-4CB4-8807-39CCD26246D5}" type="slidenum">
              <a:rPr lang="zh-TW" altLang="en-US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501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-</a:t>
            </a:r>
            <a:fld id="{F8B519BD-7953-446D-8E0A-14017F9B8078}" type="slidenum">
              <a:rPr lang="zh-TW" altLang="en-US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63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10-</a:t>
            </a:r>
            <a:fld id="{4765BAE3-77FC-4209-AF04-CF351A1615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60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10-</a:t>
            </a:r>
            <a:fld id="{8C18E16E-F7BC-4A8A-8155-7C7F3665AF9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24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533400"/>
            <a:ext cx="81724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1371600"/>
            <a:ext cx="90805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412750" y="1230313"/>
            <a:ext cx="90805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12750" y="6172200"/>
            <a:ext cx="916305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新細明體" charset="-120"/>
              </a:defRPr>
            </a:lvl1pPr>
          </a:lstStyle>
          <a:p>
            <a:r>
              <a:rPr lang="zh-TW" altLang="en-US"/>
              <a:t>10-</a:t>
            </a:r>
            <a:fld id="{7DF1ED18-C468-45C5-AB76-B91EB067C7DC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412750" y="1230313"/>
            <a:ext cx="90805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55" name="Text Box 11"/>
          <p:cNvSpPr txBox="1">
            <a:spLocks noChangeArrowheads="1"/>
          </p:cNvSpPr>
          <p:nvPr userDrawn="1"/>
        </p:nvSpPr>
        <p:spPr bwMode="auto">
          <a:xfrm>
            <a:off x="387350" y="6286500"/>
            <a:ext cx="29559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TW" sz="900" b="1" i="1">
                <a:latin typeface="Times New Roman" pitchFamily="18" charset="0"/>
              </a:rPr>
              <a:t>Wei-Pang Yang, Information Management, NDHU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lr>
          <a:srgbClr val="009900"/>
        </a:buClr>
        <a:buSzPct val="70000"/>
        <a:buFont typeface="Wingdings" pitchFamily="2" charset="2"/>
        <a:buChar char="q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4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11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 descr="10%"/>
          <p:cNvSpPr>
            <a:spLocks noChangeArrowheads="1"/>
          </p:cNvSpPr>
          <p:nvPr/>
        </p:nvSpPr>
        <p:spPr bwMode="auto">
          <a:xfrm>
            <a:off x="1143000" y="1066800"/>
            <a:ext cx="8153400" cy="28956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114300" lvl="1" defTabSz="114300" eaLnBrk="0" hangingPunct="0">
              <a:tabLst>
                <a:tab pos="2641600" algn="l"/>
                <a:tab pos="2743200" algn="dec"/>
                <a:tab pos="2995613" algn="dec"/>
                <a:tab pos="3062288" algn="dec"/>
                <a:tab pos="3167063" algn="dec"/>
                <a:tab pos="3281363" algn="l"/>
                <a:tab pos="3371850" algn="l"/>
                <a:tab pos="3441700" algn="dec"/>
                <a:tab pos="3509963" algn="dec"/>
                <a:tab pos="3841750" algn="dec"/>
              </a:tabLst>
            </a:pPr>
            <a:endParaRPr lang="zh-TW" altLang="en-US" b="1">
              <a:latin typeface="Times New Roman" pitchFamily="18" charset="0"/>
              <a:ea typeface="新細明體" charset="-120"/>
            </a:endParaRP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8616950" cy="2438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7200" dirty="0">
                <a:solidFill>
                  <a:schemeClr val="tx1"/>
                </a:solidFill>
                <a:ea typeface="新細明體" charset="-120"/>
              </a:rPr>
              <a:t/>
            </a:r>
            <a:br>
              <a:rPr lang="zh-TW" altLang="en-US" sz="72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4400" dirty="0">
                <a:solidFill>
                  <a:schemeClr val="tx1"/>
                </a:solidFill>
                <a:ea typeface="新細明體" charset="-120"/>
              </a:rPr>
              <a:t>Unit  </a:t>
            </a:r>
            <a:r>
              <a:rPr lang="en-US" altLang="zh-TW" sz="4400" dirty="0" smtClean="0">
                <a:solidFill>
                  <a:schemeClr val="tx1"/>
                </a:solidFill>
                <a:ea typeface="新細明體" charset="-120"/>
              </a:rPr>
              <a:t>14</a:t>
            </a: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/>
            </a:r>
            <a:br>
              <a:rPr lang="en-US" altLang="zh-TW" sz="28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900" b="0" dirty="0">
                <a:solidFill>
                  <a:schemeClr val="tx1"/>
                </a:solidFill>
                <a:ea typeface="新細明體" charset="-120"/>
              </a:rPr>
              <a:t/>
            </a:r>
            <a:br>
              <a:rPr lang="en-US" altLang="zh-TW" sz="900" b="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6000" dirty="0">
                <a:solidFill>
                  <a:schemeClr val="tx1"/>
                </a:solidFill>
                <a:ea typeface="新細明體" charset="-120"/>
              </a:rPr>
              <a:t>Security and Integrity</a:t>
            </a:r>
            <a:r>
              <a:rPr lang="en-US" altLang="zh-TW" sz="4400" dirty="0">
                <a:solidFill>
                  <a:srgbClr val="6E0043"/>
                </a:solidFill>
                <a:ea typeface="新細明體" charset="-120"/>
              </a:rPr>
              <a:t> </a:t>
            </a:r>
            <a:r>
              <a:rPr lang="en-US" altLang="zh-TW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/>
            </a:r>
            <a:br>
              <a:rPr lang="en-US" altLang="zh-TW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</a:br>
            <a:endParaRPr lang="en-US" altLang="zh-TW" sz="5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226668-083E-4B0B-9BB6-0B5B38AC59A5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20552" y="533400"/>
            <a:ext cx="8172450" cy="685800"/>
          </a:xfrm>
        </p:spPr>
        <p:txBody>
          <a:bodyPr/>
          <a:lstStyle/>
          <a:p>
            <a:r>
              <a:rPr lang="en-US" altLang="zh-TW"/>
              <a:t>Security on SQL</a:t>
            </a:r>
            <a:r>
              <a:rPr lang="en-US" altLang="zh-TW" sz="3200"/>
              <a:t>: 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Authorization Subsystem</a:t>
            </a:r>
            <a:endParaRPr lang="zh-TW" altLang="en-US" sz="18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09600" y="1485881"/>
            <a:ext cx="9144000" cy="460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>
              <a:lnSpc>
                <a:spcPct val="14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 sz="1600" b="1" dirty="0">
                <a:latin typeface="Times New Roman" pitchFamily="18" charset="0"/>
                <a:ea typeface="華康行書體(P)" pitchFamily="66" charset="-120"/>
              </a:rPr>
              <a:t> The rights that apply to tables (both base tables and views):</a:t>
            </a:r>
          </a:p>
          <a:p>
            <a:pPr lvl="3" algn="l">
              <a:lnSpc>
                <a:spcPct val="7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 sz="1600" b="1" dirty="0">
                <a:latin typeface="Times New Roman" pitchFamily="18" charset="0"/>
                <a:ea typeface="華康行書體(P)" pitchFamily="66" charset="-120"/>
              </a:rPr>
              <a:t> </a:t>
            </a:r>
            <a:r>
              <a:rPr lang="en-US" altLang="zh-TW" sz="1400" dirty="0">
                <a:latin typeface="Times New Roman" pitchFamily="18" charset="0"/>
                <a:ea typeface="新細明體" charset="-120"/>
              </a:rPr>
              <a:t>SELECT</a:t>
            </a:r>
          </a:p>
          <a:p>
            <a:pPr lvl="3" algn="l">
              <a:lnSpc>
                <a:spcPct val="7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 sz="1400" dirty="0">
                <a:latin typeface="Times New Roman" pitchFamily="18" charset="0"/>
                <a:ea typeface="新細明體" charset="-120"/>
              </a:rPr>
              <a:t> UPDATE: can specify column</a:t>
            </a:r>
          </a:p>
          <a:p>
            <a:pPr lvl="3" algn="l">
              <a:lnSpc>
                <a:spcPct val="7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 sz="1400" dirty="0">
                <a:latin typeface="Times New Roman" pitchFamily="18" charset="0"/>
                <a:ea typeface="新細明體" charset="-120"/>
              </a:rPr>
              <a:t> DELETE</a:t>
            </a:r>
          </a:p>
          <a:p>
            <a:pPr lvl="3" algn="l">
              <a:lnSpc>
                <a:spcPct val="7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 sz="1400" dirty="0">
                <a:latin typeface="Times New Roman" pitchFamily="18" charset="0"/>
                <a:ea typeface="新細明體" charset="-120"/>
              </a:rPr>
              <a:t> INSERT</a:t>
            </a:r>
            <a:endParaRPr lang="en-US" altLang="zh-TW" sz="1600" b="1" dirty="0">
              <a:latin typeface="Times New Roman" pitchFamily="18" charset="0"/>
              <a:ea typeface="華康行書體(P)" pitchFamily="66" charset="-120"/>
            </a:endParaRPr>
          </a:p>
          <a:p>
            <a:pPr lvl="2" algn="l">
              <a:lnSpc>
                <a:spcPct val="12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 sz="1600" b="1" dirty="0">
                <a:latin typeface="Times New Roman" pitchFamily="18" charset="0"/>
                <a:ea typeface="華康行書體(P)" pitchFamily="66" charset="-120"/>
              </a:rPr>
              <a:t> The rights that apply to base tables only</a:t>
            </a:r>
          </a:p>
          <a:p>
            <a:pPr lvl="3" algn="l">
              <a:lnSpc>
                <a:spcPct val="7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 sz="1400" dirty="0">
                <a:latin typeface="Times New Roman" pitchFamily="18" charset="0"/>
                <a:ea typeface="新細明體" charset="-120"/>
              </a:rPr>
              <a:t> ALTER: right to execute ALTER TABLE</a:t>
            </a:r>
          </a:p>
          <a:p>
            <a:pPr lvl="3" algn="l">
              <a:lnSpc>
                <a:spcPct val="7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 sz="1400" dirty="0">
                <a:latin typeface="Times New Roman" pitchFamily="18" charset="0"/>
                <a:ea typeface="新細明體" charset="-120"/>
              </a:rPr>
              <a:t> INDEX: right to execute CREATE INDEX</a:t>
            </a:r>
          </a:p>
          <a:p>
            <a:pPr lvl="2" algn="l">
              <a:lnSpc>
                <a:spcPct val="12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 sz="1600" i="1" dirty="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The GRANT </a:t>
            </a:r>
            <a:r>
              <a:rPr lang="en-US" altLang="zh-TW" sz="1600" b="1" dirty="0">
                <a:latin typeface="Times New Roman" pitchFamily="18" charset="0"/>
                <a:ea typeface="新細明體" charset="-120"/>
              </a:rPr>
              <a:t>option</a:t>
            </a:r>
            <a:endParaRPr lang="en-US" altLang="zh-TW" sz="3200" b="1" dirty="0">
              <a:solidFill>
                <a:srgbClr val="006600"/>
              </a:solidFill>
              <a:latin typeface="Times New Roman" pitchFamily="18" charset="0"/>
              <a:ea typeface="新細明體" charset="-120"/>
            </a:endParaRPr>
          </a:p>
          <a:p>
            <a:pPr lvl="3" algn="l">
              <a:spcBef>
                <a:spcPct val="20000"/>
              </a:spcBef>
              <a:buClr>
                <a:srgbClr val="009900"/>
              </a:buClr>
              <a:buSzPct val="110000"/>
            </a:pPr>
            <a:r>
              <a:rPr lang="en-US" altLang="zh-TW" sz="1200" dirty="0">
                <a:latin typeface="Times New Roman" pitchFamily="18" charset="0"/>
                <a:ea typeface="新細明體" charset="-120"/>
              </a:rPr>
              <a:t>User U1: GRANT  SELECT  ON  TABLE  S  TO  U2  WITH  GRANT  OPTION;</a:t>
            </a:r>
          </a:p>
          <a:p>
            <a:pPr lvl="3" algn="l">
              <a:spcBef>
                <a:spcPct val="20000"/>
              </a:spcBef>
              <a:buClr>
                <a:srgbClr val="009900"/>
              </a:buClr>
              <a:buSzPct val="110000"/>
            </a:pPr>
            <a:r>
              <a:rPr lang="en-US" altLang="zh-TW" sz="1200" dirty="0">
                <a:latin typeface="Times New Roman" pitchFamily="18" charset="0"/>
                <a:ea typeface="新細明體" charset="-120"/>
              </a:rPr>
              <a:t>User U2: GRANT  SELECT  ON  TABLE  S  TO  U3  WITH  GRANT  OPTION;</a:t>
            </a:r>
          </a:p>
          <a:p>
            <a:pPr lvl="3" algn="l">
              <a:spcBef>
                <a:spcPct val="20000"/>
              </a:spcBef>
              <a:buClr>
                <a:srgbClr val="009900"/>
              </a:buClr>
              <a:buSzPct val="110000"/>
            </a:pPr>
            <a:r>
              <a:rPr lang="en-US" altLang="zh-TW" sz="1200" dirty="0">
                <a:latin typeface="Times New Roman" pitchFamily="18" charset="0"/>
                <a:ea typeface="新細明體" charset="-120"/>
              </a:rPr>
              <a:t>User U3: GRANT  SELECT  ON  TABLE  S  TO  U4  WITH  GRANT   OPTION;</a:t>
            </a:r>
          </a:p>
          <a:p>
            <a:pPr lvl="2" algn="l">
              <a:lnSpc>
                <a:spcPct val="13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 The </a:t>
            </a:r>
            <a:r>
              <a:rPr lang="en-US" altLang="zh-TW" sz="1400" b="1" dirty="0">
                <a:latin typeface="Times New Roman" pitchFamily="18" charset="0"/>
                <a:ea typeface="新細明體" charset="-120"/>
              </a:rPr>
              <a:t>REVOKE</a:t>
            </a: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 will </a:t>
            </a:r>
            <a:r>
              <a:rPr lang="en-US" altLang="zh-TW" sz="1600" u="sng" dirty="0">
                <a:latin typeface="Times New Roman" pitchFamily="18" charset="0"/>
                <a:ea typeface="新細明體" charset="-120"/>
              </a:rPr>
              <a:t>cascade</a:t>
            </a:r>
          </a:p>
          <a:p>
            <a:pPr lvl="3" algn="l">
              <a:spcBef>
                <a:spcPct val="20000"/>
              </a:spcBef>
              <a:buClr>
                <a:srgbClr val="009900"/>
              </a:buClr>
              <a:buSzPct val="110000"/>
            </a:pPr>
            <a:r>
              <a:rPr lang="en-US" altLang="zh-TW" sz="1200" dirty="0">
                <a:latin typeface="Times New Roman" pitchFamily="18" charset="0"/>
                <a:ea typeface="新細明體" charset="-120"/>
              </a:rPr>
              <a:t>User U1:  </a:t>
            </a:r>
            <a:r>
              <a:rPr lang="en-US" altLang="zh-TW" sz="1400" dirty="0">
                <a:latin typeface="Times New Roman" pitchFamily="18" charset="0"/>
                <a:ea typeface="新細明體" charset="-120"/>
              </a:rPr>
              <a:t>REVOKE  SELECT  ON  TABLE  S  FROM  U2; </a:t>
            </a:r>
          </a:p>
          <a:p>
            <a:pPr lvl="4" algn="l">
              <a:lnSpc>
                <a:spcPct val="7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 sz="1200" dirty="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U3, U4, are revoked automatically!</a:t>
            </a:r>
          </a:p>
          <a:p>
            <a:pPr lvl="2" algn="l">
              <a:lnSpc>
                <a:spcPct val="17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 sz="1600" b="1" dirty="0">
                <a:latin typeface="Times New Roman" pitchFamily="18" charset="0"/>
                <a:ea typeface="華康行書體(P)" pitchFamily="66" charset="-120"/>
              </a:rPr>
              <a:t> Authorization</a:t>
            </a:r>
            <a:r>
              <a:rPr lang="en-US" altLang="zh-TW" sz="1600" i="1" dirty="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can be queried (recorded in system catalog).</a:t>
            </a:r>
          </a:p>
          <a:p>
            <a:pPr lvl="3" algn="l">
              <a:lnSpc>
                <a:spcPct val="7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endParaRPr lang="en-US" altLang="zh-TW" sz="14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595313"/>
            <a:ext cx="8172450" cy="623887"/>
          </a:xfrm>
        </p:spPr>
        <p:txBody>
          <a:bodyPr/>
          <a:lstStyle/>
          <a:p>
            <a:r>
              <a:rPr lang="en-US" altLang="zh-TW"/>
              <a:t>Aspects of Security</a:t>
            </a:r>
            <a:endParaRPr lang="zh-TW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Symbol" pitchFamily="18" charset="2"/>
              <a:buChar char="·"/>
            </a:pPr>
            <a:r>
              <a:rPr lang="en-US" altLang="zh-TW" b="1" dirty="0"/>
              <a:t>Other Aspects of Security</a:t>
            </a:r>
          </a:p>
          <a:p>
            <a:pPr lvl="2">
              <a:buFont typeface="Symbol" pitchFamily="18" charset="2"/>
              <a:buChar char="-"/>
            </a:pPr>
            <a:r>
              <a:rPr lang="en-US" altLang="zh-TW" sz="1800" dirty="0"/>
              <a:t>The total system should be secure.</a:t>
            </a:r>
          </a:p>
          <a:p>
            <a:pPr lvl="2">
              <a:buFont typeface="Symbol" pitchFamily="18" charset="2"/>
              <a:buChar char="-"/>
            </a:pPr>
            <a:r>
              <a:rPr lang="en-US" altLang="zh-TW" sz="1800" dirty="0"/>
              <a:t>Not to assume the security system is perfect</a:t>
            </a:r>
          </a:p>
          <a:p>
            <a:pPr lvl="3"/>
            <a:r>
              <a:rPr lang="en-US" altLang="zh-TW" dirty="0"/>
              <a:t>Audit Trail: keep track of all operations' information.</a:t>
            </a:r>
          </a:p>
          <a:p>
            <a:pPr lvl="4">
              <a:buFontTx/>
              <a:buNone/>
            </a:pPr>
            <a:r>
              <a:rPr lang="en-US" altLang="zh-TW" dirty="0"/>
              <a:t>&lt;e.g.&gt; terminal, user, date, time, ...</a:t>
            </a:r>
            <a:endParaRPr lang="en-US" altLang="zh-TW" dirty="0">
              <a:hlinkClick r:id="rId2" action="ppaction://hlinksldjump"/>
            </a:endParaRPr>
          </a:p>
          <a:p>
            <a:pPr lvl="2">
              <a:buFont typeface="Symbol" pitchFamily="18" charset="2"/>
              <a:buChar char="-"/>
            </a:pPr>
            <a:r>
              <a:rPr lang="en-US" altLang="zh-TW" sz="1800" dirty="0">
                <a:hlinkClick r:id="rId2" action="ppaction://hlinksldjump"/>
              </a:rPr>
              <a:t>Statistical Databases: </a:t>
            </a:r>
            <a:r>
              <a:rPr lang="en-US" altLang="zh-TW" sz="1800" dirty="0" smtClean="0">
                <a:hlinkClick r:id="rId2" action="ppaction://hlinksldjump"/>
              </a:rPr>
              <a:t>14.5</a:t>
            </a:r>
            <a:endParaRPr lang="en-US" altLang="zh-TW" sz="1800" dirty="0">
              <a:hlinkClick r:id="rId3" action="ppaction://hlinksldjump"/>
            </a:endParaRPr>
          </a:p>
          <a:p>
            <a:pPr lvl="2">
              <a:buFont typeface="Symbol" pitchFamily="18" charset="2"/>
              <a:buChar char="-"/>
            </a:pPr>
            <a:r>
              <a:rPr lang="en-US" altLang="zh-TW" sz="1800" dirty="0">
                <a:hlinkClick r:id="rId3" action="ppaction://hlinksldjump"/>
              </a:rPr>
              <a:t>Data Encryption: </a:t>
            </a:r>
            <a:r>
              <a:rPr lang="en-US" altLang="zh-TW" sz="1800" dirty="0" smtClean="0">
                <a:hlinkClick r:id="rId3" action="ppaction://hlinksldjump"/>
              </a:rPr>
              <a:t>14.6</a:t>
            </a:r>
            <a:endParaRPr lang="en-US" altLang="zh-TW" sz="1800" u="sng" dirty="0"/>
          </a:p>
          <a:p>
            <a:pPr lvl="2">
              <a:buFont typeface="Symbol" pitchFamily="18" charset="2"/>
              <a:buChar char="-"/>
            </a:pPr>
            <a:r>
              <a:rPr lang="en-US" altLang="zh-TW" sz="1800" u="sng" dirty="0"/>
              <a:t>Access Control Schemes</a:t>
            </a:r>
            <a:r>
              <a:rPr lang="en-US" altLang="zh-TW" sz="1800" dirty="0"/>
              <a:t> (papers)</a:t>
            </a:r>
          </a:p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6487921" y="3065140"/>
            <a:ext cx="2576513" cy="2755182"/>
            <a:chOff x="5638800" y="3112218"/>
            <a:chExt cx="2576513" cy="2755182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6570498" y="3112218"/>
              <a:ext cx="635000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70000"/>
                </a:lnSpc>
              </a:pPr>
              <a:r>
                <a:rPr lang="en-US" altLang="zh-TW" sz="1200" dirty="0">
                  <a:latin typeface="Times New Roman" pitchFamily="18" charset="0"/>
                  <a:ea typeface="新細明體" charset="-120"/>
                </a:rPr>
                <a:t>   </a:t>
              </a:r>
              <a:r>
                <a:rPr lang="en-US" altLang="zh-TW" sz="1600" dirty="0">
                  <a:latin typeface="Times New Roman" pitchFamily="18" charset="0"/>
                  <a:ea typeface="新細明體" charset="-120"/>
                </a:rPr>
                <a:t>user</a:t>
              </a: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6383338" y="3748088"/>
              <a:ext cx="949325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6273800" y="4405313"/>
              <a:ext cx="1176338" cy="465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6419850" y="3770313"/>
              <a:ext cx="735013" cy="271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   </a:t>
              </a:r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DBMS</a:t>
              </a: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6445250" y="4413250"/>
              <a:ext cx="774700" cy="4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File</a:t>
              </a:r>
            </a:p>
            <a:p>
              <a:pPr eaLnBrk="0" hangingPunct="0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Manager</a:t>
              </a:r>
            </a:p>
          </p:txBody>
        </p:sp>
        <p:grpSp>
          <p:nvGrpSpPr>
            <p:cNvPr id="33" name="Group 10"/>
            <p:cNvGrpSpPr>
              <a:grpSpLocks/>
            </p:cNvGrpSpPr>
            <p:nvPr/>
          </p:nvGrpSpPr>
          <p:grpSpPr bwMode="auto">
            <a:xfrm>
              <a:off x="6459538" y="5353050"/>
              <a:ext cx="744537" cy="514350"/>
              <a:chOff x="3219" y="5873"/>
              <a:chExt cx="263" cy="261"/>
            </a:xfrm>
          </p:grpSpPr>
          <p:sp>
            <p:nvSpPr>
              <p:cNvPr id="43" name="Oval 11"/>
              <p:cNvSpPr>
                <a:spLocks noChangeArrowheads="1"/>
              </p:cNvSpPr>
              <p:nvPr/>
            </p:nvSpPr>
            <p:spPr bwMode="auto">
              <a:xfrm>
                <a:off x="3221" y="5873"/>
                <a:ext cx="255" cy="6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>
                <a:off x="3219" y="5913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auto">
              <a:xfrm>
                <a:off x="3482" y="5918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" name="Arc 14"/>
              <p:cNvSpPr>
                <a:spLocks/>
              </p:cNvSpPr>
              <p:nvPr/>
            </p:nvSpPr>
            <p:spPr bwMode="auto">
              <a:xfrm>
                <a:off x="3341" y="6083"/>
                <a:ext cx="130" cy="51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" name="Arc 15"/>
              <p:cNvSpPr>
                <a:spLocks/>
              </p:cNvSpPr>
              <p:nvPr/>
            </p:nvSpPr>
            <p:spPr bwMode="auto">
              <a:xfrm>
                <a:off x="3224" y="6086"/>
                <a:ext cx="113" cy="4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408 w 21600"/>
                  <a:gd name="T1" fmla="*/ 21599 h 21599"/>
                  <a:gd name="T2" fmla="*/ 0 w 21600"/>
                  <a:gd name="T3" fmla="*/ 0 h 21599"/>
                  <a:gd name="T4" fmla="*/ 21600 w 21600"/>
                  <a:gd name="T5" fmla="*/ 0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21407" y="21599"/>
                    </a:moveTo>
                    <a:cubicBezTo>
                      <a:pt x="9554" y="21493"/>
                      <a:pt x="0" y="11854"/>
                      <a:pt x="0" y="0"/>
                    </a:cubicBezTo>
                  </a:path>
                  <a:path w="21600" h="21599" stroke="0" extrusionOk="0">
                    <a:moveTo>
                      <a:pt x="21407" y="21599"/>
                    </a:moveTo>
                    <a:cubicBezTo>
                      <a:pt x="9554" y="21493"/>
                      <a:pt x="0" y="11854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3243" y="5967"/>
                <a:ext cx="192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    </a:t>
                </a:r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DB</a:t>
                </a:r>
              </a:p>
            </p:txBody>
          </p:sp>
        </p:grp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6827838" y="3448050"/>
              <a:ext cx="0" cy="273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6827838" y="4070350"/>
              <a:ext cx="0" cy="31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 flipH="1">
              <a:off x="6823075" y="49530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Arc 20"/>
            <p:cNvSpPr>
              <a:spLocks/>
            </p:cNvSpPr>
            <p:nvPr/>
          </p:nvSpPr>
          <p:spPr bwMode="auto">
            <a:xfrm>
              <a:off x="5638800" y="4181475"/>
              <a:ext cx="1184275" cy="4064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48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0"/>
                    <a:pt x="9638" y="28"/>
                    <a:pt x="2154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0"/>
                    <a:pt x="9638" y="28"/>
                    <a:pt x="2154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Arc 21"/>
            <p:cNvSpPr>
              <a:spLocks/>
            </p:cNvSpPr>
            <p:nvPr/>
          </p:nvSpPr>
          <p:spPr bwMode="auto">
            <a:xfrm>
              <a:off x="6835775" y="4175125"/>
              <a:ext cx="1155700" cy="414338"/>
            </a:xfrm>
            <a:custGeom>
              <a:avLst/>
              <a:gdLst>
                <a:gd name="G0" fmla="+- 53 0 0"/>
                <a:gd name="G1" fmla="+- 21600 0 0"/>
                <a:gd name="G2" fmla="+- 21600 0 0"/>
                <a:gd name="T0" fmla="*/ 0 w 21653"/>
                <a:gd name="T1" fmla="*/ 0 h 21600"/>
                <a:gd name="T2" fmla="*/ 21653 w 21653"/>
                <a:gd name="T3" fmla="*/ 21497 h 21600"/>
                <a:gd name="T4" fmla="*/ 53 w 2165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3" h="21600" fill="none" extrusionOk="0">
                  <a:moveTo>
                    <a:pt x="0" y="0"/>
                  </a:moveTo>
                  <a:cubicBezTo>
                    <a:pt x="17" y="0"/>
                    <a:pt x="35" y="-1"/>
                    <a:pt x="53" y="0"/>
                  </a:cubicBezTo>
                  <a:cubicBezTo>
                    <a:pt x="11942" y="0"/>
                    <a:pt x="21596" y="9607"/>
                    <a:pt x="21652" y="21497"/>
                  </a:cubicBezTo>
                </a:path>
                <a:path w="21653" h="21600" stroke="0" extrusionOk="0">
                  <a:moveTo>
                    <a:pt x="0" y="0"/>
                  </a:moveTo>
                  <a:cubicBezTo>
                    <a:pt x="17" y="0"/>
                    <a:pt x="35" y="-1"/>
                    <a:pt x="53" y="0"/>
                  </a:cubicBezTo>
                  <a:cubicBezTo>
                    <a:pt x="11942" y="0"/>
                    <a:pt x="21596" y="9607"/>
                    <a:pt x="21652" y="21497"/>
                  </a:cubicBezTo>
                  <a:lnTo>
                    <a:pt x="53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 flipH="1">
              <a:off x="7793038" y="4027488"/>
              <a:ext cx="187325" cy="269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7778750" y="3786188"/>
              <a:ext cx="436563" cy="271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user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7442200" y="4470400"/>
              <a:ext cx="45085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O.S.</a:t>
              </a: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 flipH="1">
              <a:off x="7391400" y="5562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743200"/>
            <a:ext cx="8420100" cy="762000"/>
          </a:xfrm>
        </p:spPr>
        <p:txBody>
          <a:bodyPr/>
          <a:lstStyle/>
          <a:p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.</a:t>
            </a:r>
            <a:r>
              <a:rPr lang="zh-TW" altLang="en-US" dirty="0"/>
              <a:t>3  </a:t>
            </a:r>
            <a:r>
              <a:rPr lang="en-US" altLang="zh-TW" dirty="0"/>
              <a:t>Integrity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226668-083E-4B0B-9BB6-0B5B38AC59A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General Considerations of Integrity</a:t>
            </a:r>
            <a:endParaRPr lang="zh-TW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20050" cy="4870450"/>
          </a:xfrm>
        </p:spPr>
        <p:txBody>
          <a:bodyPr/>
          <a:lstStyle/>
          <a:p>
            <a:pPr lvl="1">
              <a:spcBef>
                <a:spcPct val="30000"/>
              </a:spcBef>
            </a:pPr>
            <a:r>
              <a:rPr lang="en-US" altLang="zh-TW" sz="1800" b="1"/>
              <a:t>“Integrity"</a:t>
            </a:r>
            <a:r>
              <a:rPr lang="en-US" altLang="zh-TW" sz="1800"/>
              <a:t> refers to accuracy or correctness.</a:t>
            </a:r>
          </a:p>
          <a:p>
            <a:pPr lvl="1">
              <a:spcBef>
                <a:spcPct val="30000"/>
              </a:spcBef>
            </a:pPr>
            <a:r>
              <a:rPr lang="en-US" altLang="zh-TW" sz="1800"/>
              <a:t>Most of </a:t>
            </a:r>
            <a:r>
              <a:rPr lang="en-US" altLang="zh-TW" sz="1800" b="1" u="sng"/>
              <a:t>integrity checking</a:t>
            </a:r>
            <a:r>
              <a:rPr lang="en-US" altLang="zh-TW" sz="1800"/>
              <a:t> today is still done by </a:t>
            </a:r>
            <a:r>
              <a:rPr lang="en-US" altLang="zh-TW" sz="1800" u="sng"/>
              <a:t>user-written procedure</a:t>
            </a:r>
            <a:r>
              <a:rPr lang="en-US" altLang="zh-TW" sz="1800"/>
              <a:t>.</a:t>
            </a:r>
          </a:p>
          <a:p>
            <a:pPr lvl="1">
              <a:spcBef>
                <a:spcPct val="30000"/>
              </a:spcBef>
            </a:pPr>
            <a:r>
              <a:rPr lang="en-US" altLang="zh-TW" sz="1800"/>
              <a:t>It is preferable to specify </a:t>
            </a:r>
            <a:r>
              <a:rPr lang="en-US" altLang="zh-TW" sz="1800" b="1" u="sng"/>
              <a:t>integrity constraints</a:t>
            </a:r>
            <a:r>
              <a:rPr lang="en-US" altLang="zh-TW" sz="1800"/>
              <a:t> in </a:t>
            </a:r>
            <a:r>
              <a:rPr lang="en-US" altLang="zh-TW" sz="1800" u="sng"/>
              <a:t>declarative fashion</a:t>
            </a:r>
            <a:r>
              <a:rPr lang="en-US" altLang="zh-TW" sz="1800"/>
              <a:t> and have the system to do the check.</a:t>
            </a:r>
          </a:p>
          <a:p>
            <a:pPr lvl="1">
              <a:spcBef>
                <a:spcPct val="30000"/>
              </a:spcBef>
            </a:pPr>
            <a:r>
              <a:rPr lang="en-US" altLang="zh-TW" sz="1800"/>
              <a:t>Integrity constraint can be regarded as a condition that all correct states of the database required to satisfy.</a:t>
            </a:r>
          </a:p>
          <a:p>
            <a:pPr lvl="2">
              <a:spcBef>
                <a:spcPct val="30000"/>
              </a:spcBef>
              <a:buFontTx/>
              <a:buNone/>
            </a:pPr>
            <a:r>
              <a:rPr lang="en-US" altLang="zh-TW" sz="1600"/>
              <a:t>&lt;e.g.&gt;  FORALL SX ( SX.STATUS &gt; 0 )</a:t>
            </a:r>
          </a:p>
          <a:p>
            <a:pPr lvl="1">
              <a:lnSpc>
                <a:spcPct val="140000"/>
              </a:lnSpc>
              <a:spcBef>
                <a:spcPct val="30000"/>
              </a:spcBef>
            </a:pPr>
            <a:r>
              <a:rPr lang="en-US" altLang="zh-TW" sz="1800"/>
              <a:t>If an integrity constraint is violated, either</a:t>
            </a: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TW" sz="1600"/>
              <a:t>		</a:t>
            </a:r>
            <a:r>
              <a:rPr lang="en-US" altLang="zh-TW" sz="1800"/>
              <a:t>&lt;1&gt; Reject, or</a:t>
            </a: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TW" sz="1800"/>
              <a:t>		&lt;2&gt; Perform </a:t>
            </a:r>
            <a:r>
              <a:rPr lang="en-US" altLang="zh-TW" sz="1800" b="1"/>
              <a:t>compensating action</a:t>
            </a:r>
            <a:r>
              <a:rPr lang="en-US" altLang="zh-TW" sz="1800"/>
              <a:t> to ensure the correctness.</a:t>
            </a:r>
          </a:p>
          <a:p>
            <a:pPr lvl="1">
              <a:spcBef>
                <a:spcPct val="30000"/>
              </a:spcBef>
            </a:pPr>
            <a:r>
              <a:rPr lang="en-US" altLang="zh-TW" sz="1800" u="sng"/>
              <a:t>Language</a:t>
            </a:r>
            <a:r>
              <a:rPr lang="en-US" altLang="zh-TW" sz="1800"/>
              <a:t> for specifying </a:t>
            </a:r>
            <a:r>
              <a:rPr lang="en-US" altLang="zh-TW" sz="1800" u="sng"/>
              <a:t>integrity constraints</a:t>
            </a:r>
            <a:r>
              <a:rPr lang="en-US" altLang="zh-TW" sz="1800"/>
              <a:t> should include</a:t>
            </a:r>
          </a:p>
          <a:p>
            <a:pPr lvl="2">
              <a:spcBef>
                <a:spcPct val="30000"/>
              </a:spcBef>
              <a:buFontTx/>
              <a:buNone/>
            </a:pPr>
            <a:r>
              <a:rPr lang="en-US" altLang="zh-TW" sz="1800"/>
              <a:t>&lt;1&gt; the ability to specify arbitrary </a:t>
            </a:r>
            <a:r>
              <a:rPr lang="en-US" altLang="zh-TW" sz="1800" b="1"/>
              <a:t>conditions</a:t>
            </a:r>
            <a:r>
              <a:rPr lang="en-US" altLang="zh-TW" sz="1800"/>
              <a:t>.</a:t>
            </a:r>
          </a:p>
          <a:p>
            <a:pPr lvl="2">
              <a:spcBef>
                <a:spcPct val="30000"/>
              </a:spcBef>
              <a:buFontTx/>
              <a:buNone/>
            </a:pPr>
            <a:r>
              <a:rPr lang="en-US" altLang="zh-TW" sz="1800"/>
              <a:t>&lt;2&gt; the ability to specify </a:t>
            </a:r>
            <a:r>
              <a:rPr lang="en-US" altLang="zh-TW" sz="1800" b="1"/>
              <a:t>compensating actions</a:t>
            </a:r>
            <a:r>
              <a:rPr lang="en-US" altLang="zh-TW" sz="1800"/>
              <a:t>.</a:t>
            </a:r>
            <a:endParaRPr lang="zh-TW" altLang="en-US" sz="180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105525" y="3141663"/>
            <a:ext cx="3313113" cy="1190625"/>
          </a:xfrm>
          <a:prstGeom prst="rect">
            <a:avLst/>
          </a:prstGeom>
          <a:noFill/>
          <a:ln w="38100" cmpd="dbl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CREATE  INTEGRITY  RULE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R1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ON  INSERT    S.STATUS,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UPDATE  S.STATUS;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CHECK  FORALL  S ( S.STATUS &gt; 0 )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ELSE  REJECT;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Types of Integrity Constraints</a:t>
            </a:r>
            <a:endParaRPr lang="zh-TW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7543800" cy="46482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zh-TW"/>
              <a:t> </a:t>
            </a:r>
            <a:r>
              <a:rPr lang="en-US" altLang="zh-TW" sz="1800" u="sng"/>
              <a:t>Domain Constraints</a:t>
            </a:r>
            <a:endParaRPr lang="en-US" altLang="zh-TW" sz="180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1600"/>
              <a:t>values of an attribute are required to belong to a pool of legal values (domain).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zh-TW" sz="1400"/>
              <a:t>&lt;e.g.&gt; S.STATUS  &gt; 0			           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zh-TW" sz="1400"/>
              <a:t>           SP.QTY  &gt; 0</a:t>
            </a:r>
          </a:p>
          <a:p>
            <a:pPr lvl="1">
              <a:lnSpc>
                <a:spcPct val="80000"/>
              </a:lnSpc>
            </a:pPr>
            <a:r>
              <a:rPr lang="en-US" altLang="zh-TW" sz="1800"/>
              <a:t> </a:t>
            </a:r>
            <a:r>
              <a:rPr lang="en-US" altLang="zh-TW" sz="1800" u="sng"/>
              <a:t>Primary and Foreign key constraints</a:t>
            </a:r>
            <a:r>
              <a:rPr lang="en-US" altLang="zh-TW" sz="1800"/>
              <a:t>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zh-TW" sz="1400"/>
              <a:t>&lt;e.g.&gt; S.S#  must be unique		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zh-TW" sz="1400"/>
              <a:t>           SP.S#  must be contained in S.S#.</a:t>
            </a:r>
          </a:p>
          <a:p>
            <a:pPr lvl="1">
              <a:lnSpc>
                <a:spcPct val="90000"/>
              </a:lnSpc>
            </a:pPr>
            <a:r>
              <a:rPr lang="en-US" altLang="zh-TW" sz="1800"/>
              <a:t> </a:t>
            </a:r>
            <a:r>
              <a:rPr lang="en-US" altLang="zh-TW" sz="1800" u="sng"/>
              <a:t>FD, MVD, JD</a:t>
            </a:r>
            <a:endParaRPr lang="en-US" altLang="zh-TW" sz="1800"/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zh-TW" sz="1400"/>
              <a:t>&lt;e.g.&gt;  S.S# =&gt;  S.CITY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zh-TW" sz="1400"/>
              <a:t>                  SX     SY ( IF  SX.S# = SY.S# THEN  SX.CITY = SY.CITY )</a:t>
            </a:r>
          </a:p>
          <a:p>
            <a:pPr lvl="1">
              <a:lnSpc>
                <a:spcPct val="80000"/>
              </a:lnSpc>
            </a:pPr>
            <a:r>
              <a:rPr lang="en-US" altLang="zh-TW" sz="1800"/>
              <a:t> </a:t>
            </a:r>
            <a:r>
              <a:rPr lang="en-US" altLang="zh-TW" sz="1800" u="sng"/>
              <a:t>Format Constraints</a:t>
            </a:r>
            <a:endParaRPr lang="en-US" altLang="zh-TW" sz="1800"/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zh-TW" sz="1400"/>
              <a:t>&lt;e.g.&gt; ID number: A999999999</a:t>
            </a:r>
          </a:p>
          <a:p>
            <a:pPr lvl="1">
              <a:lnSpc>
                <a:spcPct val="80000"/>
              </a:lnSpc>
            </a:pPr>
            <a:r>
              <a:rPr lang="en-US" altLang="zh-TW" sz="1800"/>
              <a:t> </a:t>
            </a:r>
            <a:r>
              <a:rPr lang="en-US" altLang="zh-TW" sz="1800" u="sng"/>
              <a:t>Range Constraints</a:t>
            </a:r>
            <a:endParaRPr lang="en-US" altLang="zh-TW" sz="1800"/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zh-TW" sz="1400"/>
              <a:t>&lt;e.g.&gt; SALARY in ( 10,000 ~ 100,000 ).</a:t>
            </a:r>
            <a:endParaRPr lang="zh-TW" altLang="en-US" sz="1400"/>
          </a:p>
        </p:txBody>
      </p:sp>
      <p:graphicFrame>
        <p:nvGraphicFramePr>
          <p:cNvPr id="2048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00" y="3657600"/>
          <a:ext cx="19367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3" imgW="125280" imgH="137880" progId="Equation">
                  <p:embed/>
                </p:oleObj>
              </mc:Choice>
              <mc:Fallback>
                <p:oleObj name="Equation" r:id="rId3" imgW="125280" imgH="137880" progId="Equation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193675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7200" y="3657600"/>
          <a:ext cx="19367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5" imgW="125280" imgH="137880" progId="Equation">
                  <p:embed/>
                </p:oleObj>
              </mc:Choice>
              <mc:Fallback>
                <p:oleObj name="Equation" r:id="rId5" imgW="125280" imgH="137880" progId="Equation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657600"/>
                        <a:ext cx="193675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Hypothetical Integrity Language</a:t>
            </a:r>
            <a:endParaRPr lang="zh-TW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990600" y="1282700"/>
            <a:ext cx="85344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 eaLnBrk="0" hangingPunct="0">
              <a:spcBef>
                <a:spcPct val="50000"/>
              </a:spcBef>
              <a:buClr>
                <a:srgbClr val="009900"/>
              </a:buClr>
              <a:buSzPct val="100000"/>
              <a:buFont typeface="Wingdings" pitchFamily="2" charset="2"/>
              <a:buChar char="§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Two statements 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&lt;1&gt; CREATE INTEGRITY RULE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&lt;2&gt; DROP INTEGRITY RULE</a:t>
            </a:r>
          </a:p>
          <a:p>
            <a:pPr lvl="2" algn="l" eaLnBrk="0" hangingPunct="0">
              <a:spcBef>
                <a:spcPct val="50000"/>
              </a:spcBef>
              <a:buClr>
                <a:srgbClr val="009900"/>
              </a:buClr>
              <a:buSzPct val="100000"/>
              <a:buFont typeface="Wingdings" pitchFamily="2" charset="2"/>
              <a:buChar char="§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&lt;e.g.1&gt;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 STATUS values must be positive: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endParaRPr lang="en-US" altLang="zh-TW" sz="1600">
              <a:latin typeface="Times New Roman" pitchFamily="18" charset="0"/>
              <a:ea typeface="新細明體" charset="-120"/>
            </a:endParaRPr>
          </a:p>
          <a:p>
            <a:pPr lvl="3" algn="l" eaLnBrk="0" hangingPunct="0">
              <a:spcBef>
                <a:spcPct val="50000"/>
              </a:spcBef>
              <a:buSzPct val="100000"/>
            </a:pPr>
            <a:endParaRPr lang="en-US" altLang="zh-TW">
              <a:latin typeface="Times New Roman" pitchFamily="18" charset="0"/>
              <a:ea typeface="新細明體" charset="-120"/>
            </a:endParaRPr>
          </a:p>
          <a:p>
            <a:pPr lvl="3" algn="l" eaLnBrk="0" hangingPunct="0">
              <a:spcBef>
                <a:spcPct val="50000"/>
              </a:spcBef>
              <a:buSzPct val="100000"/>
            </a:pPr>
            <a:endParaRPr lang="en-US" altLang="zh-TW">
              <a:latin typeface="Times New Roman" pitchFamily="18" charset="0"/>
              <a:ea typeface="新細明體" charset="-120"/>
            </a:endParaRPr>
          </a:p>
          <a:p>
            <a:pPr lvl="3" algn="l" eaLnBrk="0" hangingPunct="0">
              <a:spcBef>
                <a:spcPct val="50000"/>
              </a:spcBef>
              <a:buSzPct val="100000"/>
            </a:pPr>
            <a:endParaRPr lang="en-US" altLang="zh-TW">
              <a:latin typeface="Times New Roman" pitchFamily="18" charset="0"/>
              <a:ea typeface="新細明體" charset="-120"/>
            </a:endParaRPr>
          </a:p>
          <a:p>
            <a:pPr lvl="3" algn="l" eaLnBrk="0" hangingPunct="0">
              <a:lnSpc>
                <a:spcPct val="40000"/>
              </a:lnSpc>
              <a:spcBef>
                <a:spcPct val="50000"/>
              </a:spcBef>
              <a:buSzPct val="100000"/>
              <a:buFontTx/>
              <a:buChar char="-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Rule name: R1.</a:t>
            </a:r>
          </a:p>
          <a:p>
            <a:pPr lvl="3" algn="l" eaLnBrk="0" hangingPunct="0">
              <a:lnSpc>
                <a:spcPct val="60000"/>
              </a:lnSpc>
              <a:spcBef>
                <a:spcPct val="50000"/>
              </a:spcBef>
              <a:buSzPct val="100000"/>
              <a:buFontTx/>
              <a:buChar char="-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Checking times: ON  INSERT  S.STATUS, UPDATE S.STATUS.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  <a:buFontTx/>
              <a:buChar char="-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Constraint: FORALL  S ( S.STATUS &gt; 0 )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  <a:buFontTx/>
              <a:buChar char="-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Violation Response:  REJECT.</a:t>
            </a:r>
          </a:p>
          <a:p>
            <a:pPr lvl="2" algn="l" eaLnBrk="0" hangingPunct="0">
              <a:spcBef>
                <a:spcPct val="50000"/>
              </a:spcBef>
              <a:buClr>
                <a:srgbClr val="009900"/>
              </a:buClr>
              <a:buSzPct val="100000"/>
              <a:buFont typeface="Wingdings" pitchFamily="2" charset="2"/>
              <a:buChar char="§"/>
            </a:pPr>
            <a:r>
              <a:rPr lang="en-US" altLang="zh-TW" b="1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Default</a:t>
            </a:r>
          </a:p>
          <a:p>
            <a:pPr lvl="3" algn="l" eaLnBrk="0" hangingPunct="0">
              <a:lnSpc>
                <a:spcPct val="0"/>
              </a:lnSpc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                   CREATE  INTEGRITY  RULE  </a:t>
            </a:r>
            <a:r>
              <a:rPr lang="en-US" altLang="zh-TW" sz="1600" b="1">
                <a:latin typeface="Times New Roman" pitchFamily="18" charset="0"/>
                <a:ea typeface="新細明體" charset="-120"/>
              </a:rPr>
              <a:t>R1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                       CHECK  S.STATUS &gt; 0;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grpSp>
        <p:nvGrpSpPr>
          <p:cNvPr id="21515" name="Group 11"/>
          <p:cNvGrpSpPr>
            <a:grpSpLocks/>
          </p:cNvGrpSpPr>
          <p:nvPr/>
        </p:nvGrpSpPr>
        <p:grpSpPr bwMode="auto">
          <a:xfrm>
            <a:off x="3200400" y="2590800"/>
            <a:ext cx="3965575" cy="1462088"/>
            <a:chOff x="624" y="1959"/>
            <a:chExt cx="2498" cy="921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771" y="2005"/>
              <a:ext cx="233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CREATE  INTEGRITY  RULE  </a:t>
              </a:r>
              <a:r>
                <a:rPr lang="en-US" altLang="zh-TW" sz="1600" b="1">
                  <a:latin typeface="Times New Roman" pitchFamily="18" charset="0"/>
                  <a:ea typeface="新細明體" charset="-120"/>
                </a:rPr>
                <a:t>R1</a:t>
              </a:r>
            </a:p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ON  INSERT    S.STATUS,</a:t>
              </a:r>
            </a:p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        UPDATE  S.STATUS;</a:t>
              </a:r>
            </a:p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CHECK  FORALL  S ( S.STATUS &gt; 0 )</a:t>
              </a:r>
            </a:p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ELSE  REJECT;</a:t>
              </a: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624" y="1959"/>
              <a:ext cx="2498" cy="9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200400" y="5410200"/>
            <a:ext cx="4038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Hypothetical Integrity Language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zh-TW"/>
              <a:t>When a CREATE INTEGRITY RULE statement is executed:</a:t>
            </a:r>
          </a:p>
          <a:p>
            <a:pPr lvl="3">
              <a:buFontTx/>
              <a:buNone/>
            </a:pPr>
            <a:r>
              <a:rPr lang="en-US" altLang="zh-TW"/>
              <a:t>(1) the system check if the </a:t>
            </a:r>
            <a:r>
              <a:rPr lang="en-US" altLang="zh-TW" u="sng"/>
              <a:t>current database state</a:t>
            </a:r>
            <a:r>
              <a:rPr lang="en-US" altLang="zh-TW"/>
              <a:t> satisfied the specified constraint,</a:t>
            </a:r>
          </a:p>
          <a:p>
            <a:pPr lvl="3">
              <a:buFontTx/>
              <a:buNone/>
            </a:pPr>
            <a:r>
              <a:rPr lang="en-US" altLang="zh-TW"/>
              <a:t>      YES =&gt; accept the rule</a:t>
            </a:r>
          </a:p>
          <a:p>
            <a:pPr lvl="3">
              <a:buFontTx/>
              <a:buNone/>
            </a:pPr>
            <a:r>
              <a:rPr lang="en-US" altLang="zh-TW"/>
              <a:t>       NO  =&gt; reject the rule</a:t>
            </a:r>
          </a:p>
          <a:p>
            <a:pPr lvl="3">
              <a:buFontTx/>
              <a:buNone/>
            </a:pPr>
            <a:r>
              <a:rPr lang="en-US" altLang="zh-TW"/>
              <a:t>(2) the accepted rule is saved in </a:t>
            </a:r>
            <a:r>
              <a:rPr lang="en-US" altLang="zh-TW" b="1" u="sng"/>
              <a:t>system catalog</a:t>
            </a:r>
            <a:r>
              <a:rPr lang="en-US" altLang="zh-TW"/>
              <a:t>,</a:t>
            </a:r>
          </a:p>
          <a:p>
            <a:pPr lvl="3">
              <a:buFontTx/>
              <a:buNone/>
            </a:pPr>
            <a:r>
              <a:rPr lang="en-US" altLang="zh-TW"/>
              <a:t>(3) DBMS monitor all operations at the specified checking times.</a:t>
            </a:r>
          </a:p>
          <a:p>
            <a:pPr lvl="2">
              <a:lnSpc>
                <a:spcPct val="180000"/>
              </a:lnSpc>
            </a:pPr>
            <a:r>
              <a:rPr lang="en-US" altLang="zh-TW"/>
              <a:t> The integrity rule can be dropped</a:t>
            </a:r>
          </a:p>
          <a:p>
            <a:pPr lvl="3">
              <a:buFontTx/>
              <a:buNone/>
            </a:pPr>
            <a:r>
              <a:rPr lang="en-US" altLang="zh-TW"/>
              <a:t>   </a:t>
            </a:r>
            <a:r>
              <a:rPr lang="en-US" altLang="zh-TW" sz="2000"/>
              <a:t>DROP INTEGRITY RULE </a:t>
            </a:r>
            <a:r>
              <a:rPr lang="en-US" altLang="zh-TW" sz="2000" b="1"/>
              <a:t>R1</a:t>
            </a:r>
            <a:r>
              <a:rPr lang="en-US" altLang="zh-TW" sz="2000"/>
              <a:t>;</a:t>
            </a:r>
          </a:p>
          <a:p>
            <a:endParaRPr lang="zh-TW" altLang="en-US" sz="26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Hypothetical Integrity Language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371600"/>
            <a:ext cx="8883650" cy="4648200"/>
          </a:xfrm>
        </p:spPr>
        <p:txBody>
          <a:bodyPr/>
          <a:lstStyle/>
          <a:p>
            <a:pPr lvl="2">
              <a:lnSpc>
                <a:spcPct val="80000"/>
              </a:lnSpc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/>
              <a:t>&lt;e.g.2&gt;  [The constraints can be arbitrary complex]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zh-TW" sz="1600"/>
              <a:t>           Assume that </a:t>
            </a:r>
            <a:r>
              <a:rPr lang="en-US" altLang="zh-TW" sz="1600" b="1"/>
              <a:t>SP</a:t>
            </a:r>
            <a:r>
              <a:rPr lang="en-US" altLang="zh-TW" sz="1600"/>
              <a:t> includes MONTH, DAY, YEAR, each is CHAR(2), representing  </a:t>
            </a:r>
            <a:br>
              <a:rPr lang="en-US" altLang="zh-TW" sz="1600"/>
            </a:br>
            <a:r>
              <a:rPr lang="en-US" altLang="zh-TW" sz="1600"/>
              <a:t>       the date of the shipment.</a:t>
            </a:r>
          </a:p>
          <a:p>
            <a:endParaRPr lang="zh-TW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514600" y="2133600"/>
            <a:ext cx="4267200" cy="405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CREATE INTEGRITY RULE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R2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CHECK IS_INTEGER (SP.YEAR)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AND IS_INTEGER (SP.MONTH)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AND IS_INTEGER (SP.DAY)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AND NUM (SP.YEAR) BETWEEN 0 AND 99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AND NUM (SP.MONTH) BETWEEN 1 AND 12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AND NUM (SP.DAY) &gt; 0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AND IF NUM (SP.MONTH) IN (1,3,5,7,8,10,12)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THEN NUM (SP.DAY) &lt; 32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AND IF NUM (SP.MONTH) IN (4,6,9,11)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THEN NUM (SP.DAY) &lt; 31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AND IF NUM (SP.MONTH) = 2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THEN NUM (SP.DAY) &lt;30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AND IF NUM (SP.MONTH) = 2 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AND NUM (SP.DAY) &lt;&gt;0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AND MOD (NUM(SP.YEAR),4) = 0</a:t>
            </a:r>
          </a:p>
          <a:p>
            <a:pPr lvl="2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THEN NUM (SP.DAY) &lt; 29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Hypothetical Integrity Language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371600"/>
            <a:ext cx="8655050" cy="4648200"/>
          </a:xfrm>
        </p:spPr>
        <p:txBody>
          <a:bodyPr/>
          <a:lstStyle/>
          <a:p>
            <a:pPr lvl="3">
              <a:lnSpc>
                <a:spcPct val="90000"/>
              </a:lnSpc>
              <a:buFont typeface="Wingdings" pitchFamily="2" charset="2"/>
              <a:buChar char="§"/>
            </a:pPr>
            <a:r>
              <a:rPr lang="zh-TW" altLang="en-US" sz="2000"/>
              <a:t>&lt;</a:t>
            </a:r>
            <a:r>
              <a:rPr lang="en-US" altLang="zh-TW" sz="2000"/>
              <a:t>e.g.3&gt; Status values must never decrease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2000"/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/>
          </a:p>
          <a:p>
            <a:pPr lvl="3">
              <a:lnSpc>
                <a:spcPct val="170000"/>
              </a:lnSpc>
              <a:buFont typeface="Wingdings" pitchFamily="2" charset="2"/>
              <a:buChar char="§"/>
            </a:pPr>
            <a:r>
              <a:rPr lang="en-US" altLang="zh-TW" sz="2000"/>
              <a:t>&lt;e.g.4&gt; The average supplier must supply greater than 25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2000"/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/>
          </a:p>
          <a:p>
            <a:pPr lvl="3">
              <a:lnSpc>
                <a:spcPct val="160000"/>
              </a:lnSpc>
              <a:buFont typeface="Wingdings" pitchFamily="2" charset="2"/>
              <a:buChar char="§"/>
            </a:pPr>
            <a:r>
              <a:rPr lang="en-US" altLang="zh-TW" sz="2000"/>
              <a:t>&lt;e.g.5&gt; Every London supplier must supply part p2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2000"/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/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/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>
              <a:latin typeface="Comic Sans MS" pitchFamily="66" charset="0"/>
            </a:endParaRP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>
                <a:latin typeface="Comic Sans MS" pitchFamily="66" charset="0"/>
              </a:rPr>
              <a:t>Note:</a:t>
            </a:r>
            <a:r>
              <a:rPr lang="en-US" altLang="zh-TW"/>
              <a:t> the constraint must be </a:t>
            </a:r>
            <a:r>
              <a:rPr lang="en-US" altLang="zh-TW" u="sng"/>
              <a:t>checked at commit time</a:t>
            </a:r>
            <a:r>
              <a:rPr lang="en-US" altLang="zh-TW"/>
              <a:t>, otherwise, it's never possible to INSERT a </a:t>
            </a:r>
            <a:r>
              <a:rPr lang="en-US" altLang="zh-TW" u="sng"/>
              <a:t>new S</a:t>
            </a:r>
            <a:r>
              <a:rPr lang="en-US" altLang="zh-TW"/>
              <a:t> record for a supplier in 'London'.</a:t>
            </a:r>
          </a:p>
          <a:p>
            <a:pPr>
              <a:lnSpc>
                <a:spcPct val="90000"/>
              </a:lnSpc>
            </a:pPr>
            <a:endParaRPr lang="zh-TW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048000" y="1676400"/>
            <a:ext cx="51816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CREATE INTEGRITY RULE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R3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BEFORE UPDATE OF S.STATUS FROM NEW_STATUS: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CHECK NEW_STATUS &gt; S.STATUS;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048000" y="2819400"/>
            <a:ext cx="4402138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CREATE INTEGRITY RULE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R4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CHECK IF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EXISTS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S( ) THEN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AVG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(S.STATUS) &gt; 25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971800" y="4038600"/>
            <a:ext cx="423068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CREATE INTEGRITY RULE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R5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AT COMMIT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: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CHECK IF S.CITY =  'London‘ THEN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EXISTS SP (SP.S# = S.S# AND SP.P# = 'P2')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ELSE ROLLBACK;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Hypothetical Integrity Language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>
              <a:buFont typeface="Wingdings" pitchFamily="2" charset="2"/>
              <a:buChar char="§"/>
            </a:pPr>
            <a:r>
              <a:rPr lang="en-US" altLang="zh-TW" sz="2000"/>
              <a:t>&lt;e.g.6&gt;  Field S# is the </a:t>
            </a:r>
            <a:r>
              <a:rPr lang="en-US" altLang="zh-TW" sz="2000" u="sng"/>
              <a:t>primary key</a:t>
            </a:r>
            <a:r>
              <a:rPr lang="en-US" altLang="zh-TW" sz="2000"/>
              <a:t> for S.</a:t>
            </a:r>
          </a:p>
          <a:p>
            <a:pPr lvl="3">
              <a:buFontTx/>
              <a:buNone/>
            </a:pPr>
            <a:endParaRPr lang="en-US" altLang="zh-TW" sz="2000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>
              <a:latin typeface="Comic Sans MS" pitchFamily="66" charset="0"/>
            </a:endParaRPr>
          </a:p>
          <a:p>
            <a:pPr lvl="3">
              <a:lnSpc>
                <a:spcPct val="380000"/>
              </a:lnSpc>
              <a:buFontTx/>
              <a:buNone/>
            </a:pPr>
            <a:r>
              <a:rPr lang="en-US" altLang="zh-TW">
                <a:latin typeface="Comic Sans MS" pitchFamily="66" charset="0"/>
              </a:rPr>
              <a:t>Note:</a:t>
            </a:r>
            <a:r>
              <a:rPr lang="en-US" altLang="zh-TW"/>
              <a:t>  The syntax in SQL: PRIMARY KEY(S#) is a much better alternative.</a:t>
            </a:r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endParaRPr lang="zh-TW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11488" y="1916113"/>
            <a:ext cx="3883025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CREATE INTEGRITY RULE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R6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BEFORE INSERT OF S FROM NEW_S,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UPDATE OF S.S# FROM NEW_S.S# :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CHECK NOT (IS_NULL(NEW_S.S#))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AND NOT EXISTS SX ( SX.S# =NEW_S.S#)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008313" y="4221163"/>
            <a:ext cx="32004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CREATE TABLE S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( S# CHAR(20)</a:t>
            </a:r>
          </a:p>
          <a:p>
            <a:pPr algn="l" eaLnBrk="0" hangingPunct="0">
              <a:lnSpc>
                <a:spcPct val="50000"/>
              </a:lnSpc>
            </a:pPr>
            <a:r>
              <a:rPr lang="en-US" altLang="zh-TW" b="1">
                <a:latin typeface="Times New Roman" pitchFamily="18" charset="0"/>
                <a:ea typeface="新細明體" charset="-120"/>
              </a:rPr>
              <a:t>                 .</a:t>
            </a:r>
          </a:p>
          <a:p>
            <a:pPr algn="l" eaLnBrk="0" hangingPunct="0">
              <a:lnSpc>
                <a:spcPct val="50000"/>
              </a:lnSpc>
            </a:pPr>
            <a:r>
              <a:rPr lang="en-US" altLang="zh-TW" b="1">
                <a:latin typeface="Times New Roman" pitchFamily="18" charset="0"/>
                <a:ea typeface="新細明體" charset="-120"/>
              </a:rPr>
              <a:t>                 .</a:t>
            </a:r>
          </a:p>
          <a:p>
            <a:pPr algn="l" eaLnBrk="0" hangingPunct="0">
              <a:lnSpc>
                <a:spcPct val="50000"/>
              </a:lnSpc>
            </a:pPr>
            <a:r>
              <a:rPr lang="en-US" altLang="zh-TW" b="1">
                <a:latin typeface="Times New Roman" pitchFamily="18" charset="0"/>
                <a:ea typeface="新細明體" charset="-120"/>
              </a:rPr>
              <a:t>                 .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PRIMARY KEY (S#));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172450" cy="838200"/>
          </a:xfrm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Contents</a:t>
            </a:r>
            <a:endParaRPr lang="zh-TW" altLang="en-US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404" y="1376910"/>
            <a:ext cx="5257800" cy="46482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.</a:t>
            </a:r>
            <a:r>
              <a:rPr lang="zh-TW" altLang="en-US" dirty="0"/>
              <a:t>1  </a:t>
            </a:r>
            <a:r>
              <a:rPr lang="en-US" altLang="zh-TW" dirty="0"/>
              <a:t>Introduction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.</a:t>
            </a:r>
            <a:r>
              <a:rPr lang="zh-TW" altLang="en-US" dirty="0"/>
              <a:t>2  </a:t>
            </a:r>
            <a:r>
              <a:rPr lang="en-US" altLang="zh-TW" dirty="0"/>
              <a:t>Security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.</a:t>
            </a:r>
            <a:r>
              <a:rPr lang="zh-TW" altLang="en-US" dirty="0"/>
              <a:t>3  </a:t>
            </a:r>
            <a:r>
              <a:rPr lang="en-US" altLang="zh-TW" dirty="0"/>
              <a:t>Integrity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.</a:t>
            </a:r>
            <a:r>
              <a:rPr lang="zh-TW" altLang="en-US" dirty="0"/>
              <a:t>4  </a:t>
            </a:r>
            <a:r>
              <a:rPr lang="en-US" altLang="zh-TW" dirty="0"/>
              <a:t>Security and Integrity in INGRES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.</a:t>
            </a:r>
            <a:r>
              <a:rPr lang="zh-TW" altLang="en-US" dirty="0"/>
              <a:t>5  </a:t>
            </a:r>
            <a:r>
              <a:rPr lang="en-US" altLang="zh-TW" dirty="0"/>
              <a:t>Security in Statistical Databases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.</a:t>
            </a:r>
            <a:r>
              <a:rPr lang="zh-TW" altLang="en-US" dirty="0"/>
              <a:t>6  </a:t>
            </a:r>
            <a:r>
              <a:rPr lang="en-US" altLang="zh-TW" dirty="0"/>
              <a:t>Data Encryption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87921" y="3065140"/>
            <a:ext cx="2576513" cy="2755182"/>
            <a:chOff x="5638800" y="3112218"/>
            <a:chExt cx="2576513" cy="275518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570498" y="3112218"/>
              <a:ext cx="635000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70000"/>
                </a:lnSpc>
              </a:pPr>
              <a:r>
                <a:rPr lang="en-US" altLang="zh-TW" sz="1200" dirty="0">
                  <a:latin typeface="Times New Roman" pitchFamily="18" charset="0"/>
                  <a:ea typeface="新細明體" charset="-120"/>
                </a:rPr>
                <a:t>   </a:t>
              </a:r>
              <a:r>
                <a:rPr lang="en-US" altLang="zh-TW" sz="1600" dirty="0">
                  <a:latin typeface="Times New Roman" pitchFamily="18" charset="0"/>
                  <a:ea typeface="新細明體" charset="-120"/>
                </a:rPr>
                <a:t>user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383338" y="3748088"/>
              <a:ext cx="949325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273800" y="4405313"/>
              <a:ext cx="1176338" cy="465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419850" y="3770313"/>
              <a:ext cx="735013" cy="271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   </a:t>
              </a:r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DBMS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445250" y="4413250"/>
              <a:ext cx="774700" cy="4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File</a:t>
              </a:r>
            </a:p>
            <a:p>
              <a:pPr eaLnBrk="0" hangingPunct="0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Manager</a:t>
              </a:r>
            </a:p>
          </p:txBody>
        </p: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6459538" y="5353050"/>
              <a:ext cx="744537" cy="514350"/>
              <a:chOff x="3219" y="5873"/>
              <a:chExt cx="263" cy="261"/>
            </a:xfrm>
          </p:grpSpPr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3221" y="5873"/>
                <a:ext cx="255" cy="6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3219" y="5913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3482" y="5918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5" name="Arc 14"/>
              <p:cNvSpPr>
                <a:spLocks/>
              </p:cNvSpPr>
              <p:nvPr/>
            </p:nvSpPr>
            <p:spPr bwMode="auto">
              <a:xfrm>
                <a:off x="3341" y="6083"/>
                <a:ext cx="130" cy="51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" name="Arc 15"/>
              <p:cNvSpPr>
                <a:spLocks/>
              </p:cNvSpPr>
              <p:nvPr/>
            </p:nvSpPr>
            <p:spPr bwMode="auto">
              <a:xfrm>
                <a:off x="3224" y="6086"/>
                <a:ext cx="113" cy="4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408 w 21600"/>
                  <a:gd name="T1" fmla="*/ 21599 h 21599"/>
                  <a:gd name="T2" fmla="*/ 0 w 21600"/>
                  <a:gd name="T3" fmla="*/ 0 h 21599"/>
                  <a:gd name="T4" fmla="*/ 21600 w 21600"/>
                  <a:gd name="T5" fmla="*/ 0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21407" y="21599"/>
                    </a:moveTo>
                    <a:cubicBezTo>
                      <a:pt x="9554" y="21493"/>
                      <a:pt x="0" y="11854"/>
                      <a:pt x="0" y="0"/>
                    </a:cubicBezTo>
                  </a:path>
                  <a:path w="21600" h="21599" stroke="0" extrusionOk="0">
                    <a:moveTo>
                      <a:pt x="21407" y="21599"/>
                    </a:moveTo>
                    <a:cubicBezTo>
                      <a:pt x="9554" y="21493"/>
                      <a:pt x="0" y="11854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3243" y="5967"/>
                <a:ext cx="192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    </a:t>
                </a:r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DB</a:t>
                </a:r>
              </a:p>
            </p:txBody>
          </p:sp>
        </p:grp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6827838" y="3448050"/>
              <a:ext cx="0" cy="273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6827838" y="4070350"/>
              <a:ext cx="0" cy="31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6823075" y="49530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Arc 20"/>
            <p:cNvSpPr>
              <a:spLocks/>
            </p:cNvSpPr>
            <p:nvPr/>
          </p:nvSpPr>
          <p:spPr bwMode="auto">
            <a:xfrm>
              <a:off x="5638800" y="4181475"/>
              <a:ext cx="1184275" cy="4064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48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0"/>
                    <a:pt x="9638" y="28"/>
                    <a:pt x="2154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0"/>
                    <a:pt x="9638" y="28"/>
                    <a:pt x="2154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Arc 21"/>
            <p:cNvSpPr>
              <a:spLocks/>
            </p:cNvSpPr>
            <p:nvPr/>
          </p:nvSpPr>
          <p:spPr bwMode="auto">
            <a:xfrm>
              <a:off x="6835775" y="4175125"/>
              <a:ext cx="1155700" cy="414338"/>
            </a:xfrm>
            <a:custGeom>
              <a:avLst/>
              <a:gdLst>
                <a:gd name="G0" fmla="+- 53 0 0"/>
                <a:gd name="G1" fmla="+- 21600 0 0"/>
                <a:gd name="G2" fmla="+- 21600 0 0"/>
                <a:gd name="T0" fmla="*/ 0 w 21653"/>
                <a:gd name="T1" fmla="*/ 0 h 21600"/>
                <a:gd name="T2" fmla="*/ 21653 w 21653"/>
                <a:gd name="T3" fmla="*/ 21497 h 21600"/>
                <a:gd name="T4" fmla="*/ 53 w 2165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3" h="21600" fill="none" extrusionOk="0">
                  <a:moveTo>
                    <a:pt x="0" y="0"/>
                  </a:moveTo>
                  <a:cubicBezTo>
                    <a:pt x="17" y="0"/>
                    <a:pt x="35" y="-1"/>
                    <a:pt x="53" y="0"/>
                  </a:cubicBezTo>
                  <a:cubicBezTo>
                    <a:pt x="11942" y="0"/>
                    <a:pt x="21596" y="9607"/>
                    <a:pt x="21652" y="21497"/>
                  </a:cubicBezTo>
                </a:path>
                <a:path w="21653" h="21600" stroke="0" extrusionOk="0">
                  <a:moveTo>
                    <a:pt x="0" y="0"/>
                  </a:moveTo>
                  <a:cubicBezTo>
                    <a:pt x="17" y="0"/>
                    <a:pt x="35" y="-1"/>
                    <a:pt x="53" y="0"/>
                  </a:cubicBezTo>
                  <a:cubicBezTo>
                    <a:pt x="11942" y="0"/>
                    <a:pt x="21596" y="9607"/>
                    <a:pt x="21652" y="21497"/>
                  </a:cubicBezTo>
                  <a:lnTo>
                    <a:pt x="53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7793038" y="4027488"/>
              <a:ext cx="187325" cy="269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7778750" y="3786188"/>
              <a:ext cx="436563" cy="271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user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7442200" y="4470400"/>
              <a:ext cx="45085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O.S.</a:t>
              </a: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H="1">
              <a:off x="7391400" y="5562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Hypothetical Integrity Language </a:t>
            </a:r>
            <a:r>
              <a:rPr lang="en-US" altLang="zh-TW" sz="20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>
              <a:lnSpc>
                <a:spcPct val="110000"/>
              </a:lnSpc>
              <a:buFont typeface="Wingdings" pitchFamily="2" charset="2"/>
              <a:buChar char="§"/>
            </a:pPr>
            <a:r>
              <a:rPr lang="zh-TW" altLang="en-US" sz="2000"/>
              <a:t>&lt;</a:t>
            </a:r>
            <a:r>
              <a:rPr lang="en-US" altLang="zh-TW" sz="2000"/>
              <a:t>e.g.7&gt; S# is a foreign key in SP, matching the primary key of S.</a:t>
            </a:r>
          </a:p>
          <a:p>
            <a:pPr lvl="3">
              <a:lnSpc>
                <a:spcPct val="110000"/>
              </a:lnSpc>
              <a:buFontTx/>
              <a:buNone/>
            </a:pPr>
            <a:endParaRPr lang="en-US" altLang="zh-TW" sz="2000"/>
          </a:p>
          <a:p>
            <a:pPr lvl="3">
              <a:lnSpc>
                <a:spcPct val="110000"/>
              </a:lnSpc>
              <a:buFontTx/>
              <a:buNone/>
            </a:pPr>
            <a:endParaRPr lang="en-US" altLang="zh-TW"/>
          </a:p>
          <a:p>
            <a:pPr lvl="3">
              <a:lnSpc>
                <a:spcPct val="110000"/>
              </a:lnSpc>
              <a:buFontTx/>
              <a:buNone/>
            </a:pPr>
            <a:endParaRPr lang="en-US" altLang="zh-TW"/>
          </a:p>
          <a:p>
            <a:pPr lvl="3">
              <a:lnSpc>
                <a:spcPct val="110000"/>
              </a:lnSpc>
              <a:buFontTx/>
              <a:buNone/>
            </a:pPr>
            <a:endParaRPr lang="en-US" altLang="zh-TW"/>
          </a:p>
          <a:p>
            <a:pPr lvl="3">
              <a:lnSpc>
                <a:spcPct val="110000"/>
              </a:lnSpc>
              <a:buFontTx/>
              <a:buNone/>
            </a:pPr>
            <a:endParaRPr lang="en-US" altLang="zh-TW"/>
          </a:p>
          <a:p>
            <a:pPr lvl="3">
              <a:lnSpc>
                <a:spcPct val="110000"/>
              </a:lnSpc>
              <a:buFontTx/>
              <a:buNone/>
            </a:pPr>
            <a:endParaRPr lang="en-US" altLang="zh-TW"/>
          </a:p>
          <a:p>
            <a:pPr lvl="3">
              <a:lnSpc>
                <a:spcPct val="110000"/>
              </a:lnSpc>
              <a:buFontTx/>
              <a:buNone/>
            </a:pPr>
            <a:endParaRPr lang="en-US" altLang="zh-TW"/>
          </a:p>
          <a:p>
            <a:pPr>
              <a:lnSpc>
                <a:spcPct val="110000"/>
              </a:lnSpc>
            </a:pPr>
            <a:endParaRPr lang="zh-TW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362200" y="1905000"/>
            <a:ext cx="5867400" cy="196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CREATE INTEGRITY RULE </a:t>
            </a:r>
            <a:r>
              <a:rPr lang="en-US" altLang="zh-TW" sz="1600" b="1">
                <a:latin typeface="Times New Roman" pitchFamily="18" charset="0"/>
                <a:ea typeface="新細明體" charset="-120"/>
              </a:rPr>
              <a:t>R7A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      BEFORE INSERT OF SP, UPDATE OF SP.S# :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      CHECK EXISTS S (S.S#=SP.S#);</a:t>
            </a:r>
          </a:p>
          <a:p>
            <a:pPr algn="l" eaLnBrk="0" hangingPunct="0">
              <a:lnSpc>
                <a:spcPct val="110000"/>
              </a:lnSpc>
            </a:pPr>
            <a:endParaRPr lang="en-US" altLang="zh-TW" sz="1600">
              <a:latin typeface="Times New Roman" pitchFamily="18" charset="0"/>
              <a:ea typeface="新細明體" charset="-12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CREATE INTEGRITY RULE</a:t>
            </a:r>
            <a:r>
              <a:rPr lang="en-US" altLang="zh-TW" sz="1600" b="1">
                <a:latin typeface="Times New Roman" pitchFamily="18" charset="0"/>
                <a:ea typeface="新細明體" charset="-120"/>
              </a:rPr>
              <a:t> R7B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      BEFORE DELETE OF S, UPDATE OF S.S# :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      CHECK NOT EXISTS SP (SP.S#=S.S#);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981200" y="4419600"/>
            <a:ext cx="531971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The foreign key rule: DELETE OF S </a:t>
            </a:r>
            <a:r>
              <a:rPr lang="en-US" altLang="zh-TW" sz="1600" u="sng">
                <a:latin typeface="Times New Roman" pitchFamily="18" charset="0"/>
                <a:ea typeface="新細明體" charset="-120"/>
              </a:rPr>
              <a:t>RESTRICTED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                                UPDATE OF S.S#  </a:t>
            </a:r>
            <a:r>
              <a:rPr lang="en-US" altLang="zh-TW" sz="1600" u="sng">
                <a:latin typeface="Times New Roman" pitchFamily="18" charset="0"/>
                <a:ea typeface="新細明體" charset="-120"/>
              </a:rPr>
              <a:t>RESTRICTED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4205288" y="3924300"/>
            <a:ext cx="128587" cy="363538"/>
            <a:chOff x="2011" y="1835"/>
            <a:chExt cx="81" cy="229"/>
          </a:xfrm>
        </p:grpSpPr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2011" y="1835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2092" y="1838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Hypothetical Integrity Language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 altLang="zh-TW" sz="2000"/>
              <a:t>The CASCADE version of </a:t>
            </a:r>
            <a:r>
              <a:rPr lang="en-US" altLang="zh-TW" sz="2000" u="sng"/>
              <a:t>foreign key rule</a:t>
            </a:r>
            <a:r>
              <a:rPr lang="en-US" altLang="zh-TW" sz="2000"/>
              <a:t> :</a:t>
            </a:r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4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4">
              <a:buFontTx/>
              <a:buNone/>
            </a:pPr>
            <a:endParaRPr lang="en-US" altLang="zh-TW"/>
          </a:p>
          <a:p>
            <a:pPr lvl="4"/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lnSpc>
                <a:spcPct val="170000"/>
              </a:lnSpc>
              <a:buFontTx/>
              <a:buNone/>
            </a:pPr>
            <a:r>
              <a:rPr lang="en-US" altLang="zh-TW"/>
              <a:t>&lt;Note&gt;  </a:t>
            </a:r>
            <a:r>
              <a:rPr lang="en-US" altLang="zh-TW" u="sng"/>
              <a:t>The foreign key rule</a:t>
            </a:r>
            <a:r>
              <a:rPr lang="en-US" altLang="zh-TW"/>
              <a:t> is more recommenced.</a:t>
            </a:r>
          </a:p>
          <a:p>
            <a:endParaRPr lang="zh-TW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19400" y="1828800"/>
            <a:ext cx="28257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DELETE OF S CASCADES</a:t>
            </a:r>
          </a:p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UPDATE OF S.S# CASCADES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286000" y="2514600"/>
            <a:ext cx="24765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2000">
                <a:latin typeface="Times New Roman" pitchFamily="18" charset="0"/>
                <a:ea typeface="新細明體" charset="-120"/>
              </a:rPr>
              <a:t>can be represented as :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667000" y="2895600"/>
            <a:ext cx="5791200" cy="24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CREATE INTEGRITY RULE </a:t>
            </a:r>
            <a:r>
              <a:rPr lang="en-US" altLang="zh-TW" sz="1600" b="1">
                <a:latin typeface="Times New Roman" pitchFamily="18" charset="0"/>
                <a:ea typeface="新細明體" charset="-120"/>
              </a:rPr>
              <a:t>R7C</a:t>
            </a:r>
          </a:p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         BEFORE DELETE OF S :</a:t>
            </a:r>
          </a:p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         CHECK NOT EXISTS SP(SP.S#=S.S#)</a:t>
            </a:r>
          </a:p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         ELSE DELETE SP WHERE SP.S# =S.S#;</a:t>
            </a:r>
          </a:p>
          <a:p>
            <a:pPr algn="l" eaLnBrk="0" hangingPunct="0">
              <a:lnSpc>
                <a:spcPct val="170000"/>
              </a:lnSpc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CREATE INTEGRITY RULE </a:t>
            </a:r>
            <a:r>
              <a:rPr lang="en-US" altLang="zh-TW" sz="1600" b="1">
                <a:latin typeface="Times New Roman" pitchFamily="18" charset="0"/>
                <a:ea typeface="新細明體" charset="-120"/>
              </a:rPr>
              <a:t>R7D</a:t>
            </a:r>
          </a:p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         BEFORE UPDATE OF S.S# FROM NEW_S.S#</a:t>
            </a:r>
          </a:p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         CHECK NOT EXISTS SP(SP.S#=S.S#)</a:t>
            </a:r>
          </a:p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         ELSE UPDATE SP.S# FROM NEW_S.S#</a:t>
            </a:r>
          </a:p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                    WHERE SP.S#=S.S#;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743200"/>
            <a:ext cx="8420100" cy="1143000"/>
          </a:xfrm>
        </p:spPr>
        <p:txBody>
          <a:bodyPr/>
          <a:lstStyle/>
          <a:p>
            <a:r>
              <a:rPr lang="zh-TW" altLang="en-US" sz="3600" dirty="0" smtClean="0"/>
              <a:t>1</a:t>
            </a:r>
            <a:r>
              <a:rPr lang="en-US" altLang="zh-TW" sz="3600" dirty="0" smtClean="0"/>
              <a:t>4</a:t>
            </a:r>
            <a:r>
              <a:rPr lang="zh-TW" altLang="en-US" sz="3600" dirty="0" smtClean="0"/>
              <a:t>.</a:t>
            </a:r>
            <a:r>
              <a:rPr lang="zh-TW" altLang="en-US" sz="3600" dirty="0"/>
              <a:t>4 </a:t>
            </a:r>
            <a:r>
              <a:rPr lang="en-US" altLang="zh-TW" sz="3600" dirty="0"/>
              <a:t>Security and Integrity in INGRES</a:t>
            </a:r>
            <a:endParaRPr lang="zh-TW" altLang="en-US" sz="36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226668-083E-4B0B-9BB6-0B5B38AC59A5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595313"/>
            <a:ext cx="8172450" cy="623887"/>
          </a:xfrm>
        </p:spPr>
        <p:txBody>
          <a:bodyPr/>
          <a:lstStyle/>
          <a:p>
            <a:r>
              <a:rPr lang="en-US" altLang="zh-TW"/>
              <a:t>Query Modification </a:t>
            </a:r>
            <a:r>
              <a:rPr lang="en-US" altLang="zh-TW" sz="3200"/>
              <a:t>in INGRES</a:t>
            </a:r>
            <a:endParaRPr lang="zh-TW" altLang="en-US" sz="32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1295400"/>
            <a:ext cx="8045450" cy="47244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zh-TW" sz="1800"/>
              <a:t>&lt;e.g.&gt; Suppose an user U is allowed to see parts stored in </a:t>
            </a:r>
            <a:r>
              <a:rPr lang="en-US" altLang="zh-TW" sz="1800">
                <a:solidFill>
                  <a:srgbClr val="000099"/>
                </a:solidFill>
              </a:rPr>
              <a:t>London</a:t>
            </a:r>
            <a:r>
              <a:rPr lang="en-US" altLang="zh-TW" sz="1800"/>
              <a:t> only: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altLang="zh-TW"/>
          </a:p>
          <a:p>
            <a:pPr lvl="4">
              <a:lnSpc>
                <a:spcPct val="90000"/>
              </a:lnSpc>
              <a:buFontTx/>
              <a:buNone/>
            </a:pPr>
            <a:endParaRPr lang="en-US" altLang="zh-TW" sz="1600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600"/>
              <a:t>         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1600"/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1600"/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1600"/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1600"/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1600"/>
          </a:p>
          <a:p>
            <a:pPr lvl="2">
              <a:lnSpc>
                <a:spcPct val="90000"/>
              </a:lnSpc>
            </a:pPr>
            <a:endParaRPr lang="en-US" altLang="zh-TW" sz="1800"/>
          </a:p>
          <a:p>
            <a:pPr lvl="2">
              <a:lnSpc>
                <a:spcPct val="90000"/>
              </a:lnSpc>
              <a:buClr>
                <a:srgbClr val="009900"/>
              </a:buClr>
              <a:buFont typeface="Wingdings" pitchFamily="2" charset="2"/>
              <a:buChar char="§"/>
            </a:pPr>
            <a:endParaRPr lang="en-US" altLang="zh-TW" sz="1800"/>
          </a:p>
          <a:p>
            <a:pPr lvl="1">
              <a:lnSpc>
                <a:spcPct val="90000"/>
              </a:lnSpc>
            </a:pPr>
            <a:r>
              <a:rPr lang="en-US" altLang="zh-TW" sz="1800"/>
              <a:t>The modification process is </a:t>
            </a:r>
            <a:r>
              <a:rPr lang="en-US" altLang="zh-TW" sz="1800" u="sng"/>
              <a:t>silent</a:t>
            </a:r>
            <a:r>
              <a:rPr lang="en-US" altLang="zh-TW" sz="1800"/>
              <a:t>. (The user is not informed that there are other parts not located in London)</a:t>
            </a:r>
          </a:p>
          <a:p>
            <a:pPr lvl="1">
              <a:lnSpc>
                <a:spcPct val="70000"/>
              </a:lnSpc>
            </a:pPr>
            <a:r>
              <a:rPr lang="en-US" altLang="zh-TW" sz="1800"/>
              <a:t>Advantages</a:t>
            </a:r>
          </a:p>
          <a:p>
            <a:pPr lvl="3">
              <a:lnSpc>
                <a:spcPct val="90000"/>
              </a:lnSpc>
            </a:pPr>
            <a:r>
              <a:rPr lang="en-US" altLang="zh-TW"/>
              <a:t>easy to implement (same as </a:t>
            </a:r>
            <a:r>
              <a:rPr lang="en-US" altLang="zh-TW" b="1"/>
              <a:t>view</a:t>
            </a:r>
            <a:r>
              <a:rPr lang="en-US" altLang="zh-TW"/>
              <a:t>).</a:t>
            </a:r>
          </a:p>
          <a:p>
            <a:pPr lvl="3">
              <a:lnSpc>
                <a:spcPct val="90000"/>
              </a:lnSpc>
            </a:pPr>
            <a:r>
              <a:rPr lang="en-US" altLang="zh-TW"/>
              <a:t>comparatively efficient (security overhead occurs at query </a:t>
            </a:r>
            <a:r>
              <a:rPr lang="en-US" altLang="zh-TW" b="1"/>
              <a:t>interpretation time</a:t>
            </a:r>
            <a:r>
              <a:rPr lang="en-US" altLang="zh-TW"/>
              <a:t> rather than </a:t>
            </a:r>
            <a:r>
              <a:rPr lang="en-US" altLang="zh-TW" b="1"/>
              <a:t>execution time</a:t>
            </a:r>
            <a:r>
              <a:rPr lang="en-US" altLang="zh-TW"/>
              <a:t>).</a:t>
            </a:r>
          </a:p>
          <a:p>
            <a:pPr lvl="2">
              <a:lnSpc>
                <a:spcPct val="90000"/>
              </a:lnSpc>
            </a:pPr>
            <a:endParaRPr lang="en-US" altLang="zh-TW" sz="1600"/>
          </a:p>
          <a:p>
            <a:pPr>
              <a:lnSpc>
                <a:spcPct val="90000"/>
              </a:lnSpc>
            </a:pPr>
            <a:endParaRPr lang="zh-TW" altLang="en-US" sz="250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048000" y="1905000"/>
            <a:ext cx="2971800" cy="527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DEFINE PERMIT ON P TO U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WHERE </a:t>
            </a:r>
            <a:r>
              <a:rPr lang="en-US" altLang="zh-TW" sz="1400" b="1">
                <a:solidFill>
                  <a:srgbClr val="000099"/>
                </a:solidFill>
                <a:latin typeface="Times New Roman" pitchFamily="18" charset="0"/>
                <a:ea typeface="新細明體" charset="-120"/>
              </a:rPr>
              <a:t>P.CITY= "London"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094038" y="2520950"/>
            <a:ext cx="5897562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RETRIEVE (P.P#, P.WEIGHT)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WHERE P.COLOR = "RED"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</a:t>
            </a:r>
          </a:p>
          <a:p>
            <a:pPr algn="l" eaLnBrk="0" hangingPunct="0">
              <a:lnSpc>
                <a:spcPct val="6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                           Automatically modified by the system</a:t>
            </a:r>
          </a:p>
          <a:p>
            <a:pPr algn="l"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RETRIEVE (P.P#, P.WEIGHT)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WHERE P.COLOR = "RED"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AND </a:t>
            </a:r>
            <a:r>
              <a:rPr lang="en-US" altLang="zh-TW" sz="1400" b="1">
                <a:solidFill>
                  <a:srgbClr val="000099"/>
                </a:solidFill>
                <a:latin typeface="Times New Roman" pitchFamily="18" charset="0"/>
                <a:ea typeface="新細明體" charset="-120"/>
              </a:rPr>
              <a:t>P.CITY = "London"</a:t>
            </a: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 rot="16200000" flipH="1">
            <a:off x="4009231" y="3115469"/>
            <a:ext cx="280988" cy="222250"/>
          </a:xfrm>
          <a:prstGeom prst="rightArrow">
            <a:avLst>
              <a:gd name="adj1" fmla="val 50000"/>
              <a:gd name="adj2" fmla="val 6322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32063"/>
            <a:ext cx="2971800" cy="460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048000" y="3511550"/>
            <a:ext cx="2971800" cy="755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38200" y="1676400"/>
            <a:ext cx="2286000" cy="248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270000"/>
              </a:lnSpc>
              <a:spcBef>
                <a:spcPct val="10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            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DBA Permit: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                         User:</a:t>
            </a:r>
          </a:p>
          <a:p>
            <a:pPr algn="l" eaLnBrk="0" hangingPunct="0">
              <a:spcBef>
                <a:spcPct val="50000"/>
              </a:spcBef>
            </a:pPr>
            <a:endParaRPr lang="en-US" altLang="zh-TW">
              <a:latin typeface="Times New Roman" pitchFamily="18" charset="0"/>
              <a:ea typeface="新細明體" charset="-120"/>
            </a:endParaRPr>
          </a:p>
          <a:p>
            <a:pPr algn="l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                     System:</a:t>
            </a:r>
          </a:p>
          <a:p>
            <a:pPr algn="l" eaLnBrk="0" hangingPunct="0">
              <a:spcBef>
                <a:spcPct val="50000"/>
              </a:spcBef>
            </a:pPr>
            <a:endParaRPr lang="zh-TW" altLang="en-US">
              <a:latin typeface="Times New Roman" pitchFamily="18" charset="0"/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Security Constraint </a:t>
            </a:r>
            <a:r>
              <a:rPr lang="en-US" altLang="zh-TW" sz="3200"/>
              <a:t>in INGRES</a:t>
            </a:r>
            <a:endParaRPr lang="zh-TW" altLang="en-US" sz="32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/>
              <a:t>Syntax:</a:t>
            </a:r>
          </a:p>
          <a:p>
            <a:pPr lvl="2">
              <a:buClr>
                <a:srgbClr val="009900"/>
              </a:buClr>
              <a:buFont typeface="Wingdings" pitchFamily="2" charset="2"/>
              <a:buChar char="§"/>
            </a:pPr>
            <a:endParaRPr lang="en-US" altLang="zh-TW"/>
          </a:p>
          <a:p>
            <a:pPr lvl="2"/>
            <a:endParaRPr lang="en-US" altLang="zh-TW"/>
          </a:p>
          <a:p>
            <a:pPr lvl="2"/>
            <a:endParaRPr lang="en-US" altLang="zh-TW"/>
          </a:p>
          <a:p>
            <a:pPr lvl="2"/>
            <a:endParaRPr lang="en-US" altLang="zh-TW"/>
          </a:p>
          <a:p>
            <a:pPr lvl="2"/>
            <a:endParaRPr lang="en-US" altLang="zh-TW"/>
          </a:p>
          <a:p>
            <a:pPr lvl="2"/>
            <a:endParaRPr lang="en-US" altLang="zh-TW"/>
          </a:p>
          <a:p>
            <a:pPr lvl="2">
              <a:buClr>
                <a:srgbClr val="009900"/>
              </a:buClr>
              <a:buFont typeface="Wingdings" pitchFamily="2" charset="2"/>
              <a:buChar char="§"/>
            </a:pPr>
            <a:endParaRPr lang="en-US" altLang="zh-TW" sz="1800"/>
          </a:p>
          <a:p>
            <a:pPr lvl="2"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 sz="1800"/>
              <a:t>Constraints are kept in INGRES </a:t>
            </a:r>
            <a:r>
              <a:rPr lang="en-US" altLang="zh-TW" sz="1800" u="sng"/>
              <a:t>catalog</a:t>
            </a:r>
            <a:r>
              <a:rPr lang="en-US" altLang="zh-TW" sz="1800"/>
              <a:t>.</a:t>
            </a:r>
          </a:p>
          <a:p>
            <a:pPr lvl="2"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 sz="1800"/>
              <a:t>The constraint identifier can be discover</a:t>
            </a:r>
            <a:br>
              <a:rPr lang="en-US" altLang="zh-TW" sz="1800"/>
            </a:br>
            <a:r>
              <a:rPr lang="en-US" altLang="zh-TW" sz="1800"/>
              <a:t> by </a:t>
            </a:r>
            <a:r>
              <a:rPr lang="en-US" altLang="zh-TW" sz="1800" u="sng"/>
              <a:t>querying the catalog</a:t>
            </a:r>
            <a:r>
              <a:rPr lang="en-US" altLang="zh-TW" sz="1800"/>
              <a:t>.</a:t>
            </a:r>
          </a:p>
          <a:p>
            <a:pPr lvl="2"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 sz="1800"/>
              <a:t>To delete a constraint</a:t>
            </a:r>
          </a:p>
          <a:p>
            <a:pPr lvl="3">
              <a:buFontTx/>
              <a:buNone/>
            </a:pPr>
            <a:r>
              <a:rPr lang="en-US" altLang="zh-TW"/>
              <a:t>&lt;e.g.&gt; DESTROY  PERMIT  S  27;</a:t>
            </a:r>
          </a:p>
          <a:p>
            <a:pPr lvl="2">
              <a:buFontTx/>
              <a:buNone/>
            </a:pPr>
            <a:endParaRPr lang="zh-TW" altLang="en-US" sz="180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600200" y="1828800"/>
            <a:ext cx="29956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DEFINE PERMIT operations</a:t>
            </a:r>
          </a:p>
          <a:p>
            <a:pPr lvl="1"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ON table [(field-commalist)]</a:t>
            </a:r>
          </a:p>
          <a:p>
            <a:pPr lvl="1"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TO user</a:t>
            </a:r>
          </a:p>
          <a:p>
            <a:pPr lvl="1"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[ AT terminal(s) ]</a:t>
            </a:r>
          </a:p>
          <a:p>
            <a:pPr lvl="1"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[ FROM time TO time2]</a:t>
            </a:r>
          </a:p>
          <a:p>
            <a:pPr lvl="1"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[ ON day1 TO day2 ]</a:t>
            </a:r>
          </a:p>
          <a:p>
            <a:pPr lvl="1"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[ WHERE condition ]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410200" y="1676400"/>
            <a:ext cx="41148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   DEFINE PERMIT RETRIEVE, REPLACE</a:t>
            </a:r>
          </a:p>
          <a:p>
            <a:pPr lvl="1"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ON S (SNAME, CITY)</a:t>
            </a:r>
          </a:p>
          <a:p>
            <a:pPr lvl="1"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TO Joe</a:t>
            </a:r>
          </a:p>
          <a:p>
            <a:pPr lvl="1"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AT TTA4</a:t>
            </a:r>
          </a:p>
          <a:p>
            <a:pPr lvl="1"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FROM  9:00  TO  17:30</a:t>
            </a:r>
          </a:p>
          <a:p>
            <a:pPr lvl="1"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ON SAT TO SUN</a:t>
            </a:r>
          </a:p>
          <a:p>
            <a:pPr lvl="1"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WHERE S.STATUS &lt; 50</a:t>
            </a:r>
          </a:p>
          <a:p>
            <a:pPr lvl="2"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AND S.S# = SP.P#</a:t>
            </a:r>
          </a:p>
          <a:p>
            <a:pPr lvl="2"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AND SP.P# = P.P#</a:t>
            </a:r>
          </a:p>
          <a:p>
            <a:pPr lvl="2"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AND P.COLOR = "RED"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257800" y="1371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&lt;e.g.&gt;</a:t>
            </a:r>
            <a:endParaRPr lang="zh-TW" altLang="en-US">
              <a:latin typeface="Times New Roman" pitchFamily="18" charset="0"/>
              <a:ea typeface="華康行書體(P)" pitchFamily="66" charset="-12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600200" y="1752600"/>
            <a:ext cx="3124200" cy="2324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658813"/>
            <a:ext cx="8172450" cy="560387"/>
          </a:xfrm>
        </p:spPr>
        <p:txBody>
          <a:bodyPr/>
          <a:lstStyle/>
          <a:p>
            <a:r>
              <a:rPr lang="en-US" altLang="zh-TW"/>
              <a:t>Integrity Constraint </a:t>
            </a:r>
            <a:r>
              <a:rPr lang="en-US" altLang="zh-TW" sz="3200"/>
              <a:t>in INGRES</a:t>
            </a:r>
            <a:endParaRPr lang="zh-TW" altLang="en-US" sz="32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1371600"/>
            <a:ext cx="6019800" cy="166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 eaLnBrk="0" hangingPunct="0">
              <a:spcBef>
                <a:spcPct val="50000"/>
              </a:spcBef>
              <a:buClr>
                <a:srgbClr val="0099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 Syntax :</a:t>
            </a:r>
            <a:endParaRPr lang="en-US" altLang="zh-TW" sz="1600">
              <a:latin typeface="Times New Roman" pitchFamily="18" charset="0"/>
              <a:ea typeface="新細明體" charset="-120"/>
            </a:endParaRP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DEFINE INTEGRITY				ON     table				 IS      condition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127500" y="1371600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  <a:buSzPct val="100000"/>
            </a:pPr>
            <a:r>
              <a:rPr lang="en-US" altLang="zh-TW" sz="2000" b="1">
                <a:latin typeface="Times New Roman" pitchFamily="18" charset="0"/>
                <a:ea typeface="新細明體" charset="-120"/>
              </a:rPr>
              <a:t>&lt;e.g.&gt;</a:t>
            </a:r>
          </a:p>
        </p:txBody>
      </p:sp>
      <p:grpSp>
        <p:nvGrpSpPr>
          <p:cNvPr id="33810" name="Group 18"/>
          <p:cNvGrpSpPr>
            <a:grpSpLocks/>
          </p:cNvGrpSpPr>
          <p:nvPr/>
        </p:nvGrpSpPr>
        <p:grpSpPr bwMode="auto">
          <a:xfrm>
            <a:off x="3962400" y="1674813"/>
            <a:ext cx="5943600" cy="2992437"/>
            <a:chOff x="2496" y="1055"/>
            <a:chExt cx="3744" cy="1885"/>
          </a:xfrm>
        </p:grpSpPr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3289" y="1092"/>
              <a:ext cx="184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DEFINE INTEGRITY	</a:t>
              </a:r>
            </a:p>
            <a:p>
              <a:pPr lvl="1"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ON    S</a:t>
              </a:r>
            </a:p>
            <a:p>
              <a:pPr lvl="1"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IS      </a:t>
              </a:r>
              <a:r>
                <a:rPr lang="en-US" altLang="zh-TW" sz="1600" b="1">
                  <a:solidFill>
                    <a:schemeClr val="folHlink"/>
                  </a:solidFill>
                  <a:latin typeface="Times New Roman" pitchFamily="18" charset="0"/>
                  <a:ea typeface="新細明體" charset="-120"/>
                </a:rPr>
                <a:t>S.STATUS &gt; 0</a:t>
              </a:r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2496" y="1536"/>
              <a:ext cx="1920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130000"/>
                </a:lnSpc>
              </a:pPr>
              <a:r>
                <a:rPr lang="en-US" altLang="zh-TW">
                  <a:latin typeface="Times New Roman" pitchFamily="18" charset="0"/>
                  <a:ea typeface="新細明體" charset="-120"/>
                </a:rPr>
                <a:t>    Suppose an user issues:</a:t>
              </a:r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3276" y="1778"/>
              <a:ext cx="224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REPLACE  S (STATUS=S.STATUS-10)</a:t>
              </a:r>
            </a:p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WHERE  S.CITY= "London"</a:t>
              </a:r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3251" y="2422"/>
              <a:ext cx="224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REPLACE  S (STATUS=S.STATUS-10)</a:t>
              </a:r>
            </a:p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WHERE   S.CITY= "London"</a:t>
              </a:r>
            </a:p>
            <a:p>
              <a:pPr lvl="1"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    AND  </a:t>
              </a:r>
              <a:r>
                <a:rPr lang="en-US" altLang="zh-TW" sz="1600" b="1">
                  <a:solidFill>
                    <a:schemeClr val="folHlink"/>
                  </a:solidFill>
                  <a:latin typeface="Times New Roman" pitchFamily="18" charset="0"/>
                  <a:ea typeface="新細明體" charset="-120"/>
                </a:rPr>
                <a:t>(S.STATUS-10) &gt; 0</a:t>
              </a:r>
            </a:p>
          </p:txBody>
        </p:sp>
        <p:sp>
          <p:nvSpPr>
            <p:cNvPr id="33802" name="AutoShape 10"/>
            <p:cNvSpPr>
              <a:spLocks noChangeArrowheads="1"/>
            </p:cNvSpPr>
            <p:nvPr/>
          </p:nvSpPr>
          <p:spPr bwMode="auto">
            <a:xfrm rot="16200000" flipH="1">
              <a:off x="3874" y="2174"/>
              <a:ext cx="226" cy="200"/>
            </a:xfrm>
            <a:prstGeom prst="rightArrow">
              <a:avLst>
                <a:gd name="adj1" fmla="val 50000"/>
                <a:gd name="adj2" fmla="val 5650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4130" y="2145"/>
              <a:ext cx="21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Automatically modified by system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2637" y="1055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 b="1">
                  <a:latin typeface="Times New Roman" pitchFamily="18" charset="0"/>
                  <a:ea typeface="新細明體" charset="-120"/>
                </a:rPr>
                <a:t>DBA: 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2640" y="1776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 b="1">
                  <a:latin typeface="Times New Roman" pitchFamily="18" charset="0"/>
                  <a:ea typeface="新細明體" charset="-120"/>
                </a:rPr>
                <a:t>User: 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2637" y="2416"/>
              <a:ext cx="7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 b="1">
                  <a:latin typeface="Times New Roman" pitchFamily="18" charset="0"/>
                  <a:ea typeface="新細明體" charset="-120"/>
                </a:rPr>
                <a:t>System: </a:t>
              </a:r>
            </a:p>
          </p:txBody>
        </p:sp>
      </p:grp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09600" y="4572000"/>
            <a:ext cx="9067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60000"/>
              </a:lnSpc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>
                <a:latin typeface="Comic Sans MS" pitchFamily="66" charset="0"/>
                <a:ea typeface="華康行書體(P)" pitchFamily="66" charset="-120"/>
              </a:rPr>
              <a:t> Note</a:t>
            </a:r>
            <a:r>
              <a:rPr lang="en-US" altLang="zh-TW" sz="1600">
                <a:latin typeface="Times New Roman" pitchFamily="18" charset="0"/>
                <a:ea typeface="華康行書體(P)" pitchFamily="66" charset="-120"/>
              </a:rPr>
              <a:t> </a:t>
            </a:r>
          </a:p>
          <a:p>
            <a:pPr lvl="2" algn="l">
              <a:lnSpc>
                <a:spcPct val="60000"/>
              </a:lnSpc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 sz="1600">
                <a:latin typeface="Times New Roman" pitchFamily="18" charset="0"/>
                <a:ea typeface="華康行書體(P)" pitchFamily="66" charset="-120"/>
              </a:rPr>
              <a:t> </a:t>
            </a: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Destroy an integrity constraint: &lt;e.g.&gt; </a:t>
            </a:r>
            <a:r>
              <a:rPr lang="en-US" altLang="zh-TW" sz="1600">
                <a:latin typeface="Times New Roman" pitchFamily="18" charset="0"/>
                <a:ea typeface="華康行書體(P)" pitchFamily="66" charset="-120"/>
              </a:rPr>
              <a:t>DESTROY INTEGRITY </a:t>
            </a:r>
            <a:r>
              <a:rPr lang="en-US" altLang="zh-TW" sz="1600" b="1">
                <a:latin typeface="Times New Roman" pitchFamily="18" charset="0"/>
                <a:ea typeface="華康行書體(P)" pitchFamily="66" charset="-120"/>
              </a:rPr>
              <a:t>S 18</a:t>
            </a:r>
          </a:p>
          <a:p>
            <a:pPr lvl="2" algn="l">
              <a:lnSpc>
                <a:spcPct val="60000"/>
              </a:lnSpc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The modification is silent too.</a:t>
            </a:r>
          </a:p>
          <a:p>
            <a:pPr lvl="2" algn="l">
              <a:lnSpc>
                <a:spcPct val="60000"/>
              </a:lnSpc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The integrity constraints are kept in </a:t>
            </a:r>
            <a:r>
              <a:rPr lang="en-US" altLang="zh-TW" u="sng">
                <a:latin typeface="Times New Roman" pitchFamily="18" charset="0"/>
                <a:ea typeface="華康行書體(P)" pitchFamily="66" charset="-120"/>
              </a:rPr>
              <a:t>catalog</a:t>
            </a: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.</a:t>
            </a:r>
          </a:p>
          <a:p>
            <a:pPr lvl="2" algn="l">
              <a:lnSpc>
                <a:spcPct val="60000"/>
              </a:lnSpc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Advantages and disadvantages are similar to security constraint.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1295400" y="1752600"/>
            <a:ext cx="2286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493640"/>
            <a:ext cx="8420100" cy="1295400"/>
          </a:xfrm>
        </p:spPr>
        <p:txBody>
          <a:bodyPr/>
          <a:lstStyle/>
          <a:p>
            <a:r>
              <a:rPr lang="zh-TW" altLang="en-US" sz="3900" dirty="0" smtClean="0"/>
              <a:t>1</a:t>
            </a:r>
            <a:r>
              <a:rPr lang="en-US" altLang="zh-TW" sz="3900" dirty="0" smtClean="0"/>
              <a:t>4</a:t>
            </a:r>
            <a:r>
              <a:rPr lang="zh-TW" altLang="en-US" sz="3900" dirty="0" smtClean="0"/>
              <a:t>.</a:t>
            </a:r>
            <a:r>
              <a:rPr lang="zh-TW" altLang="en-US" sz="3900" dirty="0"/>
              <a:t>5 </a:t>
            </a:r>
            <a:r>
              <a:rPr lang="en-US" altLang="zh-TW" sz="3900" dirty="0"/>
              <a:t>Security in Statistical Databases</a:t>
            </a:r>
            <a:endParaRPr lang="zh-TW" altLang="en-US" sz="39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226668-083E-4B0B-9BB6-0B5B38AC59A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8935" y="3789040"/>
            <a:ext cx="2576513" cy="2755182"/>
            <a:chOff x="5638800" y="3112218"/>
            <a:chExt cx="2576513" cy="275518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570498" y="3112218"/>
              <a:ext cx="635000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70000"/>
                </a:lnSpc>
              </a:pPr>
              <a:r>
                <a:rPr lang="en-US" altLang="zh-TW" sz="1200" dirty="0">
                  <a:latin typeface="Times New Roman" pitchFamily="18" charset="0"/>
                  <a:ea typeface="新細明體" charset="-120"/>
                </a:rPr>
                <a:t>   </a:t>
              </a:r>
              <a:r>
                <a:rPr lang="en-US" altLang="zh-TW" sz="1600" dirty="0">
                  <a:latin typeface="Times New Roman" pitchFamily="18" charset="0"/>
                  <a:ea typeface="新細明體" charset="-120"/>
                </a:rPr>
                <a:t>user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383338" y="3748088"/>
              <a:ext cx="949325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273800" y="4405313"/>
              <a:ext cx="1176338" cy="465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419850" y="3770313"/>
              <a:ext cx="735013" cy="271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   </a:t>
              </a:r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DBMS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445250" y="4413250"/>
              <a:ext cx="774700" cy="4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File</a:t>
              </a:r>
            </a:p>
            <a:p>
              <a:pPr eaLnBrk="0" hangingPunct="0"/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Manager</a:t>
              </a:r>
            </a:p>
          </p:txBody>
        </p: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6459538" y="5353050"/>
              <a:ext cx="744537" cy="514350"/>
              <a:chOff x="3219" y="5873"/>
              <a:chExt cx="263" cy="261"/>
            </a:xfrm>
          </p:grpSpPr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3221" y="5873"/>
                <a:ext cx="255" cy="6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3219" y="5913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3482" y="5918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5" name="Arc 14"/>
              <p:cNvSpPr>
                <a:spLocks/>
              </p:cNvSpPr>
              <p:nvPr/>
            </p:nvSpPr>
            <p:spPr bwMode="auto">
              <a:xfrm>
                <a:off x="3341" y="6083"/>
                <a:ext cx="130" cy="51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" name="Arc 15"/>
              <p:cNvSpPr>
                <a:spLocks/>
              </p:cNvSpPr>
              <p:nvPr/>
            </p:nvSpPr>
            <p:spPr bwMode="auto">
              <a:xfrm>
                <a:off x="3224" y="6086"/>
                <a:ext cx="113" cy="4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408 w 21600"/>
                  <a:gd name="T1" fmla="*/ 21599 h 21599"/>
                  <a:gd name="T2" fmla="*/ 0 w 21600"/>
                  <a:gd name="T3" fmla="*/ 0 h 21599"/>
                  <a:gd name="T4" fmla="*/ 21600 w 21600"/>
                  <a:gd name="T5" fmla="*/ 0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21407" y="21599"/>
                    </a:moveTo>
                    <a:cubicBezTo>
                      <a:pt x="9554" y="21493"/>
                      <a:pt x="0" y="11854"/>
                      <a:pt x="0" y="0"/>
                    </a:cubicBezTo>
                  </a:path>
                  <a:path w="21600" h="21599" stroke="0" extrusionOk="0">
                    <a:moveTo>
                      <a:pt x="21407" y="21599"/>
                    </a:moveTo>
                    <a:cubicBezTo>
                      <a:pt x="9554" y="21493"/>
                      <a:pt x="0" y="11854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3243" y="5967"/>
                <a:ext cx="192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    </a:t>
                </a:r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DB</a:t>
                </a:r>
              </a:p>
            </p:txBody>
          </p:sp>
        </p:grp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6827838" y="3448050"/>
              <a:ext cx="0" cy="273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6827838" y="4070350"/>
              <a:ext cx="0" cy="31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6823075" y="49530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Arc 20"/>
            <p:cNvSpPr>
              <a:spLocks/>
            </p:cNvSpPr>
            <p:nvPr/>
          </p:nvSpPr>
          <p:spPr bwMode="auto">
            <a:xfrm>
              <a:off x="5638800" y="4181475"/>
              <a:ext cx="1184275" cy="4064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48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0"/>
                    <a:pt x="9638" y="28"/>
                    <a:pt x="2154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0"/>
                    <a:pt x="9638" y="28"/>
                    <a:pt x="2154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Arc 21"/>
            <p:cNvSpPr>
              <a:spLocks/>
            </p:cNvSpPr>
            <p:nvPr/>
          </p:nvSpPr>
          <p:spPr bwMode="auto">
            <a:xfrm>
              <a:off x="6835775" y="4175125"/>
              <a:ext cx="1155700" cy="414338"/>
            </a:xfrm>
            <a:custGeom>
              <a:avLst/>
              <a:gdLst>
                <a:gd name="G0" fmla="+- 53 0 0"/>
                <a:gd name="G1" fmla="+- 21600 0 0"/>
                <a:gd name="G2" fmla="+- 21600 0 0"/>
                <a:gd name="T0" fmla="*/ 0 w 21653"/>
                <a:gd name="T1" fmla="*/ 0 h 21600"/>
                <a:gd name="T2" fmla="*/ 21653 w 21653"/>
                <a:gd name="T3" fmla="*/ 21497 h 21600"/>
                <a:gd name="T4" fmla="*/ 53 w 2165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3" h="21600" fill="none" extrusionOk="0">
                  <a:moveTo>
                    <a:pt x="0" y="0"/>
                  </a:moveTo>
                  <a:cubicBezTo>
                    <a:pt x="17" y="0"/>
                    <a:pt x="35" y="-1"/>
                    <a:pt x="53" y="0"/>
                  </a:cubicBezTo>
                  <a:cubicBezTo>
                    <a:pt x="11942" y="0"/>
                    <a:pt x="21596" y="9607"/>
                    <a:pt x="21652" y="21497"/>
                  </a:cubicBezTo>
                </a:path>
                <a:path w="21653" h="21600" stroke="0" extrusionOk="0">
                  <a:moveTo>
                    <a:pt x="0" y="0"/>
                  </a:moveTo>
                  <a:cubicBezTo>
                    <a:pt x="17" y="0"/>
                    <a:pt x="35" y="-1"/>
                    <a:pt x="53" y="0"/>
                  </a:cubicBezTo>
                  <a:cubicBezTo>
                    <a:pt x="11942" y="0"/>
                    <a:pt x="21596" y="9607"/>
                    <a:pt x="21652" y="21497"/>
                  </a:cubicBezTo>
                  <a:lnTo>
                    <a:pt x="53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7793038" y="4027488"/>
              <a:ext cx="187325" cy="269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7778750" y="3786188"/>
              <a:ext cx="436563" cy="271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user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7442200" y="4470400"/>
              <a:ext cx="450850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O.S.</a:t>
              </a: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H="1">
              <a:off x="7391400" y="5562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352600" y="4149095"/>
            <a:ext cx="4536504" cy="1693208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50000"/>
              </a:spcBef>
              <a:spcAft>
                <a:spcPct val="0"/>
              </a:spcAft>
              <a:buClr>
                <a:srgbClr val="009900"/>
              </a:buClr>
              <a:buSzPct val="70000"/>
              <a:buFont typeface="Wingdings" pitchFamily="2" charset="2"/>
              <a:buNone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4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Char char="n"/>
            </a:pPr>
            <a:r>
              <a:rPr lang="en-US" altLang="zh-TW" sz="1600" b="1" kern="0" dirty="0" smtClean="0"/>
              <a:t>Security</a:t>
            </a:r>
          </a:p>
          <a:p>
            <a:pPr lvl="2">
              <a:buFont typeface="Symbol" pitchFamily="18" charset="2"/>
              <a:buChar char="-"/>
            </a:pPr>
            <a:r>
              <a:rPr lang="en-US" altLang="zh-TW" sz="1400" kern="0" dirty="0" smtClean="0"/>
              <a:t>The total system should be secure.</a:t>
            </a:r>
          </a:p>
          <a:p>
            <a:pPr lvl="2">
              <a:buFont typeface="Symbol" pitchFamily="18" charset="2"/>
              <a:buChar char="-"/>
            </a:pPr>
            <a:r>
              <a:rPr lang="en-US" altLang="zh-TW" sz="1400" kern="0" dirty="0" smtClean="0"/>
              <a:t>Not to assume the security system is perfect</a:t>
            </a:r>
          </a:p>
          <a:p>
            <a:pPr lvl="2">
              <a:buFont typeface="Symbol" pitchFamily="18" charset="2"/>
              <a:buChar char="-"/>
            </a:pPr>
            <a:r>
              <a:rPr lang="en-US" altLang="zh-TW" sz="1400" kern="0" dirty="0" smtClean="0">
                <a:hlinkClick r:id="rId2" action="ppaction://hlinksldjump"/>
              </a:rPr>
              <a:t>Statistical Databases: 14.5</a:t>
            </a:r>
            <a:endParaRPr lang="en-US" altLang="zh-TW" sz="1400" kern="0" dirty="0" smtClean="0">
              <a:hlinkClick r:id="rId3" action="ppaction://hlinksldjump"/>
            </a:endParaRPr>
          </a:p>
          <a:p>
            <a:pPr lvl="2">
              <a:buFont typeface="Symbol" pitchFamily="18" charset="2"/>
              <a:buChar char="-"/>
            </a:pPr>
            <a:r>
              <a:rPr lang="en-US" altLang="zh-TW" sz="1400" kern="0" dirty="0" smtClean="0">
                <a:hlinkClick r:id="rId3" action="ppaction://hlinksldjump"/>
              </a:rPr>
              <a:t>Data Encryption: 14.6</a:t>
            </a:r>
            <a:endParaRPr lang="en-US" altLang="zh-TW" sz="1400" u="sng" kern="0" dirty="0" smtClean="0"/>
          </a:p>
          <a:p>
            <a:pPr lvl="2">
              <a:buFont typeface="Symbol" pitchFamily="18" charset="2"/>
              <a:buChar char="-"/>
            </a:pPr>
            <a:r>
              <a:rPr lang="en-US" altLang="zh-TW" sz="1400" u="sng" kern="0" dirty="0" smtClean="0"/>
              <a:t>Access Control Schemes</a:t>
            </a:r>
            <a:r>
              <a:rPr lang="en-US" altLang="zh-TW" sz="1400" kern="0" dirty="0" smtClean="0"/>
              <a:t> (papers)</a:t>
            </a:r>
          </a:p>
          <a:p>
            <a:endParaRPr lang="zh-TW" altLang="en-US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Statistical Database</a:t>
            </a:r>
            <a:endParaRPr lang="zh-TW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382000" cy="4648200"/>
          </a:xfrm>
        </p:spPr>
        <p:txBody>
          <a:bodyPr/>
          <a:lstStyle/>
          <a:p>
            <a:pPr marL="838200" lvl="1" indent="-3810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/>
              <a:t>Def: Statistical Database is a database, such as a </a:t>
            </a:r>
            <a:r>
              <a:rPr lang="en-US" altLang="zh-TW" u="sng"/>
              <a:t>census database</a:t>
            </a:r>
            <a:r>
              <a:rPr lang="en-US" altLang="zh-TW"/>
              <a:t>, that</a:t>
            </a:r>
          </a:p>
          <a:p>
            <a:pPr marL="1295400" lvl="2" indent="-381000">
              <a:lnSpc>
                <a:spcPct val="110000"/>
              </a:lnSpc>
              <a:buFontTx/>
              <a:buAutoNum type="alphaLcParenBoth"/>
            </a:pPr>
            <a:r>
              <a:rPr lang="en-US" altLang="zh-TW"/>
              <a:t> contains a large number of individually </a:t>
            </a:r>
            <a:r>
              <a:rPr lang="en-US" altLang="zh-TW" u="sng"/>
              <a:t>sensitive records</a:t>
            </a:r>
            <a:r>
              <a:rPr lang="en-US" altLang="zh-TW"/>
              <a:t> .</a:t>
            </a:r>
          </a:p>
          <a:p>
            <a:pPr marL="1295400" lvl="2" indent="-381000">
              <a:lnSpc>
                <a:spcPct val="110000"/>
              </a:lnSpc>
              <a:buFontTx/>
              <a:buAutoNum type="alphaLcParenBoth"/>
            </a:pPr>
            <a:r>
              <a:rPr lang="en-US" altLang="zh-TW"/>
              <a:t> is intended to supply </a:t>
            </a:r>
            <a:r>
              <a:rPr lang="en-US" altLang="zh-TW" b="1" u="sng"/>
              <a:t>only</a:t>
            </a:r>
            <a:r>
              <a:rPr lang="en-US" altLang="zh-TW"/>
              <a:t> </a:t>
            </a:r>
            <a:r>
              <a:rPr lang="en-US" altLang="zh-TW" u="sng"/>
              <a:t>statistical summary</a:t>
            </a:r>
            <a:r>
              <a:rPr lang="en-US" altLang="zh-TW"/>
              <a:t> information to its  </a:t>
            </a:r>
            <a:br>
              <a:rPr lang="en-US" altLang="zh-TW"/>
            </a:br>
            <a:r>
              <a:rPr lang="en-US" altLang="zh-TW"/>
              <a:t> users, not information to some specific individual.</a:t>
            </a:r>
            <a:endParaRPr lang="en-US" altLang="zh-TW" sz="1800"/>
          </a:p>
          <a:p>
            <a:pPr marL="1714500" lvl="3" indent="-342900">
              <a:lnSpc>
                <a:spcPct val="110000"/>
              </a:lnSpc>
            </a:pPr>
            <a:r>
              <a:rPr lang="en-US" altLang="zh-TW"/>
              <a:t>only queries that apply some </a:t>
            </a:r>
            <a:r>
              <a:rPr lang="en-US" altLang="zh-TW" b="1"/>
              <a:t>statistical function</a:t>
            </a:r>
            <a:r>
              <a:rPr lang="en-US" altLang="zh-TW"/>
              <a:t>. </a:t>
            </a:r>
          </a:p>
          <a:p>
            <a:pPr marL="2171700" lvl="4" indent="-342900">
              <a:lnSpc>
                <a:spcPct val="110000"/>
              </a:lnSpc>
              <a:buClr>
                <a:srgbClr val="009900"/>
              </a:buClr>
            </a:pPr>
            <a:r>
              <a:rPr lang="en-US" altLang="zh-TW"/>
              <a:t>E.g: </a:t>
            </a:r>
            <a:r>
              <a:rPr lang="en-US" altLang="zh-TW" b="1"/>
              <a:t>count</a:t>
            </a:r>
            <a:r>
              <a:rPr lang="en-US" altLang="zh-TW"/>
              <a:t>, </a:t>
            </a:r>
            <a:r>
              <a:rPr lang="en-US" altLang="zh-TW" b="1"/>
              <a:t>sum</a:t>
            </a:r>
            <a:r>
              <a:rPr lang="en-US" altLang="zh-TW"/>
              <a:t>, or </a:t>
            </a:r>
            <a:r>
              <a:rPr lang="en-US" altLang="zh-TW" b="1"/>
              <a:t>average</a:t>
            </a:r>
          </a:p>
          <a:p>
            <a:pPr marL="1714500" lvl="3" indent="-342900">
              <a:lnSpc>
                <a:spcPct val="110000"/>
              </a:lnSpc>
            </a:pPr>
            <a:r>
              <a:rPr lang="en-US" altLang="zh-TW"/>
              <a:t>Problem: </a:t>
            </a:r>
          </a:p>
          <a:p>
            <a:pPr marL="2171700" lvl="4" indent="-342900">
              <a:lnSpc>
                <a:spcPct val="110000"/>
              </a:lnSpc>
            </a:pPr>
            <a:r>
              <a:rPr lang="en-US" altLang="zh-TW"/>
              <a:t>“Deduction of confidential information by inference is possible”</a:t>
            </a:r>
          </a:p>
          <a:p>
            <a:pPr marL="1295400" lvl="2" indent="-381000">
              <a:lnSpc>
                <a:spcPct val="60000"/>
              </a:lnSpc>
              <a:buFontTx/>
              <a:buNone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Statistical Database: An Example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60000"/>
              </a:lnSpc>
              <a:buFontTx/>
              <a:buNone/>
            </a:pPr>
            <a:endParaRPr lang="en-US" altLang="zh-TW" sz="1800"/>
          </a:p>
          <a:p>
            <a:pPr lvl="2">
              <a:lnSpc>
                <a:spcPct val="60000"/>
              </a:lnSpc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 sz="1800"/>
              <a:t>e.g.1 Consider the </a:t>
            </a:r>
            <a:r>
              <a:rPr lang="en-US" altLang="zh-TW" sz="1800" b="1"/>
              <a:t>STATS</a:t>
            </a:r>
            <a:r>
              <a:rPr lang="en-US" altLang="zh-TW" sz="1800"/>
              <a:t> database</a:t>
            </a:r>
            <a:endParaRPr lang="zh-TW" altLang="en-US" sz="180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854200" y="1985963"/>
            <a:ext cx="5559425" cy="2517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1854200" y="2251075"/>
            <a:ext cx="555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2476500" y="1985963"/>
            <a:ext cx="0" cy="251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5457825" y="1981200"/>
            <a:ext cx="0" cy="251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4110038" y="1989138"/>
            <a:ext cx="0" cy="251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976563" y="1981200"/>
            <a:ext cx="0" cy="251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086475" y="1993900"/>
            <a:ext cx="0" cy="251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6738938" y="2000250"/>
            <a:ext cx="0" cy="2519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1828800" y="1990725"/>
            <a:ext cx="56022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Name    Sex      Dependence      Occupation            Salary     Tax        Audits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1857375" y="2333625"/>
            <a:ext cx="68580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Able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Baker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Clark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Downs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East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Ford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Green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Hall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Lves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Jones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2543175" y="2333625"/>
            <a:ext cx="33972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M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M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M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M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343275" y="2333625"/>
            <a:ext cx="26987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3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2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0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2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2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1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0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3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4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171950" y="2309813"/>
            <a:ext cx="1058863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programmer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physician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programmer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builder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clerk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homemaker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lawyer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homemaker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programmer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programmer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5529263" y="2346325"/>
            <a:ext cx="44767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25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65k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28k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30k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22k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51k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95k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22k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32k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30k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6215063" y="2333625"/>
            <a:ext cx="44767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5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5k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9k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6k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2k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0k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0k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1k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5k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10k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6929438" y="2322513"/>
            <a:ext cx="26987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3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0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1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1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0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0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0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0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1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586163" y="4572000"/>
            <a:ext cx="20494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Fig. The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STATS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database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609600" y="5105400"/>
            <a:ext cx="8763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 eaLnBrk="0" hangingPunct="0">
              <a:lnSpc>
                <a:spcPct val="60000"/>
              </a:lnSpc>
              <a:spcBef>
                <a:spcPct val="50000"/>
              </a:spcBef>
              <a:buSzPct val="100000"/>
              <a:buFont typeface="Symbol" pitchFamily="18" charset="2"/>
              <a:buChar char="·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Suppose some user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U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is intent on discovering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Able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's salary and tax payment.</a:t>
            </a:r>
          </a:p>
          <a:p>
            <a:pPr lvl="2" algn="l" eaLnBrk="0" hangingPunct="0">
              <a:lnSpc>
                <a:spcPct val="60000"/>
              </a:lnSpc>
              <a:spcBef>
                <a:spcPct val="50000"/>
              </a:spcBef>
              <a:buSzPct val="100000"/>
              <a:buFont typeface="Symbol" pitchFamily="18" charset="2"/>
              <a:buChar char="·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Suppose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U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knows that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Able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is a programmer and is male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Statistical Database: </a:t>
            </a:r>
            <a:r>
              <a:rPr lang="en-US" altLang="zh-TW" sz="3200"/>
              <a:t>Case 1</a:t>
            </a:r>
            <a:endParaRPr lang="zh-TW" altLang="en-US" sz="32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524000"/>
            <a:ext cx="9080500" cy="4495800"/>
          </a:xfrm>
        </p:spPr>
        <p:txBody>
          <a:bodyPr/>
          <a:lstStyle/>
          <a:p>
            <a:pPr lvl="2">
              <a:buClr>
                <a:srgbClr val="009900"/>
              </a:buClr>
            </a:pPr>
            <a:r>
              <a:rPr lang="en-US" altLang="zh-TW"/>
              <a:t>The security of the database has been compromised, even though U has issued only </a:t>
            </a:r>
            <a:r>
              <a:rPr lang="en-US" altLang="zh-TW" u="sng"/>
              <a:t>legitimate statistical</a:t>
            </a:r>
            <a:r>
              <a:rPr lang="en-US" altLang="zh-TW"/>
              <a:t> quires (</a:t>
            </a:r>
            <a:r>
              <a:rPr lang="en-US" altLang="zh-TW" b="1"/>
              <a:t>count</a:t>
            </a:r>
            <a:r>
              <a:rPr lang="en-US" altLang="zh-TW"/>
              <a:t>, </a:t>
            </a:r>
            <a:r>
              <a:rPr lang="en-US" altLang="zh-TW" b="1"/>
              <a:t>sum</a:t>
            </a:r>
            <a:r>
              <a:rPr lang="en-US" altLang="zh-TW"/>
              <a:t>, or </a:t>
            </a:r>
            <a:r>
              <a:rPr lang="en-US" altLang="zh-TW" b="1"/>
              <a:t>average</a:t>
            </a:r>
            <a:r>
              <a:rPr lang="en-US" altLang="zh-TW"/>
              <a:t>.)</a:t>
            </a:r>
            <a:endParaRPr lang="en-US" altLang="zh-TW" b="1"/>
          </a:p>
          <a:p>
            <a:pPr lvl="2">
              <a:buClr>
                <a:srgbClr val="009900"/>
              </a:buClr>
            </a:pPr>
            <a:r>
              <a:rPr lang="en-US" altLang="zh-TW" b="1"/>
              <a:t>Case 1:</a:t>
            </a:r>
          </a:p>
          <a:p>
            <a:endParaRPr lang="zh-TW" alt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438400" y="2209800"/>
            <a:ext cx="49593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Q1 : SELECT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COUNT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(*)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FROM   STATS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WHERE   SEX = 'M'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AND   OCCUPATION = 'Programmer'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                                  Response : 1</a:t>
            </a:r>
          </a:p>
          <a:p>
            <a:pPr algn="l"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Q2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SUM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(SALARY), SUM (TAX)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FROM    STATS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WHERE SEX = M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AND   OCCUPATION =  'Programmer'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                         Response: 25k, 5k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 rot="16200000" flipH="1">
            <a:off x="4313238" y="4678362"/>
            <a:ext cx="381000" cy="320675"/>
          </a:xfrm>
          <a:prstGeom prst="rightArrow">
            <a:avLst>
              <a:gd name="adj1" fmla="val 50000"/>
              <a:gd name="adj2" fmla="val 5941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429000" y="4648200"/>
            <a:ext cx="904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 b="1">
                <a:latin typeface="Times New Roman" pitchFamily="18" charset="0"/>
                <a:ea typeface="新細明體" charset="-120"/>
              </a:rPr>
              <a:t>Solution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66800" y="5105400"/>
            <a:ext cx="76962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The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 system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should refuse to response to a query for which the </a:t>
            </a:r>
            <a:r>
              <a:rPr lang="en-US" altLang="zh-TW" u="sng">
                <a:latin typeface="Times New Roman" pitchFamily="18" charset="0"/>
                <a:ea typeface="新細明體" charset="-120"/>
              </a:rPr>
              <a:t>cardinality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of the identified subset of records  &lt;  lower bound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b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           e.g.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b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= 2    i.e.,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b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≦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c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(result set cardinality)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715000" y="1371600"/>
            <a:ext cx="1349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400">
                <a:solidFill>
                  <a:schemeClr val="folHlink"/>
                </a:solidFill>
              </a:rPr>
              <a:t>危害, 信用傷害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762000" y="2743200"/>
            <a:ext cx="8420100" cy="914400"/>
          </a:xfrm>
        </p:spPr>
        <p:txBody>
          <a:bodyPr/>
          <a:lstStyle/>
          <a:p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.</a:t>
            </a:r>
            <a:r>
              <a:rPr lang="zh-TW" altLang="en-US" dirty="0"/>
              <a:t>1  </a:t>
            </a:r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226668-083E-4B0B-9BB6-0B5B38AC59A5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Statistical Database: </a:t>
            </a:r>
            <a:r>
              <a:rPr lang="en-US" altLang="zh-TW" sz="3200"/>
              <a:t>Case 2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9080500" cy="4648200"/>
          </a:xfrm>
        </p:spPr>
        <p:txBody>
          <a:bodyPr/>
          <a:lstStyle/>
          <a:p>
            <a:pPr lvl="3">
              <a:lnSpc>
                <a:spcPct val="50000"/>
              </a:lnSpc>
              <a:buFontTx/>
              <a:buNone/>
            </a:pPr>
            <a:endParaRPr lang="en-US" altLang="zh-TW"/>
          </a:p>
          <a:p>
            <a:pPr lvl="2">
              <a:buFontTx/>
              <a:buNone/>
            </a:pPr>
            <a:r>
              <a:rPr lang="en-US" altLang="zh-TW" b="1"/>
              <a:t>Case 2:</a:t>
            </a:r>
            <a:r>
              <a:rPr lang="en-US" altLang="zh-TW" sz="1800"/>
              <a:t> Consider the sequence of queries Q3-Q6 below</a:t>
            </a:r>
            <a:endParaRPr lang="en-US" altLang="zh-TW"/>
          </a:p>
          <a:p>
            <a:endParaRPr lang="zh-TW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117725" y="1828800"/>
            <a:ext cx="4359275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Q3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COUNT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(*)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FROM   STATS</a:t>
            </a:r>
          </a:p>
          <a:p>
            <a:pPr algn="l"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Q4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COUNT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(*)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FROM   STATS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WHERE   NOT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	          (SEX = 'M'  AND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OCCUPATION = 'Programmer')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                                        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181225" y="3810000"/>
            <a:ext cx="566737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Q5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SUM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(SALARY),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SUM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(TAX)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FROM STATS                                                        Response : 364k, 43k</a:t>
            </a:r>
          </a:p>
          <a:p>
            <a:pPr algn="l"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Q6 : 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SUM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(SALARY,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SUM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(TAX)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FROM   STATS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WHERE   NOT</a:t>
            </a:r>
          </a:p>
          <a:p>
            <a:pPr lvl="2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(SEX = 'M'   AND</a:t>
            </a:r>
          </a:p>
          <a:p>
            <a:pPr lvl="2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OCCUPATION = 'Programmer' )     Response 339k, 38k</a:t>
            </a:r>
          </a:p>
          <a:p>
            <a:pPr lvl="2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                 Subtract</a:t>
            </a:r>
          </a:p>
          <a:p>
            <a:pPr lvl="2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                 (Q5 - Q6): 25k, 5k  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6172200" y="1981200"/>
            <a:ext cx="1104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Rsponse : 10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6172200" y="2867025"/>
            <a:ext cx="1066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1400">
                <a:latin typeface="Times New Roman" pitchFamily="18" charset="0"/>
                <a:ea typeface="新細明體" charset="-120"/>
              </a:rPr>
              <a:t>Response: 9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Subtract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(Q3 - Q4): 1</a:t>
            </a:r>
          </a:p>
          <a:p>
            <a:pPr algn="l"/>
            <a:endParaRPr lang="zh-TW" altLang="en-US" sz="1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Statistical Database: </a:t>
            </a:r>
            <a:r>
              <a:rPr lang="en-US" altLang="zh-TW" sz="3200"/>
              <a:t>Case 2</a:t>
            </a:r>
            <a:r>
              <a:rPr lang="en-US" altLang="zh-TW"/>
              <a:t>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 altLang="zh-TW"/>
              <a:t>Why ?</a:t>
            </a:r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/>
            <a:endParaRPr lang="en-US" altLang="zh-TW"/>
          </a:p>
          <a:p>
            <a:pPr lvl="3"/>
            <a:endParaRPr lang="en-US" altLang="zh-TW"/>
          </a:p>
          <a:p>
            <a:pPr lvl="3">
              <a:lnSpc>
                <a:spcPct val="40000"/>
              </a:lnSpc>
            </a:pPr>
            <a:r>
              <a:rPr lang="en-US" altLang="zh-TW"/>
              <a:t>Solution</a:t>
            </a:r>
          </a:p>
          <a:p>
            <a:endParaRPr lang="zh-TW" altLang="en-US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2438400" y="1752600"/>
            <a:ext cx="2987675" cy="1377950"/>
            <a:chOff x="1082" y="2430"/>
            <a:chExt cx="1882" cy="868"/>
          </a:xfrm>
        </p:grpSpPr>
        <p:sp>
          <p:nvSpPr>
            <p:cNvPr id="39941" name="Oval 5"/>
            <p:cNvSpPr>
              <a:spLocks noChangeArrowheads="1"/>
            </p:cNvSpPr>
            <p:nvPr/>
          </p:nvSpPr>
          <p:spPr bwMode="auto">
            <a:xfrm>
              <a:off x="1833" y="2658"/>
              <a:ext cx="1131" cy="6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2" name="Oval 6"/>
            <p:cNvSpPr>
              <a:spLocks noChangeArrowheads="1"/>
            </p:cNvSpPr>
            <p:nvPr/>
          </p:nvSpPr>
          <p:spPr bwMode="auto">
            <a:xfrm>
              <a:off x="2013" y="2780"/>
              <a:ext cx="784" cy="4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9</a:t>
              </a: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1880" y="2430"/>
              <a:ext cx="70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STATUS, 10</a:t>
              </a: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1082" y="2870"/>
              <a:ext cx="33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Able</a:t>
              </a:r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1539" y="2970"/>
              <a:ext cx="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2473325" y="3914775"/>
            <a:ext cx="472598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Let   b </a:t>
            </a:r>
            <a:r>
              <a:rPr lang="en-US" altLang="zh-TW" sz="1600" b="1">
                <a:solidFill>
                  <a:srgbClr val="006600"/>
                </a:solidFill>
                <a:latin typeface="Times New Roman" pitchFamily="18" charset="0"/>
                <a:ea typeface="新細明體" charset="-120"/>
              </a:rPr>
              <a:t>≦ 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c </a:t>
            </a:r>
            <a:r>
              <a:rPr lang="en-US" altLang="zh-TW" sz="1600" b="1">
                <a:solidFill>
                  <a:srgbClr val="006600"/>
                </a:solidFill>
                <a:latin typeface="Times New Roman" pitchFamily="18" charset="0"/>
                <a:ea typeface="新細明體" charset="-120"/>
              </a:rPr>
              <a:t>≦ 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n-b    eg.  </a:t>
            </a:r>
            <a:r>
              <a:rPr lang="en-US" altLang="zh-TW" sz="1600" i="1">
                <a:latin typeface="Times New Roman" pitchFamily="18" charset="0"/>
                <a:ea typeface="新細明體" charset="-120"/>
              </a:rPr>
              <a:t>2 </a:t>
            </a:r>
            <a:r>
              <a:rPr lang="en-US" altLang="zh-TW" sz="1600" b="1">
                <a:solidFill>
                  <a:srgbClr val="006600"/>
                </a:solidFill>
                <a:latin typeface="Times New Roman" pitchFamily="18" charset="0"/>
                <a:ea typeface="新細明體" charset="-120"/>
              </a:rPr>
              <a:t>≦ </a:t>
            </a:r>
            <a:r>
              <a:rPr lang="en-US" altLang="zh-TW" sz="1600" i="1">
                <a:latin typeface="Times New Roman" pitchFamily="18" charset="0"/>
                <a:ea typeface="新細明體" charset="-120"/>
              </a:rPr>
              <a:t>c </a:t>
            </a:r>
            <a:r>
              <a:rPr lang="en-US" altLang="zh-TW" sz="1600" b="1">
                <a:solidFill>
                  <a:srgbClr val="006600"/>
                </a:solidFill>
                <a:latin typeface="Times New Roman" pitchFamily="18" charset="0"/>
                <a:ea typeface="新細明體" charset="-120"/>
              </a:rPr>
              <a:t>≦ </a:t>
            </a:r>
            <a:r>
              <a:rPr lang="en-US" altLang="zh-TW" sz="1600" i="1">
                <a:latin typeface="Times New Roman" pitchFamily="18" charset="0"/>
                <a:ea typeface="新細明體" charset="-120"/>
              </a:rPr>
              <a:t>8</a:t>
            </a:r>
            <a:endParaRPr lang="en-US" altLang="zh-TW" sz="16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endParaRPr lang="en-US" altLang="zh-TW" sz="16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Now predicate:</a:t>
            </a:r>
            <a:endParaRPr lang="en-US" altLang="zh-TW" sz="1600" b="1">
              <a:latin typeface="Times New Roman" pitchFamily="18" charset="0"/>
              <a:ea typeface="新細明體" charset="-120"/>
            </a:endParaRPr>
          </a:p>
          <a:p>
            <a:pPr algn="l" eaLnBrk="0" hangingPunct="0">
              <a:spcBef>
                <a:spcPct val="50000"/>
              </a:spcBef>
              <a:spcAft>
                <a:spcPct val="50000"/>
              </a:spcAft>
            </a:pPr>
            <a:r>
              <a:rPr lang="en-US" altLang="zh-TW" sz="1600" b="1">
                <a:latin typeface="Times New Roman" pitchFamily="18" charset="0"/>
                <a:ea typeface="新細明體" charset="-120"/>
              </a:rPr>
              <a:t>   NOT ( Sex = 'M' and Occupation = 'programmer')</a:t>
            </a:r>
          </a:p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is thus not admissible.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Statistical Database: </a:t>
            </a:r>
            <a:r>
              <a:rPr lang="en-US" altLang="zh-TW" sz="3200"/>
              <a:t>Case 3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219200"/>
            <a:ext cx="7467600" cy="46482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000" b="1"/>
              <a:t>Case 3:</a:t>
            </a:r>
            <a:r>
              <a:rPr lang="en-US" altLang="zh-TW" sz="1800"/>
              <a:t> Set C in the range  b </a:t>
            </a:r>
            <a:r>
              <a:rPr lang="en-US" altLang="zh-TW" sz="1800" b="1">
                <a:solidFill>
                  <a:srgbClr val="006600"/>
                </a:solidFill>
              </a:rPr>
              <a:t>≦ </a:t>
            </a:r>
            <a:r>
              <a:rPr lang="en-US" altLang="zh-TW" sz="1800"/>
              <a:t>c </a:t>
            </a:r>
            <a:r>
              <a:rPr lang="en-US" altLang="zh-TW" sz="1800" b="1">
                <a:solidFill>
                  <a:srgbClr val="006600"/>
                </a:solidFill>
              </a:rPr>
              <a:t>≦ </a:t>
            </a:r>
            <a:r>
              <a:rPr lang="en-US" altLang="zh-TW" sz="1800"/>
              <a:t>n-b    eg.  </a:t>
            </a:r>
            <a:r>
              <a:rPr lang="en-US" altLang="zh-TW" sz="1800" i="1"/>
              <a:t>2 </a:t>
            </a:r>
            <a:r>
              <a:rPr lang="en-US" altLang="zh-TW" sz="1800" b="1">
                <a:solidFill>
                  <a:srgbClr val="006600"/>
                </a:solidFill>
              </a:rPr>
              <a:t>≦ </a:t>
            </a:r>
            <a:r>
              <a:rPr lang="en-US" altLang="zh-TW" sz="1800" i="1"/>
              <a:t>c </a:t>
            </a:r>
            <a:r>
              <a:rPr lang="en-US" altLang="zh-TW" sz="1800" b="1">
                <a:solidFill>
                  <a:srgbClr val="006600"/>
                </a:solidFill>
              </a:rPr>
              <a:t>≦ </a:t>
            </a:r>
            <a:r>
              <a:rPr lang="en-US" altLang="zh-TW" sz="1800" i="1"/>
              <a:t>8 </a:t>
            </a:r>
            <a:r>
              <a:rPr lang="en-US" altLang="zh-TW" sz="1800"/>
              <a:t>is inadequate to avoid compromise, in general.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/>
              <a:t>        </a:t>
            </a:r>
            <a:r>
              <a:rPr lang="en-US" altLang="zh-TW" sz="1800"/>
              <a:t>Consider the following sequence (Q7-Q10):</a:t>
            </a:r>
            <a:endParaRPr lang="en-US" altLang="zh-TW"/>
          </a:p>
          <a:p>
            <a:pPr lvl="3">
              <a:lnSpc>
                <a:spcPct val="120000"/>
              </a:lnSpc>
              <a:buFontTx/>
              <a:buNone/>
            </a:pPr>
            <a:endParaRPr lang="en-US" altLang="zh-TW"/>
          </a:p>
          <a:p>
            <a:pPr>
              <a:lnSpc>
                <a:spcPct val="120000"/>
              </a:lnSpc>
            </a:pPr>
            <a:endParaRPr lang="zh-TW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590800" y="2362200"/>
            <a:ext cx="659130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Q7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COUNT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(*)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FROM   STATS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WHERE   SEX = 'M'                                                 Response: 4</a:t>
            </a:r>
          </a:p>
          <a:p>
            <a:pPr algn="l" eaLnBrk="0" hangingPunct="0">
              <a:lnSpc>
                <a:spcPct val="90000"/>
              </a:lnSpc>
            </a:pPr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Q8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COUNT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(*)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FROM   STATS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WHERE   SEX = 'M'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AND   NOT ( OCCUPATION = 'Programmer')        Response: 3</a:t>
            </a:r>
          </a:p>
          <a:p>
            <a:pPr algn="l" eaLnBrk="0" hangingPunct="0">
              <a:lnSpc>
                <a:spcPct val="90000"/>
              </a:lnSpc>
            </a:pPr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Q9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SUM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(SALARY),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SUM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(TAX)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FROM STATS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WHERE   SEX = 'M'                                                 Response: 164k, 8k </a:t>
            </a:r>
          </a:p>
          <a:p>
            <a:pPr algn="l" eaLnBrk="0" hangingPunct="0">
              <a:lnSpc>
                <a:spcPct val="90000"/>
              </a:lnSpc>
            </a:pPr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Q10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SUM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(SALARY),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SUM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(TAX)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FROM   STATS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WHERE   SEX = M AND NOT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(OCCUPATION = 'Programmer')               Response: 139k, 3k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	                                                 Subtract: (Q9 - Q10): 25K, 5K   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Statistical Database: </a:t>
            </a:r>
            <a:r>
              <a:rPr lang="en-US" altLang="zh-TW" sz="3200"/>
              <a:t>Case 3</a:t>
            </a:r>
            <a:r>
              <a:rPr lang="en-US" altLang="zh-TW"/>
              <a:t>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286000" y="1447800"/>
            <a:ext cx="34290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Why ?</a:t>
            </a:r>
          </a:p>
          <a:p>
            <a:pPr lvl="1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P: SEX = M and OCC.= 'Programmer'</a:t>
            </a:r>
          </a:p>
          <a:p>
            <a:pPr lvl="1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P1: SEX = M</a:t>
            </a:r>
          </a:p>
          <a:p>
            <a:pPr lvl="1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P2: OCC. = 'Programmer'</a:t>
            </a:r>
          </a:p>
        </p:txBody>
      </p:sp>
      <p:grpSp>
        <p:nvGrpSpPr>
          <p:cNvPr id="42002" name="Group 18"/>
          <p:cNvGrpSpPr>
            <a:grpSpLocks/>
          </p:cNvGrpSpPr>
          <p:nvPr/>
        </p:nvGrpSpPr>
        <p:grpSpPr bwMode="auto">
          <a:xfrm>
            <a:off x="2209800" y="2667000"/>
            <a:ext cx="4357688" cy="2728913"/>
            <a:chOff x="1392" y="1680"/>
            <a:chExt cx="2745" cy="1719"/>
          </a:xfrm>
        </p:grpSpPr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1756" y="1820"/>
              <a:ext cx="2381" cy="12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1961" y="2002"/>
              <a:ext cx="1591" cy="63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2443" y="2275"/>
              <a:ext cx="1552" cy="5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552" y="2256"/>
              <a:ext cx="0" cy="384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1920" y="1824"/>
              <a:ext cx="100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Set identified by </a:t>
              </a:r>
              <a:r>
                <a:rPr lang="en-US" altLang="zh-TW" sz="1400" b="1">
                  <a:solidFill>
                    <a:schemeClr val="folHlink"/>
                  </a:solidFill>
                  <a:latin typeface="Times New Roman" pitchFamily="18" charset="0"/>
                  <a:ea typeface="新細明體" charset="-120"/>
                </a:rPr>
                <a:t>P1</a:t>
              </a:r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2019" y="2008"/>
              <a:ext cx="932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8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Set identified by </a:t>
              </a:r>
              <a:endParaRPr lang="en-US" altLang="zh-TW" sz="1400" b="1">
                <a:solidFill>
                  <a:srgbClr val="009900"/>
                </a:solidFill>
                <a:latin typeface="Times New Roman" pitchFamily="18" charset="0"/>
                <a:ea typeface="新細明體" charset="-120"/>
              </a:endParaRPr>
            </a:p>
            <a:p>
              <a:pPr algn="l" eaLnBrk="0" hangingPunct="0">
                <a:lnSpc>
                  <a:spcPct val="80000"/>
                </a:lnSpc>
              </a:pPr>
              <a:r>
                <a:rPr lang="en-US" altLang="zh-TW" sz="1400" b="1">
                  <a:solidFill>
                    <a:srgbClr val="009900"/>
                  </a:solidFill>
                  <a:latin typeface="Times New Roman" pitchFamily="18" charset="0"/>
                  <a:ea typeface="新細明體" charset="-120"/>
                </a:rPr>
                <a:t>P1 AND NOT P2</a:t>
              </a:r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2448" y="2308"/>
              <a:ext cx="854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Set identified by</a:t>
              </a:r>
            </a:p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P1 AND P2 </a:t>
              </a:r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1728" y="1680"/>
              <a:ext cx="1994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60000"/>
                </a:lnSpc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Total set of records (entire database)</a:t>
              </a:r>
            </a:p>
          </p:txBody>
        </p:sp>
        <p:sp>
          <p:nvSpPr>
            <p:cNvPr id="41998" name="Rectangle 14"/>
            <p:cNvSpPr>
              <a:spLocks noChangeArrowheads="1"/>
            </p:cNvSpPr>
            <p:nvPr/>
          </p:nvSpPr>
          <p:spPr bwMode="auto">
            <a:xfrm>
              <a:off x="2990" y="2857"/>
              <a:ext cx="100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Set identified by P2</a:t>
              </a:r>
            </a:p>
          </p:txBody>
        </p:sp>
        <p:sp>
          <p:nvSpPr>
            <p:cNvPr id="41999" name="Line 15"/>
            <p:cNvSpPr>
              <a:spLocks noChangeShapeType="1"/>
            </p:cNvSpPr>
            <p:nvPr/>
          </p:nvSpPr>
          <p:spPr bwMode="auto">
            <a:xfrm>
              <a:off x="2448" y="2640"/>
              <a:ext cx="110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1392" y="3168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 altLang="zh-TW">
                  <a:latin typeface="Times New Roman" pitchFamily="18" charset="0"/>
                  <a:ea typeface="華康行書體(P)" pitchFamily="66" charset="-120"/>
                </a:rPr>
                <a:t> Solution ???</a:t>
              </a:r>
              <a:endParaRPr lang="zh-TW" altLang="en-US">
                <a:latin typeface="Times New Roman" pitchFamily="18" charset="0"/>
                <a:ea typeface="華康行書體(P)" pitchFamily="66" charset="-120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Statistical Database: Tracker</a:t>
            </a:r>
            <a:endParaRPr lang="zh-TW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382000" cy="4648200"/>
          </a:xfrm>
        </p:spPr>
        <p:txBody>
          <a:bodyPr/>
          <a:lstStyle/>
          <a:p>
            <a:pPr lvl="1"/>
            <a:r>
              <a:rPr lang="en-US" altLang="zh-TW" sz="1800"/>
              <a:t>Individual tracker</a:t>
            </a:r>
          </a:p>
          <a:p>
            <a:pPr lvl="2"/>
            <a:r>
              <a:rPr lang="en-US" altLang="zh-TW" sz="1800"/>
              <a:t>for some specific inadmissible predicate</a:t>
            </a:r>
          </a:p>
          <a:p>
            <a:pPr lvl="2"/>
            <a:r>
              <a:rPr lang="en-US" altLang="zh-TW" sz="1800"/>
              <a:t>individual tracker, the predicate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zh-TW" sz="1800"/>
              <a:t>	       </a:t>
            </a:r>
            <a:r>
              <a:rPr lang="en-US" altLang="zh-TW" sz="1400" b="1"/>
              <a:t>SEX = 'M'  and NOT (OCCUPATION = 'Programmer')</a:t>
            </a:r>
            <a:endParaRPr lang="en-US" altLang="zh-TW" sz="1600" b="1"/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zh-TW" sz="1800"/>
              <a:t>    is called an </a:t>
            </a:r>
            <a:r>
              <a:rPr lang="en-US" altLang="zh-TW" sz="1800" b="1" u="sng"/>
              <a:t>individual tracker</a:t>
            </a:r>
            <a:r>
              <a:rPr lang="en-US" altLang="zh-TW" sz="1800"/>
              <a:t> for Able, because it enables the user</a:t>
            </a:r>
          </a:p>
          <a:p>
            <a:pPr lvl="2">
              <a:buFontTx/>
              <a:buNone/>
            </a:pPr>
            <a:r>
              <a:rPr lang="en-US" altLang="zh-TW" sz="1800"/>
              <a:t>    to track down information concerning Able.</a:t>
            </a:r>
          </a:p>
          <a:p>
            <a:pPr lvl="2">
              <a:buFontTx/>
              <a:buNone/>
            </a:pPr>
            <a:endParaRPr lang="en-US" altLang="zh-TW" sz="1800"/>
          </a:p>
          <a:p>
            <a:pPr lvl="1">
              <a:lnSpc>
                <a:spcPct val="110000"/>
              </a:lnSpc>
            </a:pPr>
            <a:r>
              <a:rPr lang="en-US" altLang="zh-TW" sz="1800"/>
              <a:t>General tracker</a:t>
            </a:r>
          </a:p>
          <a:p>
            <a:pPr lvl="2">
              <a:lnSpc>
                <a:spcPct val="110000"/>
              </a:lnSpc>
            </a:pPr>
            <a:r>
              <a:rPr lang="en-US" altLang="zh-TW" sz="1800"/>
              <a:t>is a </a:t>
            </a:r>
            <a:r>
              <a:rPr lang="en-US" altLang="zh-TW" sz="1800" u="sng"/>
              <a:t>predicate</a:t>
            </a:r>
            <a:r>
              <a:rPr lang="en-US" altLang="zh-TW" sz="1800"/>
              <a:t> that can be used to find the answer to </a:t>
            </a:r>
            <a:r>
              <a:rPr lang="en-US" altLang="zh-TW" sz="1800" u="sng"/>
              <a:t>any</a:t>
            </a:r>
            <a:r>
              <a:rPr lang="en-US" altLang="zh-TW" sz="1800"/>
              <a:t> inadmissible query.</a:t>
            </a:r>
            <a:endParaRPr lang="en-US" altLang="zh-TW" sz="1800">
              <a:latin typeface="Comic Sans MS" pitchFamily="66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TW" sz="1800">
                <a:latin typeface="Comic Sans MS" pitchFamily="66" charset="0"/>
              </a:rPr>
              <a:t>Note :</a:t>
            </a:r>
            <a:r>
              <a:rPr lang="en-US" altLang="zh-TW" sz="1800"/>
              <a:t> Any predicate with result set cardinality c in the range</a:t>
            </a:r>
          </a:p>
          <a:p>
            <a:pPr lvl="2">
              <a:lnSpc>
                <a:spcPct val="130000"/>
              </a:lnSpc>
              <a:buFontTx/>
              <a:buNone/>
            </a:pPr>
            <a:r>
              <a:rPr lang="en-US" altLang="zh-TW" sz="1800"/>
              <a:t>                             2b </a:t>
            </a:r>
            <a:r>
              <a:rPr lang="en-US" altLang="zh-TW" sz="1400" b="1">
                <a:solidFill>
                  <a:srgbClr val="006600"/>
                </a:solidFill>
              </a:rPr>
              <a:t>≦</a:t>
            </a:r>
            <a:r>
              <a:rPr lang="en-US" altLang="zh-TW" sz="1800"/>
              <a:t> c </a:t>
            </a:r>
            <a:r>
              <a:rPr lang="en-US" altLang="zh-TW" sz="1400" b="1">
                <a:solidFill>
                  <a:srgbClr val="006600"/>
                </a:solidFill>
              </a:rPr>
              <a:t>≦</a:t>
            </a:r>
            <a:r>
              <a:rPr lang="en-US" altLang="zh-TW" sz="1800"/>
              <a:t> n-2b</a:t>
            </a:r>
          </a:p>
          <a:p>
            <a:pPr lvl="3">
              <a:lnSpc>
                <a:spcPct val="110000"/>
              </a:lnSpc>
              <a:buFontTx/>
              <a:buNone/>
            </a:pPr>
            <a:r>
              <a:rPr lang="en-US" altLang="zh-TW"/>
              <a:t>        where b &lt; n/4 (typically case), is a general tracker.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34</a:t>
            </a:fld>
            <a:endParaRPr lang="zh-TW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Statistical Database: </a:t>
            </a:r>
            <a:r>
              <a:rPr lang="en-US" altLang="zh-TW" sz="3200"/>
              <a:t>Case 4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9112250" cy="4648200"/>
          </a:xfrm>
        </p:spPr>
        <p:txBody>
          <a:bodyPr/>
          <a:lstStyle/>
          <a:p>
            <a:pPr lvl="2">
              <a:buFontTx/>
              <a:buNone/>
            </a:pPr>
            <a:r>
              <a:rPr lang="en-US" altLang="zh-TW" b="1"/>
              <a:t>Case 4:</a:t>
            </a:r>
          </a:p>
          <a:p>
            <a:pPr lvl="3"/>
            <a:r>
              <a:rPr lang="en-US" altLang="zh-TW"/>
              <a:t>Assume  				</a:t>
            </a:r>
          </a:p>
          <a:p>
            <a:pPr lvl="3">
              <a:buFontTx/>
              <a:buNone/>
            </a:pPr>
            <a:r>
              <a:rPr lang="en-US" altLang="zh-TW"/>
              <a:t>   1. b=2  ie. 4 </a:t>
            </a:r>
            <a:r>
              <a:rPr lang="en-US" altLang="zh-TW" b="1">
                <a:solidFill>
                  <a:srgbClr val="006600"/>
                </a:solidFill>
              </a:rPr>
              <a:t>≦</a:t>
            </a:r>
            <a:r>
              <a:rPr lang="en-US" altLang="zh-TW"/>
              <a:t> c </a:t>
            </a:r>
            <a:r>
              <a:rPr lang="en-US" altLang="zh-TW" b="1">
                <a:solidFill>
                  <a:srgbClr val="006600"/>
                </a:solidFill>
              </a:rPr>
              <a:t>≦6</a:t>
            </a:r>
            <a:endParaRPr lang="en-US" altLang="zh-TW"/>
          </a:p>
          <a:p>
            <a:pPr lvl="3">
              <a:buFontTx/>
              <a:buNone/>
            </a:pPr>
            <a:r>
              <a:rPr lang="en-US" altLang="zh-TW"/>
              <a:t>   2. </a:t>
            </a:r>
            <a:r>
              <a:rPr lang="en-US" altLang="zh-TW" b="1"/>
              <a:t>U</a:t>
            </a:r>
            <a:r>
              <a:rPr lang="en-US" altLang="zh-TW"/>
              <a:t> knows that </a:t>
            </a:r>
            <a:r>
              <a:rPr lang="en-US" altLang="zh-TW" b="1"/>
              <a:t>Able</a:t>
            </a:r>
            <a:r>
              <a:rPr lang="en-US" altLang="zh-TW"/>
              <a:t> is a male programmer.   	</a:t>
            </a:r>
          </a:p>
          <a:p>
            <a:pPr lvl="3">
              <a:buFontTx/>
              <a:buNone/>
            </a:pPr>
            <a:r>
              <a:rPr lang="en-US" altLang="zh-TW"/>
              <a:t>        </a:t>
            </a:r>
            <a:r>
              <a:rPr lang="en-US" altLang="zh-TW" b="1"/>
              <a:t>    </a:t>
            </a:r>
            <a:r>
              <a:rPr lang="en-US" altLang="zh-TW"/>
              <a:t>Predicate P is</a:t>
            </a:r>
            <a:r>
              <a:rPr lang="en-US" altLang="zh-TW" b="1"/>
              <a:t> SEX = 'M' and OCCUPATION = 'programmer'</a:t>
            </a:r>
          </a:p>
          <a:p>
            <a:pPr lvl="3">
              <a:buFontTx/>
              <a:buNone/>
            </a:pPr>
            <a:r>
              <a:rPr lang="en-US" altLang="zh-TW"/>
              <a:t>	3. </a:t>
            </a:r>
            <a:r>
              <a:rPr lang="en-US" altLang="zh-TW" b="1"/>
              <a:t>U </a:t>
            </a:r>
            <a:r>
              <a:rPr lang="en-US" altLang="zh-TW"/>
              <a:t>wishes to discover </a:t>
            </a:r>
            <a:r>
              <a:rPr lang="en-US" altLang="zh-TW" b="1"/>
              <a:t>Able</a:t>
            </a:r>
            <a:r>
              <a:rPr lang="en-US" altLang="zh-TW"/>
              <a:t>'s salary. </a:t>
            </a:r>
          </a:p>
          <a:p>
            <a:pPr lvl="3">
              <a:lnSpc>
                <a:spcPct val="160000"/>
              </a:lnSpc>
            </a:pPr>
            <a:r>
              <a:rPr lang="en-US" altLang="zh-TW"/>
              <a:t>Compromise steps: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zh-TW"/>
              <a:t>1. Make a </a:t>
            </a:r>
            <a:r>
              <a:rPr lang="en-US" altLang="zh-TW" u="sng"/>
              <a:t>guess</a:t>
            </a:r>
            <a:r>
              <a:rPr lang="en-US" altLang="zh-TW"/>
              <a:t> at a predicate T that will serve as a  general tracker,     </a:t>
            </a:r>
          </a:p>
          <a:p>
            <a:pPr lvl="3">
              <a:buFontTx/>
              <a:buNone/>
            </a:pPr>
            <a:r>
              <a:rPr lang="en-US" altLang="zh-TW"/>
              <a:t>                     </a:t>
            </a:r>
            <a:r>
              <a:rPr lang="en-US" altLang="zh-TW" b="1"/>
              <a:t>T: Audits = 0</a:t>
            </a:r>
            <a:endParaRPr lang="en-US" altLang="zh-TW"/>
          </a:p>
          <a:p>
            <a:pPr lvl="4">
              <a:buFontTx/>
              <a:buNone/>
            </a:pPr>
            <a:r>
              <a:rPr lang="en-US" altLang="zh-TW"/>
              <a:t>2. Find total number of individuals in the </a:t>
            </a:r>
            <a:r>
              <a:rPr lang="en-US" altLang="zh-TW" b="1"/>
              <a:t>STATS</a:t>
            </a:r>
            <a:r>
              <a:rPr lang="en-US" altLang="zh-TW"/>
              <a:t>, using </a:t>
            </a:r>
            <a:r>
              <a:rPr lang="en-US" altLang="zh-TW" b="1" u="sng"/>
              <a:t>T</a:t>
            </a:r>
            <a:r>
              <a:rPr lang="en-US" altLang="zh-TW"/>
              <a:t> and  </a:t>
            </a:r>
            <a:r>
              <a:rPr lang="en-US" altLang="zh-TW" b="1" u="sng"/>
              <a:t>Not T</a:t>
            </a:r>
            <a:r>
              <a:rPr lang="en-US" altLang="zh-TW"/>
              <a:t>.</a:t>
            </a:r>
          </a:p>
          <a:p>
            <a:pPr lvl="4">
              <a:buFontTx/>
              <a:buNone/>
            </a:pPr>
            <a:r>
              <a:rPr lang="en-US" altLang="zh-TW"/>
              <a:t>3. Find the number by using P or T;  P or NOT T </a:t>
            </a:r>
          </a:p>
          <a:p>
            <a:pPr lvl="4">
              <a:buFontTx/>
              <a:buNone/>
            </a:pPr>
            <a:r>
              <a:rPr lang="en-US" altLang="zh-TW"/>
              <a:t>4. Repeat Q11 - Q14, but using SUM instead of COUNT</a:t>
            </a:r>
          </a:p>
          <a:p>
            <a:pPr lvl="4">
              <a:buFontTx/>
              <a:buNone/>
            </a:pPr>
            <a:r>
              <a:rPr lang="en-US" altLang="zh-TW"/>
              <a:t>5. </a:t>
            </a:r>
            <a:r>
              <a:rPr lang="en-US" altLang="zh-TW">
                <a:ea typeface="新細明體" charset="-120"/>
              </a:rPr>
              <a:t>Able's salary: 389k- 364k = 25k</a:t>
            </a:r>
            <a:endParaRPr lang="zh-TW" altLang="en-US">
              <a:ea typeface="新細明體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35</a:t>
            </a:fld>
            <a:endParaRPr lang="zh-TW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Statistical Database: An Example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60000"/>
              </a:lnSpc>
              <a:buFontTx/>
              <a:buNone/>
            </a:pPr>
            <a:endParaRPr lang="en-US" altLang="zh-TW" sz="1800"/>
          </a:p>
          <a:p>
            <a:pPr lvl="2">
              <a:lnSpc>
                <a:spcPct val="60000"/>
              </a:lnSpc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 sz="1800"/>
              <a:t>e.g.1 Consider the </a:t>
            </a:r>
            <a:r>
              <a:rPr lang="en-US" altLang="zh-TW" sz="1800" b="1"/>
              <a:t>STATS</a:t>
            </a:r>
            <a:r>
              <a:rPr lang="en-US" altLang="zh-TW" sz="1800"/>
              <a:t> database</a:t>
            </a:r>
            <a:endParaRPr lang="zh-TW" altLang="en-US" sz="180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1854200" y="1985963"/>
            <a:ext cx="5559425" cy="2517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1854200" y="2251075"/>
            <a:ext cx="555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2476500" y="1985963"/>
            <a:ext cx="0" cy="251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5457825" y="1981200"/>
            <a:ext cx="0" cy="251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4110038" y="1989138"/>
            <a:ext cx="0" cy="251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2976563" y="1981200"/>
            <a:ext cx="0" cy="251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6086475" y="1993900"/>
            <a:ext cx="0" cy="251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6738938" y="2000250"/>
            <a:ext cx="0" cy="2519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1828800" y="1990725"/>
            <a:ext cx="56022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Name    Sex      Dependence      Occupation            Salary     Tax        Audits</a:t>
            </a:r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1857375" y="2333625"/>
            <a:ext cx="68580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Able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Baker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Clark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Downs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East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Ford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Green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Hall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Lves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Jones</a:t>
            </a:r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2543175" y="2333625"/>
            <a:ext cx="33972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M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M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M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M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</a:t>
            </a:r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3343275" y="2333625"/>
            <a:ext cx="26987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3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2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0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2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2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1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0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3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4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4171950" y="2309813"/>
            <a:ext cx="1058863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programmer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physician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programmer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builder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clerk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homemaker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lawyer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homemaker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programmer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programmer</a:t>
            </a:r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5529263" y="2346325"/>
            <a:ext cx="44767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25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65k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28k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30k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22k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51k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95k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22k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32k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30k</a:t>
            </a:r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6215063" y="2333625"/>
            <a:ext cx="44767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5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5k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9k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6k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2k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0k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0k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1k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5k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10k</a:t>
            </a:r>
          </a:p>
        </p:txBody>
      </p:sp>
      <p:sp>
        <p:nvSpPr>
          <p:cNvPr id="76819" name="Rectangle 19"/>
          <p:cNvSpPr>
            <a:spLocks noChangeArrowheads="1"/>
          </p:cNvSpPr>
          <p:nvPr/>
        </p:nvSpPr>
        <p:spPr bwMode="auto">
          <a:xfrm>
            <a:off x="6929438" y="2322513"/>
            <a:ext cx="26987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3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0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1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1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0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0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0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0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1</a:t>
            </a:r>
          </a:p>
          <a:p>
            <a:pPr algn="l"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3586163" y="4572000"/>
            <a:ext cx="20494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Fig. The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STATS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database</a:t>
            </a:r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>
            <a:off x="609600" y="5105400"/>
            <a:ext cx="8763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 eaLnBrk="0" hangingPunct="0">
              <a:lnSpc>
                <a:spcPct val="60000"/>
              </a:lnSpc>
              <a:spcBef>
                <a:spcPct val="50000"/>
              </a:spcBef>
              <a:buSzPct val="100000"/>
              <a:buFont typeface="Symbol" pitchFamily="18" charset="2"/>
              <a:buChar char="·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Suppose some user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U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is intent on discovering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Able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's salary and tax payment.</a:t>
            </a:r>
          </a:p>
          <a:p>
            <a:pPr lvl="2" algn="l" eaLnBrk="0" hangingPunct="0">
              <a:lnSpc>
                <a:spcPct val="60000"/>
              </a:lnSpc>
              <a:spcBef>
                <a:spcPct val="50000"/>
              </a:spcBef>
              <a:buSzPct val="100000"/>
              <a:buFont typeface="Symbol" pitchFamily="18" charset="2"/>
              <a:buChar char="·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Suppose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U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knows that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Able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is a programmer and is male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36</a:t>
            </a:fld>
            <a:endParaRPr lang="zh-TW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Statistical Database: </a:t>
            </a:r>
            <a:r>
              <a:rPr lang="en-US" altLang="zh-TW" sz="3200"/>
              <a:t>Case 4</a:t>
            </a:r>
            <a:r>
              <a:rPr lang="en-US" altLang="zh-TW"/>
              <a:t>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676400" y="3962400"/>
            <a:ext cx="5562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Pct val="100000"/>
            </a:pPr>
            <a:r>
              <a:rPr lang="zh-TW" altLang="en-US">
                <a:latin typeface="Times New Roman" pitchFamily="18" charset="0"/>
                <a:ea typeface="新細明體" charset="-120"/>
              </a:rPr>
              <a:t>4 </a:t>
            </a:r>
            <a:r>
              <a:rPr lang="zh-TW" altLang="en-US" b="1">
                <a:solidFill>
                  <a:srgbClr val="006600"/>
                </a:solidFill>
                <a:latin typeface="Times New Roman" pitchFamily="18" charset="0"/>
                <a:ea typeface="新細明體" charset="-120"/>
              </a:rPr>
              <a:t>≦</a:t>
            </a:r>
            <a:r>
              <a:rPr lang="zh-TW" altLang="en-US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C = 5 </a:t>
            </a:r>
            <a:r>
              <a:rPr lang="en-US" altLang="zh-TW" b="1">
                <a:solidFill>
                  <a:srgbClr val="006600"/>
                </a:solidFill>
                <a:latin typeface="Times New Roman" pitchFamily="18" charset="0"/>
                <a:ea typeface="新細明體" charset="-120"/>
              </a:rPr>
              <a:t>≦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6</a:t>
            </a:r>
          </a:p>
          <a:p>
            <a:pPr eaLnBrk="0" hangingPunct="0">
              <a:spcBef>
                <a:spcPct val="5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	as a result, T is a general tracker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905000" y="1676400"/>
            <a:ext cx="6096000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Q11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COUNT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(*)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FROM   STATS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WHERE   AUDITS = 0                Response : 5</a:t>
            </a:r>
          </a:p>
          <a:p>
            <a:pPr lvl="1" algn="l" eaLnBrk="0" hangingPunct="0">
              <a:lnSpc>
                <a:spcPct val="110000"/>
              </a:lnSpc>
            </a:pPr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Q12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COUNT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(*)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FROM   STATS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WHERE   NOT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(AUDITS = 0)            Response : 5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          Add: (Q11 + Q12) : 10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          </a:t>
            </a:r>
          </a:p>
          <a:p>
            <a:pPr lvl="1" algn="l" eaLnBrk="0" hangingPunct="0">
              <a:lnSpc>
                <a:spcPct val="11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</a:t>
            </a:r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3581400" y="4800600"/>
            <a:ext cx="1993900" cy="1393825"/>
            <a:chOff x="1497" y="2486"/>
            <a:chExt cx="1256" cy="878"/>
          </a:xfrm>
        </p:grpSpPr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1529" y="2719"/>
              <a:ext cx="1224" cy="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>
              <a:off x="2159" y="2719"/>
              <a:ext cx="0" cy="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1504" y="2486"/>
              <a:ext cx="80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Entire database</a:t>
              </a: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1497" y="2758"/>
              <a:ext cx="52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T</a:t>
              </a:r>
            </a:p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audits=0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2189" y="2753"/>
              <a:ext cx="44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NOT T</a:t>
              </a: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1728" y="3228"/>
              <a:ext cx="674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60000"/>
                </a:lnSpc>
              </a:pPr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5                5</a:t>
              </a:r>
            </a:p>
          </p:txBody>
        </p:sp>
      </p:grp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685800" y="13716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 algn="l">
              <a:spcBef>
                <a:spcPct val="20000"/>
              </a:spcBef>
              <a:buClr>
                <a:srgbClr val="009900"/>
              </a:buClr>
              <a:buSzPct val="110000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2. Find total number of individuals in the db, using </a:t>
            </a:r>
            <a:r>
              <a:rPr lang="en-US" altLang="zh-TW" b="1" u="sng">
                <a:latin typeface="Times New Roman" pitchFamily="18" charset="0"/>
                <a:ea typeface="華康行書體(P)" pitchFamily="66" charset="-120"/>
              </a:rPr>
              <a:t>T</a:t>
            </a: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and  </a:t>
            </a:r>
            <a:r>
              <a:rPr lang="en-US" altLang="zh-TW" b="1" u="sng">
                <a:latin typeface="Times New Roman" pitchFamily="18" charset="0"/>
                <a:ea typeface="華康行書體(P)" pitchFamily="66" charset="-120"/>
              </a:rPr>
              <a:t>Not T</a:t>
            </a: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37</a:t>
            </a:fld>
            <a:endParaRPr lang="zh-TW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Statistical Database: </a:t>
            </a:r>
            <a:r>
              <a:rPr lang="en-US" altLang="zh-TW" sz="3200"/>
              <a:t>Case 4</a:t>
            </a:r>
            <a:r>
              <a:rPr lang="en-US" altLang="zh-TW"/>
              <a:t>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>
              <a:buFontTx/>
              <a:buNone/>
            </a:pPr>
            <a:r>
              <a:rPr lang="zh-TW" altLang="en-US"/>
              <a:t>3. </a:t>
            </a:r>
            <a:r>
              <a:rPr lang="en-US" altLang="zh-TW"/>
              <a:t>Find the number by using P or T;  P or NOT T :</a:t>
            </a:r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endParaRPr lang="zh-TW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981200" y="1905000"/>
            <a:ext cx="64008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Q13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COUNT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(*)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FROM   STATS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WHERE   ( SEX = 'M'   AND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OCCUPATION = 'Programmer')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OR     AUDITS = 0                         Response : 6</a:t>
            </a:r>
          </a:p>
          <a:p>
            <a:pPr algn="l"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Q14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COUNT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(*)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FROM   STATS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WHERE   (SEX= 'M'   AND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OCCUPATION = 'Programmer')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OR    NOT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(AUDITS = 0 )                     Response : 5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            Add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            ( Q13 + Q14 ): 11</a:t>
            </a:r>
          </a:p>
        </p:txBody>
      </p:sp>
      <p:grpSp>
        <p:nvGrpSpPr>
          <p:cNvPr id="47121" name="Group 17"/>
          <p:cNvGrpSpPr>
            <a:grpSpLocks/>
          </p:cNvGrpSpPr>
          <p:nvPr/>
        </p:nvGrpSpPr>
        <p:grpSpPr bwMode="auto">
          <a:xfrm>
            <a:off x="2057400" y="5029200"/>
            <a:ext cx="1903413" cy="1000125"/>
            <a:chOff x="1297" y="3210"/>
            <a:chExt cx="1199" cy="630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1297" y="3216"/>
              <a:ext cx="116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1681" y="3456"/>
              <a:ext cx="45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DBD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 flipH="1">
              <a:off x="1921" y="3216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1366" y="3210"/>
              <a:ext cx="18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T</a:t>
              </a: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1658" y="3256"/>
              <a:ext cx="1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13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P</a:t>
              </a: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681" y="3456"/>
              <a:ext cx="240" cy="185"/>
            </a:xfrm>
            <a:prstGeom prst="rect">
              <a:avLst/>
            </a:prstGeom>
            <a:solidFill>
              <a:srgbClr val="BDBD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 0</a:t>
              </a: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2017" y="3216"/>
              <a:ext cx="47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NOT T</a:t>
              </a: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1937" y="3429"/>
              <a:ext cx="176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DBDB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120000"/>
                </a:lnSpc>
              </a:pPr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</p:grp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3352800" y="5105400"/>
            <a:ext cx="609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 algn="l">
              <a:lnSpc>
                <a:spcPct val="9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from the results we have that the number of</a:t>
            </a:r>
          </a:p>
          <a:p>
            <a:pPr lvl="3" algn="l">
              <a:lnSpc>
                <a:spcPct val="6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individuals satisfying P is one; i.e., P designates</a:t>
            </a:r>
          </a:p>
          <a:p>
            <a:pPr lvl="3" algn="l">
              <a:lnSpc>
                <a:spcPct val="6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Able uniquely.</a:t>
            </a:r>
          </a:p>
        </p:txBody>
      </p:sp>
      <p:sp>
        <p:nvSpPr>
          <p:cNvPr id="47120" name="AutoShape 16"/>
          <p:cNvSpPr>
            <a:spLocks noChangeArrowheads="1"/>
          </p:cNvSpPr>
          <p:nvPr/>
        </p:nvSpPr>
        <p:spPr bwMode="auto">
          <a:xfrm>
            <a:off x="4114800" y="54102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38</a:t>
            </a:fld>
            <a:endParaRPr lang="zh-TW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Statistical Database: </a:t>
            </a:r>
            <a:r>
              <a:rPr lang="en-US" altLang="zh-TW" sz="3200"/>
              <a:t>Case 4</a:t>
            </a:r>
            <a:r>
              <a:rPr lang="en-US" altLang="zh-TW"/>
              <a:t>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9080500" cy="4648200"/>
          </a:xfrm>
        </p:spPr>
        <p:txBody>
          <a:bodyPr/>
          <a:lstStyle/>
          <a:p>
            <a:pPr lvl="3">
              <a:buFontTx/>
              <a:buNone/>
            </a:pPr>
            <a:r>
              <a:rPr lang="zh-TW" altLang="en-US"/>
              <a:t>4. </a:t>
            </a:r>
            <a:r>
              <a:rPr lang="en-US" altLang="zh-TW"/>
              <a:t>Repeat Q11 - Q14, but using SUM instead of COUNT.</a:t>
            </a:r>
          </a:p>
          <a:p>
            <a:endParaRPr lang="zh-TW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505200" y="3352800"/>
            <a:ext cx="4352925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Q17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SUM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(SALARY)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FROM   STATS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WHERE   ( SEX = 'M'   AND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OCCUPATION = 'Programmer')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OR     AUDITS = 0                         Response : 244K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971800" y="1752600"/>
            <a:ext cx="5715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lvl="1" algn="l" eaLnBrk="0" hangingPunct="0">
              <a:lnSpc>
                <a:spcPct val="8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Q15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SUM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(SALARY)</a:t>
            </a:r>
          </a:p>
          <a:p>
            <a:pPr lvl="1" algn="l" eaLnBrk="0" hangingPunct="0">
              <a:lnSpc>
                <a:spcPct val="8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FROM   STATS</a:t>
            </a:r>
          </a:p>
          <a:p>
            <a:pPr lvl="1" algn="l" eaLnBrk="0" hangingPunct="0">
              <a:lnSpc>
                <a:spcPct val="8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WHERE   AUDITS = 0                  Response : 219K</a:t>
            </a:r>
          </a:p>
          <a:p>
            <a:pPr lvl="1" algn="l" eaLnBrk="0" hangingPunct="0">
              <a:lnSpc>
                <a:spcPct val="80000"/>
              </a:lnSpc>
            </a:pPr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lvl="1" algn="l" eaLnBrk="0" hangingPunct="0">
              <a:lnSpc>
                <a:spcPct val="8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Q16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SUM 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(SALARY)</a:t>
            </a:r>
          </a:p>
          <a:p>
            <a:pPr lvl="1" algn="l" eaLnBrk="0" hangingPunct="0">
              <a:lnSpc>
                <a:spcPct val="8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FROM   STATS</a:t>
            </a:r>
          </a:p>
          <a:p>
            <a:pPr lvl="1" algn="l" eaLnBrk="0" hangingPunct="0">
              <a:lnSpc>
                <a:spcPct val="8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WHERE   NOT (AUDITS = 0)              Response : 145K</a:t>
            </a:r>
          </a:p>
          <a:p>
            <a:pPr lvl="1" algn="l" eaLnBrk="0" hangingPunct="0">
              <a:lnSpc>
                <a:spcPct val="8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            Add (Q15 + Q16) : 364K                                                                 </a:t>
            </a:r>
          </a:p>
        </p:txBody>
      </p:sp>
      <p:sp>
        <p:nvSpPr>
          <p:cNvPr id="48135" name="AutoShape 7"/>
          <p:cNvSpPr>
            <a:spLocks/>
          </p:cNvSpPr>
          <p:nvPr/>
        </p:nvSpPr>
        <p:spPr bwMode="auto">
          <a:xfrm>
            <a:off x="3276600" y="1905000"/>
            <a:ext cx="76200" cy="1193800"/>
          </a:xfrm>
          <a:prstGeom prst="leftBrace">
            <a:avLst>
              <a:gd name="adj1" fmla="val 1305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052638" y="2584450"/>
            <a:ext cx="1141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600" b="1">
                <a:latin typeface="Times New Roman" pitchFamily="18" charset="0"/>
                <a:ea typeface="新細明體" charset="-120"/>
              </a:rPr>
              <a:t>T or not 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057400" y="35814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TW" altLang="en-US" sz="1600" b="1">
                <a:latin typeface="Times New Roman" pitchFamily="18" charset="0"/>
                <a:ea typeface="新細明體" charset="-120"/>
              </a:rPr>
              <a:t>     </a:t>
            </a:r>
            <a:r>
              <a:rPr lang="en-US" altLang="zh-TW" sz="1600" b="1">
                <a:latin typeface="Times New Roman" pitchFamily="18" charset="0"/>
                <a:ea typeface="新細明體" charset="-120"/>
              </a:rPr>
              <a:t>P or T</a:t>
            </a:r>
          </a:p>
        </p:txBody>
      </p:sp>
      <p:sp>
        <p:nvSpPr>
          <p:cNvPr id="48140" name="AutoShape 12"/>
          <p:cNvSpPr>
            <a:spLocks/>
          </p:cNvSpPr>
          <p:nvPr/>
        </p:nvSpPr>
        <p:spPr bwMode="auto">
          <a:xfrm>
            <a:off x="3276600" y="350520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3429000" y="4572000"/>
            <a:ext cx="609600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Q18 : SELECT  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SUM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(SALARY)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FROM   STATS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WHERE   (SEX= 'M'   ANDOCCUPATION = 'Programmer')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OR    NOT (AUDITS = 0 )                 Response : 145K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                  Add  ( Q17 + Q18 ) : 389K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1905000" y="5715000"/>
            <a:ext cx="3344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新細明體" charset="-120"/>
              </a:rPr>
              <a:t>5. Able's salary: 389k- 364k = 25k</a:t>
            </a:r>
            <a:endParaRPr lang="zh-TW" altLang="en-US">
              <a:latin typeface="Times New Roman" pitchFamily="18" charset="0"/>
              <a:ea typeface="新細明體" charset="-120"/>
            </a:endParaRP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1752600" y="45720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TW" altLang="en-US" sz="1600" b="1">
                <a:latin typeface="Times New Roman" pitchFamily="18" charset="0"/>
                <a:ea typeface="新細明體" charset="-120"/>
              </a:rPr>
              <a:t>     </a:t>
            </a:r>
            <a:r>
              <a:rPr lang="en-US" altLang="zh-TW" sz="1600" b="1">
                <a:latin typeface="Times New Roman" pitchFamily="18" charset="0"/>
                <a:ea typeface="新細明體" charset="-120"/>
              </a:rPr>
              <a:t>P or not T</a:t>
            </a:r>
          </a:p>
        </p:txBody>
      </p:sp>
      <p:sp>
        <p:nvSpPr>
          <p:cNvPr id="48144" name="AutoShape 16"/>
          <p:cNvSpPr>
            <a:spLocks/>
          </p:cNvSpPr>
          <p:nvPr/>
        </p:nvSpPr>
        <p:spPr bwMode="auto">
          <a:xfrm>
            <a:off x="3276600" y="45720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39</a:t>
            </a:fld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172450" cy="838200"/>
          </a:xfrm>
        </p:spPr>
        <p:txBody>
          <a:bodyPr/>
          <a:lstStyle/>
          <a:p>
            <a:r>
              <a:rPr lang="en-US" altLang="zh-TW"/>
              <a:t>Security and Integrity</a:t>
            </a:r>
            <a:endParaRPr lang="zh-TW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0" y="1371600"/>
            <a:ext cx="7708900" cy="4648200"/>
          </a:xfrm>
        </p:spPr>
        <p:txBody>
          <a:bodyPr/>
          <a:lstStyle/>
          <a:p>
            <a:pPr lvl="1"/>
            <a:r>
              <a:rPr lang="en-US" altLang="zh-TW"/>
              <a:t>Objective</a:t>
            </a:r>
            <a:endParaRPr lang="en-US" altLang="zh-TW" sz="1600"/>
          </a:p>
          <a:p>
            <a:pPr lvl="2"/>
            <a:r>
              <a:rPr lang="en-US" altLang="zh-TW" sz="1800" b="1"/>
              <a:t>Security</a:t>
            </a:r>
            <a:r>
              <a:rPr lang="en-US" altLang="zh-TW" sz="1800"/>
              <a:t>: protect data against unauthorized disclosure, alteration, or destruction.</a:t>
            </a:r>
          </a:p>
          <a:p>
            <a:pPr lvl="2"/>
            <a:r>
              <a:rPr lang="en-US" altLang="zh-TW" sz="1800" b="1"/>
              <a:t>Integrity</a:t>
            </a:r>
            <a:r>
              <a:rPr lang="en-US" altLang="zh-TW" sz="1800"/>
              <a:t>: ensure data valid or accurate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Problem</a:t>
            </a:r>
            <a:endParaRPr lang="en-US" altLang="zh-TW" sz="1600"/>
          </a:p>
          <a:p>
            <a:pPr lvl="2"/>
            <a:r>
              <a:rPr lang="en-US" altLang="zh-TW" sz="1800" b="1"/>
              <a:t>Security</a:t>
            </a:r>
            <a:r>
              <a:rPr lang="en-US" altLang="zh-TW" sz="1800"/>
              <a:t>: allowed or not ?</a:t>
            </a:r>
          </a:p>
          <a:p>
            <a:pPr lvl="2"/>
            <a:r>
              <a:rPr lang="en-US" altLang="zh-TW" sz="1800" b="1"/>
              <a:t>Integrity</a:t>
            </a:r>
            <a:r>
              <a:rPr lang="en-US" altLang="zh-TW" sz="1800"/>
              <a:t>: correct or not ?</a:t>
            </a:r>
          </a:p>
          <a:p>
            <a:pPr lvl="1"/>
            <a:r>
              <a:rPr lang="en-US" altLang="zh-TW"/>
              <a:t>Similarity between Security and  Integrity</a:t>
            </a:r>
          </a:p>
          <a:p>
            <a:pPr lvl="2"/>
            <a:r>
              <a:rPr lang="en-US" altLang="zh-TW" sz="1800"/>
              <a:t>the system needs to be aware of </a:t>
            </a:r>
            <a:r>
              <a:rPr lang="en-US" altLang="zh-TW" sz="1800" u="sng"/>
              <a:t>certain </a:t>
            </a:r>
            <a:r>
              <a:rPr lang="en-US" altLang="zh-TW" sz="1800" b="1" u="sng"/>
              <a:t>constraints</a:t>
            </a:r>
            <a:r>
              <a:rPr lang="en-US" altLang="zh-TW" sz="1800"/>
              <a:t> that the users must not violate.</a:t>
            </a:r>
          </a:p>
          <a:p>
            <a:pPr lvl="2"/>
            <a:r>
              <a:rPr lang="en-US" altLang="zh-TW" sz="1800" b="1"/>
              <a:t>constraints</a:t>
            </a:r>
            <a:r>
              <a:rPr lang="en-US" altLang="zh-TW" sz="1800"/>
              <a:t> must be specified (by DBA) in some </a:t>
            </a:r>
            <a:r>
              <a:rPr lang="en-US" altLang="zh-TW" sz="1800" b="1" u="sng"/>
              <a:t>languages</a:t>
            </a:r>
            <a:r>
              <a:rPr lang="en-US" altLang="zh-TW" sz="1800"/>
              <a:t>.</a:t>
            </a:r>
          </a:p>
          <a:p>
            <a:pPr lvl="2"/>
            <a:r>
              <a:rPr lang="en-US" altLang="zh-TW" sz="1800" b="1"/>
              <a:t>constraints</a:t>
            </a:r>
            <a:r>
              <a:rPr lang="en-US" altLang="zh-TW" sz="1800"/>
              <a:t> must be maintained in the </a:t>
            </a:r>
            <a:r>
              <a:rPr lang="en-US" altLang="zh-TW" sz="1800" b="1"/>
              <a:t>system catalog</a:t>
            </a:r>
            <a:r>
              <a:rPr lang="en-US" altLang="zh-TW" sz="1800"/>
              <a:t> (or dictionary).</a:t>
            </a:r>
          </a:p>
          <a:p>
            <a:pPr lvl="2"/>
            <a:r>
              <a:rPr lang="en-US" altLang="zh-TW" sz="1800"/>
              <a:t>DBMS must monitor user interactions.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595313"/>
            <a:ext cx="8172450" cy="623887"/>
          </a:xfrm>
        </p:spPr>
        <p:txBody>
          <a:bodyPr/>
          <a:lstStyle/>
          <a:p>
            <a:r>
              <a:rPr lang="en-US" altLang="zh-TW"/>
              <a:t>Statistical Database: General Tracker </a:t>
            </a:r>
            <a:endParaRPr lang="zh-TW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TW" sz="1800"/>
              <a:t>The general tracker 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0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/>
          </a:p>
          <a:p>
            <a:pPr lvl="1"/>
            <a:endParaRPr lang="en-US" altLang="zh-TW" sz="1800"/>
          </a:p>
          <a:p>
            <a:pPr lvl="1"/>
            <a:r>
              <a:rPr lang="en-US" altLang="zh-TW" sz="1800"/>
              <a:t>Summary</a:t>
            </a:r>
          </a:p>
          <a:p>
            <a:pPr lvl="2"/>
            <a:r>
              <a:rPr lang="en-US" altLang="zh-TW" sz="1800"/>
              <a:t>TODS, 4.1. D.E. Denning, et.al 79, “The Tracker: A threat to statistical database”</a:t>
            </a:r>
          </a:p>
          <a:p>
            <a:pPr lvl="3"/>
            <a:r>
              <a:rPr lang="en-US" altLang="zh-TW" sz="1600"/>
              <a:t>A general tracker </a:t>
            </a:r>
            <a:r>
              <a:rPr lang="en-US" altLang="zh-TW" sz="1600" b="1" i="1"/>
              <a:t>almost always</a:t>
            </a:r>
            <a:r>
              <a:rPr lang="en-US" altLang="zh-TW" sz="1600"/>
              <a:t> exists, and is usually both </a:t>
            </a:r>
            <a:r>
              <a:rPr lang="en-US" altLang="zh-TW" sz="1600" u="sng"/>
              <a:t>easy to find</a:t>
            </a:r>
            <a:r>
              <a:rPr lang="en-US" altLang="zh-TW" sz="1600"/>
              <a:t> and </a:t>
            </a:r>
            <a:r>
              <a:rPr lang="en-US" altLang="zh-TW" sz="1600" u="sng"/>
              <a:t>easy to use.</a:t>
            </a:r>
          </a:p>
          <a:p>
            <a:pPr lvl="3"/>
            <a:r>
              <a:rPr lang="en-US" altLang="zh-TW" sz="1600"/>
              <a:t>Can be found by simply queries.</a:t>
            </a:r>
          </a:p>
          <a:p>
            <a:pPr lvl="2"/>
            <a:r>
              <a:rPr lang="en-US" altLang="zh-TW" sz="1800"/>
              <a:t>Security in a statistical database is a </a:t>
            </a:r>
            <a:r>
              <a:rPr lang="en-US" altLang="zh-TW" sz="1800">
                <a:solidFill>
                  <a:schemeClr val="folHlink"/>
                </a:solidFill>
              </a:rPr>
              <a:t>REAL PROBLEM</a:t>
            </a:r>
            <a:r>
              <a:rPr lang="en-US" altLang="zh-TW" sz="1800"/>
              <a:t>!!</a:t>
            </a:r>
            <a:endParaRPr lang="zh-TW" altLang="en-US" sz="1800"/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209800" y="1752600"/>
            <a:ext cx="5608638" cy="2317750"/>
            <a:chOff x="710" y="619"/>
            <a:chExt cx="3533" cy="1460"/>
          </a:xfrm>
        </p:grpSpPr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740" y="829"/>
              <a:ext cx="2878" cy="8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2" name="Rectangle 6" descr="淺色右斜對角線"/>
            <p:cNvSpPr>
              <a:spLocks noChangeArrowheads="1"/>
            </p:cNvSpPr>
            <p:nvPr/>
          </p:nvSpPr>
          <p:spPr bwMode="auto">
            <a:xfrm>
              <a:off x="1210" y="1256"/>
              <a:ext cx="1036" cy="196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>
              <a:off x="2039" y="836"/>
              <a:ext cx="0" cy="8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710" y="619"/>
              <a:ext cx="175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Total set of records (entire database)</a:t>
              </a:r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733" y="837"/>
              <a:ext cx="95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Set identified by T</a:t>
              </a:r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760" y="1083"/>
              <a:ext cx="147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11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                Set identified by P</a:t>
              </a:r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2276" y="837"/>
              <a:ext cx="882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Set identified by </a:t>
              </a:r>
            </a:p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     NOT T</a:t>
              </a:r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710" y="1728"/>
              <a:ext cx="353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Fig. The general tracker T :</a:t>
              </a:r>
            </a:p>
            <a:p>
              <a:pPr algn="l" eaLnBrk="0" hangingPunct="0">
                <a:spcBef>
                  <a:spcPct val="20000"/>
                </a:spcBef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     </a:t>
              </a:r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SET(P) = SET(P OR T) + SET(P OR NOT T) - SET(T OR NOT T)</a:t>
              </a: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40</a:t>
            </a:fld>
            <a:endParaRPr lang="zh-TW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743200"/>
            <a:ext cx="8420100" cy="1143000"/>
          </a:xfrm>
        </p:spPr>
        <p:txBody>
          <a:bodyPr/>
          <a:lstStyle/>
          <a:p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.</a:t>
            </a:r>
            <a:r>
              <a:rPr lang="zh-TW" altLang="en-US" dirty="0"/>
              <a:t>6 </a:t>
            </a:r>
            <a:r>
              <a:rPr lang="en-US" altLang="zh-TW" dirty="0"/>
              <a:t>Data Encryption</a:t>
            </a:r>
            <a:endParaRPr lang="zh-TW" alt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226668-083E-4B0B-9BB6-0B5B38AC59A5}" type="slidenum">
              <a:rPr lang="zh-TW" altLang="en-US" smtClean="0"/>
              <a:pPr/>
              <a:t>41</a:t>
            </a:fld>
            <a:endParaRPr lang="zh-TW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172450" cy="838200"/>
          </a:xfrm>
        </p:spPr>
        <p:txBody>
          <a:bodyPr/>
          <a:lstStyle/>
          <a:p>
            <a:r>
              <a:rPr lang="en-US" altLang="zh-TW"/>
              <a:t>Data Encryption: Basic Idea</a:t>
            </a:r>
            <a:endParaRPr lang="zh-TW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8274050" cy="4648200"/>
          </a:xfrm>
        </p:spPr>
        <p:txBody>
          <a:bodyPr/>
          <a:lstStyle/>
          <a:p>
            <a:pPr lvl="2"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/>
              <a:t>Infiltrator:				 </a:t>
            </a:r>
          </a:p>
          <a:p>
            <a:pPr lvl="2">
              <a:buFontTx/>
              <a:buNone/>
            </a:pPr>
            <a:r>
              <a:rPr lang="en-US" altLang="zh-TW"/>
              <a:t>   1. Using the normal system facilities for accessing the database</a:t>
            </a:r>
          </a:p>
          <a:p>
            <a:pPr lvl="3"/>
            <a:r>
              <a:rPr lang="en-US" altLang="zh-TW"/>
              <a:t>deduction information (statistical database)</a:t>
            </a:r>
          </a:p>
          <a:p>
            <a:pPr lvl="3"/>
            <a:r>
              <a:rPr lang="en-US" altLang="zh-TW"/>
              <a:t>authorization matrix</a:t>
            </a:r>
          </a:p>
          <a:p>
            <a:pPr lvl="2">
              <a:buFontTx/>
              <a:buNone/>
            </a:pPr>
            <a:r>
              <a:rPr lang="en-US" altLang="zh-TW"/>
              <a:t>   2. Bypass the system</a:t>
            </a:r>
          </a:p>
          <a:p>
            <a:pPr lvl="3"/>
            <a:r>
              <a:rPr lang="en-US" altLang="zh-TW"/>
              <a:t>stealing a disk park</a:t>
            </a:r>
          </a:p>
          <a:p>
            <a:pPr lvl="3"/>
            <a:r>
              <a:rPr lang="en-US" altLang="zh-TW"/>
              <a:t>tapping into a communication line</a:t>
            </a:r>
          </a:p>
          <a:p>
            <a:pPr lvl="3"/>
            <a:r>
              <a:rPr lang="en-US" altLang="zh-TW"/>
              <a:t>breaks through O.S.</a:t>
            </a:r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endParaRPr lang="zh-TW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7543800" y="3429000"/>
            <a:ext cx="1685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Data Encryption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7772400" y="3733800"/>
            <a:ext cx="1247775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f(x) = 2x +1</a:t>
            </a:r>
          </a:p>
          <a:p>
            <a:pPr algn="l" eaLnBrk="0" hangingPunct="0">
              <a:lnSpc>
                <a:spcPct val="20000"/>
              </a:lnSpc>
            </a:pPr>
            <a:endParaRPr lang="en-US" altLang="zh-TW" sz="16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231         463</a:t>
            </a:r>
          </a:p>
          <a:p>
            <a:pPr algn="l" eaLnBrk="0" latinLnBrk="1" hangingPunct="0"/>
            <a:endParaRPr lang="zh-TW" altLang="en-US" sz="16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8305800" y="4191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6705600" y="3505200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2743200" y="4876800"/>
            <a:ext cx="143827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 b="1">
                <a:latin typeface="Times New Roman" pitchFamily="18" charset="0"/>
                <a:ea typeface="新細明體" charset="-120"/>
              </a:rPr>
              <a:t>Plaintext</a:t>
            </a:r>
          </a:p>
          <a:p>
            <a:pPr algn="l" eaLnBrk="0" hangingPunct="0">
              <a:lnSpc>
                <a:spcPct val="0"/>
              </a:lnSpc>
            </a:pPr>
            <a:endParaRPr lang="en-US" altLang="zh-TW" sz="1600" b="1">
              <a:latin typeface="Times New Roman" pitchFamily="18" charset="0"/>
              <a:ea typeface="新細明體" charset="-120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“</a:t>
            </a:r>
            <a:r>
              <a:rPr lang="en-US" altLang="zh-TW" sz="1600" b="1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LOVE YOU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”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6248400" y="4876800"/>
            <a:ext cx="17526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600" b="1">
                <a:latin typeface="Times New Roman" pitchFamily="18" charset="0"/>
                <a:ea typeface="新細明體" charset="-120"/>
              </a:rPr>
              <a:t>Ciphertext</a:t>
            </a:r>
          </a:p>
          <a:p>
            <a:pPr algn="l" eaLnBrk="0" hangingPunct="0">
              <a:lnSpc>
                <a:spcPct val="30000"/>
              </a:lnSpc>
            </a:pPr>
            <a:endParaRPr lang="en-US" altLang="zh-TW" sz="16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600" b="1">
                <a:latin typeface="Times New Roman" pitchFamily="18" charset="0"/>
                <a:ea typeface="新細明體" charset="-120"/>
              </a:rPr>
              <a:t>“</a:t>
            </a:r>
            <a:r>
              <a:rPr lang="en-US" altLang="zh-TW" sz="1600" b="1">
                <a:solidFill>
                  <a:srgbClr val="333399"/>
                </a:solidFill>
                <a:latin typeface="Times New Roman" pitchFamily="18" charset="0"/>
                <a:ea typeface="新細明體" charset="-120"/>
              </a:rPr>
              <a:t>NQXGB QW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”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4540250" y="4799013"/>
            <a:ext cx="1211263" cy="498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600" b="1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Encryption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3979863" y="5005388"/>
            <a:ext cx="490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5834063" y="5005388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4295775" y="5386388"/>
            <a:ext cx="17557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Encryption key: </a:t>
            </a:r>
            <a:r>
              <a:rPr lang="en-US" altLang="zh-TW" sz="1600" b="1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+2</a:t>
            </a:r>
          </a:p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Decryption:        </a:t>
            </a:r>
            <a:r>
              <a:rPr lang="en-US" altLang="zh-TW" sz="1600" b="1">
                <a:solidFill>
                  <a:srgbClr val="000099"/>
                </a:solidFill>
                <a:latin typeface="Times New Roman" pitchFamily="18" charset="0"/>
                <a:ea typeface="新細明體" charset="-120"/>
              </a:rPr>
              <a:t>-2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2965450" y="44958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TW" altLang="en-US" sz="1600">
                <a:latin typeface="Times New Roman" pitchFamily="18" charset="0"/>
                <a:ea typeface="新細明體" charset="-120"/>
              </a:rPr>
              <a:t>白碼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6546850" y="44958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TW" altLang="en-US" sz="1600">
                <a:latin typeface="Times New Roman" pitchFamily="18" charset="0"/>
                <a:ea typeface="新細明體" charset="-120"/>
              </a:rPr>
              <a:t>密碼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3505200" y="1371600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400">
                <a:solidFill>
                  <a:schemeClr val="folHlink"/>
                </a:solidFill>
              </a:rPr>
              <a:t>滲透者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42</a:t>
            </a:fld>
            <a:endParaRPr lang="zh-TW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Encryption: Basic Idea </a:t>
            </a:r>
            <a:r>
              <a:rPr lang="en-US" altLang="zh-TW" sz="14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4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0" y="1371600"/>
            <a:ext cx="7251700" cy="4648200"/>
          </a:xfrm>
        </p:spPr>
        <p:txBody>
          <a:bodyPr/>
          <a:lstStyle/>
          <a:p>
            <a:pPr lvl="2">
              <a:buClr>
                <a:srgbClr val="009900"/>
              </a:buClr>
            </a:pPr>
            <a:r>
              <a:rPr lang="en-US" altLang="zh-TW"/>
              <a:t>e.g.2 </a:t>
            </a:r>
          </a:p>
          <a:p>
            <a:pPr lvl="2">
              <a:buFontTx/>
              <a:buNone/>
            </a:pPr>
            <a:endParaRPr lang="en-US" altLang="zh-TW"/>
          </a:p>
          <a:p>
            <a:pPr lvl="2">
              <a:buFontTx/>
              <a:buNone/>
            </a:pPr>
            <a:endParaRPr lang="en-US" altLang="zh-TW"/>
          </a:p>
          <a:p>
            <a:pPr lvl="2">
              <a:buFontTx/>
              <a:buNone/>
            </a:pPr>
            <a:endParaRPr lang="en-US" altLang="zh-TW"/>
          </a:p>
          <a:p>
            <a:pPr lvl="2">
              <a:buFontTx/>
              <a:buNone/>
            </a:pPr>
            <a:endParaRPr lang="en-US" altLang="zh-TW"/>
          </a:p>
          <a:p>
            <a:pPr lvl="2">
              <a:buFontTx/>
              <a:buNone/>
            </a:pPr>
            <a:endParaRPr lang="en-US" altLang="zh-TW"/>
          </a:p>
          <a:p>
            <a:pPr lvl="2">
              <a:buClr>
                <a:srgbClr val="009900"/>
              </a:buClr>
            </a:pPr>
            <a:endParaRPr lang="en-US" altLang="zh-TW"/>
          </a:p>
          <a:p>
            <a:pPr lvl="2">
              <a:buClr>
                <a:srgbClr val="009900"/>
              </a:buClr>
            </a:pPr>
            <a:endParaRPr lang="en-US" altLang="zh-TW"/>
          </a:p>
          <a:p>
            <a:pPr lvl="2">
              <a:lnSpc>
                <a:spcPct val="70000"/>
              </a:lnSpc>
              <a:buClr>
                <a:srgbClr val="009900"/>
              </a:buClr>
            </a:pPr>
            <a:endParaRPr lang="en-US" altLang="zh-TW"/>
          </a:p>
          <a:p>
            <a:pPr lvl="2">
              <a:lnSpc>
                <a:spcPct val="70000"/>
              </a:lnSpc>
              <a:buClr>
                <a:srgbClr val="009900"/>
              </a:buClr>
            </a:pPr>
            <a:r>
              <a:rPr lang="en-US" altLang="zh-TW"/>
              <a:t>e.g.3</a:t>
            </a:r>
          </a:p>
          <a:p>
            <a:endParaRPr lang="zh-TW" alt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962400" y="1600200"/>
            <a:ext cx="28797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WE  NEED   MORE  SNOW</a:t>
            </a:r>
          </a:p>
          <a:p>
            <a:pPr algn="l" eaLnBrk="0" hangingPunct="0"/>
            <a:endParaRPr lang="en-US" altLang="zh-TW">
              <a:latin typeface="Times New Roman" pitchFamily="18" charset="0"/>
              <a:ea typeface="新細明體" charset="-120"/>
            </a:endParaRPr>
          </a:p>
          <a:p>
            <a:pPr algn="l" eaLnBrk="0" hangingPunct="0">
              <a:lnSpc>
                <a:spcPct val="6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ZG   PGGF   OQTG   UPZY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819400" y="1905000"/>
            <a:ext cx="10668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key = </a:t>
            </a:r>
            <a:r>
              <a:rPr lang="en-US" altLang="zh-TW" b="1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+2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362200" y="2928938"/>
            <a:ext cx="5791200" cy="873125"/>
          </a:xfrm>
          <a:prstGeom prst="rect">
            <a:avLst/>
          </a:prstGeom>
          <a:noFill/>
          <a:ln w="508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     </a:t>
            </a:r>
            <a:r>
              <a:rPr lang="en-US" altLang="zh-TW" sz="1600" b="1">
                <a:latin typeface="Times New Roman" pitchFamily="18" charset="0"/>
                <a:ea typeface="新細明體" charset="-120"/>
              </a:rPr>
              <a:t>Problem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: How difficult is it for a would-be infiltrator to </a:t>
            </a:r>
          </a:p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                      determine the key without prior knowledge ?</a:t>
            </a:r>
          </a:p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       </a:t>
            </a:r>
            <a:r>
              <a:rPr lang="en-US" altLang="zh-TW" sz="1600" b="1">
                <a:latin typeface="Times New Roman" pitchFamily="18" charset="0"/>
                <a:ea typeface="新細明體" charset="-120"/>
              </a:rPr>
              <a:t>Answer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: Fairly obviously, "not very" ; but equally obviously.</a:t>
            </a:r>
          </a:p>
        </p:txBody>
      </p:sp>
      <p:grpSp>
        <p:nvGrpSpPr>
          <p:cNvPr id="55304" name="Group 8"/>
          <p:cNvGrpSpPr>
            <a:grpSpLocks/>
          </p:cNvGrpSpPr>
          <p:nvPr/>
        </p:nvGrpSpPr>
        <p:grpSpPr bwMode="auto">
          <a:xfrm>
            <a:off x="2743200" y="4876800"/>
            <a:ext cx="4649788" cy="822325"/>
            <a:chOff x="779" y="2379"/>
            <a:chExt cx="2929" cy="518"/>
          </a:xfrm>
        </p:grpSpPr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779" y="2379"/>
              <a:ext cx="175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zh-TW" altLang="en-US" sz="1600">
                  <a:latin typeface="Times New Roman" pitchFamily="18" charset="0"/>
                  <a:ea typeface="新細明體" charset="-120"/>
                </a:rPr>
                <a:t>   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WE  NEED  MORE  SNOW</a:t>
              </a:r>
            </a:p>
            <a:p>
              <a:pPr algn="l" eaLnBrk="0" hangingPunct="0"/>
              <a:r>
                <a:rPr lang="en-US" altLang="zh-TW" sz="1600" u="sng">
                  <a:latin typeface="Times New Roman" pitchFamily="18" charset="0"/>
                  <a:ea typeface="新細明體" charset="-120"/>
                </a:rPr>
                <a:t>+  2 3   1 5 7 9  2 3 1 5    7 9 2 3</a:t>
              </a:r>
            </a:p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YH  OJLM  PRSJ     ZWQZ</a:t>
              </a:r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2889" y="2551"/>
              <a:ext cx="8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key = </a:t>
              </a:r>
              <a:r>
                <a:rPr lang="en-US" altLang="zh-TW" sz="1600">
                  <a:solidFill>
                    <a:schemeClr val="folHlink"/>
                  </a:solidFill>
                  <a:latin typeface="Times New Roman" pitchFamily="18" charset="0"/>
                  <a:ea typeface="新細明體" charset="-120"/>
                </a:rPr>
                <a:t>231579</a:t>
              </a:r>
            </a:p>
          </p:txBody>
        </p:sp>
      </p:grp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2971800" y="2286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43</a:t>
            </a:fld>
            <a:endParaRPr lang="zh-TW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最早有關密碼的書 </a:t>
            </a:r>
            <a:r>
              <a:rPr lang="zh-TW" altLang="en-US" sz="2400"/>
              <a:t>(1920)</a:t>
            </a:r>
          </a:p>
        </p:txBody>
      </p:sp>
      <p:pic>
        <p:nvPicPr>
          <p:cNvPr id="63491" name="Picture 3" descr="[Rare Book Example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676400"/>
            <a:ext cx="7251700" cy="4379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096000" y="6248400"/>
            <a:ext cx="2495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>
                <a:latin typeface="Times New Roman" pitchFamily="18" charset="0"/>
              </a:rPr>
              <a:t>Source: http://www.nsa.gov/museum/</a:t>
            </a:r>
            <a:endParaRPr lang="zh-TW" altLang="en-US" sz="1200">
              <a:latin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44</a:t>
            </a:fld>
            <a:endParaRPr lang="zh-TW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[Enigma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3962400" cy="271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172450" cy="838200"/>
          </a:xfrm>
        </p:spPr>
        <p:txBody>
          <a:bodyPr/>
          <a:lstStyle/>
          <a:p>
            <a:r>
              <a:rPr lang="en-US" altLang="zh-TW"/>
              <a:t>World War II </a:t>
            </a:r>
            <a:endParaRPr lang="zh-TW" alt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838200" y="1600200"/>
            <a:ext cx="419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TW" sz="2400" b="1">
                <a:solidFill>
                  <a:schemeClr val="tx2"/>
                </a:solidFill>
                <a:latin typeface="Times New Roman" pitchFamily="18" charset="0"/>
                <a:ea typeface="華康行書體(P)" pitchFamily="66" charset="-120"/>
              </a:rPr>
              <a:t>Enigma (</a:t>
            </a:r>
            <a:r>
              <a:rPr lang="zh-TW" altLang="en-US" sz="2400" b="1">
                <a:solidFill>
                  <a:schemeClr val="tx2"/>
                </a:solidFill>
                <a:latin typeface="Times New Roman" pitchFamily="18" charset="0"/>
                <a:ea typeface="華康行書體(P)" pitchFamily="66" charset="-120"/>
              </a:rPr>
              <a:t>德國)</a:t>
            </a:r>
          </a:p>
        </p:txBody>
      </p:sp>
      <p:pic>
        <p:nvPicPr>
          <p:cNvPr id="65541" name="Picture 5" descr="[SIGABA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0"/>
            <a:ext cx="3895725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986463" y="1676400"/>
            <a:ext cx="268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chemeClr val="tx2"/>
                </a:solidFill>
                <a:latin typeface="Times New Roman" pitchFamily="18" charset="0"/>
                <a:ea typeface="華康行書體(P)" pitchFamily="66" charset="-120"/>
              </a:rPr>
              <a:t>Big machine (</a:t>
            </a:r>
            <a:r>
              <a:rPr lang="zh-TW" altLang="en-US" sz="2400" b="1">
                <a:solidFill>
                  <a:schemeClr val="tx2"/>
                </a:solidFill>
                <a:latin typeface="Times New Roman" pitchFamily="18" charset="0"/>
                <a:ea typeface="華康行書體(P)" pitchFamily="66" charset="-120"/>
              </a:rPr>
              <a:t>美國)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6096000" y="6248400"/>
            <a:ext cx="2495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>
                <a:latin typeface="Times New Roman" pitchFamily="18" charset="0"/>
              </a:rPr>
              <a:t>Source: http://www.nsa.gov/museum/</a:t>
            </a:r>
            <a:endParaRPr lang="zh-TW" altLang="en-US" sz="1200">
              <a:latin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B595EF6A-F4CE-4CB4-8807-39CCD26246D5}" type="slidenum">
              <a:rPr lang="zh-TW" altLang="en-US" smtClean="0"/>
              <a:pPr/>
              <a:t>45</a:t>
            </a:fld>
            <a:endParaRPr lang="zh-TW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F2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8" t="9264" r="7158" b="4631"/>
          <a:stretch>
            <a:fillRect/>
          </a:stretch>
        </p:blipFill>
        <p:spPr bwMode="auto">
          <a:xfrm>
            <a:off x="727075" y="1371600"/>
            <a:ext cx="84851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62000" y="533400"/>
            <a:ext cx="8172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TW" sz="3600" b="1">
                <a:solidFill>
                  <a:schemeClr val="tx2"/>
                </a:solidFill>
                <a:latin typeface="Times New Roman" pitchFamily="18" charset="0"/>
                <a:ea typeface="華康行書體(P)" pitchFamily="66" charset="-120"/>
              </a:rPr>
              <a:t>Three-Rotor Machine </a:t>
            </a:r>
            <a:endParaRPr lang="zh-TW" altLang="en-US" sz="3600" b="1">
              <a:solidFill>
                <a:schemeClr val="tx2"/>
              </a:solidFill>
              <a:latin typeface="Times New Roman" pitchFamily="18" charset="0"/>
              <a:ea typeface="華康行書體(P)" pitchFamily="66" charset="-120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096000" y="6248400"/>
            <a:ext cx="2495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>
                <a:latin typeface="Times New Roman" pitchFamily="18" charset="0"/>
              </a:rPr>
              <a:t>Source: http://www.nsa.gov/museum/</a:t>
            </a:r>
            <a:endParaRPr lang="zh-TW" altLang="en-US" sz="1200">
              <a:latin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497762" y="6248400"/>
            <a:ext cx="2063750" cy="457200"/>
          </a:xfrm>
        </p:spPr>
        <p:txBody>
          <a:bodyPr/>
          <a:lstStyle/>
          <a:p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-</a:t>
            </a:r>
            <a:fld id="{F8B519BD-7953-446D-8E0A-14017F9B8078}" type="slidenum">
              <a:rPr lang="zh-TW" altLang="en-US" smtClean="0"/>
              <a:pPr/>
              <a:t>46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新時代</a:t>
            </a:r>
            <a:endParaRPr lang="en-US" altLang="zh-TW"/>
          </a:p>
        </p:txBody>
      </p:sp>
      <p:pic>
        <p:nvPicPr>
          <p:cNvPr id="69635" name="Picture 3" descr="[Cray Exhibit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2600" y="2286000"/>
            <a:ext cx="3524250" cy="3743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5400675" y="1660525"/>
            <a:ext cx="392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chemeClr val="tx2"/>
                </a:solidFill>
                <a:latin typeface="Times New Roman" pitchFamily="18" charset="0"/>
                <a:ea typeface="華康行書體(P)" pitchFamily="66" charset="-120"/>
              </a:rPr>
              <a:t>Supercomputer: Cray-XMP </a:t>
            </a:r>
            <a:endParaRPr lang="zh-TW" altLang="en-US" sz="2400" b="1">
              <a:solidFill>
                <a:schemeClr val="tx2"/>
              </a:solidFill>
              <a:latin typeface="Times New Roman" pitchFamily="18" charset="0"/>
              <a:ea typeface="華康行書體(P)" pitchFamily="66" charset="-120"/>
            </a:endParaRPr>
          </a:p>
        </p:txBody>
      </p:sp>
      <p:pic>
        <p:nvPicPr>
          <p:cNvPr id="69637" name="Picture 5" descr="[Exhibit Picture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4267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2209800" y="1676400"/>
            <a:ext cx="113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>
                <a:solidFill>
                  <a:schemeClr val="tx2"/>
                </a:solidFill>
                <a:latin typeface="Times New Roman" pitchFamily="18" charset="0"/>
                <a:ea typeface="華康行書體(P)" pitchFamily="66" charset="-120"/>
              </a:rPr>
              <a:t>特殊</a:t>
            </a:r>
            <a:r>
              <a:rPr lang="en-US" altLang="zh-TW" sz="2400" b="1">
                <a:solidFill>
                  <a:schemeClr val="tx2"/>
                </a:solidFill>
                <a:latin typeface="Times New Roman" pitchFamily="18" charset="0"/>
                <a:ea typeface="華康行書體(P)" pitchFamily="66" charset="-120"/>
              </a:rPr>
              <a:t>IC</a:t>
            </a:r>
            <a:endParaRPr lang="zh-TW" altLang="en-US" sz="2400" b="1">
              <a:solidFill>
                <a:schemeClr val="tx2"/>
              </a:solidFill>
              <a:latin typeface="Times New Roman" pitchFamily="18" charset="0"/>
              <a:ea typeface="華康行書體(P)" pitchFamily="66" charset="-120"/>
            </a:endParaRP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6096000" y="6248400"/>
            <a:ext cx="2495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>
                <a:latin typeface="Times New Roman" pitchFamily="18" charset="0"/>
              </a:rPr>
              <a:t>Source: http://www.nsa.gov/museum/</a:t>
            </a:r>
            <a:endParaRPr lang="zh-TW" altLang="en-US" sz="1200">
              <a:latin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47</a:t>
            </a:fld>
            <a:endParaRPr lang="zh-TW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            諸葛四郎大鬥雙假面</a:t>
            </a:r>
          </a:p>
        </p:txBody>
      </p:sp>
      <p:pic>
        <p:nvPicPr>
          <p:cNvPr id="54276" name="Picture 4" descr="C:\DBMS00\new_Part2\Unit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5943600" cy="477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319" name="Group 47"/>
          <p:cNvGrpSpPr>
            <a:grpSpLocks/>
          </p:cNvGrpSpPr>
          <p:nvPr/>
        </p:nvGrpSpPr>
        <p:grpSpPr bwMode="auto">
          <a:xfrm>
            <a:off x="304800" y="457200"/>
            <a:ext cx="2286000" cy="5597525"/>
            <a:chOff x="192" y="288"/>
            <a:chExt cx="1440" cy="3526"/>
          </a:xfrm>
        </p:grpSpPr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494" y="1209"/>
              <a:ext cx="644" cy="298"/>
            </a:xfrm>
            <a:prstGeom prst="rect">
              <a:avLst/>
            </a:prstGeom>
            <a:noFill/>
            <a:ln w="762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ea typeface="華康行書體" pitchFamily="65" charset="-120"/>
                </a:rPr>
                <a:t>天水縣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36" y="14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768" y="1776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528" y="168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84" y="96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2" name="AutoShape 10"/>
            <p:cNvSpPr>
              <a:spLocks noChangeArrowheads="1"/>
            </p:cNvSpPr>
            <p:nvPr/>
          </p:nvSpPr>
          <p:spPr bwMode="auto">
            <a:xfrm>
              <a:off x="1056" y="163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3" name="AutoShape 11"/>
            <p:cNvSpPr>
              <a:spLocks noChangeArrowheads="1"/>
            </p:cNvSpPr>
            <p:nvPr/>
          </p:nvSpPr>
          <p:spPr bwMode="auto">
            <a:xfrm>
              <a:off x="1296" y="139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4" name="AutoShape 12"/>
            <p:cNvSpPr>
              <a:spLocks noChangeArrowheads="1"/>
            </p:cNvSpPr>
            <p:nvPr/>
          </p:nvSpPr>
          <p:spPr bwMode="auto">
            <a:xfrm>
              <a:off x="1152" y="10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5" name="AutoShape 13"/>
            <p:cNvSpPr>
              <a:spLocks noChangeArrowheads="1"/>
            </p:cNvSpPr>
            <p:nvPr/>
          </p:nvSpPr>
          <p:spPr bwMode="auto">
            <a:xfrm>
              <a:off x="768" y="912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552" y="3362"/>
              <a:ext cx="644" cy="452"/>
            </a:xfrm>
            <a:prstGeom prst="rect">
              <a:avLst/>
            </a:prstGeom>
            <a:noFill/>
            <a:ln w="762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ea typeface="華康行書體" pitchFamily="65" charset="-120"/>
                </a:rPr>
                <a:t>龍鳳城</a:t>
              </a:r>
              <a:br>
                <a:rPr lang="zh-TW" altLang="en-US" sz="2000" b="1">
                  <a:ea typeface="華康行書體" pitchFamily="65" charset="-120"/>
                </a:rPr>
              </a:br>
              <a:r>
                <a:rPr lang="zh-TW" altLang="en-US" sz="1600" b="1">
                  <a:solidFill>
                    <a:srgbClr val="009900"/>
                  </a:solidFill>
                  <a:latin typeface="Times New Roman" pitchFamily="18" charset="0"/>
                  <a:ea typeface="華康行書體(P)" pitchFamily="66" charset="-120"/>
                </a:rPr>
                <a:t>四郎</a:t>
              </a:r>
            </a:p>
          </p:txBody>
        </p:sp>
        <p:sp>
          <p:nvSpPr>
            <p:cNvPr id="54287" name="AutoShape 15"/>
            <p:cNvSpPr>
              <a:spLocks noChangeArrowheads="1"/>
            </p:cNvSpPr>
            <p:nvPr/>
          </p:nvSpPr>
          <p:spPr bwMode="auto">
            <a:xfrm flipH="1">
              <a:off x="816" y="1584"/>
              <a:ext cx="192" cy="768"/>
            </a:xfrm>
            <a:prstGeom prst="curvedRightArrow">
              <a:avLst>
                <a:gd name="adj1" fmla="val 80000"/>
                <a:gd name="adj2" fmla="val 160000"/>
                <a:gd name="adj3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8" name="AutoShape 16"/>
            <p:cNvSpPr>
              <a:spLocks noChangeArrowheads="1"/>
            </p:cNvSpPr>
            <p:nvPr/>
          </p:nvSpPr>
          <p:spPr bwMode="auto">
            <a:xfrm>
              <a:off x="768" y="2400"/>
              <a:ext cx="240" cy="432"/>
            </a:xfrm>
            <a:prstGeom prst="downArrow">
              <a:avLst>
                <a:gd name="adj1" fmla="val 50000"/>
                <a:gd name="adj2" fmla="val 4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9" name="AutoShape 17"/>
            <p:cNvSpPr>
              <a:spLocks noChangeArrowheads="1"/>
            </p:cNvSpPr>
            <p:nvPr/>
          </p:nvSpPr>
          <p:spPr bwMode="auto">
            <a:xfrm>
              <a:off x="768" y="2928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1200" y="960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1200">
                  <a:solidFill>
                    <a:schemeClr val="tx2"/>
                  </a:solidFill>
                  <a:latin typeface="Times New Roman" pitchFamily="18" charset="0"/>
                  <a:ea typeface="華康行書體(P)" pitchFamily="66" charset="-120"/>
                </a:rPr>
                <a:t>蠻兵</a:t>
              </a:r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1200" y="1584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200">
                  <a:solidFill>
                    <a:schemeClr val="tx2"/>
                  </a:solidFill>
                  <a:latin typeface="Times New Roman" pitchFamily="18" charset="0"/>
                  <a:ea typeface="華康行書體(P)" pitchFamily="66" charset="-120"/>
                </a:rPr>
                <a:t>蠻兵</a:t>
              </a:r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480" y="912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200">
                  <a:solidFill>
                    <a:schemeClr val="tx2"/>
                  </a:solidFill>
                  <a:latin typeface="Times New Roman" pitchFamily="18" charset="0"/>
                  <a:ea typeface="華康行書體(P)" pitchFamily="66" charset="-120"/>
                </a:rPr>
                <a:t>蠻兵</a:t>
              </a:r>
            </a:p>
          </p:txBody>
        </p:sp>
        <p:sp>
          <p:nvSpPr>
            <p:cNvPr id="54293" name="Rectangle 21"/>
            <p:cNvSpPr>
              <a:spLocks noChangeArrowheads="1"/>
            </p:cNvSpPr>
            <p:nvPr/>
          </p:nvSpPr>
          <p:spPr bwMode="auto">
            <a:xfrm>
              <a:off x="192" y="1584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200">
                  <a:solidFill>
                    <a:schemeClr val="tx2"/>
                  </a:solidFill>
                  <a:latin typeface="Times New Roman" pitchFamily="18" charset="0"/>
                  <a:ea typeface="華康行書體(P)" pitchFamily="66" charset="-120"/>
                </a:rPr>
                <a:t>蠻兵</a:t>
              </a:r>
            </a:p>
          </p:txBody>
        </p:sp>
        <p:sp>
          <p:nvSpPr>
            <p:cNvPr id="54294" name="Text Box 22"/>
            <p:cNvSpPr txBox="1">
              <a:spLocks noChangeArrowheads="1"/>
            </p:cNvSpPr>
            <p:nvPr/>
          </p:nvSpPr>
          <p:spPr bwMode="auto">
            <a:xfrm>
              <a:off x="896" y="2432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400" b="1">
                  <a:solidFill>
                    <a:srgbClr val="009900"/>
                  </a:solidFill>
                </a:rPr>
                <a:t>士兵</a:t>
              </a:r>
            </a:p>
          </p:txBody>
        </p:sp>
        <p:sp>
          <p:nvSpPr>
            <p:cNvPr id="54297" name="AutoShape 25"/>
            <p:cNvSpPr>
              <a:spLocks noChangeArrowheads="1"/>
            </p:cNvSpPr>
            <p:nvPr/>
          </p:nvSpPr>
          <p:spPr bwMode="auto">
            <a:xfrm>
              <a:off x="864" y="480"/>
              <a:ext cx="192" cy="96"/>
            </a:xfrm>
            <a:prstGeom prst="lightningBol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TW" altLang="en-US" sz="1200">
                  <a:solidFill>
                    <a:schemeClr val="tx2"/>
                  </a:solidFill>
                  <a:latin typeface="Times New Roman" pitchFamily="18" charset="0"/>
                  <a:ea typeface="華康行書體(P)" pitchFamily="66" charset="-120"/>
                </a:rPr>
                <a:t> </a:t>
              </a:r>
            </a:p>
          </p:txBody>
        </p:sp>
        <p:sp>
          <p:nvSpPr>
            <p:cNvPr id="54298" name="AutoShape 26"/>
            <p:cNvSpPr>
              <a:spLocks noChangeArrowheads="1"/>
            </p:cNvSpPr>
            <p:nvPr/>
          </p:nvSpPr>
          <p:spPr bwMode="auto">
            <a:xfrm>
              <a:off x="960" y="288"/>
              <a:ext cx="192" cy="96"/>
            </a:xfrm>
            <a:prstGeom prst="lightningBol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TW" altLang="en-US" sz="1200">
                  <a:solidFill>
                    <a:schemeClr val="tx2"/>
                  </a:solidFill>
                  <a:latin typeface="Times New Roman" pitchFamily="18" charset="0"/>
                  <a:ea typeface="華康行書體(P)" pitchFamily="66" charset="-120"/>
                </a:rPr>
                <a:t> </a:t>
              </a:r>
            </a:p>
          </p:txBody>
        </p:sp>
        <p:sp>
          <p:nvSpPr>
            <p:cNvPr id="54299" name="AutoShape 27"/>
            <p:cNvSpPr>
              <a:spLocks noChangeArrowheads="1"/>
            </p:cNvSpPr>
            <p:nvPr/>
          </p:nvSpPr>
          <p:spPr bwMode="auto">
            <a:xfrm>
              <a:off x="1200" y="480"/>
              <a:ext cx="192" cy="96"/>
            </a:xfrm>
            <a:prstGeom prst="lightningBol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TW" altLang="en-US" sz="1200">
                  <a:solidFill>
                    <a:schemeClr val="tx2"/>
                  </a:solidFill>
                  <a:latin typeface="Times New Roman" pitchFamily="18" charset="0"/>
                  <a:ea typeface="華康行書體(P)" pitchFamily="66" charset="-120"/>
                </a:rPr>
                <a:t> </a:t>
              </a:r>
            </a:p>
          </p:txBody>
        </p:sp>
        <p:sp>
          <p:nvSpPr>
            <p:cNvPr id="54300" name="Line 28"/>
            <p:cNvSpPr>
              <a:spLocks noChangeShapeType="1"/>
            </p:cNvSpPr>
            <p:nvPr/>
          </p:nvSpPr>
          <p:spPr bwMode="auto">
            <a:xfrm flipV="1">
              <a:off x="864" y="8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4301" name="Line 29"/>
            <p:cNvSpPr>
              <a:spLocks noChangeShapeType="1"/>
            </p:cNvSpPr>
            <p:nvPr/>
          </p:nvSpPr>
          <p:spPr bwMode="auto">
            <a:xfrm flipV="1">
              <a:off x="1056" y="62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4302" name="Line 30"/>
            <p:cNvSpPr>
              <a:spLocks noChangeShapeType="1"/>
            </p:cNvSpPr>
            <p:nvPr/>
          </p:nvSpPr>
          <p:spPr bwMode="auto">
            <a:xfrm flipV="1">
              <a:off x="912" y="62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4303" name="Line 31"/>
            <p:cNvSpPr>
              <a:spLocks noChangeShapeType="1"/>
            </p:cNvSpPr>
            <p:nvPr/>
          </p:nvSpPr>
          <p:spPr bwMode="auto">
            <a:xfrm flipV="1">
              <a:off x="1200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4304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4305" name="Line 33"/>
            <p:cNvSpPr>
              <a:spLocks noChangeShapeType="1"/>
            </p:cNvSpPr>
            <p:nvPr/>
          </p:nvSpPr>
          <p:spPr bwMode="auto">
            <a:xfrm flipH="1">
              <a:off x="1152" y="177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4306" name="Line 34"/>
            <p:cNvSpPr>
              <a:spLocks noChangeShapeType="1"/>
            </p:cNvSpPr>
            <p:nvPr/>
          </p:nvSpPr>
          <p:spPr bwMode="auto">
            <a:xfrm flipH="1">
              <a:off x="1104" y="23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4307" name="Line 35"/>
            <p:cNvSpPr>
              <a:spLocks noChangeShapeType="1"/>
            </p:cNvSpPr>
            <p:nvPr/>
          </p:nvSpPr>
          <p:spPr bwMode="auto">
            <a:xfrm flipH="1">
              <a:off x="1296" y="196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9" name="Line 37"/>
            <p:cNvSpPr>
              <a:spLocks noChangeShapeType="1"/>
            </p:cNvSpPr>
            <p:nvPr/>
          </p:nvSpPr>
          <p:spPr bwMode="auto">
            <a:xfrm flipH="1">
              <a:off x="1248" y="187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4312" name="AutoShape 40"/>
            <p:cNvSpPr>
              <a:spLocks noChangeArrowheads="1"/>
            </p:cNvSpPr>
            <p:nvPr/>
          </p:nvSpPr>
          <p:spPr bwMode="auto">
            <a:xfrm>
              <a:off x="1440" y="2208"/>
              <a:ext cx="192" cy="96"/>
            </a:xfrm>
            <a:prstGeom prst="lightningBol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TW" altLang="en-US" sz="1200">
                  <a:solidFill>
                    <a:schemeClr val="tx2"/>
                  </a:solidFill>
                  <a:latin typeface="Times New Roman" pitchFamily="18" charset="0"/>
                  <a:ea typeface="華康行書體(P)" pitchFamily="66" charset="-120"/>
                </a:rPr>
                <a:t> </a:t>
              </a:r>
            </a:p>
          </p:txBody>
        </p:sp>
        <p:sp>
          <p:nvSpPr>
            <p:cNvPr id="54313" name="Line 41"/>
            <p:cNvSpPr>
              <a:spLocks noChangeShapeType="1"/>
            </p:cNvSpPr>
            <p:nvPr/>
          </p:nvSpPr>
          <p:spPr bwMode="auto">
            <a:xfrm>
              <a:off x="1488" y="211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4" name="AutoShape 42"/>
            <p:cNvSpPr>
              <a:spLocks noChangeArrowheads="1"/>
            </p:cNvSpPr>
            <p:nvPr/>
          </p:nvSpPr>
          <p:spPr bwMode="auto">
            <a:xfrm>
              <a:off x="240" y="12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4315" name="Rectangle 43"/>
          <p:cNvSpPr>
            <a:spLocks noChangeArrowheads="1"/>
          </p:cNvSpPr>
          <p:nvPr/>
        </p:nvSpPr>
        <p:spPr bwMode="auto">
          <a:xfrm>
            <a:off x="8763000" y="1752600"/>
            <a:ext cx="762000" cy="417513"/>
          </a:xfrm>
          <a:prstGeom prst="rect">
            <a:avLst/>
          </a:prstGeom>
          <a:noFill/>
          <a:ln w="508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b="1">
                <a:solidFill>
                  <a:srgbClr val="009900"/>
                </a:solidFill>
                <a:latin typeface="Times New Roman" pitchFamily="18" charset="0"/>
                <a:ea typeface="華康行書體(P)" pitchFamily="66" charset="-120"/>
              </a:rPr>
              <a:t>四郎</a:t>
            </a: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3886200" y="6324600"/>
            <a:ext cx="495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200">
                <a:ea typeface="華康行書體(P)" pitchFamily="66" charset="-120"/>
              </a:rPr>
              <a:t>資料來源: 葉宏甲編著 “</a:t>
            </a:r>
            <a:r>
              <a:rPr lang="zh-TW" altLang="en-US" sz="1200">
                <a:solidFill>
                  <a:schemeClr val="tx2"/>
                </a:solidFill>
                <a:latin typeface="Times New Roman" pitchFamily="18" charset="0"/>
                <a:ea typeface="華康行書體(P)" pitchFamily="66" charset="-120"/>
              </a:rPr>
              <a:t>諸葛四郎全集: 大鬥雙假面,” 故鄉出版社, 1992.</a:t>
            </a:r>
            <a:endParaRPr lang="en-US" altLang="zh-TW" sz="1200">
              <a:solidFill>
                <a:schemeClr val="tx2"/>
              </a:solidFill>
              <a:latin typeface="Times New Roman" pitchFamily="18" charset="0"/>
              <a:ea typeface="華康行書體(P)" pitchFamily="66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48</a:t>
            </a:fld>
            <a:endParaRPr lang="zh-TW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Public Encryption: RSA </a:t>
            </a:r>
            <a:r>
              <a:rPr lang="zh-TW" altLang="en-US"/>
              <a:t>公開金鑰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0" y="1371600"/>
            <a:ext cx="6794500" cy="4648200"/>
          </a:xfrm>
        </p:spPr>
        <p:txBody>
          <a:bodyPr/>
          <a:lstStyle/>
          <a:p>
            <a:pPr lvl="2">
              <a:buClr>
                <a:srgbClr val="009900"/>
              </a:buClr>
            </a:pPr>
            <a:r>
              <a:rPr lang="en-US" altLang="zh-TW"/>
              <a:t>e.g.</a:t>
            </a:r>
          </a:p>
          <a:p>
            <a:endParaRPr lang="zh-TW" alt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774950" y="1752600"/>
            <a:ext cx="4208463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Painttext  </a:t>
            </a:r>
            <a:r>
              <a:rPr lang="en-US" altLang="zh-TW" b="1" i="1">
                <a:latin typeface="Times New Roman" pitchFamily="18" charset="0"/>
                <a:ea typeface="新細明體" charset="-120"/>
              </a:rPr>
              <a:t>P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= 13;  public-key: e=11, r=15</a:t>
            </a:r>
          </a:p>
          <a:p>
            <a:pPr algn="l" eaLnBrk="0" hangingPunct="0"/>
            <a:endParaRPr lang="en-US" altLang="zh-TW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Ciphertext  C =       modulo r</a:t>
            </a:r>
          </a:p>
          <a:p>
            <a:pPr lvl="2"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       =        modulo 15</a:t>
            </a:r>
          </a:p>
          <a:p>
            <a:pPr lvl="2"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       = 1792160394037 modulo 15</a:t>
            </a:r>
          </a:p>
          <a:p>
            <a:pPr lvl="2"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       = 7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776538" y="3460750"/>
            <a:ext cx="30654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Decryption  </a:t>
            </a:r>
            <a:r>
              <a:rPr lang="en-US" altLang="zh-TW" b="1" i="1">
                <a:latin typeface="Times New Roman" pitchFamily="18" charset="0"/>
                <a:ea typeface="新細明體" charset="-120"/>
              </a:rPr>
              <a:t>P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=      modulo r</a:t>
            </a:r>
          </a:p>
          <a:p>
            <a:pPr lvl="2"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       =      modulo15</a:t>
            </a:r>
          </a:p>
          <a:p>
            <a:pPr lvl="2"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       = 343 modulo 15</a:t>
            </a:r>
          </a:p>
          <a:p>
            <a:pPr lvl="2"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       = 13 </a:t>
            </a:r>
          </a:p>
        </p:txBody>
      </p:sp>
      <p:graphicFrame>
        <p:nvGraphicFramePr>
          <p:cNvPr id="5632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84675" y="2322513"/>
          <a:ext cx="2301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3" name="Equation" r:id="rId3" imgW="163440" imgH="163440" progId="Equation">
                  <p:embed/>
                </p:oleObj>
              </mc:Choice>
              <mc:Fallback>
                <p:oleObj name="Equation" r:id="rId3" imgW="163440" imgH="163440" progId="Equation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2322513"/>
                        <a:ext cx="2301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60863" y="2586038"/>
          <a:ext cx="34925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4" name="方程式" r:id="rId5" imgW="253800" imgH="203040" progId="Equation.3">
                  <p:embed/>
                </p:oleObj>
              </mc:Choice>
              <mc:Fallback>
                <p:oleObj name="方程式" r:id="rId5" imgW="253800" imgH="2030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2586038"/>
                        <a:ext cx="349250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13238" y="3503613"/>
          <a:ext cx="268287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5" name="Equation" r:id="rId7" imgW="188640" imgH="163440" progId="Equation">
                  <p:embed/>
                </p:oleObj>
              </mc:Choice>
              <mc:Fallback>
                <p:oleObj name="Equation" r:id="rId7" imgW="188640" imgH="163440" progId="Equation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3503613"/>
                        <a:ext cx="268287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38638" y="3802063"/>
          <a:ext cx="192087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6" name="Equation" r:id="rId9" imgW="137880" imgH="163440" progId="Equation">
                  <p:embed/>
                </p:oleObj>
              </mc:Choice>
              <mc:Fallback>
                <p:oleObj name="Equation" r:id="rId9" imgW="137880" imgH="163440" progId="Equation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3802063"/>
                        <a:ext cx="192087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00400" y="5459413"/>
          <a:ext cx="4572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7" name="Equation" r:id="rId11" imgW="203040" imgH="190440" progId="Equation.3">
                  <p:embed/>
                </p:oleObj>
              </mc:Choice>
              <mc:Fallback>
                <p:oleObj name="Equation" r:id="rId11" imgW="203040" imgH="19044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59413"/>
                        <a:ext cx="4572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29400" y="5486400"/>
          <a:ext cx="34925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8" name="Equation" r:id="rId13" imgW="188640" imgH="163440" progId="Equation">
                  <p:embed/>
                </p:oleObj>
              </mc:Choice>
              <mc:Fallback>
                <p:oleObj name="Equation" r:id="rId13" imgW="188640" imgH="163440" progId="Equation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486400"/>
                        <a:ext cx="34925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2743200" y="5307013"/>
            <a:ext cx="1447800" cy="604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5886450" y="5281613"/>
            <a:ext cx="1397000" cy="661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6335" name="Group 15"/>
          <p:cNvGrpSpPr>
            <a:grpSpLocks/>
          </p:cNvGrpSpPr>
          <p:nvPr/>
        </p:nvGrpSpPr>
        <p:grpSpPr bwMode="auto">
          <a:xfrm>
            <a:off x="4419600" y="5559425"/>
            <a:ext cx="1219200" cy="155575"/>
            <a:chOff x="2292" y="2243"/>
            <a:chExt cx="318" cy="95"/>
          </a:xfrm>
        </p:grpSpPr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2292" y="2267"/>
              <a:ext cx="97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2397" y="2275"/>
              <a:ext cx="2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flipV="1">
              <a:off x="2426" y="2243"/>
              <a:ext cx="184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2860675" y="4876800"/>
            <a:ext cx="12827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TW" altLang="en-US" sz="1600">
                <a:latin typeface="Times New Roman" pitchFamily="18" charset="0"/>
                <a:ea typeface="新細明體" charset="-120"/>
              </a:rPr>
              <a:t>甲：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e, r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6108700" y="4876800"/>
            <a:ext cx="12827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TW" altLang="en-US" sz="1600">
                <a:latin typeface="Times New Roman" pitchFamily="18" charset="0"/>
                <a:ea typeface="新細明體" charset="-120"/>
              </a:rPr>
              <a:t>乙：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e, r, d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2743200" y="5446713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C =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6172200" y="5486400"/>
            <a:ext cx="54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i="1"/>
              <a:t>P </a:t>
            </a:r>
            <a:r>
              <a:rPr lang="en-US" altLang="zh-TW"/>
              <a:t>=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49</a:t>
            </a:fld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667000"/>
            <a:ext cx="8382000" cy="1066800"/>
          </a:xfrm>
        </p:spPr>
        <p:txBody>
          <a:bodyPr/>
          <a:lstStyle/>
          <a:p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.</a:t>
            </a:r>
            <a:r>
              <a:rPr lang="zh-TW" altLang="en-US" dirty="0"/>
              <a:t>2  </a:t>
            </a:r>
            <a:r>
              <a:rPr lang="en-US" altLang="zh-TW" dirty="0"/>
              <a:t>Security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226668-083E-4B0B-9BB6-0B5B38AC59A5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Public Encryption: RSA </a:t>
            </a:r>
            <a:r>
              <a:rPr lang="zh-TW" altLang="en-US"/>
              <a:t>公開金鑰 </a:t>
            </a:r>
            <a:r>
              <a:rPr lang="en-US" altLang="zh-TW" sz="20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371600"/>
            <a:ext cx="8242300" cy="4648200"/>
          </a:xfrm>
        </p:spPr>
        <p:txBody>
          <a:bodyPr/>
          <a:lstStyle/>
          <a:p>
            <a:pPr lvl="1"/>
            <a:r>
              <a:rPr lang="en-US" altLang="zh-TW" b="1"/>
              <a:t>The scheme of : [Rivest78]</a:t>
            </a:r>
            <a:r>
              <a:rPr lang="en-US" altLang="zh-TW"/>
              <a:t> </a:t>
            </a:r>
          </a:p>
          <a:p>
            <a:endParaRPr lang="zh-TW" alt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85800" y="1752600"/>
            <a:ext cx="8991600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 eaLnBrk="0" hangingPunct="0">
              <a:spcBef>
                <a:spcPct val="50000"/>
              </a:spcBef>
              <a:buSzPct val="100000"/>
              <a:buFont typeface="Symbol" pitchFamily="18" charset="2"/>
              <a:buNone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1. Choose, randomly, two distinct large primes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p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and 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q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, and compute the product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		r = p * q		e.g. p=3, q=5, r=15 </a:t>
            </a:r>
          </a:p>
          <a:p>
            <a:pPr lvl="2" algn="l" eaLnBrk="0" hangingPunct="0">
              <a:spcBef>
                <a:spcPct val="5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2. Choose, randomly, a large integer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 e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, such that</a:t>
            </a:r>
          </a:p>
          <a:p>
            <a:pPr lvl="3" algn="l" eaLnBrk="0" hangingPunct="0">
              <a:lnSpc>
                <a:spcPct val="70000"/>
              </a:lnSpc>
              <a:spcBef>
                <a:spcPct val="5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                     gcd (e, (p-1)*(q-1) ) = 1		</a:t>
            </a:r>
            <a:endParaRPr lang="en-US" altLang="zh-TW" i="1">
              <a:solidFill>
                <a:srgbClr val="009900"/>
              </a:solidFill>
              <a:latin typeface="Comic Sans MS" pitchFamily="66" charset="0"/>
              <a:ea typeface="華康行書體" pitchFamily="65" charset="-120"/>
            </a:endParaRP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 i="1">
                <a:solidFill>
                  <a:srgbClr val="009900"/>
                </a:solidFill>
                <a:latin typeface="Comic Sans MS" pitchFamily="66" charset="0"/>
                <a:ea typeface="華康行書體" pitchFamily="65" charset="-120"/>
              </a:rPr>
              <a:t>Note: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any prime number greater than both p and q will do.</a:t>
            </a:r>
          </a:p>
          <a:p>
            <a:pPr lvl="3" algn="l" eaLnBrk="0" hangingPunct="0">
              <a:lnSpc>
                <a:spcPct val="70000"/>
              </a:lnSpc>
              <a:spcBef>
                <a:spcPct val="5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                     (p-1)*(q-1)= 2*4 = 8,   e = 11</a:t>
            </a:r>
          </a:p>
          <a:p>
            <a:pPr lvl="2" algn="l">
              <a:spcBef>
                <a:spcPct val="30000"/>
              </a:spcBef>
              <a:buClr>
                <a:srgbClr val="009900"/>
              </a:buClr>
              <a:buSzPct val="110000"/>
            </a:pPr>
            <a:r>
              <a:rPr lang="zh-TW" altLang="en-US">
                <a:latin typeface="Times New Roman" pitchFamily="18" charset="0"/>
                <a:ea typeface="華康行書體(P)" pitchFamily="66" charset="-120"/>
              </a:rPr>
              <a:t>3. </a:t>
            </a: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Take the decryption key, </a:t>
            </a:r>
            <a:r>
              <a:rPr lang="en-US" altLang="zh-TW" b="1">
                <a:latin typeface="Times New Roman" pitchFamily="18" charset="0"/>
                <a:ea typeface="華康行書體(P)" pitchFamily="66" charset="-120"/>
              </a:rPr>
              <a:t>d</a:t>
            </a: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, corresponding to </a:t>
            </a:r>
            <a:r>
              <a:rPr lang="en-US" altLang="zh-TW" b="1">
                <a:latin typeface="Times New Roman" pitchFamily="18" charset="0"/>
                <a:ea typeface="華康行書體(P)" pitchFamily="66" charset="-120"/>
              </a:rPr>
              <a:t>e</a:t>
            </a: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to be the unique "multiplicative </a:t>
            </a:r>
            <a:br>
              <a:rPr lang="en-US" altLang="zh-TW">
                <a:latin typeface="Times New Roman" pitchFamily="18" charset="0"/>
                <a:ea typeface="華康行書體(P)" pitchFamily="66" charset="-120"/>
              </a:rPr>
            </a:b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   inverse" of e, modulo (p-1)*(q-1);</a:t>
            </a:r>
          </a:p>
          <a:p>
            <a:pPr lvl="3" algn="l">
              <a:spcBef>
                <a:spcPct val="30000"/>
              </a:spcBef>
              <a:buClr>
                <a:srgbClr val="009900"/>
              </a:buClr>
              <a:buSzPct val="110000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                     i.e.  d*e = 1, modulo(p-1)*(q- 1)</a:t>
            </a:r>
          </a:p>
          <a:p>
            <a:pPr lvl="2" algn="l">
              <a:spcBef>
                <a:spcPct val="30000"/>
              </a:spcBef>
              <a:buClr>
                <a:srgbClr val="009900"/>
              </a:buClr>
              <a:buSzPct val="110000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      </a:t>
            </a:r>
            <a:r>
              <a:rPr lang="en-US" altLang="zh-TW" i="1">
                <a:solidFill>
                  <a:srgbClr val="009900"/>
                </a:solidFill>
                <a:latin typeface="Comic Sans MS" pitchFamily="66" charset="0"/>
                <a:ea typeface="華康行書體" pitchFamily="65" charset="-120"/>
              </a:rPr>
              <a:t>Note:</a:t>
            </a: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The algorithm for computing d is straight forward.</a:t>
            </a:r>
          </a:p>
          <a:p>
            <a:pPr lvl="3" algn="l">
              <a:spcBef>
                <a:spcPct val="30000"/>
              </a:spcBef>
              <a:buClr>
                <a:srgbClr val="009900"/>
              </a:buClr>
              <a:buSzPct val="110000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                      d*11=1, mod 8, ==&gt; d=3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50</a:t>
            </a:fld>
            <a:endParaRPr lang="zh-TW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Public Encryption: RSA </a:t>
            </a:r>
            <a:r>
              <a:rPr lang="zh-TW" altLang="en-US"/>
              <a:t>公開金鑰 </a:t>
            </a:r>
            <a:r>
              <a:rPr lang="en-US" altLang="zh-TW" sz="20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648200"/>
          </a:xfrm>
        </p:spPr>
        <p:txBody>
          <a:bodyPr/>
          <a:lstStyle/>
          <a:p>
            <a:pPr lvl="2" eaLnBrk="0" hangingPunct="0">
              <a:spcBef>
                <a:spcPct val="50000"/>
              </a:spcBef>
              <a:buClr>
                <a:srgbClr val="009900"/>
              </a:buClr>
              <a:buSzTx/>
              <a:buFont typeface="Symbol" pitchFamily="18" charset="2"/>
              <a:buChar char="·"/>
            </a:pPr>
            <a:r>
              <a:rPr lang="en-US" altLang="zh-TW">
                <a:ea typeface="新細明體" charset="-120"/>
              </a:rPr>
              <a:t>Exercise: Suppose we have r = 2773, e = 17,  try to find d = ?</a:t>
            </a:r>
          </a:p>
          <a:p>
            <a:pPr lvl="2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charset="-120"/>
              </a:rPr>
              <a:t>    </a:t>
            </a:r>
            <a:r>
              <a:rPr lang="en-US" altLang="zh-TW">
                <a:ea typeface="新細明體" charset="-120"/>
              </a:rPr>
              <a:t>Answer:</a:t>
            </a:r>
          </a:p>
          <a:p>
            <a:pPr lvl="3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ea typeface="新細明體" charset="-120"/>
              </a:rPr>
              <a:t>1. 50*50 = 2500 ~ 2773</a:t>
            </a:r>
          </a:p>
          <a:p>
            <a:pPr lvl="3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ea typeface="新細明體" charset="-120"/>
              </a:rPr>
              <a:t>2. 47*53    2773</a:t>
            </a:r>
          </a:p>
          <a:p>
            <a:pPr lvl="3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ea typeface="新細明體" charset="-120"/>
              </a:rPr>
              <a:t>3. 47*59 = 2773 so p = 47, q = 59</a:t>
            </a:r>
          </a:p>
          <a:p>
            <a:pPr lvl="3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ea typeface="新細明體" charset="-120"/>
              </a:rPr>
              <a:t>4. (p-1)(q-1) = 2668</a:t>
            </a:r>
          </a:p>
          <a:p>
            <a:pPr lvl="3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ea typeface="新細明體" charset="-120"/>
              </a:rPr>
              <a:t>5. d*17 = 1, modulo (p-1)*(q-1)</a:t>
            </a:r>
          </a:p>
          <a:p>
            <a:pPr lvl="3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ea typeface="新細明體" charset="-120"/>
              </a:rPr>
              <a:t>    =&gt;  d*17 = 1, modulo 2668			   </a:t>
            </a:r>
          </a:p>
          <a:p>
            <a:pPr lvl="3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ea typeface="新細明體" charset="-120"/>
              </a:rPr>
              <a:t>       d = 1:       17 + 2667    2668  x</a:t>
            </a:r>
          </a:p>
          <a:p>
            <a:pPr lvl="3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ea typeface="新細明體" charset="-120"/>
              </a:rPr>
              <a:t>	   d = 2:         4 + 2667    2668   x</a:t>
            </a:r>
          </a:p>
          <a:p>
            <a:pPr lvl="3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ea typeface="新細明體" charset="-120"/>
              </a:rPr>
              <a:t> </a:t>
            </a:r>
          </a:p>
          <a:p>
            <a:pPr lvl="3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ea typeface="新細明體" charset="-120"/>
              </a:rPr>
              <a:t>       d = 157:   (157*17) / (2668) = 2</a:t>
            </a:r>
          </a:p>
          <a:p>
            <a:endParaRPr lang="zh-TW" altLang="en-US" sz="180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876675" y="5226050"/>
            <a:ext cx="238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30000"/>
              </a:lnSpc>
            </a:pPr>
            <a:r>
              <a:rPr lang="zh-TW" altLang="en-US" b="1">
                <a:latin typeface="Times New Roman" pitchFamily="18" charset="0"/>
                <a:ea typeface="新細明體" charset="-120"/>
              </a:rPr>
              <a:t>.</a:t>
            </a:r>
          </a:p>
          <a:p>
            <a:pPr algn="l" eaLnBrk="0" hangingPunct="0">
              <a:lnSpc>
                <a:spcPct val="30000"/>
              </a:lnSpc>
            </a:pPr>
            <a:r>
              <a:rPr lang="zh-TW" altLang="en-US" b="1">
                <a:latin typeface="Times New Roman" pitchFamily="18" charset="0"/>
                <a:ea typeface="新細明體" charset="-120"/>
              </a:rPr>
              <a:t>.</a:t>
            </a:r>
          </a:p>
          <a:p>
            <a:pPr algn="l" eaLnBrk="0" hangingPunct="0">
              <a:lnSpc>
                <a:spcPct val="30000"/>
              </a:lnSpc>
            </a:pPr>
            <a:r>
              <a:rPr lang="zh-TW" altLang="en-US" b="1">
                <a:latin typeface="Times New Roman" pitchFamily="18" charset="0"/>
                <a:ea typeface="新細明體" charset="-120"/>
              </a:rPr>
              <a:t>.</a:t>
            </a:r>
          </a:p>
        </p:txBody>
      </p:sp>
      <p:graphicFrame>
        <p:nvGraphicFramePr>
          <p:cNvPr id="5939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36950" y="2894013"/>
          <a:ext cx="158750" cy="1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Equation" r:id="rId3" imgW="112680" imgH="125280" progId="Equation">
                  <p:embed/>
                </p:oleObj>
              </mc:Choice>
              <mc:Fallback>
                <p:oleObj name="Equation" r:id="rId3" imgW="112680" imgH="125280" progId="Equation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2894013"/>
                        <a:ext cx="158750" cy="17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257800" y="4724400"/>
            <a:ext cx="4495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 algn="l" eaLnBrk="0" hangingPunct="0">
              <a:spcBef>
                <a:spcPct val="50000"/>
              </a:spcBef>
              <a:buClr>
                <a:srgbClr val="009900"/>
              </a:buClr>
              <a:buFont typeface="Symbol" pitchFamily="18" charset="2"/>
              <a:buNone/>
            </a:pPr>
            <a:r>
              <a:rPr lang="en-US" altLang="zh-TW" b="1">
                <a:latin typeface="Times New Roman" pitchFamily="18" charset="0"/>
                <a:ea typeface="新細明體" charset="-120"/>
              </a:rPr>
              <a:t>r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:      50 digits =&gt;     4 hrs	             </a:t>
            </a:r>
            <a:br>
              <a:rPr lang="en-US" altLang="zh-TW">
                <a:latin typeface="Times New Roman" pitchFamily="18" charset="0"/>
                <a:ea typeface="新細明體" charset="-120"/>
              </a:rPr>
            </a:br>
            <a:r>
              <a:rPr lang="en-US" altLang="zh-TW">
                <a:latin typeface="Times New Roman" pitchFamily="18" charset="0"/>
                <a:ea typeface="新細明體" charset="-120"/>
              </a:rPr>
              <a:t>     75 digits =&gt; 100 days</a:t>
            </a:r>
            <a:br>
              <a:rPr lang="en-US" altLang="zh-TW">
                <a:latin typeface="Times New Roman" pitchFamily="18" charset="0"/>
                <a:ea typeface="新細明體" charset="-120"/>
              </a:rPr>
            </a:br>
            <a:r>
              <a:rPr lang="en-US" altLang="zh-TW">
                <a:latin typeface="Times New Roman" pitchFamily="18" charset="0"/>
                <a:ea typeface="新細明體" charset="-120"/>
              </a:rPr>
              <a:t>   100 digits =&gt;   74 years</a:t>
            </a:r>
            <a:br>
              <a:rPr lang="en-US" altLang="zh-TW">
                <a:latin typeface="Times New Roman" pitchFamily="18" charset="0"/>
                <a:ea typeface="新細明體" charset="-120"/>
              </a:rPr>
            </a:br>
            <a:r>
              <a:rPr lang="en-US" altLang="zh-TW">
                <a:latin typeface="Times New Roman" pitchFamily="18" charset="0"/>
                <a:ea typeface="新細明體" charset="-120"/>
              </a:rPr>
              <a:t>   500 digits =&gt; 4*10^25 years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6019800" y="4648200"/>
            <a:ext cx="3505200" cy="1295400"/>
          </a:xfrm>
          <a:prstGeom prst="rect">
            <a:avLst/>
          </a:prstGeom>
          <a:noFill/>
          <a:ln w="635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51</a:t>
            </a:fld>
            <a:endParaRPr lang="zh-TW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595313"/>
            <a:ext cx="8172450" cy="623887"/>
          </a:xfrm>
        </p:spPr>
        <p:txBody>
          <a:bodyPr/>
          <a:lstStyle/>
          <a:p>
            <a:r>
              <a:rPr lang="en-US" altLang="zh-TW"/>
              <a:t>" Signed" Ciphertext</a:t>
            </a:r>
            <a:endParaRPr lang="zh-TW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1371600"/>
            <a:ext cx="8350250" cy="4648200"/>
          </a:xfrm>
        </p:spPr>
        <p:txBody>
          <a:bodyPr/>
          <a:lstStyle/>
          <a:p>
            <a:pPr lvl="3">
              <a:buFontTx/>
              <a:buNone/>
            </a:pPr>
            <a:r>
              <a:rPr lang="en-US" altLang="zh-TW"/>
              <a:t>Algorithm ENCRYPT_FOR_A</a:t>
            </a:r>
            <a:r>
              <a:rPr lang="en-US" altLang="zh-TW" sz="1600"/>
              <a:t/>
            </a:r>
            <a:br>
              <a:rPr lang="en-US" altLang="zh-TW" sz="1600"/>
            </a:br>
            <a:r>
              <a:rPr lang="en-US" altLang="zh-TW" sz="1600"/>
              <a:t>- for encryption message to be sent to A</a:t>
            </a:r>
            <a:endParaRPr lang="en-US" altLang="zh-TW"/>
          </a:p>
          <a:p>
            <a:pPr lvl="3">
              <a:buFontTx/>
              <a:buNone/>
            </a:pPr>
            <a:r>
              <a:rPr lang="en-US" altLang="zh-TW"/>
              <a:t>Algorithm DECRYPT_FOR_A</a:t>
            </a:r>
            <a:r>
              <a:rPr lang="en-US" altLang="zh-TW" sz="1600"/>
              <a:t/>
            </a:r>
            <a:br>
              <a:rPr lang="en-US" altLang="zh-TW" sz="1600"/>
            </a:br>
            <a:r>
              <a:rPr lang="en-US" altLang="zh-TW" sz="1600"/>
              <a:t>- inverse of ENCRYPT_FOR_A</a:t>
            </a:r>
            <a:endParaRPr lang="en-US" altLang="zh-TW"/>
          </a:p>
          <a:p>
            <a:pPr lvl="3">
              <a:buFontTx/>
              <a:buNone/>
            </a:pPr>
            <a:r>
              <a:rPr lang="en-US" altLang="zh-TW"/>
              <a:t>Algorithm ENCRYPT_FOR_B</a:t>
            </a:r>
            <a:r>
              <a:rPr lang="en-US" altLang="zh-TW" sz="1600"/>
              <a:t/>
            </a:r>
            <a:br>
              <a:rPr lang="en-US" altLang="zh-TW" sz="1600"/>
            </a:br>
            <a:r>
              <a:rPr lang="en-US" altLang="zh-TW" sz="1600"/>
              <a:t>- for encrypting message to be sent to B</a:t>
            </a:r>
            <a:endParaRPr lang="en-US" altLang="zh-TW"/>
          </a:p>
          <a:p>
            <a:pPr lvl="3">
              <a:buFontTx/>
              <a:buNone/>
            </a:pPr>
            <a:r>
              <a:rPr lang="en-US" altLang="zh-TW"/>
              <a:t>Algorithm DECRYPT_FOR_B</a:t>
            </a:r>
            <a:r>
              <a:rPr lang="en-US" altLang="zh-TW" sz="1600"/>
              <a:t>	</a:t>
            </a:r>
            <a:br>
              <a:rPr lang="en-US" altLang="zh-TW" sz="1600"/>
            </a:br>
            <a:r>
              <a:rPr lang="en-US" altLang="zh-TW"/>
              <a:t>- ...</a:t>
            </a:r>
          </a:p>
          <a:p>
            <a:pPr lvl="3">
              <a:buFontTx/>
              <a:buNone/>
            </a:pPr>
            <a:r>
              <a:rPr lang="en-US" altLang="zh-TW"/>
              <a:t>[A do] 1.  </a:t>
            </a:r>
            <a:r>
              <a:rPr lang="en-US" altLang="zh-TW" b="1"/>
              <a:t>P’</a:t>
            </a:r>
            <a:r>
              <a:rPr lang="en-US" altLang="zh-TW"/>
              <a:t>=</a:t>
            </a:r>
            <a:r>
              <a:rPr lang="en-US" altLang="zh-TW" sz="1600"/>
              <a:t> ENCRYPT_FOR_B(DECRYPT_FOR_A(</a:t>
            </a:r>
            <a:r>
              <a:rPr lang="en-US" altLang="zh-TW" sz="1600" b="1">
                <a:solidFill>
                  <a:srgbClr val="000099"/>
                </a:solidFill>
              </a:rPr>
              <a:t>P</a:t>
            </a:r>
            <a:r>
              <a:rPr lang="en-US" altLang="zh-TW" sz="1600"/>
              <a:t>) )</a:t>
            </a:r>
          </a:p>
          <a:p>
            <a:pPr lvl="3">
              <a:buFontTx/>
              <a:buNone/>
            </a:pPr>
            <a:r>
              <a:rPr lang="en-US" altLang="zh-TW"/>
              <a:t>[sent]  2.  </a:t>
            </a:r>
            <a:r>
              <a:rPr lang="en-US" altLang="zh-TW" sz="1600"/>
              <a:t>Sent </a:t>
            </a:r>
            <a:r>
              <a:rPr lang="en-US" altLang="zh-TW" b="1"/>
              <a:t>P</a:t>
            </a:r>
            <a:r>
              <a:rPr lang="en-US" altLang="zh-TW" sz="1600" b="1"/>
              <a:t>’</a:t>
            </a:r>
            <a:r>
              <a:rPr lang="en-US" altLang="zh-TW" sz="1600"/>
              <a:t> to B</a:t>
            </a:r>
          </a:p>
          <a:p>
            <a:pPr lvl="3">
              <a:buFontTx/>
              <a:buNone/>
            </a:pPr>
            <a:r>
              <a:rPr lang="en-US" altLang="zh-TW"/>
              <a:t>[B do] 3.  </a:t>
            </a:r>
            <a:r>
              <a:rPr lang="en-US" altLang="zh-TW" sz="1600"/>
              <a:t>ENCRYPT_FOR_A (DECRYPT_FOR_B(</a:t>
            </a:r>
            <a:r>
              <a:rPr lang="en-US" altLang="zh-TW" b="1"/>
              <a:t>P’</a:t>
            </a:r>
            <a:r>
              <a:rPr lang="en-US" altLang="zh-TW" sz="1600"/>
              <a:t>) ) =&gt; </a:t>
            </a:r>
            <a:r>
              <a:rPr lang="en-US" altLang="zh-TW" sz="1600" b="1">
                <a:solidFill>
                  <a:srgbClr val="000099"/>
                </a:solidFill>
              </a:rPr>
              <a:t>P</a:t>
            </a:r>
          </a:p>
          <a:p>
            <a:endParaRPr lang="zh-TW" altLang="en-US"/>
          </a:p>
        </p:txBody>
      </p:sp>
      <p:grpSp>
        <p:nvGrpSpPr>
          <p:cNvPr id="61464" name="Group 24"/>
          <p:cNvGrpSpPr>
            <a:grpSpLocks/>
          </p:cNvGrpSpPr>
          <p:nvPr/>
        </p:nvGrpSpPr>
        <p:grpSpPr bwMode="auto">
          <a:xfrm>
            <a:off x="3124200" y="4953000"/>
            <a:ext cx="3625850" cy="777875"/>
            <a:chOff x="2180" y="3312"/>
            <a:chExt cx="2284" cy="490"/>
          </a:xfrm>
        </p:grpSpPr>
        <p:grpSp>
          <p:nvGrpSpPr>
            <p:cNvPr id="61444" name="Group 4"/>
            <p:cNvGrpSpPr>
              <a:grpSpLocks/>
            </p:cNvGrpSpPr>
            <p:nvPr/>
          </p:nvGrpSpPr>
          <p:grpSpPr bwMode="auto">
            <a:xfrm>
              <a:off x="2180" y="3312"/>
              <a:ext cx="2284" cy="490"/>
              <a:chOff x="972" y="3411"/>
              <a:chExt cx="2284" cy="490"/>
            </a:xfrm>
          </p:grpSpPr>
          <p:sp>
            <p:nvSpPr>
              <p:cNvPr id="61445" name="Rectangle 5"/>
              <p:cNvSpPr>
                <a:spLocks noChangeArrowheads="1"/>
              </p:cNvSpPr>
              <p:nvPr/>
            </p:nvSpPr>
            <p:spPr bwMode="auto">
              <a:xfrm>
                <a:off x="1181" y="3660"/>
                <a:ext cx="19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600" b="1">
                    <a:solidFill>
                      <a:srgbClr val="000099"/>
                    </a:solidFill>
                    <a:latin typeface="Times New Roman" pitchFamily="18" charset="0"/>
                    <a:ea typeface="華康行書體(P)" pitchFamily="66" charset="-120"/>
                  </a:rPr>
                  <a:t>P</a:t>
                </a:r>
              </a:p>
            </p:txBody>
          </p:sp>
          <p:grpSp>
            <p:nvGrpSpPr>
              <p:cNvPr id="61446" name="Group 6"/>
              <p:cNvGrpSpPr>
                <a:grpSpLocks/>
              </p:cNvGrpSpPr>
              <p:nvPr/>
            </p:nvGrpSpPr>
            <p:grpSpPr bwMode="auto">
              <a:xfrm>
                <a:off x="1011" y="3614"/>
                <a:ext cx="158" cy="287"/>
                <a:chOff x="1011" y="3614"/>
                <a:chExt cx="158" cy="287"/>
              </a:xfrm>
            </p:grpSpPr>
            <p:sp>
              <p:nvSpPr>
                <p:cNvPr id="61447" name="Oval 7"/>
                <p:cNvSpPr>
                  <a:spLocks noChangeArrowheads="1"/>
                </p:cNvSpPr>
                <p:nvPr/>
              </p:nvSpPr>
              <p:spPr bwMode="auto">
                <a:xfrm>
                  <a:off x="1062" y="3614"/>
                  <a:ext cx="35" cy="4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1448" name="Line 8"/>
                <p:cNvSpPr>
                  <a:spLocks noChangeShapeType="1"/>
                </p:cNvSpPr>
                <p:nvPr/>
              </p:nvSpPr>
              <p:spPr bwMode="auto">
                <a:xfrm>
                  <a:off x="1087" y="3686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144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18" y="3851"/>
                  <a:ext cx="66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1450" name="Line 10"/>
                <p:cNvSpPr>
                  <a:spLocks noChangeShapeType="1"/>
                </p:cNvSpPr>
                <p:nvPr/>
              </p:nvSpPr>
              <p:spPr bwMode="auto">
                <a:xfrm>
                  <a:off x="1091" y="3851"/>
                  <a:ext cx="42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145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011" y="3751"/>
                  <a:ext cx="73" cy="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1452" name="Line 12"/>
                <p:cNvSpPr>
                  <a:spLocks noChangeShapeType="1"/>
                </p:cNvSpPr>
                <p:nvPr/>
              </p:nvSpPr>
              <p:spPr bwMode="auto">
                <a:xfrm>
                  <a:off x="1098" y="3751"/>
                  <a:ext cx="71" cy="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453" name="Group 13"/>
              <p:cNvGrpSpPr>
                <a:grpSpLocks/>
              </p:cNvGrpSpPr>
              <p:nvPr/>
            </p:nvGrpSpPr>
            <p:grpSpPr bwMode="auto">
              <a:xfrm>
                <a:off x="3079" y="3609"/>
                <a:ext cx="158" cy="287"/>
                <a:chOff x="3079" y="3609"/>
                <a:chExt cx="158" cy="287"/>
              </a:xfrm>
            </p:grpSpPr>
            <p:sp>
              <p:nvSpPr>
                <p:cNvPr id="61454" name="Oval 14"/>
                <p:cNvSpPr>
                  <a:spLocks noChangeArrowheads="1"/>
                </p:cNvSpPr>
                <p:nvPr/>
              </p:nvSpPr>
              <p:spPr bwMode="auto">
                <a:xfrm>
                  <a:off x="3130" y="3609"/>
                  <a:ext cx="35" cy="4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1455" name="Line 15"/>
                <p:cNvSpPr>
                  <a:spLocks noChangeShapeType="1"/>
                </p:cNvSpPr>
                <p:nvPr/>
              </p:nvSpPr>
              <p:spPr bwMode="auto">
                <a:xfrm>
                  <a:off x="3155" y="3681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1456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086" y="3846"/>
                  <a:ext cx="66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1457" name="Line 17"/>
                <p:cNvSpPr>
                  <a:spLocks noChangeShapeType="1"/>
                </p:cNvSpPr>
                <p:nvPr/>
              </p:nvSpPr>
              <p:spPr bwMode="auto">
                <a:xfrm>
                  <a:off x="3159" y="3846"/>
                  <a:ext cx="42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145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079" y="3746"/>
                  <a:ext cx="73" cy="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1459" name="Line 19"/>
                <p:cNvSpPr>
                  <a:spLocks noChangeShapeType="1"/>
                </p:cNvSpPr>
                <p:nvPr/>
              </p:nvSpPr>
              <p:spPr bwMode="auto">
                <a:xfrm>
                  <a:off x="3166" y="3746"/>
                  <a:ext cx="71" cy="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61460" name="Rectangle 20"/>
              <p:cNvSpPr>
                <a:spLocks noChangeArrowheads="1"/>
              </p:cNvSpPr>
              <p:nvPr/>
            </p:nvSpPr>
            <p:spPr bwMode="auto">
              <a:xfrm>
                <a:off x="972" y="3416"/>
                <a:ext cx="20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61461" name="Rectangle 21"/>
              <p:cNvSpPr>
                <a:spLocks noChangeArrowheads="1"/>
              </p:cNvSpPr>
              <p:nvPr/>
            </p:nvSpPr>
            <p:spPr bwMode="auto">
              <a:xfrm>
                <a:off x="3057" y="3411"/>
                <a:ext cx="19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61462" name="Line 22"/>
              <p:cNvSpPr>
                <a:spLocks noChangeShapeType="1"/>
              </p:cNvSpPr>
              <p:nvPr/>
            </p:nvSpPr>
            <p:spPr bwMode="auto">
              <a:xfrm>
                <a:off x="1386" y="3754"/>
                <a:ext cx="16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1463" name="Text Box 23"/>
            <p:cNvSpPr txBox="1">
              <a:spLocks noChangeArrowheads="1"/>
            </p:cNvSpPr>
            <p:nvPr/>
          </p:nvSpPr>
          <p:spPr bwMode="auto">
            <a:xfrm>
              <a:off x="3416" y="3429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b="1">
                  <a:latin typeface="Times New Roman" pitchFamily="18" charset="0"/>
                  <a:ea typeface="華康行書體(P)" pitchFamily="66" charset="-120"/>
                </a:rPr>
                <a:t>P’</a:t>
              </a:r>
            </a:p>
          </p:txBody>
        </p:sp>
      </p:grp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6781800" y="5410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000099"/>
                </a:solidFill>
                <a:latin typeface="Times New Roman" pitchFamily="18" charset="0"/>
                <a:ea typeface="華康行書體(P)" pitchFamily="66" charset="-120"/>
              </a:rPr>
              <a:t>P</a:t>
            </a:r>
            <a:endParaRPr lang="zh-TW" altLang="en-US" sz="1600" b="1">
              <a:solidFill>
                <a:srgbClr val="000099"/>
              </a:solidFill>
              <a:latin typeface="Times New Roman" pitchFamily="18" charset="0"/>
              <a:ea typeface="華康行書體(P)" pitchFamily="66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-</a:t>
            </a:r>
            <a:fld id="{D797BD3E-63AB-4C78-A14E-53DF0B335DDC}" type="slidenum">
              <a:rPr lang="zh-TW" altLang="en-US" smtClean="0"/>
              <a:pPr/>
              <a:t>52</a:t>
            </a:fld>
            <a:endParaRPr lang="zh-TW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364602" y="2852936"/>
            <a:ext cx="7176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/>
              <a:t>e</a:t>
            </a:r>
            <a:r>
              <a:rPr lang="en-US" altLang="zh-TW" sz="7200" dirty="0" smtClean="0"/>
              <a:t>nd of </a:t>
            </a:r>
            <a:r>
              <a:rPr lang="en-US" altLang="zh-TW" sz="7200" smtClean="0"/>
              <a:t>unit 14</a:t>
            </a:r>
            <a:endParaRPr lang="zh-TW" altLang="en-US" sz="7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473280" y="6237312"/>
            <a:ext cx="2063750" cy="457200"/>
          </a:xfrm>
        </p:spPr>
        <p:txBody>
          <a:bodyPr/>
          <a:lstStyle/>
          <a:p>
            <a:r>
              <a:rPr lang="zh-TW" altLang="en-US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-</a:t>
            </a:r>
            <a:fld id="{D797BD3E-63AB-4C78-A14E-53DF0B335DDC}" type="slidenum">
              <a:rPr lang="zh-TW" altLang="en-US" smtClean="0"/>
              <a:pPr/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133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658813"/>
            <a:ext cx="8172450" cy="560387"/>
          </a:xfrm>
        </p:spPr>
        <p:txBody>
          <a:bodyPr/>
          <a:lstStyle/>
          <a:p>
            <a:r>
              <a:rPr lang="en-US" altLang="zh-TW"/>
              <a:t>General Considerations</a:t>
            </a:r>
            <a:endParaRPr lang="zh-TW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295400"/>
            <a:ext cx="9080500" cy="4800600"/>
          </a:xfrm>
        </p:spPr>
        <p:txBody>
          <a:bodyPr/>
          <a:lstStyle/>
          <a:p>
            <a:pPr lvl="2"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/>
              <a:t> </a:t>
            </a:r>
            <a:r>
              <a:rPr lang="en-US" altLang="zh-TW" b="1"/>
              <a:t>Aspects of the security problem:</a:t>
            </a:r>
            <a:endParaRPr lang="en-US" altLang="zh-TW" sz="1800" b="1"/>
          </a:p>
          <a:p>
            <a:pPr lvl="3"/>
            <a:r>
              <a:rPr lang="en-US" altLang="zh-TW"/>
              <a:t>Legal, social, ethical</a:t>
            </a:r>
          </a:p>
          <a:p>
            <a:pPr lvl="3"/>
            <a:r>
              <a:rPr lang="en-US" altLang="zh-TW"/>
              <a:t>Physical control</a:t>
            </a:r>
          </a:p>
          <a:p>
            <a:pPr lvl="3">
              <a:lnSpc>
                <a:spcPct val="50000"/>
              </a:lnSpc>
              <a:spcBef>
                <a:spcPct val="50000"/>
              </a:spcBef>
            </a:pPr>
            <a:r>
              <a:rPr lang="en-US" altLang="zh-TW"/>
              <a:t>O.S. security</a:t>
            </a:r>
          </a:p>
          <a:p>
            <a:pPr lvl="3">
              <a:lnSpc>
                <a:spcPct val="50000"/>
              </a:lnSpc>
              <a:spcBef>
                <a:spcPct val="50000"/>
              </a:spcBef>
            </a:pPr>
            <a:r>
              <a:rPr lang="en-US" altLang="zh-TW" b="1"/>
              <a:t>DBMS</a:t>
            </a:r>
            <a:endParaRPr lang="en-US" altLang="zh-TW"/>
          </a:p>
          <a:p>
            <a:pPr lvl="2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/>
              <a:t> </a:t>
            </a:r>
            <a:r>
              <a:rPr lang="en-US" altLang="zh-TW" b="1"/>
              <a:t>The unit of data for security purpose</a:t>
            </a:r>
            <a:endParaRPr lang="en-US" altLang="zh-TW" sz="1800" b="1"/>
          </a:p>
          <a:p>
            <a:pPr lvl="3"/>
            <a:r>
              <a:rPr lang="en-US" altLang="zh-TW"/>
              <a:t>an entire database</a:t>
            </a:r>
          </a:p>
          <a:p>
            <a:pPr lvl="3"/>
            <a:r>
              <a:rPr lang="en-US" altLang="zh-TW"/>
              <a:t>a relation</a:t>
            </a:r>
          </a:p>
          <a:p>
            <a:pPr lvl="3">
              <a:spcAft>
                <a:spcPct val="50000"/>
              </a:spcAft>
            </a:pPr>
            <a:r>
              <a:rPr lang="en-US" altLang="zh-TW"/>
              <a:t>a specific row-and-column data</a:t>
            </a:r>
            <a:endParaRPr lang="en-US" altLang="zh-TW" b="1"/>
          </a:p>
          <a:p>
            <a:pPr lvl="2"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 b="1"/>
              <a:t>Access Control Matrix</a:t>
            </a:r>
            <a:endParaRPr lang="en-US" altLang="zh-TW" sz="1800" b="1"/>
          </a:p>
          <a:p>
            <a:pPr lvl="3"/>
            <a:r>
              <a:rPr lang="en-US" altLang="zh-TW"/>
              <a:t>A given user typically have different access rights on different objects.</a:t>
            </a:r>
          </a:p>
          <a:p>
            <a:pPr lvl="3"/>
            <a:r>
              <a:rPr lang="en-US" altLang="zh-TW"/>
              <a:t>Different users may have different access rights on the same object.</a:t>
            </a:r>
          </a:p>
          <a:p>
            <a:pPr lvl="3"/>
            <a:r>
              <a:rPr lang="en-US" altLang="zh-TW"/>
              <a:t>Access right on object: read, write, owner, …</a:t>
            </a:r>
            <a:endParaRPr lang="zh-TW" altLang="en-US"/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6400800" y="3581400"/>
            <a:ext cx="2895600" cy="1066800"/>
            <a:chOff x="2400" y="1824"/>
            <a:chExt cx="1824" cy="672"/>
          </a:xfrm>
        </p:grpSpPr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2784" y="1824"/>
              <a:ext cx="1440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S.S# S.Status  S. ... P SP</a:t>
              </a:r>
            </a:p>
            <a:p>
              <a:pPr algn="l" eaLnBrk="0" hangingPunct="0">
                <a:spcBef>
                  <a:spcPct val="2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1       1          1  ...  0  0</a:t>
              </a:r>
            </a:p>
            <a:p>
              <a:pPr algn="l" eaLnBrk="0" hangingPunct="0">
                <a:spcBef>
                  <a:spcPct val="2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..       ….        …..  .   ..   </a:t>
              </a: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832" y="1872"/>
              <a:ext cx="1296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2832" y="201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3072" y="187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3552" y="187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3840" y="187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2400" y="201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Charley</a:t>
              </a:r>
              <a:endParaRPr lang="en-US" altLang="zh-TW" sz="1600"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658813"/>
            <a:ext cx="8172450" cy="560387"/>
          </a:xfrm>
        </p:spPr>
        <p:txBody>
          <a:bodyPr/>
          <a:lstStyle/>
          <a:p>
            <a:r>
              <a:rPr lang="en-US" altLang="zh-TW"/>
              <a:t>Security on SQL: </a:t>
            </a:r>
            <a:r>
              <a:rPr lang="en-US" altLang="zh-TW" sz="3200"/>
              <a:t>View Mechanism</a:t>
            </a:r>
            <a:endParaRPr lang="zh-TW" altLang="en-US" sz="32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295400"/>
            <a:ext cx="9432925" cy="4800600"/>
          </a:xfrm>
        </p:spPr>
        <p:txBody>
          <a:bodyPr/>
          <a:lstStyle/>
          <a:p>
            <a:pPr lvl="2"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/>
              <a:t>Two features</a:t>
            </a:r>
          </a:p>
          <a:p>
            <a:pPr lvl="3">
              <a:buFont typeface="Wingdings" pitchFamily="2" charset="2"/>
              <a:buChar char="§"/>
            </a:pPr>
            <a:r>
              <a:rPr lang="en-US" altLang="zh-TW"/>
              <a:t>View mechanism: hide sensitive data.</a:t>
            </a:r>
          </a:p>
          <a:p>
            <a:pPr lvl="3">
              <a:buFont typeface="Wingdings" pitchFamily="2" charset="2"/>
              <a:buChar char="§"/>
            </a:pPr>
            <a:r>
              <a:rPr lang="en-US" altLang="zh-TW"/>
              <a:t>Authorization subsystem: specify access right.</a:t>
            </a:r>
          </a:p>
          <a:p>
            <a:pPr lvl="2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 b="1"/>
              <a:t>View Mechanism</a:t>
            </a:r>
          </a:p>
          <a:p>
            <a:pPr lvl="3">
              <a:buFontTx/>
              <a:buNone/>
            </a:pPr>
            <a:r>
              <a:rPr lang="en-US" altLang="zh-TW" b="1"/>
              <a:t>&lt;e.g.1&gt;</a:t>
            </a:r>
            <a:r>
              <a:rPr lang="en-US" altLang="zh-TW" sz="1600"/>
              <a:t>  </a:t>
            </a:r>
            <a:r>
              <a:rPr lang="en-US" altLang="zh-TW"/>
              <a:t>For a user permitted access only supplier records located in Paris :</a:t>
            </a:r>
          </a:p>
          <a:p>
            <a:pPr lvl="3">
              <a:lnSpc>
                <a:spcPct val="60000"/>
              </a:lnSpc>
              <a:buFontTx/>
              <a:buNone/>
            </a:pPr>
            <a:r>
              <a:rPr lang="en-US" altLang="zh-TW"/>
              <a:t>             </a:t>
            </a:r>
            <a:r>
              <a:rPr lang="en-US" altLang="zh-TW" sz="1600">
                <a:solidFill>
                  <a:srgbClr val="000066"/>
                </a:solidFill>
              </a:rPr>
              <a:t>CREATE VIEW PARIS_SUPPLIERS</a:t>
            </a:r>
          </a:p>
          <a:p>
            <a:pPr lvl="3">
              <a:lnSpc>
                <a:spcPct val="60000"/>
              </a:lnSpc>
              <a:buFontTx/>
              <a:buNone/>
            </a:pPr>
            <a:r>
              <a:rPr lang="en-US" altLang="zh-TW" sz="1600">
                <a:solidFill>
                  <a:srgbClr val="000066"/>
                </a:solidFill>
              </a:rPr>
              <a:t>              AS  SELECT S#, SNAME, STATUS, CITY</a:t>
            </a:r>
          </a:p>
          <a:p>
            <a:pPr lvl="3">
              <a:lnSpc>
                <a:spcPct val="60000"/>
              </a:lnSpc>
              <a:buFontTx/>
              <a:buNone/>
            </a:pPr>
            <a:r>
              <a:rPr lang="en-US" altLang="zh-TW" sz="1600">
                <a:solidFill>
                  <a:srgbClr val="000066"/>
                </a:solidFill>
              </a:rPr>
              <a:t>                     FROM  S				 </a:t>
            </a:r>
          </a:p>
          <a:p>
            <a:pPr lvl="3">
              <a:lnSpc>
                <a:spcPct val="60000"/>
              </a:lnSpc>
              <a:buFontTx/>
              <a:buNone/>
            </a:pPr>
            <a:r>
              <a:rPr lang="en-US" altLang="zh-TW" sz="1600">
                <a:solidFill>
                  <a:srgbClr val="000066"/>
                </a:solidFill>
              </a:rPr>
              <a:t>                     WHERE city = 'Paris';    /*value dependent*/</a:t>
            </a:r>
          </a:p>
          <a:p>
            <a:pPr lvl="3"/>
            <a:r>
              <a:rPr lang="en-US" altLang="zh-TW"/>
              <a:t>Users of this view see a horizontal subset, similar views can be created for vertical subset or row-and-column subset.</a:t>
            </a:r>
          </a:p>
          <a:p>
            <a:pPr lvl="3">
              <a:lnSpc>
                <a:spcPct val="150000"/>
              </a:lnSpc>
              <a:buFontTx/>
              <a:buNone/>
            </a:pPr>
            <a:r>
              <a:rPr lang="en-US" altLang="zh-TW" b="1"/>
              <a:t>&lt;e.g.2&gt;</a:t>
            </a:r>
            <a:r>
              <a:rPr lang="en-US" altLang="zh-TW" sz="1600"/>
              <a:t> </a:t>
            </a:r>
            <a:r>
              <a:rPr lang="en-US" altLang="zh-TW"/>
              <a:t>For a user permitted access to catalog entries for tables created by that user:</a:t>
            </a:r>
          </a:p>
          <a:p>
            <a:pPr lvl="3">
              <a:buFontTx/>
              <a:buNone/>
            </a:pPr>
            <a:r>
              <a:rPr lang="en-US" altLang="zh-TW" sz="1600"/>
              <a:t>               </a:t>
            </a:r>
            <a:r>
              <a:rPr lang="en-US" altLang="zh-TW" sz="1600">
                <a:solidFill>
                  <a:srgbClr val="000066"/>
                </a:solidFill>
              </a:rPr>
              <a:t>CREATE  VIEW  MY_TABLES</a:t>
            </a:r>
          </a:p>
          <a:p>
            <a:pPr lvl="3">
              <a:lnSpc>
                <a:spcPct val="50000"/>
              </a:lnSpc>
              <a:buFontTx/>
              <a:buNone/>
            </a:pPr>
            <a:r>
              <a:rPr lang="en-US" altLang="zh-TW" sz="1600">
                <a:solidFill>
                  <a:srgbClr val="000066"/>
                </a:solidFill>
              </a:rPr>
              <a:t>               AS SELECT *</a:t>
            </a:r>
          </a:p>
          <a:p>
            <a:pPr lvl="3">
              <a:lnSpc>
                <a:spcPct val="50000"/>
              </a:lnSpc>
              <a:buFontTx/>
              <a:buNone/>
            </a:pPr>
            <a:r>
              <a:rPr lang="en-US" altLang="zh-TW" sz="1600">
                <a:solidFill>
                  <a:srgbClr val="000066"/>
                </a:solidFill>
              </a:rPr>
              <a:t>                     FROM SYSTABLE</a:t>
            </a:r>
          </a:p>
          <a:p>
            <a:pPr lvl="3">
              <a:lnSpc>
                <a:spcPct val="50000"/>
              </a:lnSpc>
              <a:buFontTx/>
              <a:buNone/>
            </a:pPr>
            <a:r>
              <a:rPr lang="en-US" altLang="zh-TW" sz="1600">
                <a:solidFill>
                  <a:srgbClr val="000066"/>
                </a:solidFill>
              </a:rPr>
              <a:t>                     WHERE CREATOR = USER; /*context dependent*/</a:t>
            </a:r>
            <a:endParaRPr lang="zh-TW" altLang="en-US" sz="1600">
              <a:solidFill>
                <a:srgbClr val="000066"/>
              </a:solidFill>
            </a:endParaRPr>
          </a:p>
        </p:txBody>
      </p:sp>
      <p:grpSp>
        <p:nvGrpSpPr>
          <p:cNvPr id="13329" name="Group 17"/>
          <p:cNvGrpSpPr>
            <a:grpSpLocks/>
          </p:cNvGrpSpPr>
          <p:nvPr/>
        </p:nvGrpSpPr>
        <p:grpSpPr bwMode="auto">
          <a:xfrm>
            <a:off x="7258050" y="1484313"/>
            <a:ext cx="2133600" cy="838200"/>
            <a:chOff x="4368" y="816"/>
            <a:chExt cx="1344" cy="528"/>
          </a:xfrm>
        </p:grpSpPr>
        <p:grpSp>
          <p:nvGrpSpPr>
            <p:cNvPr id="13316" name="Group 4"/>
            <p:cNvGrpSpPr>
              <a:grpSpLocks/>
            </p:cNvGrpSpPr>
            <p:nvPr/>
          </p:nvGrpSpPr>
          <p:grpSpPr bwMode="auto">
            <a:xfrm>
              <a:off x="4416" y="1008"/>
              <a:ext cx="1152" cy="336"/>
              <a:chOff x="2832" y="288"/>
              <a:chExt cx="1152" cy="336"/>
            </a:xfrm>
          </p:grpSpPr>
          <p:sp>
            <p:nvSpPr>
              <p:cNvPr id="13317" name="Rectangle 5"/>
              <p:cNvSpPr>
                <a:spLocks noChangeArrowheads="1"/>
              </p:cNvSpPr>
              <p:nvPr/>
            </p:nvSpPr>
            <p:spPr bwMode="auto">
              <a:xfrm>
                <a:off x="2832" y="288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18" name="Rectangle 6"/>
              <p:cNvSpPr>
                <a:spLocks noChangeArrowheads="1"/>
              </p:cNvSpPr>
              <p:nvPr/>
            </p:nvSpPr>
            <p:spPr bwMode="auto">
              <a:xfrm>
                <a:off x="3696" y="288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19" name="Line 7"/>
              <p:cNvSpPr>
                <a:spLocks noChangeShapeType="1"/>
              </p:cNvSpPr>
              <p:nvPr/>
            </p:nvSpPr>
            <p:spPr bwMode="auto">
              <a:xfrm>
                <a:off x="2928" y="28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20" name="Line 8"/>
              <p:cNvSpPr>
                <a:spLocks noChangeShapeType="1"/>
              </p:cNvSpPr>
              <p:nvPr/>
            </p:nvSpPr>
            <p:spPr bwMode="auto">
              <a:xfrm>
                <a:off x="3024" y="28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21" name="Line 9"/>
              <p:cNvSpPr>
                <a:spLocks noChangeShapeType="1"/>
              </p:cNvSpPr>
              <p:nvPr/>
            </p:nvSpPr>
            <p:spPr bwMode="auto">
              <a:xfrm>
                <a:off x="3120" y="28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22" name="Line 10"/>
              <p:cNvSpPr>
                <a:spLocks noChangeShapeType="1"/>
              </p:cNvSpPr>
              <p:nvPr/>
            </p:nvSpPr>
            <p:spPr bwMode="auto">
              <a:xfrm>
                <a:off x="3216" y="28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23" name="Line 11"/>
              <p:cNvSpPr>
                <a:spLocks noChangeShapeType="1"/>
              </p:cNvSpPr>
              <p:nvPr/>
            </p:nvSpPr>
            <p:spPr bwMode="auto">
              <a:xfrm>
                <a:off x="3792" y="28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24" name="Line 12"/>
              <p:cNvSpPr>
                <a:spLocks noChangeShapeType="1"/>
              </p:cNvSpPr>
              <p:nvPr/>
            </p:nvSpPr>
            <p:spPr bwMode="auto">
              <a:xfrm>
                <a:off x="3888" y="28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25" name="Line 13"/>
              <p:cNvSpPr>
                <a:spLocks noChangeShapeType="1"/>
              </p:cNvSpPr>
              <p:nvPr/>
            </p:nvSpPr>
            <p:spPr bwMode="auto">
              <a:xfrm>
                <a:off x="3408" y="48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26" name="Line 14"/>
              <p:cNvSpPr>
                <a:spLocks noChangeShapeType="1"/>
              </p:cNvSpPr>
              <p:nvPr/>
            </p:nvSpPr>
            <p:spPr bwMode="auto">
              <a:xfrm>
                <a:off x="2832" y="38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27" name="Line 15"/>
              <p:cNvSpPr>
                <a:spLocks noChangeShapeType="1"/>
              </p:cNvSpPr>
              <p:nvPr/>
            </p:nvSpPr>
            <p:spPr bwMode="auto">
              <a:xfrm>
                <a:off x="3696" y="38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4368" y="816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Table                 View</a:t>
              </a: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Security on SQL </a:t>
            </a:r>
            <a:r>
              <a:rPr lang="en-US" altLang="zh-TW" sz="20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295400" y="1371600"/>
            <a:ext cx="7924800" cy="32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>
              <a:spcBef>
                <a:spcPct val="50000"/>
              </a:spcBef>
              <a:buClr>
                <a:srgbClr val="009900"/>
              </a:buClr>
              <a:buSzPct val="110000"/>
            </a:pPr>
            <a:r>
              <a:rPr lang="en-US" altLang="zh-TW" b="1">
                <a:latin typeface="Times New Roman" pitchFamily="18" charset="0"/>
                <a:ea typeface="華康行書體(P)" pitchFamily="66" charset="-120"/>
              </a:rPr>
              <a:t>&lt;e.g.3&gt;</a:t>
            </a:r>
            <a:r>
              <a:rPr lang="en-US" altLang="zh-TW" sz="1600">
                <a:latin typeface="Times New Roman" pitchFamily="18" charset="0"/>
                <a:ea typeface="華康行書體(P)" pitchFamily="66" charset="-120"/>
              </a:rPr>
              <a:t>  </a:t>
            </a: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For a user permitted access to average shipment quantities per </a:t>
            </a:r>
            <a:br>
              <a:rPr lang="en-US" altLang="zh-TW">
                <a:latin typeface="Times New Roman" pitchFamily="18" charset="0"/>
                <a:ea typeface="華康行書體(P)" pitchFamily="66" charset="-120"/>
              </a:rPr>
            </a:b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              supplier, but not to any individual quantities :</a:t>
            </a:r>
          </a:p>
          <a:p>
            <a:pPr lvl="3" algn="l">
              <a:lnSpc>
                <a:spcPct val="5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endParaRPr lang="en-US" altLang="zh-TW">
              <a:latin typeface="Times New Roman" pitchFamily="18" charset="0"/>
              <a:ea typeface="華康行書體(P)" pitchFamily="66" charset="-120"/>
            </a:endParaRPr>
          </a:p>
          <a:p>
            <a:pPr lvl="3" algn="l">
              <a:lnSpc>
                <a:spcPct val="5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r>
              <a:rPr lang="en-US" altLang="zh-TW" sz="1400">
                <a:latin typeface="Times New Roman" pitchFamily="18" charset="0"/>
                <a:ea typeface="華康行書體(P)" pitchFamily="66" charset="-120"/>
              </a:rPr>
              <a:t>               </a:t>
            </a: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華康行書體(P)" pitchFamily="66" charset="-120"/>
              </a:rPr>
              <a:t>CREATE  VIEW   AVQ ( S#, AVGQTY ) </a:t>
            </a:r>
          </a:p>
          <a:p>
            <a:pPr lvl="3" algn="l">
              <a:lnSpc>
                <a:spcPct val="5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華康行書體(P)" pitchFamily="66" charset="-120"/>
              </a:rPr>
              <a:t>                       AS   SELECT   S# ,  AVG(QTY)	</a:t>
            </a:r>
          </a:p>
          <a:p>
            <a:pPr lvl="1" algn="l">
              <a:lnSpc>
                <a:spcPct val="5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華康行書體(P)" pitchFamily="66" charset="-120"/>
              </a:rPr>
              <a:t>		                     FROM    SP		</a:t>
            </a:r>
          </a:p>
          <a:p>
            <a:pPr lvl="3" algn="l">
              <a:lnSpc>
                <a:spcPct val="5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華康行書體(P)" pitchFamily="66" charset="-120"/>
              </a:rPr>
              <a:t>	                     GROUP  BY   S#; /*statistical  summary*/</a:t>
            </a:r>
          </a:p>
          <a:p>
            <a:pPr lvl="3" algn="l">
              <a:lnSpc>
                <a:spcPct val="5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endParaRPr lang="en-US" altLang="zh-TW" sz="1600">
              <a:solidFill>
                <a:srgbClr val="000066"/>
              </a:solidFill>
              <a:latin typeface="Times New Roman" pitchFamily="18" charset="0"/>
              <a:ea typeface="華康行書體(P)" pitchFamily="66" charset="-120"/>
            </a:endParaRPr>
          </a:p>
          <a:p>
            <a:pPr lvl="2" algn="l">
              <a:lnSpc>
                <a:spcPct val="5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</a:t>
            </a:r>
          </a:p>
          <a:p>
            <a:pPr lvl="2" algn="l">
              <a:lnSpc>
                <a:spcPct val="50000"/>
              </a:lnSpc>
              <a:spcBef>
                <a:spcPct val="5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</a:t>
            </a:r>
            <a:r>
              <a:rPr lang="en-US" altLang="zh-TW" b="1">
                <a:latin typeface="Times New Roman" pitchFamily="18" charset="0"/>
                <a:ea typeface="華康行書體(P)" pitchFamily="66" charset="-120"/>
              </a:rPr>
              <a:t>Advantages of view mechanism</a:t>
            </a:r>
          </a:p>
          <a:p>
            <a:pPr lvl="3" algn="l">
              <a:lnSpc>
                <a:spcPct val="50000"/>
              </a:lnSpc>
              <a:spcBef>
                <a:spcPct val="5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Provide security for free.</a:t>
            </a:r>
          </a:p>
          <a:p>
            <a:pPr lvl="3" algn="l">
              <a:lnSpc>
                <a:spcPct val="50000"/>
              </a:lnSpc>
              <a:spcBef>
                <a:spcPct val="5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many authorization checks can be applied at </a:t>
            </a:r>
            <a:r>
              <a:rPr lang="en-US" altLang="zh-TW" u="sng">
                <a:latin typeface="Times New Roman" pitchFamily="18" charset="0"/>
                <a:ea typeface="華康行書體(P)" pitchFamily="66" charset="-120"/>
              </a:rPr>
              <a:t>compile time</a:t>
            </a: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Security on SQL</a:t>
            </a:r>
            <a:r>
              <a:rPr lang="en-US" altLang="zh-TW" sz="3200"/>
              <a:t>: 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Authorization Subsystem</a:t>
            </a:r>
            <a:endParaRPr lang="zh-TW" altLang="en-US" sz="18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33400" y="1225550"/>
            <a:ext cx="90678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 algn="l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20000"/>
              <a:buFont typeface="Wingdings" pitchFamily="2" charset="2"/>
              <a:buChar char="§"/>
            </a:pPr>
            <a:r>
              <a:rPr lang="en-US" altLang="zh-TW" sz="2000" b="1">
                <a:latin typeface="Times New Roman" pitchFamily="18" charset="0"/>
                <a:ea typeface="華康行書體(P)" pitchFamily="66" charset="-120"/>
              </a:rPr>
              <a:t>In DB2, the installation procedure</a:t>
            </a:r>
          </a:p>
          <a:p>
            <a:pPr marL="1600200" lvl="3" indent="-228600" algn="l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specify a privilege user as the </a:t>
            </a:r>
            <a:r>
              <a:rPr lang="en-US" altLang="zh-TW" u="sng">
                <a:latin typeface="Times New Roman" pitchFamily="18" charset="0"/>
                <a:ea typeface="華康行書體(P)" pitchFamily="66" charset="-120"/>
              </a:rPr>
              <a:t>system administrator</a:t>
            </a: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.</a:t>
            </a:r>
          </a:p>
          <a:p>
            <a:pPr marL="1600200" lvl="3" indent="-228600" algn="l"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the system administrator is given a special</a:t>
            </a:r>
            <a:r>
              <a:rPr lang="en-US" altLang="zh-TW" u="sng">
                <a:latin typeface="Times New Roman" pitchFamily="18" charset="0"/>
                <a:ea typeface="華康行書體(P)" pitchFamily="66" charset="-120"/>
              </a:rPr>
              <a:t> authority</a:t>
            </a: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SYSADM, means the holder can perform every operation the system support.</a:t>
            </a:r>
          </a:p>
          <a:p>
            <a:pPr marL="1600200" lvl="3" indent="-228600" algn="l"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the system administrator </a:t>
            </a:r>
            <a:r>
              <a:rPr lang="en-US" altLang="zh-TW" u="sng">
                <a:latin typeface="Times New Roman" pitchFamily="18" charset="0"/>
                <a:ea typeface="華康行書體(P)" pitchFamily="66" charset="-120"/>
              </a:rPr>
              <a:t>grant rights</a:t>
            </a: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to other user.</a:t>
            </a:r>
          </a:p>
          <a:p>
            <a:pPr marL="1600200" lvl="3" indent="-228600" algn="l"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use access control matrix</a:t>
            </a:r>
          </a:p>
          <a:p>
            <a:pPr marL="1143000" lvl="2" indent="-228600" algn="l">
              <a:lnSpc>
                <a:spcPct val="14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en-US" altLang="zh-TW" b="1">
                <a:latin typeface="Times New Roman" pitchFamily="18" charset="0"/>
                <a:ea typeface="華康行書體(P)" pitchFamily="66" charset="-120"/>
              </a:rPr>
              <a:t>&lt;e.g.1&gt; [GRANT]</a:t>
            </a:r>
          </a:p>
          <a:p>
            <a:pPr marL="1143000" lvl="2" indent="-228600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GRANT  SELECT  ON  TABLE  S  TO  CHARLEY;</a:t>
            </a:r>
          </a:p>
          <a:p>
            <a:pPr marL="1143000" lvl="2" indent="-228600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GRANT  SELECT,  UPDATE ( STATUS,  CITY )  ON  TABLE  S TO JUDY, JACK, JOHN;</a:t>
            </a:r>
          </a:p>
          <a:p>
            <a:pPr marL="1143000" lvl="2" indent="-228600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GRANT  ALL  ON  TABLE  S,  P,  SP  TO FRED,  MARY;</a:t>
            </a:r>
          </a:p>
          <a:p>
            <a:pPr marL="1143000" lvl="2" indent="-228600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GRANT  SELECT  ON  TABLE  P  TO  PUBLIC;</a:t>
            </a:r>
          </a:p>
          <a:p>
            <a:pPr marL="1143000" lvl="2" indent="-228600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GRANT  INDEX  ON  TABLE  S  TO  PHIL; </a:t>
            </a:r>
          </a:p>
          <a:p>
            <a:pPr marL="1143000" lvl="2" indent="-228600" algn="l">
              <a:lnSpc>
                <a:spcPct val="140000"/>
              </a:lnSpc>
              <a:spcBef>
                <a:spcPct val="20000"/>
              </a:spcBef>
              <a:buClr>
                <a:srgbClr val="009900"/>
              </a:buClr>
              <a:buSzPct val="110000"/>
              <a:buFontTx/>
              <a:buChar char="•"/>
            </a:pPr>
            <a:r>
              <a:rPr lang="zh-TW" altLang="en-US" b="1">
                <a:latin typeface="Times New Roman" pitchFamily="18" charset="0"/>
                <a:ea typeface="華康行書體(P)" pitchFamily="66" charset="-120"/>
              </a:rPr>
              <a:t>&lt;</a:t>
            </a:r>
            <a:r>
              <a:rPr lang="en-US" altLang="zh-TW" b="1">
                <a:latin typeface="Times New Roman" pitchFamily="18" charset="0"/>
                <a:ea typeface="華康行書體(P)" pitchFamily="66" charset="-120"/>
              </a:rPr>
              <a:t>e.g.2&gt;  [REVOKE]</a:t>
            </a:r>
          </a:p>
          <a:p>
            <a:pPr marL="342900" indent="-342900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REVOKE  SELECT  ON  TABLE  S  FROM  CHARLEY;</a:t>
            </a:r>
          </a:p>
          <a:p>
            <a:pPr marL="342900" indent="-342900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REVOKE  UPDATE  ON  TABLE  S FROM  JOHN;</a:t>
            </a:r>
          </a:p>
          <a:p>
            <a:pPr marL="342900" indent="-342900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REVOKE  INSERT,  DELETE  ON  TABLE  SP  FROM NANCY, JACK;</a:t>
            </a:r>
          </a:p>
          <a:p>
            <a:pPr marL="342900" indent="-342900"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REVOKE  ALL  ON  TABLE  S,  P,  SP  FROM  SAM</a:t>
            </a:r>
            <a:endParaRPr lang="en-US" altLang="zh-TW">
              <a:latin typeface="Times New Roman" pitchFamily="18" charset="0"/>
              <a:ea typeface="華康行書體(P)" pitchFamily="66" charset="-120"/>
            </a:endParaRPr>
          </a:p>
        </p:txBody>
      </p: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6400800" y="2819400"/>
            <a:ext cx="2895600" cy="1066800"/>
            <a:chOff x="2400" y="1824"/>
            <a:chExt cx="1824" cy="672"/>
          </a:xfrm>
        </p:grpSpPr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2784" y="1824"/>
              <a:ext cx="1440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S.S# S.Status  S. ... P SP</a:t>
              </a:r>
            </a:p>
            <a:p>
              <a:pPr algn="l" eaLnBrk="0" hangingPunct="0">
                <a:spcBef>
                  <a:spcPct val="2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1       1          1  ...  0  0</a:t>
              </a:r>
            </a:p>
            <a:p>
              <a:pPr algn="l" eaLnBrk="0" hangingPunct="0">
                <a:spcBef>
                  <a:spcPct val="2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..       ….        …..  .   ..   </a:t>
              </a: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832" y="1872"/>
              <a:ext cx="1296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2832" y="201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3072" y="187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3552" y="187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3840" y="187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2400" y="201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Charley</a:t>
              </a:r>
              <a:endParaRPr lang="en-US" altLang="zh-TW" sz="1600"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TW" altLang="en-US" smtClean="0"/>
              <a:t>1</a:t>
            </a:r>
            <a:r>
              <a:rPr lang="en-US" altLang="zh-TW" smtClean="0"/>
              <a:t>4</a:t>
            </a:r>
            <a:r>
              <a:rPr lang="zh-TW" altLang="en-US" smtClean="0"/>
              <a:t>-</a:t>
            </a:r>
            <a:fld id="{D797BD3E-63AB-4C78-A14E-53DF0B335DDC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7nor3(w)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C80000"/>
      </a:folHlink>
    </a:clrScheme>
    <a:fontScheme name="A07nor3(w)">
      <a:majorFont>
        <a:latin typeface="Times New Roman"/>
        <a:ea typeface="華康行書體(P)"/>
        <a:cs typeface=""/>
      </a:majorFont>
      <a:minorFont>
        <a:latin typeface="Times New Roman"/>
        <a:ea typeface="華康行書體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A07nor3(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7nor3(w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7nor3(w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7nor3(w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7nor3(w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7nor3(w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7nor3(w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I:\A07nor3(w).pot</Template>
  <TotalTime>907</TotalTime>
  <Words>3901</Words>
  <Application>Microsoft Office PowerPoint</Application>
  <PresentationFormat>A4 紙張 (210x297 公釐)</PresentationFormat>
  <Paragraphs>969</Paragraphs>
  <Slides>53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53</vt:i4>
      </vt:variant>
    </vt:vector>
  </HeadingPairs>
  <TitlesOfParts>
    <vt:vector size="56" baseType="lpstr">
      <vt:lpstr>A07nor3(w)</vt:lpstr>
      <vt:lpstr>Equation</vt:lpstr>
      <vt:lpstr>方程式</vt:lpstr>
      <vt:lpstr> Unit  14  Security and Integrity  </vt:lpstr>
      <vt:lpstr>Contents</vt:lpstr>
      <vt:lpstr>14.1  Introduction</vt:lpstr>
      <vt:lpstr>Security and Integrity</vt:lpstr>
      <vt:lpstr>14.2  Security</vt:lpstr>
      <vt:lpstr>General Considerations</vt:lpstr>
      <vt:lpstr>Security on SQL: View Mechanism</vt:lpstr>
      <vt:lpstr>Security on SQL (cont.)</vt:lpstr>
      <vt:lpstr>Security on SQL: Authorization Subsystem</vt:lpstr>
      <vt:lpstr>Security on SQL: Authorization Subsystem</vt:lpstr>
      <vt:lpstr>Aspects of Security</vt:lpstr>
      <vt:lpstr>14.3  Integrity</vt:lpstr>
      <vt:lpstr>General Considerations of Integrity</vt:lpstr>
      <vt:lpstr>Types of Integrity Constraints</vt:lpstr>
      <vt:lpstr>A Hypothetical Integrity Language</vt:lpstr>
      <vt:lpstr>A Hypothetical Integrity Language (cont.)</vt:lpstr>
      <vt:lpstr>A Hypothetical Integrity Language (cont.)</vt:lpstr>
      <vt:lpstr>A Hypothetical Integrity Language (cont.)</vt:lpstr>
      <vt:lpstr>A Hypothetical Integrity Language (cont.)</vt:lpstr>
      <vt:lpstr>A Hypothetical Integrity Language (cont.)</vt:lpstr>
      <vt:lpstr>A Hypothetical Integrity Language (cont.)</vt:lpstr>
      <vt:lpstr>14.4 Security and Integrity in INGRES</vt:lpstr>
      <vt:lpstr>Query Modification in INGRES</vt:lpstr>
      <vt:lpstr>Security Constraint in INGRES</vt:lpstr>
      <vt:lpstr>Integrity Constraint in INGRES</vt:lpstr>
      <vt:lpstr>14.5 Security in Statistical Databases</vt:lpstr>
      <vt:lpstr>Statistical Database</vt:lpstr>
      <vt:lpstr>Statistical Database: An Example</vt:lpstr>
      <vt:lpstr>Statistical Database: Case 1</vt:lpstr>
      <vt:lpstr>Statistical Database: Case 2</vt:lpstr>
      <vt:lpstr>Statistical Database: Case 2 (cont.)</vt:lpstr>
      <vt:lpstr>Statistical Database: Case 3</vt:lpstr>
      <vt:lpstr>Statistical Database: Case 3 (cont.)</vt:lpstr>
      <vt:lpstr>Statistical Database: Tracker</vt:lpstr>
      <vt:lpstr>Statistical Database: Case 4</vt:lpstr>
      <vt:lpstr>Statistical Database: An Example</vt:lpstr>
      <vt:lpstr>Statistical Database: Case 4 (cont.).)</vt:lpstr>
      <vt:lpstr>Statistical Database: Case 4 (cont.)</vt:lpstr>
      <vt:lpstr>Statistical Database: Case 4 (cont.))</vt:lpstr>
      <vt:lpstr>Statistical Database: General Tracker </vt:lpstr>
      <vt:lpstr>14.6 Data Encryption</vt:lpstr>
      <vt:lpstr>Data Encryption: Basic Idea</vt:lpstr>
      <vt:lpstr>Data Encryption: Basic Idea (cont.)</vt:lpstr>
      <vt:lpstr>最早有關密碼的書 (1920)</vt:lpstr>
      <vt:lpstr>World War II </vt:lpstr>
      <vt:lpstr>PowerPoint 簡報</vt:lpstr>
      <vt:lpstr>新時代</vt:lpstr>
      <vt:lpstr>            諸葛四郎大鬥雙假面</vt:lpstr>
      <vt:lpstr>Public Encryption: RSA 公開金鑰</vt:lpstr>
      <vt:lpstr>Public Encryption: RSA 公開金鑰 (cont.)</vt:lpstr>
      <vt:lpstr>Public Encryption: RSA 公開金鑰 (cont.)</vt:lpstr>
      <vt:lpstr>" Signed" Ciphertext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ndh</cp:lastModifiedBy>
  <cp:revision>91</cp:revision>
  <cp:lastPrinted>2013-09-10T07:41:33Z</cp:lastPrinted>
  <dcterms:created xsi:type="dcterms:W3CDTF">1601-01-01T00:00:00Z</dcterms:created>
  <dcterms:modified xsi:type="dcterms:W3CDTF">2013-12-21T07:55:39Z</dcterms:modified>
</cp:coreProperties>
</file>