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92" r:id="rId6"/>
    <p:sldId id="261" r:id="rId7"/>
    <p:sldId id="262" r:id="rId8"/>
    <p:sldId id="263" r:id="rId9"/>
    <p:sldId id="264" r:id="rId10"/>
    <p:sldId id="293" r:id="rId11"/>
    <p:sldId id="294" r:id="rId12"/>
    <p:sldId id="267" r:id="rId13"/>
    <p:sldId id="268" r:id="rId14"/>
    <p:sldId id="269" r:id="rId15"/>
    <p:sldId id="270" r:id="rId16"/>
    <p:sldId id="295" r:id="rId17"/>
    <p:sldId id="272" r:id="rId18"/>
    <p:sldId id="273" r:id="rId19"/>
    <p:sldId id="296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7" r:id="rId34"/>
    <p:sldId id="289" r:id="rId35"/>
    <p:sldId id="290" r:id="rId36"/>
    <p:sldId id="291" r:id="rId37"/>
    <p:sldId id="298" r:id="rId38"/>
  </p:sldIdLst>
  <p:sldSz cx="9906000" cy="6858000" type="A4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標楷體" pitchFamily="65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標楷體" pitchFamily="65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標楷體" pitchFamily="65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標楷體" pitchFamily="65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Arial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Arial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Arial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Arial" charset="0"/>
        <a:ea typeface="標楷體" pitchFamily="65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143" autoAdjust="0"/>
    <p:restoredTop sz="95745" autoAdjust="0"/>
  </p:normalViewPr>
  <p:slideViewPr>
    <p:cSldViewPr showGuides="1">
      <p:cViewPr varScale="1">
        <p:scale>
          <a:sx n="88" d="100"/>
          <a:sy n="88" d="100"/>
        </p:scale>
        <p:origin x="-1440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6.xml"/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endParaRPr lang="en-US" altLang="zh-TW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77153983-60F5-4645-90B5-5589EDF6F98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18376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1981200"/>
            <a:ext cx="8420100" cy="1143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15-</a:t>
            </a:r>
            <a:fld id="{BF8064F8-DA22-4BF7-9E0E-EBEA2B43544F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742950" y="3657600"/>
            <a:ext cx="84201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944888" y="6242957"/>
            <a:ext cx="31369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15-</a:t>
            </a:r>
            <a:fld id="{5C19586B-B7FD-406F-BB57-F7516412ABB6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6900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23125" y="533400"/>
            <a:ext cx="2270125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12750" y="533400"/>
            <a:ext cx="6657975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944888" y="6242957"/>
            <a:ext cx="31369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15-</a:t>
            </a:r>
            <a:fld id="{FE963ACA-7F8F-4742-A742-6CB3A9F3AAE0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62446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817245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12750" y="1371600"/>
            <a:ext cx="4464050" cy="464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29200" y="1371600"/>
            <a:ext cx="4464050" cy="464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5861050" y="6248400"/>
            <a:ext cx="31369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7429500" y="6248400"/>
            <a:ext cx="206375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15-</a:t>
            </a:r>
            <a:fld id="{6AF91C97-D445-4548-8A8E-CF876744A9D6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7258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7473280" y="6237312"/>
            <a:ext cx="206375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15-</a:t>
            </a:r>
            <a:fld id="{3E152042-7046-410A-8B80-0048E6F30137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1353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944888" y="6242957"/>
            <a:ext cx="31369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15-</a:t>
            </a:r>
            <a:fld id="{D9FF6DD5-E78E-4F8F-B522-6FFDA86F2F5D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6410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12750" y="1371600"/>
            <a:ext cx="44640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29200" y="1371600"/>
            <a:ext cx="44640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44888" y="6242957"/>
            <a:ext cx="31369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15-</a:t>
            </a:r>
            <a:fld id="{6766C5C3-8547-4198-900B-C937F65D7FF0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6869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944888" y="6242957"/>
            <a:ext cx="31369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11-</a:t>
            </a:r>
            <a:fld id="{EED7BD9E-F98B-4281-86BD-6C5ACC845F2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210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3944888" y="6242957"/>
            <a:ext cx="31369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15-</a:t>
            </a:r>
            <a:fld id="{F2E68CAE-7DC4-4437-AA40-0949AC15FB27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6495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>
          <a:xfrm>
            <a:off x="3944888" y="6242957"/>
            <a:ext cx="31369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15-</a:t>
            </a:r>
            <a:fld id="{0F585A1B-0474-482B-AA73-AA3C6E726714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6257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44888" y="6242957"/>
            <a:ext cx="31369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15-</a:t>
            </a:r>
            <a:fld id="{3EC2BC9E-2CD7-4CBE-9C0D-970F3AC28BC2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0299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44888" y="6242957"/>
            <a:ext cx="31369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15-</a:t>
            </a:r>
            <a:fld id="{E0C51BF6-A6ED-47D7-B968-616CD9329872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3259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8172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750" y="1371600"/>
            <a:ext cx="90805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412750" y="1230313"/>
            <a:ext cx="90805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412750" y="6172200"/>
            <a:ext cx="916305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2950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新細明體" charset="-120"/>
              </a:defRPr>
            </a:lvl1pPr>
          </a:lstStyle>
          <a:p>
            <a:r>
              <a:rPr lang="en-US" altLang="zh-TW" dirty="0" smtClean="0"/>
              <a:t>15-</a:t>
            </a:r>
            <a:fld id="{AE474402-980A-444C-9414-AB9EF624BD21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6154" name="Text Box 10"/>
          <p:cNvSpPr txBox="1">
            <a:spLocks noChangeArrowheads="1"/>
          </p:cNvSpPr>
          <p:nvPr userDrawn="1"/>
        </p:nvSpPr>
        <p:spPr bwMode="auto">
          <a:xfrm>
            <a:off x="387350" y="6286500"/>
            <a:ext cx="29559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0" lang="en-US" altLang="zh-TW" sz="900" b="1" i="1">
                <a:latin typeface="Times New Roman" pitchFamily="18" charset="0"/>
              </a:rPr>
              <a:t>Wei-Pang Yang, Information Management, NDHU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9pPr>
    </p:titleStyle>
    <p:bodyStyle>
      <a:lvl1pPr marL="342900" indent="-342900" algn="l" rtl="0" fontAlgn="base">
        <a:spcBef>
          <a:spcPct val="50000"/>
        </a:spcBef>
        <a:spcAft>
          <a:spcPct val="0"/>
        </a:spcAft>
        <a:buClr>
          <a:srgbClr val="009900"/>
        </a:buClr>
        <a:buSzPct val="70000"/>
        <a:buFont typeface="Wingdings" pitchFamily="2" charset="2"/>
        <a:buChar char="q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40000"/>
        </a:spcBef>
        <a:spcAft>
          <a:spcPct val="0"/>
        </a:spcAft>
        <a:buClr>
          <a:srgbClr val="009900"/>
        </a:buClr>
        <a:buSzPct val="11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20000"/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9900"/>
        </a:buClr>
        <a:buSzPct val="110000"/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 descr="10%"/>
          <p:cNvSpPr>
            <a:spLocks noChangeArrowheads="1"/>
          </p:cNvSpPr>
          <p:nvPr/>
        </p:nvSpPr>
        <p:spPr bwMode="auto">
          <a:xfrm>
            <a:off x="533400" y="1143000"/>
            <a:ext cx="8956675" cy="28194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114300" lvl="1" defTabSz="114300" eaLnBrk="0" hangingPunct="0">
              <a:tabLst>
                <a:tab pos="2641600" algn="l"/>
                <a:tab pos="2743200" algn="dec"/>
                <a:tab pos="2995613" algn="dec"/>
                <a:tab pos="3062288" algn="dec"/>
                <a:tab pos="3167063" algn="dec"/>
                <a:tab pos="3281363" algn="l"/>
                <a:tab pos="3371850" algn="l"/>
                <a:tab pos="3441700" algn="dec"/>
                <a:tab pos="3509963" algn="dec"/>
                <a:tab pos="3841750" algn="dec"/>
              </a:tabLst>
            </a:pPr>
            <a:endParaRPr lang="zh-TW" altLang="en-US" sz="1800" b="1">
              <a:latin typeface="Times New Roman" pitchFamily="18" charset="0"/>
              <a:ea typeface="新細明體" charset="-12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8386763" cy="752475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TW" sz="4400" dirty="0">
                <a:solidFill>
                  <a:schemeClr val="tx1"/>
                </a:solidFill>
              </a:rPr>
              <a:t>UNIT  </a:t>
            </a:r>
            <a:r>
              <a:rPr lang="en-US" altLang="zh-TW" sz="4400" dirty="0" smtClean="0">
                <a:solidFill>
                  <a:schemeClr val="tx1"/>
                </a:solidFill>
              </a:rPr>
              <a:t>15</a:t>
            </a:r>
            <a:r>
              <a:rPr lang="en-US" altLang="zh-TW" b="0" dirty="0">
                <a:solidFill>
                  <a:schemeClr val="tx1"/>
                </a:solidFill>
              </a:rPr>
              <a:t/>
            </a:r>
            <a:br>
              <a:rPr lang="en-US" altLang="zh-TW" b="0" dirty="0">
                <a:solidFill>
                  <a:schemeClr val="tx1"/>
                </a:solidFill>
              </a:rPr>
            </a:br>
            <a:r>
              <a:rPr lang="en-US" altLang="zh-TW" sz="6000" dirty="0">
                <a:solidFill>
                  <a:schemeClr val="tx1"/>
                </a:solidFill>
              </a:rPr>
              <a:t>Query Optimization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1447800"/>
            <a:ext cx="974725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altLang="en-US" sz="4400" b="1">
                <a:latin typeface="Times New Roman" pitchFamily="18" charset="0"/>
                <a:ea typeface="新細明體" charset="-120"/>
              </a:rPr>
              <a:t/>
            </a:r>
            <a:br>
              <a:rPr lang="zh-TW" altLang="en-US" sz="4400" b="1">
                <a:latin typeface="Times New Roman" pitchFamily="18" charset="0"/>
                <a:ea typeface="新細明體" charset="-120"/>
              </a:rPr>
            </a:br>
            <a:r>
              <a:rPr lang="en-US" altLang="zh-TW" sz="5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charset="-120"/>
              </a:rPr>
              <a:t/>
            </a:r>
            <a:br>
              <a:rPr lang="en-US" altLang="zh-TW" sz="5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charset="-120"/>
              </a:rPr>
            </a:br>
            <a:endParaRPr lang="en-US" altLang="zh-TW" sz="54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新細明體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15-</a:t>
            </a:r>
            <a:fld id="{BF8064F8-DA22-4BF7-9E0E-EBEA2B43544F}" type="slidenum">
              <a:rPr lang="en-US" altLang="zh-TW" smtClean="0"/>
              <a:pPr/>
              <a:t>1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610600" cy="762000"/>
          </a:xfrm>
        </p:spPr>
        <p:txBody>
          <a:bodyPr/>
          <a:lstStyle/>
          <a:p>
            <a:r>
              <a:rPr lang="en-US" altLang="zh-TW" sz="2600"/>
              <a:t>Step 1: Cast the query into some internal representation</a:t>
            </a:r>
            <a:endParaRPr lang="zh-TW" altLang="en-US" sz="260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0" y="1373188"/>
            <a:ext cx="9080500" cy="4648200"/>
          </a:xfrm>
        </p:spPr>
        <p:txBody>
          <a:bodyPr/>
          <a:lstStyle/>
          <a:p>
            <a:pPr lvl="2">
              <a:buFontTx/>
              <a:buNone/>
            </a:pPr>
            <a:r>
              <a:rPr lang="en-US" altLang="zh-TW" sz="1800" b="1"/>
              <a:t>Query</a:t>
            </a:r>
            <a:r>
              <a:rPr lang="en-US" altLang="zh-TW" sz="1800"/>
              <a:t>: "get names of suppliers who supply part p2"</a:t>
            </a:r>
          </a:p>
          <a:p>
            <a:pPr lvl="2">
              <a:lnSpc>
                <a:spcPct val="130000"/>
              </a:lnSpc>
              <a:buFontTx/>
              <a:buNone/>
            </a:pPr>
            <a:r>
              <a:rPr lang="en-US" altLang="zh-TW" sz="1800" b="1"/>
              <a:t>SQL:</a:t>
            </a:r>
            <a:r>
              <a:rPr lang="en-US" altLang="zh-TW" sz="1800"/>
              <a:t>  </a:t>
            </a:r>
            <a:r>
              <a:rPr lang="en-US" altLang="zh-TW" sz="1800" b="1"/>
              <a:t>select distinct</a:t>
            </a:r>
            <a:r>
              <a:rPr lang="en-US" altLang="zh-TW" sz="1800"/>
              <a:t> S.SNAME</a:t>
            </a:r>
          </a:p>
          <a:p>
            <a:pPr lvl="2">
              <a:lnSpc>
                <a:spcPct val="60000"/>
              </a:lnSpc>
              <a:buFontTx/>
              <a:buNone/>
            </a:pPr>
            <a:r>
              <a:rPr lang="en-US" altLang="zh-TW" sz="1800"/>
              <a:t>          </a:t>
            </a:r>
            <a:r>
              <a:rPr lang="en-US" altLang="zh-TW" sz="1800" b="1"/>
              <a:t> from</a:t>
            </a:r>
            <a:r>
              <a:rPr lang="en-US" altLang="zh-TW" sz="1800"/>
              <a:t> S,SP</a:t>
            </a:r>
          </a:p>
          <a:p>
            <a:pPr lvl="2">
              <a:lnSpc>
                <a:spcPct val="60000"/>
              </a:lnSpc>
              <a:buFontTx/>
              <a:buNone/>
            </a:pPr>
            <a:r>
              <a:rPr lang="en-US" altLang="zh-TW" sz="1800"/>
              <a:t>           </a:t>
            </a:r>
            <a:r>
              <a:rPr lang="en-US" altLang="zh-TW" sz="1800" b="1"/>
              <a:t>where</a:t>
            </a:r>
            <a:r>
              <a:rPr lang="en-US" altLang="zh-TW" sz="1800"/>
              <a:t> S.S# = SP.S# </a:t>
            </a:r>
            <a:r>
              <a:rPr lang="en-US" altLang="zh-TW" sz="1800" b="1"/>
              <a:t>and</a:t>
            </a:r>
            <a:r>
              <a:rPr lang="en-US" altLang="zh-TW" sz="1800"/>
              <a:t> SP.P# = 'p2' </a:t>
            </a:r>
          </a:p>
          <a:p>
            <a:pPr lvl="2">
              <a:lnSpc>
                <a:spcPct val="140000"/>
              </a:lnSpc>
              <a:buFontTx/>
              <a:buNone/>
            </a:pPr>
            <a:r>
              <a:rPr lang="en-US" altLang="zh-TW" sz="1800" b="1"/>
              <a:t>Query tree:</a:t>
            </a:r>
          </a:p>
          <a:p>
            <a:endParaRPr lang="zh-TW" altLang="en-US" sz="1800"/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3997325" y="2590800"/>
            <a:ext cx="2132013" cy="256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800">
                <a:latin typeface="Times New Roman" pitchFamily="18" charset="0"/>
                <a:ea typeface="新細明體" charset="-120"/>
              </a:rPr>
              <a:t>result</a:t>
            </a:r>
          </a:p>
          <a:p>
            <a:pPr eaLnBrk="0" hangingPunct="0"/>
            <a:r>
              <a:rPr lang="en-US" altLang="zh-TW" sz="1800">
                <a:latin typeface="Times New Roman" pitchFamily="18" charset="0"/>
                <a:ea typeface="新細明體" charset="-120"/>
              </a:rPr>
              <a:t>|</a:t>
            </a:r>
          </a:p>
          <a:p>
            <a:pPr eaLnBrk="0" hangingPunct="0"/>
            <a:r>
              <a:rPr lang="en-US" altLang="zh-TW" sz="1800">
                <a:latin typeface="Times New Roman" pitchFamily="18" charset="0"/>
                <a:ea typeface="新細明體" charset="-120"/>
              </a:rPr>
              <a:t>project (SNAME)</a:t>
            </a:r>
          </a:p>
          <a:p>
            <a:pPr eaLnBrk="0" hangingPunct="0"/>
            <a:r>
              <a:rPr lang="en-US" altLang="zh-TW" sz="1800">
                <a:latin typeface="Times New Roman" pitchFamily="18" charset="0"/>
                <a:ea typeface="新細明體" charset="-120"/>
              </a:rPr>
              <a:t>|</a:t>
            </a:r>
          </a:p>
          <a:p>
            <a:pPr eaLnBrk="0" hangingPunct="0"/>
            <a:r>
              <a:rPr lang="en-US" altLang="zh-TW" sz="1800">
                <a:latin typeface="Times New Roman" pitchFamily="18" charset="0"/>
                <a:ea typeface="新細明體" charset="-120"/>
              </a:rPr>
              <a:t>restrict (SP.P# = 'p2')</a:t>
            </a:r>
          </a:p>
          <a:p>
            <a:pPr eaLnBrk="0" hangingPunct="0"/>
            <a:r>
              <a:rPr lang="en-US" altLang="zh-TW" sz="1800">
                <a:latin typeface="Times New Roman" pitchFamily="18" charset="0"/>
                <a:ea typeface="新細明體" charset="-120"/>
              </a:rPr>
              <a:t>|</a:t>
            </a:r>
          </a:p>
          <a:p>
            <a:pPr eaLnBrk="0" hangingPunct="0"/>
            <a:r>
              <a:rPr lang="en-US" altLang="zh-TW" sz="1800">
                <a:latin typeface="Times New Roman" pitchFamily="18" charset="0"/>
                <a:ea typeface="新細明體" charset="-120"/>
              </a:rPr>
              <a:t>join (S.S# = SP.S#)</a:t>
            </a:r>
          </a:p>
          <a:p>
            <a:pPr eaLnBrk="0" hangingPunct="0"/>
            <a:endParaRPr lang="en-US" altLang="zh-TW" sz="1800">
              <a:latin typeface="Times New Roman" pitchFamily="18" charset="0"/>
              <a:ea typeface="新細明體" charset="-120"/>
            </a:endParaRPr>
          </a:p>
          <a:p>
            <a:pPr eaLnBrk="0" hangingPunct="0"/>
            <a:r>
              <a:rPr lang="en-US" altLang="zh-TW" sz="1800">
                <a:latin typeface="Times New Roman" pitchFamily="18" charset="0"/>
                <a:ea typeface="新細明體" charset="-120"/>
              </a:rPr>
              <a:t>S          SP</a:t>
            </a:r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 flipH="1">
            <a:off x="4714875" y="4648200"/>
            <a:ext cx="150813" cy="179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5129213" y="4633913"/>
            <a:ext cx="169862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2657475" y="333375"/>
            <a:ext cx="3952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TW" sz="1800"/>
              <a:t>Query                  =&gt;               Algebra</a:t>
            </a:r>
          </a:p>
        </p:txBody>
      </p:sp>
      <p:grpSp>
        <p:nvGrpSpPr>
          <p:cNvPr id="55319" name="Group 23"/>
          <p:cNvGrpSpPr>
            <a:grpSpLocks/>
          </p:cNvGrpSpPr>
          <p:nvPr/>
        </p:nvGrpSpPr>
        <p:grpSpPr bwMode="auto">
          <a:xfrm>
            <a:off x="1784350" y="5157788"/>
            <a:ext cx="6300788" cy="1046162"/>
            <a:chOff x="1124" y="3249"/>
            <a:chExt cx="3969" cy="659"/>
          </a:xfrm>
        </p:grpSpPr>
        <p:sp>
          <p:nvSpPr>
            <p:cNvPr id="55306" name="AutoShape 10"/>
            <p:cNvSpPr>
              <a:spLocks noChangeArrowheads="1"/>
            </p:cNvSpPr>
            <p:nvPr/>
          </p:nvSpPr>
          <p:spPr bwMode="auto">
            <a:xfrm rot="16200000" flipH="1">
              <a:off x="3004" y="3275"/>
              <a:ext cx="232" cy="180"/>
            </a:xfrm>
            <a:prstGeom prst="rightArrow">
              <a:avLst>
                <a:gd name="adj1" fmla="val 75000"/>
                <a:gd name="adj2" fmla="val 6445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55317" name="Group 21"/>
            <p:cNvGrpSpPr>
              <a:grpSpLocks/>
            </p:cNvGrpSpPr>
            <p:nvPr/>
          </p:nvGrpSpPr>
          <p:grpSpPr bwMode="auto">
            <a:xfrm>
              <a:off x="1147" y="3612"/>
              <a:ext cx="3946" cy="296"/>
              <a:chOff x="1523" y="3592"/>
              <a:chExt cx="3946" cy="296"/>
            </a:xfrm>
          </p:grpSpPr>
          <p:sp>
            <p:nvSpPr>
              <p:cNvPr id="55301" name="Rectangle 5"/>
              <p:cNvSpPr>
                <a:spLocks noChangeArrowheads="1"/>
              </p:cNvSpPr>
              <p:nvPr/>
            </p:nvSpPr>
            <p:spPr bwMode="auto">
              <a:xfrm>
                <a:off x="4156" y="3724"/>
                <a:ext cx="206" cy="1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800">
                    <a:latin typeface="Times New Roman" pitchFamily="18" charset="0"/>
                    <a:ea typeface="新細明體" charset="-120"/>
                  </a:rPr>
                  <a:t>'P2'</a:t>
                </a:r>
              </a:p>
            </p:txBody>
          </p:sp>
          <p:sp>
            <p:nvSpPr>
              <p:cNvPr id="55305" name="Rectangle 9"/>
              <p:cNvSpPr>
                <a:spLocks noChangeArrowheads="1"/>
              </p:cNvSpPr>
              <p:nvPr/>
            </p:nvSpPr>
            <p:spPr bwMode="auto">
              <a:xfrm>
                <a:off x="3869" y="3724"/>
                <a:ext cx="338" cy="1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800">
                    <a:latin typeface="Times New Roman" pitchFamily="18" charset="0"/>
                    <a:ea typeface="新細明體" charset="-120"/>
                  </a:rPr>
                  <a:t>SNAME</a:t>
                </a:r>
              </a:p>
            </p:txBody>
          </p:sp>
          <p:sp>
            <p:nvSpPr>
              <p:cNvPr id="55307" name="Rectangle 11"/>
              <p:cNvSpPr>
                <a:spLocks noChangeArrowheads="1"/>
              </p:cNvSpPr>
              <p:nvPr/>
            </p:nvSpPr>
            <p:spPr bwMode="auto">
              <a:xfrm>
                <a:off x="1523" y="3592"/>
                <a:ext cx="3946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l" eaLnBrk="0" hangingPunct="0"/>
                <a:r>
                  <a:rPr lang="en-US" altLang="zh-TW" sz="1400" b="1">
                    <a:latin typeface="Times New Roman" pitchFamily="18" charset="0"/>
                    <a:ea typeface="新細明體" charset="-120"/>
                  </a:rPr>
                  <a:t>              </a:t>
                </a:r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 ( (S join SP) where P#= 'P2') [SNAME]   or       (     ( S        SP) )</a:t>
                </a:r>
              </a:p>
            </p:txBody>
          </p:sp>
          <p:graphicFrame>
            <p:nvGraphicFramePr>
              <p:cNvPr id="55308" name="Object 12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4013" y="3656"/>
              <a:ext cx="122" cy="1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342" name="Equation" r:id="rId3" imgW="112680" imgH="112680" progId="Equation">
                      <p:embed/>
                    </p:oleObj>
                  </mc:Choice>
                  <mc:Fallback>
                    <p:oleObj name="Equation" r:id="rId3" imgW="112680" imgH="112680" progId="Equation">
                      <p:embed/>
                      <p:pic>
                        <p:nvPicPr>
                          <p:cNvPr id="0" name="Object 1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13" y="3656"/>
                            <a:ext cx="122" cy="1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309" name="Object 13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4205" y="3656"/>
              <a:ext cx="122" cy="1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343" name="Equation" r:id="rId5" imgW="112680" imgH="112680" progId="Equation">
                      <p:embed/>
                    </p:oleObj>
                  </mc:Choice>
                  <mc:Fallback>
                    <p:oleObj name="Equation" r:id="rId5" imgW="112680" imgH="112680" progId="Equation">
                      <p:embed/>
                      <p:pic>
                        <p:nvPicPr>
                          <p:cNvPr id="0" name="Object 1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5" y="3656"/>
                            <a:ext cx="122" cy="1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5310" name="Group 14"/>
              <p:cNvGrpSpPr>
                <a:grpSpLocks/>
              </p:cNvGrpSpPr>
              <p:nvPr/>
            </p:nvGrpSpPr>
            <p:grpSpPr bwMode="auto">
              <a:xfrm>
                <a:off x="4493" y="3656"/>
                <a:ext cx="159" cy="59"/>
                <a:chOff x="1293" y="5733"/>
                <a:chExt cx="159" cy="59"/>
              </a:xfrm>
            </p:grpSpPr>
            <p:sp>
              <p:nvSpPr>
                <p:cNvPr id="55311" name="Line 15"/>
                <p:cNvSpPr>
                  <a:spLocks noChangeShapeType="1"/>
                </p:cNvSpPr>
                <p:nvPr/>
              </p:nvSpPr>
              <p:spPr bwMode="auto">
                <a:xfrm>
                  <a:off x="1299" y="5742"/>
                  <a:ext cx="0" cy="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55312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303" y="5733"/>
                  <a:ext cx="141" cy="5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55313" name="Line 17"/>
                <p:cNvSpPr>
                  <a:spLocks noChangeShapeType="1"/>
                </p:cNvSpPr>
                <p:nvPr/>
              </p:nvSpPr>
              <p:spPr bwMode="auto">
                <a:xfrm>
                  <a:off x="1448" y="5741"/>
                  <a:ext cx="0" cy="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55314" name="Line 18"/>
                <p:cNvSpPr>
                  <a:spLocks noChangeShapeType="1"/>
                </p:cNvSpPr>
                <p:nvPr/>
              </p:nvSpPr>
              <p:spPr bwMode="auto">
                <a:xfrm flipH="1" flipV="1">
                  <a:off x="1293" y="5736"/>
                  <a:ext cx="159" cy="5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55315" name="Rectangle 19"/>
              <p:cNvSpPr>
                <a:spLocks noChangeArrowheads="1"/>
              </p:cNvSpPr>
              <p:nvPr/>
            </p:nvSpPr>
            <p:spPr bwMode="auto">
              <a:xfrm>
                <a:off x="2051" y="3736"/>
                <a:ext cx="53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000">
                    <a:latin typeface="Times New Roman" pitchFamily="18" charset="0"/>
                    <a:ea typeface="新細明體" charset="-120"/>
                  </a:rPr>
                  <a:t>S.S# = SP.S#</a:t>
                </a:r>
              </a:p>
            </p:txBody>
          </p:sp>
        </p:grpSp>
        <p:sp>
          <p:nvSpPr>
            <p:cNvPr id="55318" name="Rectangle 22"/>
            <p:cNvSpPr>
              <a:spLocks noChangeArrowheads="1"/>
            </p:cNvSpPr>
            <p:nvPr/>
          </p:nvSpPr>
          <p:spPr bwMode="auto">
            <a:xfrm>
              <a:off x="1124" y="3430"/>
              <a:ext cx="65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TW" sz="1800" b="1">
                  <a:latin typeface="Times New Roman" pitchFamily="18" charset="0"/>
                  <a:ea typeface="華康行書體(P)" pitchFamily="66" charset="-120"/>
                </a:rPr>
                <a:t>Algebra:</a:t>
              </a:r>
              <a:endParaRPr lang="zh-TW" altLang="en-US" sz="1800" b="1">
                <a:latin typeface="Times New Roman" pitchFamily="18" charset="0"/>
                <a:ea typeface="華康行書體(P)" pitchFamily="66" charset="-120"/>
              </a:endParaRPr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15-</a:t>
            </a:r>
            <a:fld id="{3E152042-7046-410A-8B80-0048E6F30137}" type="slidenum">
              <a:rPr lang="en-US" altLang="zh-TW" smtClean="0"/>
              <a:pPr/>
              <a:t>10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/>
              <a:t>Step 2: Convert to equivalent and efficient form</a:t>
            </a:r>
            <a:endParaRPr lang="zh-TW" altLang="en-US" sz="280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371600"/>
            <a:ext cx="8013700" cy="4648200"/>
          </a:xfrm>
        </p:spPr>
        <p:txBody>
          <a:bodyPr/>
          <a:lstStyle/>
          <a:p>
            <a:pPr lvl="1"/>
            <a:r>
              <a:rPr lang="en-US" altLang="zh-TW" sz="1800"/>
              <a:t>Def: Canonical Form</a:t>
            </a:r>
            <a:r>
              <a:rPr lang="en-US" altLang="zh-TW"/>
              <a:t>                  </a:t>
            </a:r>
          </a:p>
          <a:p>
            <a:pPr lvl="2">
              <a:buFontTx/>
              <a:buNone/>
            </a:pPr>
            <a:r>
              <a:rPr lang="en-US" altLang="zh-TW" sz="1800"/>
              <a:t>Given a set Q of queries, for q1, q2 belong  to Q, q1 are </a:t>
            </a:r>
            <a:r>
              <a:rPr lang="en-US" altLang="zh-TW" sz="1800" u="sng"/>
              <a:t>equivalent</a:t>
            </a:r>
            <a:endParaRPr lang="en-US" altLang="zh-TW" sz="1800"/>
          </a:p>
          <a:p>
            <a:pPr lvl="2">
              <a:buFontTx/>
              <a:buNone/>
            </a:pPr>
            <a:r>
              <a:rPr lang="en-US" altLang="zh-TW" sz="1800"/>
              <a:t>to q2 (q1    q2) iff they </a:t>
            </a:r>
            <a:r>
              <a:rPr lang="en-US" altLang="zh-TW" sz="1800" u="sng"/>
              <a:t>produce the same result</a:t>
            </a:r>
            <a:r>
              <a:rPr lang="en-US" altLang="zh-TW" sz="1800"/>
              <a:t>, Subset C of Q is</a:t>
            </a:r>
          </a:p>
          <a:p>
            <a:pPr lvl="2">
              <a:buFontTx/>
              <a:buNone/>
            </a:pPr>
            <a:r>
              <a:rPr lang="en-US" altLang="zh-TW" sz="1800"/>
              <a:t>said to be a set of canonical forms for Q iff</a:t>
            </a:r>
          </a:p>
          <a:p>
            <a:pPr lvl="2">
              <a:buFontTx/>
              <a:buNone/>
            </a:pPr>
            <a:endParaRPr lang="en-US" altLang="zh-TW" sz="1800"/>
          </a:p>
          <a:p>
            <a:pPr lvl="1">
              <a:lnSpc>
                <a:spcPct val="140000"/>
              </a:lnSpc>
              <a:buSzPct val="120000"/>
            </a:pPr>
            <a:r>
              <a:rPr lang="en-US" altLang="zh-TW" sz="1600"/>
              <a:t>Note: Sufficient to study the small set C</a:t>
            </a:r>
          </a:p>
          <a:p>
            <a:pPr lvl="1"/>
            <a:r>
              <a:rPr lang="en-US" altLang="zh-TW" sz="1800"/>
              <a:t>Transformation Rules</a:t>
            </a:r>
          </a:p>
          <a:p>
            <a:pPr lvl="1"/>
            <a:endParaRPr lang="en-US" altLang="zh-TW" sz="1400"/>
          </a:p>
          <a:p>
            <a:endParaRPr lang="zh-TW" altLang="en-US" sz="1500"/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6378575" y="2722563"/>
            <a:ext cx="1263650" cy="7064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6325" name="Group 5"/>
          <p:cNvGrpSpPr>
            <a:grpSpLocks/>
          </p:cNvGrpSpPr>
          <p:nvPr/>
        </p:nvGrpSpPr>
        <p:grpSpPr bwMode="auto">
          <a:xfrm>
            <a:off x="6489700" y="2852738"/>
            <a:ext cx="636588" cy="454025"/>
            <a:chOff x="4088" y="1797"/>
            <a:chExt cx="401" cy="286"/>
          </a:xfrm>
        </p:grpSpPr>
        <p:sp>
          <p:nvSpPr>
            <p:cNvPr id="56326" name="Oval 6" descr="10%"/>
            <p:cNvSpPr>
              <a:spLocks noChangeArrowheads="1"/>
            </p:cNvSpPr>
            <p:nvPr/>
          </p:nvSpPr>
          <p:spPr bwMode="auto">
            <a:xfrm>
              <a:off x="4088" y="1797"/>
              <a:ext cx="401" cy="286"/>
            </a:xfrm>
            <a:prstGeom prst="ellipse">
              <a:avLst/>
            </a:prstGeom>
            <a:pattFill prst="pct10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6327" name="Rectangle 7" descr="10%"/>
            <p:cNvSpPr>
              <a:spLocks noChangeArrowheads="1"/>
            </p:cNvSpPr>
            <p:nvPr/>
          </p:nvSpPr>
          <p:spPr bwMode="auto">
            <a:xfrm>
              <a:off x="4206" y="1833"/>
              <a:ext cx="199" cy="210"/>
            </a:xfrm>
            <a:prstGeom prst="rect">
              <a:avLst/>
            </a:prstGeom>
            <a:pattFill prst="pct10">
              <a:fgClr>
                <a:schemeClr val="bg2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C</a:t>
              </a:r>
            </a:p>
          </p:txBody>
        </p:sp>
      </p:grp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7240588" y="2909888"/>
            <a:ext cx="327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Q</a:t>
            </a:r>
          </a:p>
        </p:txBody>
      </p:sp>
      <p:graphicFrame>
        <p:nvGraphicFramePr>
          <p:cNvPr id="56329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86000" y="2819400"/>
          <a:ext cx="383540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0" name="Equation" r:id="rId3" imgW="1699920" imgH="176040" progId="Equation">
                  <p:embed/>
                </p:oleObj>
              </mc:Choice>
              <mc:Fallback>
                <p:oleObj name="Equation" r:id="rId3" imgW="1699920" imgH="176040" progId="Equation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19400"/>
                        <a:ext cx="3835400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0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43200" y="2209800"/>
          <a:ext cx="155575" cy="13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1" name="Equation" r:id="rId5" imgW="112680" imgH="99720" progId="Equation.2">
                  <p:embed/>
                </p:oleObj>
              </mc:Choice>
              <mc:Fallback>
                <p:oleObj name="Equation" r:id="rId5" imgW="112680" imgH="99720" progId="Equation.2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09800"/>
                        <a:ext cx="155575" cy="13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1327150" y="4235450"/>
            <a:ext cx="73453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lvl="3" algn="l"/>
            <a:r>
              <a:rPr lang="en-US" altLang="zh-TW" sz="1800">
                <a:latin typeface="Times New Roman" pitchFamily="18" charset="0"/>
              </a:rPr>
              <a:t>output of step1             trans.             equivalent and more</a:t>
            </a:r>
          </a:p>
          <a:p>
            <a:pPr lvl="3" algn="l"/>
            <a:r>
              <a:rPr lang="en-US" altLang="zh-TW" sz="1800">
                <a:latin typeface="Times New Roman" pitchFamily="18" charset="0"/>
              </a:rPr>
              <a:t>                                                           efficient form</a:t>
            </a: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4724400" y="4252913"/>
            <a:ext cx="836613" cy="360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4859338" y="4005263"/>
            <a:ext cx="5857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Step2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4235450" y="4435475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>
            <a:off x="5632450" y="4421188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2936875" y="4652963"/>
            <a:ext cx="96837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60000"/>
              </a:lnSpc>
            </a:pPr>
            <a:r>
              <a:rPr lang="en-US" altLang="zh-TW" sz="1800" b="1">
                <a:latin typeface="Times New Roman" pitchFamily="18" charset="0"/>
                <a:ea typeface="新細明體" charset="-120"/>
              </a:rPr>
              <a:t>Algebra</a:t>
            </a:r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5961063" y="5013325"/>
            <a:ext cx="18637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60000"/>
              </a:lnSpc>
            </a:pPr>
            <a:r>
              <a:rPr lang="en-US" altLang="zh-TW" sz="1800" b="1">
                <a:latin typeface="Times New Roman" pitchFamily="18" charset="0"/>
                <a:ea typeface="新細明體" charset="-120"/>
              </a:rPr>
              <a:t>Efficient Algebra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15-</a:t>
            </a:r>
            <a:fld id="{3E152042-7046-410A-8B80-0048E6F30137}" type="slidenum">
              <a:rPr lang="en-US" altLang="zh-TW" smtClean="0"/>
              <a:pPr/>
              <a:t>11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/>
              <a:t>Step 2: Convert to equivalent and efficient form </a:t>
            </a:r>
            <a:r>
              <a:rPr lang="en-US" altLang="zh-TW" sz="1600" b="0">
                <a:solidFill>
                  <a:schemeClr val="tx1"/>
                </a:solidFill>
                <a:ea typeface="新細明體" charset="-120"/>
              </a:rPr>
              <a:t>(cont.)</a:t>
            </a:r>
            <a:endParaRPr lang="zh-TW" altLang="en-US" sz="1600" b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981200" y="1357313"/>
            <a:ext cx="571500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TW" sz="1800">
                <a:latin typeface="Times New Roman" pitchFamily="18" charset="0"/>
              </a:rPr>
              <a:t>e.g.1 [restriction first]</a:t>
            </a:r>
          </a:p>
          <a:p>
            <a:pPr algn="l"/>
            <a:r>
              <a:rPr lang="en-US" altLang="zh-TW" sz="1800">
                <a:latin typeface="Times New Roman" pitchFamily="18" charset="0"/>
              </a:rPr>
              <a:t>   (A join B)  where restriction_B</a:t>
            </a:r>
          </a:p>
          <a:p>
            <a:pPr algn="l"/>
            <a:endParaRPr lang="en-US" altLang="zh-TW" sz="1800">
              <a:latin typeface="Times New Roman" pitchFamily="18" charset="0"/>
            </a:endParaRPr>
          </a:p>
          <a:p>
            <a:pPr algn="l">
              <a:lnSpc>
                <a:spcPct val="90000"/>
              </a:lnSpc>
            </a:pPr>
            <a:endParaRPr lang="en-US" altLang="zh-TW" sz="1800">
              <a:latin typeface="Times New Roman" pitchFamily="18" charset="0"/>
            </a:endParaRPr>
          </a:p>
          <a:p>
            <a:pPr algn="l">
              <a:lnSpc>
                <a:spcPct val="70000"/>
              </a:lnSpc>
            </a:pPr>
            <a:r>
              <a:rPr lang="en-US" altLang="zh-TW" sz="1800">
                <a:latin typeface="Times New Roman" pitchFamily="18" charset="0"/>
              </a:rPr>
              <a:t>   A join ( B where restriction_B)</a:t>
            </a:r>
          </a:p>
          <a:p>
            <a:pPr algn="l">
              <a:lnSpc>
                <a:spcPct val="230000"/>
              </a:lnSpc>
            </a:pPr>
            <a:r>
              <a:rPr lang="en-US" altLang="zh-TW" sz="1800">
                <a:latin typeface="Times New Roman" pitchFamily="18" charset="0"/>
              </a:rPr>
              <a:t>e.g.2 [More general case]</a:t>
            </a:r>
          </a:p>
          <a:p>
            <a:pPr algn="l"/>
            <a:r>
              <a:rPr lang="en-US" altLang="zh-TW" sz="1800">
                <a:latin typeface="Times New Roman" pitchFamily="18" charset="0"/>
              </a:rPr>
              <a:t>   (A join B) where restriction_A and restriction_B</a:t>
            </a:r>
          </a:p>
          <a:p>
            <a:pPr algn="l"/>
            <a:endParaRPr lang="en-US" altLang="zh-TW" sz="1800">
              <a:latin typeface="Times New Roman" pitchFamily="18" charset="0"/>
            </a:endParaRPr>
          </a:p>
          <a:p>
            <a:pPr algn="l"/>
            <a:endParaRPr lang="en-US" altLang="zh-TW" sz="1800">
              <a:latin typeface="Times New Roman" pitchFamily="18" charset="0"/>
            </a:endParaRPr>
          </a:p>
          <a:p>
            <a:pPr algn="l">
              <a:lnSpc>
                <a:spcPct val="80000"/>
              </a:lnSpc>
            </a:pPr>
            <a:r>
              <a:rPr lang="en-US" altLang="zh-TW" sz="1800">
                <a:latin typeface="Times New Roman" pitchFamily="18" charset="0"/>
              </a:rPr>
              <a:t>   (A where rest_on_A) join ( B where rest_on_B)</a:t>
            </a:r>
          </a:p>
          <a:p>
            <a:pPr algn="l">
              <a:lnSpc>
                <a:spcPct val="260000"/>
              </a:lnSpc>
            </a:pPr>
            <a:r>
              <a:rPr lang="en-US" altLang="zh-TW" sz="1800">
                <a:latin typeface="Times New Roman" pitchFamily="18" charset="0"/>
              </a:rPr>
              <a:t>e.g.3 [ Combine restriction]</a:t>
            </a:r>
          </a:p>
          <a:p>
            <a:pPr algn="l"/>
            <a:r>
              <a:rPr lang="en-US" altLang="zh-TW" sz="1800">
                <a:latin typeface="Times New Roman" pitchFamily="18" charset="0"/>
              </a:rPr>
              <a:t>   ( A where rest_1 ) where rest_2    </a:t>
            </a:r>
          </a:p>
          <a:p>
            <a:pPr algn="l"/>
            <a:endParaRPr lang="en-US" altLang="zh-TW" sz="1800">
              <a:latin typeface="Times New Roman" pitchFamily="18" charset="0"/>
            </a:endParaRPr>
          </a:p>
          <a:p>
            <a:pPr algn="l">
              <a:lnSpc>
                <a:spcPct val="80000"/>
              </a:lnSpc>
            </a:pPr>
            <a:endParaRPr lang="en-US" altLang="zh-TW" sz="1800">
              <a:latin typeface="Times New Roman" pitchFamily="18" charset="0"/>
            </a:endParaRPr>
          </a:p>
          <a:p>
            <a:pPr algn="l">
              <a:lnSpc>
                <a:spcPct val="70000"/>
              </a:lnSpc>
            </a:pPr>
            <a:endParaRPr lang="en-US" altLang="zh-TW" sz="1800">
              <a:latin typeface="Times New Roman" pitchFamily="18" charset="0"/>
            </a:endParaRPr>
          </a:p>
          <a:p>
            <a:pPr algn="l">
              <a:lnSpc>
                <a:spcPct val="0"/>
              </a:lnSpc>
            </a:pPr>
            <a:r>
              <a:rPr lang="en-US" altLang="zh-TW" sz="1800">
                <a:latin typeface="Times New Roman" pitchFamily="18" charset="0"/>
              </a:rPr>
              <a:t>    A where rest_1 and rest_2</a:t>
            </a:r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 rot="16200000" flipH="1">
            <a:off x="3595687" y="2124076"/>
            <a:ext cx="409575" cy="203200"/>
          </a:xfrm>
          <a:prstGeom prst="rightArrow">
            <a:avLst>
              <a:gd name="adj1" fmla="val 50000"/>
              <a:gd name="adj2" fmla="val 100791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 rot="16200000" flipH="1">
            <a:off x="3562350" y="3694113"/>
            <a:ext cx="409575" cy="203200"/>
          </a:xfrm>
          <a:prstGeom prst="rightArrow">
            <a:avLst>
              <a:gd name="adj1" fmla="val 50000"/>
              <a:gd name="adj2" fmla="val 100791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5607" name="Group 7"/>
          <p:cNvGrpSpPr>
            <a:grpSpLocks/>
          </p:cNvGrpSpPr>
          <p:nvPr/>
        </p:nvGrpSpPr>
        <p:grpSpPr bwMode="auto">
          <a:xfrm>
            <a:off x="6156325" y="1412875"/>
            <a:ext cx="923925" cy="1268413"/>
            <a:chOff x="3237" y="2778"/>
            <a:chExt cx="582" cy="799"/>
          </a:xfrm>
        </p:grpSpPr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3237" y="2966"/>
              <a:ext cx="58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09" name="Rectangle 9" descr="10%"/>
            <p:cNvSpPr>
              <a:spLocks noChangeArrowheads="1"/>
            </p:cNvSpPr>
            <p:nvPr/>
          </p:nvSpPr>
          <p:spPr bwMode="auto">
            <a:xfrm>
              <a:off x="3237" y="3118"/>
              <a:ext cx="582" cy="109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3237" y="3235"/>
              <a:ext cx="582" cy="10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1" name="Rectangle 11" descr="10%"/>
            <p:cNvSpPr>
              <a:spLocks noChangeArrowheads="1"/>
            </p:cNvSpPr>
            <p:nvPr/>
          </p:nvSpPr>
          <p:spPr bwMode="auto">
            <a:xfrm>
              <a:off x="3237" y="3352"/>
              <a:ext cx="582" cy="108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2" name="Rectangle 12"/>
            <p:cNvSpPr>
              <a:spLocks noChangeArrowheads="1"/>
            </p:cNvSpPr>
            <p:nvPr/>
          </p:nvSpPr>
          <p:spPr bwMode="auto">
            <a:xfrm>
              <a:off x="3237" y="3468"/>
              <a:ext cx="582" cy="10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3" name="Rectangle 13"/>
            <p:cNvSpPr>
              <a:spLocks noChangeArrowheads="1"/>
            </p:cNvSpPr>
            <p:nvPr/>
          </p:nvSpPr>
          <p:spPr bwMode="auto">
            <a:xfrm>
              <a:off x="3260" y="2778"/>
              <a:ext cx="189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C</a:t>
              </a:r>
            </a:p>
          </p:txBody>
        </p:sp>
      </p:grpSp>
      <p:sp>
        <p:nvSpPr>
          <p:cNvPr id="25614" name="AutoShape 14"/>
          <p:cNvSpPr>
            <a:spLocks noChangeArrowheads="1"/>
          </p:cNvSpPr>
          <p:nvPr/>
        </p:nvSpPr>
        <p:spPr bwMode="auto">
          <a:xfrm rot="16200000" flipH="1">
            <a:off x="3554412" y="5513388"/>
            <a:ext cx="409575" cy="203200"/>
          </a:xfrm>
          <a:prstGeom prst="rightArrow">
            <a:avLst>
              <a:gd name="adj1" fmla="val 50000"/>
              <a:gd name="adj2" fmla="val 100791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6116638" y="4802188"/>
            <a:ext cx="741362" cy="234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16" name="Rectangle 16" descr="10%"/>
          <p:cNvSpPr>
            <a:spLocks noChangeArrowheads="1"/>
          </p:cNvSpPr>
          <p:nvPr/>
        </p:nvSpPr>
        <p:spPr bwMode="auto">
          <a:xfrm>
            <a:off x="6116638" y="5049838"/>
            <a:ext cx="741362" cy="1778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6116638" y="5240338"/>
            <a:ext cx="741362" cy="176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18" name="Rectangle 18" descr="10%"/>
          <p:cNvSpPr>
            <a:spLocks noChangeArrowheads="1"/>
          </p:cNvSpPr>
          <p:nvPr/>
        </p:nvSpPr>
        <p:spPr bwMode="auto">
          <a:xfrm>
            <a:off x="6116638" y="5429250"/>
            <a:ext cx="741362" cy="1778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6116638" y="5619750"/>
            <a:ext cx="741362" cy="176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6900863" y="4783138"/>
            <a:ext cx="638175" cy="91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800">
                <a:latin typeface="Times New Roman" pitchFamily="18" charset="0"/>
                <a:ea typeface="新細明體" charset="-120"/>
              </a:rPr>
              <a:t>scan</a:t>
            </a:r>
          </a:p>
          <a:p>
            <a:pPr eaLnBrk="0" hangingPunct="0"/>
            <a:r>
              <a:rPr lang="en-US" altLang="zh-TW" sz="1800">
                <a:latin typeface="Times New Roman" pitchFamily="18" charset="0"/>
                <a:ea typeface="新細明體" charset="-120"/>
              </a:rPr>
              <a:t>2    1</a:t>
            </a:r>
          </a:p>
          <a:p>
            <a:pPr eaLnBrk="0" hangingPunct="0"/>
            <a:endParaRPr lang="en-US" altLang="zh-TW" sz="18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5149850" y="1628775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q</a:t>
            </a:r>
            <a:r>
              <a:rPr lang="en-US" altLang="zh-TW" sz="1600" baseline="-25000">
                <a:latin typeface="Times New Roman" pitchFamily="18" charset="0"/>
                <a:ea typeface="新細明體" charset="-120"/>
              </a:rPr>
              <a:t>1</a:t>
            </a:r>
            <a:endParaRPr lang="en-US" altLang="zh-TW" sz="16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5137150" y="24384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q</a:t>
            </a:r>
            <a:r>
              <a:rPr lang="en-US" altLang="zh-TW" sz="1600" baseline="-25000">
                <a:latin typeface="Times New Roman" pitchFamily="18" charset="0"/>
                <a:ea typeface="新細明體" charset="-120"/>
              </a:rPr>
              <a:t>2</a:t>
            </a:r>
            <a:endParaRPr lang="en-US" altLang="zh-TW" sz="16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7070725" y="2022475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q</a:t>
            </a:r>
            <a:r>
              <a:rPr lang="en-US" altLang="zh-TW" sz="1600" baseline="-25000">
                <a:latin typeface="Times New Roman" pitchFamily="18" charset="0"/>
                <a:ea typeface="新細明體" charset="-120"/>
              </a:rPr>
              <a:t>1</a:t>
            </a:r>
            <a:r>
              <a:rPr lang="en-US" altLang="zh-TW" sz="1600">
                <a:latin typeface="Times New Roman" pitchFamily="18" charset="0"/>
                <a:ea typeface="新細明體" charset="-120"/>
              </a:rPr>
              <a:t>≡q</a:t>
            </a:r>
            <a:r>
              <a:rPr lang="en-US" altLang="zh-TW" sz="1600" baseline="-25000">
                <a:latin typeface="Times New Roman" pitchFamily="18" charset="0"/>
                <a:ea typeface="新細明體" charset="-120"/>
              </a:rPr>
              <a:t>2</a:t>
            </a:r>
            <a:endParaRPr lang="en-US" altLang="zh-TW" sz="16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7400925" y="5229225"/>
            <a:ext cx="1444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stealth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15-</a:t>
            </a:r>
            <a:fld id="{3E152042-7046-410A-8B80-0048E6F30137}" type="slidenum">
              <a:rPr lang="en-US" altLang="zh-TW" smtClean="0"/>
              <a:pPr/>
              <a:t>12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0" y="381000"/>
            <a:ext cx="8235950" cy="838200"/>
          </a:xfrm>
        </p:spPr>
        <p:txBody>
          <a:bodyPr/>
          <a:lstStyle/>
          <a:p>
            <a:r>
              <a:rPr lang="en-US" altLang="zh-TW" sz="2800"/>
              <a:t>Step 2: Convert to equivalent and efficient form </a:t>
            </a:r>
            <a:r>
              <a:rPr lang="en-US" altLang="zh-TW" sz="1600" b="0">
                <a:solidFill>
                  <a:schemeClr val="tx1"/>
                </a:solidFill>
                <a:ea typeface="新細明體" charset="-120"/>
              </a:rPr>
              <a:t>(cont.)</a:t>
            </a:r>
            <a:endParaRPr lang="zh-TW" altLang="en-US" sz="1600" b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828800" y="1381125"/>
            <a:ext cx="6884988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TW" sz="1800">
                <a:latin typeface="Times New Roman" pitchFamily="18" charset="0"/>
              </a:rPr>
              <a:t>e.g.4 [projection] last attribute</a:t>
            </a:r>
          </a:p>
          <a:p>
            <a:pPr algn="l">
              <a:lnSpc>
                <a:spcPct val="150000"/>
              </a:lnSpc>
            </a:pPr>
            <a:r>
              <a:rPr lang="en-US" altLang="zh-TW" sz="1800">
                <a:latin typeface="Times New Roman" pitchFamily="18" charset="0"/>
              </a:rPr>
              <a:t>        (A [attribute_list_1] ) [attri_2]</a:t>
            </a:r>
          </a:p>
          <a:p>
            <a:pPr algn="l"/>
            <a:endParaRPr lang="en-US" altLang="zh-TW" sz="1800">
              <a:latin typeface="Times New Roman" pitchFamily="18" charset="0"/>
            </a:endParaRPr>
          </a:p>
          <a:p>
            <a:pPr algn="l">
              <a:lnSpc>
                <a:spcPct val="80000"/>
              </a:lnSpc>
            </a:pPr>
            <a:endParaRPr lang="en-US" altLang="zh-TW" sz="1800">
              <a:latin typeface="Times New Roman" pitchFamily="18" charset="0"/>
            </a:endParaRPr>
          </a:p>
          <a:p>
            <a:pPr algn="l"/>
            <a:endParaRPr lang="en-US" altLang="zh-TW" sz="1800">
              <a:latin typeface="Times New Roman" pitchFamily="18" charset="0"/>
            </a:endParaRPr>
          </a:p>
          <a:p>
            <a:pPr algn="l">
              <a:lnSpc>
                <a:spcPct val="60000"/>
              </a:lnSpc>
            </a:pPr>
            <a:r>
              <a:rPr lang="en-US" altLang="zh-TW" sz="1800">
                <a:latin typeface="Times New Roman" pitchFamily="18" charset="0"/>
              </a:rPr>
              <a:t>                   A [attri_2]</a:t>
            </a:r>
          </a:p>
          <a:p>
            <a:pPr algn="l">
              <a:lnSpc>
                <a:spcPct val="250000"/>
              </a:lnSpc>
            </a:pPr>
            <a:r>
              <a:rPr lang="en-US" altLang="zh-TW" sz="1800">
                <a:latin typeface="Times New Roman" pitchFamily="18" charset="0"/>
              </a:rPr>
              <a:t>e.g.5 [restriction first]</a:t>
            </a:r>
          </a:p>
          <a:p>
            <a:pPr algn="l"/>
            <a:r>
              <a:rPr lang="en-US" altLang="zh-TW" sz="1800">
                <a:latin typeface="Times New Roman" pitchFamily="18" charset="0"/>
              </a:rPr>
              <a:t>        (A [attri_1]) where rest_1     </a:t>
            </a:r>
          </a:p>
          <a:p>
            <a:pPr algn="l"/>
            <a:endParaRPr lang="en-US" altLang="zh-TW" sz="1800">
              <a:latin typeface="Times New Roman" pitchFamily="18" charset="0"/>
            </a:endParaRPr>
          </a:p>
          <a:p>
            <a:pPr algn="l"/>
            <a:endParaRPr lang="en-US" altLang="zh-TW" sz="1800">
              <a:latin typeface="Times New Roman" pitchFamily="18" charset="0"/>
            </a:endParaRPr>
          </a:p>
          <a:p>
            <a:pPr algn="l"/>
            <a:r>
              <a:rPr lang="en-US" altLang="zh-TW" sz="1800">
                <a:latin typeface="Times New Roman" pitchFamily="18" charset="0"/>
              </a:rPr>
              <a:t>                 </a:t>
            </a:r>
          </a:p>
          <a:p>
            <a:pPr algn="l">
              <a:lnSpc>
                <a:spcPct val="40000"/>
              </a:lnSpc>
            </a:pPr>
            <a:r>
              <a:rPr lang="en-US" altLang="zh-TW" sz="1800">
                <a:latin typeface="Times New Roman" pitchFamily="18" charset="0"/>
              </a:rPr>
              <a:t>        (A where rest _1) [attri_1]</a:t>
            </a:r>
          </a:p>
          <a:p>
            <a:pPr algn="l"/>
            <a:endParaRPr lang="en-US" altLang="zh-TW" sz="1800">
              <a:latin typeface="Times New Roman" pitchFamily="18" charset="0"/>
            </a:endParaRPr>
          </a:p>
          <a:p>
            <a:pPr algn="l" eaLnBrk="0" hangingPunct="0">
              <a:spcBef>
                <a:spcPct val="50000"/>
              </a:spcBef>
              <a:buSzPct val="100000"/>
            </a:pPr>
            <a:endParaRPr lang="en-US" altLang="zh-TW" sz="18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 rot="16200000" flipH="1">
            <a:off x="3292475" y="2422525"/>
            <a:ext cx="425450" cy="152400"/>
          </a:xfrm>
          <a:prstGeom prst="rightArrow">
            <a:avLst>
              <a:gd name="adj1" fmla="val 75000"/>
              <a:gd name="adj2" fmla="val 139596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6630" name="Group 6"/>
          <p:cNvGrpSpPr>
            <a:grpSpLocks/>
          </p:cNvGrpSpPr>
          <p:nvPr/>
        </p:nvGrpSpPr>
        <p:grpSpPr bwMode="auto">
          <a:xfrm>
            <a:off x="6018213" y="2133600"/>
            <a:ext cx="1527175" cy="735013"/>
            <a:chOff x="2930" y="601"/>
            <a:chExt cx="962" cy="463"/>
          </a:xfrm>
        </p:grpSpPr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2930" y="601"/>
              <a:ext cx="186" cy="46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32" name="Rectangle 8" descr="10%"/>
            <p:cNvSpPr>
              <a:spLocks noChangeArrowheads="1"/>
            </p:cNvSpPr>
            <p:nvPr/>
          </p:nvSpPr>
          <p:spPr bwMode="auto">
            <a:xfrm>
              <a:off x="3124" y="601"/>
              <a:ext cx="186" cy="463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>
              <a:off x="3706" y="601"/>
              <a:ext cx="186" cy="46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34" name="Rectangle 10" descr="10%"/>
            <p:cNvSpPr>
              <a:spLocks noChangeArrowheads="1"/>
            </p:cNvSpPr>
            <p:nvPr/>
          </p:nvSpPr>
          <p:spPr bwMode="auto">
            <a:xfrm>
              <a:off x="3512" y="601"/>
              <a:ext cx="186" cy="463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3318" y="601"/>
              <a:ext cx="186" cy="46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6636" name="AutoShape 12"/>
          <p:cNvSpPr>
            <a:spLocks noChangeArrowheads="1"/>
          </p:cNvSpPr>
          <p:nvPr/>
        </p:nvSpPr>
        <p:spPr bwMode="auto">
          <a:xfrm rot="16200000" flipH="1">
            <a:off x="3282950" y="4260850"/>
            <a:ext cx="425450" cy="133350"/>
          </a:xfrm>
          <a:prstGeom prst="rightArrow">
            <a:avLst>
              <a:gd name="adj1" fmla="val 75000"/>
              <a:gd name="adj2" fmla="val 15953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6637" name="Group 13"/>
          <p:cNvGrpSpPr>
            <a:grpSpLocks/>
          </p:cNvGrpSpPr>
          <p:nvPr/>
        </p:nvGrpSpPr>
        <p:grpSpPr bwMode="auto">
          <a:xfrm>
            <a:off x="6019800" y="3733800"/>
            <a:ext cx="1298575" cy="1474788"/>
            <a:chOff x="2937" y="1279"/>
            <a:chExt cx="818" cy="929"/>
          </a:xfrm>
        </p:grpSpPr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3154" y="1279"/>
              <a:ext cx="411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itchFamily="18" charset="0"/>
                  <a:ea typeface="新細明體" charset="-120"/>
                </a:rPr>
                <a:t>n1&lt;n</a:t>
              </a:r>
            </a:p>
            <a:p>
              <a:pPr eaLnBrk="0" hangingPunct="0"/>
              <a:r>
                <a:rPr lang="en-US" altLang="zh-TW" sz="1800">
                  <a:latin typeface="Times New Roman" pitchFamily="18" charset="0"/>
                  <a:ea typeface="新細明體" charset="-120"/>
                </a:rPr>
                <a:t>n+n1</a:t>
              </a:r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2937" y="1648"/>
              <a:ext cx="818" cy="5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2937" y="1648"/>
              <a:ext cx="147" cy="560"/>
            </a:xfrm>
            <a:prstGeom prst="rect">
              <a:avLst/>
            </a:prstGeom>
            <a:solidFill>
              <a:srgbClr val="DADAD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3384" y="1648"/>
              <a:ext cx="157" cy="560"/>
            </a:xfrm>
            <a:prstGeom prst="rect">
              <a:avLst/>
            </a:prstGeom>
            <a:solidFill>
              <a:srgbClr val="DADAD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3092" y="1771"/>
              <a:ext cx="663" cy="107"/>
            </a:xfrm>
            <a:prstGeom prst="rect">
              <a:avLst/>
            </a:prstGeom>
            <a:solidFill>
              <a:srgbClr val="DADAD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3092" y="1993"/>
              <a:ext cx="663" cy="100"/>
            </a:xfrm>
            <a:prstGeom prst="rect">
              <a:avLst/>
            </a:prstGeom>
            <a:solidFill>
              <a:srgbClr val="DADAD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3352800" y="5257800"/>
            <a:ext cx="2444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60000"/>
              </a:lnSpc>
            </a:pPr>
            <a:r>
              <a:rPr lang="en-US" altLang="zh-TW" sz="2000" b="1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2000" b="1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2000" b="1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2000" b="1">
                <a:latin typeface="Times New Roman" pitchFamily="18" charset="0"/>
                <a:ea typeface="新細明體" charset="-120"/>
              </a:rPr>
              <a:t>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15-</a:t>
            </a:r>
            <a:fld id="{3E152042-7046-410A-8B80-0048E6F30137}" type="slidenum">
              <a:rPr lang="en-US" altLang="zh-TW" smtClean="0"/>
              <a:pPr/>
              <a:t>13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/>
              <a:t>Step 2: Convert to equivalent and efficient form </a:t>
            </a:r>
            <a:r>
              <a:rPr lang="en-US" altLang="zh-TW" sz="1600" b="0">
                <a:solidFill>
                  <a:schemeClr val="tx1"/>
                </a:solidFill>
                <a:ea typeface="新細明體" charset="-120"/>
              </a:rPr>
              <a:t>(cont.)</a:t>
            </a:r>
            <a:endParaRPr lang="zh-TW" altLang="en-US" sz="1600" b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981200" y="1412875"/>
            <a:ext cx="7032625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TW" sz="1800">
                <a:latin typeface="Times New Roman" pitchFamily="18" charset="0"/>
              </a:rPr>
              <a:t>e.g.6 [Introduce extra restriction]</a:t>
            </a:r>
          </a:p>
          <a:p>
            <a:pPr algn="l">
              <a:lnSpc>
                <a:spcPct val="120000"/>
              </a:lnSpc>
            </a:pPr>
            <a:r>
              <a:rPr lang="en-US" altLang="zh-TW" sz="1800">
                <a:latin typeface="Times New Roman" pitchFamily="18" charset="0"/>
              </a:rPr>
              <a:t>            SP  JOIN   (P WHERE P.P#= 'P2')</a:t>
            </a:r>
          </a:p>
          <a:p>
            <a:pPr algn="l"/>
            <a:endParaRPr lang="en-US" altLang="zh-TW" sz="1800">
              <a:latin typeface="Times New Roman" pitchFamily="18" charset="0"/>
            </a:endParaRPr>
          </a:p>
          <a:p>
            <a:pPr algn="l"/>
            <a:endParaRPr lang="en-US" altLang="zh-TW" sz="1800">
              <a:latin typeface="Times New Roman" pitchFamily="18" charset="0"/>
            </a:endParaRPr>
          </a:p>
          <a:p>
            <a:pPr algn="l"/>
            <a:endParaRPr lang="en-US" altLang="zh-TW" sz="1800">
              <a:latin typeface="Times New Roman" pitchFamily="18" charset="0"/>
            </a:endParaRPr>
          </a:p>
          <a:p>
            <a:pPr algn="l"/>
            <a:endParaRPr lang="en-US" altLang="zh-TW" sz="1800">
              <a:latin typeface="Times New Roman" pitchFamily="18" charset="0"/>
            </a:endParaRPr>
          </a:p>
          <a:p>
            <a:pPr algn="l">
              <a:lnSpc>
                <a:spcPct val="10000"/>
              </a:lnSpc>
            </a:pPr>
            <a:r>
              <a:rPr lang="en-US" altLang="zh-TW" sz="1800">
                <a:latin typeface="Times New Roman" pitchFamily="18" charset="0"/>
              </a:rPr>
              <a:t>            (SP WHERE SP.P# = 'P2')  JOIN (P WHERE P.P# = 'P2')</a:t>
            </a:r>
          </a:p>
          <a:p>
            <a:pPr algn="l">
              <a:lnSpc>
                <a:spcPct val="210000"/>
              </a:lnSpc>
            </a:pPr>
            <a:r>
              <a:rPr lang="en-US" altLang="zh-TW" sz="1800">
                <a:latin typeface="Times New Roman" pitchFamily="18" charset="0"/>
              </a:rPr>
              <a:t>e.g.7 [Semantic transformation]</a:t>
            </a:r>
          </a:p>
          <a:p>
            <a:pPr algn="l">
              <a:lnSpc>
                <a:spcPct val="120000"/>
              </a:lnSpc>
            </a:pPr>
            <a:r>
              <a:rPr lang="en-US" altLang="zh-TW" sz="1800">
                <a:latin typeface="Times New Roman" pitchFamily="18" charset="0"/>
              </a:rPr>
              <a:t>            (SP join P ) [S#]</a:t>
            </a:r>
          </a:p>
          <a:p>
            <a:pPr algn="l">
              <a:lnSpc>
                <a:spcPct val="120000"/>
              </a:lnSpc>
            </a:pPr>
            <a:endParaRPr lang="en-US" altLang="zh-TW" sz="1800">
              <a:latin typeface="Times New Roman" pitchFamily="18" charset="0"/>
            </a:endParaRPr>
          </a:p>
          <a:p>
            <a:pPr algn="l">
              <a:lnSpc>
                <a:spcPct val="120000"/>
              </a:lnSpc>
            </a:pPr>
            <a:endParaRPr lang="en-US" altLang="zh-TW" sz="1800">
              <a:latin typeface="Times New Roman" pitchFamily="18" charset="0"/>
            </a:endParaRPr>
          </a:p>
          <a:p>
            <a:pPr algn="l"/>
            <a:endParaRPr lang="en-US" altLang="zh-TW" sz="1800">
              <a:latin typeface="Times New Roman" pitchFamily="18" charset="0"/>
            </a:endParaRPr>
          </a:p>
          <a:p>
            <a:pPr algn="l">
              <a:lnSpc>
                <a:spcPct val="40000"/>
              </a:lnSpc>
            </a:pPr>
            <a:r>
              <a:rPr lang="en-US" altLang="zh-TW" sz="1800">
                <a:latin typeface="Times New Roman" pitchFamily="18" charset="0"/>
              </a:rPr>
              <a:t>                         SP[S#]</a:t>
            </a:r>
          </a:p>
          <a:p>
            <a:pPr algn="l">
              <a:lnSpc>
                <a:spcPct val="200000"/>
              </a:lnSpc>
            </a:pPr>
            <a:r>
              <a:rPr lang="en-US" altLang="zh-TW" sz="1800">
                <a:latin typeface="Times New Roman" pitchFamily="18" charset="0"/>
              </a:rPr>
              <a:t>Note: a very significant improvement.</a:t>
            </a:r>
          </a:p>
          <a:p>
            <a:pPr algn="l"/>
            <a:r>
              <a:rPr lang="en-US" altLang="zh-TW" sz="1800">
                <a:latin typeface="Times New Roman" pitchFamily="18" charset="0"/>
              </a:rPr>
              <a:t>          Ref.[17.27] P.571  J. J. King, VLDB81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895600" y="1905000"/>
            <a:ext cx="935038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sp.p# = p.p#</a:t>
            </a:r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 rot="16200000" flipH="1">
            <a:off x="3505200" y="2438400"/>
            <a:ext cx="609600" cy="304800"/>
          </a:xfrm>
          <a:prstGeom prst="rightArrow">
            <a:avLst>
              <a:gd name="adj1" fmla="val 75000"/>
              <a:gd name="adj2" fmla="val 10000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4419600" y="2438400"/>
            <a:ext cx="27543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if restriction on join attribute</a:t>
            </a:r>
          </a:p>
        </p:txBody>
      </p:sp>
      <p:sp>
        <p:nvSpPr>
          <p:cNvPr id="27656" name="AutoShape 8"/>
          <p:cNvSpPr>
            <a:spLocks noChangeArrowheads="1"/>
          </p:cNvSpPr>
          <p:nvPr/>
        </p:nvSpPr>
        <p:spPr bwMode="auto">
          <a:xfrm rot="16200000" flipH="1">
            <a:off x="3589337" y="4411663"/>
            <a:ext cx="517525" cy="228600"/>
          </a:xfrm>
          <a:prstGeom prst="rightArrow">
            <a:avLst>
              <a:gd name="adj1" fmla="val 75000"/>
              <a:gd name="adj2" fmla="val 11320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4114800" y="4267200"/>
            <a:ext cx="29908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if SP.P# is a foreign key matching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the primary term P.P#</a:t>
            </a:r>
          </a:p>
        </p:txBody>
      </p:sp>
      <p:grpSp>
        <p:nvGrpSpPr>
          <p:cNvPr id="27683" name="Group 35"/>
          <p:cNvGrpSpPr>
            <a:grpSpLocks/>
          </p:cNvGrpSpPr>
          <p:nvPr/>
        </p:nvGrpSpPr>
        <p:grpSpPr bwMode="auto">
          <a:xfrm>
            <a:off x="6934200" y="4114800"/>
            <a:ext cx="1998663" cy="1460500"/>
            <a:chOff x="4368" y="2592"/>
            <a:chExt cx="1259" cy="920"/>
          </a:xfrm>
        </p:grpSpPr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5075" y="2592"/>
              <a:ext cx="202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000">
                  <a:latin typeface="Times New Roman" pitchFamily="18" charset="0"/>
                  <a:ea typeface="新細明體" charset="-120"/>
                </a:rPr>
                <a:t>SP</a:t>
              </a:r>
            </a:p>
          </p:txBody>
        </p:sp>
        <p:grpSp>
          <p:nvGrpSpPr>
            <p:cNvPr id="27660" name="Group 12"/>
            <p:cNvGrpSpPr>
              <a:grpSpLocks/>
            </p:cNvGrpSpPr>
            <p:nvPr/>
          </p:nvGrpSpPr>
          <p:grpSpPr bwMode="auto">
            <a:xfrm>
              <a:off x="4368" y="2606"/>
              <a:ext cx="1259" cy="906"/>
              <a:chOff x="3011" y="4673"/>
              <a:chExt cx="1259" cy="906"/>
            </a:xfrm>
          </p:grpSpPr>
          <p:sp>
            <p:nvSpPr>
              <p:cNvPr id="27661" name="Rectangle 13"/>
              <p:cNvSpPr>
                <a:spLocks noChangeArrowheads="1"/>
              </p:cNvSpPr>
              <p:nvPr/>
            </p:nvSpPr>
            <p:spPr bwMode="auto">
              <a:xfrm>
                <a:off x="3481" y="4845"/>
                <a:ext cx="47" cy="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62" name="Rectangle 14"/>
              <p:cNvSpPr>
                <a:spLocks noChangeArrowheads="1"/>
              </p:cNvSpPr>
              <p:nvPr/>
            </p:nvSpPr>
            <p:spPr bwMode="auto">
              <a:xfrm>
                <a:off x="3074" y="4780"/>
                <a:ext cx="489" cy="62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63" name="Line 15"/>
              <p:cNvSpPr>
                <a:spLocks noChangeShapeType="1"/>
              </p:cNvSpPr>
              <p:nvPr/>
            </p:nvSpPr>
            <p:spPr bwMode="auto">
              <a:xfrm>
                <a:off x="3335" y="4785"/>
                <a:ext cx="0" cy="6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64" name="Line 16"/>
              <p:cNvSpPr>
                <a:spLocks noChangeShapeType="1"/>
              </p:cNvSpPr>
              <p:nvPr/>
            </p:nvSpPr>
            <p:spPr bwMode="auto">
              <a:xfrm>
                <a:off x="3221" y="4780"/>
                <a:ext cx="0" cy="6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65" name="Line 17"/>
              <p:cNvSpPr>
                <a:spLocks noChangeShapeType="1"/>
              </p:cNvSpPr>
              <p:nvPr/>
            </p:nvSpPr>
            <p:spPr bwMode="auto">
              <a:xfrm>
                <a:off x="3457" y="4780"/>
                <a:ext cx="0" cy="6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66" name="Line 18"/>
              <p:cNvSpPr>
                <a:spLocks noChangeShapeType="1"/>
              </p:cNvSpPr>
              <p:nvPr/>
            </p:nvSpPr>
            <p:spPr bwMode="auto">
              <a:xfrm>
                <a:off x="3074" y="4893"/>
                <a:ext cx="48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67" name="Rectangle 19"/>
              <p:cNvSpPr>
                <a:spLocks noChangeArrowheads="1"/>
              </p:cNvSpPr>
              <p:nvPr/>
            </p:nvSpPr>
            <p:spPr bwMode="auto">
              <a:xfrm>
                <a:off x="3011" y="4673"/>
                <a:ext cx="15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000">
                    <a:latin typeface="Times New Roman" pitchFamily="18" charset="0"/>
                    <a:ea typeface="新細明體" charset="-120"/>
                  </a:rPr>
                  <a:t>P</a:t>
                </a:r>
              </a:p>
            </p:txBody>
          </p:sp>
          <p:sp>
            <p:nvSpPr>
              <p:cNvPr id="27668" name="Rectangle 20"/>
              <p:cNvSpPr>
                <a:spLocks noChangeArrowheads="1"/>
              </p:cNvSpPr>
              <p:nvPr/>
            </p:nvSpPr>
            <p:spPr bwMode="auto">
              <a:xfrm>
                <a:off x="3045" y="4777"/>
                <a:ext cx="19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000">
                    <a:latin typeface="Times New Roman" pitchFamily="18" charset="0"/>
                    <a:ea typeface="新細明體" charset="-120"/>
                  </a:rPr>
                  <a:t>P#</a:t>
                </a:r>
              </a:p>
            </p:txBody>
          </p:sp>
          <p:sp>
            <p:nvSpPr>
              <p:cNvPr id="27669" name="Rectangle 21"/>
              <p:cNvSpPr>
                <a:spLocks noChangeArrowheads="1"/>
              </p:cNvSpPr>
              <p:nvPr/>
            </p:nvSpPr>
            <p:spPr bwMode="auto">
              <a:xfrm>
                <a:off x="3045" y="4918"/>
                <a:ext cx="198" cy="6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000">
                    <a:latin typeface="Times New Roman" pitchFamily="18" charset="0"/>
                    <a:ea typeface="新細明體" charset="-120"/>
                  </a:rPr>
                  <a:t>P1</a:t>
                </a:r>
              </a:p>
              <a:p>
                <a:pPr eaLnBrk="0" hangingPunct="0"/>
                <a:r>
                  <a:rPr lang="en-US" altLang="zh-TW" sz="1000">
                    <a:latin typeface="Times New Roman" pitchFamily="18" charset="0"/>
                    <a:ea typeface="新細明體" charset="-120"/>
                  </a:rPr>
                  <a:t>P2</a:t>
                </a:r>
              </a:p>
              <a:p>
                <a:pPr eaLnBrk="0" hangingPunct="0"/>
                <a:r>
                  <a:rPr lang="en-US" altLang="zh-TW" sz="1000">
                    <a:latin typeface="Times New Roman" pitchFamily="18" charset="0"/>
                    <a:ea typeface="新細明體" charset="-120"/>
                  </a:rPr>
                  <a:t>P3</a:t>
                </a:r>
              </a:p>
              <a:p>
                <a:pPr eaLnBrk="0" hangingPunct="0"/>
                <a:r>
                  <a:rPr lang="en-US" altLang="zh-TW" sz="1000">
                    <a:latin typeface="Times New Roman" pitchFamily="18" charset="0"/>
                    <a:ea typeface="新細明體" charset="-120"/>
                  </a:rPr>
                  <a:t>P4</a:t>
                </a:r>
              </a:p>
              <a:p>
                <a:pPr eaLnBrk="0" hangingPunct="0"/>
                <a:r>
                  <a:rPr lang="en-US" altLang="zh-TW" sz="1000">
                    <a:latin typeface="Times New Roman" pitchFamily="18" charset="0"/>
                    <a:ea typeface="新細明體" charset="-120"/>
                  </a:rPr>
                  <a:t>P5</a:t>
                </a:r>
              </a:p>
              <a:p>
                <a:pPr eaLnBrk="0" latinLnBrk="1" hangingPunct="0"/>
                <a:endParaRPr lang="zh-TW" altLang="en-US" sz="10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27670" name="Line 22"/>
              <p:cNvSpPr>
                <a:spLocks noChangeShapeType="1"/>
              </p:cNvSpPr>
              <p:nvPr/>
            </p:nvSpPr>
            <p:spPr bwMode="auto">
              <a:xfrm>
                <a:off x="3779" y="4780"/>
                <a:ext cx="0" cy="4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71" name="Line 23"/>
              <p:cNvSpPr>
                <a:spLocks noChangeShapeType="1"/>
              </p:cNvSpPr>
              <p:nvPr/>
            </p:nvSpPr>
            <p:spPr bwMode="auto">
              <a:xfrm>
                <a:off x="3779" y="4776"/>
                <a:ext cx="43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72" name="Line 24"/>
              <p:cNvSpPr>
                <a:spLocks noChangeShapeType="1"/>
              </p:cNvSpPr>
              <p:nvPr/>
            </p:nvSpPr>
            <p:spPr bwMode="auto">
              <a:xfrm>
                <a:off x="3899" y="4785"/>
                <a:ext cx="0" cy="4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73" name="Line 25"/>
              <p:cNvSpPr>
                <a:spLocks noChangeShapeType="1"/>
              </p:cNvSpPr>
              <p:nvPr/>
            </p:nvSpPr>
            <p:spPr bwMode="auto">
              <a:xfrm>
                <a:off x="4031" y="4785"/>
                <a:ext cx="0" cy="4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74" name="Line 26"/>
              <p:cNvSpPr>
                <a:spLocks noChangeShapeType="1"/>
              </p:cNvSpPr>
              <p:nvPr/>
            </p:nvSpPr>
            <p:spPr bwMode="auto">
              <a:xfrm>
                <a:off x="4216" y="4780"/>
                <a:ext cx="0" cy="4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75" name="Line 27"/>
              <p:cNvSpPr>
                <a:spLocks noChangeShapeType="1"/>
              </p:cNvSpPr>
              <p:nvPr/>
            </p:nvSpPr>
            <p:spPr bwMode="auto">
              <a:xfrm>
                <a:off x="3783" y="4893"/>
                <a:ext cx="4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76" name="Rectangle 28"/>
              <p:cNvSpPr>
                <a:spLocks noChangeArrowheads="1"/>
              </p:cNvSpPr>
              <p:nvPr/>
            </p:nvSpPr>
            <p:spPr bwMode="auto">
              <a:xfrm>
                <a:off x="3743" y="4788"/>
                <a:ext cx="19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000">
                    <a:latin typeface="Times New Roman" pitchFamily="18" charset="0"/>
                    <a:ea typeface="新細明體" charset="-120"/>
                  </a:rPr>
                  <a:t>S#</a:t>
                </a:r>
              </a:p>
            </p:txBody>
          </p:sp>
          <p:sp>
            <p:nvSpPr>
              <p:cNvPr id="27677" name="Rectangle 29"/>
              <p:cNvSpPr>
                <a:spLocks noChangeArrowheads="1"/>
              </p:cNvSpPr>
              <p:nvPr/>
            </p:nvSpPr>
            <p:spPr bwMode="auto">
              <a:xfrm>
                <a:off x="3868" y="4792"/>
                <a:ext cx="19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000">
                    <a:latin typeface="Times New Roman" pitchFamily="18" charset="0"/>
                    <a:ea typeface="新細明體" charset="-120"/>
                  </a:rPr>
                  <a:t>P#</a:t>
                </a:r>
              </a:p>
            </p:txBody>
          </p:sp>
          <p:sp>
            <p:nvSpPr>
              <p:cNvPr id="27678" name="Rectangle 30"/>
              <p:cNvSpPr>
                <a:spLocks noChangeArrowheads="1"/>
              </p:cNvSpPr>
              <p:nvPr/>
            </p:nvSpPr>
            <p:spPr bwMode="auto">
              <a:xfrm>
                <a:off x="3991" y="4792"/>
                <a:ext cx="27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000">
                    <a:latin typeface="Times New Roman" pitchFamily="18" charset="0"/>
                    <a:ea typeface="新細明體" charset="-120"/>
                  </a:rPr>
                  <a:t>QTY</a:t>
                </a:r>
              </a:p>
            </p:txBody>
          </p:sp>
          <p:sp>
            <p:nvSpPr>
              <p:cNvPr id="27679" name="Rectangle 31"/>
              <p:cNvSpPr>
                <a:spLocks noChangeArrowheads="1"/>
              </p:cNvSpPr>
              <p:nvPr/>
            </p:nvSpPr>
            <p:spPr bwMode="auto">
              <a:xfrm>
                <a:off x="3743" y="4929"/>
                <a:ext cx="198" cy="3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000">
                    <a:latin typeface="Times New Roman" pitchFamily="18" charset="0"/>
                    <a:ea typeface="新細明體" charset="-120"/>
                  </a:rPr>
                  <a:t>S1</a:t>
                </a:r>
              </a:p>
              <a:p>
                <a:pPr eaLnBrk="0" hangingPunct="0"/>
                <a:r>
                  <a:rPr lang="en-US" altLang="zh-TW" sz="1000">
                    <a:latin typeface="Times New Roman" pitchFamily="18" charset="0"/>
                    <a:ea typeface="新細明體" charset="-120"/>
                  </a:rPr>
                  <a:t>S2</a:t>
                </a:r>
              </a:p>
              <a:p>
                <a:pPr hangingPunct="0"/>
                <a:endParaRPr lang="zh-TW" altLang="en-US" sz="10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27680" name="Arc 32"/>
              <p:cNvSpPr>
                <a:spLocks/>
              </p:cNvSpPr>
              <p:nvPr/>
            </p:nvSpPr>
            <p:spPr bwMode="auto">
              <a:xfrm>
                <a:off x="3754" y="5363"/>
                <a:ext cx="222" cy="212"/>
              </a:xfrm>
              <a:custGeom>
                <a:avLst/>
                <a:gdLst>
                  <a:gd name="G0" fmla="+- 0 0 0"/>
                  <a:gd name="G1" fmla="+- 102 0 0"/>
                  <a:gd name="G2" fmla="+- 21600 0 0"/>
                  <a:gd name="T0" fmla="*/ 21600 w 21600"/>
                  <a:gd name="T1" fmla="*/ 0 h 21702"/>
                  <a:gd name="T2" fmla="*/ 0 w 21600"/>
                  <a:gd name="T3" fmla="*/ 21702 h 21702"/>
                  <a:gd name="T4" fmla="*/ 0 w 21600"/>
                  <a:gd name="T5" fmla="*/ 102 h 21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702" fill="none" extrusionOk="0">
                    <a:moveTo>
                      <a:pt x="21599" y="0"/>
                    </a:moveTo>
                    <a:cubicBezTo>
                      <a:pt x="21599" y="34"/>
                      <a:pt x="21600" y="68"/>
                      <a:pt x="21600" y="102"/>
                    </a:cubicBezTo>
                    <a:cubicBezTo>
                      <a:pt x="21600" y="12031"/>
                      <a:pt x="11929" y="21701"/>
                      <a:pt x="0" y="21702"/>
                    </a:cubicBezTo>
                  </a:path>
                  <a:path w="21600" h="21702" stroke="0" extrusionOk="0">
                    <a:moveTo>
                      <a:pt x="21599" y="0"/>
                    </a:moveTo>
                    <a:cubicBezTo>
                      <a:pt x="21599" y="34"/>
                      <a:pt x="21600" y="68"/>
                      <a:pt x="21600" y="102"/>
                    </a:cubicBezTo>
                    <a:cubicBezTo>
                      <a:pt x="21600" y="12031"/>
                      <a:pt x="11929" y="21701"/>
                      <a:pt x="0" y="21702"/>
                    </a:cubicBezTo>
                    <a:lnTo>
                      <a:pt x="0" y="102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81" name="Arc 33"/>
              <p:cNvSpPr>
                <a:spLocks/>
              </p:cNvSpPr>
              <p:nvPr/>
            </p:nvSpPr>
            <p:spPr bwMode="auto">
              <a:xfrm>
                <a:off x="3490" y="5449"/>
                <a:ext cx="261" cy="130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sp>
        <p:nvSpPr>
          <p:cNvPr id="27684" name="Rectangle 36"/>
          <p:cNvSpPr>
            <a:spLocks noChangeArrowheads="1"/>
          </p:cNvSpPr>
          <p:nvPr/>
        </p:nvSpPr>
        <p:spPr bwMode="auto">
          <a:xfrm>
            <a:off x="2819400" y="3962400"/>
            <a:ext cx="935038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sp.p# = p.p#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15-</a:t>
            </a:r>
            <a:fld id="{3E152042-7046-410A-8B80-0048E6F30137}" type="slidenum">
              <a:rPr lang="en-US" altLang="zh-TW" smtClean="0"/>
              <a:pPr/>
              <a:t>14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/>
              <a:t>Step 3: Choose candidate low-level procedures</a:t>
            </a:r>
            <a:endParaRPr lang="zh-TW" altLang="en-US" sz="28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buFont typeface="Wingdings" pitchFamily="2" charset="2"/>
              <a:buChar char="§"/>
            </a:pPr>
            <a:r>
              <a:rPr lang="en-US" altLang="zh-TW" b="1"/>
              <a:t>Low-level procedure</a:t>
            </a:r>
          </a:p>
          <a:p>
            <a:pPr lvl="3"/>
            <a:r>
              <a:rPr lang="en-US" altLang="zh-TW" sz="2000"/>
              <a:t>e.g. Join, restriction are low-level operators</a:t>
            </a:r>
          </a:p>
          <a:p>
            <a:pPr lvl="3"/>
            <a:r>
              <a:rPr lang="en-US" altLang="zh-TW" sz="2000"/>
              <a:t>there will be </a:t>
            </a:r>
            <a:r>
              <a:rPr lang="en-US" altLang="zh-TW" sz="2000" u="sng"/>
              <a:t>a set of procedures</a:t>
            </a:r>
            <a:r>
              <a:rPr lang="en-US" altLang="zh-TW" sz="2000"/>
              <a:t> for implementing each operator, </a:t>
            </a:r>
          </a:p>
          <a:p>
            <a:pPr lvl="3">
              <a:buFontTx/>
              <a:buNone/>
            </a:pPr>
            <a:r>
              <a:rPr lang="en-US" altLang="zh-TW" sz="2000"/>
              <a:t>    e.g. Join </a:t>
            </a:r>
            <a:r>
              <a:rPr lang="en-US" altLang="zh-TW" sz="1200"/>
              <a:t>(ref p.11-31)</a:t>
            </a:r>
          </a:p>
          <a:p>
            <a:pPr lvl="3">
              <a:buFontTx/>
              <a:buNone/>
            </a:pPr>
            <a:r>
              <a:rPr lang="en-US" altLang="zh-TW" sz="2000"/>
              <a:t>      &lt;1&gt;  Nested Loop (a brute force)</a:t>
            </a:r>
          </a:p>
          <a:p>
            <a:pPr lvl="3">
              <a:buFontTx/>
              <a:buNone/>
            </a:pPr>
            <a:r>
              <a:rPr lang="en-US" altLang="zh-TW" sz="2000"/>
              <a:t>      &lt;2&gt;  Index lookup (if one relation is indexed on join attribute)</a:t>
            </a:r>
          </a:p>
          <a:p>
            <a:pPr lvl="3">
              <a:buFontTx/>
              <a:buNone/>
            </a:pPr>
            <a:r>
              <a:rPr lang="en-US" altLang="zh-TW" sz="2000"/>
              <a:t>      &lt;3&gt;  Hash lookup (if one relation is hashed by join attribute)</a:t>
            </a:r>
          </a:p>
          <a:p>
            <a:pPr lvl="3">
              <a:buFontTx/>
              <a:buNone/>
            </a:pPr>
            <a:r>
              <a:rPr lang="en-US" altLang="zh-TW" sz="2000"/>
              <a:t>      &lt;4&gt;  Merge (if both relations are indexed on join attribute)</a:t>
            </a:r>
          </a:p>
          <a:p>
            <a:endParaRPr lang="zh-TW" altLang="en-US" sz="200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876675" y="4495800"/>
            <a:ext cx="244475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50000"/>
              </a:lnSpc>
            </a:pPr>
            <a:r>
              <a:rPr lang="en-US" altLang="zh-TW" sz="2000" b="1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>
              <a:lnSpc>
                <a:spcPct val="50000"/>
              </a:lnSpc>
            </a:pPr>
            <a:r>
              <a:rPr lang="en-US" altLang="zh-TW" sz="2000" b="1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>
              <a:lnSpc>
                <a:spcPct val="50000"/>
              </a:lnSpc>
            </a:pPr>
            <a:r>
              <a:rPr lang="en-US" altLang="zh-TW" sz="2000" b="1">
                <a:latin typeface="Times New Roman" pitchFamily="18" charset="0"/>
                <a:ea typeface="新細明體" charset="-120"/>
              </a:rPr>
              <a:t>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15-</a:t>
            </a:r>
            <a:fld id="{3E152042-7046-410A-8B80-0048E6F30137}" type="slidenum">
              <a:rPr lang="en-US" altLang="zh-TW" smtClean="0"/>
              <a:pPr/>
              <a:t>15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/>
              <a:t>Step 3: Choose candidate low-level procedures </a:t>
            </a:r>
            <a:r>
              <a:rPr lang="en-US" altLang="zh-TW" sz="1600" b="0">
                <a:solidFill>
                  <a:schemeClr val="tx1"/>
                </a:solidFill>
                <a:ea typeface="新細明體" charset="-120"/>
              </a:rPr>
              <a:t>(cont.)</a:t>
            </a:r>
            <a:endParaRPr lang="zh-TW" altLang="en-US" sz="1600" b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buFont typeface="Wingdings" pitchFamily="2" charset="2"/>
              <a:buChar char="§"/>
            </a:pPr>
            <a:r>
              <a:rPr lang="en-US" altLang="zh-TW" b="1"/>
              <a:t>Data flow</a:t>
            </a:r>
            <a:endParaRPr lang="zh-TW" altLang="en-US" b="1"/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2398713" y="3035300"/>
            <a:ext cx="1827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2362200" y="3824288"/>
            <a:ext cx="1824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50" name="Arc 6"/>
          <p:cNvSpPr>
            <a:spLocks/>
          </p:cNvSpPr>
          <p:nvPr/>
        </p:nvSpPr>
        <p:spPr bwMode="auto">
          <a:xfrm>
            <a:off x="2347913" y="3460750"/>
            <a:ext cx="190500" cy="365125"/>
          </a:xfrm>
          <a:custGeom>
            <a:avLst/>
            <a:gdLst>
              <a:gd name="G0" fmla="+- 0 0 0"/>
              <a:gd name="G1" fmla="+- 95 0 0"/>
              <a:gd name="G2" fmla="+- 21600 0 0"/>
              <a:gd name="T0" fmla="*/ 21600 w 21600"/>
              <a:gd name="T1" fmla="*/ 0 h 21695"/>
              <a:gd name="T2" fmla="*/ 0 w 21600"/>
              <a:gd name="T3" fmla="*/ 21695 h 21695"/>
              <a:gd name="T4" fmla="*/ 0 w 21600"/>
              <a:gd name="T5" fmla="*/ 95 h 21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95" fill="none" extrusionOk="0">
                <a:moveTo>
                  <a:pt x="21599" y="0"/>
                </a:moveTo>
                <a:cubicBezTo>
                  <a:pt x="21599" y="31"/>
                  <a:pt x="21600" y="63"/>
                  <a:pt x="21600" y="95"/>
                </a:cubicBezTo>
                <a:cubicBezTo>
                  <a:pt x="21600" y="12024"/>
                  <a:pt x="11929" y="21694"/>
                  <a:pt x="0" y="21695"/>
                </a:cubicBezTo>
              </a:path>
              <a:path w="21600" h="21695" stroke="0" extrusionOk="0">
                <a:moveTo>
                  <a:pt x="21599" y="0"/>
                </a:moveTo>
                <a:cubicBezTo>
                  <a:pt x="21599" y="31"/>
                  <a:pt x="21600" y="63"/>
                  <a:pt x="21600" y="95"/>
                </a:cubicBezTo>
                <a:cubicBezTo>
                  <a:pt x="21600" y="12024"/>
                  <a:pt x="11929" y="21694"/>
                  <a:pt x="0" y="21695"/>
                </a:cubicBezTo>
                <a:lnTo>
                  <a:pt x="0" y="95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51" name="Arc 7"/>
          <p:cNvSpPr>
            <a:spLocks/>
          </p:cNvSpPr>
          <p:nvPr/>
        </p:nvSpPr>
        <p:spPr bwMode="auto">
          <a:xfrm>
            <a:off x="2409825" y="3043238"/>
            <a:ext cx="130175" cy="442912"/>
          </a:xfrm>
          <a:custGeom>
            <a:avLst/>
            <a:gdLst>
              <a:gd name="G0" fmla="+- 265 0 0"/>
              <a:gd name="G1" fmla="+- 21600 0 0"/>
              <a:gd name="G2" fmla="+- 21600 0 0"/>
              <a:gd name="T0" fmla="*/ 0 w 21865"/>
              <a:gd name="T1" fmla="*/ 2 h 21600"/>
              <a:gd name="T2" fmla="*/ 21865 w 21865"/>
              <a:gd name="T3" fmla="*/ 21600 h 21600"/>
              <a:gd name="T4" fmla="*/ 265 w 2186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65" h="21600" fill="none" extrusionOk="0">
                <a:moveTo>
                  <a:pt x="-1" y="1"/>
                </a:moveTo>
                <a:cubicBezTo>
                  <a:pt x="88" y="0"/>
                  <a:pt x="176" y="-1"/>
                  <a:pt x="265" y="0"/>
                </a:cubicBezTo>
                <a:cubicBezTo>
                  <a:pt x="12194" y="0"/>
                  <a:pt x="21865" y="9670"/>
                  <a:pt x="21865" y="21600"/>
                </a:cubicBezTo>
              </a:path>
              <a:path w="21865" h="21600" stroke="0" extrusionOk="0">
                <a:moveTo>
                  <a:pt x="-1" y="1"/>
                </a:moveTo>
                <a:cubicBezTo>
                  <a:pt x="88" y="0"/>
                  <a:pt x="176" y="-1"/>
                  <a:pt x="265" y="0"/>
                </a:cubicBezTo>
                <a:cubicBezTo>
                  <a:pt x="12194" y="0"/>
                  <a:pt x="21865" y="9670"/>
                  <a:pt x="21865" y="21600"/>
                </a:cubicBezTo>
                <a:lnTo>
                  <a:pt x="265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52" name="Arc 8"/>
          <p:cNvSpPr>
            <a:spLocks/>
          </p:cNvSpPr>
          <p:nvPr/>
        </p:nvSpPr>
        <p:spPr bwMode="auto">
          <a:xfrm>
            <a:off x="4216400" y="3021013"/>
            <a:ext cx="176213" cy="4206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518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897" y="0"/>
                  <a:pt x="21554" y="9620"/>
                  <a:pt x="21599" y="21518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897" y="0"/>
                  <a:pt x="21554" y="9620"/>
                  <a:pt x="21599" y="21518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53" name="Arc 9"/>
          <p:cNvSpPr>
            <a:spLocks/>
          </p:cNvSpPr>
          <p:nvPr/>
        </p:nvSpPr>
        <p:spPr bwMode="auto">
          <a:xfrm>
            <a:off x="4200525" y="3370263"/>
            <a:ext cx="192088" cy="4540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760663" y="3103563"/>
            <a:ext cx="1420812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existence of indexes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cardinalities of 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relations</a:t>
            </a: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3195638" y="3611563"/>
            <a:ext cx="219075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5345113" y="3098800"/>
            <a:ext cx="1447800" cy="1071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5548313" y="3324225"/>
            <a:ext cx="107632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>
                <a:latin typeface="Times New Roman" pitchFamily="18" charset="0"/>
                <a:ea typeface="新細明體" charset="-120"/>
              </a:rPr>
              <a:t>Optimizer</a:t>
            </a:r>
            <a:endParaRPr lang="en-US" altLang="zh-TW" sz="1600">
              <a:latin typeface="Times New Roman" pitchFamily="18" charset="0"/>
              <a:ea typeface="新細明體" charset="-120"/>
            </a:endParaRP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step3 : access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path selection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2339975" y="4418013"/>
            <a:ext cx="1822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>
            <a:off x="2292350" y="5213350"/>
            <a:ext cx="1827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60" name="Arc 16"/>
          <p:cNvSpPr>
            <a:spLocks/>
          </p:cNvSpPr>
          <p:nvPr/>
        </p:nvSpPr>
        <p:spPr bwMode="auto">
          <a:xfrm>
            <a:off x="2287588" y="4845050"/>
            <a:ext cx="192087" cy="361950"/>
          </a:xfrm>
          <a:custGeom>
            <a:avLst/>
            <a:gdLst>
              <a:gd name="G0" fmla="+- 179 0 0"/>
              <a:gd name="G1" fmla="+- 0 0 0"/>
              <a:gd name="G2" fmla="+- 21600 0 0"/>
              <a:gd name="T0" fmla="*/ 21779 w 21779"/>
              <a:gd name="T1" fmla="*/ 0 h 21600"/>
              <a:gd name="T2" fmla="*/ 0 w 21779"/>
              <a:gd name="T3" fmla="*/ 21599 h 21600"/>
              <a:gd name="T4" fmla="*/ 179 w 21779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79" h="21600" fill="none" extrusionOk="0">
                <a:moveTo>
                  <a:pt x="21779" y="0"/>
                </a:moveTo>
                <a:cubicBezTo>
                  <a:pt x="21779" y="11929"/>
                  <a:pt x="12108" y="21600"/>
                  <a:pt x="179" y="21600"/>
                </a:cubicBezTo>
                <a:cubicBezTo>
                  <a:pt x="119" y="21600"/>
                  <a:pt x="59" y="21599"/>
                  <a:pt x="-1" y="21599"/>
                </a:cubicBezTo>
              </a:path>
              <a:path w="21779" h="21600" stroke="0" extrusionOk="0">
                <a:moveTo>
                  <a:pt x="21779" y="0"/>
                </a:moveTo>
                <a:cubicBezTo>
                  <a:pt x="21779" y="11929"/>
                  <a:pt x="12108" y="21600"/>
                  <a:pt x="179" y="21600"/>
                </a:cubicBezTo>
                <a:cubicBezTo>
                  <a:pt x="119" y="21600"/>
                  <a:pt x="59" y="21599"/>
                  <a:pt x="-1" y="21599"/>
                </a:cubicBezTo>
                <a:lnTo>
                  <a:pt x="179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61" name="Arc 17"/>
          <p:cNvSpPr>
            <a:spLocks/>
          </p:cNvSpPr>
          <p:nvPr/>
        </p:nvSpPr>
        <p:spPr bwMode="auto">
          <a:xfrm>
            <a:off x="2346325" y="4425950"/>
            <a:ext cx="131763" cy="4429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62" name="Arc 18"/>
          <p:cNvSpPr>
            <a:spLocks/>
          </p:cNvSpPr>
          <p:nvPr/>
        </p:nvSpPr>
        <p:spPr bwMode="auto">
          <a:xfrm>
            <a:off x="4154488" y="4403725"/>
            <a:ext cx="174625" cy="4206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63" name="Arc 19"/>
          <p:cNvSpPr>
            <a:spLocks/>
          </p:cNvSpPr>
          <p:nvPr/>
        </p:nvSpPr>
        <p:spPr bwMode="auto">
          <a:xfrm>
            <a:off x="4138613" y="4752975"/>
            <a:ext cx="192087" cy="454025"/>
          </a:xfrm>
          <a:custGeom>
            <a:avLst/>
            <a:gdLst>
              <a:gd name="G0" fmla="+- 181 0 0"/>
              <a:gd name="G1" fmla="+- 0 0 0"/>
              <a:gd name="G2" fmla="+- 21600 0 0"/>
              <a:gd name="T0" fmla="*/ 21781 w 21781"/>
              <a:gd name="T1" fmla="*/ 0 h 21600"/>
              <a:gd name="T2" fmla="*/ 0 w 21781"/>
              <a:gd name="T3" fmla="*/ 21599 h 21600"/>
              <a:gd name="T4" fmla="*/ 181 w 21781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81" h="21600" fill="none" extrusionOk="0">
                <a:moveTo>
                  <a:pt x="21781" y="0"/>
                </a:moveTo>
                <a:cubicBezTo>
                  <a:pt x="21781" y="11929"/>
                  <a:pt x="12110" y="21600"/>
                  <a:pt x="181" y="21600"/>
                </a:cubicBezTo>
                <a:cubicBezTo>
                  <a:pt x="120" y="21600"/>
                  <a:pt x="60" y="21599"/>
                  <a:pt x="-1" y="21599"/>
                </a:cubicBezTo>
              </a:path>
              <a:path w="21781" h="21600" stroke="0" extrusionOk="0">
                <a:moveTo>
                  <a:pt x="21781" y="0"/>
                </a:moveTo>
                <a:cubicBezTo>
                  <a:pt x="21781" y="11929"/>
                  <a:pt x="12110" y="21600"/>
                  <a:pt x="181" y="21600"/>
                </a:cubicBezTo>
                <a:cubicBezTo>
                  <a:pt x="120" y="21600"/>
                  <a:pt x="60" y="21599"/>
                  <a:pt x="-1" y="21599"/>
                </a:cubicBezTo>
                <a:lnTo>
                  <a:pt x="18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64" name="Rectangle 20"/>
          <p:cNvSpPr>
            <a:spLocks noChangeArrowheads="1"/>
          </p:cNvSpPr>
          <p:nvPr/>
        </p:nvSpPr>
        <p:spPr bwMode="auto">
          <a:xfrm>
            <a:off x="2678113" y="4487863"/>
            <a:ext cx="1466850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predefined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low-level procedures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Ref. p.11-31</a:t>
            </a:r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>
            <a:off x="4405313" y="3346450"/>
            <a:ext cx="927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>
            <a:off x="4389438" y="4741863"/>
            <a:ext cx="276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67" name="Line 23"/>
          <p:cNvSpPr>
            <a:spLocks noChangeShapeType="1"/>
          </p:cNvSpPr>
          <p:nvPr/>
        </p:nvSpPr>
        <p:spPr bwMode="auto">
          <a:xfrm flipV="1">
            <a:off x="4687888" y="3848100"/>
            <a:ext cx="0" cy="900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68" name="Line 24"/>
          <p:cNvSpPr>
            <a:spLocks noChangeShapeType="1"/>
          </p:cNvSpPr>
          <p:nvPr/>
        </p:nvSpPr>
        <p:spPr bwMode="auto">
          <a:xfrm>
            <a:off x="4694238" y="385445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69" name="Rectangle 25"/>
          <p:cNvSpPr>
            <a:spLocks noChangeArrowheads="1"/>
          </p:cNvSpPr>
          <p:nvPr/>
        </p:nvSpPr>
        <p:spPr bwMode="auto">
          <a:xfrm>
            <a:off x="5524500" y="2401888"/>
            <a:ext cx="1169988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Canonical Form</a:t>
            </a:r>
          </a:p>
        </p:txBody>
      </p:sp>
      <p:sp>
        <p:nvSpPr>
          <p:cNvPr id="57370" name="AutoShape 26"/>
          <p:cNvSpPr>
            <a:spLocks noChangeArrowheads="1"/>
          </p:cNvSpPr>
          <p:nvPr/>
        </p:nvSpPr>
        <p:spPr bwMode="auto">
          <a:xfrm rot="16200000" flipH="1">
            <a:off x="5750718" y="2707482"/>
            <a:ext cx="385763" cy="304800"/>
          </a:xfrm>
          <a:prstGeom prst="rightArrow">
            <a:avLst>
              <a:gd name="adj1" fmla="val 75000"/>
              <a:gd name="adj2" fmla="val 6328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71" name="Rectangle 27"/>
          <p:cNvSpPr>
            <a:spLocks noChangeArrowheads="1"/>
          </p:cNvSpPr>
          <p:nvPr/>
        </p:nvSpPr>
        <p:spPr bwMode="auto">
          <a:xfrm>
            <a:off x="6234113" y="2614613"/>
            <a:ext cx="401637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e.g.</a:t>
            </a:r>
          </a:p>
        </p:txBody>
      </p:sp>
      <p:sp>
        <p:nvSpPr>
          <p:cNvPr id="57372" name="AutoShape 28"/>
          <p:cNvSpPr>
            <a:spLocks noChangeArrowheads="1"/>
          </p:cNvSpPr>
          <p:nvPr/>
        </p:nvSpPr>
        <p:spPr bwMode="auto">
          <a:xfrm rot="16200000" flipH="1">
            <a:off x="5713412" y="4421188"/>
            <a:ext cx="460375" cy="304800"/>
          </a:xfrm>
          <a:prstGeom prst="rightArrow">
            <a:avLst>
              <a:gd name="adj1" fmla="val 75000"/>
              <a:gd name="adj2" fmla="val 75528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73" name="Rectangle 29"/>
          <p:cNvSpPr>
            <a:spLocks noChangeArrowheads="1"/>
          </p:cNvSpPr>
          <p:nvPr/>
        </p:nvSpPr>
        <p:spPr bwMode="auto">
          <a:xfrm>
            <a:off x="5076825" y="4914900"/>
            <a:ext cx="1476375" cy="63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One or more</a:t>
            </a:r>
          </a:p>
          <a:p>
            <a:pPr algn="l"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candidate procedures</a:t>
            </a:r>
          </a:p>
          <a:p>
            <a:pPr algn="l"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for each operator</a:t>
            </a:r>
          </a:p>
        </p:txBody>
      </p:sp>
      <p:sp>
        <p:nvSpPr>
          <p:cNvPr id="57374" name="AutoShape 30"/>
          <p:cNvSpPr>
            <a:spLocks noChangeArrowheads="1"/>
          </p:cNvSpPr>
          <p:nvPr/>
        </p:nvSpPr>
        <p:spPr bwMode="auto">
          <a:xfrm rot="16200000" flipH="1">
            <a:off x="5745162" y="5684838"/>
            <a:ext cx="396875" cy="304800"/>
          </a:xfrm>
          <a:prstGeom prst="rightArrow">
            <a:avLst>
              <a:gd name="adj1" fmla="val 75000"/>
              <a:gd name="adj2" fmla="val 6511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75" name="Rectangle 31"/>
          <p:cNvSpPr>
            <a:spLocks noChangeArrowheads="1"/>
          </p:cNvSpPr>
          <p:nvPr/>
        </p:nvSpPr>
        <p:spPr bwMode="auto">
          <a:xfrm>
            <a:off x="5605463" y="6181725"/>
            <a:ext cx="528637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Step4</a:t>
            </a:r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6249988" y="5662613"/>
            <a:ext cx="858837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e.g.      ,    ,</a:t>
            </a:r>
          </a:p>
        </p:txBody>
      </p:sp>
      <p:sp>
        <p:nvSpPr>
          <p:cNvPr id="57377" name="Rectangle 33"/>
          <p:cNvSpPr>
            <a:spLocks noChangeArrowheads="1"/>
          </p:cNvSpPr>
          <p:nvPr/>
        </p:nvSpPr>
        <p:spPr bwMode="auto">
          <a:xfrm>
            <a:off x="6203950" y="4498975"/>
            <a:ext cx="5238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p.554</a:t>
            </a:r>
          </a:p>
        </p:txBody>
      </p:sp>
      <p:graphicFrame>
        <p:nvGraphicFramePr>
          <p:cNvPr id="57378" name="Object 3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597650" y="5737225"/>
          <a:ext cx="157163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0" name="Equation" r:id="rId3" imgW="112680" imgH="112680" progId="Equation">
                  <p:embed/>
                </p:oleObj>
              </mc:Choice>
              <mc:Fallback>
                <p:oleObj name="Equation" r:id="rId3" imgW="112680" imgH="112680" progId="Equation">
                  <p:embed/>
                  <p:pic>
                    <p:nvPicPr>
                      <p:cNvPr id="0" name="Object 3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650" y="5737225"/>
                        <a:ext cx="157163" cy="15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9" name="Object 3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824663" y="5743575"/>
          <a:ext cx="149225" cy="14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1" name="Equation" r:id="rId5" imgW="112680" imgH="112680" progId="Equation">
                  <p:embed/>
                </p:oleObj>
              </mc:Choice>
              <mc:Fallback>
                <p:oleObj name="Equation" r:id="rId5" imgW="112680" imgH="112680" progId="Equation">
                  <p:embed/>
                  <p:pic>
                    <p:nvPicPr>
                      <p:cNvPr id="0" name="Object 3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4663" y="5743575"/>
                        <a:ext cx="149225" cy="14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80" name="Group 36"/>
          <p:cNvGrpSpPr>
            <a:grpSpLocks/>
          </p:cNvGrpSpPr>
          <p:nvPr/>
        </p:nvGrpSpPr>
        <p:grpSpPr bwMode="auto">
          <a:xfrm>
            <a:off x="7092950" y="5772150"/>
            <a:ext cx="193675" cy="115888"/>
            <a:chOff x="3748" y="5643"/>
            <a:chExt cx="122" cy="73"/>
          </a:xfrm>
        </p:grpSpPr>
        <p:sp>
          <p:nvSpPr>
            <p:cNvPr id="57381" name="Line 37"/>
            <p:cNvSpPr>
              <a:spLocks noChangeShapeType="1"/>
            </p:cNvSpPr>
            <p:nvPr/>
          </p:nvSpPr>
          <p:spPr bwMode="auto">
            <a:xfrm>
              <a:off x="3754" y="5652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82" name="Line 38"/>
            <p:cNvSpPr>
              <a:spLocks noChangeShapeType="1"/>
            </p:cNvSpPr>
            <p:nvPr/>
          </p:nvSpPr>
          <p:spPr bwMode="auto">
            <a:xfrm flipV="1">
              <a:off x="3758" y="5643"/>
              <a:ext cx="104" cy="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83" name="Line 39"/>
            <p:cNvSpPr>
              <a:spLocks noChangeShapeType="1"/>
            </p:cNvSpPr>
            <p:nvPr/>
          </p:nvSpPr>
          <p:spPr bwMode="auto">
            <a:xfrm>
              <a:off x="3866" y="5651"/>
              <a:ext cx="0" cy="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84" name="Line 40"/>
            <p:cNvSpPr>
              <a:spLocks noChangeShapeType="1"/>
            </p:cNvSpPr>
            <p:nvPr/>
          </p:nvSpPr>
          <p:spPr bwMode="auto">
            <a:xfrm flipH="1" flipV="1">
              <a:off x="3748" y="5647"/>
              <a:ext cx="122" cy="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7385" name="Group 41"/>
          <p:cNvGrpSpPr>
            <a:grpSpLocks/>
          </p:cNvGrpSpPr>
          <p:nvPr/>
        </p:nvGrpSpPr>
        <p:grpSpPr bwMode="auto">
          <a:xfrm>
            <a:off x="6178550" y="2797175"/>
            <a:ext cx="1076325" cy="271463"/>
            <a:chOff x="3172" y="3769"/>
            <a:chExt cx="678" cy="171"/>
          </a:xfrm>
        </p:grpSpPr>
        <p:sp>
          <p:nvSpPr>
            <p:cNvPr id="57386" name="Rectangle 42"/>
            <p:cNvSpPr>
              <a:spLocks noChangeArrowheads="1"/>
            </p:cNvSpPr>
            <p:nvPr/>
          </p:nvSpPr>
          <p:spPr bwMode="auto">
            <a:xfrm>
              <a:off x="3224" y="3769"/>
              <a:ext cx="626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(     (C       I))</a:t>
              </a:r>
            </a:p>
          </p:txBody>
        </p:sp>
        <p:graphicFrame>
          <p:nvGraphicFramePr>
            <p:cNvPr id="57387" name="Object 4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172" y="3802"/>
            <a:ext cx="99" cy="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62" name="Equation" r:id="rId7" imgW="112680" imgH="112680" progId="Equation">
                    <p:embed/>
                  </p:oleObj>
                </mc:Choice>
                <mc:Fallback>
                  <p:oleObj name="Equation" r:id="rId7" imgW="112680" imgH="112680" progId="Equation">
                    <p:embed/>
                    <p:pic>
                      <p:nvPicPr>
                        <p:cNvPr id="0" name="Object 4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2" y="3802"/>
                          <a:ext cx="99" cy="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88" name="Object 4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322" y="3806"/>
            <a:ext cx="94" cy="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63" name="Equation" r:id="rId8" imgW="112680" imgH="112680" progId="Equation">
                    <p:embed/>
                  </p:oleObj>
                </mc:Choice>
                <mc:Fallback>
                  <p:oleObj name="Equation" r:id="rId8" imgW="112680" imgH="112680" progId="Equation">
                    <p:embed/>
                    <p:pic>
                      <p:nvPicPr>
                        <p:cNvPr id="0" name="Object 4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2" y="3806"/>
                          <a:ext cx="94" cy="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7389" name="Group 45"/>
            <p:cNvGrpSpPr>
              <a:grpSpLocks/>
            </p:cNvGrpSpPr>
            <p:nvPr/>
          </p:nvGrpSpPr>
          <p:grpSpPr bwMode="auto">
            <a:xfrm>
              <a:off x="3548" y="3817"/>
              <a:ext cx="122" cy="73"/>
              <a:chOff x="3548" y="3817"/>
              <a:chExt cx="122" cy="73"/>
            </a:xfrm>
          </p:grpSpPr>
          <p:sp>
            <p:nvSpPr>
              <p:cNvPr id="57390" name="Line 46"/>
              <p:cNvSpPr>
                <a:spLocks noChangeShapeType="1"/>
              </p:cNvSpPr>
              <p:nvPr/>
            </p:nvSpPr>
            <p:spPr bwMode="auto">
              <a:xfrm>
                <a:off x="3554" y="3826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7391" name="Line 47"/>
              <p:cNvSpPr>
                <a:spLocks noChangeShapeType="1"/>
              </p:cNvSpPr>
              <p:nvPr/>
            </p:nvSpPr>
            <p:spPr bwMode="auto">
              <a:xfrm flipV="1">
                <a:off x="3558" y="3817"/>
                <a:ext cx="104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7392" name="Line 48"/>
              <p:cNvSpPr>
                <a:spLocks noChangeShapeType="1"/>
              </p:cNvSpPr>
              <p:nvPr/>
            </p:nvSpPr>
            <p:spPr bwMode="auto">
              <a:xfrm>
                <a:off x="3666" y="3825"/>
                <a:ext cx="0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7393" name="Line 49"/>
              <p:cNvSpPr>
                <a:spLocks noChangeShapeType="1"/>
              </p:cNvSpPr>
              <p:nvPr/>
            </p:nvSpPr>
            <p:spPr bwMode="auto">
              <a:xfrm flipH="1" flipV="1">
                <a:off x="3548" y="3821"/>
                <a:ext cx="12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sp>
        <p:nvSpPr>
          <p:cNvPr id="57394" name="Rectangle 50"/>
          <p:cNvSpPr>
            <a:spLocks noChangeArrowheads="1"/>
          </p:cNvSpPr>
          <p:nvPr/>
        </p:nvSpPr>
        <p:spPr bwMode="auto">
          <a:xfrm>
            <a:off x="2371725" y="2773363"/>
            <a:ext cx="13112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latin typeface="Times New Roman" pitchFamily="18" charset="0"/>
                <a:ea typeface="新細明體" charset="-120"/>
              </a:rPr>
              <a:t>System catalog</a:t>
            </a:r>
          </a:p>
        </p:txBody>
      </p:sp>
      <p:sp>
        <p:nvSpPr>
          <p:cNvPr id="57395" name="Rectangle 51"/>
          <p:cNvSpPr>
            <a:spLocks noChangeArrowheads="1"/>
          </p:cNvSpPr>
          <p:nvPr/>
        </p:nvSpPr>
        <p:spPr bwMode="auto">
          <a:xfrm>
            <a:off x="3368675" y="3860800"/>
            <a:ext cx="225425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50000"/>
              </a:lnSpc>
            </a:pPr>
            <a:r>
              <a:rPr lang="en-US" altLang="zh-TW" sz="1400" b="1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>
              <a:lnSpc>
                <a:spcPct val="50000"/>
              </a:lnSpc>
            </a:pPr>
            <a:r>
              <a:rPr lang="en-US" altLang="zh-TW" sz="1400" b="1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>
              <a:lnSpc>
                <a:spcPct val="50000"/>
              </a:lnSpc>
            </a:pPr>
            <a:r>
              <a:rPr lang="en-US" altLang="zh-TW" sz="1400" b="1">
                <a:latin typeface="Times New Roman" pitchFamily="18" charset="0"/>
                <a:ea typeface="新細明體" charset="-120"/>
              </a:rPr>
              <a:t>.</a:t>
            </a:r>
          </a:p>
        </p:txBody>
      </p:sp>
      <p:sp>
        <p:nvSpPr>
          <p:cNvPr id="57396" name="Rectangle 52"/>
          <p:cNvSpPr>
            <a:spLocks noChangeArrowheads="1"/>
          </p:cNvSpPr>
          <p:nvPr/>
        </p:nvSpPr>
        <p:spPr bwMode="auto">
          <a:xfrm>
            <a:off x="6548438" y="5929313"/>
            <a:ext cx="803275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TW" sz="1400" b="1">
                <a:latin typeface="Times New Roman" pitchFamily="18" charset="0"/>
                <a:ea typeface="新細明體" charset="-120"/>
              </a:rPr>
              <a:t>2   3    2</a:t>
            </a:r>
          </a:p>
        </p:txBody>
      </p:sp>
      <p:sp>
        <p:nvSpPr>
          <p:cNvPr id="57397" name="Rectangle 53"/>
          <p:cNvSpPr>
            <a:spLocks noChangeArrowheads="1"/>
          </p:cNvSpPr>
          <p:nvPr/>
        </p:nvSpPr>
        <p:spPr bwMode="auto">
          <a:xfrm>
            <a:off x="2247900" y="41608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latin typeface="Times New Roman" pitchFamily="18" charset="0"/>
                <a:ea typeface="新細明體" charset="-120"/>
              </a:rPr>
              <a:t>Lib</a:t>
            </a:r>
          </a:p>
        </p:txBody>
      </p:sp>
      <p:sp>
        <p:nvSpPr>
          <p:cNvPr id="57398" name="Rectangle 54"/>
          <p:cNvSpPr>
            <a:spLocks noChangeArrowheads="1"/>
          </p:cNvSpPr>
          <p:nvPr/>
        </p:nvSpPr>
        <p:spPr bwMode="auto">
          <a:xfrm>
            <a:off x="5556250" y="1196975"/>
            <a:ext cx="754063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SQL</a:t>
            </a:r>
          </a:p>
          <a:p>
            <a:pPr eaLnBrk="0" hangingPunct="0"/>
            <a:endParaRPr lang="en-US" altLang="zh-TW" sz="1400">
              <a:latin typeface="Times New Roman" pitchFamily="18" charset="0"/>
              <a:ea typeface="新細明體" charset="-120"/>
            </a:endParaRPr>
          </a:p>
          <a:p>
            <a:pPr eaLnBrk="0" hangingPunct="0"/>
            <a:endParaRPr lang="en-US" altLang="zh-TW" sz="1400">
              <a:latin typeface="Times New Roman" pitchFamily="18" charset="0"/>
              <a:ea typeface="新細明體" charset="-120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Algebra</a:t>
            </a:r>
          </a:p>
        </p:txBody>
      </p:sp>
      <p:sp>
        <p:nvSpPr>
          <p:cNvPr id="57399" name="AutoShape 55"/>
          <p:cNvSpPr>
            <a:spLocks noChangeArrowheads="1"/>
          </p:cNvSpPr>
          <p:nvPr/>
        </p:nvSpPr>
        <p:spPr bwMode="auto">
          <a:xfrm rot="16200000" flipH="1">
            <a:off x="5784850" y="2139950"/>
            <a:ext cx="317500" cy="304800"/>
          </a:xfrm>
          <a:prstGeom prst="rightArrow">
            <a:avLst>
              <a:gd name="adj1" fmla="val 75000"/>
              <a:gd name="adj2" fmla="val 52088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400" name="AutoShape 56"/>
          <p:cNvSpPr>
            <a:spLocks noChangeArrowheads="1"/>
          </p:cNvSpPr>
          <p:nvPr/>
        </p:nvSpPr>
        <p:spPr bwMode="auto">
          <a:xfrm rot="16200000" flipH="1">
            <a:off x="5762625" y="1552575"/>
            <a:ext cx="317500" cy="260350"/>
          </a:xfrm>
          <a:prstGeom prst="rightArrow">
            <a:avLst>
              <a:gd name="adj1" fmla="val 75000"/>
              <a:gd name="adj2" fmla="val 60981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7401" name="Group 57"/>
          <p:cNvGrpSpPr>
            <a:grpSpLocks/>
          </p:cNvGrpSpPr>
          <p:nvPr/>
        </p:nvGrpSpPr>
        <p:grpSpPr bwMode="auto">
          <a:xfrm>
            <a:off x="7010400" y="4510088"/>
            <a:ext cx="838200" cy="838200"/>
            <a:chOff x="3696" y="4848"/>
            <a:chExt cx="528" cy="528"/>
          </a:xfrm>
        </p:grpSpPr>
        <p:grpSp>
          <p:nvGrpSpPr>
            <p:cNvPr id="57402" name="Group 58"/>
            <p:cNvGrpSpPr>
              <a:grpSpLocks/>
            </p:cNvGrpSpPr>
            <p:nvPr/>
          </p:nvGrpSpPr>
          <p:grpSpPr bwMode="auto">
            <a:xfrm>
              <a:off x="3696" y="4896"/>
              <a:ext cx="122" cy="73"/>
              <a:chOff x="3748" y="5643"/>
              <a:chExt cx="122" cy="73"/>
            </a:xfrm>
          </p:grpSpPr>
          <p:sp>
            <p:nvSpPr>
              <p:cNvPr id="57403" name="Line 59"/>
              <p:cNvSpPr>
                <a:spLocks noChangeShapeType="1"/>
              </p:cNvSpPr>
              <p:nvPr/>
            </p:nvSpPr>
            <p:spPr bwMode="auto">
              <a:xfrm>
                <a:off x="3754" y="5652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7404" name="Line 60"/>
              <p:cNvSpPr>
                <a:spLocks noChangeShapeType="1"/>
              </p:cNvSpPr>
              <p:nvPr/>
            </p:nvSpPr>
            <p:spPr bwMode="auto">
              <a:xfrm flipV="1">
                <a:off x="3758" y="5643"/>
                <a:ext cx="104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7405" name="Line 61"/>
              <p:cNvSpPr>
                <a:spLocks noChangeShapeType="1"/>
              </p:cNvSpPr>
              <p:nvPr/>
            </p:nvSpPr>
            <p:spPr bwMode="auto">
              <a:xfrm>
                <a:off x="3866" y="5651"/>
                <a:ext cx="0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7406" name="Line 62"/>
              <p:cNvSpPr>
                <a:spLocks noChangeShapeType="1"/>
              </p:cNvSpPr>
              <p:nvPr/>
            </p:nvSpPr>
            <p:spPr bwMode="auto">
              <a:xfrm flipH="1" flipV="1">
                <a:off x="3748" y="5647"/>
                <a:ext cx="12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7407" name="AutoShape 63"/>
            <p:cNvSpPr>
              <a:spLocks noChangeArrowheads="1"/>
            </p:cNvSpPr>
            <p:nvPr/>
          </p:nvSpPr>
          <p:spPr bwMode="auto">
            <a:xfrm>
              <a:off x="3744" y="5040"/>
              <a:ext cx="48" cy="144"/>
            </a:xfrm>
            <a:prstGeom prst="downArrow">
              <a:avLst>
                <a:gd name="adj1" fmla="val 50000"/>
                <a:gd name="adj2" fmla="val 75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TW" altLang="en-US"/>
            </a:p>
          </p:txBody>
        </p:sp>
        <p:sp>
          <p:nvSpPr>
            <p:cNvPr id="57408" name="Text Box 64"/>
            <p:cNvSpPr txBox="1">
              <a:spLocks noChangeArrowheads="1"/>
            </p:cNvSpPr>
            <p:nvPr/>
          </p:nvSpPr>
          <p:spPr bwMode="auto">
            <a:xfrm>
              <a:off x="3840" y="4848"/>
              <a:ext cx="1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6</a:t>
              </a:r>
            </a:p>
          </p:txBody>
        </p:sp>
        <p:sp>
          <p:nvSpPr>
            <p:cNvPr id="57409" name="Text Box 65"/>
            <p:cNvSpPr txBox="1">
              <a:spLocks noChangeArrowheads="1"/>
            </p:cNvSpPr>
            <p:nvPr/>
          </p:nvSpPr>
          <p:spPr bwMode="auto">
            <a:xfrm>
              <a:off x="3744" y="4992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choose</a:t>
              </a:r>
            </a:p>
          </p:txBody>
        </p:sp>
        <p:sp>
          <p:nvSpPr>
            <p:cNvPr id="57410" name="Text Box 66"/>
            <p:cNvSpPr txBox="1">
              <a:spLocks noChangeArrowheads="1"/>
            </p:cNvSpPr>
            <p:nvPr/>
          </p:nvSpPr>
          <p:spPr bwMode="auto">
            <a:xfrm>
              <a:off x="3840" y="5184"/>
              <a:ext cx="1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2</a:t>
              </a:r>
            </a:p>
          </p:txBody>
        </p:sp>
        <p:grpSp>
          <p:nvGrpSpPr>
            <p:cNvPr id="57411" name="Group 67"/>
            <p:cNvGrpSpPr>
              <a:grpSpLocks/>
            </p:cNvGrpSpPr>
            <p:nvPr/>
          </p:nvGrpSpPr>
          <p:grpSpPr bwMode="auto">
            <a:xfrm>
              <a:off x="3696" y="5232"/>
              <a:ext cx="122" cy="73"/>
              <a:chOff x="3748" y="5643"/>
              <a:chExt cx="122" cy="73"/>
            </a:xfrm>
          </p:grpSpPr>
          <p:sp>
            <p:nvSpPr>
              <p:cNvPr id="57412" name="Line 68"/>
              <p:cNvSpPr>
                <a:spLocks noChangeShapeType="1"/>
              </p:cNvSpPr>
              <p:nvPr/>
            </p:nvSpPr>
            <p:spPr bwMode="auto">
              <a:xfrm>
                <a:off x="3754" y="5652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7413" name="Line 69"/>
              <p:cNvSpPr>
                <a:spLocks noChangeShapeType="1"/>
              </p:cNvSpPr>
              <p:nvPr/>
            </p:nvSpPr>
            <p:spPr bwMode="auto">
              <a:xfrm flipV="1">
                <a:off x="3758" y="5643"/>
                <a:ext cx="104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7414" name="Line 70"/>
              <p:cNvSpPr>
                <a:spLocks noChangeShapeType="1"/>
              </p:cNvSpPr>
              <p:nvPr/>
            </p:nvSpPr>
            <p:spPr bwMode="auto">
              <a:xfrm>
                <a:off x="3866" y="5651"/>
                <a:ext cx="0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7415" name="Line 71"/>
              <p:cNvSpPr>
                <a:spLocks noChangeShapeType="1"/>
              </p:cNvSpPr>
              <p:nvPr/>
            </p:nvSpPr>
            <p:spPr bwMode="auto">
              <a:xfrm flipH="1" flipV="1">
                <a:off x="3748" y="5647"/>
                <a:ext cx="12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15-</a:t>
            </a:r>
            <a:fld id="{3E152042-7046-410A-8B80-0048E6F30137}" type="slidenum">
              <a:rPr lang="en-US" altLang="zh-TW" smtClean="0"/>
              <a:pPr/>
              <a:t>16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610600" cy="838200"/>
          </a:xfrm>
        </p:spPr>
        <p:txBody>
          <a:bodyPr/>
          <a:lstStyle/>
          <a:p>
            <a:r>
              <a:rPr lang="en-US" altLang="zh-TW" sz="2600"/>
              <a:t>Step 4: Generate query plans and choose the cheapest</a:t>
            </a:r>
            <a:endParaRPr lang="zh-TW" altLang="en-US" sz="2000" b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buFont typeface="Wingdings" pitchFamily="2" charset="2"/>
              <a:buChar char="§"/>
            </a:pPr>
            <a:r>
              <a:rPr lang="en-US" altLang="zh-TW" b="1"/>
              <a:t>Query plan</a:t>
            </a:r>
          </a:p>
          <a:p>
            <a:pPr lvl="3"/>
            <a:r>
              <a:rPr lang="en-US" altLang="zh-TW" sz="2000"/>
              <a:t>is built by combing together a set of candidate implementation procedures</a:t>
            </a:r>
          </a:p>
          <a:p>
            <a:pPr lvl="3">
              <a:lnSpc>
                <a:spcPct val="150000"/>
              </a:lnSpc>
            </a:pPr>
            <a:r>
              <a:rPr lang="en-US" altLang="zh-TW" sz="2000"/>
              <a:t>for any given query</a:t>
            </a:r>
          </a:p>
          <a:p>
            <a:pPr lvl="3">
              <a:buFontTx/>
              <a:buNone/>
            </a:pPr>
            <a:endParaRPr lang="en-US" altLang="zh-TW" sz="2000"/>
          </a:p>
          <a:p>
            <a:pPr lvl="3">
              <a:buFontTx/>
              <a:buNone/>
            </a:pPr>
            <a:endParaRPr lang="en-US" altLang="zh-TW" sz="2000"/>
          </a:p>
          <a:p>
            <a:pPr lvl="3">
              <a:lnSpc>
                <a:spcPct val="30000"/>
              </a:lnSpc>
              <a:buFontTx/>
              <a:buNone/>
            </a:pPr>
            <a:r>
              <a:rPr lang="en-US" altLang="zh-TW" sz="2000"/>
              <a:t>  many many reasonable plans </a:t>
            </a:r>
          </a:p>
          <a:p>
            <a:pPr lvl="3">
              <a:lnSpc>
                <a:spcPct val="290000"/>
              </a:lnSpc>
              <a:buFontTx/>
              <a:buNone/>
            </a:pPr>
            <a:r>
              <a:rPr lang="en-US" altLang="zh-TW" sz="2000"/>
              <a:t>  </a:t>
            </a:r>
            <a:r>
              <a:rPr lang="en-US" altLang="zh-TW">
                <a:latin typeface="Comic Sans MS" pitchFamily="66" charset="0"/>
              </a:rPr>
              <a:t>Note:</a:t>
            </a:r>
            <a:r>
              <a:rPr lang="en-US" altLang="zh-TW" sz="2000"/>
              <a:t> may not be a good idea to generate all possible plans.</a:t>
            </a:r>
          </a:p>
          <a:p>
            <a:pPr lvl="3">
              <a:buFontTx/>
              <a:buNone/>
            </a:pPr>
            <a:endParaRPr lang="en-US" altLang="zh-TW" sz="2000"/>
          </a:p>
          <a:p>
            <a:pPr lvl="3">
              <a:buFontTx/>
              <a:buNone/>
            </a:pPr>
            <a:endParaRPr lang="en-US" altLang="zh-TW" sz="2000"/>
          </a:p>
          <a:p>
            <a:pPr lvl="3">
              <a:lnSpc>
                <a:spcPct val="0"/>
              </a:lnSpc>
              <a:buFontTx/>
              <a:buNone/>
            </a:pPr>
            <a:r>
              <a:rPr lang="en-US" altLang="zh-TW" sz="2000"/>
              <a:t>           heuristic technique "keep the set within bound"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sz="2000"/>
              <a:t>                    (reducing the search space)</a:t>
            </a:r>
          </a:p>
          <a:p>
            <a:endParaRPr lang="zh-TW" altLang="en-US" sz="2000"/>
          </a:p>
        </p:txBody>
      </p:sp>
      <p:sp>
        <p:nvSpPr>
          <p:cNvPr id="30724" name="AutoShape 4"/>
          <p:cNvSpPr>
            <a:spLocks noChangeArrowheads="1"/>
          </p:cNvSpPr>
          <p:nvPr/>
        </p:nvSpPr>
        <p:spPr bwMode="auto">
          <a:xfrm rot="16200000" flipH="1">
            <a:off x="3254375" y="3146425"/>
            <a:ext cx="431800" cy="234950"/>
          </a:xfrm>
          <a:prstGeom prst="rightArrow">
            <a:avLst>
              <a:gd name="adj1" fmla="val 75000"/>
              <a:gd name="adj2" fmla="val 919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25" name="AutoShape 5"/>
          <p:cNvSpPr>
            <a:spLocks noChangeArrowheads="1"/>
          </p:cNvSpPr>
          <p:nvPr/>
        </p:nvSpPr>
        <p:spPr bwMode="auto">
          <a:xfrm rot="16200000" flipH="1">
            <a:off x="4549775" y="4822825"/>
            <a:ext cx="406400" cy="209550"/>
          </a:xfrm>
          <a:prstGeom prst="rightArrow">
            <a:avLst>
              <a:gd name="adj1" fmla="val 75000"/>
              <a:gd name="adj2" fmla="val 9697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15-</a:t>
            </a:r>
            <a:fld id="{3E152042-7046-410A-8B80-0048E6F30137}" type="slidenum">
              <a:rPr lang="en-US" altLang="zh-TW" smtClean="0"/>
              <a:pPr/>
              <a:t>17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0" y="381000"/>
            <a:ext cx="8540750" cy="838200"/>
          </a:xfrm>
        </p:spPr>
        <p:txBody>
          <a:bodyPr/>
          <a:lstStyle/>
          <a:p>
            <a:r>
              <a:rPr lang="en-US" altLang="zh-TW" sz="2600"/>
              <a:t>Step 4: Generate query plans and choose the cheapest </a:t>
            </a:r>
            <a:r>
              <a:rPr lang="en-US" altLang="zh-TW" sz="1600" b="0">
                <a:solidFill>
                  <a:schemeClr val="tx1"/>
                </a:solidFill>
                <a:ea typeface="新細明體" charset="-120"/>
              </a:rPr>
              <a:t>(cont.)</a:t>
            </a:r>
            <a:endParaRPr lang="zh-TW" altLang="en-US" sz="1600" b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3">
              <a:buSzPct val="120000"/>
              <a:buFont typeface="Wingdings" pitchFamily="2" charset="2"/>
              <a:buChar char="§"/>
            </a:pPr>
            <a:r>
              <a:rPr lang="en-US" altLang="zh-TW" sz="2000" b="1"/>
              <a:t>Data flow</a:t>
            </a:r>
          </a:p>
          <a:p>
            <a:endParaRPr lang="zh-TW" altLang="en-US" sz="2000" b="1"/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3081338" y="2341563"/>
            <a:ext cx="2541587" cy="3403600"/>
            <a:chOff x="1246" y="3946"/>
            <a:chExt cx="1601" cy="2144"/>
          </a:xfrm>
        </p:grpSpPr>
        <p:sp>
          <p:nvSpPr>
            <p:cNvPr id="31749" name="Rectangle 5"/>
            <p:cNvSpPr>
              <a:spLocks noChangeArrowheads="1"/>
            </p:cNvSpPr>
            <p:nvPr/>
          </p:nvSpPr>
          <p:spPr bwMode="auto">
            <a:xfrm>
              <a:off x="1811" y="4208"/>
              <a:ext cx="743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750" name="Rectangle 6"/>
            <p:cNvSpPr>
              <a:spLocks noChangeArrowheads="1"/>
            </p:cNvSpPr>
            <p:nvPr/>
          </p:nvSpPr>
          <p:spPr bwMode="auto">
            <a:xfrm>
              <a:off x="1793" y="4626"/>
              <a:ext cx="111" cy="1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751" name="Rectangle 7"/>
            <p:cNvSpPr>
              <a:spLocks noChangeArrowheads="1"/>
            </p:cNvSpPr>
            <p:nvPr/>
          </p:nvSpPr>
          <p:spPr bwMode="auto">
            <a:xfrm>
              <a:off x="2022" y="4635"/>
              <a:ext cx="111" cy="1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752" name="Rectangle 8"/>
            <p:cNvSpPr>
              <a:spLocks noChangeArrowheads="1"/>
            </p:cNvSpPr>
            <p:nvPr/>
          </p:nvSpPr>
          <p:spPr bwMode="auto">
            <a:xfrm>
              <a:off x="2489" y="4626"/>
              <a:ext cx="111" cy="1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753" name="Rectangle 9"/>
            <p:cNvSpPr>
              <a:spLocks noChangeArrowheads="1"/>
            </p:cNvSpPr>
            <p:nvPr/>
          </p:nvSpPr>
          <p:spPr bwMode="auto">
            <a:xfrm>
              <a:off x="1664" y="5109"/>
              <a:ext cx="1183" cy="4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754" name="Rectangle 10"/>
            <p:cNvSpPr>
              <a:spLocks noChangeArrowheads="1"/>
            </p:cNvSpPr>
            <p:nvPr/>
          </p:nvSpPr>
          <p:spPr bwMode="auto">
            <a:xfrm>
              <a:off x="2022" y="5854"/>
              <a:ext cx="156" cy="2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755" name="Rectangle 11"/>
            <p:cNvSpPr>
              <a:spLocks noChangeArrowheads="1"/>
            </p:cNvSpPr>
            <p:nvPr/>
          </p:nvSpPr>
          <p:spPr bwMode="auto">
            <a:xfrm>
              <a:off x="1864" y="4243"/>
              <a:ext cx="58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Step 4(a)</a:t>
              </a:r>
            </a:p>
          </p:txBody>
        </p:sp>
        <p:sp>
          <p:nvSpPr>
            <p:cNvPr id="31756" name="Rectangle 12"/>
            <p:cNvSpPr>
              <a:spLocks noChangeArrowheads="1"/>
            </p:cNvSpPr>
            <p:nvPr/>
          </p:nvSpPr>
          <p:spPr bwMode="auto">
            <a:xfrm>
              <a:off x="1652" y="5152"/>
              <a:ext cx="1133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Step 4(b)</a:t>
              </a:r>
            </a:p>
            <a:p>
              <a:pPr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choose the cheapest</a:t>
              </a:r>
            </a:p>
          </p:txBody>
        </p:sp>
        <p:sp>
          <p:nvSpPr>
            <p:cNvPr id="31757" name="Rectangle 13"/>
            <p:cNvSpPr>
              <a:spLocks noChangeArrowheads="1"/>
            </p:cNvSpPr>
            <p:nvPr/>
          </p:nvSpPr>
          <p:spPr bwMode="auto">
            <a:xfrm>
              <a:off x="1318" y="5880"/>
              <a:ext cx="55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cheapest</a:t>
              </a:r>
            </a:p>
          </p:txBody>
        </p:sp>
        <p:sp>
          <p:nvSpPr>
            <p:cNvPr id="31758" name="Rectangle 14"/>
            <p:cNvSpPr>
              <a:spLocks noChangeArrowheads="1"/>
            </p:cNvSpPr>
            <p:nvPr/>
          </p:nvSpPr>
          <p:spPr bwMode="auto">
            <a:xfrm>
              <a:off x="1246" y="4579"/>
              <a:ext cx="406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query</a:t>
              </a:r>
            </a:p>
            <a:p>
              <a:pPr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plans</a:t>
              </a:r>
            </a:p>
          </p:txBody>
        </p:sp>
        <p:sp>
          <p:nvSpPr>
            <p:cNvPr id="31759" name="AutoShape 15"/>
            <p:cNvSpPr>
              <a:spLocks noChangeArrowheads="1"/>
            </p:cNvSpPr>
            <p:nvPr/>
          </p:nvSpPr>
          <p:spPr bwMode="auto">
            <a:xfrm rot="16200000" flipH="1">
              <a:off x="2033" y="3972"/>
              <a:ext cx="218" cy="166"/>
            </a:xfrm>
            <a:prstGeom prst="rightArrow">
              <a:avLst>
                <a:gd name="adj1" fmla="val 75000"/>
                <a:gd name="adj2" fmla="val 6566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760" name="AutoShape 16"/>
            <p:cNvSpPr>
              <a:spLocks noChangeArrowheads="1"/>
            </p:cNvSpPr>
            <p:nvPr/>
          </p:nvSpPr>
          <p:spPr bwMode="auto">
            <a:xfrm rot="16200000" flipH="1">
              <a:off x="2051" y="4880"/>
              <a:ext cx="182" cy="220"/>
            </a:xfrm>
            <a:prstGeom prst="rightArrow">
              <a:avLst>
                <a:gd name="adj1" fmla="val 75000"/>
                <a:gd name="adj2" fmla="val 5000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761" name="Line 17"/>
            <p:cNvSpPr>
              <a:spLocks noChangeShapeType="1"/>
            </p:cNvSpPr>
            <p:nvPr/>
          </p:nvSpPr>
          <p:spPr bwMode="auto">
            <a:xfrm flipH="1">
              <a:off x="1840" y="4435"/>
              <a:ext cx="44" cy="1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762" name="Line 18"/>
            <p:cNvSpPr>
              <a:spLocks noChangeShapeType="1"/>
            </p:cNvSpPr>
            <p:nvPr/>
          </p:nvSpPr>
          <p:spPr bwMode="auto">
            <a:xfrm>
              <a:off x="2073" y="4472"/>
              <a:ext cx="0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763" name="Line 19"/>
            <p:cNvSpPr>
              <a:spLocks noChangeShapeType="1"/>
            </p:cNvSpPr>
            <p:nvPr/>
          </p:nvSpPr>
          <p:spPr bwMode="auto">
            <a:xfrm>
              <a:off x="2516" y="4462"/>
              <a:ext cx="37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764" name="Line 20"/>
            <p:cNvSpPr>
              <a:spLocks noChangeShapeType="1"/>
            </p:cNvSpPr>
            <p:nvPr/>
          </p:nvSpPr>
          <p:spPr bwMode="auto">
            <a:xfrm>
              <a:off x="2118" y="5600"/>
              <a:ext cx="0" cy="2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3830638" y="1981200"/>
            <a:ext cx="13144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output of step 3</a:t>
            </a:r>
          </a:p>
        </p:txBody>
      </p:sp>
      <p:grpSp>
        <p:nvGrpSpPr>
          <p:cNvPr id="31766" name="Group 22"/>
          <p:cNvGrpSpPr>
            <a:grpSpLocks/>
          </p:cNvGrpSpPr>
          <p:nvPr/>
        </p:nvGrpSpPr>
        <p:grpSpPr bwMode="auto">
          <a:xfrm>
            <a:off x="5738813" y="2836863"/>
            <a:ext cx="1076325" cy="271462"/>
            <a:chOff x="2920" y="4258"/>
            <a:chExt cx="678" cy="171"/>
          </a:xfrm>
        </p:grpSpPr>
        <p:sp>
          <p:nvSpPr>
            <p:cNvPr id="31767" name="Rectangle 23"/>
            <p:cNvSpPr>
              <a:spLocks noChangeArrowheads="1"/>
            </p:cNvSpPr>
            <p:nvPr/>
          </p:nvSpPr>
          <p:spPr bwMode="auto">
            <a:xfrm>
              <a:off x="2972" y="4258"/>
              <a:ext cx="626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(     (C       I))</a:t>
              </a:r>
            </a:p>
          </p:txBody>
        </p:sp>
        <p:graphicFrame>
          <p:nvGraphicFramePr>
            <p:cNvPr id="31768" name="Object 2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920" y="4291"/>
            <a:ext cx="99" cy="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0" name="Equation" r:id="rId3" imgW="112680" imgH="112680" progId="Equation">
                    <p:embed/>
                  </p:oleObj>
                </mc:Choice>
                <mc:Fallback>
                  <p:oleObj name="Equation" r:id="rId3" imgW="112680" imgH="112680" progId="Equation">
                    <p:embed/>
                    <p:pic>
                      <p:nvPicPr>
                        <p:cNvPr id="0" name="Object 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0" y="4291"/>
                          <a:ext cx="99" cy="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9" name="Object 2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070" y="4295"/>
            <a:ext cx="94" cy="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1" name="Equation" r:id="rId5" imgW="112680" imgH="112680" progId="Equation">
                    <p:embed/>
                  </p:oleObj>
                </mc:Choice>
                <mc:Fallback>
                  <p:oleObj name="Equation" r:id="rId5" imgW="112680" imgH="112680" progId="Equation">
                    <p:embed/>
                    <p:pic>
                      <p:nvPicPr>
                        <p:cNvPr id="0" name="Object 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0" y="4295"/>
                          <a:ext cx="94" cy="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770" name="Group 26"/>
            <p:cNvGrpSpPr>
              <a:grpSpLocks/>
            </p:cNvGrpSpPr>
            <p:nvPr/>
          </p:nvGrpSpPr>
          <p:grpSpPr bwMode="auto">
            <a:xfrm>
              <a:off x="3296" y="4306"/>
              <a:ext cx="122" cy="73"/>
              <a:chOff x="3296" y="4306"/>
              <a:chExt cx="122" cy="73"/>
            </a:xfrm>
          </p:grpSpPr>
          <p:sp>
            <p:nvSpPr>
              <p:cNvPr id="31771" name="Line 27"/>
              <p:cNvSpPr>
                <a:spLocks noChangeShapeType="1"/>
              </p:cNvSpPr>
              <p:nvPr/>
            </p:nvSpPr>
            <p:spPr bwMode="auto">
              <a:xfrm>
                <a:off x="3302" y="4315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1772" name="Line 28"/>
              <p:cNvSpPr>
                <a:spLocks noChangeShapeType="1"/>
              </p:cNvSpPr>
              <p:nvPr/>
            </p:nvSpPr>
            <p:spPr bwMode="auto">
              <a:xfrm flipV="1">
                <a:off x="3306" y="4306"/>
                <a:ext cx="104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1773" name="Line 29"/>
              <p:cNvSpPr>
                <a:spLocks noChangeShapeType="1"/>
              </p:cNvSpPr>
              <p:nvPr/>
            </p:nvSpPr>
            <p:spPr bwMode="auto">
              <a:xfrm>
                <a:off x="3414" y="4314"/>
                <a:ext cx="0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1774" name="Line 30"/>
              <p:cNvSpPr>
                <a:spLocks noChangeShapeType="1"/>
              </p:cNvSpPr>
              <p:nvPr/>
            </p:nvSpPr>
            <p:spPr bwMode="auto">
              <a:xfrm flipH="1" flipV="1">
                <a:off x="3296" y="4310"/>
                <a:ext cx="12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5743575" y="2608263"/>
            <a:ext cx="8032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latin typeface="Times New Roman" pitchFamily="18" charset="0"/>
                <a:ea typeface="新細明體" charset="-120"/>
              </a:rPr>
              <a:t>2   3     2</a:t>
            </a:r>
          </a:p>
        </p:txBody>
      </p:sp>
      <p:grpSp>
        <p:nvGrpSpPr>
          <p:cNvPr id="31776" name="Group 32"/>
          <p:cNvGrpSpPr>
            <a:grpSpLocks/>
          </p:cNvGrpSpPr>
          <p:nvPr/>
        </p:nvGrpSpPr>
        <p:grpSpPr bwMode="auto">
          <a:xfrm>
            <a:off x="4799013" y="5224463"/>
            <a:ext cx="485775" cy="598487"/>
            <a:chOff x="2328" y="5762"/>
            <a:chExt cx="306" cy="377"/>
          </a:xfrm>
        </p:grpSpPr>
        <p:graphicFrame>
          <p:nvGraphicFramePr>
            <p:cNvPr id="31777" name="Object 3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328" y="5780"/>
            <a:ext cx="99" cy="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2" name="Equation" r:id="rId7" imgW="112680" imgH="112680" progId="Equation">
                    <p:embed/>
                  </p:oleObj>
                </mc:Choice>
                <mc:Fallback>
                  <p:oleObj name="Equation" r:id="rId7" imgW="112680" imgH="112680" progId="Equation">
                    <p:embed/>
                    <p:pic>
                      <p:nvPicPr>
                        <p:cNvPr id="0" name="Object 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8" y="5780"/>
                          <a:ext cx="99" cy="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8" name="Object 3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334" y="5898"/>
            <a:ext cx="94" cy="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3" name="Equation" r:id="rId8" imgW="112680" imgH="112680" progId="Equation">
                    <p:embed/>
                  </p:oleObj>
                </mc:Choice>
                <mc:Fallback>
                  <p:oleObj name="Equation" r:id="rId8" imgW="112680" imgH="112680" progId="Equation">
                    <p:embed/>
                    <p:pic>
                      <p:nvPicPr>
                        <p:cNvPr id="0" name="Object 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4" y="5898"/>
                          <a:ext cx="94" cy="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779" name="Group 35"/>
            <p:cNvGrpSpPr>
              <a:grpSpLocks/>
            </p:cNvGrpSpPr>
            <p:nvPr/>
          </p:nvGrpSpPr>
          <p:grpSpPr bwMode="auto">
            <a:xfrm>
              <a:off x="2336" y="6031"/>
              <a:ext cx="122" cy="73"/>
              <a:chOff x="2336" y="6031"/>
              <a:chExt cx="122" cy="73"/>
            </a:xfrm>
          </p:grpSpPr>
          <p:sp>
            <p:nvSpPr>
              <p:cNvPr id="31780" name="Line 36"/>
              <p:cNvSpPr>
                <a:spLocks noChangeShapeType="1"/>
              </p:cNvSpPr>
              <p:nvPr/>
            </p:nvSpPr>
            <p:spPr bwMode="auto">
              <a:xfrm>
                <a:off x="2342" y="6040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1781" name="Line 37"/>
              <p:cNvSpPr>
                <a:spLocks noChangeShapeType="1"/>
              </p:cNvSpPr>
              <p:nvPr/>
            </p:nvSpPr>
            <p:spPr bwMode="auto">
              <a:xfrm flipV="1">
                <a:off x="2346" y="6031"/>
                <a:ext cx="104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1782" name="Line 38"/>
              <p:cNvSpPr>
                <a:spLocks noChangeShapeType="1"/>
              </p:cNvSpPr>
              <p:nvPr/>
            </p:nvSpPr>
            <p:spPr bwMode="auto">
              <a:xfrm>
                <a:off x="2454" y="6039"/>
                <a:ext cx="0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1783" name="Line 39"/>
              <p:cNvSpPr>
                <a:spLocks noChangeShapeType="1"/>
              </p:cNvSpPr>
              <p:nvPr/>
            </p:nvSpPr>
            <p:spPr bwMode="auto">
              <a:xfrm flipH="1" flipV="1">
                <a:off x="2336" y="6035"/>
                <a:ext cx="12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1784" name="Rectangle 40"/>
            <p:cNvSpPr>
              <a:spLocks noChangeArrowheads="1"/>
            </p:cNvSpPr>
            <p:nvPr/>
          </p:nvSpPr>
          <p:spPr bwMode="auto">
            <a:xfrm>
              <a:off x="2464" y="5762"/>
              <a:ext cx="170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2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2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1</a:t>
              </a:r>
            </a:p>
          </p:txBody>
        </p:sp>
      </p:grpSp>
      <p:graphicFrame>
        <p:nvGraphicFramePr>
          <p:cNvPr id="31785" name="Object 41">
            <a:hlinkClick r:id="" action="ppaction://ole?verb=0"/>
          </p:cNvPr>
          <p:cNvGraphicFramePr>
            <a:graphicFrameLocks/>
          </p:cNvGraphicFramePr>
          <p:nvPr/>
        </p:nvGraphicFramePr>
        <p:xfrm>
          <a:off x="5351463" y="3749675"/>
          <a:ext cx="157162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4" name="Equation" r:id="rId9" imgW="112680" imgH="112680" progId="Equation">
                  <p:embed/>
                </p:oleObj>
              </mc:Choice>
              <mc:Fallback>
                <p:oleObj name="Equation" r:id="rId9" imgW="112680" imgH="112680" progId="Equation">
                  <p:embed/>
                  <p:pic>
                    <p:nvPicPr>
                      <p:cNvPr id="0" name="Object 4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463" y="3749675"/>
                        <a:ext cx="157162" cy="15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6" name="Object 4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372100" y="3538538"/>
          <a:ext cx="149225" cy="14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5" name="Equation" r:id="rId10" imgW="112680" imgH="112680" progId="Equation">
                  <p:embed/>
                </p:oleObj>
              </mc:Choice>
              <mc:Fallback>
                <p:oleObj name="Equation" r:id="rId10" imgW="112680" imgH="112680" progId="Equation">
                  <p:embed/>
                  <p:pic>
                    <p:nvPicPr>
                      <p:cNvPr id="0" name="Object 4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3538538"/>
                        <a:ext cx="149225" cy="14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87" name="Group 43"/>
          <p:cNvGrpSpPr>
            <a:grpSpLocks/>
          </p:cNvGrpSpPr>
          <p:nvPr/>
        </p:nvGrpSpPr>
        <p:grpSpPr bwMode="auto">
          <a:xfrm>
            <a:off x="5364163" y="3381375"/>
            <a:ext cx="193675" cy="115888"/>
            <a:chOff x="2684" y="4601"/>
            <a:chExt cx="122" cy="73"/>
          </a:xfrm>
        </p:grpSpPr>
        <p:sp>
          <p:nvSpPr>
            <p:cNvPr id="31788" name="Line 44"/>
            <p:cNvSpPr>
              <a:spLocks noChangeShapeType="1"/>
            </p:cNvSpPr>
            <p:nvPr/>
          </p:nvSpPr>
          <p:spPr bwMode="auto">
            <a:xfrm>
              <a:off x="2690" y="4610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789" name="Line 45"/>
            <p:cNvSpPr>
              <a:spLocks noChangeShapeType="1"/>
            </p:cNvSpPr>
            <p:nvPr/>
          </p:nvSpPr>
          <p:spPr bwMode="auto">
            <a:xfrm flipV="1">
              <a:off x="2694" y="4601"/>
              <a:ext cx="104" cy="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790" name="Line 46"/>
            <p:cNvSpPr>
              <a:spLocks noChangeShapeType="1"/>
            </p:cNvSpPr>
            <p:nvPr/>
          </p:nvSpPr>
          <p:spPr bwMode="auto">
            <a:xfrm>
              <a:off x="2802" y="4609"/>
              <a:ext cx="0" cy="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791" name="Line 47"/>
            <p:cNvSpPr>
              <a:spLocks noChangeShapeType="1"/>
            </p:cNvSpPr>
            <p:nvPr/>
          </p:nvSpPr>
          <p:spPr bwMode="auto">
            <a:xfrm flipH="1" flipV="1">
              <a:off x="2684" y="4605"/>
              <a:ext cx="122" cy="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1792" name="Rectangle 48"/>
          <p:cNvSpPr>
            <a:spLocks noChangeArrowheads="1"/>
          </p:cNvSpPr>
          <p:nvPr/>
        </p:nvSpPr>
        <p:spPr bwMode="auto">
          <a:xfrm>
            <a:off x="5481638" y="3419475"/>
            <a:ext cx="25717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1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2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31793" name="Rectangle 49"/>
          <p:cNvSpPr>
            <a:spLocks noChangeArrowheads="1"/>
          </p:cNvSpPr>
          <p:nvPr/>
        </p:nvSpPr>
        <p:spPr bwMode="auto">
          <a:xfrm>
            <a:off x="4618038" y="3340100"/>
            <a:ext cx="3333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...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15-</a:t>
            </a:r>
            <a:fld id="{3E152042-7046-410A-8B80-0048E6F30137}" type="slidenum">
              <a:rPr lang="en-US" altLang="zh-TW" smtClean="0"/>
              <a:pPr/>
              <a:t>18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0" y="381000"/>
            <a:ext cx="8769350" cy="838200"/>
          </a:xfrm>
        </p:spPr>
        <p:txBody>
          <a:bodyPr/>
          <a:lstStyle/>
          <a:p>
            <a:r>
              <a:rPr lang="en-US" altLang="zh-TW" sz="2600"/>
              <a:t>Step 4: Generate query plans and choose the cheapest </a:t>
            </a:r>
            <a:r>
              <a:rPr lang="en-US" altLang="zh-TW" sz="1600" b="0">
                <a:solidFill>
                  <a:schemeClr val="tx1"/>
                </a:solidFill>
                <a:ea typeface="新細明體" charset="-120"/>
              </a:rPr>
              <a:t>(cont.)</a:t>
            </a:r>
            <a:endParaRPr lang="zh-TW" altLang="en-US" sz="1600" b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buFont typeface="Wingdings" pitchFamily="2" charset="2"/>
              <a:buChar char="§"/>
            </a:pPr>
            <a:r>
              <a:rPr lang="en-US" altLang="zh-TW" b="1"/>
              <a:t>Choosing the cheapest</a:t>
            </a:r>
          </a:p>
          <a:p>
            <a:pPr lvl="3"/>
            <a:r>
              <a:rPr lang="en-US" altLang="zh-TW" sz="2000"/>
              <a:t>require a method for assigning a </a:t>
            </a:r>
            <a:r>
              <a:rPr lang="en-US" altLang="zh-TW" sz="2000" u="sng"/>
              <a:t>cost</a:t>
            </a:r>
            <a:r>
              <a:rPr lang="en-US" altLang="zh-TW" sz="2000"/>
              <a:t> to any given </a:t>
            </a:r>
            <a:r>
              <a:rPr lang="en-US" altLang="zh-TW" sz="2000" u="sng"/>
              <a:t>plan</a:t>
            </a:r>
            <a:r>
              <a:rPr lang="en-US" altLang="zh-TW" sz="2000"/>
              <a:t>.</a:t>
            </a:r>
          </a:p>
          <a:p>
            <a:pPr lvl="3"/>
            <a:r>
              <a:rPr lang="en-US" altLang="zh-TW" sz="2000"/>
              <a:t>factor of cost formula:</a:t>
            </a:r>
          </a:p>
          <a:p>
            <a:pPr lvl="3">
              <a:buFontTx/>
              <a:buNone/>
            </a:pPr>
            <a:r>
              <a:rPr lang="en-US" altLang="zh-TW" sz="2000"/>
              <a:t>   (1) # of disk I/O</a:t>
            </a:r>
          </a:p>
          <a:p>
            <a:pPr lvl="3">
              <a:buFontTx/>
              <a:buNone/>
            </a:pPr>
            <a:r>
              <a:rPr lang="en-US" altLang="zh-TW" sz="2000"/>
              <a:t>   (2) CPU utilization</a:t>
            </a:r>
          </a:p>
          <a:p>
            <a:pPr lvl="3">
              <a:buFontTx/>
              <a:buNone/>
            </a:pPr>
            <a:r>
              <a:rPr lang="en-US" altLang="zh-TW" sz="2000"/>
              <a:t>   (3) size of intermediate results</a:t>
            </a:r>
          </a:p>
          <a:p>
            <a:pPr lvl="3">
              <a:spcBef>
                <a:spcPct val="80000"/>
              </a:spcBef>
            </a:pPr>
            <a:endParaRPr lang="en-US" altLang="zh-TW" sz="2000"/>
          </a:p>
          <a:p>
            <a:pPr lvl="3">
              <a:spcBef>
                <a:spcPct val="0"/>
              </a:spcBef>
            </a:pPr>
            <a:r>
              <a:rPr lang="en-US" altLang="zh-TW" sz="2000"/>
              <a:t>a difficult problem [Jarke 84, 17.3. p.564 ACM computing surveys] [Yao 79, 17.8 TODS]</a:t>
            </a:r>
          </a:p>
          <a:p>
            <a:endParaRPr lang="zh-TW" altLang="en-US" sz="2000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2865438" y="3573463"/>
            <a:ext cx="576262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50000"/>
              </a:lnSpc>
            </a:pPr>
            <a:r>
              <a:rPr lang="en-US" altLang="zh-TW" sz="1400" b="1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>
              <a:lnSpc>
                <a:spcPct val="50000"/>
              </a:lnSpc>
            </a:pPr>
            <a:r>
              <a:rPr lang="en-US" altLang="zh-TW" sz="1400" b="1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>
              <a:lnSpc>
                <a:spcPct val="50000"/>
              </a:lnSpc>
            </a:pPr>
            <a:r>
              <a:rPr lang="en-US" altLang="zh-TW" sz="1400" b="1">
                <a:latin typeface="Times New Roman" pitchFamily="18" charset="0"/>
                <a:ea typeface="新細明體" charset="-120"/>
              </a:rPr>
              <a:t>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15-</a:t>
            </a:r>
            <a:fld id="{3E152042-7046-410A-8B80-0048E6F30137}" type="slidenum">
              <a:rPr lang="en-US" altLang="zh-TW" smtClean="0"/>
              <a:pPr/>
              <a:t>19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Contents</a:t>
            </a:r>
            <a:endParaRPr lang="zh-TW" altLang="en-US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6150" y="1700213"/>
            <a:ext cx="6408738" cy="3816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15.1 </a:t>
            </a:r>
            <a:r>
              <a:rPr lang="en-US" altLang="zh-TW" dirty="0"/>
              <a:t>Introduction to Query Optimization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15.2 </a:t>
            </a:r>
            <a:r>
              <a:rPr lang="en-US" altLang="zh-TW" dirty="0"/>
              <a:t>The Optimization Process: An Overview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15.3 </a:t>
            </a:r>
            <a:r>
              <a:rPr lang="en-US" altLang="zh-TW" dirty="0"/>
              <a:t>Optimization in System R</a:t>
            </a:r>
          </a:p>
          <a:p>
            <a:pPr>
              <a:lnSpc>
                <a:spcPct val="90000"/>
              </a:lnSpc>
            </a:pPr>
            <a:r>
              <a:rPr lang="zh-TW" altLang="en-US" dirty="0" smtClean="0"/>
              <a:t>1</a:t>
            </a:r>
            <a:r>
              <a:rPr lang="en-US" altLang="zh-TW" dirty="0" smtClean="0"/>
              <a:t>5</a:t>
            </a:r>
            <a:r>
              <a:rPr lang="zh-TW" altLang="en-US" dirty="0" smtClean="0"/>
              <a:t>.</a:t>
            </a:r>
            <a:r>
              <a:rPr lang="zh-TW" altLang="en-US" dirty="0"/>
              <a:t>4 </a:t>
            </a:r>
            <a:r>
              <a:rPr lang="en-US" altLang="zh-TW" dirty="0"/>
              <a:t>Optimization in INGRES</a:t>
            </a:r>
          </a:p>
          <a:p>
            <a:pPr>
              <a:lnSpc>
                <a:spcPct val="90000"/>
              </a:lnSpc>
            </a:pPr>
            <a:r>
              <a:rPr lang="zh-TW" altLang="en-US" dirty="0" smtClean="0"/>
              <a:t>1</a:t>
            </a:r>
            <a:r>
              <a:rPr lang="en-US" altLang="zh-TW" dirty="0" smtClean="0"/>
              <a:t>5</a:t>
            </a:r>
            <a:r>
              <a:rPr lang="zh-TW" altLang="en-US" dirty="0" smtClean="0"/>
              <a:t>.</a:t>
            </a:r>
            <a:r>
              <a:rPr lang="zh-TW" altLang="en-US" dirty="0"/>
              <a:t>5 </a:t>
            </a:r>
            <a:r>
              <a:rPr lang="en-US" altLang="zh-TW" dirty="0"/>
              <a:t>Implementing the Join Operators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15-</a:t>
            </a:r>
            <a:fld id="{3E152042-7046-410A-8B80-0048E6F30137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852738"/>
            <a:ext cx="8420100" cy="792162"/>
          </a:xfrm>
        </p:spPr>
        <p:txBody>
          <a:bodyPr/>
          <a:lstStyle/>
          <a:p>
            <a:r>
              <a:rPr lang="en-US" altLang="zh-TW" sz="3600" dirty="0" smtClean="0"/>
              <a:t>15.3 </a:t>
            </a:r>
            <a:r>
              <a:rPr lang="en-US" altLang="zh-TW" sz="3600" dirty="0"/>
              <a:t>Optimization in System R</a:t>
            </a:r>
            <a:endParaRPr lang="zh-TW" altLang="en-US" sz="36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15-</a:t>
            </a:r>
            <a:fld id="{BF8064F8-DA22-4BF7-9E0E-EBEA2B43544F}" type="slidenum">
              <a:rPr lang="en-US" altLang="zh-TW" smtClean="0"/>
              <a:pPr/>
              <a:t>20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/>
              <a:t>Optimization in System R</a:t>
            </a:r>
            <a:endParaRPr lang="zh-TW" altLang="en-US" sz="320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371600"/>
            <a:ext cx="8856663" cy="4648200"/>
          </a:xfrm>
        </p:spPr>
        <p:txBody>
          <a:bodyPr/>
          <a:lstStyle/>
          <a:p>
            <a:pPr lvl="2">
              <a:lnSpc>
                <a:spcPct val="70000"/>
              </a:lnSpc>
              <a:buFont typeface="Wingdings" pitchFamily="2" charset="2"/>
              <a:buChar char="§"/>
            </a:pPr>
            <a:r>
              <a:rPr lang="en-US" altLang="zh-TW"/>
              <a:t>Only minor changes to DB2 and SQL/DS.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TW"/>
              <a:t>Query in System R (SQL) is a set of "select-from-where" block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TW"/>
              <a:t>System R optimizer</a:t>
            </a:r>
            <a:endParaRPr lang="en-US" altLang="zh-TW" sz="1800"/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/>
              <a:t>step1: choosing block order first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/>
              <a:t>           in case of nested =&gt; </a:t>
            </a:r>
            <a:r>
              <a:rPr lang="en-US" altLang="zh-TW" u="sng"/>
              <a:t>innermost block first</a:t>
            </a:r>
            <a:r>
              <a:rPr lang="en-US" altLang="zh-TW"/>
              <a:t> 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/>
              <a:t>step2: optimizing individual blocks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sz="1800"/>
              <a:t>         </a:t>
            </a:r>
            <a:r>
              <a:rPr lang="en-US" altLang="zh-TW" sz="1800">
                <a:latin typeface="Comic Sans MS" pitchFamily="66" charset="0"/>
              </a:rPr>
              <a:t>Note:</a:t>
            </a:r>
            <a:r>
              <a:rPr lang="en-US" altLang="zh-TW" sz="1800"/>
              <a:t> certain possible query plan will never be considered.</a:t>
            </a:r>
          </a:p>
          <a:p>
            <a:pPr lvl="2">
              <a:lnSpc>
                <a:spcPct val="110000"/>
              </a:lnSpc>
              <a:buFont typeface="Wingdings" pitchFamily="2" charset="2"/>
              <a:buChar char="§"/>
            </a:pPr>
            <a:r>
              <a:rPr lang="en-US" altLang="zh-TW"/>
              <a:t>The statistical information for optimizer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zh-TW" i="1"/>
              <a:t>       </a:t>
            </a:r>
            <a:r>
              <a:rPr lang="en-US" altLang="zh-TW" sz="1800"/>
              <a:t>Where: from the </a:t>
            </a:r>
            <a:r>
              <a:rPr lang="en-US" altLang="zh-TW" sz="1800" u="sng"/>
              <a:t>system catalog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TW" sz="1800"/>
              <a:t>        What:  1. # of tuples on each relation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TW" sz="1800"/>
              <a:t>                    2. # of pages occupied by each relation.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TW" sz="1800"/>
              <a:t>                    3. percentage of pages occupied by each relation.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TW" sz="1800"/>
              <a:t>                    4. # of distinct data values for each index.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TW" sz="1800"/>
              <a:t>                    5. # of pages occupied by each index.</a:t>
            </a:r>
          </a:p>
          <a:p>
            <a:pPr>
              <a:lnSpc>
                <a:spcPct val="70000"/>
              </a:lnSpc>
            </a:pPr>
            <a:endParaRPr lang="zh-TW" altLang="en-US" sz="180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508125" y="5715000"/>
            <a:ext cx="78644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新細明體" charset="-120"/>
              </a:rPr>
              <a:t>       </a:t>
            </a:r>
            <a:r>
              <a:rPr lang="en-US" altLang="zh-TW" sz="1800">
                <a:latin typeface="Comic Sans MS" pitchFamily="66" charset="0"/>
                <a:ea typeface="華康行書體(P)" pitchFamily="66" charset="-120"/>
              </a:rPr>
              <a:t>Note:</a:t>
            </a:r>
            <a:r>
              <a:rPr lang="en-US" altLang="zh-TW" sz="2000">
                <a:latin typeface="Times New Roman" pitchFamily="18" charset="0"/>
                <a:ea typeface="新細明體" charset="-120"/>
              </a:rPr>
              <a:t> not updated every time the database is updated. (overhead??)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3657600" y="5410200"/>
            <a:ext cx="8826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30000"/>
              </a:lnSpc>
            </a:pPr>
            <a:endParaRPr lang="en-US" altLang="zh-TW" sz="1600" b="1">
              <a:latin typeface="Times New Roman" pitchFamily="18" charset="0"/>
              <a:ea typeface="新細明體" charset="-120"/>
            </a:endParaRPr>
          </a:p>
          <a:p>
            <a:pPr eaLnBrk="0" hangingPunct="0">
              <a:lnSpc>
                <a:spcPct val="30000"/>
              </a:lnSpc>
            </a:pPr>
            <a:r>
              <a:rPr lang="en-US" altLang="zh-TW" sz="1600" b="1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>
              <a:lnSpc>
                <a:spcPct val="30000"/>
              </a:lnSpc>
            </a:pPr>
            <a:r>
              <a:rPr lang="en-US" altLang="zh-TW" sz="1600" b="1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>
              <a:lnSpc>
                <a:spcPct val="30000"/>
              </a:lnSpc>
            </a:pPr>
            <a:r>
              <a:rPr lang="en-US" altLang="zh-TW" sz="1600" b="1">
                <a:latin typeface="Times New Roman" pitchFamily="18" charset="0"/>
                <a:ea typeface="新細明體" charset="-120"/>
              </a:rPr>
              <a:t>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15-</a:t>
            </a:r>
            <a:fld id="{3E152042-7046-410A-8B80-0048E6F30137}" type="slidenum">
              <a:rPr lang="en-US" altLang="zh-TW" smtClean="0"/>
              <a:pPr/>
              <a:t>21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/>
              <a:t>Optimization in System R </a:t>
            </a:r>
            <a:r>
              <a:rPr lang="en-US" altLang="zh-TW" sz="1600" b="0">
                <a:solidFill>
                  <a:schemeClr val="tx1"/>
                </a:solidFill>
                <a:ea typeface="新細明體" charset="-120"/>
              </a:rPr>
              <a:t>(cont.)</a:t>
            </a:r>
            <a:endParaRPr lang="zh-TW" altLang="en-US" sz="1600" b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905000" y="1412875"/>
            <a:ext cx="6935788" cy="438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TW" sz="2000">
                <a:latin typeface="Times New Roman" pitchFamily="18" charset="0"/>
              </a:rPr>
              <a:t>Given a query block</a:t>
            </a:r>
          </a:p>
          <a:p>
            <a:pPr lvl="1" algn="l"/>
            <a:r>
              <a:rPr lang="en-US" altLang="zh-TW" sz="2000" b="1" u="sng">
                <a:latin typeface="Times New Roman" pitchFamily="18" charset="0"/>
              </a:rPr>
              <a:t>case 1</a:t>
            </a:r>
            <a:r>
              <a:rPr lang="en-US" altLang="zh-TW" sz="2000">
                <a:latin typeface="Times New Roman" pitchFamily="18" charset="0"/>
              </a:rPr>
              <a:t>. involves just a restriction and/or projection</a:t>
            </a:r>
          </a:p>
          <a:p>
            <a:pPr lvl="1" algn="l"/>
            <a:r>
              <a:rPr lang="en-US" altLang="zh-TW" sz="2000">
                <a:latin typeface="Times New Roman" pitchFamily="18" charset="0"/>
              </a:rPr>
              <a:t>   1. statistical information (in catalog)</a:t>
            </a:r>
          </a:p>
          <a:p>
            <a:pPr lvl="1" algn="l"/>
            <a:r>
              <a:rPr lang="en-US" altLang="zh-TW" sz="2000">
                <a:latin typeface="Times New Roman" pitchFamily="18" charset="0"/>
              </a:rPr>
              <a:t>   2. formulas for </a:t>
            </a:r>
            <a:r>
              <a:rPr lang="en-US" altLang="zh-TW" sz="2000" u="sng">
                <a:latin typeface="Times New Roman" pitchFamily="18" charset="0"/>
              </a:rPr>
              <a:t>size estimates </a:t>
            </a:r>
            <a:r>
              <a:rPr lang="en-US" altLang="zh-TW" sz="2000">
                <a:latin typeface="Times New Roman" pitchFamily="18" charset="0"/>
              </a:rPr>
              <a:t>of intermediate results.</a:t>
            </a:r>
          </a:p>
          <a:p>
            <a:pPr lvl="1" algn="l"/>
            <a:r>
              <a:rPr lang="en-US" altLang="zh-TW" sz="2000">
                <a:latin typeface="Times New Roman" pitchFamily="18" charset="0"/>
              </a:rPr>
              <a:t>   3. formulas for </a:t>
            </a:r>
            <a:r>
              <a:rPr lang="en-US" altLang="zh-TW" sz="2000" u="sng">
                <a:latin typeface="Times New Roman" pitchFamily="18" charset="0"/>
              </a:rPr>
              <a:t>cost</a:t>
            </a:r>
            <a:r>
              <a:rPr lang="en-US" altLang="zh-TW" sz="2000">
                <a:latin typeface="Times New Roman" pitchFamily="18" charset="0"/>
              </a:rPr>
              <a:t> of low-level operations (next section)</a:t>
            </a:r>
          </a:p>
          <a:p>
            <a:pPr lvl="1" algn="l"/>
            <a:endParaRPr lang="en-US" altLang="zh-TW" sz="2000">
              <a:latin typeface="Times New Roman" pitchFamily="18" charset="0"/>
            </a:endParaRPr>
          </a:p>
          <a:p>
            <a:pPr lvl="1" algn="l"/>
            <a:endParaRPr lang="en-US" altLang="zh-TW" sz="2000">
              <a:latin typeface="Times New Roman" pitchFamily="18" charset="0"/>
            </a:endParaRPr>
          </a:p>
          <a:p>
            <a:pPr lvl="1" algn="l">
              <a:lnSpc>
                <a:spcPct val="60000"/>
              </a:lnSpc>
            </a:pPr>
            <a:r>
              <a:rPr lang="en-US" altLang="zh-TW" sz="2000">
                <a:latin typeface="Times New Roman" pitchFamily="18" charset="0"/>
              </a:rPr>
              <a:t>          choose a strategy for constructing the query operation.</a:t>
            </a:r>
          </a:p>
          <a:p>
            <a:pPr lvl="1" algn="l">
              <a:lnSpc>
                <a:spcPct val="150000"/>
              </a:lnSpc>
            </a:pPr>
            <a:r>
              <a:rPr lang="en-US" altLang="zh-TW" sz="2000" b="1" u="sng">
                <a:latin typeface="Times New Roman" pitchFamily="18" charset="0"/>
              </a:rPr>
              <a:t>case 2</a:t>
            </a:r>
            <a:r>
              <a:rPr lang="en-US" altLang="zh-TW" sz="2000">
                <a:latin typeface="Times New Roman" pitchFamily="18" charset="0"/>
              </a:rPr>
              <a:t>. involves one or more join operations</a:t>
            </a:r>
          </a:p>
          <a:p>
            <a:pPr lvl="1" algn="l"/>
            <a:r>
              <a:rPr lang="en-US" altLang="zh-TW" sz="2000">
                <a:latin typeface="Times New Roman" pitchFamily="18" charset="0"/>
              </a:rPr>
              <a:t>             e.g. A join B join C join D</a:t>
            </a:r>
          </a:p>
          <a:p>
            <a:pPr lvl="1" algn="l"/>
            <a:endParaRPr lang="en-US" altLang="zh-TW" sz="2000">
              <a:latin typeface="Times New Roman" pitchFamily="18" charset="0"/>
            </a:endParaRPr>
          </a:p>
          <a:p>
            <a:pPr lvl="1" algn="l"/>
            <a:endParaRPr lang="en-US" altLang="zh-TW" sz="2000">
              <a:latin typeface="Times New Roman" pitchFamily="18" charset="0"/>
            </a:endParaRPr>
          </a:p>
          <a:p>
            <a:pPr lvl="1" algn="l"/>
            <a:r>
              <a:rPr lang="en-US" altLang="zh-TW" sz="2000">
                <a:latin typeface="Times New Roman" pitchFamily="18" charset="0"/>
              </a:rPr>
              <a:t>                  ((A join B) join C) join D</a:t>
            </a:r>
          </a:p>
          <a:p>
            <a:pPr lvl="1" algn="l"/>
            <a:r>
              <a:rPr lang="en-US" altLang="zh-TW" sz="2000">
                <a:latin typeface="Times New Roman" pitchFamily="18" charset="0"/>
              </a:rPr>
              <a:t>                  Never: (A join B) join (C join D)</a:t>
            </a:r>
          </a:p>
        </p:txBody>
      </p:sp>
      <p:sp>
        <p:nvSpPr>
          <p:cNvPr id="36869" name="AutoShape 5"/>
          <p:cNvSpPr>
            <a:spLocks noChangeArrowheads="1"/>
          </p:cNvSpPr>
          <p:nvPr/>
        </p:nvSpPr>
        <p:spPr bwMode="auto">
          <a:xfrm rot="16200000" flipH="1">
            <a:off x="4297363" y="3219450"/>
            <a:ext cx="469900" cy="168275"/>
          </a:xfrm>
          <a:prstGeom prst="rightArrow">
            <a:avLst>
              <a:gd name="adj1" fmla="val 75000"/>
              <a:gd name="adj2" fmla="val 139636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70" name="AutoShape 6"/>
          <p:cNvSpPr>
            <a:spLocks noChangeArrowheads="1"/>
          </p:cNvSpPr>
          <p:nvPr/>
        </p:nvSpPr>
        <p:spPr bwMode="auto">
          <a:xfrm rot="16200000" flipH="1">
            <a:off x="4344988" y="4722812"/>
            <a:ext cx="469900" cy="168275"/>
          </a:xfrm>
          <a:prstGeom prst="rightArrow">
            <a:avLst>
              <a:gd name="adj1" fmla="val 75000"/>
              <a:gd name="adj2" fmla="val 139636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7400925" y="5445125"/>
            <a:ext cx="1760538" cy="374650"/>
          </a:xfrm>
          <a:prstGeom prst="rect">
            <a:avLst/>
          </a:prstGeom>
          <a:noFill/>
          <a:ln w="38100" cmpd="dbl">
            <a:solidFill>
              <a:schemeClr val="folHlink"/>
            </a:solidFill>
            <a:miter lim="800000"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TW" sz="1600"/>
              <a:t>Why?</a:t>
            </a:r>
            <a:r>
              <a:rPr lang="en-US" altLang="zh-TW"/>
              <a:t> See next page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15-</a:t>
            </a:r>
            <a:fld id="{3E152042-7046-410A-8B80-0048E6F30137}" type="slidenum">
              <a:rPr lang="en-US" altLang="zh-TW" smtClean="0"/>
              <a:pPr/>
              <a:t>22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/>
              <a:t>Optimization in System R </a:t>
            </a:r>
            <a:r>
              <a:rPr lang="en-US" altLang="zh-TW" sz="2000" b="0">
                <a:solidFill>
                  <a:schemeClr val="tx1"/>
                </a:solidFill>
                <a:ea typeface="新細明體" charset="-120"/>
              </a:rPr>
              <a:t>(cont.)</a:t>
            </a:r>
            <a:endParaRPr lang="zh-TW" altLang="en-US" sz="2000" b="0">
              <a:solidFill>
                <a:schemeClr val="tx1"/>
              </a:solidFill>
              <a:ea typeface="新細明體" charset="-120"/>
            </a:endParaRPr>
          </a:p>
        </p:txBody>
      </p:sp>
      <p:grpSp>
        <p:nvGrpSpPr>
          <p:cNvPr id="37903" name="Group 15"/>
          <p:cNvGrpSpPr>
            <a:grpSpLocks/>
          </p:cNvGrpSpPr>
          <p:nvPr/>
        </p:nvGrpSpPr>
        <p:grpSpPr bwMode="auto">
          <a:xfrm>
            <a:off x="990600" y="2438400"/>
            <a:ext cx="8135938" cy="3327400"/>
            <a:chOff x="671" y="864"/>
            <a:chExt cx="5125" cy="2096"/>
          </a:xfrm>
        </p:grpSpPr>
        <p:sp>
          <p:nvSpPr>
            <p:cNvPr id="37892" name="Rectangle 4"/>
            <p:cNvSpPr>
              <a:spLocks noChangeArrowheads="1"/>
            </p:cNvSpPr>
            <p:nvPr/>
          </p:nvSpPr>
          <p:spPr bwMode="auto">
            <a:xfrm>
              <a:off x="671" y="864"/>
              <a:ext cx="5125" cy="2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TW" sz="2000">
                  <a:latin typeface="Comic Sans MS" pitchFamily="66" charset="0"/>
                </a:rPr>
                <a:t>Note</a:t>
              </a:r>
              <a:r>
                <a:rPr lang="en-US" altLang="zh-TW" sz="2000">
                  <a:latin typeface="Times New Roman" pitchFamily="18" charset="0"/>
                </a:rPr>
                <a:t>:</a:t>
              </a:r>
            </a:p>
            <a:p>
              <a:pPr algn="l">
                <a:lnSpc>
                  <a:spcPct val="130000"/>
                </a:lnSpc>
              </a:pPr>
              <a:r>
                <a:rPr lang="en-US" altLang="zh-TW" sz="2000">
                  <a:latin typeface="Times New Roman" pitchFamily="18" charset="0"/>
                </a:rPr>
                <a:t>1. "reducing the search space"</a:t>
              </a:r>
            </a:p>
            <a:p>
              <a:pPr algn="l">
                <a:lnSpc>
                  <a:spcPct val="130000"/>
                </a:lnSpc>
              </a:pPr>
              <a:r>
                <a:rPr lang="en-US" altLang="zh-TW" sz="2000">
                  <a:latin typeface="Times New Roman" pitchFamily="18" charset="0"/>
                </a:rPr>
                <a:t>2. heuristics for choosing the sequence of joins are given in [17.34] </a:t>
              </a:r>
              <a:r>
                <a:rPr lang="en-US" altLang="zh-TW" sz="1600">
                  <a:latin typeface="Times New Roman" pitchFamily="18" charset="0"/>
                </a:rPr>
                <a:t>P.573</a:t>
              </a:r>
            </a:p>
            <a:p>
              <a:pPr algn="l">
                <a:lnSpc>
                  <a:spcPct val="130000"/>
                </a:lnSpc>
              </a:pPr>
              <a:r>
                <a:rPr lang="en-US" altLang="zh-TW" sz="2000">
                  <a:latin typeface="Times New Roman" pitchFamily="18" charset="0"/>
                </a:rPr>
                <a:t>3. (A join B) join C</a:t>
              </a:r>
            </a:p>
            <a:p>
              <a:pPr algn="l">
                <a:lnSpc>
                  <a:spcPct val="130000"/>
                </a:lnSpc>
              </a:pPr>
              <a:r>
                <a:rPr lang="en-US" altLang="zh-TW" sz="2000">
                  <a:latin typeface="Times New Roman" pitchFamily="18" charset="0"/>
                </a:rPr>
                <a:t>     not necessary to compute entirely before join C</a:t>
              </a:r>
            </a:p>
            <a:p>
              <a:pPr algn="l">
                <a:lnSpc>
                  <a:spcPct val="130000"/>
                </a:lnSpc>
              </a:pPr>
              <a:r>
                <a:rPr lang="en-US" altLang="zh-TW" sz="2000">
                  <a:latin typeface="Times New Roman" pitchFamily="18" charset="0"/>
                </a:rPr>
                <a:t>     i.e. if any tuple has been produced</a:t>
              </a:r>
            </a:p>
            <a:p>
              <a:pPr algn="l">
                <a:lnSpc>
                  <a:spcPct val="130000"/>
                </a:lnSpc>
              </a:pPr>
              <a:endParaRPr lang="en-US" altLang="zh-TW" sz="2000">
                <a:latin typeface="Times New Roman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TW" sz="2000">
                  <a:latin typeface="Times New Roman" pitchFamily="18" charset="0"/>
                </a:rPr>
                <a:t>   It may never be necessary to finish relation "A     B ", </a:t>
              </a:r>
              <a:r>
                <a:rPr lang="en-US" altLang="zh-TW" sz="2000" b="1">
                  <a:solidFill>
                    <a:schemeClr val="folHlink"/>
                  </a:solidFill>
                  <a:latin typeface="Times New Roman" pitchFamily="18" charset="0"/>
                </a:rPr>
                <a:t>why ?</a:t>
              </a:r>
            </a:p>
          </p:txBody>
        </p:sp>
        <p:grpSp>
          <p:nvGrpSpPr>
            <p:cNvPr id="37893" name="Group 5"/>
            <p:cNvGrpSpPr>
              <a:grpSpLocks/>
            </p:cNvGrpSpPr>
            <p:nvPr/>
          </p:nvGrpSpPr>
          <p:grpSpPr bwMode="auto">
            <a:xfrm>
              <a:off x="3834" y="2787"/>
              <a:ext cx="122" cy="73"/>
              <a:chOff x="2994" y="5091"/>
              <a:chExt cx="122" cy="73"/>
            </a:xfrm>
          </p:grpSpPr>
          <p:sp>
            <p:nvSpPr>
              <p:cNvPr id="37894" name="Line 6"/>
              <p:cNvSpPr>
                <a:spLocks noChangeShapeType="1"/>
              </p:cNvSpPr>
              <p:nvPr/>
            </p:nvSpPr>
            <p:spPr bwMode="auto">
              <a:xfrm>
                <a:off x="3000" y="5100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7895" name="Line 7"/>
              <p:cNvSpPr>
                <a:spLocks noChangeShapeType="1"/>
              </p:cNvSpPr>
              <p:nvPr/>
            </p:nvSpPr>
            <p:spPr bwMode="auto">
              <a:xfrm flipV="1">
                <a:off x="3004" y="5091"/>
                <a:ext cx="104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7896" name="Line 8"/>
              <p:cNvSpPr>
                <a:spLocks noChangeShapeType="1"/>
              </p:cNvSpPr>
              <p:nvPr/>
            </p:nvSpPr>
            <p:spPr bwMode="auto">
              <a:xfrm>
                <a:off x="3112" y="5099"/>
                <a:ext cx="0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7897" name="Line 9"/>
              <p:cNvSpPr>
                <a:spLocks noChangeShapeType="1"/>
              </p:cNvSpPr>
              <p:nvPr/>
            </p:nvSpPr>
            <p:spPr bwMode="auto">
              <a:xfrm flipH="1" flipV="1">
                <a:off x="2994" y="5095"/>
                <a:ext cx="12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7898" name="Group 10"/>
            <p:cNvGrpSpPr>
              <a:grpSpLocks/>
            </p:cNvGrpSpPr>
            <p:nvPr/>
          </p:nvGrpSpPr>
          <p:grpSpPr bwMode="auto">
            <a:xfrm>
              <a:off x="3165" y="1797"/>
              <a:ext cx="1037" cy="499"/>
              <a:chOff x="2225" y="4130"/>
              <a:chExt cx="810" cy="526"/>
            </a:xfrm>
          </p:grpSpPr>
          <p:sp>
            <p:nvSpPr>
              <p:cNvPr id="37899" name="Arc 11"/>
              <p:cNvSpPr>
                <a:spLocks/>
              </p:cNvSpPr>
              <p:nvPr/>
            </p:nvSpPr>
            <p:spPr bwMode="auto">
              <a:xfrm>
                <a:off x="2410" y="4386"/>
                <a:ext cx="625" cy="27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7900" name="Arc 12"/>
              <p:cNvSpPr>
                <a:spLocks/>
              </p:cNvSpPr>
              <p:nvPr/>
            </p:nvSpPr>
            <p:spPr bwMode="auto">
              <a:xfrm>
                <a:off x="2225" y="4130"/>
                <a:ext cx="810" cy="27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7901" name="Rectangle 13"/>
            <p:cNvSpPr>
              <a:spLocks noChangeArrowheads="1"/>
            </p:cNvSpPr>
            <p:nvPr/>
          </p:nvSpPr>
          <p:spPr bwMode="auto">
            <a:xfrm>
              <a:off x="4232" y="1888"/>
              <a:ext cx="46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pass to</a:t>
              </a:r>
            </a:p>
            <a:p>
              <a:pPr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join </a:t>
              </a:r>
              <a:r>
                <a:rPr lang="en-US" altLang="zh-TW" sz="1600" b="1">
                  <a:latin typeface="Times New Roman" pitchFamily="18" charset="0"/>
                  <a:ea typeface="新細明體" charset="-120"/>
                </a:rPr>
                <a:t>C</a:t>
              </a:r>
            </a:p>
            <a:p>
              <a:pPr eaLnBrk="0" latinLnBrk="1" hangingPunct="0"/>
              <a:endParaRPr lang="zh-TW" altLang="en-US" sz="16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37902" name="AutoShape 14"/>
            <p:cNvSpPr>
              <a:spLocks noChangeArrowheads="1"/>
            </p:cNvSpPr>
            <p:nvPr/>
          </p:nvSpPr>
          <p:spPr bwMode="auto">
            <a:xfrm rot="16200000" flipH="1">
              <a:off x="2259" y="2522"/>
              <a:ext cx="272" cy="91"/>
            </a:xfrm>
            <a:prstGeom prst="rightArrow">
              <a:avLst>
                <a:gd name="adj1" fmla="val 75000"/>
                <a:gd name="adj2" fmla="val 14946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2133600" y="1524000"/>
            <a:ext cx="4953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lvl="1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</a:rPr>
              <a:t>((A join B) join C) join D</a:t>
            </a:r>
          </a:p>
          <a:p>
            <a:pPr lvl="1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</a:rPr>
              <a:t>     Never: (A join B) join (C join D)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7740650" y="5516563"/>
            <a:ext cx="1538288" cy="312737"/>
          </a:xfrm>
          <a:prstGeom prst="rect">
            <a:avLst/>
          </a:prstGeom>
          <a:noFill/>
          <a:ln w="38100" cmpd="dbl" algn="ctr">
            <a:solidFill>
              <a:schemeClr val="folHlink"/>
            </a:solidFill>
            <a:miter lim="800000"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TW"/>
              <a:t>∵ C has run out ??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15-</a:t>
            </a:r>
            <a:fld id="{3E152042-7046-410A-8B80-0048E6F30137}" type="slidenum">
              <a:rPr lang="en-US" altLang="zh-TW" smtClean="0"/>
              <a:pPr/>
              <a:t>23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/>
              <a:t>Optimization in System R </a:t>
            </a:r>
            <a:r>
              <a:rPr lang="en-US" altLang="zh-TW" sz="2000" b="0">
                <a:solidFill>
                  <a:schemeClr val="tx1"/>
                </a:solidFill>
                <a:ea typeface="新細明體" charset="-120"/>
              </a:rPr>
              <a:t>(cont.)</a:t>
            </a:r>
            <a:endParaRPr lang="zh-TW" altLang="en-US" sz="2000" b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9080500" cy="4648200"/>
          </a:xfrm>
        </p:spPr>
        <p:txBody>
          <a:bodyPr/>
          <a:lstStyle/>
          <a:p>
            <a:pPr lvl="2">
              <a:buFont typeface="Wingdings" pitchFamily="2" charset="2"/>
              <a:buChar char="§"/>
            </a:pPr>
            <a:r>
              <a:rPr lang="en-US" altLang="zh-TW"/>
              <a:t>How to determine the order of join in System R ?</a:t>
            </a:r>
          </a:p>
          <a:p>
            <a:pPr lvl="3"/>
            <a:r>
              <a:rPr lang="en-US" altLang="zh-TW" sz="2000"/>
              <a:t>consider only sequential execution of multiple join. </a:t>
            </a:r>
          </a:p>
          <a:p>
            <a:pPr lvl="3">
              <a:buFontTx/>
              <a:buNone/>
            </a:pPr>
            <a:r>
              <a:rPr lang="en-US" altLang="zh-TW" sz="2000"/>
              <a:t>      &lt;e.g.&gt;  ((A      B)      C)      D   </a:t>
            </a:r>
          </a:p>
          <a:p>
            <a:pPr lvl="3">
              <a:buFontTx/>
              <a:buNone/>
            </a:pPr>
            <a:r>
              <a:rPr lang="en-US" altLang="zh-TW" sz="2000"/>
              <a:t>                   (A      B)      (C      D)   ×</a:t>
            </a:r>
          </a:p>
          <a:p>
            <a:pPr lvl="3">
              <a:buFont typeface="Wingdings" pitchFamily="2" charset="2"/>
              <a:buNone/>
            </a:pPr>
            <a:r>
              <a:rPr lang="en-US" altLang="zh-TW" sz="2000" b="1"/>
              <a:t>STEP1</a:t>
            </a:r>
            <a:r>
              <a:rPr lang="en-US" altLang="zh-TW" sz="2000"/>
              <a:t>: Generate all possible sequences</a:t>
            </a:r>
            <a:endParaRPr lang="zh-TW" altLang="en-US" sz="2000"/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3444875" y="2244725"/>
            <a:ext cx="193675" cy="115888"/>
            <a:chOff x="1770" y="790"/>
            <a:chExt cx="122" cy="73"/>
          </a:xfrm>
        </p:grpSpPr>
        <p:sp>
          <p:nvSpPr>
            <p:cNvPr id="38917" name="Line 5"/>
            <p:cNvSpPr>
              <a:spLocks noChangeShapeType="1"/>
            </p:cNvSpPr>
            <p:nvPr/>
          </p:nvSpPr>
          <p:spPr bwMode="auto">
            <a:xfrm>
              <a:off x="1776" y="799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18" name="Line 6"/>
            <p:cNvSpPr>
              <a:spLocks noChangeShapeType="1"/>
            </p:cNvSpPr>
            <p:nvPr/>
          </p:nvSpPr>
          <p:spPr bwMode="auto">
            <a:xfrm flipV="1">
              <a:off x="1780" y="790"/>
              <a:ext cx="104" cy="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19" name="Line 7"/>
            <p:cNvSpPr>
              <a:spLocks noChangeShapeType="1"/>
            </p:cNvSpPr>
            <p:nvPr/>
          </p:nvSpPr>
          <p:spPr bwMode="auto">
            <a:xfrm>
              <a:off x="1888" y="798"/>
              <a:ext cx="0" cy="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20" name="Line 8"/>
            <p:cNvSpPr>
              <a:spLocks noChangeShapeType="1"/>
            </p:cNvSpPr>
            <p:nvPr/>
          </p:nvSpPr>
          <p:spPr bwMode="auto">
            <a:xfrm flipH="1" flipV="1">
              <a:off x="1770" y="794"/>
              <a:ext cx="122" cy="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8921" name="Group 9"/>
          <p:cNvGrpSpPr>
            <a:grpSpLocks/>
          </p:cNvGrpSpPr>
          <p:nvPr/>
        </p:nvGrpSpPr>
        <p:grpSpPr bwMode="auto">
          <a:xfrm>
            <a:off x="4064000" y="2246313"/>
            <a:ext cx="193675" cy="115887"/>
            <a:chOff x="2140" y="778"/>
            <a:chExt cx="122" cy="73"/>
          </a:xfrm>
        </p:grpSpPr>
        <p:sp>
          <p:nvSpPr>
            <p:cNvPr id="38922" name="Line 10"/>
            <p:cNvSpPr>
              <a:spLocks noChangeShapeType="1"/>
            </p:cNvSpPr>
            <p:nvPr/>
          </p:nvSpPr>
          <p:spPr bwMode="auto">
            <a:xfrm>
              <a:off x="2146" y="787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23" name="Line 11"/>
            <p:cNvSpPr>
              <a:spLocks noChangeShapeType="1"/>
            </p:cNvSpPr>
            <p:nvPr/>
          </p:nvSpPr>
          <p:spPr bwMode="auto">
            <a:xfrm flipV="1">
              <a:off x="2150" y="778"/>
              <a:ext cx="104" cy="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24" name="Line 12"/>
            <p:cNvSpPr>
              <a:spLocks noChangeShapeType="1"/>
            </p:cNvSpPr>
            <p:nvPr/>
          </p:nvSpPr>
          <p:spPr bwMode="auto">
            <a:xfrm>
              <a:off x="2258" y="786"/>
              <a:ext cx="0" cy="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25" name="Line 13"/>
            <p:cNvSpPr>
              <a:spLocks noChangeShapeType="1"/>
            </p:cNvSpPr>
            <p:nvPr/>
          </p:nvSpPr>
          <p:spPr bwMode="auto">
            <a:xfrm flipH="1" flipV="1">
              <a:off x="2140" y="782"/>
              <a:ext cx="122" cy="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8926" name="Group 14"/>
          <p:cNvGrpSpPr>
            <a:grpSpLocks/>
          </p:cNvGrpSpPr>
          <p:nvPr/>
        </p:nvGrpSpPr>
        <p:grpSpPr bwMode="auto">
          <a:xfrm>
            <a:off x="4724400" y="2286000"/>
            <a:ext cx="193675" cy="115888"/>
            <a:chOff x="2496" y="773"/>
            <a:chExt cx="122" cy="73"/>
          </a:xfrm>
        </p:grpSpPr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>
              <a:off x="2502" y="782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 flipV="1">
              <a:off x="2506" y="773"/>
              <a:ext cx="104" cy="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29" name="Line 17"/>
            <p:cNvSpPr>
              <a:spLocks noChangeShapeType="1"/>
            </p:cNvSpPr>
            <p:nvPr/>
          </p:nvSpPr>
          <p:spPr bwMode="auto">
            <a:xfrm>
              <a:off x="2614" y="781"/>
              <a:ext cx="0" cy="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30" name="Line 18"/>
            <p:cNvSpPr>
              <a:spLocks noChangeShapeType="1"/>
            </p:cNvSpPr>
            <p:nvPr/>
          </p:nvSpPr>
          <p:spPr bwMode="auto">
            <a:xfrm flipH="1" flipV="1">
              <a:off x="2496" y="777"/>
              <a:ext cx="122" cy="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8931" name="Group 19"/>
          <p:cNvGrpSpPr>
            <a:grpSpLocks/>
          </p:cNvGrpSpPr>
          <p:nvPr/>
        </p:nvGrpSpPr>
        <p:grpSpPr bwMode="auto">
          <a:xfrm>
            <a:off x="3454400" y="2627313"/>
            <a:ext cx="193675" cy="115887"/>
            <a:chOff x="1770" y="790"/>
            <a:chExt cx="122" cy="73"/>
          </a:xfrm>
        </p:grpSpPr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>
              <a:off x="1776" y="799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33" name="Line 21"/>
            <p:cNvSpPr>
              <a:spLocks noChangeShapeType="1"/>
            </p:cNvSpPr>
            <p:nvPr/>
          </p:nvSpPr>
          <p:spPr bwMode="auto">
            <a:xfrm flipV="1">
              <a:off x="1780" y="790"/>
              <a:ext cx="104" cy="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34" name="Line 22"/>
            <p:cNvSpPr>
              <a:spLocks noChangeShapeType="1"/>
            </p:cNvSpPr>
            <p:nvPr/>
          </p:nvSpPr>
          <p:spPr bwMode="auto">
            <a:xfrm>
              <a:off x="1888" y="798"/>
              <a:ext cx="0" cy="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 flipH="1" flipV="1">
              <a:off x="1770" y="794"/>
              <a:ext cx="122" cy="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8936" name="Group 24"/>
          <p:cNvGrpSpPr>
            <a:grpSpLocks/>
          </p:cNvGrpSpPr>
          <p:nvPr/>
        </p:nvGrpSpPr>
        <p:grpSpPr bwMode="auto">
          <a:xfrm>
            <a:off x="4064000" y="2627313"/>
            <a:ext cx="193675" cy="115887"/>
            <a:chOff x="2140" y="778"/>
            <a:chExt cx="122" cy="73"/>
          </a:xfrm>
        </p:grpSpPr>
        <p:sp>
          <p:nvSpPr>
            <p:cNvPr id="38937" name="Line 25"/>
            <p:cNvSpPr>
              <a:spLocks noChangeShapeType="1"/>
            </p:cNvSpPr>
            <p:nvPr/>
          </p:nvSpPr>
          <p:spPr bwMode="auto">
            <a:xfrm>
              <a:off x="2146" y="787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38" name="Line 26"/>
            <p:cNvSpPr>
              <a:spLocks noChangeShapeType="1"/>
            </p:cNvSpPr>
            <p:nvPr/>
          </p:nvSpPr>
          <p:spPr bwMode="auto">
            <a:xfrm flipV="1">
              <a:off x="2150" y="778"/>
              <a:ext cx="104" cy="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39" name="Line 27"/>
            <p:cNvSpPr>
              <a:spLocks noChangeShapeType="1"/>
            </p:cNvSpPr>
            <p:nvPr/>
          </p:nvSpPr>
          <p:spPr bwMode="auto">
            <a:xfrm>
              <a:off x="2258" y="786"/>
              <a:ext cx="0" cy="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40" name="Line 28"/>
            <p:cNvSpPr>
              <a:spLocks noChangeShapeType="1"/>
            </p:cNvSpPr>
            <p:nvPr/>
          </p:nvSpPr>
          <p:spPr bwMode="auto">
            <a:xfrm flipH="1" flipV="1">
              <a:off x="2140" y="782"/>
              <a:ext cx="122" cy="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8941" name="Group 29"/>
          <p:cNvGrpSpPr>
            <a:grpSpLocks/>
          </p:cNvGrpSpPr>
          <p:nvPr/>
        </p:nvGrpSpPr>
        <p:grpSpPr bwMode="auto">
          <a:xfrm>
            <a:off x="4648200" y="2590800"/>
            <a:ext cx="193675" cy="115888"/>
            <a:chOff x="2496" y="773"/>
            <a:chExt cx="122" cy="73"/>
          </a:xfrm>
        </p:grpSpPr>
        <p:sp>
          <p:nvSpPr>
            <p:cNvPr id="38942" name="Line 30"/>
            <p:cNvSpPr>
              <a:spLocks noChangeShapeType="1"/>
            </p:cNvSpPr>
            <p:nvPr/>
          </p:nvSpPr>
          <p:spPr bwMode="auto">
            <a:xfrm>
              <a:off x="2502" y="782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43" name="Line 31"/>
            <p:cNvSpPr>
              <a:spLocks noChangeShapeType="1"/>
            </p:cNvSpPr>
            <p:nvPr/>
          </p:nvSpPr>
          <p:spPr bwMode="auto">
            <a:xfrm flipV="1">
              <a:off x="2506" y="773"/>
              <a:ext cx="104" cy="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44" name="Line 32"/>
            <p:cNvSpPr>
              <a:spLocks noChangeShapeType="1"/>
            </p:cNvSpPr>
            <p:nvPr/>
          </p:nvSpPr>
          <p:spPr bwMode="auto">
            <a:xfrm>
              <a:off x="2614" y="781"/>
              <a:ext cx="0" cy="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45" name="Line 33"/>
            <p:cNvSpPr>
              <a:spLocks noChangeShapeType="1"/>
            </p:cNvSpPr>
            <p:nvPr/>
          </p:nvSpPr>
          <p:spPr bwMode="auto">
            <a:xfrm flipH="1" flipV="1">
              <a:off x="2496" y="777"/>
              <a:ext cx="122" cy="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8946" name="Rectangle 34"/>
          <p:cNvSpPr>
            <a:spLocks noChangeArrowheads="1"/>
          </p:cNvSpPr>
          <p:nvPr/>
        </p:nvSpPr>
        <p:spPr bwMode="auto">
          <a:xfrm>
            <a:off x="1905000" y="3200400"/>
            <a:ext cx="4924425" cy="212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TW" sz="1800">
                <a:latin typeface="Times New Roman" pitchFamily="18" charset="0"/>
              </a:rPr>
              <a:t>&lt;e.g.&gt;  (1) ((A      B)      C)      D</a:t>
            </a:r>
          </a:p>
          <a:p>
            <a:pPr algn="l">
              <a:lnSpc>
                <a:spcPct val="120000"/>
              </a:lnSpc>
            </a:pPr>
            <a:r>
              <a:rPr lang="en-US" altLang="zh-TW" sz="1800">
                <a:latin typeface="Times New Roman" pitchFamily="18" charset="0"/>
              </a:rPr>
              <a:t>            (2) ((A      B)       D)     C</a:t>
            </a:r>
          </a:p>
          <a:p>
            <a:pPr algn="l">
              <a:lnSpc>
                <a:spcPct val="120000"/>
              </a:lnSpc>
            </a:pPr>
            <a:r>
              <a:rPr lang="en-US" altLang="zh-TW" sz="1800">
                <a:latin typeface="Times New Roman" pitchFamily="18" charset="0"/>
              </a:rPr>
              <a:t>            (3) ((A      C)       B)     D	</a:t>
            </a:r>
          </a:p>
          <a:p>
            <a:pPr algn="l">
              <a:lnSpc>
                <a:spcPct val="120000"/>
              </a:lnSpc>
            </a:pPr>
            <a:r>
              <a:rPr lang="en-US" altLang="zh-TW" sz="1800">
                <a:latin typeface="Times New Roman" pitchFamily="18" charset="0"/>
              </a:rPr>
              <a:t>            (4) ((A      C)       D)     B</a:t>
            </a:r>
          </a:p>
          <a:p>
            <a:pPr algn="l">
              <a:lnSpc>
                <a:spcPct val="120000"/>
              </a:lnSpc>
            </a:pPr>
            <a:r>
              <a:rPr lang="en-US" altLang="zh-TW" sz="1800">
                <a:latin typeface="Times New Roman" pitchFamily="18" charset="0"/>
              </a:rPr>
              <a:t>            (5) ((A      D)       B)     C</a:t>
            </a:r>
          </a:p>
          <a:p>
            <a:pPr algn="l">
              <a:lnSpc>
                <a:spcPct val="120000"/>
              </a:lnSpc>
            </a:pPr>
            <a:r>
              <a:rPr lang="en-US" altLang="zh-TW" sz="1800">
                <a:latin typeface="Times New Roman" pitchFamily="18" charset="0"/>
              </a:rPr>
              <a:t>            (6) ((A      D)       C)     B	</a:t>
            </a:r>
          </a:p>
        </p:txBody>
      </p:sp>
      <p:sp>
        <p:nvSpPr>
          <p:cNvPr id="38947" name="Rectangle 35"/>
          <p:cNvSpPr>
            <a:spLocks noChangeArrowheads="1"/>
          </p:cNvSpPr>
          <p:nvPr/>
        </p:nvSpPr>
        <p:spPr bwMode="auto">
          <a:xfrm>
            <a:off x="5313363" y="3300413"/>
            <a:ext cx="4016375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800">
                <a:latin typeface="Times New Roman" pitchFamily="18" charset="0"/>
              </a:rPr>
              <a:t>(7) ((B      C)       A)     D</a:t>
            </a:r>
          </a:p>
          <a:p>
            <a:pPr algn="l">
              <a:lnSpc>
                <a:spcPct val="120000"/>
              </a:lnSpc>
            </a:pPr>
            <a:r>
              <a:rPr lang="en-US" altLang="zh-TW" sz="1800">
                <a:latin typeface="Times New Roman" pitchFamily="18" charset="0"/>
              </a:rPr>
              <a:t>(8) ((B      C )      D)     A</a:t>
            </a:r>
          </a:p>
          <a:p>
            <a:pPr algn="l">
              <a:lnSpc>
                <a:spcPct val="120000"/>
              </a:lnSpc>
            </a:pPr>
            <a:r>
              <a:rPr lang="en-US" altLang="zh-TW" sz="1800">
                <a:latin typeface="Times New Roman" pitchFamily="18" charset="0"/>
              </a:rPr>
              <a:t>(9) ((B      D)      A)     C</a:t>
            </a:r>
          </a:p>
          <a:p>
            <a:pPr algn="l">
              <a:lnSpc>
                <a:spcPct val="120000"/>
              </a:lnSpc>
            </a:pPr>
            <a:r>
              <a:rPr lang="en-US" altLang="zh-TW" sz="1800">
                <a:latin typeface="Times New Roman" pitchFamily="18" charset="0"/>
              </a:rPr>
              <a:t>(10) ((B      D)      C)      A</a:t>
            </a:r>
          </a:p>
          <a:p>
            <a:pPr algn="l">
              <a:lnSpc>
                <a:spcPct val="120000"/>
              </a:lnSpc>
            </a:pPr>
            <a:r>
              <a:rPr lang="en-US" altLang="zh-TW" sz="1800">
                <a:latin typeface="Times New Roman" pitchFamily="18" charset="0"/>
              </a:rPr>
              <a:t>(11) ((C      D)       A)     B		 </a:t>
            </a:r>
          </a:p>
          <a:p>
            <a:pPr algn="l">
              <a:lnSpc>
                <a:spcPct val="120000"/>
              </a:lnSpc>
            </a:pPr>
            <a:r>
              <a:rPr lang="en-US" altLang="zh-TW" sz="1800">
                <a:latin typeface="Times New Roman" pitchFamily="18" charset="0"/>
              </a:rPr>
              <a:t>(12) ((C      D)       B)     A </a:t>
            </a:r>
          </a:p>
        </p:txBody>
      </p:sp>
      <p:grpSp>
        <p:nvGrpSpPr>
          <p:cNvPr id="38948" name="Group 36"/>
          <p:cNvGrpSpPr>
            <a:grpSpLocks/>
          </p:cNvGrpSpPr>
          <p:nvPr/>
        </p:nvGrpSpPr>
        <p:grpSpPr bwMode="auto">
          <a:xfrm>
            <a:off x="3392488" y="3429000"/>
            <a:ext cx="1344612" cy="123825"/>
            <a:chOff x="1751" y="1260"/>
            <a:chExt cx="847" cy="78"/>
          </a:xfrm>
        </p:grpSpPr>
        <p:grpSp>
          <p:nvGrpSpPr>
            <p:cNvPr id="38949" name="Group 37"/>
            <p:cNvGrpSpPr>
              <a:grpSpLocks/>
            </p:cNvGrpSpPr>
            <p:nvPr/>
          </p:nvGrpSpPr>
          <p:grpSpPr bwMode="auto">
            <a:xfrm>
              <a:off x="1751" y="1260"/>
              <a:ext cx="122" cy="73"/>
              <a:chOff x="1751" y="1260"/>
              <a:chExt cx="122" cy="73"/>
            </a:xfrm>
          </p:grpSpPr>
          <p:sp>
            <p:nvSpPr>
              <p:cNvPr id="38950" name="Line 38"/>
              <p:cNvSpPr>
                <a:spLocks noChangeShapeType="1"/>
              </p:cNvSpPr>
              <p:nvPr/>
            </p:nvSpPr>
            <p:spPr bwMode="auto">
              <a:xfrm>
                <a:off x="1757" y="1269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51" name="Line 39"/>
              <p:cNvSpPr>
                <a:spLocks noChangeShapeType="1"/>
              </p:cNvSpPr>
              <p:nvPr/>
            </p:nvSpPr>
            <p:spPr bwMode="auto">
              <a:xfrm flipV="1">
                <a:off x="1761" y="1260"/>
                <a:ext cx="104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52" name="Line 40"/>
              <p:cNvSpPr>
                <a:spLocks noChangeShapeType="1"/>
              </p:cNvSpPr>
              <p:nvPr/>
            </p:nvSpPr>
            <p:spPr bwMode="auto">
              <a:xfrm>
                <a:off x="1869" y="1268"/>
                <a:ext cx="0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53" name="Line 41"/>
              <p:cNvSpPr>
                <a:spLocks noChangeShapeType="1"/>
              </p:cNvSpPr>
              <p:nvPr/>
            </p:nvSpPr>
            <p:spPr bwMode="auto">
              <a:xfrm flipH="1" flipV="1">
                <a:off x="1751" y="1264"/>
                <a:ext cx="12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8954" name="Group 42"/>
            <p:cNvGrpSpPr>
              <a:grpSpLocks/>
            </p:cNvGrpSpPr>
            <p:nvPr/>
          </p:nvGrpSpPr>
          <p:grpSpPr bwMode="auto">
            <a:xfrm>
              <a:off x="2128" y="1262"/>
              <a:ext cx="122" cy="73"/>
              <a:chOff x="2128" y="1262"/>
              <a:chExt cx="122" cy="73"/>
            </a:xfrm>
          </p:grpSpPr>
          <p:sp>
            <p:nvSpPr>
              <p:cNvPr id="38955" name="Line 43"/>
              <p:cNvSpPr>
                <a:spLocks noChangeShapeType="1"/>
              </p:cNvSpPr>
              <p:nvPr/>
            </p:nvSpPr>
            <p:spPr bwMode="auto">
              <a:xfrm>
                <a:off x="2134" y="1271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56" name="Line 44"/>
              <p:cNvSpPr>
                <a:spLocks noChangeShapeType="1"/>
              </p:cNvSpPr>
              <p:nvPr/>
            </p:nvSpPr>
            <p:spPr bwMode="auto">
              <a:xfrm flipV="1">
                <a:off x="2138" y="1262"/>
                <a:ext cx="104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57" name="Line 45"/>
              <p:cNvSpPr>
                <a:spLocks noChangeShapeType="1"/>
              </p:cNvSpPr>
              <p:nvPr/>
            </p:nvSpPr>
            <p:spPr bwMode="auto">
              <a:xfrm>
                <a:off x="2246" y="1270"/>
                <a:ext cx="0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58" name="Line 46"/>
              <p:cNvSpPr>
                <a:spLocks noChangeShapeType="1"/>
              </p:cNvSpPr>
              <p:nvPr/>
            </p:nvSpPr>
            <p:spPr bwMode="auto">
              <a:xfrm flipH="1" flipV="1">
                <a:off x="2128" y="1266"/>
                <a:ext cx="12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8959" name="Group 47"/>
            <p:cNvGrpSpPr>
              <a:grpSpLocks/>
            </p:cNvGrpSpPr>
            <p:nvPr/>
          </p:nvGrpSpPr>
          <p:grpSpPr bwMode="auto">
            <a:xfrm>
              <a:off x="2476" y="1265"/>
              <a:ext cx="122" cy="73"/>
              <a:chOff x="2476" y="1265"/>
              <a:chExt cx="122" cy="73"/>
            </a:xfrm>
          </p:grpSpPr>
          <p:sp>
            <p:nvSpPr>
              <p:cNvPr id="38960" name="Line 48"/>
              <p:cNvSpPr>
                <a:spLocks noChangeShapeType="1"/>
              </p:cNvSpPr>
              <p:nvPr/>
            </p:nvSpPr>
            <p:spPr bwMode="auto">
              <a:xfrm>
                <a:off x="2482" y="1274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61" name="Line 49"/>
              <p:cNvSpPr>
                <a:spLocks noChangeShapeType="1"/>
              </p:cNvSpPr>
              <p:nvPr/>
            </p:nvSpPr>
            <p:spPr bwMode="auto">
              <a:xfrm flipV="1">
                <a:off x="2486" y="1265"/>
                <a:ext cx="104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62" name="Line 50"/>
              <p:cNvSpPr>
                <a:spLocks noChangeShapeType="1"/>
              </p:cNvSpPr>
              <p:nvPr/>
            </p:nvSpPr>
            <p:spPr bwMode="auto">
              <a:xfrm>
                <a:off x="2594" y="1273"/>
                <a:ext cx="0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63" name="Line 51"/>
              <p:cNvSpPr>
                <a:spLocks noChangeShapeType="1"/>
              </p:cNvSpPr>
              <p:nvPr/>
            </p:nvSpPr>
            <p:spPr bwMode="auto">
              <a:xfrm flipH="1" flipV="1">
                <a:off x="2476" y="1269"/>
                <a:ext cx="12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38964" name="Group 52"/>
          <p:cNvGrpSpPr>
            <a:grpSpLocks/>
          </p:cNvGrpSpPr>
          <p:nvPr/>
        </p:nvGrpSpPr>
        <p:grpSpPr bwMode="auto">
          <a:xfrm>
            <a:off x="3392488" y="3733800"/>
            <a:ext cx="1344612" cy="123825"/>
            <a:chOff x="1768" y="1464"/>
            <a:chExt cx="847" cy="78"/>
          </a:xfrm>
        </p:grpSpPr>
        <p:grpSp>
          <p:nvGrpSpPr>
            <p:cNvPr id="38965" name="Group 53"/>
            <p:cNvGrpSpPr>
              <a:grpSpLocks/>
            </p:cNvGrpSpPr>
            <p:nvPr/>
          </p:nvGrpSpPr>
          <p:grpSpPr bwMode="auto">
            <a:xfrm>
              <a:off x="1768" y="1464"/>
              <a:ext cx="122" cy="73"/>
              <a:chOff x="1768" y="1464"/>
              <a:chExt cx="122" cy="73"/>
            </a:xfrm>
          </p:grpSpPr>
          <p:sp>
            <p:nvSpPr>
              <p:cNvPr id="38966" name="Line 54"/>
              <p:cNvSpPr>
                <a:spLocks noChangeShapeType="1"/>
              </p:cNvSpPr>
              <p:nvPr/>
            </p:nvSpPr>
            <p:spPr bwMode="auto">
              <a:xfrm>
                <a:off x="1774" y="1473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67" name="Line 55"/>
              <p:cNvSpPr>
                <a:spLocks noChangeShapeType="1"/>
              </p:cNvSpPr>
              <p:nvPr/>
            </p:nvSpPr>
            <p:spPr bwMode="auto">
              <a:xfrm flipV="1">
                <a:off x="1778" y="1464"/>
                <a:ext cx="104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68" name="Line 56"/>
              <p:cNvSpPr>
                <a:spLocks noChangeShapeType="1"/>
              </p:cNvSpPr>
              <p:nvPr/>
            </p:nvSpPr>
            <p:spPr bwMode="auto">
              <a:xfrm>
                <a:off x="1886" y="1472"/>
                <a:ext cx="0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69" name="Line 57"/>
              <p:cNvSpPr>
                <a:spLocks noChangeShapeType="1"/>
              </p:cNvSpPr>
              <p:nvPr/>
            </p:nvSpPr>
            <p:spPr bwMode="auto">
              <a:xfrm flipH="1" flipV="1">
                <a:off x="1768" y="1468"/>
                <a:ext cx="12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8970" name="Group 58"/>
            <p:cNvGrpSpPr>
              <a:grpSpLocks/>
            </p:cNvGrpSpPr>
            <p:nvPr/>
          </p:nvGrpSpPr>
          <p:grpSpPr bwMode="auto">
            <a:xfrm>
              <a:off x="2145" y="1466"/>
              <a:ext cx="122" cy="73"/>
              <a:chOff x="2145" y="1466"/>
              <a:chExt cx="122" cy="73"/>
            </a:xfrm>
          </p:grpSpPr>
          <p:sp>
            <p:nvSpPr>
              <p:cNvPr id="38971" name="Line 59"/>
              <p:cNvSpPr>
                <a:spLocks noChangeShapeType="1"/>
              </p:cNvSpPr>
              <p:nvPr/>
            </p:nvSpPr>
            <p:spPr bwMode="auto">
              <a:xfrm>
                <a:off x="2151" y="1475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72" name="Line 60"/>
              <p:cNvSpPr>
                <a:spLocks noChangeShapeType="1"/>
              </p:cNvSpPr>
              <p:nvPr/>
            </p:nvSpPr>
            <p:spPr bwMode="auto">
              <a:xfrm flipV="1">
                <a:off x="2155" y="1466"/>
                <a:ext cx="104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73" name="Line 61"/>
              <p:cNvSpPr>
                <a:spLocks noChangeShapeType="1"/>
              </p:cNvSpPr>
              <p:nvPr/>
            </p:nvSpPr>
            <p:spPr bwMode="auto">
              <a:xfrm>
                <a:off x="2263" y="1474"/>
                <a:ext cx="0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74" name="Line 62"/>
              <p:cNvSpPr>
                <a:spLocks noChangeShapeType="1"/>
              </p:cNvSpPr>
              <p:nvPr/>
            </p:nvSpPr>
            <p:spPr bwMode="auto">
              <a:xfrm flipH="1" flipV="1">
                <a:off x="2145" y="1470"/>
                <a:ext cx="12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8975" name="Group 63"/>
            <p:cNvGrpSpPr>
              <a:grpSpLocks/>
            </p:cNvGrpSpPr>
            <p:nvPr/>
          </p:nvGrpSpPr>
          <p:grpSpPr bwMode="auto">
            <a:xfrm>
              <a:off x="2493" y="1469"/>
              <a:ext cx="122" cy="73"/>
              <a:chOff x="2493" y="1469"/>
              <a:chExt cx="122" cy="73"/>
            </a:xfrm>
          </p:grpSpPr>
          <p:sp>
            <p:nvSpPr>
              <p:cNvPr id="38976" name="Line 64"/>
              <p:cNvSpPr>
                <a:spLocks noChangeShapeType="1"/>
              </p:cNvSpPr>
              <p:nvPr/>
            </p:nvSpPr>
            <p:spPr bwMode="auto">
              <a:xfrm>
                <a:off x="2499" y="1478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77" name="Line 65"/>
              <p:cNvSpPr>
                <a:spLocks noChangeShapeType="1"/>
              </p:cNvSpPr>
              <p:nvPr/>
            </p:nvSpPr>
            <p:spPr bwMode="auto">
              <a:xfrm flipV="1">
                <a:off x="2503" y="1469"/>
                <a:ext cx="104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78" name="Line 66"/>
              <p:cNvSpPr>
                <a:spLocks noChangeShapeType="1"/>
              </p:cNvSpPr>
              <p:nvPr/>
            </p:nvSpPr>
            <p:spPr bwMode="auto">
              <a:xfrm>
                <a:off x="2611" y="1477"/>
                <a:ext cx="0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79" name="Line 67"/>
              <p:cNvSpPr>
                <a:spLocks noChangeShapeType="1"/>
              </p:cNvSpPr>
              <p:nvPr/>
            </p:nvSpPr>
            <p:spPr bwMode="auto">
              <a:xfrm flipH="1" flipV="1">
                <a:off x="2493" y="1473"/>
                <a:ext cx="12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38980" name="Group 68"/>
          <p:cNvGrpSpPr>
            <a:grpSpLocks/>
          </p:cNvGrpSpPr>
          <p:nvPr/>
        </p:nvGrpSpPr>
        <p:grpSpPr bwMode="auto">
          <a:xfrm>
            <a:off x="3392488" y="4038600"/>
            <a:ext cx="1344612" cy="123825"/>
            <a:chOff x="1749" y="1675"/>
            <a:chExt cx="847" cy="78"/>
          </a:xfrm>
        </p:grpSpPr>
        <p:grpSp>
          <p:nvGrpSpPr>
            <p:cNvPr id="38981" name="Group 69"/>
            <p:cNvGrpSpPr>
              <a:grpSpLocks/>
            </p:cNvGrpSpPr>
            <p:nvPr/>
          </p:nvGrpSpPr>
          <p:grpSpPr bwMode="auto">
            <a:xfrm>
              <a:off x="1749" y="1675"/>
              <a:ext cx="122" cy="73"/>
              <a:chOff x="1749" y="1675"/>
              <a:chExt cx="122" cy="73"/>
            </a:xfrm>
          </p:grpSpPr>
          <p:sp>
            <p:nvSpPr>
              <p:cNvPr id="38982" name="Line 70"/>
              <p:cNvSpPr>
                <a:spLocks noChangeShapeType="1"/>
              </p:cNvSpPr>
              <p:nvPr/>
            </p:nvSpPr>
            <p:spPr bwMode="auto">
              <a:xfrm>
                <a:off x="1755" y="1684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83" name="Line 71"/>
              <p:cNvSpPr>
                <a:spLocks noChangeShapeType="1"/>
              </p:cNvSpPr>
              <p:nvPr/>
            </p:nvSpPr>
            <p:spPr bwMode="auto">
              <a:xfrm flipV="1">
                <a:off x="1759" y="1675"/>
                <a:ext cx="104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84" name="Line 72"/>
              <p:cNvSpPr>
                <a:spLocks noChangeShapeType="1"/>
              </p:cNvSpPr>
              <p:nvPr/>
            </p:nvSpPr>
            <p:spPr bwMode="auto">
              <a:xfrm>
                <a:off x="1867" y="1683"/>
                <a:ext cx="0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85" name="Line 73"/>
              <p:cNvSpPr>
                <a:spLocks noChangeShapeType="1"/>
              </p:cNvSpPr>
              <p:nvPr/>
            </p:nvSpPr>
            <p:spPr bwMode="auto">
              <a:xfrm flipH="1" flipV="1">
                <a:off x="1749" y="1679"/>
                <a:ext cx="12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8986" name="Group 74"/>
            <p:cNvGrpSpPr>
              <a:grpSpLocks/>
            </p:cNvGrpSpPr>
            <p:nvPr/>
          </p:nvGrpSpPr>
          <p:grpSpPr bwMode="auto">
            <a:xfrm>
              <a:off x="2126" y="1677"/>
              <a:ext cx="122" cy="73"/>
              <a:chOff x="2126" y="1677"/>
              <a:chExt cx="122" cy="73"/>
            </a:xfrm>
          </p:grpSpPr>
          <p:sp>
            <p:nvSpPr>
              <p:cNvPr id="38987" name="Line 75"/>
              <p:cNvSpPr>
                <a:spLocks noChangeShapeType="1"/>
              </p:cNvSpPr>
              <p:nvPr/>
            </p:nvSpPr>
            <p:spPr bwMode="auto">
              <a:xfrm>
                <a:off x="2132" y="1686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88" name="Line 76"/>
              <p:cNvSpPr>
                <a:spLocks noChangeShapeType="1"/>
              </p:cNvSpPr>
              <p:nvPr/>
            </p:nvSpPr>
            <p:spPr bwMode="auto">
              <a:xfrm flipV="1">
                <a:off x="2136" y="1677"/>
                <a:ext cx="104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89" name="Line 77"/>
              <p:cNvSpPr>
                <a:spLocks noChangeShapeType="1"/>
              </p:cNvSpPr>
              <p:nvPr/>
            </p:nvSpPr>
            <p:spPr bwMode="auto">
              <a:xfrm>
                <a:off x="2244" y="1685"/>
                <a:ext cx="0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90" name="Line 78"/>
              <p:cNvSpPr>
                <a:spLocks noChangeShapeType="1"/>
              </p:cNvSpPr>
              <p:nvPr/>
            </p:nvSpPr>
            <p:spPr bwMode="auto">
              <a:xfrm flipH="1" flipV="1">
                <a:off x="2126" y="1681"/>
                <a:ext cx="12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8991" name="Group 79"/>
            <p:cNvGrpSpPr>
              <a:grpSpLocks/>
            </p:cNvGrpSpPr>
            <p:nvPr/>
          </p:nvGrpSpPr>
          <p:grpSpPr bwMode="auto">
            <a:xfrm>
              <a:off x="2474" y="1680"/>
              <a:ext cx="122" cy="73"/>
              <a:chOff x="2474" y="1680"/>
              <a:chExt cx="122" cy="73"/>
            </a:xfrm>
          </p:grpSpPr>
          <p:sp>
            <p:nvSpPr>
              <p:cNvPr id="38992" name="Line 80"/>
              <p:cNvSpPr>
                <a:spLocks noChangeShapeType="1"/>
              </p:cNvSpPr>
              <p:nvPr/>
            </p:nvSpPr>
            <p:spPr bwMode="auto">
              <a:xfrm>
                <a:off x="2480" y="1689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93" name="Line 81"/>
              <p:cNvSpPr>
                <a:spLocks noChangeShapeType="1"/>
              </p:cNvSpPr>
              <p:nvPr/>
            </p:nvSpPr>
            <p:spPr bwMode="auto">
              <a:xfrm flipV="1">
                <a:off x="2484" y="1680"/>
                <a:ext cx="104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94" name="Line 82"/>
              <p:cNvSpPr>
                <a:spLocks noChangeShapeType="1"/>
              </p:cNvSpPr>
              <p:nvPr/>
            </p:nvSpPr>
            <p:spPr bwMode="auto">
              <a:xfrm>
                <a:off x="2592" y="1688"/>
                <a:ext cx="0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95" name="Line 83"/>
              <p:cNvSpPr>
                <a:spLocks noChangeShapeType="1"/>
              </p:cNvSpPr>
              <p:nvPr/>
            </p:nvSpPr>
            <p:spPr bwMode="auto">
              <a:xfrm flipH="1" flipV="1">
                <a:off x="2474" y="1684"/>
                <a:ext cx="12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38996" name="Group 84"/>
          <p:cNvGrpSpPr>
            <a:grpSpLocks/>
          </p:cNvGrpSpPr>
          <p:nvPr/>
        </p:nvGrpSpPr>
        <p:grpSpPr bwMode="auto">
          <a:xfrm>
            <a:off x="3392488" y="4419600"/>
            <a:ext cx="1344612" cy="123825"/>
            <a:chOff x="1759" y="1879"/>
            <a:chExt cx="847" cy="78"/>
          </a:xfrm>
        </p:grpSpPr>
        <p:grpSp>
          <p:nvGrpSpPr>
            <p:cNvPr id="38997" name="Group 85"/>
            <p:cNvGrpSpPr>
              <a:grpSpLocks/>
            </p:cNvGrpSpPr>
            <p:nvPr/>
          </p:nvGrpSpPr>
          <p:grpSpPr bwMode="auto">
            <a:xfrm>
              <a:off x="1759" y="1879"/>
              <a:ext cx="122" cy="73"/>
              <a:chOff x="1759" y="1879"/>
              <a:chExt cx="122" cy="73"/>
            </a:xfrm>
          </p:grpSpPr>
          <p:sp>
            <p:nvSpPr>
              <p:cNvPr id="38998" name="Line 86"/>
              <p:cNvSpPr>
                <a:spLocks noChangeShapeType="1"/>
              </p:cNvSpPr>
              <p:nvPr/>
            </p:nvSpPr>
            <p:spPr bwMode="auto">
              <a:xfrm>
                <a:off x="1765" y="1888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99" name="Line 87"/>
              <p:cNvSpPr>
                <a:spLocks noChangeShapeType="1"/>
              </p:cNvSpPr>
              <p:nvPr/>
            </p:nvSpPr>
            <p:spPr bwMode="auto">
              <a:xfrm flipV="1">
                <a:off x="1769" y="1879"/>
                <a:ext cx="104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00" name="Line 88"/>
              <p:cNvSpPr>
                <a:spLocks noChangeShapeType="1"/>
              </p:cNvSpPr>
              <p:nvPr/>
            </p:nvSpPr>
            <p:spPr bwMode="auto">
              <a:xfrm>
                <a:off x="1877" y="1887"/>
                <a:ext cx="0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01" name="Line 89"/>
              <p:cNvSpPr>
                <a:spLocks noChangeShapeType="1"/>
              </p:cNvSpPr>
              <p:nvPr/>
            </p:nvSpPr>
            <p:spPr bwMode="auto">
              <a:xfrm flipH="1" flipV="1">
                <a:off x="1759" y="1883"/>
                <a:ext cx="12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9002" name="Group 90"/>
            <p:cNvGrpSpPr>
              <a:grpSpLocks/>
            </p:cNvGrpSpPr>
            <p:nvPr/>
          </p:nvGrpSpPr>
          <p:grpSpPr bwMode="auto">
            <a:xfrm>
              <a:off x="2136" y="1881"/>
              <a:ext cx="122" cy="73"/>
              <a:chOff x="2136" y="1881"/>
              <a:chExt cx="122" cy="73"/>
            </a:xfrm>
          </p:grpSpPr>
          <p:sp>
            <p:nvSpPr>
              <p:cNvPr id="39003" name="Line 91"/>
              <p:cNvSpPr>
                <a:spLocks noChangeShapeType="1"/>
              </p:cNvSpPr>
              <p:nvPr/>
            </p:nvSpPr>
            <p:spPr bwMode="auto">
              <a:xfrm>
                <a:off x="2142" y="1890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04" name="Line 92"/>
              <p:cNvSpPr>
                <a:spLocks noChangeShapeType="1"/>
              </p:cNvSpPr>
              <p:nvPr/>
            </p:nvSpPr>
            <p:spPr bwMode="auto">
              <a:xfrm flipV="1">
                <a:off x="2146" y="1881"/>
                <a:ext cx="104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05" name="Line 93"/>
              <p:cNvSpPr>
                <a:spLocks noChangeShapeType="1"/>
              </p:cNvSpPr>
              <p:nvPr/>
            </p:nvSpPr>
            <p:spPr bwMode="auto">
              <a:xfrm>
                <a:off x="2254" y="1889"/>
                <a:ext cx="0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06" name="Line 94"/>
              <p:cNvSpPr>
                <a:spLocks noChangeShapeType="1"/>
              </p:cNvSpPr>
              <p:nvPr/>
            </p:nvSpPr>
            <p:spPr bwMode="auto">
              <a:xfrm flipH="1" flipV="1">
                <a:off x="2136" y="1885"/>
                <a:ext cx="12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9007" name="Group 95"/>
            <p:cNvGrpSpPr>
              <a:grpSpLocks/>
            </p:cNvGrpSpPr>
            <p:nvPr/>
          </p:nvGrpSpPr>
          <p:grpSpPr bwMode="auto">
            <a:xfrm>
              <a:off x="2484" y="1884"/>
              <a:ext cx="122" cy="73"/>
              <a:chOff x="2484" y="1884"/>
              <a:chExt cx="122" cy="73"/>
            </a:xfrm>
          </p:grpSpPr>
          <p:sp>
            <p:nvSpPr>
              <p:cNvPr id="39008" name="Line 96"/>
              <p:cNvSpPr>
                <a:spLocks noChangeShapeType="1"/>
              </p:cNvSpPr>
              <p:nvPr/>
            </p:nvSpPr>
            <p:spPr bwMode="auto">
              <a:xfrm>
                <a:off x="2490" y="1893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09" name="Line 97"/>
              <p:cNvSpPr>
                <a:spLocks noChangeShapeType="1"/>
              </p:cNvSpPr>
              <p:nvPr/>
            </p:nvSpPr>
            <p:spPr bwMode="auto">
              <a:xfrm flipV="1">
                <a:off x="2494" y="1884"/>
                <a:ext cx="104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10" name="Line 98"/>
              <p:cNvSpPr>
                <a:spLocks noChangeShapeType="1"/>
              </p:cNvSpPr>
              <p:nvPr/>
            </p:nvSpPr>
            <p:spPr bwMode="auto">
              <a:xfrm>
                <a:off x="2602" y="1892"/>
                <a:ext cx="0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11" name="Line 99"/>
              <p:cNvSpPr>
                <a:spLocks noChangeShapeType="1"/>
              </p:cNvSpPr>
              <p:nvPr/>
            </p:nvSpPr>
            <p:spPr bwMode="auto">
              <a:xfrm flipH="1" flipV="1">
                <a:off x="2484" y="1888"/>
                <a:ext cx="12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39012" name="Group 100"/>
          <p:cNvGrpSpPr>
            <a:grpSpLocks/>
          </p:cNvGrpSpPr>
          <p:nvPr/>
        </p:nvGrpSpPr>
        <p:grpSpPr bwMode="auto">
          <a:xfrm>
            <a:off x="3392488" y="4724400"/>
            <a:ext cx="1344612" cy="123825"/>
            <a:chOff x="1761" y="2083"/>
            <a:chExt cx="847" cy="78"/>
          </a:xfrm>
        </p:grpSpPr>
        <p:grpSp>
          <p:nvGrpSpPr>
            <p:cNvPr id="39013" name="Group 101"/>
            <p:cNvGrpSpPr>
              <a:grpSpLocks/>
            </p:cNvGrpSpPr>
            <p:nvPr/>
          </p:nvGrpSpPr>
          <p:grpSpPr bwMode="auto">
            <a:xfrm>
              <a:off x="1761" y="2083"/>
              <a:ext cx="122" cy="73"/>
              <a:chOff x="1761" y="2083"/>
              <a:chExt cx="122" cy="73"/>
            </a:xfrm>
          </p:grpSpPr>
          <p:sp>
            <p:nvSpPr>
              <p:cNvPr id="39014" name="Line 102"/>
              <p:cNvSpPr>
                <a:spLocks noChangeShapeType="1"/>
              </p:cNvSpPr>
              <p:nvPr/>
            </p:nvSpPr>
            <p:spPr bwMode="auto">
              <a:xfrm>
                <a:off x="1767" y="2092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15" name="Line 103"/>
              <p:cNvSpPr>
                <a:spLocks noChangeShapeType="1"/>
              </p:cNvSpPr>
              <p:nvPr/>
            </p:nvSpPr>
            <p:spPr bwMode="auto">
              <a:xfrm flipV="1">
                <a:off x="1771" y="2083"/>
                <a:ext cx="104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16" name="Line 104"/>
              <p:cNvSpPr>
                <a:spLocks noChangeShapeType="1"/>
              </p:cNvSpPr>
              <p:nvPr/>
            </p:nvSpPr>
            <p:spPr bwMode="auto">
              <a:xfrm>
                <a:off x="1879" y="2091"/>
                <a:ext cx="0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17" name="Line 105"/>
              <p:cNvSpPr>
                <a:spLocks noChangeShapeType="1"/>
              </p:cNvSpPr>
              <p:nvPr/>
            </p:nvSpPr>
            <p:spPr bwMode="auto">
              <a:xfrm flipH="1" flipV="1">
                <a:off x="1761" y="2087"/>
                <a:ext cx="12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9018" name="Group 106"/>
            <p:cNvGrpSpPr>
              <a:grpSpLocks/>
            </p:cNvGrpSpPr>
            <p:nvPr/>
          </p:nvGrpSpPr>
          <p:grpSpPr bwMode="auto">
            <a:xfrm>
              <a:off x="2138" y="2085"/>
              <a:ext cx="122" cy="73"/>
              <a:chOff x="2138" y="2085"/>
              <a:chExt cx="122" cy="73"/>
            </a:xfrm>
          </p:grpSpPr>
          <p:sp>
            <p:nvSpPr>
              <p:cNvPr id="39019" name="Line 107"/>
              <p:cNvSpPr>
                <a:spLocks noChangeShapeType="1"/>
              </p:cNvSpPr>
              <p:nvPr/>
            </p:nvSpPr>
            <p:spPr bwMode="auto">
              <a:xfrm>
                <a:off x="2144" y="2094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20" name="Line 108"/>
              <p:cNvSpPr>
                <a:spLocks noChangeShapeType="1"/>
              </p:cNvSpPr>
              <p:nvPr/>
            </p:nvSpPr>
            <p:spPr bwMode="auto">
              <a:xfrm flipV="1">
                <a:off x="2148" y="2085"/>
                <a:ext cx="104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21" name="Line 109"/>
              <p:cNvSpPr>
                <a:spLocks noChangeShapeType="1"/>
              </p:cNvSpPr>
              <p:nvPr/>
            </p:nvSpPr>
            <p:spPr bwMode="auto">
              <a:xfrm>
                <a:off x="2256" y="2093"/>
                <a:ext cx="0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22" name="Line 110"/>
              <p:cNvSpPr>
                <a:spLocks noChangeShapeType="1"/>
              </p:cNvSpPr>
              <p:nvPr/>
            </p:nvSpPr>
            <p:spPr bwMode="auto">
              <a:xfrm flipH="1" flipV="1">
                <a:off x="2138" y="2089"/>
                <a:ext cx="12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9023" name="Group 111"/>
            <p:cNvGrpSpPr>
              <a:grpSpLocks/>
            </p:cNvGrpSpPr>
            <p:nvPr/>
          </p:nvGrpSpPr>
          <p:grpSpPr bwMode="auto">
            <a:xfrm>
              <a:off x="2486" y="2088"/>
              <a:ext cx="122" cy="73"/>
              <a:chOff x="2486" y="2088"/>
              <a:chExt cx="122" cy="73"/>
            </a:xfrm>
          </p:grpSpPr>
          <p:sp>
            <p:nvSpPr>
              <p:cNvPr id="39024" name="Line 112"/>
              <p:cNvSpPr>
                <a:spLocks noChangeShapeType="1"/>
              </p:cNvSpPr>
              <p:nvPr/>
            </p:nvSpPr>
            <p:spPr bwMode="auto">
              <a:xfrm>
                <a:off x="2492" y="2097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25" name="Line 113"/>
              <p:cNvSpPr>
                <a:spLocks noChangeShapeType="1"/>
              </p:cNvSpPr>
              <p:nvPr/>
            </p:nvSpPr>
            <p:spPr bwMode="auto">
              <a:xfrm flipV="1">
                <a:off x="2496" y="2088"/>
                <a:ext cx="104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26" name="Line 114"/>
              <p:cNvSpPr>
                <a:spLocks noChangeShapeType="1"/>
              </p:cNvSpPr>
              <p:nvPr/>
            </p:nvSpPr>
            <p:spPr bwMode="auto">
              <a:xfrm>
                <a:off x="2604" y="2096"/>
                <a:ext cx="0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27" name="Line 115"/>
              <p:cNvSpPr>
                <a:spLocks noChangeShapeType="1"/>
              </p:cNvSpPr>
              <p:nvPr/>
            </p:nvSpPr>
            <p:spPr bwMode="auto">
              <a:xfrm flipH="1" flipV="1">
                <a:off x="2486" y="2092"/>
                <a:ext cx="12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39028" name="Group 116"/>
          <p:cNvGrpSpPr>
            <a:grpSpLocks/>
          </p:cNvGrpSpPr>
          <p:nvPr/>
        </p:nvGrpSpPr>
        <p:grpSpPr bwMode="auto">
          <a:xfrm>
            <a:off x="3392488" y="5105400"/>
            <a:ext cx="1344612" cy="123825"/>
            <a:chOff x="1778" y="2295"/>
            <a:chExt cx="847" cy="78"/>
          </a:xfrm>
        </p:grpSpPr>
        <p:grpSp>
          <p:nvGrpSpPr>
            <p:cNvPr id="39029" name="Group 117"/>
            <p:cNvGrpSpPr>
              <a:grpSpLocks/>
            </p:cNvGrpSpPr>
            <p:nvPr/>
          </p:nvGrpSpPr>
          <p:grpSpPr bwMode="auto">
            <a:xfrm>
              <a:off x="1778" y="2295"/>
              <a:ext cx="122" cy="73"/>
              <a:chOff x="1778" y="2295"/>
              <a:chExt cx="122" cy="73"/>
            </a:xfrm>
          </p:grpSpPr>
          <p:sp>
            <p:nvSpPr>
              <p:cNvPr id="39030" name="Line 118"/>
              <p:cNvSpPr>
                <a:spLocks noChangeShapeType="1"/>
              </p:cNvSpPr>
              <p:nvPr/>
            </p:nvSpPr>
            <p:spPr bwMode="auto">
              <a:xfrm>
                <a:off x="1784" y="2304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31" name="Line 119"/>
              <p:cNvSpPr>
                <a:spLocks noChangeShapeType="1"/>
              </p:cNvSpPr>
              <p:nvPr/>
            </p:nvSpPr>
            <p:spPr bwMode="auto">
              <a:xfrm flipV="1">
                <a:off x="1788" y="2295"/>
                <a:ext cx="104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32" name="Line 120"/>
              <p:cNvSpPr>
                <a:spLocks noChangeShapeType="1"/>
              </p:cNvSpPr>
              <p:nvPr/>
            </p:nvSpPr>
            <p:spPr bwMode="auto">
              <a:xfrm>
                <a:off x="1896" y="2303"/>
                <a:ext cx="0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33" name="Line 121"/>
              <p:cNvSpPr>
                <a:spLocks noChangeShapeType="1"/>
              </p:cNvSpPr>
              <p:nvPr/>
            </p:nvSpPr>
            <p:spPr bwMode="auto">
              <a:xfrm flipH="1" flipV="1">
                <a:off x="1778" y="2299"/>
                <a:ext cx="12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9034" name="Group 122"/>
            <p:cNvGrpSpPr>
              <a:grpSpLocks/>
            </p:cNvGrpSpPr>
            <p:nvPr/>
          </p:nvGrpSpPr>
          <p:grpSpPr bwMode="auto">
            <a:xfrm>
              <a:off x="2155" y="2297"/>
              <a:ext cx="122" cy="73"/>
              <a:chOff x="2155" y="2297"/>
              <a:chExt cx="122" cy="73"/>
            </a:xfrm>
          </p:grpSpPr>
          <p:sp>
            <p:nvSpPr>
              <p:cNvPr id="39035" name="Line 123"/>
              <p:cNvSpPr>
                <a:spLocks noChangeShapeType="1"/>
              </p:cNvSpPr>
              <p:nvPr/>
            </p:nvSpPr>
            <p:spPr bwMode="auto">
              <a:xfrm>
                <a:off x="2161" y="2306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36" name="Line 124"/>
              <p:cNvSpPr>
                <a:spLocks noChangeShapeType="1"/>
              </p:cNvSpPr>
              <p:nvPr/>
            </p:nvSpPr>
            <p:spPr bwMode="auto">
              <a:xfrm flipV="1">
                <a:off x="2165" y="2297"/>
                <a:ext cx="104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37" name="Line 125"/>
              <p:cNvSpPr>
                <a:spLocks noChangeShapeType="1"/>
              </p:cNvSpPr>
              <p:nvPr/>
            </p:nvSpPr>
            <p:spPr bwMode="auto">
              <a:xfrm>
                <a:off x="2273" y="2305"/>
                <a:ext cx="0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38" name="Line 126"/>
              <p:cNvSpPr>
                <a:spLocks noChangeShapeType="1"/>
              </p:cNvSpPr>
              <p:nvPr/>
            </p:nvSpPr>
            <p:spPr bwMode="auto">
              <a:xfrm flipH="1" flipV="1">
                <a:off x="2155" y="2301"/>
                <a:ext cx="12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9039" name="Group 127"/>
            <p:cNvGrpSpPr>
              <a:grpSpLocks/>
            </p:cNvGrpSpPr>
            <p:nvPr/>
          </p:nvGrpSpPr>
          <p:grpSpPr bwMode="auto">
            <a:xfrm>
              <a:off x="2503" y="2300"/>
              <a:ext cx="122" cy="73"/>
              <a:chOff x="2503" y="2300"/>
              <a:chExt cx="122" cy="73"/>
            </a:xfrm>
          </p:grpSpPr>
          <p:sp>
            <p:nvSpPr>
              <p:cNvPr id="39040" name="Line 128"/>
              <p:cNvSpPr>
                <a:spLocks noChangeShapeType="1"/>
              </p:cNvSpPr>
              <p:nvPr/>
            </p:nvSpPr>
            <p:spPr bwMode="auto">
              <a:xfrm>
                <a:off x="2509" y="2309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41" name="Line 129"/>
              <p:cNvSpPr>
                <a:spLocks noChangeShapeType="1"/>
              </p:cNvSpPr>
              <p:nvPr/>
            </p:nvSpPr>
            <p:spPr bwMode="auto">
              <a:xfrm flipV="1">
                <a:off x="2513" y="2300"/>
                <a:ext cx="104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42" name="Line 130"/>
              <p:cNvSpPr>
                <a:spLocks noChangeShapeType="1"/>
              </p:cNvSpPr>
              <p:nvPr/>
            </p:nvSpPr>
            <p:spPr bwMode="auto">
              <a:xfrm>
                <a:off x="2621" y="2308"/>
                <a:ext cx="0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43" name="Line 131"/>
              <p:cNvSpPr>
                <a:spLocks noChangeShapeType="1"/>
              </p:cNvSpPr>
              <p:nvPr/>
            </p:nvSpPr>
            <p:spPr bwMode="auto">
              <a:xfrm flipH="1" flipV="1">
                <a:off x="2503" y="2304"/>
                <a:ext cx="12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39044" name="Group 132"/>
          <p:cNvGrpSpPr>
            <a:grpSpLocks/>
          </p:cNvGrpSpPr>
          <p:nvPr/>
        </p:nvGrpSpPr>
        <p:grpSpPr bwMode="auto">
          <a:xfrm>
            <a:off x="6105525" y="3516313"/>
            <a:ext cx="1344613" cy="123825"/>
            <a:chOff x="1766" y="2506"/>
            <a:chExt cx="847" cy="78"/>
          </a:xfrm>
        </p:grpSpPr>
        <p:grpSp>
          <p:nvGrpSpPr>
            <p:cNvPr id="39045" name="Group 133"/>
            <p:cNvGrpSpPr>
              <a:grpSpLocks/>
            </p:cNvGrpSpPr>
            <p:nvPr/>
          </p:nvGrpSpPr>
          <p:grpSpPr bwMode="auto">
            <a:xfrm>
              <a:off x="1766" y="2506"/>
              <a:ext cx="122" cy="73"/>
              <a:chOff x="1766" y="2506"/>
              <a:chExt cx="122" cy="73"/>
            </a:xfrm>
          </p:grpSpPr>
          <p:sp>
            <p:nvSpPr>
              <p:cNvPr id="39046" name="Line 134"/>
              <p:cNvSpPr>
                <a:spLocks noChangeShapeType="1"/>
              </p:cNvSpPr>
              <p:nvPr/>
            </p:nvSpPr>
            <p:spPr bwMode="auto">
              <a:xfrm>
                <a:off x="1772" y="2515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47" name="Line 135"/>
              <p:cNvSpPr>
                <a:spLocks noChangeShapeType="1"/>
              </p:cNvSpPr>
              <p:nvPr/>
            </p:nvSpPr>
            <p:spPr bwMode="auto">
              <a:xfrm flipV="1">
                <a:off x="1776" y="2506"/>
                <a:ext cx="104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48" name="Line 136"/>
              <p:cNvSpPr>
                <a:spLocks noChangeShapeType="1"/>
              </p:cNvSpPr>
              <p:nvPr/>
            </p:nvSpPr>
            <p:spPr bwMode="auto">
              <a:xfrm>
                <a:off x="1884" y="2514"/>
                <a:ext cx="0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49" name="Line 137"/>
              <p:cNvSpPr>
                <a:spLocks noChangeShapeType="1"/>
              </p:cNvSpPr>
              <p:nvPr/>
            </p:nvSpPr>
            <p:spPr bwMode="auto">
              <a:xfrm flipH="1" flipV="1">
                <a:off x="1766" y="2510"/>
                <a:ext cx="12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9050" name="Group 138"/>
            <p:cNvGrpSpPr>
              <a:grpSpLocks/>
            </p:cNvGrpSpPr>
            <p:nvPr/>
          </p:nvGrpSpPr>
          <p:grpSpPr bwMode="auto">
            <a:xfrm>
              <a:off x="2143" y="2508"/>
              <a:ext cx="122" cy="73"/>
              <a:chOff x="2143" y="2508"/>
              <a:chExt cx="122" cy="73"/>
            </a:xfrm>
          </p:grpSpPr>
          <p:sp>
            <p:nvSpPr>
              <p:cNvPr id="39051" name="Line 139"/>
              <p:cNvSpPr>
                <a:spLocks noChangeShapeType="1"/>
              </p:cNvSpPr>
              <p:nvPr/>
            </p:nvSpPr>
            <p:spPr bwMode="auto">
              <a:xfrm>
                <a:off x="2149" y="2517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52" name="Line 140"/>
              <p:cNvSpPr>
                <a:spLocks noChangeShapeType="1"/>
              </p:cNvSpPr>
              <p:nvPr/>
            </p:nvSpPr>
            <p:spPr bwMode="auto">
              <a:xfrm flipV="1">
                <a:off x="2153" y="2508"/>
                <a:ext cx="104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53" name="Line 141"/>
              <p:cNvSpPr>
                <a:spLocks noChangeShapeType="1"/>
              </p:cNvSpPr>
              <p:nvPr/>
            </p:nvSpPr>
            <p:spPr bwMode="auto">
              <a:xfrm>
                <a:off x="2261" y="2516"/>
                <a:ext cx="0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54" name="Line 142"/>
              <p:cNvSpPr>
                <a:spLocks noChangeShapeType="1"/>
              </p:cNvSpPr>
              <p:nvPr/>
            </p:nvSpPr>
            <p:spPr bwMode="auto">
              <a:xfrm flipH="1" flipV="1">
                <a:off x="2143" y="2512"/>
                <a:ext cx="12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9055" name="Group 143"/>
            <p:cNvGrpSpPr>
              <a:grpSpLocks/>
            </p:cNvGrpSpPr>
            <p:nvPr/>
          </p:nvGrpSpPr>
          <p:grpSpPr bwMode="auto">
            <a:xfrm>
              <a:off x="2491" y="2511"/>
              <a:ext cx="122" cy="73"/>
              <a:chOff x="2491" y="2511"/>
              <a:chExt cx="122" cy="73"/>
            </a:xfrm>
          </p:grpSpPr>
          <p:sp>
            <p:nvSpPr>
              <p:cNvPr id="39056" name="Line 144"/>
              <p:cNvSpPr>
                <a:spLocks noChangeShapeType="1"/>
              </p:cNvSpPr>
              <p:nvPr/>
            </p:nvSpPr>
            <p:spPr bwMode="auto">
              <a:xfrm>
                <a:off x="2497" y="2520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57" name="Line 145"/>
              <p:cNvSpPr>
                <a:spLocks noChangeShapeType="1"/>
              </p:cNvSpPr>
              <p:nvPr/>
            </p:nvSpPr>
            <p:spPr bwMode="auto">
              <a:xfrm flipV="1">
                <a:off x="2501" y="2511"/>
                <a:ext cx="104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58" name="Line 146"/>
              <p:cNvSpPr>
                <a:spLocks noChangeShapeType="1"/>
              </p:cNvSpPr>
              <p:nvPr/>
            </p:nvSpPr>
            <p:spPr bwMode="auto">
              <a:xfrm>
                <a:off x="2609" y="2519"/>
                <a:ext cx="0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59" name="Line 147"/>
              <p:cNvSpPr>
                <a:spLocks noChangeShapeType="1"/>
              </p:cNvSpPr>
              <p:nvPr/>
            </p:nvSpPr>
            <p:spPr bwMode="auto">
              <a:xfrm flipH="1" flipV="1">
                <a:off x="2491" y="2515"/>
                <a:ext cx="12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39060" name="Group 148"/>
          <p:cNvGrpSpPr>
            <a:grpSpLocks/>
          </p:cNvGrpSpPr>
          <p:nvPr/>
        </p:nvGrpSpPr>
        <p:grpSpPr bwMode="auto">
          <a:xfrm>
            <a:off x="6105525" y="3821113"/>
            <a:ext cx="1344613" cy="123825"/>
            <a:chOff x="1773" y="2722"/>
            <a:chExt cx="847" cy="78"/>
          </a:xfrm>
        </p:grpSpPr>
        <p:grpSp>
          <p:nvGrpSpPr>
            <p:cNvPr id="39061" name="Group 149"/>
            <p:cNvGrpSpPr>
              <a:grpSpLocks/>
            </p:cNvGrpSpPr>
            <p:nvPr/>
          </p:nvGrpSpPr>
          <p:grpSpPr bwMode="auto">
            <a:xfrm>
              <a:off x="1773" y="2722"/>
              <a:ext cx="122" cy="73"/>
              <a:chOff x="1773" y="2722"/>
              <a:chExt cx="122" cy="73"/>
            </a:xfrm>
          </p:grpSpPr>
          <p:sp>
            <p:nvSpPr>
              <p:cNvPr id="39062" name="Line 150"/>
              <p:cNvSpPr>
                <a:spLocks noChangeShapeType="1"/>
              </p:cNvSpPr>
              <p:nvPr/>
            </p:nvSpPr>
            <p:spPr bwMode="auto">
              <a:xfrm>
                <a:off x="1779" y="2731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63" name="Line 151"/>
              <p:cNvSpPr>
                <a:spLocks noChangeShapeType="1"/>
              </p:cNvSpPr>
              <p:nvPr/>
            </p:nvSpPr>
            <p:spPr bwMode="auto">
              <a:xfrm flipV="1">
                <a:off x="1783" y="2722"/>
                <a:ext cx="104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64" name="Line 152"/>
              <p:cNvSpPr>
                <a:spLocks noChangeShapeType="1"/>
              </p:cNvSpPr>
              <p:nvPr/>
            </p:nvSpPr>
            <p:spPr bwMode="auto">
              <a:xfrm>
                <a:off x="1891" y="2730"/>
                <a:ext cx="0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65" name="Line 153"/>
              <p:cNvSpPr>
                <a:spLocks noChangeShapeType="1"/>
              </p:cNvSpPr>
              <p:nvPr/>
            </p:nvSpPr>
            <p:spPr bwMode="auto">
              <a:xfrm flipH="1" flipV="1">
                <a:off x="1773" y="2726"/>
                <a:ext cx="12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9066" name="Group 154"/>
            <p:cNvGrpSpPr>
              <a:grpSpLocks/>
            </p:cNvGrpSpPr>
            <p:nvPr/>
          </p:nvGrpSpPr>
          <p:grpSpPr bwMode="auto">
            <a:xfrm>
              <a:off x="2150" y="2724"/>
              <a:ext cx="122" cy="73"/>
              <a:chOff x="2150" y="2724"/>
              <a:chExt cx="122" cy="73"/>
            </a:xfrm>
          </p:grpSpPr>
          <p:sp>
            <p:nvSpPr>
              <p:cNvPr id="39067" name="Line 155"/>
              <p:cNvSpPr>
                <a:spLocks noChangeShapeType="1"/>
              </p:cNvSpPr>
              <p:nvPr/>
            </p:nvSpPr>
            <p:spPr bwMode="auto">
              <a:xfrm>
                <a:off x="2156" y="2733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68" name="Line 156"/>
              <p:cNvSpPr>
                <a:spLocks noChangeShapeType="1"/>
              </p:cNvSpPr>
              <p:nvPr/>
            </p:nvSpPr>
            <p:spPr bwMode="auto">
              <a:xfrm flipV="1">
                <a:off x="2160" y="2724"/>
                <a:ext cx="104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69" name="Line 157"/>
              <p:cNvSpPr>
                <a:spLocks noChangeShapeType="1"/>
              </p:cNvSpPr>
              <p:nvPr/>
            </p:nvSpPr>
            <p:spPr bwMode="auto">
              <a:xfrm>
                <a:off x="2268" y="2732"/>
                <a:ext cx="0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70" name="Line 158"/>
              <p:cNvSpPr>
                <a:spLocks noChangeShapeType="1"/>
              </p:cNvSpPr>
              <p:nvPr/>
            </p:nvSpPr>
            <p:spPr bwMode="auto">
              <a:xfrm flipH="1" flipV="1">
                <a:off x="2150" y="2728"/>
                <a:ext cx="12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9071" name="Group 159"/>
            <p:cNvGrpSpPr>
              <a:grpSpLocks/>
            </p:cNvGrpSpPr>
            <p:nvPr/>
          </p:nvGrpSpPr>
          <p:grpSpPr bwMode="auto">
            <a:xfrm>
              <a:off x="2498" y="2727"/>
              <a:ext cx="122" cy="73"/>
              <a:chOff x="2498" y="2727"/>
              <a:chExt cx="122" cy="73"/>
            </a:xfrm>
          </p:grpSpPr>
          <p:sp>
            <p:nvSpPr>
              <p:cNvPr id="39072" name="Line 160"/>
              <p:cNvSpPr>
                <a:spLocks noChangeShapeType="1"/>
              </p:cNvSpPr>
              <p:nvPr/>
            </p:nvSpPr>
            <p:spPr bwMode="auto">
              <a:xfrm>
                <a:off x="2504" y="2736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73" name="Line 161"/>
              <p:cNvSpPr>
                <a:spLocks noChangeShapeType="1"/>
              </p:cNvSpPr>
              <p:nvPr/>
            </p:nvSpPr>
            <p:spPr bwMode="auto">
              <a:xfrm flipV="1">
                <a:off x="2508" y="2727"/>
                <a:ext cx="104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74" name="Line 162"/>
              <p:cNvSpPr>
                <a:spLocks noChangeShapeType="1"/>
              </p:cNvSpPr>
              <p:nvPr/>
            </p:nvSpPr>
            <p:spPr bwMode="auto">
              <a:xfrm>
                <a:off x="2616" y="2735"/>
                <a:ext cx="0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75" name="Line 163"/>
              <p:cNvSpPr>
                <a:spLocks noChangeShapeType="1"/>
              </p:cNvSpPr>
              <p:nvPr/>
            </p:nvSpPr>
            <p:spPr bwMode="auto">
              <a:xfrm flipH="1" flipV="1">
                <a:off x="2498" y="2731"/>
                <a:ext cx="12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39076" name="Group 164"/>
          <p:cNvGrpSpPr>
            <a:grpSpLocks/>
          </p:cNvGrpSpPr>
          <p:nvPr/>
        </p:nvGrpSpPr>
        <p:grpSpPr bwMode="auto">
          <a:xfrm>
            <a:off x="6105525" y="4125913"/>
            <a:ext cx="1344613" cy="123825"/>
            <a:chOff x="1730" y="2931"/>
            <a:chExt cx="847" cy="78"/>
          </a:xfrm>
        </p:grpSpPr>
        <p:grpSp>
          <p:nvGrpSpPr>
            <p:cNvPr id="39077" name="Group 165"/>
            <p:cNvGrpSpPr>
              <a:grpSpLocks/>
            </p:cNvGrpSpPr>
            <p:nvPr/>
          </p:nvGrpSpPr>
          <p:grpSpPr bwMode="auto">
            <a:xfrm>
              <a:off x="1730" y="2931"/>
              <a:ext cx="122" cy="73"/>
              <a:chOff x="1730" y="2931"/>
              <a:chExt cx="122" cy="73"/>
            </a:xfrm>
          </p:grpSpPr>
          <p:sp>
            <p:nvSpPr>
              <p:cNvPr id="39078" name="Line 166"/>
              <p:cNvSpPr>
                <a:spLocks noChangeShapeType="1"/>
              </p:cNvSpPr>
              <p:nvPr/>
            </p:nvSpPr>
            <p:spPr bwMode="auto">
              <a:xfrm>
                <a:off x="1736" y="2940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79" name="Line 167"/>
              <p:cNvSpPr>
                <a:spLocks noChangeShapeType="1"/>
              </p:cNvSpPr>
              <p:nvPr/>
            </p:nvSpPr>
            <p:spPr bwMode="auto">
              <a:xfrm flipV="1">
                <a:off x="1740" y="2931"/>
                <a:ext cx="104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80" name="Line 168"/>
              <p:cNvSpPr>
                <a:spLocks noChangeShapeType="1"/>
              </p:cNvSpPr>
              <p:nvPr/>
            </p:nvSpPr>
            <p:spPr bwMode="auto">
              <a:xfrm>
                <a:off x="1848" y="2939"/>
                <a:ext cx="0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81" name="Line 169"/>
              <p:cNvSpPr>
                <a:spLocks noChangeShapeType="1"/>
              </p:cNvSpPr>
              <p:nvPr/>
            </p:nvSpPr>
            <p:spPr bwMode="auto">
              <a:xfrm flipH="1" flipV="1">
                <a:off x="1730" y="2935"/>
                <a:ext cx="12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9082" name="Group 170"/>
            <p:cNvGrpSpPr>
              <a:grpSpLocks/>
            </p:cNvGrpSpPr>
            <p:nvPr/>
          </p:nvGrpSpPr>
          <p:grpSpPr bwMode="auto">
            <a:xfrm>
              <a:off x="2107" y="2933"/>
              <a:ext cx="122" cy="73"/>
              <a:chOff x="2107" y="2933"/>
              <a:chExt cx="122" cy="73"/>
            </a:xfrm>
          </p:grpSpPr>
          <p:sp>
            <p:nvSpPr>
              <p:cNvPr id="39083" name="Line 171"/>
              <p:cNvSpPr>
                <a:spLocks noChangeShapeType="1"/>
              </p:cNvSpPr>
              <p:nvPr/>
            </p:nvSpPr>
            <p:spPr bwMode="auto">
              <a:xfrm>
                <a:off x="2113" y="2942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84" name="Line 172"/>
              <p:cNvSpPr>
                <a:spLocks noChangeShapeType="1"/>
              </p:cNvSpPr>
              <p:nvPr/>
            </p:nvSpPr>
            <p:spPr bwMode="auto">
              <a:xfrm flipV="1">
                <a:off x="2117" y="2933"/>
                <a:ext cx="104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85" name="Line 173"/>
              <p:cNvSpPr>
                <a:spLocks noChangeShapeType="1"/>
              </p:cNvSpPr>
              <p:nvPr/>
            </p:nvSpPr>
            <p:spPr bwMode="auto">
              <a:xfrm>
                <a:off x="2225" y="2941"/>
                <a:ext cx="0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86" name="Line 174"/>
              <p:cNvSpPr>
                <a:spLocks noChangeShapeType="1"/>
              </p:cNvSpPr>
              <p:nvPr/>
            </p:nvSpPr>
            <p:spPr bwMode="auto">
              <a:xfrm flipH="1" flipV="1">
                <a:off x="2107" y="2937"/>
                <a:ext cx="12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9087" name="Group 175"/>
            <p:cNvGrpSpPr>
              <a:grpSpLocks/>
            </p:cNvGrpSpPr>
            <p:nvPr/>
          </p:nvGrpSpPr>
          <p:grpSpPr bwMode="auto">
            <a:xfrm>
              <a:off x="2455" y="2936"/>
              <a:ext cx="122" cy="73"/>
              <a:chOff x="2455" y="2936"/>
              <a:chExt cx="122" cy="73"/>
            </a:xfrm>
          </p:grpSpPr>
          <p:sp>
            <p:nvSpPr>
              <p:cNvPr id="39088" name="Line 176"/>
              <p:cNvSpPr>
                <a:spLocks noChangeShapeType="1"/>
              </p:cNvSpPr>
              <p:nvPr/>
            </p:nvSpPr>
            <p:spPr bwMode="auto">
              <a:xfrm>
                <a:off x="2461" y="2945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89" name="Line 177"/>
              <p:cNvSpPr>
                <a:spLocks noChangeShapeType="1"/>
              </p:cNvSpPr>
              <p:nvPr/>
            </p:nvSpPr>
            <p:spPr bwMode="auto">
              <a:xfrm flipV="1">
                <a:off x="2465" y="2936"/>
                <a:ext cx="104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90" name="Line 178"/>
              <p:cNvSpPr>
                <a:spLocks noChangeShapeType="1"/>
              </p:cNvSpPr>
              <p:nvPr/>
            </p:nvSpPr>
            <p:spPr bwMode="auto">
              <a:xfrm>
                <a:off x="2573" y="2944"/>
                <a:ext cx="0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91" name="Line 179"/>
              <p:cNvSpPr>
                <a:spLocks noChangeShapeType="1"/>
              </p:cNvSpPr>
              <p:nvPr/>
            </p:nvSpPr>
            <p:spPr bwMode="auto">
              <a:xfrm flipH="1" flipV="1">
                <a:off x="2455" y="2940"/>
                <a:ext cx="12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39092" name="Group 180"/>
          <p:cNvGrpSpPr>
            <a:grpSpLocks/>
          </p:cNvGrpSpPr>
          <p:nvPr/>
        </p:nvGrpSpPr>
        <p:grpSpPr bwMode="auto">
          <a:xfrm>
            <a:off x="6257925" y="4506913"/>
            <a:ext cx="1344613" cy="123825"/>
            <a:chOff x="1805" y="3143"/>
            <a:chExt cx="847" cy="78"/>
          </a:xfrm>
        </p:grpSpPr>
        <p:grpSp>
          <p:nvGrpSpPr>
            <p:cNvPr id="39093" name="Group 181"/>
            <p:cNvGrpSpPr>
              <a:grpSpLocks/>
            </p:cNvGrpSpPr>
            <p:nvPr/>
          </p:nvGrpSpPr>
          <p:grpSpPr bwMode="auto">
            <a:xfrm>
              <a:off x="1805" y="3143"/>
              <a:ext cx="122" cy="73"/>
              <a:chOff x="1805" y="3143"/>
              <a:chExt cx="122" cy="73"/>
            </a:xfrm>
          </p:grpSpPr>
          <p:sp>
            <p:nvSpPr>
              <p:cNvPr id="39094" name="Line 182"/>
              <p:cNvSpPr>
                <a:spLocks noChangeShapeType="1"/>
              </p:cNvSpPr>
              <p:nvPr/>
            </p:nvSpPr>
            <p:spPr bwMode="auto">
              <a:xfrm>
                <a:off x="1811" y="3152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95" name="Line 183"/>
              <p:cNvSpPr>
                <a:spLocks noChangeShapeType="1"/>
              </p:cNvSpPr>
              <p:nvPr/>
            </p:nvSpPr>
            <p:spPr bwMode="auto">
              <a:xfrm flipV="1">
                <a:off x="1815" y="3143"/>
                <a:ext cx="104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96" name="Line 184"/>
              <p:cNvSpPr>
                <a:spLocks noChangeShapeType="1"/>
              </p:cNvSpPr>
              <p:nvPr/>
            </p:nvSpPr>
            <p:spPr bwMode="auto">
              <a:xfrm>
                <a:off x="1923" y="3151"/>
                <a:ext cx="0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97" name="Line 185"/>
              <p:cNvSpPr>
                <a:spLocks noChangeShapeType="1"/>
              </p:cNvSpPr>
              <p:nvPr/>
            </p:nvSpPr>
            <p:spPr bwMode="auto">
              <a:xfrm flipH="1" flipV="1">
                <a:off x="1805" y="3147"/>
                <a:ext cx="12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9098" name="Group 186"/>
            <p:cNvGrpSpPr>
              <a:grpSpLocks/>
            </p:cNvGrpSpPr>
            <p:nvPr/>
          </p:nvGrpSpPr>
          <p:grpSpPr bwMode="auto">
            <a:xfrm>
              <a:off x="2182" y="3145"/>
              <a:ext cx="122" cy="73"/>
              <a:chOff x="2182" y="3145"/>
              <a:chExt cx="122" cy="73"/>
            </a:xfrm>
          </p:grpSpPr>
          <p:sp>
            <p:nvSpPr>
              <p:cNvPr id="39099" name="Line 187"/>
              <p:cNvSpPr>
                <a:spLocks noChangeShapeType="1"/>
              </p:cNvSpPr>
              <p:nvPr/>
            </p:nvSpPr>
            <p:spPr bwMode="auto">
              <a:xfrm>
                <a:off x="2188" y="3154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100" name="Line 188"/>
              <p:cNvSpPr>
                <a:spLocks noChangeShapeType="1"/>
              </p:cNvSpPr>
              <p:nvPr/>
            </p:nvSpPr>
            <p:spPr bwMode="auto">
              <a:xfrm flipV="1">
                <a:off x="2192" y="3145"/>
                <a:ext cx="104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101" name="Line 189"/>
              <p:cNvSpPr>
                <a:spLocks noChangeShapeType="1"/>
              </p:cNvSpPr>
              <p:nvPr/>
            </p:nvSpPr>
            <p:spPr bwMode="auto">
              <a:xfrm>
                <a:off x="2300" y="3153"/>
                <a:ext cx="0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102" name="Line 190"/>
              <p:cNvSpPr>
                <a:spLocks noChangeShapeType="1"/>
              </p:cNvSpPr>
              <p:nvPr/>
            </p:nvSpPr>
            <p:spPr bwMode="auto">
              <a:xfrm flipH="1" flipV="1">
                <a:off x="2182" y="3149"/>
                <a:ext cx="12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9103" name="Group 191"/>
            <p:cNvGrpSpPr>
              <a:grpSpLocks/>
            </p:cNvGrpSpPr>
            <p:nvPr/>
          </p:nvGrpSpPr>
          <p:grpSpPr bwMode="auto">
            <a:xfrm>
              <a:off x="2530" y="3148"/>
              <a:ext cx="122" cy="73"/>
              <a:chOff x="2530" y="3148"/>
              <a:chExt cx="122" cy="73"/>
            </a:xfrm>
          </p:grpSpPr>
          <p:sp>
            <p:nvSpPr>
              <p:cNvPr id="39104" name="Line 192"/>
              <p:cNvSpPr>
                <a:spLocks noChangeShapeType="1"/>
              </p:cNvSpPr>
              <p:nvPr/>
            </p:nvSpPr>
            <p:spPr bwMode="auto">
              <a:xfrm>
                <a:off x="2536" y="3157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105" name="Line 193"/>
              <p:cNvSpPr>
                <a:spLocks noChangeShapeType="1"/>
              </p:cNvSpPr>
              <p:nvPr/>
            </p:nvSpPr>
            <p:spPr bwMode="auto">
              <a:xfrm flipV="1">
                <a:off x="2540" y="3148"/>
                <a:ext cx="104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106" name="Line 194"/>
              <p:cNvSpPr>
                <a:spLocks noChangeShapeType="1"/>
              </p:cNvSpPr>
              <p:nvPr/>
            </p:nvSpPr>
            <p:spPr bwMode="auto">
              <a:xfrm>
                <a:off x="2648" y="3156"/>
                <a:ext cx="0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107" name="Line 195"/>
              <p:cNvSpPr>
                <a:spLocks noChangeShapeType="1"/>
              </p:cNvSpPr>
              <p:nvPr/>
            </p:nvSpPr>
            <p:spPr bwMode="auto">
              <a:xfrm flipH="1" flipV="1">
                <a:off x="2530" y="3152"/>
                <a:ext cx="12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39108" name="Group 196"/>
          <p:cNvGrpSpPr>
            <a:grpSpLocks/>
          </p:cNvGrpSpPr>
          <p:nvPr/>
        </p:nvGrpSpPr>
        <p:grpSpPr bwMode="auto">
          <a:xfrm>
            <a:off x="6257925" y="4811713"/>
            <a:ext cx="1344613" cy="123825"/>
            <a:chOff x="1829" y="3354"/>
            <a:chExt cx="847" cy="78"/>
          </a:xfrm>
        </p:grpSpPr>
        <p:grpSp>
          <p:nvGrpSpPr>
            <p:cNvPr id="39109" name="Group 197"/>
            <p:cNvGrpSpPr>
              <a:grpSpLocks/>
            </p:cNvGrpSpPr>
            <p:nvPr/>
          </p:nvGrpSpPr>
          <p:grpSpPr bwMode="auto">
            <a:xfrm>
              <a:off x="1829" y="3354"/>
              <a:ext cx="122" cy="73"/>
              <a:chOff x="1829" y="3354"/>
              <a:chExt cx="122" cy="73"/>
            </a:xfrm>
          </p:grpSpPr>
          <p:sp>
            <p:nvSpPr>
              <p:cNvPr id="39110" name="Line 198"/>
              <p:cNvSpPr>
                <a:spLocks noChangeShapeType="1"/>
              </p:cNvSpPr>
              <p:nvPr/>
            </p:nvSpPr>
            <p:spPr bwMode="auto">
              <a:xfrm>
                <a:off x="1835" y="3363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111" name="Line 199"/>
              <p:cNvSpPr>
                <a:spLocks noChangeShapeType="1"/>
              </p:cNvSpPr>
              <p:nvPr/>
            </p:nvSpPr>
            <p:spPr bwMode="auto">
              <a:xfrm flipV="1">
                <a:off x="1839" y="3354"/>
                <a:ext cx="104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112" name="Line 200"/>
              <p:cNvSpPr>
                <a:spLocks noChangeShapeType="1"/>
              </p:cNvSpPr>
              <p:nvPr/>
            </p:nvSpPr>
            <p:spPr bwMode="auto">
              <a:xfrm>
                <a:off x="1947" y="3362"/>
                <a:ext cx="0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113" name="Line 201"/>
              <p:cNvSpPr>
                <a:spLocks noChangeShapeType="1"/>
              </p:cNvSpPr>
              <p:nvPr/>
            </p:nvSpPr>
            <p:spPr bwMode="auto">
              <a:xfrm flipH="1" flipV="1">
                <a:off x="1829" y="3358"/>
                <a:ext cx="12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9114" name="Group 202"/>
            <p:cNvGrpSpPr>
              <a:grpSpLocks/>
            </p:cNvGrpSpPr>
            <p:nvPr/>
          </p:nvGrpSpPr>
          <p:grpSpPr bwMode="auto">
            <a:xfrm>
              <a:off x="2206" y="3356"/>
              <a:ext cx="122" cy="73"/>
              <a:chOff x="2206" y="3356"/>
              <a:chExt cx="122" cy="73"/>
            </a:xfrm>
          </p:grpSpPr>
          <p:sp>
            <p:nvSpPr>
              <p:cNvPr id="39115" name="Line 203"/>
              <p:cNvSpPr>
                <a:spLocks noChangeShapeType="1"/>
              </p:cNvSpPr>
              <p:nvPr/>
            </p:nvSpPr>
            <p:spPr bwMode="auto">
              <a:xfrm>
                <a:off x="2212" y="3365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116" name="Line 204"/>
              <p:cNvSpPr>
                <a:spLocks noChangeShapeType="1"/>
              </p:cNvSpPr>
              <p:nvPr/>
            </p:nvSpPr>
            <p:spPr bwMode="auto">
              <a:xfrm flipV="1">
                <a:off x="2216" y="3356"/>
                <a:ext cx="104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117" name="Line 205"/>
              <p:cNvSpPr>
                <a:spLocks noChangeShapeType="1"/>
              </p:cNvSpPr>
              <p:nvPr/>
            </p:nvSpPr>
            <p:spPr bwMode="auto">
              <a:xfrm>
                <a:off x="2324" y="3364"/>
                <a:ext cx="0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118" name="Line 206"/>
              <p:cNvSpPr>
                <a:spLocks noChangeShapeType="1"/>
              </p:cNvSpPr>
              <p:nvPr/>
            </p:nvSpPr>
            <p:spPr bwMode="auto">
              <a:xfrm flipH="1" flipV="1">
                <a:off x="2206" y="3360"/>
                <a:ext cx="12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9119" name="Group 207"/>
            <p:cNvGrpSpPr>
              <a:grpSpLocks/>
            </p:cNvGrpSpPr>
            <p:nvPr/>
          </p:nvGrpSpPr>
          <p:grpSpPr bwMode="auto">
            <a:xfrm>
              <a:off x="2554" y="3359"/>
              <a:ext cx="122" cy="73"/>
              <a:chOff x="2554" y="3359"/>
              <a:chExt cx="122" cy="73"/>
            </a:xfrm>
          </p:grpSpPr>
          <p:sp>
            <p:nvSpPr>
              <p:cNvPr id="39120" name="Line 208"/>
              <p:cNvSpPr>
                <a:spLocks noChangeShapeType="1"/>
              </p:cNvSpPr>
              <p:nvPr/>
            </p:nvSpPr>
            <p:spPr bwMode="auto">
              <a:xfrm>
                <a:off x="2560" y="3368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121" name="Line 209"/>
              <p:cNvSpPr>
                <a:spLocks noChangeShapeType="1"/>
              </p:cNvSpPr>
              <p:nvPr/>
            </p:nvSpPr>
            <p:spPr bwMode="auto">
              <a:xfrm flipV="1">
                <a:off x="2564" y="3359"/>
                <a:ext cx="104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122" name="Line 210"/>
              <p:cNvSpPr>
                <a:spLocks noChangeShapeType="1"/>
              </p:cNvSpPr>
              <p:nvPr/>
            </p:nvSpPr>
            <p:spPr bwMode="auto">
              <a:xfrm>
                <a:off x="2672" y="3367"/>
                <a:ext cx="0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123" name="Line 211"/>
              <p:cNvSpPr>
                <a:spLocks noChangeShapeType="1"/>
              </p:cNvSpPr>
              <p:nvPr/>
            </p:nvSpPr>
            <p:spPr bwMode="auto">
              <a:xfrm flipH="1" flipV="1">
                <a:off x="2554" y="3363"/>
                <a:ext cx="12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39124" name="Group 212"/>
          <p:cNvGrpSpPr>
            <a:grpSpLocks/>
          </p:cNvGrpSpPr>
          <p:nvPr/>
        </p:nvGrpSpPr>
        <p:grpSpPr bwMode="auto">
          <a:xfrm>
            <a:off x="6257925" y="5116513"/>
            <a:ext cx="1344613" cy="123825"/>
            <a:chOff x="1824" y="3551"/>
            <a:chExt cx="847" cy="78"/>
          </a:xfrm>
        </p:grpSpPr>
        <p:grpSp>
          <p:nvGrpSpPr>
            <p:cNvPr id="39125" name="Group 213"/>
            <p:cNvGrpSpPr>
              <a:grpSpLocks/>
            </p:cNvGrpSpPr>
            <p:nvPr/>
          </p:nvGrpSpPr>
          <p:grpSpPr bwMode="auto">
            <a:xfrm>
              <a:off x="1824" y="3551"/>
              <a:ext cx="122" cy="73"/>
              <a:chOff x="1824" y="3551"/>
              <a:chExt cx="122" cy="73"/>
            </a:xfrm>
          </p:grpSpPr>
          <p:sp>
            <p:nvSpPr>
              <p:cNvPr id="39126" name="Line 214"/>
              <p:cNvSpPr>
                <a:spLocks noChangeShapeType="1"/>
              </p:cNvSpPr>
              <p:nvPr/>
            </p:nvSpPr>
            <p:spPr bwMode="auto">
              <a:xfrm>
                <a:off x="1830" y="3560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127" name="Line 215"/>
              <p:cNvSpPr>
                <a:spLocks noChangeShapeType="1"/>
              </p:cNvSpPr>
              <p:nvPr/>
            </p:nvSpPr>
            <p:spPr bwMode="auto">
              <a:xfrm flipV="1">
                <a:off x="1834" y="3551"/>
                <a:ext cx="104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128" name="Line 216"/>
              <p:cNvSpPr>
                <a:spLocks noChangeShapeType="1"/>
              </p:cNvSpPr>
              <p:nvPr/>
            </p:nvSpPr>
            <p:spPr bwMode="auto">
              <a:xfrm>
                <a:off x="1942" y="3559"/>
                <a:ext cx="0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129" name="Line 217"/>
              <p:cNvSpPr>
                <a:spLocks noChangeShapeType="1"/>
              </p:cNvSpPr>
              <p:nvPr/>
            </p:nvSpPr>
            <p:spPr bwMode="auto">
              <a:xfrm flipH="1" flipV="1">
                <a:off x="1824" y="3555"/>
                <a:ext cx="12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9130" name="Group 218"/>
            <p:cNvGrpSpPr>
              <a:grpSpLocks/>
            </p:cNvGrpSpPr>
            <p:nvPr/>
          </p:nvGrpSpPr>
          <p:grpSpPr bwMode="auto">
            <a:xfrm>
              <a:off x="2201" y="3553"/>
              <a:ext cx="122" cy="73"/>
              <a:chOff x="2201" y="3553"/>
              <a:chExt cx="122" cy="73"/>
            </a:xfrm>
          </p:grpSpPr>
          <p:sp>
            <p:nvSpPr>
              <p:cNvPr id="39131" name="Line 219"/>
              <p:cNvSpPr>
                <a:spLocks noChangeShapeType="1"/>
              </p:cNvSpPr>
              <p:nvPr/>
            </p:nvSpPr>
            <p:spPr bwMode="auto">
              <a:xfrm>
                <a:off x="2207" y="3562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132" name="Line 220"/>
              <p:cNvSpPr>
                <a:spLocks noChangeShapeType="1"/>
              </p:cNvSpPr>
              <p:nvPr/>
            </p:nvSpPr>
            <p:spPr bwMode="auto">
              <a:xfrm flipV="1">
                <a:off x="2211" y="3553"/>
                <a:ext cx="104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133" name="Line 221"/>
              <p:cNvSpPr>
                <a:spLocks noChangeShapeType="1"/>
              </p:cNvSpPr>
              <p:nvPr/>
            </p:nvSpPr>
            <p:spPr bwMode="auto">
              <a:xfrm>
                <a:off x="2319" y="3561"/>
                <a:ext cx="0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134" name="Line 222"/>
              <p:cNvSpPr>
                <a:spLocks noChangeShapeType="1"/>
              </p:cNvSpPr>
              <p:nvPr/>
            </p:nvSpPr>
            <p:spPr bwMode="auto">
              <a:xfrm flipH="1" flipV="1">
                <a:off x="2201" y="3557"/>
                <a:ext cx="12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9135" name="Group 223"/>
            <p:cNvGrpSpPr>
              <a:grpSpLocks/>
            </p:cNvGrpSpPr>
            <p:nvPr/>
          </p:nvGrpSpPr>
          <p:grpSpPr bwMode="auto">
            <a:xfrm>
              <a:off x="2549" y="3556"/>
              <a:ext cx="122" cy="73"/>
              <a:chOff x="2549" y="3556"/>
              <a:chExt cx="122" cy="73"/>
            </a:xfrm>
          </p:grpSpPr>
          <p:sp>
            <p:nvSpPr>
              <p:cNvPr id="39136" name="Line 224"/>
              <p:cNvSpPr>
                <a:spLocks noChangeShapeType="1"/>
              </p:cNvSpPr>
              <p:nvPr/>
            </p:nvSpPr>
            <p:spPr bwMode="auto">
              <a:xfrm>
                <a:off x="2555" y="3565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137" name="Line 225"/>
              <p:cNvSpPr>
                <a:spLocks noChangeShapeType="1"/>
              </p:cNvSpPr>
              <p:nvPr/>
            </p:nvSpPr>
            <p:spPr bwMode="auto">
              <a:xfrm flipV="1">
                <a:off x="2559" y="3556"/>
                <a:ext cx="104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138" name="Line 226"/>
              <p:cNvSpPr>
                <a:spLocks noChangeShapeType="1"/>
              </p:cNvSpPr>
              <p:nvPr/>
            </p:nvSpPr>
            <p:spPr bwMode="auto">
              <a:xfrm>
                <a:off x="2667" y="3564"/>
                <a:ext cx="0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139" name="Line 227"/>
              <p:cNvSpPr>
                <a:spLocks noChangeShapeType="1"/>
              </p:cNvSpPr>
              <p:nvPr/>
            </p:nvSpPr>
            <p:spPr bwMode="auto">
              <a:xfrm flipH="1" flipV="1">
                <a:off x="2549" y="3560"/>
                <a:ext cx="12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sp>
        <p:nvSpPr>
          <p:cNvPr id="39140" name="Rectangle 228"/>
          <p:cNvSpPr>
            <a:spLocks noChangeArrowheads="1"/>
          </p:cNvSpPr>
          <p:nvPr/>
        </p:nvSpPr>
        <p:spPr bwMode="auto">
          <a:xfrm>
            <a:off x="2773363" y="5583238"/>
            <a:ext cx="3473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TW" sz="1800">
                <a:latin typeface="Times New Roman" pitchFamily="18" charset="0"/>
              </a:rPr>
              <a:t>Total # of sequences = ( 4! )/ 2 = 12</a:t>
            </a:r>
            <a:endParaRPr lang="zh-TW" altLang="en-US" sz="1800">
              <a:latin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15-</a:t>
            </a:r>
            <a:fld id="{3E152042-7046-410A-8B80-0048E6F30137}" type="slidenum">
              <a:rPr lang="en-US" altLang="zh-TW" smtClean="0"/>
              <a:pPr/>
              <a:t>24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/>
              <a:t>Optimization in System R </a:t>
            </a:r>
            <a:r>
              <a:rPr lang="en-US" altLang="zh-TW" sz="1600" b="0">
                <a:solidFill>
                  <a:schemeClr val="tx1"/>
                </a:solidFill>
                <a:ea typeface="新細明體" charset="-120"/>
              </a:rPr>
              <a:t>(cont.)</a:t>
            </a:r>
            <a:endParaRPr lang="zh-TW" altLang="en-US" sz="1600" b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lnSpc>
                <a:spcPct val="110000"/>
              </a:lnSpc>
              <a:buFontTx/>
              <a:buNone/>
            </a:pPr>
            <a:r>
              <a:rPr lang="en-US" altLang="zh-TW" b="1"/>
              <a:t>STEP 2</a:t>
            </a:r>
            <a:r>
              <a:rPr lang="en-US" altLang="zh-TW"/>
              <a:t>: Eliminate those sequences that involve Cartesian Product</a:t>
            </a:r>
          </a:p>
          <a:p>
            <a:pPr lvl="4">
              <a:lnSpc>
                <a:spcPct val="110000"/>
              </a:lnSpc>
            </a:pPr>
            <a:r>
              <a:rPr lang="en-US" altLang="zh-TW"/>
              <a:t>if A and B have no attribute names in common, then</a:t>
            </a:r>
          </a:p>
          <a:p>
            <a:pPr lvl="4">
              <a:lnSpc>
                <a:spcPct val="110000"/>
              </a:lnSpc>
              <a:buFontTx/>
              <a:buNone/>
            </a:pPr>
            <a:r>
              <a:rPr lang="en-US" altLang="zh-TW"/>
              <a:t>                       A      B = A  x  B 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TW" b="1"/>
              <a:t>STEP 3:</a:t>
            </a:r>
            <a:r>
              <a:rPr lang="en-US" altLang="zh-TW"/>
              <a:t> For the remainder, estimate the cost and choose a cheapest.</a:t>
            </a:r>
          </a:p>
          <a:p>
            <a:endParaRPr lang="zh-TW" altLang="en-US"/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3886200" y="2286000"/>
            <a:ext cx="193675" cy="115888"/>
            <a:chOff x="2496" y="773"/>
            <a:chExt cx="122" cy="73"/>
          </a:xfrm>
        </p:grpSpPr>
        <p:sp>
          <p:nvSpPr>
            <p:cNvPr id="39941" name="Line 5"/>
            <p:cNvSpPr>
              <a:spLocks noChangeShapeType="1"/>
            </p:cNvSpPr>
            <p:nvPr/>
          </p:nvSpPr>
          <p:spPr bwMode="auto">
            <a:xfrm>
              <a:off x="2502" y="782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42" name="Line 6"/>
            <p:cNvSpPr>
              <a:spLocks noChangeShapeType="1"/>
            </p:cNvSpPr>
            <p:nvPr/>
          </p:nvSpPr>
          <p:spPr bwMode="auto">
            <a:xfrm flipV="1">
              <a:off x="2506" y="773"/>
              <a:ext cx="104" cy="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43" name="Line 7"/>
            <p:cNvSpPr>
              <a:spLocks noChangeShapeType="1"/>
            </p:cNvSpPr>
            <p:nvPr/>
          </p:nvSpPr>
          <p:spPr bwMode="auto">
            <a:xfrm>
              <a:off x="2614" y="781"/>
              <a:ext cx="0" cy="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44" name="Line 8"/>
            <p:cNvSpPr>
              <a:spLocks noChangeShapeType="1"/>
            </p:cNvSpPr>
            <p:nvPr/>
          </p:nvSpPr>
          <p:spPr bwMode="auto">
            <a:xfrm flipH="1" flipV="1">
              <a:off x="2496" y="777"/>
              <a:ext cx="122" cy="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15-</a:t>
            </a:r>
            <a:fld id="{3E152042-7046-410A-8B80-0048E6F30137}" type="slidenum">
              <a:rPr lang="en-US" altLang="zh-TW" smtClean="0"/>
              <a:pPr/>
              <a:t>25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76288" y="2781300"/>
            <a:ext cx="8420100" cy="935038"/>
          </a:xfrm>
        </p:spPr>
        <p:txBody>
          <a:bodyPr/>
          <a:lstStyle/>
          <a:p>
            <a:r>
              <a:rPr lang="en-US" altLang="zh-TW" sz="3600" dirty="0" smtClean="0"/>
              <a:t>15.4 </a:t>
            </a:r>
            <a:r>
              <a:rPr lang="en-US" altLang="zh-TW" sz="3600" dirty="0"/>
              <a:t>Optimization in INGRES</a:t>
            </a:r>
            <a:endParaRPr lang="zh-TW" altLang="en-US" sz="36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15-</a:t>
            </a:r>
            <a:fld id="{BF8064F8-DA22-4BF7-9E0E-EBEA2B43544F}" type="slidenum">
              <a:rPr lang="en-US" altLang="zh-TW" smtClean="0"/>
              <a:pPr/>
              <a:t>26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Query Decomposition</a:t>
            </a:r>
            <a:endParaRPr lang="zh-TW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196975"/>
            <a:ext cx="9148763" cy="4895850"/>
          </a:xfrm>
        </p:spPr>
        <p:txBody>
          <a:bodyPr/>
          <a:lstStyle/>
          <a:p>
            <a:pPr lvl="2">
              <a:lnSpc>
                <a:spcPct val="130000"/>
              </a:lnSpc>
              <a:buFont typeface="Wingdings" pitchFamily="2" charset="2"/>
              <a:buChar char="§"/>
            </a:pPr>
            <a:r>
              <a:rPr lang="en-US" altLang="zh-TW"/>
              <a:t>a general idea for processing queries in INGRES.</a:t>
            </a:r>
          </a:p>
          <a:p>
            <a:pPr lvl="2">
              <a:lnSpc>
                <a:spcPct val="110000"/>
              </a:lnSpc>
              <a:buFont typeface="Wingdings" pitchFamily="2" charset="2"/>
              <a:buChar char="§"/>
            </a:pPr>
            <a:r>
              <a:rPr lang="en-US" altLang="zh-TW"/>
              <a:t>basic idea: break a query involving </a:t>
            </a:r>
            <a:r>
              <a:rPr lang="en-US" altLang="zh-TW" u="sng"/>
              <a:t>multiple tuple variables</a:t>
            </a:r>
            <a:r>
              <a:rPr lang="en-US" altLang="zh-TW"/>
              <a:t> down into a 	sequence of smaller queries involving </a:t>
            </a:r>
            <a:r>
              <a:rPr lang="en-US" altLang="zh-TW" u="sng"/>
              <a:t>one</a:t>
            </a:r>
            <a:r>
              <a:rPr lang="en-US" altLang="zh-TW"/>
              <a:t> such variable each, using 	</a:t>
            </a:r>
            <a:r>
              <a:rPr lang="en-US" altLang="zh-TW" b="1" u="sng"/>
              <a:t>detachment</a:t>
            </a:r>
            <a:r>
              <a:rPr lang="en-US" altLang="zh-TW"/>
              <a:t> and tuple </a:t>
            </a:r>
            <a:r>
              <a:rPr lang="en-US" altLang="zh-TW" b="1" u="sng"/>
              <a:t>substitution</a:t>
            </a:r>
            <a:r>
              <a:rPr lang="en-US" altLang="zh-TW"/>
              <a:t>.</a:t>
            </a:r>
          </a:p>
          <a:p>
            <a:pPr lvl="4"/>
            <a:r>
              <a:rPr lang="en-US" altLang="zh-TW" sz="1600"/>
              <a:t> </a:t>
            </a:r>
            <a:r>
              <a:rPr lang="en-US" altLang="zh-TW" sz="2000"/>
              <a:t>avoid to build Cartesian Product.</a:t>
            </a:r>
          </a:p>
          <a:p>
            <a:pPr lvl="4"/>
            <a:r>
              <a:rPr lang="en-US" altLang="zh-TW" sz="2000"/>
              <a:t> keep the # of tuple to be scanned to a minimum</a:t>
            </a:r>
            <a:r>
              <a:rPr lang="en-US" altLang="zh-TW" sz="1600"/>
              <a:t>.</a:t>
            </a:r>
            <a:endParaRPr lang="en-US" altLang="zh-TW"/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TW"/>
              <a:t>     </a:t>
            </a:r>
            <a:r>
              <a:rPr lang="en-US" altLang="zh-TW" sz="1800"/>
              <a:t>&lt;e.g&gt; "Get names of London suppliers who supply some  red part weighing less </a:t>
            </a:r>
            <a:br>
              <a:rPr lang="en-US" altLang="zh-TW" sz="1800"/>
            </a:br>
            <a:r>
              <a:rPr lang="en-US" altLang="zh-TW" sz="1800"/>
              <a:t>             than 25 pounds in a quantity greater than 200"  </a:t>
            </a:r>
          </a:p>
          <a:p>
            <a:pPr lvl="2">
              <a:lnSpc>
                <a:spcPct val="60000"/>
              </a:lnSpc>
              <a:buFontTx/>
              <a:buNone/>
            </a:pPr>
            <a:endParaRPr lang="en-US" altLang="zh-TW" sz="1800"/>
          </a:p>
          <a:p>
            <a:pPr lvl="2">
              <a:lnSpc>
                <a:spcPct val="50000"/>
              </a:lnSpc>
              <a:buFontTx/>
              <a:buNone/>
            </a:pPr>
            <a:r>
              <a:rPr lang="en-US" altLang="zh-TW" sz="1800"/>
              <a:t>   </a:t>
            </a:r>
            <a:r>
              <a:rPr lang="en-US" altLang="zh-TW"/>
              <a:t>Initial query:</a:t>
            </a:r>
          </a:p>
          <a:p>
            <a:pPr lvl="2">
              <a:buFontTx/>
              <a:buNone/>
            </a:pPr>
            <a:r>
              <a:rPr lang="en-US" altLang="zh-TW" sz="1700"/>
              <a:t>     Q0: RETRIEVE (S.SNAME) WHERE   S.CITY= 'London'</a:t>
            </a:r>
            <a:endParaRPr lang="en-US" altLang="zh-TW"/>
          </a:p>
          <a:p>
            <a:pPr lvl="3">
              <a:lnSpc>
                <a:spcPct val="70000"/>
              </a:lnSpc>
              <a:buFontTx/>
              <a:buNone/>
            </a:pPr>
            <a:r>
              <a:rPr lang="en-US" altLang="zh-TW" sz="1600"/>
              <a:t>                                                AND         S.S# = SP.S#</a:t>
            </a:r>
          </a:p>
          <a:p>
            <a:pPr lvl="3">
              <a:lnSpc>
                <a:spcPct val="70000"/>
              </a:lnSpc>
              <a:buFontTx/>
              <a:buNone/>
            </a:pPr>
            <a:r>
              <a:rPr lang="en-US" altLang="zh-TW" sz="1600"/>
              <a:t>                                                AND         SP.QTY &gt; 200</a:t>
            </a:r>
          </a:p>
          <a:p>
            <a:pPr lvl="3">
              <a:lnSpc>
                <a:spcPct val="70000"/>
              </a:lnSpc>
              <a:buFontTx/>
              <a:buNone/>
            </a:pPr>
            <a:r>
              <a:rPr lang="en-US" altLang="zh-TW" sz="1600"/>
              <a:t>                                                AND         SP.P# = </a:t>
            </a:r>
            <a:r>
              <a:rPr lang="en-US" altLang="zh-TW" sz="1600" u="sng"/>
              <a:t>P</a:t>
            </a:r>
            <a:r>
              <a:rPr lang="en-US" altLang="zh-TW" sz="1600"/>
              <a:t>.P#</a:t>
            </a:r>
          </a:p>
          <a:p>
            <a:pPr lvl="3">
              <a:lnSpc>
                <a:spcPct val="70000"/>
              </a:lnSpc>
              <a:buFontTx/>
              <a:buNone/>
            </a:pPr>
            <a:r>
              <a:rPr lang="en-US" altLang="zh-TW" sz="1600"/>
              <a:t>                                                AND         </a:t>
            </a:r>
            <a:r>
              <a:rPr lang="en-US" altLang="zh-TW" sz="1600">
                <a:solidFill>
                  <a:schemeClr val="folHlink"/>
                </a:solidFill>
              </a:rPr>
              <a:t>P</a:t>
            </a:r>
            <a:r>
              <a:rPr lang="en-US" altLang="zh-TW" sz="1600"/>
              <a:t>.COLOR = Red</a:t>
            </a:r>
          </a:p>
          <a:p>
            <a:pPr lvl="3">
              <a:lnSpc>
                <a:spcPct val="70000"/>
              </a:lnSpc>
              <a:buFontTx/>
              <a:buNone/>
            </a:pPr>
            <a:r>
              <a:rPr lang="en-US" altLang="zh-TW" sz="1600"/>
              <a:t>                                                AND         </a:t>
            </a:r>
            <a:r>
              <a:rPr lang="en-US" altLang="zh-TW" sz="1600">
                <a:solidFill>
                  <a:schemeClr val="folHlink"/>
                </a:solidFill>
              </a:rPr>
              <a:t>P</a:t>
            </a:r>
            <a:r>
              <a:rPr lang="en-US" altLang="zh-TW" sz="1600"/>
              <a:t>.WEIGHT &lt; 2 5</a:t>
            </a:r>
          </a:p>
          <a:p>
            <a:endParaRPr lang="zh-TW" altLang="en-US"/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7258050" y="5589588"/>
            <a:ext cx="1106488" cy="349250"/>
            <a:chOff x="1826" y="4327"/>
            <a:chExt cx="697" cy="282"/>
          </a:xfrm>
        </p:grpSpPr>
        <p:sp>
          <p:nvSpPr>
            <p:cNvPr id="43013" name="AutoShape 5"/>
            <p:cNvSpPr>
              <a:spLocks noChangeArrowheads="1"/>
            </p:cNvSpPr>
            <p:nvPr/>
          </p:nvSpPr>
          <p:spPr bwMode="auto">
            <a:xfrm rot="16200000" flipH="1">
              <a:off x="1760" y="4393"/>
              <a:ext cx="274" cy="142"/>
            </a:xfrm>
            <a:prstGeom prst="rightArrow">
              <a:avLst>
                <a:gd name="adj1" fmla="val 75000"/>
                <a:gd name="adj2" fmla="val 9648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14" name="Rectangle 6"/>
            <p:cNvSpPr>
              <a:spLocks noChangeArrowheads="1"/>
            </p:cNvSpPr>
            <p:nvPr/>
          </p:nvSpPr>
          <p:spPr bwMode="auto">
            <a:xfrm>
              <a:off x="1971" y="4340"/>
              <a:ext cx="55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chemeClr val="folHlink"/>
                  </a:solidFill>
                  <a:latin typeface="Times New Roman" pitchFamily="18" charset="0"/>
                  <a:ea typeface="新細明體" charset="-120"/>
                </a:rPr>
                <a:t>detach P</a:t>
              </a: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15-</a:t>
            </a:r>
            <a:fld id="{3E152042-7046-410A-8B80-0048E6F30137}" type="slidenum">
              <a:rPr lang="en-US" altLang="zh-TW" smtClean="0"/>
              <a:pPr/>
              <a:t>27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Query Decomposition </a:t>
            </a:r>
            <a:r>
              <a:rPr lang="en-US" altLang="zh-TW" sz="2000" b="0">
                <a:solidFill>
                  <a:schemeClr val="tx1"/>
                </a:solidFill>
                <a:ea typeface="新細明體" charset="-120"/>
              </a:rPr>
              <a:t>(cont.)</a:t>
            </a:r>
            <a:endParaRPr lang="zh-TW" altLang="en-US" sz="2000" b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2505075" y="2060575"/>
            <a:ext cx="6724650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TW" sz="1400"/>
              <a:t>Q1: RETRIVE (S.SNAME)  </a:t>
            </a:r>
            <a:r>
              <a:rPr lang="en-US" altLang="zh-TW" sz="1600"/>
              <a:t>WHERE</a:t>
            </a:r>
            <a:r>
              <a:rPr lang="en-US" altLang="zh-TW" sz="1400"/>
              <a:t>  S.CITY = 'London'</a:t>
            </a:r>
          </a:p>
          <a:p>
            <a:pPr algn="l"/>
            <a:r>
              <a:rPr lang="en-US" altLang="zh-TW" sz="1400"/>
              <a:t>                                               AND       S.S# = SP.S#</a:t>
            </a:r>
          </a:p>
          <a:p>
            <a:pPr algn="l"/>
            <a:r>
              <a:rPr lang="en-US" altLang="zh-TW" sz="1400"/>
              <a:t>                                               AND       </a:t>
            </a:r>
            <a:r>
              <a:rPr lang="en-US" altLang="zh-TW" sz="1400">
                <a:solidFill>
                  <a:schemeClr val="folHlink"/>
                </a:solidFill>
              </a:rPr>
              <a:t>SP.QTY &gt; 200</a:t>
            </a:r>
          </a:p>
          <a:p>
            <a:pPr algn="l"/>
            <a:r>
              <a:rPr lang="en-US" altLang="zh-TW" sz="1400"/>
              <a:t>                                               AND       SP.P# = P'.P#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7832725" y="2276475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S join SP join P’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2514600" y="1371600"/>
            <a:ext cx="6480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TW" sz="1600">
                <a:latin typeface="Times New Roman" pitchFamily="18" charset="0"/>
              </a:rPr>
              <a:t>D1: RETRIEVE INTO P' (P.P#) WHERE </a:t>
            </a:r>
            <a:r>
              <a:rPr lang="en-US" altLang="zh-TW" sz="1600">
                <a:solidFill>
                  <a:schemeClr val="folHlink"/>
                </a:solidFill>
                <a:latin typeface="Times New Roman" pitchFamily="18" charset="0"/>
              </a:rPr>
              <a:t>P</a:t>
            </a:r>
            <a:r>
              <a:rPr lang="en-US" altLang="zh-TW" sz="1600">
                <a:latin typeface="Times New Roman" pitchFamily="18" charset="0"/>
              </a:rPr>
              <a:t>.COLOR= 'Red'</a:t>
            </a:r>
          </a:p>
          <a:p>
            <a:pPr algn="l"/>
            <a:r>
              <a:rPr lang="en-US" altLang="zh-TW" sz="1600">
                <a:latin typeface="Times New Roman" pitchFamily="18" charset="0"/>
              </a:rPr>
              <a:t>                                                     AND       </a:t>
            </a:r>
            <a:r>
              <a:rPr lang="en-US" altLang="zh-TW" sz="1600">
                <a:solidFill>
                  <a:schemeClr val="folHlink"/>
                </a:solidFill>
                <a:latin typeface="Times New Roman" pitchFamily="18" charset="0"/>
              </a:rPr>
              <a:t>P</a:t>
            </a:r>
            <a:r>
              <a:rPr lang="en-US" altLang="zh-TW" sz="1600">
                <a:latin typeface="Times New Roman" pitchFamily="18" charset="0"/>
              </a:rPr>
              <a:t>.WEIGHT &lt; 25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2514600" y="3657600"/>
            <a:ext cx="701040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 eaLnBrk="0" hangingPunct="0">
              <a:spcBef>
                <a:spcPct val="50000"/>
              </a:spcBef>
              <a:buSzPct val="100000"/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D2: RETRIEVE INTO SP' (SP.S#, SP.P#)</a:t>
            </a:r>
          </a:p>
          <a:p>
            <a:pPr algn="l" eaLnBrk="0" hangingPunct="0">
              <a:spcBef>
                <a:spcPct val="50000"/>
              </a:spcBef>
              <a:buSzPct val="100000"/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                           WHERE   SP.QTY &gt; 200</a:t>
            </a:r>
          </a:p>
          <a:p>
            <a:pPr algn="l" eaLnBrk="0" hangingPunct="0">
              <a:spcBef>
                <a:spcPct val="50000"/>
              </a:spcBef>
              <a:buSzPct val="100000"/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Q2: RETRIEVE (S.SNAME) WHERE </a:t>
            </a:r>
            <a:r>
              <a:rPr lang="en-US" altLang="zh-TW" sz="1600">
                <a:solidFill>
                  <a:schemeClr val="folHlink"/>
                </a:solidFill>
                <a:latin typeface="Times New Roman" pitchFamily="18" charset="0"/>
                <a:ea typeface="新細明體" charset="-120"/>
              </a:rPr>
              <a:t>S.CITY = 'London'</a:t>
            </a: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  <a:buSzPct val="100000"/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                                                 AND  S.S#=SP'.S#</a:t>
            </a: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  <a:buSzPct val="100000"/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                                                 AND  SP'.P#=P'.P#</a:t>
            </a:r>
          </a:p>
        </p:txBody>
      </p:sp>
      <p:grpSp>
        <p:nvGrpSpPr>
          <p:cNvPr id="44041" name="Group 9"/>
          <p:cNvGrpSpPr>
            <a:grpSpLocks/>
          </p:cNvGrpSpPr>
          <p:nvPr/>
        </p:nvGrpSpPr>
        <p:grpSpPr bwMode="auto">
          <a:xfrm>
            <a:off x="4595813" y="3048000"/>
            <a:ext cx="1728787" cy="495300"/>
            <a:chOff x="1538" y="212"/>
            <a:chExt cx="1089" cy="312"/>
          </a:xfrm>
        </p:grpSpPr>
        <p:sp>
          <p:nvSpPr>
            <p:cNvPr id="44042" name="AutoShape 10"/>
            <p:cNvSpPr>
              <a:spLocks noChangeArrowheads="1"/>
            </p:cNvSpPr>
            <p:nvPr/>
          </p:nvSpPr>
          <p:spPr bwMode="auto">
            <a:xfrm rot="16200000" flipH="1">
              <a:off x="1437" y="313"/>
              <a:ext cx="312" cy="110"/>
            </a:xfrm>
            <a:prstGeom prst="rightArrow">
              <a:avLst>
                <a:gd name="adj1" fmla="val 75000"/>
                <a:gd name="adj2" fmla="val 14183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43" name="Rectangle 11"/>
            <p:cNvSpPr>
              <a:spLocks noChangeArrowheads="1"/>
            </p:cNvSpPr>
            <p:nvPr/>
          </p:nvSpPr>
          <p:spPr bwMode="auto">
            <a:xfrm>
              <a:off x="1641" y="270"/>
              <a:ext cx="98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chemeClr val="folHlink"/>
                  </a:solidFill>
                  <a:latin typeface="Times New Roman" pitchFamily="18" charset="0"/>
                  <a:ea typeface="新細明體" charset="-120"/>
                </a:rPr>
                <a:t>detach SP</a:t>
              </a:r>
            </a:p>
          </p:txBody>
        </p:sp>
      </p:grpSp>
      <p:grpSp>
        <p:nvGrpSpPr>
          <p:cNvPr id="44044" name="Group 12"/>
          <p:cNvGrpSpPr>
            <a:grpSpLocks/>
          </p:cNvGrpSpPr>
          <p:nvPr/>
        </p:nvGrpSpPr>
        <p:grpSpPr bwMode="auto">
          <a:xfrm>
            <a:off x="4724400" y="5486400"/>
            <a:ext cx="1728788" cy="495300"/>
            <a:chOff x="1526" y="1733"/>
            <a:chExt cx="1089" cy="312"/>
          </a:xfrm>
        </p:grpSpPr>
        <p:sp>
          <p:nvSpPr>
            <p:cNvPr id="44045" name="AutoShape 13"/>
            <p:cNvSpPr>
              <a:spLocks noChangeArrowheads="1"/>
            </p:cNvSpPr>
            <p:nvPr/>
          </p:nvSpPr>
          <p:spPr bwMode="auto">
            <a:xfrm rot="16200000" flipH="1">
              <a:off x="1425" y="1834"/>
              <a:ext cx="312" cy="110"/>
            </a:xfrm>
            <a:prstGeom prst="rightArrow">
              <a:avLst>
                <a:gd name="adj1" fmla="val 75000"/>
                <a:gd name="adj2" fmla="val 14183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1629" y="1791"/>
              <a:ext cx="98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chemeClr val="folHlink"/>
                  </a:solidFill>
                  <a:latin typeface="Times New Roman" pitchFamily="18" charset="0"/>
                  <a:ea typeface="新細明體" charset="-120"/>
                </a:rPr>
                <a:t>detach S</a:t>
              </a: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15-</a:t>
            </a:r>
            <a:fld id="{3E152042-7046-410A-8B80-0048E6F30137}" type="slidenum">
              <a:rPr lang="en-US" altLang="zh-TW" smtClean="0"/>
              <a:pPr/>
              <a:t>28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Query Decomposition </a:t>
            </a:r>
            <a:r>
              <a:rPr lang="en-US" altLang="zh-TW" sz="2000" b="0">
                <a:solidFill>
                  <a:schemeClr val="tx1"/>
                </a:solidFill>
                <a:ea typeface="新細明體" charset="-120"/>
              </a:rPr>
              <a:t>(cont.)</a:t>
            </a:r>
            <a:endParaRPr lang="zh-TW" altLang="en-US" sz="2000" b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7150" y="1447800"/>
            <a:ext cx="7588250" cy="4648200"/>
          </a:xfrm>
        </p:spPr>
        <p:txBody>
          <a:bodyPr/>
          <a:lstStyle/>
          <a:p>
            <a:pPr lvl="3">
              <a:lnSpc>
                <a:spcPct val="80000"/>
              </a:lnSpc>
              <a:buFontTx/>
              <a:buNone/>
            </a:pPr>
            <a:r>
              <a:rPr lang="en-US" altLang="zh-TW" sz="1400"/>
              <a:t>D3: RETRIEVE INTO S' (S.S#, S.SNAME)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sz="1400"/>
              <a:t>                            WHERE S.CITY = 'LONDON'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sz="1400"/>
              <a:t>Q3: RETRIEVE (S'.SNAME) WHERE S'.S# =SP'.S#  AND  </a:t>
            </a:r>
            <a:r>
              <a:rPr lang="en-US" altLang="zh-TW" sz="1400">
                <a:solidFill>
                  <a:schemeClr val="folHlink"/>
                </a:solidFill>
              </a:rPr>
              <a:t>SP'.P# = P'.P#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altLang="zh-TW" sz="1200"/>
          </a:p>
          <a:p>
            <a:pPr lvl="3">
              <a:lnSpc>
                <a:spcPct val="90000"/>
              </a:lnSpc>
              <a:buFontTx/>
              <a:buNone/>
            </a:pPr>
            <a:endParaRPr lang="en-US" altLang="zh-TW" sz="2000"/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sz="1400"/>
              <a:t>D4: RETRIEVE INTO SP"(SP'.S#)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sz="1400"/>
              <a:t>                           WHERE SP'.P# =P'.P#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sz="1400"/>
              <a:t>Q4: RETRIEVE (S'.SNAME) WHERE S'.S# = SP".S#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altLang="zh-TW" sz="1400"/>
          </a:p>
          <a:p>
            <a:pPr lvl="3">
              <a:lnSpc>
                <a:spcPct val="90000"/>
              </a:lnSpc>
              <a:buFontTx/>
              <a:buNone/>
            </a:pPr>
            <a:endParaRPr lang="en-US" altLang="zh-TW" sz="1400"/>
          </a:p>
          <a:p>
            <a:pPr lvl="3">
              <a:lnSpc>
                <a:spcPct val="90000"/>
              </a:lnSpc>
              <a:buFontTx/>
              <a:buNone/>
            </a:pPr>
            <a:endParaRPr lang="en-US" altLang="zh-TW" sz="1400"/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sz="1400"/>
              <a:t>D5: RETRIEVE INTO SP"(SP'.S#)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sz="1400"/>
              <a:t>                           WHERE  SP'.P# = 'P1'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sz="1400"/>
              <a:t>                           OR SP'.P#= 'P3‘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altLang="zh-TW" sz="1400"/>
          </a:p>
          <a:p>
            <a:pPr lvl="3">
              <a:lnSpc>
                <a:spcPct val="90000"/>
              </a:lnSpc>
              <a:buFontTx/>
              <a:buNone/>
            </a:pPr>
            <a:endParaRPr lang="en-US" altLang="zh-TW" sz="1600">
              <a:solidFill>
                <a:schemeClr val="folHlink"/>
              </a:solidFill>
              <a:ea typeface="新細明體" charset="-120"/>
            </a:endParaRPr>
          </a:p>
          <a:p>
            <a:pPr lvl="3">
              <a:lnSpc>
                <a:spcPct val="90000"/>
              </a:lnSpc>
              <a:buFontTx/>
              <a:buNone/>
            </a:pPr>
            <a:endParaRPr lang="en-US" altLang="zh-TW" sz="1600">
              <a:solidFill>
                <a:schemeClr val="folHlink"/>
              </a:solidFill>
              <a:ea typeface="新細明體" charset="-120"/>
            </a:endParaRP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sz="1400"/>
              <a:t>Q5: RETRIEVE (S'.SNAME) WHERE S'.S# = 'S1'</a:t>
            </a:r>
          </a:p>
          <a:p>
            <a:pPr lvl="3">
              <a:lnSpc>
                <a:spcPct val="60000"/>
              </a:lnSpc>
              <a:buFontTx/>
              <a:buNone/>
            </a:pPr>
            <a:r>
              <a:rPr lang="en-US" altLang="zh-TW" sz="1400"/>
              <a:t>                                                 OR          S'.S# = 'S2'</a:t>
            </a:r>
          </a:p>
          <a:p>
            <a:pPr lvl="3">
              <a:lnSpc>
                <a:spcPct val="60000"/>
              </a:lnSpc>
              <a:buFontTx/>
              <a:buNone/>
            </a:pPr>
            <a:r>
              <a:rPr lang="en-US" altLang="zh-TW" sz="1400"/>
              <a:t>                                                 OR          S'.S# = 'S4'</a:t>
            </a:r>
            <a:endParaRPr lang="zh-TW" altLang="en-US" sz="1000"/>
          </a:p>
        </p:txBody>
      </p:sp>
      <p:sp>
        <p:nvSpPr>
          <p:cNvPr id="45060" name="AutoShape 4"/>
          <p:cNvSpPr>
            <a:spLocks noChangeArrowheads="1"/>
          </p:cNvSpPr>
          <p:nvPr/>
        </p:nvSpPr>
        <p:spPr bwMode="auto">
          <a:xfrm rot="16200000" flipH="1">
            <a:off x="4223544" y="2286794"/>
            <a:ext cx="360362" cy="196850"/>
          </a:xfrm>
          <a:prstGeom prst="rightArrow">
            <a:avLst>
              <a:gd name="adj1" fmla="val 75000"/>
              <a:gd name="adj2" fmla="val 91541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4953000" y="2205038"/>
            <a:ext cx="16859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altLang="zh-TW" sz="1600">
                <a:solidFill>
                  <a:schemeClr val="folHlink"/>
                </a:solidFill>
                <a:latin typeface="Times New Roman" pitchFamily="18" charset="0"/>
                <a:ea typeface="新細明體" charset="-120"/>
              </a:rPr>
              <a:t>detach P' and SP'</a:t>
            </a: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 rot="16200000" flipH="1">
            <a:off x="4144963" y="3589337"/>
            <a:ext cx="495300" cy="174625"/>
          </a:xfrm>
          <a:prstGeom prst="rightArrow">
            <a:avLst>
              <a:gd name="adj1" fmla="val 75000"/>
              <a:gd name="adj2" fmla="val 141831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4554538" y="3429000"/>
            <a:ext cx="310356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600">
                <a:solidFill>
                  <a:schemeClr val="folHlink"/>
                </a:solidFill>
                <a:latin typeface="Times New Roman" pitchFamily="18" charset="0"/>
                <a:ea typeface="新細明體" charset="-120"/>
              </a:rPr>
              <a:t>D4: two var. --&gt; tuple substitution</a:t>
            </a:r>
          </a:p>
          <a:p>
            <a:pPr algn="l" eaLnBrk="0" hangingPunct="0"/>
            <a:r>
              <a:rPr lang="en-US" altLang="zh-TW" sz="1600">
                <a:solidFill>
                  <a:schemeClr val="folHlink"/>
                </a:solidFill>
                <a:latin typeface="Times New Roman" pitchFamily="18" charset="0"/>
                <a:ea typeface="新細明體" charset="-120"/>
              </a:rPr>
              <a:t>( Suppose D1 evaluate to {P1, P3 } 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4808538" y="4797425"/>
            <a:ext cx="369411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altLang="zh-TW" sz="1600">
                <a:solidFill>
                  <a:schemeClr val="folHlink"/>
                </a:solidFill>
                <a:latin typeface="Times New Roman" pitchFamily="18" charset="0"/>
                <a:ea typeface="新細明體" charset="-120"/>
              </a:rPr>
              <a:t>Q4 : two var. --&gt; tuple substitution</a:t>
            </a:r>
          </a:p>
          <a:p>
            <a:pPr algn="l" eaLnBrk="0" hangingPunct="0"/>
            <a:r>
              <a:rPr lang="en-US" altLang="zh-TW" sz="1600">
                <a:solidFill>
                  <a:schemeClr val="folHlink"/>
                </a:solidFill>
                <a:latin typeface="Times New Roman" pitchFamily="18" charset="0"/>
                <a:ea typeface="新細明體" charset="-120"/>
              </a:rPr>
              <a:t>( Suppose D5 evaluate to { S1, S2, S4})</a:t>
            </a:r>
          </a:p>
        </p:txBody>
      </p:sp>
      <p:sp>
        <p:nvSpPr>
          <p:cNvPr id="45065" name="AutoShape 9"/>
          <p:cNvSpPr>
            <a:spLocks noChangeArrowheads="1"/>
          </p:cNvSpPr>
          <p:nvPr/>
        </p:nvSpPr>
        <p:spPr bwMode="auto">
          <a:xfrm rot="16200000" flipH="1">
            <a:off x="4123531" y="5050632"/>
            <a:ext cx="515937" cy="152400"/>
          </a:xfrm>
          <a:prstGeom prst="rightArrow">
            <a:avLst>
              <a:gd name="adj1" fmla="val 75000"/>
              <a:gd name="adj2" fmla="val 169286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15-</a:t>
            </a:r>
            <a:fld id="{3E152042-7046-410A-8B80-0048E6F30137}" type="slidenum">
              <a:rPr lang="en-US" altLang="zh-TW" smtClean="0"/>
              <a:pPr/>
              <a:t>29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76288" y="2636838"/>
            <a:ext cx="8420100" cy="1143000"/>
          </a:xfrm>
        </p:spPr>
        <p:txBody>
          <a:bodyPr/>
          <a:lstStyle/>
          <a:p>
            <a:r>
              <a:rPr lang="en-US" altLang="zh-TW" sz="3600" dirty="0" smtClean="0"/>
              <a:t>15.1 </a:t>
            </a:r>
            <a:r>
              <a:rPr lang="en-US" altLang="zh-TW" sz="3600" dirty="0"/>
              <a:t>Introduction to Query Optimization</a:t>
            </a:r>
            <a:endParaRPr lang="zh-TW" altLang="en-US" sz="36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15-</a:t>
            </a:r>
            <a:fld id="{BF8064F8-DA22-4BF7-9E0E-EBEA2B43544F}" type="slidenum">
              <a:rPr lang="en-US" altLang="zh-TW" smtClean="0"/>
              <a:pPr/>
              <a:t>3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Query Decomposition </a:t>
            </a:r>
            <a:r>
              <a:rPr lang="en-US" altLang="zh-TW" sz="2000" b="0">
                <a:solidFill>
                  <a:schemeClr val="tx1"/>
                </a:solidFill>
                <a:ea typeface="新細明體" charset="-120"/>
              </a:rPr>
              <a:t>(cont.)</a:t>
            </a:r>
            <a:endParaRPr lang="zh-TW" altLang="en-US" sz="2000" b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</a:pPr>
            <a:r>
              <a:rPr lang="en-US" altLang="zh-TW"/>
              <a:t>Decomposition tree for query Q</a:t>
            </a:r>
            <a:r>
              <a:rPr lang="en-US" altLang="zh-TW" sz="1200"/>
              <a:t>0</a:t>
            </a:r>
            <a:r>
              <a:rPr lang="en-US" altLang="zh-TW"/>
              <a:t>:</a:t>
            </a:r>
          </a:p>
          <a:p>
            <a:endParaRPr lang="zh-TW" alt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963738" y="2168525"/>
            <a:ext cx="79216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Overall</a:t>
            </a:r>
          </a:p>
          <a:p>
            <a:pPr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result</a:t>
            </a:r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2249488" y="2681288"/>
            <a:ext cx="0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1798638" y="3114675"/>
            <a:ext cx="863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Q4 (Q5)</a:t>
            </a:r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 flipH="1">
            <a:off x="1162050" y="3424238"/>
            <a:ext cx="663575" cy="19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2573338" y="3424238"/>
            <a:ext cx="750887" cy="19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928688" y="3705225"/>
            <a:ext cx="4286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D3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1114425" y="3290888"/>
            <a:ext cx="3302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S'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2865438" y="3265488"/>
            <a:ext cx="4794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SP''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2954338" y="3692525"/>
            <a:ext cx="863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D4 (D5)</a:t>
            </a:r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1081088" y="4086225"/>
            <a:ext cx="0" cy="32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 flipH="1">
            <a:off x="2690813" y="3967163"/>
            <a:ext cx="403225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3690938" y="3979863"/>
            <a:ext cx="509587" cy="32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963613" y="4424363"/>
            <a:ext cx="2936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S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2482850" y="4411663"/>
            <a:ext cx="4286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D1</a:t>
            </a: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4067175" y="4398963"/>
            <a:ext cx="4286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D2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2513013" y="3995738"/>
            <a:ext cx="3302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P'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3944938" y="3957638"/>
            <a:ext cx="4429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SP'</a:t>
            </a:r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>
            <a:off x="2681288" y="4772025"/>
            <a:ext cx="0" cy="303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>
            <a:off x="4205288" y="4772025"/>
            <a:ext cx="0" cy="277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2528888" y="5076825"/>
            <a:ext cx="2936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P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4041775" y="5027613"/>
            <a:ext cx="406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SP</a:t>
            </a: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4305300" y="1844675"/>
            <a:ext cx="5600700" cy="230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lvl="3" eaLnBrk="0" hangingPunct="0">
              <a:lnSpc>
                <a:spcPct val="60000"/>
              </a:lnSpc>
              <a:spcBef>
                <a:spcPct val="50000"/>
              </a:spcBef>
              <a:buSzPct val="100000"/>
            </a:pPr>
            <a:endParaRPr lang="en-US" altLang="zh-TW" sz="1600">
              <a:latin typeface="Times New Roman" pitchFamily="18" charset="0"/>
              <a:ea typeface="新細明體" charset="-120"/>
            </a:endParaRPr>
          </a:p>
          <a:p>
            <a:pPr algn="l" eaLnBrk="0" hangingPunct="0">
              <a:spcBef>
                <a:spcPct val="50000"/>
              </a:spcBef>
              <a:buSzPct val="100000"/>
            </a:pPr>
            <a:r>
              <a:rPr lang="en-US" altLang="zh-TW" sz="1800">
                <a:latin typeface="Times New Roman" pitchFamily="18" charset="0"/>
                <a:ea typeface="新細明體" charset="-120"/>
              </a:rPr>
              <a:t>D1, D2, D3: queries involve only one variable =&gt; evaluate</a:t>
            </a:r>
          </a:p>
          <a:p>
            <a:pPr algn="l" eaLnBrk="0" hangingPunct="0">
              <a:spcBef>
                <a:spcPct val="50000"/>
              </a:spcBef>
              <a:buSzPct val="100000"/>
            </a:pPr>
            <a:r>
              <a:rPr lang="en-US" altLang="zh-TW" sz="1800">
                <a:latin typeface="Times New Roman" pitchFamily="18" charset="0"/>
                <a:ea typeface="新細明體" charset="-120"/>
              </a:rPr>
              <a:t>D4, Q4: queries involve tow variable =&gt; tuple substitution</a:t>
            </a:r>
          </a:p>
          <a:p>
            <a:pPr algn="l" eaLnBrk="0" hangingPunct="0">
              <a:spcBef>
                <a:spcPct val="50000"/>
              </a:spcBef>
              <a:buSzPct val="100000"/>
              <a:buFontTx/>
              <a:buChar char="-"/>
            </a:pPr>
            <a:r>
              <a:rPr lang="en-US" altLang="zh-TW" sz="1800"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1800" b="1">
                <a:solidFill>
                  <a:schemeClr val="folHlink"/>
                </a:solidFill>
                <a:latin typeface="Times New Roman" pitchFamily="18" charset="0"/>
                <a:ea typeface="新細明體" charset="-120"/>
              </a:rPr>
              <a:t>Objectives :</a:t>
            </a:r>
          </a:p>
          <a:p>
            <a:pPr lvl="1" algn="l" eaLnBrk="0" hangingPunct="0">
              <a:spcBef>
                <a:spcPct val="50000"/>
              </a:spcBef>
              <a:buSzPct val="100000"/>
              <a:buFontTx/>
              <a:buChar char="•"/>
            </a:pPr>
            <a:r>
              <a:rPr lang="en-US" altLang="zh-TW" sz="1800" b="1">
                <a:solidFill>
                  <a:schemeClr val="folHlink"/>
                </a:solidFill>
                <a:latin typeface="Times New Roman" pitchFamily="18" charset="0"/>
                <a:ea typeface="新細明體" charset="-120"/>
              </a:rPr>
              <a:t> avoid to build Cartesian Product.</a:t>
            </a:r>
          </a:p>
          <a:p>
            <a:pPr lvl="1" algn="l" eaLnBrk="0" hangingPunct="0">
              <a:spcBef>
                <a:spcPct val="50000"/>
              </a:spcBef>
              <a:buSzPct val="100000"/>
              <a:buFontTx/>
              <a:buChar char="•"/>
            </a:pPr>
            <a:r>
              <a:rPr lang="en-US" altLang="zh-TW" sz="1800" b="1">
                <a:solidFill>
                  <a:schemeClr val="folHlink"/>
                </a:solidFill>
                <a:latin typeface="Times New Roman" pitchFamily="18" charset="0"/>
                <a:ea typeface="新細明體" charset="-120"/>
              </a:rPr>
              <a:t> keep the # of tuple to be scanned to a minimum.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15-</a:t>
            </a:r>
            <a:fld id="{3E152042-7046-410A-8B80-0048E6F30137}" type="slidenum">
              <a:rPr lang="en-US" altLang="zh-TW" smtClean="0"/>
              <a:pPr/>
              <a:t>30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1825" y="2708275"/>
            <a:ext cx="8642350" cy="1008063"/>
          </a:xfrm>
        </p:spPr>
        <p:txBody>
          <a:bodyPr/>
          <a:lstStyle/>
          <a:p>
            <a:r>
              <a:rPr lang="zh-TW" altLang="en-US" dirty="0" smtClean="0"/>
              <a:t>1</a:t>
            </a:r>
            <a:r>
              <a:rPr lang="en-US" altLang="zh-TW" dirty="0" smtClean="0"/>
              <a:t>5</a:t>
            </a:r>
            <a:r>
              <a:rPr lang="zh-TW" altLang="en-US" dirty="0" smtClean="0"/>
              <a:t>.</a:t>
            </a:r>
            <a:r>
              <a:rPr lang="zh-TW" altLang="en-US" dirty="0"/>
              <a:t>5 </a:t>
            </a:r>
            <a:r>
              <a:rPr lang="en-US" altLang="zh-TW" dirty="0"/>
              <a:t>Implementing the Join Operators</a:t>
            </a:r>
            <a:endParaRPr lang="zh-TW" alt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68675" y="3886200"/>
            <a:ext cx="5051425" cy="1752600"/>
          </a:xfrm>
        </p:spPr>
        <p:txBody>
          <a:bodyPr/>
          <a:lstStyle/>
          <a:p>
            <a:pPr algn="l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TW" sz="2000"/>
              <a:t> Method 1: Nested Loop</a:t>
            </a:r>
          </a:p>
          <a:p>
            <a:pPr algn="l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TW" sz="2000"/>
              <a:t> Method </a:t>
            </a:r>
            <a:r>
              <a:rPr lang="zh-TW" altLang="en-US" sz="2000"/>
              <a:t>2</a:t>
            </a:r>
            <a:r>
              <a:rPr lang="en-US" altLang="zh-TW" sz="2000"/>
              <a:t>: Index Lookup</a:t>
            </a:r>
          </a:p>
          <a:p>
            <a:pPr algn="l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TW" sz="2000"/>
              <a:t> Method 3: Hash Lookup</a:t>
            </a:r>
          </a:p>
          <a:p>
            <a:pPr algn="l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TW" sz="2000"/>
              <a:t> Method 4: Merge</a:t>
            </a:r>
            <a:endParaRPr lang="zh-TW" altLang="en-US" sz="20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15-</a:t>
            </a:r>
            <a:fld id="{BF8064F8-DA22-4BF7-9E0E-EBEA2B43544F}" type="slidenum">
              <a:rPr lang="en-US" altLang="zh-TW" smtClean="0"/>
              <a:pPr/>
              <a:t>31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Join Operation</a:t>
            </a:r>
            <a:endParaRPr lang="zh-TW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1447800"/>
            <a:ext cx="7740650" cy="4648200"/>
          </a:xfrm>
        </p:spPr>
        <p:txBody>
          <a:bodyPr/>
          <a:lstStyle/>
          <a:p>
            <a:pPr lvl="1"/>
            <a:r>
              <a:rPr lang="en-US" altLang="zh-TW"/>
              <a:t>Suppose R     S is required, R.A and S.A are join attributes.</a:t>
            </a:r>
          </a:p>
          <a:p>
            <a:pPr lvl="1">
              <a:buFont typeface="Wingdings" pitchFamily="2" charset="2"/>
              <a:buNone/>
            </a:pPr>
            <a:endParaRPr lang="en-US" altLang="zh-TW"/>
          </a:p>
          <a:p>
            <a:pPr lvl="1">
              <a:buFont typeface="Wingdings" pitchFamily="2" charset="2"/>
              <a:buNone/>
            </a:pPr>
            <a:endParaRPr lang="en-US" altLang="zh-TW" sz="1800"/>
          </a:p>
          <a:p>
            <a:pPr lvl="1">
              <a:buFont typeface="Wingdings" pitchFamily="2" charset="2"/>
              <a:buNone/>
            </a:pPr>
            <a:endParaRPr lang="en-US" altLang="zh-TW" sz="1800"/>
          </a:p>
          <a:p>
            <a:pPr lvl="1">
              <a:buFont typeface="Wingdings" pitchFamily="2" charset="2"/>
              <a:buNone/>
            </a:pPr>
            <a:endParaRPr lang="en-US" altLang="zh-TW" sz="1800"/>
          </a:p>
          <a:p>
            <a:pPr lvl="1">
              <a:buFont typeface="Wingdings" pitchFamily="2" charset="2"/>
              <a:buNone/>
            </a:pPr>
            <a:endParaRPr lang="en-US" altLang="zh-TW" sz="1800"/>
          </a:p>
          <a:p>
            <a:pPr lvl="1">
              <a:buFont typeface="Wingdings" pitchFamily="2" charset="2"/>
              <a:buNone/>
            </a:pPr>
            <a:endParaRPr lang="en-US" altLang="zh-TW" sz="1800"/>
          </a:p>
          <a:p>
            <a:endParaRPr lang="zh-TW" altLang="en-US" sz="2000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2936875" y="1557338"/>
            <a:ext cx="193675" cy="115887"/>
            <a:chOff x="1354" y="1322"/>
            <a:chExt cx="122" cy="73"/>
          </a:xfrm>
        </p:grpSpPr>
        <p:sp>
          <p:nvSpPr>
            <p:cNvPr id="48133" name="Line 5"/>
            <p:cNvSpPr>
              <a:spLocks noChangeShapeType="1"/>
            </p:cNvSpPr>
            <p:nvPr/>
          </p:nvSpPr>
          <p:spPr bwMode="auto">
            <a:xfrm>
              <a:off x="1360" y="1331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134" name="Line 6"/>
            <p:cNvSpPr>
              <a:spLocks noChangeShapeType="1"/>
            </p:cNvSpPr>
            <p:nvPr/>
          </p:nvSpPr>
          <p:spPr bwMode="auto">
            <a:xfrm flipV="1">
              <a:off x="1364" y="1322"/>
              <a:ext cx="104" cy="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135" name="Line 7"/>
            <p:cNvSpPr>
              <a:spLocks noChangeShapeType="1"/>
            </p:cNvSpPr>
            <p:nvPr/>
          </p:nvSpPr>
          <p:spPr bwMode="auto">
            <a:xfrm>
              <a:off x="1472" y="1330"/>
              <a:ext cx="0" cy="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136" name="Line 8"/>
            <p:cNvSpPr>
              <a:spLocks noChangeShapeType="1"/>
            </p:cNvSpPr>
            <p:nvPr/>
          </p:nvSpPr>
          <p:spPr bwMode="auto">
            <a:xfrm flipH="1" flipV="1">
              <a:off x="1354" y="1326"/>
              <a:ext cx="122" cy="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48137" name="Group 9"/>
          <p:cNvGrpSpPr>
            <a:grpSpLocks/>
          </p:cNvGrpSpPr>
          <p:nvPr/>
        </p:nvGrpSpPr>
        <p:grpSpPr bwMode="auto">
          <a:xfrm>
            <a:off x="2193925" y="2362200"/>
            <a:ext cx="5638800" cy="2368550"/>
            <a:chOff x="543" y="1694"/>
            <a:chExt cx="3370" cy="1025"/>
          </a:xfrm>
        </p:grpSpPr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743" y="1867"/>
              <a:ext cx="1216" cy="8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139" name="Line 11"/>
            <p:cNvSpPr>
              <a:spLocks noChangeShapeType="1"/>
            </p:cNvSpPr>
            <p:nvPr/>
          </p:nvSpPr>
          <p:spPr bwMode="auto">
            <a:xfrm>
              <a:off x="743" y="2030"/>
              <a:ext cx="1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140" name="Line 12"/>
            <p:cNvSpPr>
              <a:spLocks noChangeShapeType="1"/>
            </p:cNvSpPr>
            <p:nvPr/>
          </p:nvSpPr>
          <p:spPr bwMode="auto">
            <a:xfrm>
              <a:off x="1173" y="1867"/>
              <a:ext cx="0" cy="8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141" name="Line 13"/>
            <p:cNvSpPr>
              <a:spLocks noChangeShapeType="1"/>
            </p:cNvSpPr>
            <p:nvPr/>
          </p:nvSpPr>
          <p:spPr bwMode="auto">
            <a:xfrm>
              <a:off x="1419" y="1867"/>
              <a:ext cx="0" cy="8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142" name="Rectangle 14"/>
            <p:cNvSpPr>
              <a:spLocks noChangeArrowheads="1"/>
            </p:cNvSpPr>
            <p:nvPr/>
          </p:nvSpPr>
          <p:spPr bwMode="auto">
            <a:xfrm>
              <a:off x="721" y="1694"/>
              <a:ext cx="180" cy="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R</a:t>
              </a:r>
            </a:p>
          </p:txBody>
        </p:sp>
        <p:sp>
          <p:nvSpPr>
            <p:cNvPr id="48143" name="Rectangle 15"/>
            <p:cNvSpPr>
              <a:spLocks noChangeArrowheads="1"/>
            </p:cNvSpPr>
            <p:nvPr/>
          </p:nvSpPr>
          <p:spPr bwMode="auto">
            <a:xfrm>
              <a:off x="1200" y="1890"/>
              <a:ext cx="186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A</a:t>
              </a:r>
            </a:p>
          </p:txBody>
        </p:sp>
        <p:sp>
          <p:nvSpPr>
            <p:cNvPr id="48144" name="Rectangle 16"/>
            <p:cNvSpPr>
              <a:spLocks noChangeArrowheads="1"/>
            </p:cNvSpPr>
            <p:nvPr/>
          </p:nvSpPr>
          <p:spPr bwMode="auto">
            <a:xfrm>
              <a:off x="1201" y="2049"/>
              <a:ext cx="162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a</a:t>
              </a:r>
            </a:p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b</a:t>
              </a:r>
            </a:p>
          </p:txBody>
        </p:sp>
        <p:sp>
          <p:nvSpPr>
            <p:cNvPr id="48145" name="Rectangle 17"/>
            <p:cNvSpPr>
              <a:spLocks noChangeArrowheads="1"/>
            </p:cNvSpPr>
            <p:nvPr/>
          </p:nvSpPr>
          <p:spPr bwMode="auto">
            <a:xfrm>
              <a:off x="1202" y="2254"/>
              <a:ext cx="156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e</a:t>
              </a:r>
            </a:p>
          </p:txBody>
        </p:sp>
        <p:sp>
          <p:nvSpPr>
            <p:cNvPr id="48146" name="Rectangle 18"/>
            <p:cNvSpPr>
              <a:spLocks noChangeArrowheads="1"/>
            </p:cNvSpPr>
            <p:nvPr/>
          </p:nvSpPr>
          <p:spPr bwMode="auto">
            <a:xfrm>
              <a:off x="824" y="1824"/>
              <a:ext cx="294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 . . .</a:t>
              </a:r>
            </a:p>
          </p:txBody>
        </p:sp>
        <p:sp>
          <p:nvSpPr>
            <p:cNvPr id="48147" name="Rectangle 19"/>
            <p:cNvSpPr>
              <a:spLocks noChangeArrowheads="1"/>
            </p:cNvSpPr>
            <p:nvPr/>
          </p:nvSpPr>
          <p:spPr bwMode="auto">
            <a:xfrm>
              <a:off x="1498" y="1824"/>
              <a:ext cx="401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 . . . . .</a:t>
              </a:r>
            </a:p>
          </p:txBody>
        </p:sp>
        <p:sp>
          <p:nvSpPr>
            <p:cNvPr id="48148" name="Rectangle 20"/>
            <p:cNvSpPr>
              <a:spLocks noChangeArrowheads="1"/>
            </p:cNvSpPr>
            <p:nvPr/>
          </p:nvSpPr>
          <p:spPr bwMode="auto">
            <a:xfrm>
              <a:off x="559" y="2049"/>
              <a:ext cx="161" cy="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1</a:t>
              </a:r>
            </a:p>
          </p:txBody>
        </p:sp>
        <p:sp>
          <p:nvSpPr>
            <p:cNvPr id="48149" name="Rectangle 21"/>
            <p:cNvSpPr>
              <a:spLocks noChangeArrowheads="1"/>
            </p:cNvSpPr>
            <p:nvPr/>
          </p:nvSpPr>
          <p:spPr bwMode="auto">
            <a:xfrm>
              <a:off x="543" y="2580"/>
              <a:ext cx="190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m</a:t>
              </a:r>
            </a:p>
          </p:txBody>
        </p:sp>
        <p:sp>
          <p:nvSpPr>
            <p:cNvPr id="48150" name="Rectangle 22"/>
            <p:cNvSpPr>
              <a:spLocks noChangeArrowheads="1"/>
            </p:cNvSpPr>
            <p:nvPr/>
          </p:nvSpPr>
          <p:spPr bwMode="auto">
            <a:xfrm>
              <a:off x="869" y="2018"/>
              <a:ext cx="135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</p:txBody>
        </p:sp>
        <p:sp>
          <p:nvSpPr>
            <p:cNvPr id="48151" name="Rectangle 23"/>
            <p:cNvSpPr>
              <a:spLocks noChangeArrowheads="1"/>
            </p:cNvSpPr>
            <p:nvPr/>
          </p:nvSpPr>
          <p:spPr bwMode="auto">
            <a:xfrm>
              <a:off x="1637" y="1998"/>
              <a:ext cx="134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</p:txBody>
        </p:sp>
        <p:sp>
          <p:nvSpPr>
            <p:cNvPr id="48152" name="Rectangle 24"/>
            <p:cNvSpPr>
              <a:spLocks noChangeArrowheads="1"/>
            </p:cNvSpPr>
            <p:nvPr/>
          </p:nvSpPr>
          <p:spPr bwMode="auto">
            <a:xfrm>
              <a:off x="2698" y="1877"/>
              <a:ext cx="1215" cy="8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153" name="Line 25"/>
            <p:cNvSpPr>
              <a:spLocks noChangeShapeType="1"/>
            </p:cNvSpPr>
            <p:nvPr/>
          </p:nvSpPr>
          <p:spPr bwMode="auto">
            <a:xfrm>
              <a:off x="2698" y="2040"/>
              <a:ext cx="12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154" name="Line 26"/>
            <p:cNvSpPr>
              <a:spLocks noChangeShapeType="1"/>
            </p:cNvSpPr>
            <p:nvPr/>
          </p:nvSpPr>
          <p:spPr bwMode="auto">
            <a:xfrm>
              <a:off x="3125" y="1877"/>
              <a:ext cx="0" cy="8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155" name="Line 27"/>
            <p:cNvSpPr>
              <a:spLocks noChangeShapeType="1"/>
            </p:cNvSpPr>
            <p:nvPr/>
          </p:nvSpPr>
          <p:spPr bwMode="auto">
            <a:xfrm>
              <a:off x="3374" y="1877"/>
              <a:ext cx="0" cy="8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156" name="Rectangle 28"/>
            <p:cNvSpPr>
              <a:spLocks noChangeArrowheads="1"/>
            </p:cNvSpPr>
            <p:nvPr/>
          </p:nvSpPr>
          <p:spPr bwMode="auto">
            <a:xfrm>
              <a:off x="2683" y="1703"/>
              <a:ext cx="167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S</a:t>
              </a:r>
            </a:p>
          </p:txBody>
        </p:sp>
        <p:sp>
          <p:nvSpPr>
            <p:cNvPr id="48157" name="Rectangle 29"/>
            <p:cNvSpPr>
              <a:spLocks noChangeArrowheads="1"/>
            </p:cNvSpPr>
            <p:nvPr/>
          </p:nvSpPr>
          <p:spPr bwMode="auto">
            <a:xfrm>
              <a:off x="3173" y="1872"/>
              <a:ext cx="185" cy="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A</a:t>
              </a:r>
            </a:p>
          </p:txBody>
        </p:sp>
        <p:sp>
          <p:nvSpPr>
            <p:cNvPr id="48158" name="Rectangle 30"/>
            <p:cNvSpPr>
              <a:spLocks noChangeArrowheads="1"/>
            </p:cNvSpPr>
            <p:nvPr/>
          </p:nvSpPr>
          <p:spPr bwMode="auto">
            <a:xfrm>
              <a:off x="3156" y="2058"/>
              <a:ext cx="161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b</a:t>
              </a:r>
            </a:p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a</a:t>
              </a:r>
            </a:p>
          </p:txBody>
        </p:sp>
        <p:sp>
          <p:nvSpPr>
            <p:cNvPr id="48159" name="Rectangle 31"/>
            <p:cNvSpPr>
              <a:spLocks noChangeArrowheads="1"/>
            </p:cNvSpPr>
            <p:nvPr/>
          </p:nvSpPr>
          <p:spPr bwMode="auto">
            <a:xfrm>
              <a:off x="3158" y="2265"/>
              <a:ext cx="155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a</a:t>
              </a:r>
            </a:p>
          </p:txBody>
        </p:sp>
        <p:sp>
          <p:nvSpPr>
            <p:cNvPr id="48160" name="Rectangle 32"/>
            <p:cNvSpPr>
              <a:spLocks noChangeArrowheads="1"/>
            </p:cNvSpPr>
            <p:nvPr/>
          </p:nvSpPr>
          <p:spPr bwMode="auto">
            <a:xfrm>
              <a:off x="2744" y="1824"/>
              <a:ext cx="294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 . . .</a:t>
              </a:r>
            </a:p>
          </p:txBody>
        </p:sp>
        <p:sp>
          <p:nvSpPr>
            <p:cNvPr id="48161" name="Rectangle 33"/>
            <p:cNvSpPr>
              <a:spLocks noChangeArrowheads="1"/>
            </p:cNvSpPr>
            <p:nvPr/>
          </p:nvSpPr>
          <p:spPr bwMode="auto">
            <a:xfrm>
              <a:off x="3419" y="1824"/>
              <a:ext cx="400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 . . . . .</a:t>
              </a:r>
            </a:p>
          </p:txBody>
        </p:sp>
        <p:sp>
          <p:nvSpPr>
            <p:cNvPr id="48162" name="Rectangle 34"/>
            <p:cNvSpPr>
              <a:spLocks noChangeArrowheads="1"/>
            </p:cNvSpPr>
            <p:nvPr/>
          </p:nvSpPr>
          <p:spPr bwMode="auto">
            <a:xfrm>
              <a:off x="2513" y="2058"/>
              <a:ext cx="161" cy="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1</a:t>
              </a:r>
            </a:p>
          </p:txBody>
        </p:sp>
        <p:sp>
          <p:nvSpPr>
            <p:cNvPr id="48163" name="Rectangle 35"/>
            <p:cNvSpPr>
              <a:spLocks noChangeArrowheads="1"/>
            </p:cNvSpPr>
            <p:nvPr/>
          </p:nvSpPr>
          <p:spPr bwMode="auto">
            <a:xfrm>
              <a:off x="2514" y="2589"/>
              <a:ext cx="162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n</a:t>
              </a:r>
            </a:p>
          </p:txBody>
        </p:sp>
        <p:sp>
          <p:nvSpPr>
            <p:cNvPr id="48164" name="Rectangle 36"/>
            <p:cNvSpPr>
              <a:spLocks noChangeArrowheads="1"/>
            </p:cNvSpPr>
            <p:nvPr/>
          </p:nvSpPr>
          <p:spPr bwMode="auto">
            <a:xfrm>
              <a:off x="2824" y="2029"/>
              <a:ext cx="134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</p:txBody>
        </p:sp>
        <p:sp>
          <p:nvSpPr>
            <p:cNvPr id="48165" name="Rectangle 37"/>
            <p:cNvSpPr>
              <a:spLocks noChangeArrowheads="1"/>
            </p:cNvSpPr>
            <p:nvPr/>
          </p:nvSpPr>
          <p:spPr bwMode="auto">
            <a:xfrm>
              <a:off x="3589" y="2008"/>
              <a:ext cx="135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</p:txBody>
        </p:sp>
        <p:grpSp>
          <p:nvGrpSpPr>
            <p:cNvPr id="48166" name="Group 38"/>
            <p:cNvGrpSpPr>
              <a:grpSpLocks/>
            </p:cNvGrpSpPr>
            <p:nvPr/>
          </p:nvGrpSpPr>
          <p:grpSpPr bwMode="auto">
            <a:xfrm>
              <a:off x="2210" y="2284"/>
              <a:ext cx="124" cy="66"/>
              <a:chOff x="2210" y="2284"/>
              <a:chExt cx="124" cy="66"/>
            </a:xfrm>
          </p:grpSpPr>
          <p:sp>
            <p:nvSpPr>
              <p:cNvPr id="48167" name="Line 39"/>
              <p:cNvSpPr>
                <a:spLocks noChangeShapeType="1"/>
              </p:cNvSpPr>
              <p:nvPr/>
            </p:nvSpPr>
            <p:spPr bwMode="auto">
              <a:xfrm>
                <a:off x="2216" y="2293"/>
                <a:ext cx="0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8168" name="Line 40"/>
              <p:cNvSpPr>
                <a:spLocks noChangeShapeType="1"/>
              </p:cNvSpPr>
              <p:nvPr/>
            </p:nvSpPr>
            <p:spPr bwMode="auto">
              <a:xfrm flipV="1">
                <a:off x="2220" y="2284"/>
                <a:ext cx="106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8169" name="Line 41"/>
              <p:cNvSpPr>
                <a:spLocks noChangeShapeType="1"/>
              </p:cNvSpPr>
              <p:nvPr/>
            </p:nvSpPr>
            <p:spPr bwMode="auto">
              <a:xfrm>
                <a:off x="2330" y="2292"/>
                <a:ext cx="0" cy="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8170" name="Line 42"/>
              <p:cNvSpPr>
                <a:spLocks noChangeShapeType="1"/>
              </p:cNvSpPr>
              <p:nvPr/>
            </p:nvSpPr>
            <p:spPr bwMode="auto">
              <a:xfrm flipH="1" flipV="1">
                <a:off x="2210" y="2288"/>
                <a:ext cx="124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15-</a:t>
            </a:r>
            <a:fld id="{3E152042-7046-410A-8B80-0048E6F30137}" type="slidenum">
              <a:rPr lang="en-US" altLang="zh-TW" smtClean="0"/>
              <a:pPr/>
              <a:t>32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Method 1: Nested Loop</a:t>
            </a:r>
            <a:endParaRPr lang="zh-TW" altLang="en-US"/>
          </a:p>
        </p:txBody>
      </p:sp>
      <p:grpSp>
        <p:nvGrpSpPr>
          <p:cNvPr id="59395" name="Group 3"/>
          <p:cNvGrpSpPr>
            <a:grpSpLocks/>
          </p:cNvGrpSpPr>
          <p:nvPr/>
        </p:nvGrpSpPr>
        <p:grpSpPr bwMode="auto">
          <a:xfrm>
            <a:off x="2144713" y="2205038"/>
            <a:ext cx="5956300" cy="1492250"/>
            <a:chOff x="240" y="3504"/>
            <a:chExt cx="3752" cy="940"/>
          </a:xfrm>
        </p:grpSpPr>
        <p:sp>
          <p:nvSpPr>
            <p:cNvPr id="59396" name="Rectangle 4"/>
            <p:cNvSpPr>
              <a:spLocks noChangeArrowheads="1"/>
            </p:cNvSpPr>
            <p:nvPr/>
          </p:nvSpPr>
          <p:spPr bwMode="auto">
            <a:xfrm>
              <a:off x="843" y="3550"/>
              <a:ext cx="1149" cy="82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397" name="Line 5"/>
            <p:cNvSpPr>
              <a:spLocks noChangeShapeType="1"/>
            </p:cNvSpPr>
            <p:nvPr/>
          </p:nvSpPr>
          <p:spPr bwMode="auto">
            <a:xfrm>
              <a:off x="843" y="3712"/>
              <a:ext cx="11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398" name="Line 6"/>
            <p:cNvSpPr>
              <a:spLocks noChangeShapeType="1"/>
            </p:cNvSpPr>
            <p:nvPr/>
          </p:nvSpPr>
          <p:spPr bwMode="auto">
            <a:xfrm>
              <a:off x="1248" y="3550"/>
              <a:ext cx="0" cy="8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399" name="Line 7"/>
            <p:cNvSpPr>
              <a:spLocks noChangeShapeType="1"/>
            </p:cNvSpPr>
            <p:nvPr/>
          </p:nvSpPr>
          <p:spPr bwMode="auto">
            <a:xfrm>
              <a:off x="1481" y="3550"/>
              <a:ext cx="0" cy="8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00" name="Rectangle 8"/>
            <p:cNvSpPr>
              <a:spLocks noChangeArrowheads="1"/>
            </p:cNvSpPr>
            <p:nvPr/>
          </p:nvSpPr>
          <p:spPr bwMode="auto">
            <a:xfrm>
              <a:off x="1296" y="3552"/>
              <a:ext cx="195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A</a:t>
              </a:r>
            </a:p>
          </p:txBody>
        </p:sp>
        <p:sp>
          <p:nvSpPr>
            <p:cNvPr id="59401" name="Rectangle 9"/>
            <p:cNvSpPr>
              <a:spLocks noChangeArrowheads="1"/>
            </p:cNvSpPr>
            <p:nvPr/>
          </p:nvSpPr>
          <p:spPr bwMode="auto">
            <a:xfrm>
              <a:off x="1254" y="3729"/>
              <a:ext cx="198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a</a:t>
              </a:r>
            </a:p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 b</a:t>
              </a:r>
            </a:p>
          </p:txBody>
        </p:sp>
        <p:sp>
          <p:nvSpPr>
            <p:cNvPr id="59402" name="Rectangle 10"/>
            <p:cNvSpPr>
              <a:spLocks noChangeArrowheads="1"/>
            </p:cNvSpPr>
            <p:nvPr/>
          </p:nvSpPr>
          <p:spPr bwMode="auto">
            <a:xfrm>
              <a:off x="1270" y="3933"/>
              <a:ext cx="164" cy="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e</a:t>
              </a:r>
            </a:p>
          </p:txBody>
        </p:sp>
        <p:sp>
          <p:nvSpPr>
            <p:cNvPr id="59403" name="Rectangle 11"/>
            <p:cNvSpPr>
              <a:spLocks noChangeArrowheads="1"/>
            </p:cNvSpPr>
            <p:nvPr/>
          </p:nvSpPr>
          <p:spPr bwMode="auto">
            <a:xfrm>
              <a:off x="864" y="3504"/>
              <a:ext cx="310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 . . .</a:t>
              </a:r>
            </a:p>
          </p:txBody>
        </p:sp>
        <p:sp>
          <p:nvSpPr>
            <p:cNvPr id="59404" name="Rectangle 12"/>
            <p:cNvSpPr>
              <a:spLocks noChangeArrowheads="1"/>
            </p:cNvSpPr>
            <p:nvPr/>
          </p:nvSpPr>
          <p:spPr bwMode="auto">
            <a:xfrm>
              <a:off x="1536" y="3504"/>
              <a:ext cx="422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 . . . . .</a:t>
              </a:r>
            </a:p>
          </p:txBody>
        </p:sp>
        <p:sp>
          <p:nvSpPr>
            <p:cNvPr id="59405" name="Rectangle 13"/>
            <p:cNvSpPr>
              <a:spLocks noChangeArrowheads="1"/>
            </p:cNvSpPr>
            <p:nvPr/>
          </p:nvSpPr>
          <p:spPr bwMode="auto">
            <a:xfrm>
              <a:off x="659" y="3729"/>
              <a:ext cx="170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1</a:t>
              </a:r>
            </a:p>
          </p:txBody>
        </p:sp>
        <p:sp>
          <p:nvSpPr>
            <p:cNvPr id="59406" name="Rectangle 14"/>
            <p:cNvSpPr>
              <a:spLocks noChangeArrowheads="1"/>
            </p:cNvSpPr>
            <p:nvPr/>
          </p:nvSpPr>
          <p:spPr bwMode="auto">
            <a:xfrm>
              <a:off x="642" y="4254"/>
              <a:ext cx="201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m</a:t>
              </a:r>
            </a:p>
          </p:txBody>
        </p:sp>
        <p:sp>
          <p:nvSpPr>
            <p:cNvPr id="59407" name="Rectangle 15"/>
            <p:cNvSpPr>
              <a:spLocks noChangeArrowheads="1"/>
            </p:cNvSpPr>
            <p:nvPr/>
          </p:nvSpPr>
          <p:spPr bwMode="auto">
            <a:xfrm>
              <a:off x="954" y="3699"/>
              <a:ext cx="142" cy="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</p:txBody>
        </p:sp>
        <p:sp>
          <p:nvSpPr>
            <p:cNvPr id="59408" name="Rectangle 16"/>
            <p:cNvSpPr>
              <a:spLocks noChangeArrowheads="1"/>
            </p:cNvSpPr>
            <p:nvPr/>
          </p:nvSpPr>
          <p:spPr bwMode="auto">
            <a:xfrm>
              <a:off x="1679" y="3680"/>
              <a:ext cx="142" cy="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</p:txBody>
        </p:sp>
        <p:sp>
          <p:nvSpPr>
            <p:cNvPr id="59409" name="Rectangle 17"/>
            <p:cNvSpPr>
              <a:spLocks noChangeArrowheads="1"/>
            </p:cNvSpPr>
            <p:nvPr/>
          </p:nvSpPr>
          <p:spPr bwMode="auto">
            <a:xfrm>
              <a:off x="2842" y="3541"/>
              <a:ext cx="1150" cy="8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10" name="Line 18"/>
            <p:cNvSpPr>
              <a:spLocks noChangeShapeType="1"/>
            </p:cNvSpPr>
            <p:nvPr/>
          </p:nvSpPr>
          <p:spPr bwMode="auto">
            <a:xfrm>
              <a:off x="2842" y="3702"/>
              <a:ext cx="11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3247" y="3541"/>
              <a:ext cx="0" cy="8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12" name="Line 20"/>
            <p:cNvSpPr>
              <a:spLocks noChangeShapeType="1"/>
            </p:cNvSpPr>
            <p:nvPr/>
          </p:nvSpPr>
          <p:spPr bwMode="auto">
            <a:xfrm>
              <a:off x="3482" y="3541"/>
              <a:ext cx="0" cy="8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13" name="Rectangle 21"/>
            <p:cNvSpPr>
              <a:spLocks noChangeArrowheads="1"/>
            </p:cNvSpPr>
            <p:nvPr/>
          </p:nvSpPr>
          <p:spPr bwMode="auto">
            <a:xfrm>
              <a:off x="3264" y="3552"/>
              <a:ext cx="195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A</a:t>
              </a:r>
            </a:p>
          </p:txBody>
        </p:sp>
        <p:sp>
          <p:nvSpPr>
            <p:cNvPr id="59414" name="Rectangle 22"/>
            <p:cNvSpPr>
              <a:spLocks noChangeArrowheads="1"/>
            </p:cNvSpPr>
            <p:nvPr/>
          </p:nvSpPr>
          <p:spPr bwMode="auto">
            <a:xfrm>
              <a:off x="3267" y="3720"/>
              <a:ext cx="170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b</a:t>
              </a:r>
            </a:p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a</a:t>
              </a:r>
            </a:p>
          </p:txBody>
        </p:sp>
        <p:sp>
          <p:nvSpPr>
            <p:cNvPr id="59415" name="Rectangle 23"/>
            <p:cNvSpPr>
              <a:spLocks noChangeArrowheads="1"/>
            </p:cNvSpPr>
            <p:nvPr/>
          </p:nvSpPr>
          <p:spPr bwMode="auto">
            <a:xfrm>
              <a:off x="3269" y="3923"/>
              <a:ext cx="164" cy="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a</a:t>
              </a:r>
            </a:p>
          </p:txBody>
        </p:sp>
        <p:sp>
          <p:nvSpPr>
            <p:cNvPr id="59416" name="Rectangle 24"/>
            <p:cNvSpPr>
              <a:spLocks noChangeArrowheads="1"/>
            </p:cNvSpPr>
            <p:nvPr/>
          </p:nvSpPr>
          <p:spPr bwMode="auto">
            <a:xfrm>
              <a:off x="2880" y="3504"/>
              <a:ext cx="310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 . . .</a:t>
              </a:r>
            </a:p>
          </p:txBody>
        </p:sp>
        <p:sp>
          <p:nvSpPr>
            <p:cNvPr id="59417" name="Rectangle 25"/>
            <p:cNvSpPr>
              <a:spLocks noChangeArrowheads="1"/>
            </p:cNvSpPr>
            <p:nvPr/>
          </p:nvSpPr>
          <p:spPr bwMode="auto">
            <a:xfrm>
              <a:off x="3504" y="3504"/>
              <a:ext cx="422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 . . . . .</a:t>
              </a:r>
            </a:p>
          </p:txBody>
        </p:sp>
        <p:sp>
          <p:nvSpPr>
            <p:cNvPr id="59418" name="Rectangle 26"/>
            <p:cNvSpPr>
              <a:spLocks noChangeArrowheads="1"/>
            </p:cNvSpPr>
            <p:nvPr/>
          </p:nvSpPr>
          <p:spPr bwMode="auto">
            <a:xfrm>
              <a:off x="2660" y="3720"/>
              <a:ext cx="170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1</a:t>
              </a:r>
            </a:p>
          </p:txBody>
        </p:sp>
        <p:sp>
          <p:nvSpPr>
            <p:cNvPr id="59419" name="Rectangle 27"/>
            <p:cNvSpPr>
              <a:spLocks noChangeArrowheads="1"/>
            </p:cNvSpPr>
            <p:nvPr/>
          </p:nvSpPr>
          <p:spPr bwMode="auto">
            <a:xfrm>
              <a:off x="2661" y="4244"/>
              <a:ext cx="170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n</a:t>
              </a:r>
            </a:p>
          </p:txBody>
        </p:sp>
        <p:sp>
          <p:nvSpPr>
            <p:cNvPr id="59420" name="Rectangle 28"/>
            <p:cNvSpPr>
              <a:spLocks noChangeArrowheads="1"/>
            </p:cNvSpPr>
            <p:nvPr/>
          </p:nvSpPr>
          <p:spPr bwMode="auto">
            <a:xfrm>
              <a:off x="2954" y="3690"/>
              <a:ext cx="142" cy="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</p:txBody>
        </p:sp>
        <p:sp>
          <p:nvSpPr>
            <p:cNvPr id="59421" name="Rectangle 29"/>
            <p:cNvSpPr>
              <a:spLocks noChangeArrowheads="1"/>
            </p:cNvSpPr>
            <p:nvPr/>
          </p:nvSpPr>
          <p:spPr bwMode="auto">
            <a:xfrm>
              <a:off x="3679" y="3671"/>
              <a:ext cx="142" cy="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</p:txBody>
        </p:sp>
        <p:sp>
          <p:nvSpPr>
            <p:cNvPr id="59422" name="Line 30"/>
            <p:cNvSpPr>
              <a:spLocks noChangeShapeType="1"/>
            </p:cNvSpPr>
            <p:nvPr/>
          </p:nvSpPr>
          <p:spPr bwMode="auto">
            <a:xfrm>
              <a:off x="240" y="3792"/>
              <a:ext cx="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23" name="Line 31"/>
            <p:cNvSpPr>
              <a:spLocks noChangeShapeType="1"/>
            </p:cNvSpPr>
            <p:nvPr/>
          </p:nvSpPr>
          <p:spPr bwMode="auto">
            <a:xfrm>
              <a:off x="393" y="3871"/>
              <a:ext cx="0" cy="4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24" name="Line 32"/>
            <p:cNvSpPr>
              <a:spLocks noChangeShapeType="1"/>
            </p:cNvSpPr>
            <p:nvPr/>
          </p:nvSpPr>
          <p:spPr bwMode="auto">
            <a:xfrm>
              <a:off x="2386" y="3790"/>
              <a:ext cx="3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25" name="Line 33"/>
            <p:cNvSpPr>
              <a:spLocks noChangeShapeType="1"/>
            </p:cNvSpPr>
            <p:nvPr/>
          </p:nvSpPr>
          <p:spPr bwMode="auto">
            <a:xfrm>
              <a:off x="2581" y="3862"/>
              <a:ext cx="0" cy="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26" name="Arc 34"/>
            <p:cNvSpPr>
              <a:spLocks/>
            </p:cNvSpPr>
            <p:nvPr/>
          </p:nvSpPr>
          <p:spPr bwMode="auto">
            <a:xfrm>
              <a:off x="2106" y="4043"/>
              <a:ext cx="394" cy="327"/>
            </a:xfrm>
            <a:custGeom>
              <a:avLst/>
              <a:gdLst>
                <a:gd name="G0" fmla="+- 21600 0 0"/>
                <a:gd name="G1" fmla="+- 66 0 0"/>
                <a:gd name="G2" fmla="+- 21600 0 0"/>
                <a:gd name="T0" fmla="*/ 21600 w 21600"/>
                <a:gd name="T1" fmla="*/ 21666 h 21666"/>
                <a:gd name="T2" fmla="*/ 0 w 21600"/>
                <a:gd name="T3" fmla="*/ 0 h 21666"/>
                <a:gd name="T4" fmla="*/ 21600 w 21600"/>
                <a:gd name="T5" fmla="*/ 66 h 21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66" fill="none" extrusionOk="0">
                  <a:moveTo>
                    <a:pt x="21600" y="21666"/>
                  </a:moveTo>
                  <a:cubicBezTo>
                    <a:pt x="9670" y="21666"/>
                    <a:pt x="0" y="11995"/>
                    <a:pt x="0" y="66"/>
                  </a:cubicBezTo>
                  <a:cubicBezTo>
                    <a:pt x="-1" y="44"/>
                    <a:pt x="0" y="22"/>
                    <a:pt x="0" y="0"/>
                  </a:cubicBezTo>
                </a:path>
                <a:path w="21600" h="21666" stroke="0" extrusionOk="0">
                  <a:moveTo>
                    <a:pt x="21600" y="21666"/>
                  </a:moveTo>
                  <a:cubicBezTo>
                    <a:pt x="9670" y="21666"/>
                    <a:pt x="0" y="11995"/>
                    <a:pt x="0" y="66"/>
                  </a:cubicBezTo>
                  <a:cubicBezTo>
                    <a:pt x="-1" y="44"/>
                    <a:pt x="0" y="22"/>
                    <a:pt x="0" y="0"/>
                  </a:cubicBezTo>
                  <a:lnTo>
                    <a:pt x="21600" y="6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27" name="Arc 35"/>
            <p:cNvSpPr>
              <a:spLocks/>
            </p:cNvSpPr>
            <p:nvPr/>
          </p:nvSpPr>
          <p:spPr bwMode="auto">
            <a:xfrm>
              <a:off x="2106" y="3804"/>
              <a:ext cx="195" cy="23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506 h 21600"/>
                <a:gd name="T2" fmla="*/ 21489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506"/>
                  </a:moveTo>
                  <a:cubicBezTo>
                    <a:pt x="51" y="9656"/>
                    <a:pt x="9639" y="61"/>
                    <a:pt x="21489" y="0"/>
                  </a:cubicBezTo>
                </a:path>
                <a:path w="21600" h="21600" stroke="0" extrusionOk="0">
                  <a:moveTo>
                    <a:pt x="0" y="21506"/>
                  </a:moveTo>
                  <a:cubicBezTo>
                    <a:pt x="51" y="9656"/>
                    <a:pt x="9639" y="61"/>
                    <a:pt x="2148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59428" name="Text Box 36"/>
          <p:cNvSpPr txBox="1">
            <a:spLocks noChangeArrowheads="1"/>
          </p:cNvSpPr>
          <p:nvPr/>
        </p:nvSpPr>
        <p:spPr bwMode="auto">
          <a:xfrm>
            <a:off x="3081338" y="1989138"/>
            <a:ext cx="45720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TW" sz="1600" b="1">
                <a:latin typeface="Times New Roman" pitchFamily="18" charset="0"/>
                <a:ea typeface="新細明體" charset="-120"/>
              </a:rPr>
              <a:t>R</a:t>
            </a:r>
          </a:p>
        </p:txBody>
      </p:sp>
      <p:sp>
        <p:nvSpPr>
          <p:cNvPr id="59429" name="Text Box 37"/>
          <p:cNvSpPr txBox="1">
            <a:spLocks noChangeArrowheads="1"/>
          </p:cNvSpPr>
          <p:nvPr/>
        </p:nvSpPr>
        <p:spPr bwMode="auto">
          <a:xfrm>
            <a:off x="6321425" y="1989138"/>
            <a:ext cx="3810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TW" sz="1600" b="1">
                <a:latin typeface="Times New Roman" pitchFamily="18" charset="0"/>
                <a:ea typeface="新細明體" charset="-120"/>
              </a:rPr>
              <a:t>S</a:t>
            </a:r>
          </a:p>
        </p:txBody>
      </p:sp>
      <p:sp>
        <p:nvSpPr>
          <p:cNvPr id="59430" name="Rectangle 38"/>
          <p:cNvSpPr>
            <a:spLocks noChangeArrowheads="1"/>
          </p:cNvSpPr>
          <p:nvPr/>
        </p:nvSpPr>
        <p:spPr bwMode="auto">
          <a:xfrm>
            <a:off x="2895600" y="3810000"/>
            <a:ext cx="4953000" cy="179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 eaLnBrk="0" hangingPunct="0">
              <a:spcBef>
                <a:spcPct val="50000"/>
              </a:spcBef>
              <a:buSzPct val="100000"/>
              <a:buFontTx/>
              <a:buChar char="-"/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1800">
                <a:latin typeface="Times New Roman" pitchFamily="18" charset="0"/>
                <a:ea typeface="新細明體" charset="-120"/>
              </a:rPr>
              <a:t>O (mn)</a:t>
            </a:r>
          </a:p>
          <a:p>
            <a:pPr algn="l" eaLnBrk="0" hangingPunct="0">
              <a:lnSpc>
                <a:spcPct val="60000"/>
              </a:lnSpc>
              <a:spcBef>
                <a:spcPct val="50000"/>
              </a:spcBef>
              <a:buSzPct val="100000"/>
              <a:buFontTx/>
              <a:buChar char="-"/>
            </a:pPr>
            <a:r>
              <a:rPr lang="en-US" altLang="zh-TW" sz="1800">
                <a:latin typeface="Times New Roman" pitchFamily="18" charset="0"/>
                <a:ea typeface="新細明體" charset="-120"/>
              </a:rPr>
              <a:t> the worst case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  <a:buSzPct val="100000"/>
              <a:buFontTx/>
              <a:buChar char="-"/>
            </a:pPr>
            <a:r>
              <a:rPr lang="en-US" altLang="zh-TW" sz="1800">
                <a:latin typeface="Times New Roman" pitchFamily="18" charset="0"/>
                <a:ea typeface="新細明體" charset="-120"/>
              </a:rPr>
              <a:t> assume that S is neither indexed nor hashed on A</a:t>
            </a: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  <a:buSzPct val="100000"/>
              <a:buFontTx/>
              <a:buChar char="-"/>
            </a:pPr>
            <a:r>
              <a:rPr lang="en-US" altLang="zh-TW" sz="1800">
                <a:latin typeface="Times New Roman" pitchFamily="18" charset="0"/>
                <a:ea typeface="新細明體" charset="-120"/>
              </a:rPr>
              <a:t> will usually be improved by constructing index or   </a:t>
            </a:r>
            <a:br>
              <a:rPr lang="en-US" altLang="zh-TW" sz="1800">
                <a:latin typeface="Times New Roman" pitchFamily="18" charset="0"/>
                <a:ea typeface="新細明體" charset="-120"/>
              </a:rPr>
            </a:br>
            <a:r>
              <a:rPr lang="en-US" altLang="zh-TW" sz="1800">
                <a:latin typeface="Times New Roman" pitchFamily="18" charset="0"/>
                <a:ea typeface="新細明體" charset="-120"/>
              </a:rPr>
              <a:t>  hash on S.A dynamically and then proceeding    </a:t>
            </a:r>
            <a:br>
              <a:rPr lang="en-US" altLang="zh-TW" sz="1800">
                <a:latin typeface="Times New Roman" pitchFamily="18" charset="0"/>
                <a:ea typeface="新細明體" charset="-120"/>
              </a:rPr>
            </a:br>
            <a:r>
              <a:rPr lang="en-US" altLang="zh-TW" sz="1800">
                <a:latin typeface="Times New Roman" pitchFamily="18" charset="0"/>
                <a:ea typeface="新細明體" charset="-120"/>
              </a:rPr>
              <a:t>  with an index or hash lookup scan.</a:t>
            </a:r>
          </a:p>
        </p:txBody>
      </p:sp>
      <p:sp>
        <p:nvSpPr>
          <p:cNvPr id="59431" name="Rectangle 39"/>
          <p:cNvSpPr>
            <a:spLocks noChangeArrowheads="1"/>
          </p:cNvSpPr>
          <p:nvPr/>
        </p:nvSpPr>
        <p:spPr bwMode="auto">
          <a:xfrm>
            <a:off x="488950" y="1412875"/>
            <a:ext cx="686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lvl="1" algn="l">
              <a:spcBef>
                <a:spcPct val="40000"/>
              </a:spcBef>
              <a:buClr>
                <a:srgbClr val="009900"/>
              </a:buClr>
              <a:buSzPct val="80000"/>
              <a:buFont typeface="Wingdings" pitchFamily="2" charset="2"/>
              <a:buChar char="n"/>
            </a:pPr>
            <a:r>
              <a:rPr lang="en-US" altLang="zh-TW" sz="1800"/>
              <a:t> </a:t>
            </a:r>
            <a:r>
              <a:rPr lang="en-US" altLang="zh-TW" sz="2400">
                <a:latin typeface="Times New Roman" pitchFamily="18" charset="0"/>
                <a:ea typeface="華康行書體(P)" pitchFamily="66" charset="-120"/>
              </a:rPr>
              <a:t>Suppose R and S </a:t>
            </a:r>
            <a:r>
              <a:rPr lang="en-US" altLang="zh-TW" sz="2400" u="sng">
                <a:latin typeface="Times New Roman" pitchFamily="18" charset="0"/>
                <a:ea typeface="華康行書體(P)" pitchFamily="66" charset="-120"/>
              </a:rPr>
              <a:t>are not sorted</a:t>
            </a:r>
            <a:r>
              <a:rPr lang="en-US" altLang="zh-TW" sz="2400">
                <a:latin typeface="Times New Roman" pitchFamily="18" charset="0"/>
                <a:ea typeface="華康行書體(P)" pitchFamily="66" charset="-120"/>
              </a:rPr>
              <a:t> on A.</a:t>
            </a:r>
            <a:endParaRPr lang="zh-TW" altLang="en-US" sz="2400">
              <a:latin typeface="Times New Roman" pitchFamily="18" charset="0"/>
              <a:ea typeface="華康行書體(P)" pitchFamily="66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15-</a:t>
            </a:r>
            <a:fld id="{3E152042-7046-410A-8B80-0048E6F30137}" type="slidenum">
              <a:rPr lang="en-US" altLang="zh-TW" smtClean="0"/>
              <a:pPr/>
              <a:t>33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Method </a:t>
            </a:r>
            <a:r>
              <a:rPr lang="zh-TW" altLang="en-US"/>
              <a:t>2</a:t>
            </a:r>
            <a:r>
              <a:rPr lang="en-US" altLang="zh-TW"/>
              <a:t>: Index Lookup</a:t>
            </a:r>
            <a:endParaRPr lang="zh-TW" alt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/>
              <a:t>Suppose S in indexed on A</a:t>
            </a:r>
            <a:endParaRPr lang="zh-TW" altLang="en-US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5972175" y="23622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S</a:t>
            </a:r>
            <a:endParaRPr lang="en-US" altLang="zh-TW" sz="2400" b="1">
              <a:latin typeface="Times New Roman" pitchFamily="18" charset="0"/>
              <a:ea typeface="新細明體" charset="-120"/>
            </a:endParaRPr>
          </a:p>
        </p:txBody>
      </p:sp>
      <p:grpSp>
        <p:nvGrpSpPr>
          <p:cNvPr id="50181" name="Group 5"/>
          <p:cNvGrpSpPr>
            <a:grpSpLocks/>
          </p:cNvGrpSpPr>
          <p:nvPr/>
        </p:nvGrpSpPr>
        <p:grpSpPr bwMode="auto">
          <a:xfrm>
            <a:off x="5972175" y="2590800"/>
            <a:ext cx="1800225" cy="1403350"/>
            <a:chOff x="2894" y="720"/>
            <a:chExt cx="1134" cy="884"/>
          </a:xfrm>
        </p:grpSpPr>
        <p:sp>
          <p:nvSpPr>
            <p:cNvPr id="50182" name="Rectangle 6"/>
            <p:cNvSpPr>
              <a:spLocks noChangeArrowheads="1"/>
            </p:cNvSpPr>
            <p:nvPr/>
          </p:nvSpPr>
          <p:spPr bwMode="auto">
            <a:xfrm>
              <a:off x="2894" y="749"/>
              <a:ext cx="1134" cy="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83" name="Line 7"/>
            <p:cNvSpPr>
              <a:spLocks noChangeShapeType="1"/>
            </p:cNvSpPr>
            <p:nvPr/>
          </p:nvSpPr>
          <p:spPr bwMode="auto">
            <a:xfrm>
              <a:off x="2894" y="910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84" name="Line 8"/>
            <p:cNvSpPr>
              <a:spLocks noChangeShapeType="1"/>
            </p:cNvSpPr>
            <p:nvPr/>
          </p:nvSpPr>
          <p:spPr bwMode="auto">
            <a:xfrm>
              <a:off x="3294" y="749"/>
              <a:ext cx="0" cy="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85" name="Line 9"/>
            <p:cNvSpPr>
              <a:spLocks noChangeShapeType="1"/>
            </p:cNvSpPr>
            <p:nvPr/>
          </p:nvSpPr>
          <p:spPr bwMode="auto">
            <a:xfrm>
              <a:off x="3525" y="749"/>
              <a:ext cx="0" cy="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86" name="Rectangle 10"/>
            <p:cNvSpPr>
              <a:spLocks noChangeArrowheads="1"/>
            </p:cNvSpPr>
            <p:nvPr/>
          </p:nvSpPr>
          <p:spPr bwMode="auto">
            <a:xfrm>
              <a:off x="3312" y="720"/>
              <a:ext cx="19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A</a:t>
              </a:r>
            </a:p>
          </p:txBody>
        </p:sp>
        <p:sp>
          <p:nvSpPr>
            <p:cNvPr id="50187" name="Rectangle 11"/>
            <p:cNvSpPr>
              <a:spLocks noChangeArrowheads="1"/>
            </p:cNvSpPr>
            <p:nvPr/>
          </p:nvSpPr>
          <p:spPr bwMode="auto">
            <a:xfrm>
              <a:off x="3313" y="926"/>
              <a:ext cx="170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b</a:t>
              </a:r>
            </a:p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a</a:t>
              </a:r>
            </a:p>
          </p:txBody>
        </p:sp>
        <p:sp>
          <p:nvSpPr>
            <p:cNvPr id="50188" name="Rectangle 12"/>
            <p:cNvSpPr>
              <a:spLocks noChangeArrowheads="1"/>
            </p:cNvSpPr>
            <p:nvPr/>
          </p:nvSpPr>
          <p:spPr bwMode="auto">
            <a:xfrm>
              <a:off x="3316" y="1129"/>
              <a:ext cx="164" cy="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a</a:t>
              </a:r>
            </a:p>
          </p:txBody>
        </p:sp>
        <p:sp>
          <p:nvSpPr>
            <p:cNvPr id="50189" name="Rectangle 13"/>
            <p:cNvSpPr>
              <a:spLocks noChangeArrowheads="1"/>
            </p:cNvSpPr>
            <p:nvPr/>
          </p:nvSpPr>
          <p:spPr bwMode="auto">
            <a:xfrm>
              <a:off x="2928" y="720"/>
              <a:ext cx="310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 . . .</a:t>
              </a:r>
            </a:p>
          </p:txBody>
        </p:sp>
        <p:sp>
          <p:nvSpPr>
            <p:cNvPr id="50190" name="Rectangle 14"/>
            <p:cNvSpPr>
              <a:spLocks noChangeArrowheads="1"/>
            </p:cNvSpPr>
            <p:nvPr/>
          </p:nvSpPr>
          <p:spPr bwMode="auto">
            <a:xfrm>
              <a:off x="3552" y="720"/>
              <a:ext cx="422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 . . . . .</a:t>
              </a:r>
            </a:p>
          </p:txBody>
        </p:sp>
        <p:sp>
          <p:nvSpPr>
            <p:cNvPr id="50191" name="Rectangle 15"/>
            <p:cNvSpPr>
              <a:spLocks noChangeArrowheads="1"/>
            </p:cNvSpPr>
            <p:nvPr/>
          </p:nvSpPr>
          <p:spPr bwMode="auto">
            <a:xfrm>
              <a:off x="3024" y="864"/>
              <a:ext cx="142" cy="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</p:txBody>
        </p:sp>
        <p:sp>
          <p:nvSpPr>
            <p:cNvPr id="50192" name="Rectangle 16"/>
            <p:cNvSpPr>
              <a:spLocks noChangeArrowheads="1"/>
            </p:cNvSpPr>
            <p:nvPr/>
          </p:nvSpPr>
          <p:spPr bwMode="auto">
            <a:xfrm>
              <a:off x="3719" y="878"/>
              <a:ext cx="142" cy="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</p:txBody>
        </p:sp>
      </p:grpSp>
      <p:sp>
        <p:nvSpPr>
          <p:cNvPr id="50193" name="Rectangle 17"/>
          <p:cNvSpPr>
            <a:spLocks noChangeArrowheads="1"/>
          </p:cNvSpPr>
          <p:nvPr/>
        </p:nvSpPr>
        <p:spPr bwMode="auto">
          <a:xfrm>
            <a:off x="2416175" y="2668588"/>
            <a:ext cx="1798638" cy="13096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>
            <a:off x="2416175" y="2922588"/>
            <a:ext cx="17986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>
            <a:off x="3051175" y="2668588"/>
            <a:ext cx="0" cy="1309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>
            <a:off x="3416300" y="2668588"/>
            <a:ext cx="0" cy="1309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3076575" y="2667000"/>
            <a:ext cx="3095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A</a:t>
            </a:r>
          </a:p>
        </p:txBody>
      </p:sp>
      <p:sp>
        <p:nvSpPr>
          <p:cNvPr id="50198" name="Rectangle 22"/>
          <p:cNvSpPr>
            <a:spLocks noChangeArrowheads="1"/>
          </p:cNvSpPr>
          <p:nvPr/>
        </p:nvSpPr>
        <p:spPr bwMode="auto">
          <a:xfrm>
            <a:off x="3081338" y="2949575"/>
            <a:ext cx="2698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a</a:t>
            </a:r>
          </a:p>
          <a:p>
            <a:pPr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b</a:t>
            </a:r>
          </a:p>
        </p:txBody>
      </p:sp>
      <p:sp>
        <p:nvSpPr>
          <p:cNvPr id="50199" name="Rectangle 23"/>
          <p:cNvSpPr>
            <a:spLocks noChangeArrowheads="1"/>
          </p:cNvSpPr>
          <p:nvPr/>
        </p:nvSpPr>
        <p:spPr bwMode="auto">
          <a:xfrm>
            <a:off x="3086100" y="3271838"/>
            <a:ext cx="260350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e</a:t>
            </a:r>
          </a:p>
        </p:txBody>
      </p:sp>
      <p:sp>
        <p:nvSpPr>
          <p:cNvPr id="50200" name="Rectangle 24"/>
          <p:cNvSpPr>
            <a:spLocks noChangeArrowheads="1"/>
          </p:cNvSpPr>
          <p:nvPr/>
        </p:nvSpPr>
        <p:spPr bwMode="auto">
          <a:xfrm>
            <a:off x="2466975" y="2590800"/>
            <a:ext cx="4921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. . . .</a:t>
            </a:r>
          </a:p>
        </p:txBody>
      </p:sp>
      <p:sp>
        <p:nvSpPr>
          <p:cNvPr id="50201" name="Rectangle 25"/>
          <p:cNvSpPr>
            <a:spLocks noChangeArrowheads="1"/>
          </p:cNvSpPr>
          <p:nvPr/>
        </p:nvSpPr>
        <p:spPr bwMode="auto">
          <a:xfrm>
            <a:off x="3457575" y="2590800"/>
            <a:ext cx="6699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. . . . . .</a:t>
            </a:r>
          </a:p>
        </p:txBody>
      </p:sp>
      <p:sp>
        <p:nvSpPr>
          <p:cNvPr id="50202" name="Rectangle 26"/>
          <p:cNvSpPr>
            <a:spLocks noChangeArrowheads="1"/>
          </p:cNvSpPr>
          <p:nvPr/>
        </p:nvSpPr>
        <p:spPr bwMode="auto">
          <a:xfrm>
            <a:off x="2128838" y="2949575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50203" name="Rectangle 27"/>
          <p:cNvSpPr>
            <a:spLocks noChangeArrowheads="1"/>
          </p:cNvSpPr>
          <p:nvPr/>
        </p:nvSpPr>
        <p:spPr bwMode="auto">
          <a:xfrm>
            <a:off x="2101850" y="3779838"/>
            <a:ext cx="3190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m</a:t>
            </a:r>
          </a:p>
        </p:txBody>
      </p:sp>
      <p:sp>
        <p:nvSpPr>
          <p:cNvPr id="50204" name="Rectangle 28"/>
          <p:cNvSpPr>
            <a:spLocks noChangeArrowheads="1"/>
          </p:cNvSpPr>
          <p:nvPr/>
        </p:nvSpPr>
        <p:spPr bwMode="auto">
          <a:xfrm>
            <a:off x="2619375" y="2819400"/>
            <a:ext cx="2254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.</a:t>
            </a:r>
          </a:p>
        </p:txBody>
      </p:sp>
      <p:sp>
        <p:nvSpPr>
          <p:cNvPr id="50205" name="Rectangle 29"/>
          <p:cNvSpPr>
            <a:spLocks noChangeArrowheads="1"/>
          </p:cNvSpPr>
          <p:nvPr/>
        </p:nvSpPr>
        <p:spPr bwMode="auto">
          <a:xfrm>
            <a:off x="3725863" y="2871788"/>
            <a:ext cx="2254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.</a:t>
            </a:r>
          </a:p>
        </p:txBody>
      </p:sp>
      <p:sp>
        <p:nvSpPr>
          <p:cNvPr id="50206" name="Line 30"/>
          <p:cNvSpPr>
            <a:spLocks noChangeShapeType="1"/>
          </p:cNvSpPr>
          <p:nvPr/>
        </p:nvSpPr>
        <p:spPr bwMode="auto">
          <a:xfrm>
            <a:off x="1989138" y="3190875"/>
            <a:ext cx="0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207" name="Rectangle 31"/>
          <p:cNvSpPr>
            <a:spLocks noChangeArrowheads="1"/>
          </p:cNvSpPr>
          <p:nvPr/>
        </p:nvSpPr>
        <p:spPr bwMode="auto">
          <a:xfrm>
            <a:off x="2422525" y="2379663"/>
            <a:ext cx="3000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R</a:t>
            </a:r>
          </a:p>
        </p:txBody>
      </p:sp>
      <p:sp>
        <p:nvSpPr>
          <p:cNvPr id="50208" name="Rectangle 32"/>
          <p:cNvSpPr>
            <a:spLocks noChangeArrowheads="1"/>
          </p:cNvSpPr>
          <p:nvPr/>
        </p:nvSpPr>
        <p:spPr bwMode="auto">
          <a:xfrm>
            <a:off x="4829175" y="2667000"/>
            <a:ext cx="528638" cy="1811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209" name="Line 33"/>
          <p:cNvSpPr>
            <a:spLocks noChangeShapeType="1"/>
          </p:cNvSpPr>
          <p:nvPr/>
        </p:nvSpPr>
        <p:spPr bwMode="auto">
          <a:xfrm>
            <a:off x="4829175" y="2971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210" name="Line 34"/>
          <p:cNvSpPr>
            <a:spLocks noChangeShapeType="1"/>
          </p:cNvSpPr>
          <p:nvPr/>
        </p:nvSpPr>
        <p:spPr bwMode="auto">
          <a:xfrm>
            <a:off x="4829175" y="3200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211" name="Line 35"/>
          <p:cNvSpPr>
            <a:spLocks noChangeShapeType="1"/>
          </p:cNvSpPr>
          <p:nvPr/>
        </p:nvSpPr>
        <p:spPr bwMode="auto">
          <a:xfrm>
            <a:off x="4829175" y="3733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212" name="Rectangle 36"/>
          <p:cNvSpPr>
            <a:spLocks noChangeArrowheads="1"/>
          </p:cNvSpPr>
          <p:nvPr/>
        </p:nvSpPr>
        <p:spPr bwMode="auto">
          <a:xfrm>
            <a:off x="4905375" y="2667000"/>
            <a:ext cx="2603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a</a:t>
            </a:r>
          </a:p>
        </p:txBody>
      </p:sp>
      <p:sp>
        <p:nvSpPr>
          <p:cNvPr id="50213" name="Rectangle 37"/>
          <p:cNvSpPr>
            <a:spLocks noChangeArrowheads="1"/>
          </p:cNvSpPr>
          <p:nvPr/>
        </p:nvSpPr>
        <p:spPr bwMode="auto">
          <a:xfrm>
            <a:off x="4905375" y="2895600"/>
            <a:ext cx="2603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a</a:t>
            </a:r>
          </a:p>
        </p:txBody>
      </p:sp>
      <p:sp>
        <p:nvSpPr>
          <p:cNvPr id="50214" name="Rectangle 38"/>
          <p:cNvSpPr>
            <a:spLocks noChangeArrowheads="1"/>
          </p:cNvSpPr>
          <p:nvPr/>
        </p:nvSpPr>
        <p:spPr bwMode="auto">
          <a:xfrm>
            <a:off x="4905375" y="3733800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b</a:t>
            </a:r>
          </a:p>
        </p:txBody>
      </p:sp>
      <p:sp>
        <p:nvSpPr>
          <p:cNvPr id="50215" name="Arc 39"/>
          <p:cNvSpPr>
            <a:spLocks/>
          </p:cNvSpPr>
          <p:nvPr/>
        </p:nvSpPr>
        <p:spPr bwMode="auto">
          <a:xfrm>
            <a:off x="4257675" y="2800350"/>
            <a:ext cx="528638" cy="247650"/>
          </a:xfrm>
          <a:custGeom>
            <a:avLst/>
            <a:gdLst>
              <a:gd name="G0" fmla="+- 918 0 0"/>
              <a:gd name="G1" fmla="+- 0 0 0"/>
              <a:gd name="G2" fmla="+- 21600 0 0"/>
              <a:gd name="T0" fmla="*/ 22518 w 22518"/>
              <a:gd name="T1" fmla="*/ 0 h 21600"/>
              <a:gd name="T2" fmla="*/ 0 w 22518"/>
              <a:gd name="T3" fmla="*/ 21580 h 21600"/>
              <a:gd name="T4" fmla="*/ 918 w 22518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518" h="21600" fill="none" extrusionOk="0">
                <a:moveTo>
                  <a:pt x="22518" y="0"/>
                </a:moveTo>
                <a:cubicBezTo>
                  <a:pt x="22518" y="11929"/>
                  <a:pt x="12847" y="21600"/>
                  <a:pt x="918" y="21600"/>
                </a:cubicBezTo>
                <a:cubicBezTo>
                  <a:pt x="611" y="21600"/>
                  <a:pt x="305" y="21593"/>
                  <a:pt x="-1" y="21580"/>
                </a:cubicBezTo>
              </a:path>
              <a:path w="22518" h="21600" stroke="0" extrusionOk="0">
                <a:moveTo>
                  <a:pt x="22518" y="0"/>
                </a:moveTo>
                <a:cubicBezTo>
                  <a:pt x="22518" y="11929"/>
                  <a:pt x="12847" y="21600"/>
                  <a:pt x="918" y="21600"/>
                </a:cubicBezTo>
                <a:cubicBezTo>
                  <a:pt x="611" y="21600"/>
                  <a:pt x="305" y="21593"/>
                  <a:pt x="-1" y="21580"/>
                </a:cubicBezTo>
                <a:lnTo>
                  <a:pt x="918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216" name="Arc 40"/>
          <p:cNvSpPr>
            <a:spLocks/>
          </p:cNvSpPr>
          <p:nvPr/>
        </p:nvSpPr>
        <p:spPr bwMode="auto">
          <a:xfrm>
            <a:off x="4295775" y="3200400"/>
            <a:ext cx="195263" cy="287338"/>
          </a:xfrm>
          <a:custGeom>
            <a:avLst/>
            <a:gdLst>
              <a:gd name="G0" fmla="+- 176 0 0"/>
              <a:gd name="G1" fmla="+- 21600 0 0"/>
              <a:gd name="G2" fmla="+- 21600 0 0"/>
              <a:gd name="T0" fmla="*/ 0 w 21776"/>
              <a:gd name="T1" fmla="*/ 1 h 21600"/>
              <a:gd name="T2" fmla="*/ 21776 w 21776"/>
              <a:gd name="T3" fmla="*/ 21522 h 21600"/>
              <a:gd name="T4" fmla="*/ 176 w 2177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76" h="21600" fill="none" extrusionOk="0">
                <a:moveTo>
                  <a:pt x="-1" y="0"/>
                </a:moveTo>
                <a:cubicBezTo>
                  <a:pt x="58" y="0"/>
                  <a:pt x="117" y="-1"/>
                  <a:pt x="176" y="0"/>
                </a:cubicBezTo>
                <a:cubicBezTo>
                  <a:pt x="12074" y="0"/>
                  <a:pt x="21732" y="9623"/>
                  <a:pt x="21775" y="21522"/>
                </a:cubicBezTo>
              </a:path>
              <a:path w="21776" h="21600" stroke="0" extrusionOk="0">
                <a:moveTo>
                  <a:pt x="-1" y="0"/>
                </a:moveTo>
                <a:cubicBezTo>
                  <a:pt x="58" y="0"/>
                  <a:pt x="117" y="-1"/>
                  <a:pt x="176" y="0"/>
                </a:cubicBezTo>
                <a:cubicBezTo>
                  <a:pt x="12074" y="0"/>
                  <a:pt x="21732" y="9623"/>
                  <a:pt x="21775" y="21522"/>
                </a:cubicBezTo>
                <a:lnTo>
                  <a:pt x="176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217" name="Arc 41"/>
          <p:cNvSpPr>
            <a:spLocks/>
          </p:cNvSpPr>
          <p:nvPr/>
        </p:nvSpPr>
        <p:spPr bwMode="auto">
          <a:xfrm>
            <a:off x="4486275" y="3475038"/>
            <a:ext cx="306388" cy="411162"/>
          </a:xfrm>
          <a:custGeom>
            <a:avLst/>
            <a:gdLst>
              <a:gd name="G0" fmla="+- 21600 0 0"/>
              <a:gd name="G1" fmla="+- 84 0 0"/>
              <a:gd name="G2" fmla="+- 21600 0 0"/>
              <a:gd name="T0" fmla="*/ 21488 w 21600"/>
              <a:gd name="T1" fmla="*/ 21684 h 21684"/>
              <a:gd name="T2" fmla="*/ 0 w 21600"/>
              <a:gd name="T3" fmla="*/ 0 h 21684"/>
              <a:gd name="T4" fmla="*/ 21600 w 21600"/>
              <a:gd name="T5" fmla="*/ 84 h 21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84" fill="none" extrusionOk="0">
                <a:moveTo>
                  <a:pt x="21488" y="21683"/>
                </a:moveTo>
                <a:cubicBezTo>
                  <a:pt x="9602" y="21622"/>
                  <a:pt x="0" y="11969"/>
                  <a:pt x="0" y="84"/>
                </a:cubicBezTo>
                <a:cubicBezTo>
                  <a:pt x="-1" y="56"/>
                  <a:pt x="0" y="28"/>
                  <a:pt x="0" y="0"/>
                </a:cubicBezTo>
              </a:path>
              <a:path w="21600" h="21684" stroke="0" extrusionOk="0">
                <a:moveTo>
                  <a:pt x="21488" y="21683"/>
                </a:moveTo>
                <a:cubicBezTo>
                  <a:pt x="9602" y="21622"/>
                  <a:pt x="0" y="11969"/>
                  <a:pt x="0" y="84"/>
                </a:cubicBezTo>
                <a:cubicBezTo>
                  <a:pt x="-1" y="56"/>
                  <a:pt x="0" y="28"/>
                  <a:pt x="0" y="0"/>
                </a:cubicBezTo>
                <a:lnTo>
                  <a:pt x="21600" y="84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218" name="Line 42"/>
          <p:cNvSpPr>
            <a:spLocks noChangeShapeType="1"/>
          </p:cNvSpPr>
          <p:nvPr/>
        </p:nvSpPr>
        <p:spPr bwMode="auto">
          <a:xfrm>
            <a:off x="4679950" y="3175000"/>
            <a:ext cx="0" cy="247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219" name="Line 43"/>
          <p:cNvSpPr>
            <a:spLocks noChangeShapeType="1"/>
          </p:cNvSpPr>
          <p:nvPr/>
        </p:nvSpPr>
        <p:spPr bwMode="auto">
          <a:xfrm>
            <a:off x="5210175" y="2667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220" name="Arc 44"/>
          <p:cNvSpPr>
            <a:spLocks/>
          </p:cNvSpPr>
          <p:nvPr/>
        </p:nvSpPr>
        <p:spPr bwMode="auto">
          <a:xfrm>
            <a:off x="5210175" y="3024188"/>
            <a:ext cx="306388" cy="515937"/>
          </a:xfrm>
          <a:custGeom>
            <a:avLst/>
            <a:gdLst>
              <a:gd name="G0" fmla="+- 113 0 0"/>
              <a:gd name="G1" fmla="+- 21600 0 0"/>
              <a:gd name="G2" fmla="+- 21600 0 0"/>
              <a:gd name="T0" fmla="*/ 0 w 21713"/>
              <a:gd name="T1" fmla="*/ 0 h 21600"/>
              <a:gd name="T2" fmla="*/ 21713 w 21713"/>
              <a:gd name="T3" fmla="*/ 21600 h 21600"/>
              <a:gd name="T4" fmla="*/ 113 w 2171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13" h="21600" fill="none" extrusionOk="0">
                <a:moveTo>
                  <a:pt x="0" y="0"/>
                </a:moveTo>
                <a:cubicBezTo>
                  <a:pt x="37" y="0"/>
                  <a:pt x="75" y="-1"/>
                  <a:pt x="113" y="0"/>
                </a:cubicBezTo>
                <a:cubicBezTo>
                  <a:pt x="12042" y="0"/>
                  <a:pt x="21713" y="9670"/>
                  <a:pt x="21713" y="21600"/>
                </a:cubicBezTo>
              </a:path>
              <a:path w="21713" h="21600" stroke="0" extrusionOk="0">
                <a:moveTo>
                  <a:pt x="0" y="0"/>
                </a:moveTo>
                <a:cubicBezTo>
                  <a:pt x="37" y="0"/>
                  <a:pt x="75" y="-1"/>
                  <a:pt x="113" y="0"/>
                </a:cubicBezTo>
                <a:cubicBezTo>
                  <a:pt x="12042" y="0"/>
                  <a:pt x="21713" y="9670"/>
                  <a:pt x="21713" y="21600"/>
                </a:cubicBezTo>
                <a:lnTo>
                  <a:pt x="113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221" name="Arc 45"/>
          <p:cNvSpPr>
            <a:spLocks/>
          </p:cNvSpPr>
          <p:nvPr/>
        </p:nvSpPr>
        <p:spPr bwMode="auto">
          <a:xfrm>
            <a:off x="5529263" y="3538538"/>
            <a:ext cx="214312" cy="271462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439 w 21600"/>
              <a:gd name="T1" fmla="*/ 21599 h 21599"/>
              <a:gd name="T2" fmla="*/ 0 w 21600"/>
              <a:gd name="T3" fmla="*/ 0 h 21599"/>
              <a:gd name="T4" fmla="*/ 21600 w 21600"/>
              <a:gd name="T5" fmla="*/ 0 h 2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21438" y="21599"/>
                </a:moveTo>
                <a:cubicBezTo>
                  <a:pt x="9572" y="21510"/>
                  <a:pt x="0" y="11866"/>
                  <a:pt x="0" y="0"/>
                </a:cubicBezTo>
              </a:path>
              <a:path w="21600" h="21599" stroke="0" extrusionOk="0">
                <a:moveTo>
                  <a:pt x="21438" y="21599"/>
                </a:moveTo>
                <a:cubicBezTo>
                  <a:pt x="9572" y="21510"/>
                  <a:pt x="0" y="11866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222" name="Arc 46"/>
          <p:cNvSpPr>
            <a:spLocks/>
          </p:cNvSpPr>
          <p:nvPr/>
        </p:nvSpPr>
        <p:spPr bwMode="auto">
          <a:xfrm>
            <a:off x="5264150" y="3106738"/>
            <a:ext cx="215900" cy="749300"/>
          </a:xfrm>
          <a:custGeom>
            <a:avLst/>
            <a:gdLst>
              <a:gd name="G0" fmla="+- 161 0 0"/>
              <a:gd name="G1" fmla="+- 46 0 0"/>
              <a:gd name="G2" fmla="+- 21600 0 0"/>
              <a:gd name="T0" fmla="*/ 21761 w 21761"/>
              <a:gd name="T1" fmla="*/ 0 h 21646"/>
              <a:gd name="T2" fmla="*/ 0 w 21761"/>
              <a:gd name="T3" fmla="*/ 21645 h 21646"/>
              <a:gd name="T4" fmla="*/ 161 w 21761"/>
              <a:gd name="T5" fmla="*/ 46 h 21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61" h="21646" fill="none" extrusionOk="0">
                <a:moveTo>
                  <a:pt x="21760" y="0"/>
                </a:moveTo>
                <a:cubicBezTo>
                  <a:pt x="21760" y="15"/>
                  <a:pt x="21761" y="30"/>
                  <a:pt x="21761" y="46"/>
                </a:cubicBezTo>
                <a:cubicBezTo>
                  <a:pt x="21761" y="11975"/>
                  <a:pt x="12090" y="21646"/>
                  <a:pt x="161" y="21646"/>
                </a:cubicBezTo>
                <a:cubicBezTo>
                  <a:pt x="107" y="21646"/>
                  <a:pt x="53" y="21645"/>
                  <a:pt x="-1" y="21645"/>
                </a:cubicBezTo>
              </a:path>
              <a:path w="21761" h="21646" stroke="0" extrusionOk="0">
                <a:moveTo>
                  <a:pt x="21760" y="0"/>
                </a:moveTo>
                <a:cubicBezTo>
                  <a:pt x="21760" y="15"/>
                  <a:pt x="21761" y="30"/>
                  <a:pt x="21761" y="46"/>
                </a:cubicBezTo>
                <a:cubicBezTo>
                  <a:pt x="21761" y="11975"/>
                  <a:pt x="12090" y="21646"/>
                  <a:pt x="161" y="21646"/>
                </a:cubicBezTo>
                <a:cubicBezTo>
                  <a:pt x="107" y="21646"/>
                  <a:pt x="53" y="21645"/>
                  <a:pt x="-1" y="21645"/>
                </a:cubicBezTo>
                <a:lnTo>
                  <a:pt x="161" y="46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223" name="Arc 47"/>
          <p:cNvSpPr>
            <a:spLocks/>
          </p:cNvSpPr>
          <p:nvPr/>
        </p:nvSpPr>
        <p:spPr bwMode="auto">
          <a:xfrm>
            <a:off x="5492750" y="2962275"/>
            <a:ext cx="250825" cy="1936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463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724"/>
                  <a:pt x="9587" y="75"/>
                  <a:pt x="21463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24"/>
                  <a:pt x="9587" y="75"/>
                  <a:pt x="21463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224" name="Arc 48"/>
          <p:cNvSpPr>
            <a:spLocks/>
          </p:cNvSpPr>
          <p:nvPr/>
        </p:nvSpPr>
        <p:spPr bwMode="auto">
          <a:xfrm>
            <a:off x="5267325" y="2824163"/>
            <a:ext cx="161925" cy="182562"/>
          </a:xfrm>
          <a:custGeom>
            <a:avLst/>
            <a:gdLst>
              <a:gd name="G0" fmla="+- 212 0 0"/>
              <a:gd name="G1" fmla="+- 21600 0 0"/>
              <a:gd name="G2" fmla="+- 21600 0 0"/>
              <a:gd name="T0" fmla="*/ 0 w 21811"/>
              <a:gd name="T1" fmla="*/ 1 h 21600"/>
              <a:gd name="T2" fmla="*/ 21811 w 21811"/>
              <a:gd name="T3" fmla="*/ 21410 h 21600"/>
              <a:gd name="T4" fmla="*/ 212 w 2181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11" h="21600" fill="none" extrusionOk="0">
                <a:moveTo>
                  <a:pt x="0" y="1"/>
                </a:moveTo>
                <a:cubicBezTo>
                  <a:pt x="70" y="0"/>
                  <a:pt x="141" y="-1"/>
                  <a:pt x="212" y="0"/>
                </a:cubicBezTo>
                <a:cubicBezTo>
                  <a:pt x="12067" y="0"/>
                  <a:pt x="21706" y="9555"/>
                  <a:pt x="21811" y="21409"/>
                </a:cubicBezTo>
              </a:path>
              <a:path w="21811" h="21600" stroke="0" extrusionOk="0">
                <a:moveTo>
                  <a:pt x="0" y="1"/>
                </a:moveTo>
                <a:cubicBezTo>
                  <a:pt x="70" y="0"/>
                  <a:pt x="141" y="-1"/>
                  <a:pt x="212" y="0"/>
                </a:cubicBezTo>
                <a:cubicBezTo>
                  <a:pt x="12067" y="0"/>
                  <a:pt x="21706" y="9555"/>
                  <a:pt x="21811" y="21409"/>
                </a:cubicBezTo>
                <a:lnTo>
                  <a:pt x="212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225" name="Arc 49"/>
          <p:cNvSpPr>
            <a:spLocks/>
          </p:cNvSpPr>
          <p:nvPr/>
        </p:nvSpPr>
        <p:spPr bwMode="auto">
          <a:xfrm>
            <a:off x="5438775" y="2968625"/>
            <a:ext cx="304800" cy="239713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226" name="Line 50"/>
          <p:cNvSpPr>
            <a:spLocks noChangeShapeType="1"/>
          </p:cNvSpPr>
          <p:nvPr/>
        </p:nvSpPr>
        <p:spPr bwMode="auto">
          <a:xfrm>
            <a:off x="1757363" y="3076575"/>
            <a:ext cx="39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227" name="Rectangle 51"/>
          <p:cNvSpPr>
            <a:spLocks noChangeArrowheads="1"/>
          </p:cNvSpPr>
          <p:nvPr/>
        </p:nvSpPr>
        <p:spPr bwMode="auto">
          <a:xfrm>
            <a:off x="4589463" y="2378075"/>
            <a:ext cx="936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S.A_index</a:t>
            </a:r>
          </a:p>
        </p:txBody>
      </p:sp>
      <p:sp>
        <p:nvSpPr>
          <p:cNvPr id="50228" name="Text Box 52"/>
          <p:cNvSpPr txBox="1">
            <a:spLocks noChangeArrowheads="1"/>
          </p:cNvSpPr>
          <p:nvPr/>
        </p:nvSpPr>
        <p:spPr bwMode="auto">
          <a:xfrm>
            <a:off x="5743575" y="2819400"/>
            <a:ext cx="228600" cy="111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TW" altLang="en-US" sz="1400">
                <a:latin typeface="Times New Roman" pitchFamily="18" charset="0"/>
                <a:ea typeface="新細明體" charset="-120"/>
              </a:rPr>
              <a:t>1</a:t>
            </a:r>
          </a:p>
          <a:p>
            <a:pPr eaLnBrk="0" hangingPunct="0">
              <a:spcBef>
                <a:spcPct val="130000"/>
              </a:spcBef>
            </a:pPr>
            <a:endParaRPr lang="zh-TW" altLang="en-US" sz="1400">
              <a:latin typeface="Times New Roman" pitchFamily="18" charset="0"/>
              <a:ea typeface="新細明體" charset="-12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n</a:t>
            </a:r>
          </a:p>
        </p:txBody>
      </p:sp>
      <p:sp>
        <p:nvSpPr>
          <p:cNvPr id="50229" name="Line 53"/>
          <p:cNvSpPr>
            <a:spLocks noChangeShapeType="1"/>
          </p:cNvSpPr>
          <p:nvPr/>
        </p:nvSpPr>
        <p:spPr bwMode="auto">
          <a:xfrm>
            <a:off x="4829175" y="3962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230" name="Rectangle 54"/>
          <p:cNvSpPr>
            <a:spLocks noChangeArrowheads="1"/>
          </p:cNvSpPr>
          <p:nvPr/>
        </p:nvSpPr>
        <p:spPr bwMode="auto">
          <a:xfrm rot="-5400000">
            <a:off x="4733925" y="4057650"/>
            <a:ext cx="4921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. . . .</a:t>
            </a:r>
          </a:p>
        </p:txBody>
      </p:sp>
      <p:sp>
        <p:nvSpPr>
          <p:cNvPr id="50231" name="Rectangle 55"/>
          <p:cNvSpPr>
            <a:spLocks noChangeArrowheads="1"/>
          </p:cNvSpPr>
          <p:nvPr/>
        </p:nvSpPr>
        <p:spPr bwMode="auto">
          <a:xfrm rot="-5400000">
            <a:off x="4733925" y="3295650"/>
            <a:ext cx="4921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zh-TW" altLang="en-US" sz="1400">
                <a:latin typeface="Times New Roman" pitchFamily="18" charset="0"/>
                <a:ea typeface="新細明體" charset="-120"/>
              </a:rPr>
              <a:t>. . . 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15-</a:t>
            </a:r>
            <a:fld id="{3E152042-7046-410A-8B80-0048E6F30137}" type="slidenum">
              <a:rPr lang="en-US" altLang="zh-TW" smtClean="0"/>
              <a:pPr/>
              <a:t>34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Method 3: Hash Lookup</a:t>
            </a:r>
            <a:endParaRPr lang="zh-TW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/>
              <a:t>Suppose S is hashed on A.</a:t>
            </a:r>
          </a:p>
          <a:p>
            <a:endParaRPr lang="zh-TW" altLang="en-US"/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2149475" y="2071688"/>
            <a:ext cx="5432425" cy="2773362"/>
            <a:chOff x="371" y="4272"/>
            <a:chExt cx="3422" cy="1747"/>
          </a:xfrm>
        </p:grpSpPr>
        <p:sp>
          <p:nvSpPr>
            <p:cNvPr id="51205" name="Rectangle 5"/>
            <p:cNvSpPr>
              <a:spLocks noChangeArrowheads="1"/>
            </p:cNvSpPr>
            <p:nvPr/>
          </p:nvSpPr>
          <p:spPr bwMode="auto">
            <a:xfrm>
              <a:off x="751" y="4512"/>
              <a:ext cx="1025" cy="1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06" name="Line 6"/>
            <p:cNvSpPr>
              <a:spLocks noChangeShapeType="1"/>
            </p:cNvSpPr>
            <p:nvPr/>
          </p:nvSpPr>
          <p:spPr bwMode="auto">
            <a:xfrm>
              <a:off x="751" y="4681"/>
              <a:ext cx="10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07" name="Line 7"/>
            <p:cNvSpPr>
              <a:spLocks noChangeShapeType="1"/>
            </p:cNvSpPr>
            <p:nvPr/>
          </p:nvSpPr>
          <p:spPr bwMode="auto">
            <a:xfrm>
              <a:off x="1104" y="4512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08" name="Line 8"/>
            <p:cNvSpPr>
              <a:spLocks noChangeShapeType="1"/>
            </p:cNvSpPr>
            <p:nvPr/>
          </p:nvSpPr>
          <p:spPr bwMode="auto">
            <a:xfrm>
              <a:off x="1344" y="4512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09" name="Rectangle 9"/>
            <p:cNvSpPr>
              <a:spLocks noChangeArrowheads="1"/>
            </p:cNvSpPr>
            <p:nvPr/>
          </p:nvSpPr>
          <p:spPr bwMode="auto">
            <a:xfrm>
              <a:off x="1101" y="4512"/>
              <a:ext cx="298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R.A</a:t>
              </a:r>
            </a:p>
          </p:txBody>
        </p:sp>
        <p:sp>
          <p:nvSpPr>
            <p:cNvPr id="51210" name="Rectangle 10"/>
            <p:cNvSpPr>
              <a:spLocks noChangeArrowheads="1"/>
            </p:cNvSpPr>
            <p:nvPr/>
          </p:nvSpPr>
          <p:spPr bwMode="auto">
            <a:xfrm>
              <a:off x="1126" y="4693"/>
              <a:ext cx="170" cy="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a</a:t>
              </a:r>
            </a:p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b</a:t>
              </a:r>
            </a:p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z</a:t>
              </a:r>
            </a:p>
          </p:txBody>
        </p:sp>
        <p:sp>
          <p:nvSpPr>
            <p:cNvPr id="51211" name="Rectangle 11"/>
            <p:cNvSpPr>
              <a:spLocks noChangeArrowheads="1"/>
            </p:cNvSpPr>
            <p:nvPr/>
          </p:nvSpPr>
          <p:spPr bwMode="auto">
            <a:xfrm>
              <a:off x="1152" y="5136"/>
              <a:ext cx="164" cy="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e</a:t>
              </a:r>
            </a:p>
          </p:txBody>
        </p:sp>
        <p:sp>
          <p:nvSpPr>
            <p:cNvPr id="51212" name="Rectangle 12"/>
            <p:cNvSpPr>
              <a:spLocks noChangeArrowheads="1"/>
            </p:cNvSpPr>
            <p:nvPr/>
          </p:nvSpPr>
          <p:spPr bwMode="auto">
            <a:xfrm>
              <a:off x="768" y="4464"/>
              <a:ext cx="310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 . . .</a:t>
              </a:r>
            </a:p>
          </p:txBody>
        </p:sp>
        <p:sp>
          <p:nvSpPr>
            <p:cNvPr id="51213" name="Rectangle 13"/>
            <p:cNvSpPr>
              <a:spLocks noChangeArrowheads="1"/>
            </p:cNvSpPr>
            <p:nvPr/>
          </p:nvSpPr>
          <p:spPr bwMode="auto">
            <a:xfrm>
              <a:off x="1344" y="4464"/>
              <a:ext cx="422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 . . . . .</a:t>
              </a:r>
            </a:p>
          </p:txBody>
        </p:sp>
        <p:sp>
          <p:nvSpPr>
            <p:cNvPr id="51214" name="Rectangle 14"/>
            <p:cNvSpPr>
              <a:spLocks noChangeArrowheads="1"/>
            </p:cNvSpPr>
            <p:nvPr/>
          </p:nvSpPr>
          <p:spPr bwMode="auto">
            <a:xfrm>
              <a:off x="578" y="4693"/>
              <a:ext cx="170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1</a:t>
              </a:r>
            </a:p>
          </p:txBody>
        </p:sp>
        <p:sp>
          <p:nvSpPr>
            <p:cNvPr id="51215" name="Rectangle 15"/>
            <p:cNvSpPr>
              <a:spLocks noChangeArrowheads="1"/>
            </p:cNvSpPr>
            <p:nvPr/>
          </p:nvSpPr>
          <p:spPr bwMode="auto">
            <a:xfrm>
              <a:off x="561" y="5168"/>
              <a:ext cx="201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m</a:t>
              </a:r>
            </a:p>
          </p:txBody>
        </p:sp>
        <p:sp>
          <p:nvSpPr>
            <p:cNvPr id="51216" name="Rectangle 16"/>
            <p:cNvSpPr>
              <a:spLocks noChangeArrowheads="1"/>
            </p:cNvSpPr>
            <p:nvPr/>
          </p:nvSpPr>
          <p:spPr bwMode="auto">
            <a:xfrm>
              <a:off x="864" y="4656"/>
              <a:ext cx="142" cy="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</p:txBody>
        </p:sp>
        <p:sp>
          <p:nvSpPr>
            <p:cNvPr id="51217" name="Rectangle 17"/>
            <p:cNvSpPr>
              <a:spLocks noChangeArrowheads="1"/>
            </p:cNvSpPr>
            <p:nvPr/>
          </p:nvSpPr>
          <p:spPr bwMode="auto">
            <a:xfrm>
              <a:off x="1488" y="4656"/>
              <a:ext cx="142" cy="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</p:txBody>
        </p:sp>
        <p:sp>
          <p:nvSpPr>
            <p:cNvPr id="51218" name="Line 18"/>
            <p:cNvSpPr>
              <a:spLocks noChangeShapeType="1"/>
            </p:cNvSpPr>
            <p:nvPr/>
          </p:nvSpPr>
          <p:spPr bwMode="auto">
            <a:xfrm>
              <a:off x="503" y="4836"/>
              <a:ext cx="0" cy="3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19" name="Rectangle 19"/>
            <p:cNvSpPr>
              <a:spLocks noChangeArrowheads="1"/>
            </p:cNvSpPr>
            <p:nvPr/>
          </p:nvSpPr>
          <p:spPr bwMode="auto">
            <a:xfrm>
              <a:off x="746" y="4369"/>
              <a:ext cx="189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R</a:t>
              </a:r>
            </a:p>
          </p:txBody>
        </p:sp>
        <p:sp>
          <p:nvSpPr>
            <p:cNvPr id="51220" name="Line 20"/>
            <p:cNvSpPr>
              <a:spLocks noChangeShapeType="1"/>
            </p:cNvSpPr>
            <p:nvPr/>
          </p:nvSpPr>
          <p:spPr bwMode="auto">
            <a:xfrm>
              <a:off x="371" y="4770"/>
              <a:ext cx="2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21" name="Rectangle 21"/>
            <p:cNvSpPr>
              <a:spLocks noChangeArrowheads="1"/>
            </p:cNvSpPr>
            <p:nvPr/>
          </p:nvSpPr>
          <p:spPr bwMode="auto">
            <a:xfrm>
              <a:off x="2592" y="4416"/>
              <a:ext cx="1056" cy="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22" name="Rectangle 22"/>
            <p:cNvSpPr>
              <a:spLocks noChangeArrowheads="1"/>
            </p:cNvSpPr>
            <p:nvPr/>
          </p:nvSpPr>
          <p:spPr bwMode="auto">
            <a:xfrm>
              <a:off x="2976" y="4512"/>
              <a:ext cx="170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b</a:t>
              </a:r>
            </a:p>
          </p:txBody>
        </p:sp>
        <p:sp>
          <p:nvSpPr>
            <p:cNvPr id="51223" name="Rectangle 23"/>
            <p:cNvSpPr>
              <a:spLocks noChangeArrowheads="1"/>
            </p:cNvSpPr>
            <p:nvPr/>
          </p:nvSpPr>
          <p:spPr bwMode="auto">
            <a:xfrm>
              <a:off x="2544" y="4272"/>
              <a:ext cx="17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S</a:t>
              </a:r>
            </a:p>
          </p:txBody>
        </p:sp>
        <p:sp>
          <p:nvSpPr>
            <p:cNvPr id="51224" name="Line 24"/>
            <p:cNvSpPr>
              <a:spLocks noChangeShapeType="1"/>
            </p:cNvSpPr>
            <p:nvPr/>
          </p:nvSpPr>
          <p:spPr bwMode="auto">
            <a:xfrm>
              <a:off x="2592" y="4992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25" name="Arc 25"/>
            <p:cNvSpPr>
              <a:spLocks/>
            </p:cNvSpPr>
            <p:nvPr/>
          </p:nvSpPr>
          <p:spPr bwMode="auto">
            <a:xfrm>
              <a:off x="3496" y="4945"/>
              <a:ext cx="297" cy="326"/>
            </a:xfrm>
            <a:custGeom>
              <a:avLst/>
              <a:gdLst>
                <a:gd name="G0" fmla="+- 113 0 0"/>
                <a:gd name="G1" fmla="+- 21600 0 0"/>
                <a:gd name="G2" fmla="+- 21600 0 0"/>
                <a:gd name="T0" fmla="*/ 0 w 21713"/>
                <a:gd name="T1" fmla="*/ 0 h 22670"/>
                <a:gd name="T2" fmla="*/ 21686 w 21713"/>
                <a:gd name="T3" fmla="*/ 22670 h 22670"/>
                <a:gd name="T4" fmla="*/ 113 w 21713"/>
                <a:gd name="T5" fmla="*/ 21600 h 22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13" h="22670" fill="none" extrusionOk="0">
                  <a:moveTo>
                    <a:pt x="0" y="0"/>
                  </a:moveTo>
                  <a:cubicBezTo>
                    <a:pt x="37" y="0"/>
                    <a:pt x="75" y="-1"/>
                    <a:pt x="113" y="0"/>
                  </a:cubicBezTo>
                  <a:cubicBezTo>
                    <a:pt x="12042" y="0"/>
                    <a:pt x="21713" y="9670"/>
                    <a:pt x="21713" y="21600"/>
                  </a:cubicBezTo>
                  <a:cubicBezTo>
                    <a:pt x="21713" y="21956"/>
                    <a:pt x="21704" y="22313"/>
                    <a:pt x="21686" y="22670"/>
                  </a:cubicBezTo>
                </a:path>
                <a:path w="21713" h="22670" stroke="0" extrusionOk="0">
                  <a:moveTo>
                    <a:pt x="0" y="0"/>
                  </a:moveTo>
                  <a:cubicBezTo>
                    <a:pt x="37" y="0"/>
                    <a:pt x="75" y="-1"/>
                    <a:pt x="113" y="0"/>
                  </a:cubicBezTo>
                  <a:cubicBezTo>
                    <a:pt x="12042" y="0"/>
                    <a:pt x="21713" y="9670"/>
                    <a:pt x="21713" y="21600"/>
                  </a:cubicBezTo>
                  <a:cubicBezTo>
                    <a:pt x="21713" y="21956"/>
                    <a:pt x="21704" y="22313"/>
                    <a:pt x="21686" y="22670"/>
                  </a:cubicBezTo>
                  <a:lnTo>
                    <a:pt x="113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26" name="Arc 26"/>
            <p:cNvSpPr>
              <a:spLocks/>
            </p:cNvSpPr>
            <p:nvPr/>
          </p:nvSpPr>
          <p:spPr bwMode="auto">
            <a:xfrm>
              <a:off x="3030" y="5280"/>
              <a:ext cx="762" cy="192"/>
            </a:xfrm>
            <a:custGeom>
              <a:avLst/>
              <a:gdLst>
                <a:gd name="G0" fmla="+- 33 0 0"/>
                <a:gd name="G1" fmla="+- 152 0 0"/>
                <a:gd name="G2" fmla="+- 21600 0 0"/>
                <a:gd name="T0" fmla="*/ 21632 w 21633"/>
                <a:gd name="T1" fmla="*/ 0 h 21752"/>
                <a:gd name="T2" fmla="*/ 0 w 21633"/>
                <a:gd name="T3" fmla="*/ 21752 h 21752"/>
                <a:gd name="T4" fmla="*/ 33 w 21633"/>
                <a:gd name="T5" fmla="*/ 152 h 21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3" h="21752" fill="none" extrusionOk="0">
                  <a:moveTo>
                    <a:pt x="21632" y="-1"/>
                  </a:moveTo>
                  <a:cubicBezTo>
                    <a:pt x="21632" y="50"/>
                    <a:pt x="21633" y="101"/>
                    <a:pt x="21633" y="152"/>
                  </a:cubicBezTo>
                  <a:cubicBezTo>
                    <a:pt x="21633" y="12081"/>
                    <a:pt x="11962" y="21752"/>
                    <a:pt x="33" y="21752"/>
                  </a:cubicBezTo>
                  <a:cubicBezTo>
                    <a:pt x="22" y="21752"/>
                    <a:pt x="11" y="21751"/>
                    <a:pt x="0" y="21751"/>
                  </a:cubicBezTo>
                </a:path>
                <a:path w="21633" h="21752" stroke="0" extrusionOk="0">
                  <a:moveTo>
                    <a:pt x="21632" y="-1"/>
                  </a:moveTo>
                  <a:cubicBezTo>
                    <a:pt x="21632" y="50"/>
                    <a:pt x="21633" y="101"/>
                    <a:pt x="21633" y="152"/>
                  </a:cubicBezTo>
                  <a:cubicBezTo>
                    <a:pt x="21633" y="12081"/>
                    <a:pt x="11962" y="21752"/>
                    <a:pt x="33" y="21752"/>
                  </a:cubicBezTo>
                  <a:cubicBezTo>
                    <a:pt x="22" y="21752"/>
                    <a:pt x="11" y="21751"/>
                    <a:pt x="0" y="21751"/>
                  </a:cubicBezTo>
                  <a:lnTo>
                    <a:pt x="33" y="152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27" name="Arc 27"/>
            <p:cNvSpPr>
              <a:spLocks/>
            </p:cNvSpPr>
            <p:nvPr/>
          </p:nvSpPr>
          <p:spPr bwMode="auto">
            <a:xfrm>
              <a:off x="2736" y="5472"/>
              <a:ext cx="306" cy="49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29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98"/>
                    <a:pt x="9627" y="39"/>
                    <a:pt x="2152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8"/>
                    <a:pt x="9627" y="39"/>
                    <a:pt x="2152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28" name="Rectangle 28"/>
            <p:cNvSpPr>
              <a:spLocks noChangeArrowheads="1"/>
            </p:cNvSpPr>
            <p:nvPr/>
          </p:nvSpPr>
          <p:spPr bwMode="auto">
            <a:xfrm>
              <a:off x="1920" y="4608"/>
              <a:ext cx="294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h(a)</a:t>
              </a:r>
            </a:p>
          </p:txBody>
        </p:sp>
        <p:sp>
          <p:nvSpPr>
            <p:cNvPr id="51229" name="Rectangle 29"/>
            <p:cNvSpPr>
              <a:spLocks noChangeArrowheads="1"/>
            </p:cNvSpPr>
            <p:nvPr/>
          </p:nvSpPr>
          <p:spPr bwMode="auto">
            <a:xfrm>
              <a:off x="1824" y="5184"/>
              <a:ext cx="294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h(e)</a:t>
              </a:r>
            </a:p>
          </p:txBody>
        </p:sp>
        <p:sp>
          <p:nvSpPr>
            <p:cNvPr id="51230" name="Rectangle 30"/>
            <p:cNvSpPr>
              <a:spLocks noChangeArrowheads="1"/>
            </p:cNvSpPr>
            <p:nvPr/>
          </p:nvSpPr>
          <p:spPr bwMode="auto">
            <a:xfrm>
              <a:off x="1200" y="5616"/>
              <a:ext cx="926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h(e) = 1 h(b) = 0</a:t>
              </a:r>
            </a:p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h(a) = 2 h(z) = 2</a:t>
              </a:r>
            </a:p>
          </p:txBody>
        </p:sp>
        <p:sp>
          <p:nvSpPr>
            <p:cNvPr id="51231" name="Rectangle 31"/>
            <p:cNvSpPr>
              <a:spLocks noChangeArrowheads="1"/>
            </p:cNvSpPr>
            <p:nvPr/>
          </p:nvSpPr>
          <p:spPr bwMode="auto">
            <a:xfrm>
              <a:off x="2448" y="4560"/>
              <a:ext cx="170" cy="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0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1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2</a:t>
              </a:r>
            </a:p>
            <a:p>
              <a:pPr hangingPunct="0"/>
              <a:endParaRPr lang="zh-TW" altLang="en-US" sz="1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51232" name="Line 32"/>
            <p:cNvSpPr>
              <a:spLocks noChangeShapeType="1"/>
            </p:cNvSpPr>
            <p:nvPr/>
          </p:nvSpPr>
          <p:spPr bwMode="auto">
            <a:xfrm>
              <a:off x="2592" y="4848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33" name="Line 33"/>
            <p:cNvSpPr>
              <a:spLocks noChangeShapeType="1"/>
            </p:cNvSpPr>
            <p:nvPr/>
          </p:nvSpPr>
          <p:spPr bwMode="auto">
            <a:xfrm>
              <a:off x="2592" y="4704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34" name="Rectangle 34"/>
            <p:cNvSpPr>
              <a:spLocks noChangeArrowheads="1"/>
            </p:cNvSpPr>
            <p:nvPr/>
          </p:nvSpPr>
          <p:spPr bwMode="auto">
            <a:xfrm>
              <a:off x="2985" y="5520"/>
              <a:ext cx="689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35" name="Line 35"/>
            <p:cNvSpPr>
              <a:spLocks noChangeShapeType="1"/>
            </p:cNvSpPr>
            <p:nvPr/>
          </p:nvSpPr>
          <p:spPr bwMode="auto">
            <a:xfrm>
              <a:off x="3225" y="552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36" name="Line 36"/>
            <p:cNvSpPr>
              <a:spLocks noChangeShapeType="1"/>
            </p:cNvSpPr>
            <p:nvPr/>
          </p:nvSpPr>
          <p:spPr bwMode="auto">
            <a:xfrm>
              <a:off x="3369" y="552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37" name="Line 37"/>
            <p:cNvSpPr>
              <a:spLocks noChangeShapeType="1"/>
            </p:cNvSpPr>
            <p:nvPr/>
          </p:nvSpPr>
          <p:spPr bwMode="auto">
            <a:xfrm flipH="1">
              <a:off x="3513" y="5568"/>
              <a:ext cx="1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38" name="Rectangle 38"/>
            <p:cNvSpPr>
              <a:spLocks noChangeArrowheads="1"/>
            </p:cNvSpPr>
            <p:nvPr/>
          </p:nvSpPr>
          <p:spPr bwMode="auto">
            <a:xfrm>
              <a:off x="3225" y="5472"/>
              <a:ext cx="164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z</a:t>
              </a:r>
            </a:p>
          </p:txBody>
        </p:sp>
        <p:sp>
          <p:nvSpPr>
            <p:cNvPr id="51239" name="Rectangle 39"/>
            <p:cNvSpPr>
              <a:spLocks noChangeArrowheads="1"/>
            </p:cNvSpPr>
            <p:nvPr/>
          </p:nvSpPr>
          <p:spPr bwMode="auto">
            <a:xfrm>
              <a:off x="3225" y="5760"/>
              <a:ext cx="164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a</a:t>
              </a:r>
            </a:p>
          </p:txBody>
        </p:sp>
        <p:sp>
          <p:nvSpPr>
            <p:cNvPr id="51240" name="Arc 40"/>
            <p:cNvSpPr>
              <a:spLocks/>
            </p:cNvSpPr>
            <p:nvPr/>
          </p:nvSpPr>
          <p:spPr bwMode="auto">
            <a:xfrm>
              <a:off x="3053" y="5604"/>
              <a:ext cx="561" cy="10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41" name="Arc 41"/>
            <p:cNvSpPr>
              <a:spLocks/>
            </p:cNvSpPr>
            <p:nvPr/>
          </p:nvSpPr>
          <p:spPr bwMode="auto">
            <a:xfrm>
              <a:off x="2769" y="5719"/>
              <a:ext cx="284" cy="87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21599"/>
                <a:gd name="T1" fmla="*/ 21351 h 21600"/>
                <a:gd name="T2" fmla="*/ 21524 w 21599"/>
                <a:gd name="T3" fmla="*/ 0 h 21600"/>
                <a:gd name="T4" fmla="*/ 21599 w 215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9" h="21600" fill="none" extrusionOk="0">
                  <a:moveTo>
                    <a:pt x="0" y="21351"/>
                  </a:moveTo>
                  <a:cubicBezTo>
                    <a:pt x="136" y="9548"/>
                    <a:pt x="9721" y="41"/>
                    <a:pt x="21524" y="0"/>
                  </a:cubicBezTo>
                </a:path>
                <a:path w="21599" h="21600" stroke="0" extrusionOk="0">
                  <a:moveTo>
                    <a:pt x="0" y="21351"/>
                  </a:moveTo>
                  <a:cubicBezTo>
                    <a:pt x="136" y="9548"/>
                    <a:pt x="9721" y="41"/>
                    <a:pt x="21524" y="0"/>
                  </a:cubicBezTo>
                  <a:lnTo>
                    <a:pt x="21599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42" name="Arc 42"/>
            <p:cNvSpPr>
              <a:spLocks/>
            </p:cNvSpPr>
            <p:nvPr/>
          </p:nvSpPr>
          <p:spPr bwMode="auto">
            <a:xfrm>
              <a:off x="2768" y="5791"/>
              <a:ext cx="219" cy="86"/>
            </a:xfrm>
            <a:custGeom>
              <a:avLst/>
              <a:gdLst>
                <a:gd name="G0" fmla="+- 21600 0 0"/>
                <a:gd name="G1" fmla="+- 252 0 0"/>
                <a:gd name="G2" fmla="+- 21600 0 0"/>
                <a:gd name="T0" fmla="*/ 21501 w 21600"/>
                <a:gd name="T1" fmla="*/ 21852 h 21852"/>
                <a:gd name="T2" fmla="*/ 1 w 21600"/>
                <a:gd name="T3" fmla="*/ 0 h 21852"/>
                <a:gd name="T4" fmla="*/ 21600 w 21600"/>
                <a:gd name="T5" fmla="*/ 252 h 2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852" fill="none" extrusionOk="0">
                  <a:moveTo>
                    <a:pt x="21501" y="21851"/>
                  </a:moveTo>
                  <a:cubicBezTo>
                    <a:pt x="9610" y="21797"/>
                    <a:pt x="0" y="12142"/>
                    <a:pt x="0" y="252"/>
                  </a:cubicBezTo>
                  <a:cubicBezTo>
                    <a:pt x="-1" y="167"/>
                    <a:pt x="0" y="84"/>
                    <a:pt x="1" y="0"/>
                  </a:cubicBezTo>
                </a:path>
                <a:path w="21600" h="21852" stroke="0" extrusionOk="0">
                  <a:moveTo>
                    <a:pt x="21501" y="21851"/>
                  </a:moveTo>
                  <a:cubicBezTo>
                    <a:pt x="9610" y="21797"/>
                    <a:pt x="0" y="12142"/>
                    <a:pt x="0" y="252"/>
                  </a:cubicBezTo>
                  <a:cubicBezTo>
                    <a:pt x="-1" y="167"/>
                    <a:pt x="0" y="84"/>
                    <a:pt x="1" y="0"/>
                  </a:cubicBezTo>
                  <a:lnTo>
                    <a:pt x="21600" y="252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43" name="Line 43"/>
            <p:cNvSpPr>
              <a:spLocks noChangeShapeType="1"/>
            </p:cNvSpPr>
            <p:nvPr/>
          </p:nvSpPr>
          <p:spPr bwMode="auto">
            <a:xfrm>
              <a:off x="3618" y="5912"/>
              <a:ext cx="0" cy="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44" name="Line 44"/>
            <p:cNvSpPr>
              <a:spLocks noChangeShapeType="1"/>
            </p:cNvSpPr>
            <p:nvPr/>
          </p:nvSpPr>
          <p:spPr bwMode="auto">
            <a:xfrm>
              <a:off x="3545" y="6019"/>
              <a:ext cx="1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45" name="Arc 45"/>
            <p:cNvSpPr>
              <a:spLocks/>
            </p:cNvSpPr>
            <p:nvPr/>
          </p:nvSpPr>
          <p:spPr bwMode="auto">
            <a:xfrm>
              <a:off x="2736" y="5512"/>
              <a:ext cx="251" cy="53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46" name="Rectangle 46"/>
            <p:cNvSpPr>
              <a:spLocks noChangeArrowheads="1"/>
            </p:cNvSpPr>
            <p:nvPr/>
          </p:nvSpPr>
          <p:spPr bwMode="auto">
            <a:xfrm>
              <a:off x="2985" y="5472"/>
              <a:ext cx="254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 . .</a:t>
              </a:r>
            </a:p>
          </p:txBody>
        </p:sp>
        <p:sp>
          <p:nvSpPr>
            <p:cNvPr id="51247" name="Rectangle 47"/>
            <p:cNvSpPr>
              <a:spLocks noChangeArrowheads="1"/>
            </p:cNvSpPr>
            <p:nvPr/>
          </p:nvSpPr>
          <p:spPr bwMode="auto">
            <a:xfrm>
              <a:off x="3417" y="5472"/>
              <a:ext cx="198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 .</a:t>
              </a:r>
            </a:p>
          </p:txBody>
        </p:sp>
        <p:sp>
          <p:nvSpPr>
            <p:cNvPr id="51248" name="Rectangle 48"/>
            <p:cNvSpPr>
              <a:spLocks noChangeArrowheads="1"/>
            </p:cNvSpPr>
            <p:nvPr/>
          </p:nvSpPr>
          <p:spPr bwMode="auto">
            <a:xfrm>
              <a:off x="2985" y="5760"/>
              <a:ext cx="254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 . .</a:t>
              </a:r>
            </a:p>
          </p:txBody>
        </p:sp>
        <p:sp>
          <p:nvSpPr>
            <p:cNvPr id="51249" name="Rectangle 49"/>
            <p:cNvSpPr>
              <a:spLocks noChangeArrowheads="1"/>
            </p:cNvSpPr>
            <p:nvPr/>
          </p:nvSpPr>
          <p:spPr bwMode="auto">
            <a:xfrm>
              <a:off x="3369" y="5760"/>
              <a:ext cx="198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 .</a:t>
              </a:r>
            </a:p>
          </p:txBody>
        </p:sp>
        <p:sp>
          <p:nvSpPr>
            <p:cNvPr id="51250" name="Line 50"/>
            <p:cNvSpPr>
              <a:spLocks noChangeShapeType="1"/>
            </p:cNvSpPr>
            <p:nvPr/>
          </p:nvSpPr>
          <p:spPr bwMode="auto">
            <a:xfrm>
              <a:off x="3513" y="55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51251" name="Group 51"/>
            <p:cNvGrpSpPr>
              <a:grpSpLocks/>
            </p:cNvGrpSpPr>
            <p:nvPr/>
          </p:nvGrpSpPr>
          <p:grpSpPr bwMode="auto">
            <a:xfrm>
              <a:off x="2985" y="5808"/>
              <a:ext cx="689" cy="144"/>
              <a:chOff x="3504" y="5136"/>
              <a:chExt cx="689" cy="144"/>
            </a:xfrm>
          </p:grpSpPr>
          <p:sp>
            <p:nvSpPr>
              <p:cNvPr id="51252" name="Rectangle 52"/>
              <p:cNvSpPr>
                <a:spLocks noChangeArrowheads="1"/>
              </p:cNvSpPr>
              <p:nvPr/>
            </p:nvSpPr>
            <p:spPr bwMode="auto">
              <a:xfrm>
                <a:off x="3504" y="5136"/>
                <a:ext cx="689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253" name="Line 53"/>
              <p:cNvSpPr>
                <a:spLocks noChangeShapeType="1"/>
              </p:cNvSpPr>
              <p:nvPr/>
            </p:nvSpPr>
            <p:spPr bwMode="auto">
              <a:xfrm>
                <a:off x="3744" y="513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254" name="Line 54"/>
              <p:cNvSpPr>
                <a:spLocks noChangeShapeType="1"/>
              </p:cNvSpPr>
              <p:nvPr/>
            </p:nvSpPr>
            <p:spPr bwMode="auto">
              <a:xfrm>
                <a:off x="3888" y="513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255" name="Line 55"/>
              <p:cNvSpPr>
                <a:spLocks noChangeShapeType="1"/>
              </p:cNvSpPr>
              <p:nvPr/>
            </p:nvSpPr>
            <p:spPr bwMode="auto">
              <a:xfrm flipH="1">
                <a:off x="4032" y="5184"/>
                <a:ext cx="1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256" name="Line 56"/>
              <p:cNvSpPr>
                <a:spLocks noChangeShapeType="1"/>
              </p:cNvSpPr>
              <p:nvPr/>
            </p:nvSpPr>
            <p:spPr bwMode="auto">
              <a:xfrm>
                <a:off x="4032" y="518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1257" name="Line 57"/>
            <p:cNvSpPr>
              <a:spLocks noChangeShapeType="1"/>
            </p:cNvSpPr>
            <p:nvPr/>
          </p:nvSpPr>
          <p:spPr bwMode="auto">
            <a:xfrm>
              <a:off x="2928" y="4416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58" name="Rectangle 58"/>
            <p:cNvSpPr>
              <a:spLocks noChangeArrowheads="1"/>
            </p:cNvSpPr>
            <p:nvPr/>
          </p:nvSpPr>
          <p:spPr bwMode="auto">
            <a:xfrm>
              <a:off x="2976" y="4704"/>
              <a:ext cx="164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e</a:t>
              </a:r>
            </a:p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a</a:t>
              </a:r>
            </a:p>
          </p:txBody>
        </p:sp>
        <p:sp>
          <p:nvSpPr>
            <p:cNvPr id="51259" name="Rectangle 59"/>
            <p:cNvSpPr>
              <a:spLocks noChangeArrowheads="1"/>
            </p:cNvSpPr>
            <p:nvPr/>
          </p:nvSpPr>
          <p:spPr bwMode="auto">
            <a:xfrm>
              <a:off x="2965" y="4910"/>
              <a:ext cx="142" cy="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</p:txBody>
        </p:sp>
        <p:sp>
          <p:nvSpPr>
            <p:cNvPr id="51260" name="Rectangle 60"/>
            <p:cNvSpPr>
              <a:spLocks noChangeArrowheads="1"/>
            </p:cNvSpPr>
            <p:nvPr/>
          </p:nvSpPr>
          <p:spPr bwMode="auto">
            <a:xfrm>
              <a:off x="3168" y="4512"/>
              <a:ext cx="422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 . . . . .</a:t>
              </a:r>
            </a:p>
          </p:txBody>
        </p:sp>
        <p:sp>
          <p:nvSpPr>
            <p:cNvPr id="51261" name="Rectangle 61"/>
            <p:cNvSpPr>
              <a:spLocks noChangeArrowheads="1"/>
            </p:cNvSpPr>
            <p:nvPr/>
          </p:nvSpPr>
          <p:spPr bwMode="auto">
            <a:xfrm>
              <a:off x="2592" y="4656"/>
              <a:ext cx="310" cy="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 . . 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 . . 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</p:txBody>
        </p:sp>
        <p:sp>
          <p:nvSpPr>
            <p:cNvPr id="51262" name="Rectangle 62"/>
            <p:cNvSpPr>
              <a:spLocks noChangeArrowheads="1"/>
            </p:cNvSpPr>
            <p:nvPr/>
          </p:nvSpPr>
          <p:spPr bwMode="auto">
            <a:xfrm>
              <a:off x="3168" y="4656"/>
              <a:ext cx="394" cy="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 . . . ..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 . . . . 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</p:txBody>
        </p:sp>
        <p:sp>
          <p:nvSpPr>
            <p:cNvPr id="51263" name="Line 63"/>
            <p:cNvSpPr>
              <a:spLocks noChangeShapeType="1"/>
            </p:cNvSpPr>
            <p:nvPr/>
          </p:nvSpPr>
          <p:spPr bwMode="auto">
            <a:xfrm flipH="1">
              <a:off x="3456" y="489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64" name="Line 64"/>
            <p:cNvSpPr>
              <a:spLocks noChangeShapeType="1"/>
            </p:cNvSpPr>
            <p:nvPr/>
          </p:nvSpPr>
          <p:spPr bwMode="auto">
            <a:xfrm>
              <a:off x="3456" y="489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65" name="Rectangle 65"/>
            <p:cNvSpPr>
              <a:spLocks noChangeArrowheads="1"/>
            </p:cNvSpPr>
            <p:nvPr/>
          </p:nvSpPr>
          <p:spPr bwMode="auto">
            <a:xfrm>
              <a:off x="2592" y="4512"/>
              <a:ext cx="310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 . . .</a:t>
              </a:r>
            </a:p>
          </p:txBody>
        </p:sp>
        <p:sp>
          <p:nvSpPr>
            <p:cNvPr id="51266" name="Line 66"/>
            <p:cNvSpPr>
              <a:spLocks noChangeShapeType="1"/>
            </p:cNvSpPr>
            <p:nvPr/>
          </p:nvSpPr>
          <p:spPr bwMode="auto">
            <a:xfrm>
              <a:off x="3168" y="4416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67" name="Line 67"/>
            <p:cNvSpPr>
              <a:spLocks noChangeShapeType="1"/>
            </p:cNvSpPr>
            <p:nvPr/>
          </p:nvSpPr>
          <p:spPr bwMode="auto">
            <a:xfrm>
              <a:off x="2592" y="4560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68" name="Rectangle 68"/>
            <p:cNvSpPr>
              <a:spLocks noChangeArrowheads="1"/>
            </p:cNvSpPr>
            <p:nvPr/>
          </p:nvSpPr>
          <p:spPr bwMode="auto">
            <a:xfrm>
              <a:off x="2592" y="4368"/>
              <a:ext cx="310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 . . .</a:t>
              </a:r>
            </a:p>
          </p:txBody>
        </p:sp>
        <p:sp>
          <p:nvSpPr>
            <p:cNvPr id="51269" name="Rectangle 69"/>
            <p:cNvSpPr>
              <a:spLocks noChangeArrowheads="1"/>
            </p:cNvSpPr>
            <p:nvPr/>
          </p:nvSpPr>
          <p:spPr bwMode="auto">
            <a:xfrm>
              <a:off x="3168" y="4368"/>
              <a:ext cx="422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 . . . . .</a:t>
              </a:r>
            </a:p>
          </p:txBody>
        </p:sp>
        <p:sp>
          <p:nvSpPr>
            <p:cNvPr id="51270" name="Rectangle 70"/>
            <p:cNvSpPr>
              <a:spLocks noChangeArrowheads="1"/>
            </p:cNvSpPr>
            <p:nvPr/>
          </p:nvSpPr>
          <p:spPr bwMode="auto">
            <a:xfrm>
              <a:off x="2934" y="4416"/>
              <a:ext cx="28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S.A</a:t>
              </a:r>
            </a:p>
          </p:txBody>
        </p:sp>
        <p:sp>
          <p:nvSpPr>
            <p:cNvPr id="51271" name="Line 71"/>
            <p:cNvSpPr>
              <a:spLocks noChangeShapeType="1"/>
            </p:cNvSpPr>
            <p:nvPr/>
          </p:nvSpPr>
          <p:spPr bwMode="auto">
            <a:xfrm>
              <a:off x="768" y="4848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72" name="Line 72"/>
            <p:cNvSpPr>
              <a:spLocks noChangeShapeType="1"/>
            </p:cNvSpPr>
            <p:nvPr/>
          </p:nvSpPr>
          <p:spPr bwMode="auto">
            <a:xfrm>
              <a:off x="768" y="4992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73" name="Line 73"/>
            <p:cNvSpPr>
              <a:spLocks noChangeShapeType="1"/>
            </p:cNvSpPr>
            <p:nvPr/>
          </p:nvSpPr>
          <p:spPr bwMode="auto">
            <a:xfrm>
              <a:off x="768" y="5136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74" name="Line 74"/>
            <p:cNvSpPr>
              <a:spLocks noChangeShapeType="1"/>
            </p:cNvSpPr>
            <p:nvPr/>
          </p:nvSpPr>
          <p:spPr bwMode="auto">
            <a:xfrm>
              <a:off x="768" y="542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75" name="Line 75"/>
            <p:cNvSpPr>
              <a:spLocks noChangeShapeType="1"/>
            </p:cNvSpPr>
            <p:nvPr/>
          </p:nvSpPr>
          <p:spPr bwMode="auto">
            <a:xfrm>
              <a:off x="1776" y="4752"/>
              <a:ext cx="72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76" name="Line 76"/>
            <p:cNvSpPr>
              <a:spLocks noChangeShapeType="1"/>
            </p:cNvSpPr>
            <p:nvPr/>
          </p:nvSpPr>
          <p:spPr bwMode="auto">
            <a:xfrm flipV="1">
              <a:off x="1776" y="4656"/>
              <a:ext cx="72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77" name="Line 77"/>
            <p:cNvSpPr>
              <a:spLocks noChangeShapeType="1"/>
            </p:cNvSpPr>
            <p:nvPr/>
          </p:nvSpPr>
          <p:spPr bwMode="auto">
            <a:xfrm flipV="1">
              <a:off x="1776" y="4944"/>
              <a:ext cx="72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78" name="Freeform 78"/>
            <p:cNvSpPr>
              <a:spLocks/>
            </p:cNvSpPr>
            <p:nvPr/>
          </p:nvSpPr>
          <p:spPr bwMode="auto">
            <a:xfrm>
              <a:off x="1776" y="4752"/>
              <a:ext cx="720" cy="768"/>
            </a:xfrm>
            <a:custGeom>
              <a:avLst/>
              <a:gdLst>
                <a:gd name="T0" fmla="*/ 0 w 672"/>
                <a:gd name="T1" fmla="*/ 720 h 720"/>
                <a:gd name="T2" fmla="*/ 240 w 672"/>
                <a:gd name="T3" fmla="*/ 192 h 720"/>
                <a:gd name="T4" fmla="*/ 672 w 672"/>
                <a:gd name="T5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720">
                  <a:moveTo>
                    <a:pt x="0" y="720"/>
                  </a:moveTo>
                  <a:cubicBezTo>
                    <a:pt x="64" y="516"/>
                    <a:pt x="128" y="312"/>
                    <a:pt x="240" y="192"/>
                  </a:cubicBezTo>
                  <a:cubicBezTo>
                    <a:pt x="352" y="72"/>
                    <a:pt x="512" y="36"/>
                    <a:pt x="672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51279" name="Rectangle 79"/>
          <p:cNvSpPr>
            <a:spLocks noChangeArrowheads="1"/>
          </p:cNvSpPr>
          <p:nvPr/>
        </p:nvSpPr>
        <p:spPr bwMode="auto">
          <a:xfrm>
            <a:off x="1333500" y="5119688"/>
            <a:ext cx="6515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3" eaLnBrk="0" hangingPunct="0">
              <a:spcBef>
                <a:spcPct val="50000"/>
              </a:spcBef>
              <a:buSzPct val="100000"/>
              <a:buFontTx/>
              <a:buChar char="-"/>
            </a:pPr>
            <a:r>
              <a:rPr lang="en-US" altLang="zh-TW" sz="1800">
                <a:latin typeface="Times New Roman" pitchFamily="18" charset="0"/>
                <a:ea typeface="新細明體" charset="-120"/>
              </a:rPr>
              <a:t>Calculate hash function is faster than search in index.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15-</a:t>
            </a:r>
            <a:fld id="{3E152042-7046-410A-8B80-0048E6F30137}" type="slidenum">
              <a:rPr lang="en-US" altLang="zh-TW" smtClean="0"/>
              <a:pPr/>
              <a:t>35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Method 4: Merge</a:t>
            </a:r>
            <a:endParaRPr lang="zh-TW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219200"/>
            <a:ext cx="9080500" cy="4648200"/>
          </a:xfrm>
        </p:spPr>
        <p:txBody>
          <a:bodyPr/>
          <a:lstStyle/>
          <a:p>
            <a:pPr lvl="1">
              <a:lnSpc>
                <a:spcPct val="120000"/>
              </a:lnSpc>
            </a:pPr>
            <a:r>
              <a:rPr lang="en-US" altLang="zh-TW"/>
              <a:t>Suppose R and S are both sorted (for indexed) on A.</a:t>
            </a:r>
            <a:endParaRPr lang="zh-TW" altLang="en-US"/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1752600" y="3795713"/>
            <a:ext cx="6243638" cy="1828800"/>
            <a:chOff x="300" y="2208"/>
            <a:chExt cx="3933" cy="1152"/>
          </a:xfrm>
        </p:grpSpPr>
        <p:sp>
          <p:nvSpPr>
            <p:cNvPr id="52229" name="Rectangle 5"/>
            <p:cNvSpPr>
              <a:spLocks noChangeArrowheads="1"/>
            </p:cNvSpPr>
            <p:nvPr/>
          </p:nvSpPr>
          <p:spPr bwMode="auto">
            <a:xfrm>
              <a:off x="3742" y="2990"/>
              <a:ext cx="19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800" b="1">
                  <a:latin typeface="Times New Roman" pitchFamily="18" charset="0"/>
                  <a:ea typeface="新細明體" charset="-120"/>
                </a:rPr>
                <a:t>=</a:t>
              </a:r>
            </a:p>
          </p:txBody>
        </p:sp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1032" y="2441"/>
              <a:ext cx="1160" cy="8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31" name="Line 7"/>
            <p:cNvSpPr>
              <a:spLocks noChangeShapeType="1"/>
            </p:cNvSpPr>
            <p:nvPr/>
          </p:nvSpPr>
          <p:spPr bwMode="auto">
            <a:xfrm>
              <a:off x="1032" y="2613"/>
              <a:ext cx="1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32" name="Line 8"/>
            <p:cNvSpPr>
              <a:spLocks noChangeShapeType="1"/>
            </p:cNvSpPr>
            <p:nvPr/>
          </p:nvSpPr>
          <p:spPr bwMode="auto">
            <a:xfrm>
              <a:off x="1441" y="2441"/>
              <a:ext cx="0" cy="8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33" name="Line 9"/>
            <p:cNvSpPr>
              <a:spLocks noChangeShapeType="1"/>
            </p:cNvSpPr>
            <p:nvPr/>
          </p:nvSpPr>
          <p:spPr bwMode="auto">
            <a:xfrm>
              <a:off x="1677" y="2441"/>
              <a:ext cx="0" cy="8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34" name="Rectangle 10"/>
            <p:cNvSpPr>
              <a:spLocks noChangeArrowheads="1"/>
            </p:cNvSpPr>
            <p:nvPr/>
          </p:nvSpPr>
          <p:spPr bwMode="auto">
            <a:xfrm>
              <a:off x="1460" y="2467"/>
              <a:ext cx="19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A</a:t>
              </a:r>
            </a:p>
          </p:txBody>
        </p:sp>
        <p:sp>
          <p:nvSpPr>
            <p:cNvPr id="52235" name="Rectangle 11"/>
            <p:cNvSpPr>
              <a:spLocks noChangeArrowheads="1"/>
            </p:cNvSpPr>
            <p:nvPr/>
          </p:nvSpPr>
          <p:spPr bwMode="auto">
            <a:xfrm>
              <a:off x="1474" y="2602"/>
              <a:ext cx="170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b</a:t>
              </a:r>
            </a:p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a</a:t>
              </a:r>
            </a:p>
          </p:txBody>
        </p:sp>
        <p:sp>
          <p:nvSpPr>
            <p:cNvPr id="52236" name="Rectangle 12"/>
            <p:cNvSpPr>
              <a:spLocks noChangeArrowheads="1"/>
            </p:cNvSpPr>
            <p:nvPr/>
          </p:nvSpPr>
          <p:spPr bwMode="auto">
            <a:xfrm>
              <a:off x="1462" y="2902"/>
              <a:ext cx="170" cy="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z</a:t>
              </a:r>
            </a:p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c</a:t>
              </a:r>
            </a:p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b</a:t>
              </a:r>
            </a:p>
          </p:txBody>
        </p:sp>
        <p:sp>
          <p:nvSpPr>
            <p:cNvPr id="52237" name="Rectangle 13"/>
            <p:cNvSpPr>
              <a:spLocks noChangeArrowheads="1"/>
            </p:cNvSpPr>
            <p:nvPr/>
          </p:nvSpPr>
          <p:spPr bwMode="auto">
            <a:xfrm>
              <a:off x="1104" y="2392"/>
              <a:ext cx="310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 . . .</a:t>
              </a:r>
            </a:p>
          </p:txBody>
        </p:sp>
        <p:sp>
          <p:nvSpPr>
            <p:cNvPr id="52238" name="Rectangle 14"/>
            <p:cNvSpPr>
              <a:spLocks noChangeArrowheads="1"/>
            </p:cNvSpPr>
            <p:nvPr/>
          </p:nvSpPr>
          <p:spPr bwMode="auto">
            <a:xfrm>
              <a:off x="1728" y="2392"/>
              <a:ext cx="422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 . . . . .</a:t>
              </a:r>
            </a:p>
          </p:txBody>
        </p:sp>
        <p:sp>
          <p:nvSpPr>
            <p:cNvPr id="52239" name="Rectangle 15"/>
            <p:cNvSpPr>
              <a:spLocks noChangeArrowheads="1"/>
            </p:cNvSpPr>
            <p:nvPr/>
          </p:nvSpPr>
          <p:spPr bwMode="auto">
            <a:xfrm>
              <a:off x="1145" y="2602"/>
              <a:ext cx="142" cy="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</p:txBody>
        </p:sp>
        <p:sp>
          <p:nvSpPr>
            <p:cNvPr id="52240" name="Rectangle 16"/>
            <p:cNvSpPr>
              <a:spLocks noChangeArrowheads="1"/>
            </p:cNvSpPr>
            <p:nvPr/>
          </p:nvSpPr>
          <p:spPr bwMode="auto">
            <a:xfrm>
              <a:off x="1877" y="2581"/>
              <a:ext cx="142" cy="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</p:txBody>
        </p:sp>
        <p:sp>
          <p:nvSpPr>
            <p:cNvPr id="52241" name="Rectangle 17"/>
            <p:cNvSpPr>
              <a:spLocks noChangeArrowheads="1"/>
            </p:cNvSpPr>
            <p:nvPr/>
          </p:nvSpPr>
          <p:spPr bwMode="auto">
            <a:xfrm>
              <a:off x="3120" y="2392"/>
              <a:ext cx="1113" cy="8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42" name="Line 18"/>
            <p:cNvSpPr>
              <a:spLocks noChangeShapeType="1"/>
            </p:cNvSpPr>
            <p:nvPr/>
          </p:nvSpPr>
          <p:spPr bwMode="auto">
            <a:xfrm>
              <a:off x="3120" y="2584"/>
              <a:ext cx="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3504" y="2392"/>
              <a:ext cx="0" cy="8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44" name="Line 20"/>
            <p:cNvSpPr>
              <a:spLocks noChangeShapeType="1"/>
            </p:cNvSpPr>
            <p:nvPr/>
          </p:nvSpPr>
          <p:spPr bwMode="auto">
            <a:xfrm>
              <a:off x="3730" y="2400"/>
              <a:ext cx="0" cy="8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45" name="Rectangle 21"/>
            <p:cNvSpPr>
              <a:spLocks noChangeArrowheads="1"/>
            </p:cNvSpPr>
            <p:nvPr/>
          </p:nvSpPr>
          <p:spPr bwMode="auto">
            <a:xfrm>
              <a:off x="3513" y="2426"/>
              <a:ext cx="19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A</a:t>
              </a:r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3515" y="2560"/>
              <a:ext cx="170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b</a:t>
              </a:r>
            </a:p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a</a:t>
              </a:r>
            </a:p>
          </p:txBody>
        </p:sp>
        <p:sp>
          <p:nvSpPr>
            <p:cNvPr id="52247" name="Rectangle 23"/>
            <p:cNvSpPr>
              <a:spLocks noChangeArrowheads="1"/>
            </p:cNvSpPr>
            <p:nvPr/>
          </p:nvSpPr>
          <p:spPr bwMode="auto">
            <a:xfrm>
              <a:off x="3527" y="2840"/>
              <a:ext cx="170" cy="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d</a:t>
              </a:r>
            </a:p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b</a:t>
              </a:r>
            </a:p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a</a:t>
              </a:r>
            </a:p>
          </p:txBody>
        </p:sp>
        <p:sp>
          <p:nvSpPr>
            <p:cNvPr id="52248" name="Rectangle 24"/>
            <p:cNvSpPr>
              <a:spLocks noChangeArrowheads="1"/>
            </p:cNvSpPr>
            <p:nvPr/>
          </p:nvSpPr>
          <p:spPr bwMode="auto">
            <a:xfrm>
              <a:off x="3120" y="2344"/>
              <a:ext cx="310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 . . .</a:t>
              </a:r>
            </a:p>
          </p:txBody>
        </p:sp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3744" y="2344"/>
              <a:ext cx="422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 . . . . .</a:t>
              </a:r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3216" y="2536"/>
              <a:ext cx="142" cy="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</p:txBody>
        </p:sp>
        <p:sp>
          <p:nvSpPr>
            <p:cNvPr id="52251" name="Rectangle 27"/>
            <p:cNvSpPr>
              <a:spLocks noChangeArrowheads="1"/>
            </p:cNvSpPr>
            <p:nvPr/>
          </p:nvSpPr>
          <p:spPr bwMode="auto">
            <a:xfrm>
              <a:off x="3930" y="2540"/>
              <a:ext cx="142" cy="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</p:txBody>
        </p:sp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>
              <a:off x="450" y="2763"/>
              <a:ext cx="0" cy="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53" name="Rectangle 29"/>
            <p:cNvSpPr>
              <a:spLocks noChangeArrowheads="1"/>
            </p:cNvSpPr>
            <p:nvPr/>
          </p:nvSpPr>
          <p:spPr bwMode="auto">
            <a:xfrm>
              <a:off x="1038" y="2249"/>
              <a:ext cx="189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R</a:t>
              </a:r>
            </a:p>
          </p:txBody>
        </p:sp>
        <p:sp>
          <p:nvSpPr>
            <p:cNvPr id="52254" name="Rectangle 30"/>
            <p:cNvSpPr>
              <a:spLocks noChangeArrowheads="1"/>
            </p:cNvSpPr>
            <p:nvPr/>
          </p:nvSpPr>
          <p:spPr bwMode="auto">
            <a:xfrm>
              <a:off x="3111" y="2208"/>
              <a:ext cx="17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S</a:t>
              </a:r>
            </a:p>
          </p:txBody>
        </p:sp>
        <p:sp>
          <p:nvSpPr>
            <p:cNvPr id="52255" name="Line 31"/>
            <p:cNvSpPr>
              <a:spLocks noChangeShapeType="1"/>
            </p:cNvSpPr>
            <p:nvPr/>
          </p:nvSpPr>
          <p:spPr bwMode="auto">
            <a:xfrm>
              <a:off x="300" y="2655"/>
              <a:ext cx="2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56" name="Line 32"/>
            <p:cNvSpPr>
              <a:spLocks noChangeShapeType="1"/>
            </p:cNvSpPr>
            <p:nvPr/>
          </p:nvSpPr>
          <p:spPr bwMode="auto">
            <a:xfrm>
              <a:off x="2361" y="2742"/>
              <a:ext cx="0" cy="4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57" name="Rectangle 33"/>
            <p:cNvSpPr>
              <a:spLocks noChangeArrowheads="1"/>
            </p:cNvSpPr>
            <p:nvPr/>
          </p:nvSpPr>
          <p:spPr bwMode="auto">
            <a:xfrm>
              <a:off x="2507" y="2420"/>
              <a:ext cx="310" cy="8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58" name="Line 34"/>
            <p:cNvSpPr>
              <a:spLocks noChangeShapeType="1"/>
            </p:cNvSpPr>
            <p:nvPr/>
          </p:nvSpPr>
          <p:spPr bwMode="auto">
            <a:xfrm>
              <a:off x="2496" y="2584"/>
              <a:ext cx="3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59" name="Line 35"/>
            <p:cNvSpPr>
              <a:spLocks noChangeShapeType="1"/>
            </p:cNvSpPr>
            <p:nvPr/>
          </p:nvSpPr>
          <p:spPr bwMode="auto">
            <a:xfrm>
              <a:off x="2495" y="2727"/>
              <a:ext cx="3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60" name="Rectangle 36"/>
            <p:cNvSpPr>
              <a:spLocks noChangeArrowheads="1"/>
            </p:cNvSpPr>
            <p:nvPr/>
          </p:nvSpPr>
          <p:spPr bwMode="auto">
            <a:xfrm>
              <a:off x="2562" y="2416"/>
              <a:ext cx="164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a</a:t>
              </a:r>
            </a:p>
          </p:txBody>
        </p:sp>
        <p:sp>
          <p:nvSpPr>
            <p:cNvPr id="52261" name="Rectangle 37"/>
            <p:cNvSpPr>
              <a:spLocks noChangeArrowheads="1"/>
            </p:cNvSpPr>
            <p:nvPr/>
          </p:nvSpPr>
          <p:spPr bwMode="auto">
            <a:xfrm>
              <a:off x="2550" y="2570"/>
              <a:ext cx="164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a</a:t>
              </a:r>
            </a:p>
          </p:txBody>
        </p:sp>
        <p:sp>
          <p:nvSpPr>
            <p:cNvPr id="52262" name="Line 38"/>
            <p:cNvSpPr>
              <a:spLocks noChangeShapeType="1"/>
            </p:cNvSpPr>
            <p:nvPr/>
          </p:nvSpPr>
          <p:spPr bwMode="auto">
            <a:xfrm>
              <a:off x="2715" y="2420"/>
              <a:ext cx="0" cy="8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63" name="Arc 39"/>
            <p:cNvSpPr>
              <a:spLocks/>
            </p:cNvSpPr>
            <p:nvPr/>
          </p:nvSpPr>
          <p:spPr bwMode="auto">
            <a:xfrm>
              <a:off x="2750" y="2650"/>
              <a:ext cx="198" cy="348"/>
            </a:xfrm>
            <a:custGeom>
              <a:avLst/>
              <a:gdLst>
                <a:gd name="G0" fmla="+- 110 0 0"/>
                <a:gd name="G1" fmla="+- 21600 0 0"/>
                <a:gd name="G2" fmla="+- 21600 0 0"/>
                <a:gd name="T0" fmla="*/ 0 w 21710"/>
                <a:gd name="T1" fmla="*/ 0 h 21600"/>
                <a:gd name="T2" fmla="*/ 21710 w 21710"/>
                <a:gd name="T3" fmla="*/ 21600 h 21600"/>
                <a:gd name="T4" fmla="*/ 110 w 2171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10" h="21600" fill="none" extrusionOk="0">
                  <a:moveTo>
                    <a:pt x="0" y="0"/>
                  </a:moveTo>
                  <a:cubicBezTo>
                    <a:pt x="36" y="0"/>
                    <a:pt x="73" y="-1"/>
                    <a:pt x="110" y="0"/>
                  </a:cubicBezTo>
                  <a:cubicBezTo>
                    <a:pt x="12039" y="0"/>
                    <a:pt x="21710" y="9670"/>
                    <a:pt x="21710" y="21600"/>
                  </a:cubicBezTo>
                </a:path>
                <a:path w="21710" h="21600" stroke="0" extrusionOk="0">
                  <a:moveTo>
                    <a:pt x="0" y="0"/>
                  </a:moveTo>
                  <a:cubicBezTo>
                    <a:pt x="36" y="0"/>
                    <a:pt x="73" y="-1"/>
                    <a:pt x="110" y="0"/>
                  </a:cubicBezTo>
                  <a:cubicBezTo>
                    <a:pt x="12039" y="0"/>
                    <a:pt x="21710" y="9670"/>
                    <a:pt x="21710" y="21600"/>
                  </a:cubicBezTo>
                  <a:lnTo>
                    <a:pt x="11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64" name="Arc 40"/>
            <p:cNvSpPr>
              <a:spLocks/>
            </p:cNvSpPr>
            <p:nvPr/>
          </p:nvSpPr>
          <p:spPr bwMode="auto">
            <a:xfrm>
              <a:off x="2956" y="2997"/>
              <a:ext cx="138" cy="183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443 w 21600"/>
                <a:gd name="T1" fmla="*/ 21599 h 21599"/>
                <a:gd name="T2" fmla="*/ 0 w 21600"/>
                <a:gd name="T3" fmla="*/ 0 h 21599"/>
                <a:gd name="T4" fmla="*/ 21600 w 21600"/>
                <a:gd name="T5" fmla="*/ 0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21442" y="21599"/>
                  </a:moveTo>
                  <a:cubicBezTo>
                    <a:pt x="9575" y="21513"/>
                    <a:pt x="0" y="11868"/>
                    <a:pt x="0" y="0"/>
                  </a:cubicBezTo>
                </a:path>
                <a:path w="21600" h="21599" stroke="0" extrusionOk="0">
                  <a:moveTo>
                    <a:pt x="21442" y="21599"/>
                  </a:moveTo>
                  <a:cubicBezTo>
                    <a:pt x="9575" y="21513"/>
                    <a:pt x="0" y="11868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65" name="Arc 41"/>
            <p:cNvSpPr>
              <a:spLocks/>
            </p:cNvSpPr>
            <p:nvPr/>
          </p:nvSpPr>
          <p:spPr bwMode="auto">
            <a:xfrm>
              <a:off x="2785" y="2515"/>
              <a:ext cx="105" cy="1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66" name="Arc 42"/>
            <p:cNvSpPr>
              <a:spLocks/>
            </p:cNvSpPr>
            <p:nvPr/>
          </p:nvSpPr>
          <p:spPr bwMode="auto">
            <a:xfrm>
              <a:off x="2897" y="2614"/>
              <a:ext cx="197" cy="16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49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490" y="21599"/>
                  </a:moveTo>
                  <a:cubicBezTo>
                    <a:pt x="9603" y="21539"/>
                    <a:pt x="0" y="11886"/>
                    <a:pt x="0" y="0"/>
                  </a:cubicBezTo>
                </a:path>
                <a:path w="21600" h="21600" stroke="0" extrusionOk="0">
                  <a:moveTo>
                    <a:pt x="21490" y="21599"/>
                  </a:moveTo>
                  <a:cubicBezTo>
                    <a:pt x="9603" y="21539"/>
                    <a:pt x="0" y="11886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67" name="Line 43"/>
            <p:cNvSpPr>
              <a:spLocks noChangeShapeType="1"/>
            </p:cNvSpPr>
            <p:nvPr/>
          </p:nvSpPr>
          <p:spPr bwMode="auto">
            <a:xfrm>
              <a:off x="2496" y="2920"/>
              <a:ext cx="3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2535" y="2747"/>
              <a:ext cx="170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b</a:t>
              </a:r>
            </a:p>
          </p:txBody>
        </p:sp>
        <p:sp>
          <p:nvSpPr>
            <p:cNvPr id="52269" name="Arc 45"/>
            <p:cNvSpPr>
              <a:spLocks/>
            </p:cNvSpPr>
            <p:nvPr/>
          </p:nvSpPr>
          <p:spPr bwMode="auto">
            <a:xfrm>
              <a:off x="2774" y="2696"/>
              <a:ext cx="202" cy="128"/>
            </a:xfrm>
            <a:custGeom>
              <a:avLst/>
              <a:gdLst>
                <a:gd name="G0" fmla="+- 0 0 0"/>
                <a:gd name="G1" fmla="+- 166 0 0"/>
                <a:gd name="G2" fmla="+- 21600 0 0"/>
                <a:gd name="T0" fmla="*/ 21599 w 21600"/>
                <a:gd name="T1" fmla="*/ 0 h 21766"/>
                <a:gd name="T2" fmla="*/ 0 w 21600"/>
                <a:gd name="T3" fmla="*/ 21766 h 21766"/>
                <a:gd name="T4" fmla="*/ 0 w 21600"/>
                <a:gd name="T5" fmla="*/ 166 h 2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766" fill="none" extrusionOk="0">
                  <a:moveTo>
                    <a:pt x="21599" y="-1"/>
                  </a:moveTo>
                  <a:cubicBezTo>
                    <a:pt x="21599" y="55"/>
                    <a:pt x="21600" y="110"/>
                    <a:pt x="21600" y="166"/>
                  </a:cubicBezTo>
                  <a:cubicBezTo>
                    <a:pt x="21600" y="12095"/>
                    <a:pt x="11929" y="21765"/>
                    <a:pt x="0" y="21766"/>
                  </a:cubicBezTo>
                </a:path>
                <a:path w="21600" h="21766" stroke="0" extrusionOk="0">
                  <a:moveTo>
                    <a:pt x="21599" y="-1"/>
                  </a:moveTo>
                  <a:cubicBezTo>
                    <a:pt x="21599" y="55"/>
                    <a:pt x="21600" y="110"/>
                    <a:pt x="21600" y="166"/>
                  </a:cubicBezTo>
                  <a:cubicBezTo>
                    <a:pt x="21600" y="12095"/>
                    <a:pt x="11929" y="21765"/>
                    <a:pt x="0" y="21766"/>
                  </a:cubicBezTo>
                  <a:lnTo>
                    <a:pt x="0" y="16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70" name="Arc 46"/>
            <p:cNvSpPr>
              <a:spLocks/>
            </p:cNvSpPr>
            <p:nvPr/>
          </p:nvSpPr>
          <p:spPr bwMode="auto">
            <a:xfrm>
              <a:off x="2976" y="2630"/>
              <a:ext cx="118" cy="98"/>
            </a:xfrm>
            <a:custGeom>
              <a:avLst/>
              <a:gdLst>
                <a:gd name="G0" fmla="+- 21599 0 0"/>
                <a:gd name="G1" fmla="+- 21599 0 0"/>
                <a:gd name="G2" fmla="+- 21600 0 0"/>
                <a:gd name="T0" fmla="*/ 0 w 21599"/>
                <a:gd name="T1" fmla="*/ 21383 h 21599"/>
                <a:gd name="T2" fmla="*/ 21443 w 21599"/>
                <a:gd name="T3" fmla="*/ 0 h 21599"/>
                <a:gd name="T4" fmla="*/ 21599 w 21599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9" h="21599" fill="none" extrusionOk="0">
                  <a:moveTo>
                    <a:pt x="0" y="21383"/>
                  </a:moveTo>
                  <a:cubicBezTo>
                    <a:pt x="117" y="9599"/>
                    <a:pt x="9658" y="84"/>
                    <a:pt x="21442" y="-1"/>
                  </a:cubicBezTo>
                </a:path>
                <a:path w="21599" h="21599" stroke="0" extrusionOk="0">
                  <a:moveTo>
                    <a:pt x="0" y="21383"/>
                  </a:moveTo>
                  <a:cubicBezTo>
                    <a:pt x="117" y="9599"/>
                    <a:pt x="9658" y="84"/>
                    <a:pt x="21442" y="-1"/>
                  </a:cubicBezTo>
                  <a:lnTo>
                    <a:pt x="21599" y="215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71" name="Line 47"/>
            <p:cNvSpPr>
              <a:spLocks noChangeShapeType="1"/>
            </p:cNvSpPr>
            <p:nvPr/>
          </p:nvSpPr>
          <p:spPr bwMode="auto">
            <a:xfrm>
              <a:off x="2235" y="2666"/>
              <a:ext cx="2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571" y="2472"/>
              <a:ext cx="311" cy="8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73" name="Line 49"/>
            <p:cNvSpPr>
              <a:spLocks noChangeShapeType="1"/>
            </p:cNvSpPr>
            <p:nvPr/>
          </p:nvSpPr>
          <p:spPr bwMode="auto">
            <a:xfrm>
              <a:off x="571" y="2613"/>
              <a:ext cx="3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74" name="Line 50"/>
            <p:cNvSpPr>
              <a:spLocks noChangeShapeType="1"/>
            </p:cNvSpPr>
            <p:nvPr/>
          </p:nvSpPr>
          <p:spPr bwMode="auto">
            <a:xfrm>
              <a:off x="576" y="2776"/>
              <a:ext cx="3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75" name="Rectangle 51"/>
            <p:cNvSpPr>
              <a:spLocks noChangeArrowheads="1"/>
            </p:cNvSpPr>
            <p:nvPr/>
          </p:nvSpPr>
          <p:spPr bwMode="auto">
            <a:xfrm>
              <a:off x="627" y="2467"/>
              <a:ext cx="164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a</a:t>
              </a:r>
            </a:p>
          </p:txBody>
        </p:sp>
        <p:sp>
          <p:nvSpPr>
            <p:cNvPr id="52276" name="Rectangle 52"/>
            <p:cNvSpPr>
              <a:spLocks noChangeArrowheads="1"/>
            </p:cNvSpPr>
            <p:nvPr/>
          </p:nvSpPr>
          <p:spPr bwMode="auto">
            <a:xfrm>
              <a:off x="615" y="2623"/>
              <a:ext cx="164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a</a:t>
              </a:r>
            </a:p>
          </p:txBody>
        </p:sp>
        <p:sp>
          <p:nvSpPr>
            <p:cNvPr id="52277" name="Line 53"/>
            <p:cNvSpPr>
              <a:spLocks noChangeShapeType="1"/>
            </p:cNvSpPr>
            <p:nvPr/>
          </p:nvSpPr>
          <p:spPr bwMode="auto">
            <a:xfrm>
              <a:off x="779" y="2472"/>
              <a:ext cx="0" cy="8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78" name="Arc 54"/>
            <p:cNvSpPr>
              <a:spLocks/>
            </p:cNvSpPr>
            <p:nvPr/>
          </p:nvSpPr>
          <p:spPr bwMode="auto">
            <a:xfrm>
              <a:off x="827" y="2567"/>
              <a:ext cx="102" cy="8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79" name="Arc 55"/>
            <p:cNvSpPr>
              <a:spLocks/>
            </p:cNvSpPr>
            <p:nvPr/>
          </p:nvSpPr>
          <p:spPr bwMode="auto">
            <a:xfrm>
              <a:off x="950" y="2655"/>
              <a:ext cx="91" cy="173"/>
            </a:xfrm>
            <a:custGeom>
              <a:avLst/>
              <a:gdLst>
                <a:gd name="G0" fmla="+- 21600 0 0"/>
                <a:gd name="G1" fmla="+- 125 0 0"/>
                <a:gd name="G2" fmla="+- 21600 0 0"/>
                <a:gd name="T0" fmla="*/ 21361 w 21600"/>
                <a:gd name="T1" fmla="*/ 21724 h 21724"/>
                <a:gd name="T2" fmla="*/ 0 w 21600"/>
                <a:gd name="T3" fmla="*/ 0 h 21724"/>
                <a:gd name="T4" fmla="*/ 21600 w 21600"/>
                <a:gd name="T5" fmla="*/ 125 h 2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724" fill="none" extrusionOk="0">
                  <a:moveTo>
                    <a:pt x="21361" y="21723"/>
                  </a:moveTo>
                  <a:cubicBezTo>
                    <a:pt x="9525" y="21592"/>
                    <a:pt x="0" y="11961"/>
                    <a:pt x="0" y="125"/>
                  </a:cubicBezTo>
                  <a:cubicBezTo>
                    <a:pt x="-1" y="83"/>
                    <a:pt x="0" y="41"/>
                    <a:pt x="0" y="0"/>
                  </a:cubicBezTo>
                </a:path>
                <a:path w="21600" h="21724" stroke="0" extrusionOk="0">
                  <a:moveTo>
                    <a:pt x="21361" y="21723"/>
                  </a:moveTo>
                  <a:cubicBezTo>
                    <a:pt x="9525" y="21592"/>
                    <a:pt x="0" y="11961"/>
                    <a:pt x="0" y="125"/>
                  </a:cubicBezTo>
                  <a:cubicBezTo>
                    <a:pt x="-1" y="83"/>
                    <a:pt x="0" y="41"/>
                    <a:pt x="0" y="0"/>
                  </a:cubicBezTo>
                  <a:lnTo>
                    <a:pt x="21600" y="125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80" name="Arc 56"/>
            <p:cNvSpPr>
              <a:spLocks/>
            </p:cNvSpPr>
            <p:nvPr/>
          </p:nvSpPr>
          <p:spPr bwMode="auto">
            <a:xfrm>
              <a:off x="833" y="2671"/>
              <a:ext cx="196" cy="27"/>
            </a:xfrm>
            <a:custGeom>
              <a:avLst/>
              <a:gdLst>
                <a:gd name="G0" fmla="+- 21585 0 0"/>
                <a:gd name="G1" fmla="+- 21600 0 0"/>
                <a:gd name="G2" fmla="+- 21600 0 0"/>
                <a:gd name="T0" fmla="*/ 0 w 21585"/>
                <a:gd name="T1" fmla="*/ 20788 h 21600"/>
                <a:gd name="T2" fmla="*/ 21477 w 21585"/>
                <a:gd name="T3" fmla="*/ 0 h 21600"/>
                <a:gd name="T4" fmla="*/ 21585 w 2158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85" h="21600" fill="none" extrusionOk="0">
                  <a:moveTo>
                    <a:pt x="0" y="20788"/>
                  </a:moveTo>
                  <a:cubicBezTo>
                    <a:pt x="435" y="9224"/>
                    <a:pt x="9905" y="58"/>
                    <a:pt x="21477" y="0"/>
                  </a:cubicBezTo>
                </a:path>
                <a:path w="21585" h="21600" stroke="0" extrusionOk="0">
                  <a:moveTo>
                    <a:pt x="0" y="20788"/>
                  </a:moveTo>
                  <a:cubicBezTo>
                    <a:pt x="435" y="9224"/>
                    <a:pt x="9905" y="58"/>
                    <a:pt x="21477" y="0"/>
                  </a:cubicBezTo>
                  <a:lnTo>
                    <a:pt x="21585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2281" name="Group 57"/>
          <p:cNvGrpSpPr>
            <a:grpSpLocks/>
          </p:cNvGrpSpPr>
          <p:nvPr/>
        </p:nvGrpSpPr>
        <p:grpSpPr bwMode="auto">
          <a:xfrm>
            <a:off x="2073275" y="1628775"/>
            <a:ext cx="5446713" cy="1738313"/>
            <a:chOff x="528" y="777"/>
            <a:chExt cx="3431" cy="1095"/>
          </a:xfrm>
        </p:grpSpPr>
        <p:sp>
          <p:nvSpPr>
            <p:cNvPr id="52282" name="Rectangle 58"/>
            <p:cNvSpPr>
              <a:spLocks noChangeArrowheads="1"/>
            </p:cNvSpPr>
            <p:nvPr/>
          </p:nvSpPr>
          <p:spPr bwMode="auto">
            <a:xfrm>
              <a:off x="941" y="962"/>
              <a:ext cx="1127" cy="8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83" name="Line 59"/>
            <p:cNvSpPr>
              <a:spLocks noChangeShapeType="1"/>
            </p:cNvSpPr>
            <p:nvPr/>
          </p:nvSpPr>
          <p:spPr bwMode="auto">
            <a:xfrm>
              <a:off x="941" y="1127"/>
              <a:ext cx="1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84" name="Line 60"/>
            <p:cNvSpPr>
              <a:spLocks noChangeShapeType="1"/>
            </p:cNvSpPr>
            <p:nvPr/>
          </p:nvSpPr>
          <p:spPr bwMode="auto">
            <a:xfrm>
              <a:off x="1338" y="962"/>
              <a:ext cx="0" cy="8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85" name="Line 61"/>
            <p:cNvSpPr>
              <a:spLocks noChangeShapeType="1"/>
            </p:cNvSpPr>
            <p:nvPr/>
          </p:nvSpPr>
          <p:spPr bwMode="auto">
            <a:xfrm>
              <a:off x="1567" y="962"/>
              <a:ext cx="0" cy="8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86" name="Rectangle 62"/>
            <p:cNvSpPr>
              <a:spLocks noChangeArrowheads="1"/>
            </p:cNvSpPr>
            <p:nvPr/>
          </p:nvSpPr>
          <p:spPr bwMode="auto">
            <a:xfrm>
              <a:off x="1354" y="985"/>
              <a:ext cx="19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A</a:t>
              </a:r>
            </a:p>
          </p:txBody>
        </p:sp>
        <p:sp>
          <p:nvSpPr>
            <p:cNvPr id="52287" name="Rectangle 63"/>
            <p:cNvSpPr>
              <a:spLocks noChangeArrowheads="1"/>
            </p:cNvSpPr>
            <p:nvPr/>
          </p:nvSpPr>
          <p:spPr bwMode="auto">
            <a:xfrm>
              <a:off x="1368" y="1115"/>
              <a:ext cx="170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a</a:t>
              </a:r>
            </a:p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b</a:t>
              </a:r>
            </a:p>
          </p:txBody>
        </p:sp>
        <p:sp>
          <p:nvSpPr>
            <p:cNvPr id="52288" name="Rectangle 64"/>
            <p:cNvSpPr>
              <a:spLocks noChangeArrowheads="1"/>
            </p:cNvSpPr>
            <p:nvPr/>
          </p:nvSpPr>
          <p:spPr bwMode="auto">
            <a:xfrm>
              <a:off x="1356" y="1403"/>
              <a:ext cx="170" cy="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b</a:t>
              </a:r>
            </a:p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c</a:t>
              </a:r>
            </a:p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z</a:t>
              </a:r>
            </a:p>
          </p:txBody>
        </p:sp>
        <p:sp>
          <p:nvSpPr>
            <p:cNvPr id="52289" name="Rectangle 65"/>
            <p:cNvSpPr>
              <a:spLocks noChangeArrowheads="1"/>
            </p:cNvSpPr>
            <p:nvPr/>
          </p:nvSpPr>
          <p:spPr bwMode="auto">
            <a:xfrm>
              <a:off x="960" y="949"/>
              <a:ext cx="310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 . . .</a:t>
              </a:r>
            </a:p>
          </p:txBody>
        </p:sp>
        <p:sp>
          <p:nvSpPr>
            <p:cNvPr id="52290" name="Rectangle 66"/>
            <p:cNvSpPr>
              <a:spLocks noChangeArrowheads="1"/>
            </p:cNvSpPr>
            <p:nvPr/>
          </p:nvSpPr>
          <p:spPr bwMode="auto">
            <a:xfrm>
              <a:off x="1584" y="949"/>
              <a:ext cx="422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 . . . . .</a:t>
              </a:r>
            </a:p>
          </p:txBody>
        </p:sp>
        <p:sp>
          <p:nvSpPr>
            <p:cNvPr id="52291" name="Rectangle 67"/>
            <p:cNvSpPr>
              <a:spLocks noChangeArrowheads="1"/>
            </p:cNvSpPr>
            <p:nvPr/>
          </p:nvSpPr>
          <p:spPr bwMode="auto">
            <a:xfrm>
              <a:off x="760" y="1145"/>
              <a:ext cx="170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1</a:t>
              </a:r>
            </a:p>
          </p:txBody>
        </p:sp>
        <p:sp>
          <p:nvSpPr>
            <p:cNvPr id="52292" name="Rectangle 68"/>
            <p:cNvSpPr>
              <a:spLocks noChangeArrowheads="1"/>
            </p:cNvSpPr>
            <p:nvPr/>
          </p:nvSpPr>
          <p:spPr bwMode="auto">
            <a:xfrm>
              <a:off x="743" y="1682"/>
              <a:ext cx="201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m</a:t>
              </a:r>
            </a:p>
          </p:txBody>
        </p:sp>
        <p:sp>
          <p:nvSpPr>
            <p:cNvPr id="52293" name="Rectangle 69"/>
            <p:cNvSpPr>
              <a:spLocks noChangeArrowheads="1"/>
            </p:cNvSpPr>
            <p:nvPr/>
          </p:nvSpPr>
          <p:spPr bwMode="auto">
            <a:xfrm>
              <a:off x="1049" y="1115"/>
              <a:ext cx="142" cy="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</p:txBody>
        </p:sp>
        <p:sp>
          <p:nvSpPr>
            <p:cNvPr id="52294" name="Rectangle 70"/>
            <p:cNvSpPr>
              <a:spLocks noChangeArrowheads="1"/>
            </p:cNvSpPr>
            <p:nvPr/>
          </p:nvSpPr>
          <p:spPr bwMode="auto">
            <a:xfrm>
              <a:off x="1760" y="1095"/>
              <a:ext cx="142" cy="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.</a:t>
              </a:r>
            </a:p>
          </p:txBody>
        </p:sp>
        <p:sp>
          <p:nvSpPr>
            <p:cNvPr id="52295" name="Line 71"/>
            <p:cNvSpPr>
              <a:spLocks noChangeShapeType="1"/>
            </p:cNvSpPr>
            <p:nvPr/>
          </p:nvSpPr>
          <p:spPr bwMode="auto">
            <a:xfrm>
              <a:off x="673" y="1300"/>
              <a:ext cx="0" cy="4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96" name="Rectangle 72"/>
            <p:cNvSpPr>
              <a:spLocks noChangeArrowheads="1"/>
            </p:cNvSpPr>
            <p:nvPr/>
          </p:nvSpPr>
          <p:spPr bwMode="auto">
            <a:xfrm>
              <a:off x="944" y="777"/>
              <a:ext cx="189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R</a:t>
              </a:r>
            </a:p>
          </p:txBody>
        </p:sp>
        <p:grpSp>
          <p:nvGrpSpPr>
            <p:cNvPr id="52297" name="Group 73"/>
            <p:cNvGrpSpPr>
              <a:grpSpLocks/>
            </p:cNvGrpSpPr>
            <p:nvPr/>
          </p:nvGrpSpPr>
          <p:grpSpPr bwMode="auto">
            <a:xfrm>
              <a:off x="2832" y="805"/>
              <a:ext cx="1127" cy="1064"/>
              <a:chOff x="3039" y="1296"/>
              <a:chExt cx="1127" cy="1064"/>
            </a:xfrm>
          </p:grpSpPr>
          <p:sp>
            <p:nvSpPr>
              <p:cNvPr id="52298" name="Rectangle 74"/>
              <p:cNvSpPr>
                <a:spLocks noChangeArrowheads="1"/>
              </p:cNvSpPr>
              <p:nvPr/>
            </p:nvSpPr>
            <p:spPr bwMode="auto">
              <a:xfrm>
                <a:off x="3039" y="1481"/>
                <a:ext cx="1127" cy="8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2299" name="Line 75"/>
              <p:cNvSpPr>
                <a:spLocks noChangeShapeType="1"/>
              </p:cNvSpPr>
              <p:nvPr/>
            </p:nvSpPr>
            <p:spPr bwMode="auto">
              <a:xfrm>
                <a:off x="3039" y="1646"/>
                <a:ext cx="11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2300" name="Line 76"/>
              <p:cNvSpPr>
                <a:spLocks noChangeShapeType="1"/>
              </p:cNvSpPr>
              <p:nvPr/>
            </p:nvSpPr>
            <p:spPr bwMode="auto">
              <a:xfrm>
                <a:off x="3408" y="1488"/>
                <a:ext cx="0" cy="8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2301" name="Line 77"/>
              <p:cNvSpPr>
                <a:spLocks noChangeShapeType="1"/>
              </p:cNvSpPr>
              <p:nvPr/>
            </p:nvSpPr>
            <p:spPr bwMode="auto">
              <a:xfrm>
                <a:off x="3666" y="1481"/>
                <a:ext cx="0" cy="8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2302" name="Rectangle 78"/>
              <p:cNvSpPr>
                <a:spLocks noChangeArrowheads="1"/>
              </p:cNvSpPr>
              <p:nvPr/>
            </p:nvSpPr>
            <p:spPr bwMode="auto">
              <a:xfrm>
                <a:off x="3452" y="1505"/>
                <a:ext cx="195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A</a:t>
                </a:r>
              </a:p>
            </p:txBody>
          </p:sp>
          <p:sp>
            <p:nvSpPr>
              <p:cNvPr id="52303" name="Rectangle 79"/>
              <p:cNvSpPr>
                <a:spLocks noChangeArrowheads="1"/>
              </p:cNvSpPr>
              <p:nvPr/>
            </p:nvSpPr>
            <p:spPr bwMode="auto">
              <a:xfrm>
                <a:off x="3457" y="1634"/>
                <a:ext cx="164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a</a:t>
                </a:r>
              </a:p>
              <a:p>
                <a:pPr eaLnBrk="0" hangingPunct="0"/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a</a:t>
                </a:r>
              </a:p>
            </p:txBody>
          </p:sp>
          <p:sp>
            <p:nvSpPr>
              <p:cNvPr id="52304" name="Rectangle 80"/>
              <p:cNvSpPr>
                <a:spLocks noChangeArrowheads="1"/>
              </p:cNvSpPr>
              <p:nvPr/>
            </p:nvSpPr>
            <p:spPr bwMode="auto">
              <a:xfrm>
                <a:off x="3466" y="1902"/>
                <a:ext cx="170" cy="4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b</a:t>
                </a:r>
              </a:p>
              <a:p>
                <a:pPr eaLnBrk="0" hangingPunct="0"/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b</a:t>
                </a:r>
              </a:p>
              <a:p>
                <a:pPr eaLnBrk="0" hangingPunct="0"/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d</a:t>
                </a:r>
              </a:p>
            </p:txBody>
          </p:sp>
          <p:sp>
            <p:nvSpPr>
              <p:cNvPr id="52305" name="Rectangle 81"/>
              <p:cNvSpPr>
                <a:spLocks noChangeArrowheads="1"/>
              </p:cNvSpPr>
              <p:nvPr/>
            </p:nvSpPr>
            <p:spPr bwMode="auto">
              <a:xfrm>
                <a:off x="3072" y="1440"/>
                <a:ext cx="310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zh-TW" altLang="en-US" sz="1400">
                    <a:latin typeface="Times New Roman" pitchFamily="18" charset="0"/>
                    <a:ea typeface="新細明體" charset="-120"/>
                  </a:rPr>
                  <a:t>. . . .</a:t>
                </a:r>
              </a:p>
            </p:txBody>
          </p:sp>
          <p:sp>
            <p:nvSpPr>
              <p:cNvPr id="52306" name="Rectangle 82"/>
              <p:cNvSpPr>
                <a:spLocks noChangeArrowheads="1"/>
              </p:cNvSpPr>
              <p:nvPr/>
            </p:nvSpPr>
            <p:spPr bwMode="auto">
              <a:xfrm>
                <a:off x="3696" y="1440"/>
                <a:ext cx="422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zh-TW" altLang="en-US" sz="1400">
                    <a:latin typeface="Times New Roman" pitchFamily="18" charset="0"/>
                    <a:ea typeface="新細明體" charset="-120"/>
                  </a:rPr>
                  <a:t>. . . . . .</a:t>
                </a:r>
              </a:p>
            </p:txBody>
          </p:sp>
          <p:sp>
            <p:nvSpPr>
              <p:cNvPr id="52307" name="Rectangle 83"/>
              <p:cNvSpPr>
                <a:spLocks noChangeArrowheads="1"/>
              </p:cNvSpPr>
              <p:nvPr/>
            </p:nvSpPr>
            <p:spPr bwMode="auto">
              <a:xfrm>
                <a:off x="3147" y="1634"/>
                <a:ext cx="142" cy="7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zh-TW" altLang="en-US" sz="1400">
                    <a:latin typeface="Times New Roman" pitchFamily="18" charset="0"/>
                    <a:ea typeface="新細明體" charset="-120"/>
                  </a:rPr>
                  <a:t>.</a:t>
                </a:r>
              </a:p>
              <a:p>
                <a:pPr eaLnBrk="0" hangingPunct="0"/>
                <a:r>
                  <a:rPr lang="zh-TW" altLang="en-US" sz="1400">
                    <a:latin typeface="Times New Roman" pitchFamily="18" charset="0"/>
                    <a:ea typeface="新細明體" charset="-120"/>
                  </a:rPr>
                  <a:t>.</a:t>
                </a:r>
              </a:p>
              <a:p>
                <a:pPr eaLnBrk="0" hangingPunct="0"/>
                <a:r>
                  <a:rPr lang="zh-TW" altLang="en-US" sz="1400">
                    <a:latin typeface="Times New Roman" pitchFamily="18" charset="0"/>
                    <a:ea typeface="新細明體" charset="-120"/>
                  </a:rPr>
                  <a:t>.</a:t>
                </a:r>
              </a:p>
              <a:p>
                <a:pPr eaLnBrk="0" hangingPunct="0"/>
                <a:r>
                  <a:rPr lang="zh-TW" altLang="en-US" sz="1400">
                    <a:latin typeface="Times New Roman" pitchFamily="18" charset="0"/>
                    <a:ea typeface="新細明體" charset="-120"/>
                  </a:rPr>
                  <a:t>.</a:t>
                </a:r>
              </a:p>
              <a:p>
                <a:pPr eaLnBrk="0" hangingPunct="0"/>
                <a:r>
                  <a:rPr lang="zh-TW" altLang="en-US" sz="1400">
                    <a:latin typeface="Times New Roman" pitchFamily="18" charset="0"/>
                    <a:ea typeface="新細明體" charset="-120"/>
                  </a:rPr>
                  <a:t>.</a:t>
                </a:r>
              </a:p>
            </p:txBody>
          </p:sp>
          <p:sp>
            <p:nvSpPr>
              <p:cNvPr id="52308" name="Rectangle 84"/>
              <p:cNvSpPr>
                <a:spLocks noChangeArrowheads="1"/>
              </p:cNvSpPr>
              <p:nvPr/>
            </p:nvSpPr>
            <p:spPr bwMode="auto">
              <a:xfrm>
                <a:off x="3858" y="1614"/>
                <a:ext cx="142" cy="7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zh-TW" altLang="en-US" sz="1400">
                    <a:latin typeface="Times New Roman" pitchFamily="18" charset="0"/>
                    <a:ea typeface="新細明體" charset="-120"/>
                  </a:rPr>
                  <a:t>.</a:t>
                </a:r>
              </a:p>
              <a:p>
                <a:pPr eaLnBrk="0" hangingPunct="0"/>
                <a:r>
                  <a:rPr lang="zh-TW" altLang="en-US" sz="1400">
                    <a:latin typeface="Times New Roman" pitchFamily="18" charset="0"/>
                    <a:ea typeface="新細明體" charset="-120"/>
                  </a:rPr>
                  <a:t>.</a:t>
                </a:r>
              </a:p>
              <a:p>
                <a:pPr eaLnBrk="0" hangingPunct="0"/>
                <a:r>
                  <a:rPr lang="zh-TW" altLang="en-US" sz="1400">
                    <a:latin typeface="Times New Roman" pitchFamily="18" charset="0"/>
                    <a:ea typeface="新細明體" charset="-120"/>
                  </a:rPr>
                  <a:t>.</a:t>
                </a:r>
              </a:p>
              <a:p>
                <a:pPr eaLnBrk="0" hangingPunct="0"/>
                <a:r>
                  <a:rPr lang="zh-TW" altLang="en-US" sz="1400">
                    <a:latin typeface="Times New Roman" pitchFamily="18" charset="0"/>
                    <a:ea typeface="新細明體" charset="-120"/>
                  </a:rPr>
                  <a:t>.</a:t>
                </a:r>
              </a:p>
              <a:p>
                <a:pPr eaLnBrk="0" hangingPunct="0"/>
                <a:r>
                  <a:rPr lang="zh-TW" altLang="en-US" sz="1400">
                    <a:latin typeface="Times New Roman" pitchFamily="18" charset="0"/>
                    <a:ea typeface="新細明體" charset="-120"/>
                  </a:rPr>
                  <a:t>.</a:t>
                </a:r>
              </a:p>
            </p:txBody>
          </p:sp>
          <p:sp>
            <p:nvSpPr>
              <p:cNvPr id="52309" name="Rectangle 85"/>
              <p:cNvSpPr>
                <a:spLocks noChangeArrowheads="1"/>
              </p:cNvSpPr>
              <p:nvPr/>
            </p:nvSpPr>
            <p:spPr bwMode="auto">
              <a:xfrm>
                <a:off x="3062" y="1296"/>
                <a:ext cx="176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S</a:t>
                </a:r>
              </a:p>
            </p:txBody>
          </p:sp>
        </p:grpSp>
        <p:sp>
          <p:nvSpPr>
            <p:cNvPr id="52310" name="Line 86"/>
            <p:cNvSpPr>
              <a:spLocks noChangeShapeType="1"/>
            </p:cNvSpPr>
            <p:nvPr/>
          </p:nvSpPr>
          <p:spPr bwMode="auto">
            <a:xfrm>
              <a:off x="528" y="1226"/>
              <a:ext cx="2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311" name="Line 87"/>
            <p:cNvSpPr>
              <a:spLocks noChangeShapeType="1"/>
            </p:cNvSpPr>
            <p:nvPr/>
          </p:nvSpPr>
          <p:spPr bwMode="auto">
            <a:xfrm>
              <a:off x="2304" y="1189"/>
              <a:ext cx="3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312" name="Line 88"/>
            <p:cNvSpPr>
              <a:spLocks noChangeShapeType="1"/>
            </p:cNvSpPr>
            <p:nvPr/>
          </p:nvSpPr>
          <p:spPr bwMode="auto">
            <a:xfrm>
              <a:off x="2448" y="1285"/>
              <a:ext cx="0" cy="4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313" name="Text Box 89"/>
            <p:cNvSpPr txBox="1">
              <a:spLocks noChangeArrowheads="1"/>
            </p:cNvSpPr>
            <p:nvPr/>
          </p:nvSpPr>
          <p:spPr bwMode="auto">
            <a:xfrm>
              <a:off x="2688" y="1141"/>
              <a:ext cx="192" cy="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1</a:t>
              </a:r>
            </a:p>
            <a:p>
              <a:pPr eaLnBrk="0" hangingPunct="0">
                <a:spcBef>
                  <a:spcPct val="130000"/>
                </a:spcBef>
              </a:pPr>
              <a:endParaRPr lang="zh-TW" altLang="en-US" sz="1400">
                <a:latin typeface="Times New Roman" pitchFamily="18" charset="0"/>
                <a:ea typeface="新細明體" charset="-12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n</a:t>
              </a:r>
            </a:p>
          </p:txBody>
        </p:sp>
      </p:grpSp>
      <p:sp>
        <p:nvSpPr>
          <p:cNvPr id="52315" name="Rectangle 91"/>
          <p:cNvSpPr>
            <a:spLocks noChangeArrowheads="1"/>
          </p:cNvSpPr>
          <p:nvPr/>
        </p:nvSpPr>
        <p:spPr bwMode="auto">
          <a:xfrm>
            <a:off x="2438400" y="5638800"/>
            <a:ext cx="533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 eaLnBrk="0" hangingPunct="0">
              <a:spcBef>
                <a:spcPct val="50000"/>
              </a:spcBef>
              <a:buSzPct val="100000"/>
              <a:buFont typeface="Symbol" pitchFamily="18" charset="2"/>
              <a:buChar char="-"/>
            </a:pPr>
            <a:r>
              <a:rPr lang="en-US" altLang="zh-TW" sz="1800">
                <a:latin typeface="Times New Roman" pitchFamily="18" charset="0"/>
                <a:ea typeface="新細明體" charset="-120"/>
              </a:rPr>
              <a:t> Only index is retrieved for any unmatched tuple.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dirty="0" smtClean="0"/>
              <a:t>15-</a:t>
            </a:r>
            <a:fld id="{3E152042-7046-410A-8B80-0048E6F30137}" type="slidenum">
              <a:rPr lang="en-US" altLang="zh-TW" smtClean="0"/>
              <a:pPr/>
              <a:t>36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364602" y="2852936"/>
            <a:ext cx="7176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/>
              <a:t>e</a:t>
            </a:r>
            <a:r>
              <a:rPr lang="en-US" altLang="zh-TW" sz="7200" dirty="0" smtClean="0"/>
              <a:t>nd of </a:t>
            </a:r>
            <a:r>
              <a:rPr lang="en-US" altLang="zh-TW" sz="7200" smtClean="0"/>
              <a:t>unit 15</a:t>
            </a:r>
            <a:endParaRPr lang="zh-TW" altLang="en-US" sz="7200" dirty="0"/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11"/>
          </p:nvPr>
        </p:nvSpPr>
        <p:spPr>
          <a:xfrm>
            <a:off x="7473280" y="6237312"/>
            <a:ext cx="2063750" cy="457200"/>
          </a:xfrm>
        </p:spPr>
        <p:txBody>
          <a:bodyPr/>
          <a:lstStyle/>
          <a:p>
            <a:r>
              <a:rPr lang="en-US" altLang="zh-TW" dirty="0" smtClean="0"/>
              <a:t>15-</a:t>
            </a:r>
            <a:fld id="{3E152042-7046-410A-8B80-0048E6F30137}" type="slidenum">
              <a:rPr lang="en-US" altLang="zh-TW" smtClean="0"/>
              <a:pPr/>
              <a:t>37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3133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Problem</a:t>
            </a:r>
            <a:endParaRPr lang="zh-TW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2750" y="1371600"/>
            <a:ext cx="8932863" cy="4648200"/>
          </a:xfrm>
        </p:spPr>
        <p:txBody>
          <a:bodyPr/>
          <a:lstStyle/>
          <a:p>
            <a:pPr lvl="2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TW" sz="1800" dirty="0"/>
              <a:t>How to choose an efficient strategy for </a:t>
            </a:r>
            <a:r>
              <a:rPr lang="en-US" altLang="zh-TW" sz="1800" u="sng" dirty="0"/>
              <a:t>evaluating</a:t>
            </a:r>
            <a:r>
              <a:rPr lang="en-US" altLang="zh-TW" sz="1800" dirty="0"/>
              <a:t> a given </a:t>
            </a:r>
            <a:r>
              <a:rPr lang="en-US" altLang="zh-TW" sz="1800" u="sng" dirty="0"/>
              <a:t>expression</a:t>
            </a:r>
            <a:r>
              <a:rPr lang="en-US" altLang="zh-TW" sz="1800" dirty="0"/>
              <a:t> (a query).</a:t>
            </a:r>
          </a:p>
          <a:p>
            <a:pPr lvl="3">
              <a:lnSpc>
                <a:spcPct val="90000"/>
              </a:lnSpc>
            </a:pPr>
            <a:r>
              <a:rPr lang="en-US" altLang="zh-TW" dirty="0"/>
              <a:t>Expression (a query):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dirty="0"/>
              <a:t>     e.g.  select distinct S.SNAME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dirty="0"/>
              <a:t>             from S, SP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dirty="0"/>
              <a:t>             where S.S# =SP.S# and SP.P#= 'p2'</a:t>
            </a:r>
          </a:p>
          <a:p>
            <a:pPr lvl="3">
              <a:lnSpc>
                <a:spcPct val="90000"/>
              </a:lnSpc>
            </a:pPr>
            <a:r>
              <a:rPr lang="en-US" altLang="zh-TW" dirty="0"/>
              <a:t>Evaluate:</a:t>
            </a:r>
            <a:endParaRPr lang="en-US" altLang="zh-TW" u="sng" dirty="0"/>
          </a:p>
          <a:p>
            <a:pPr lvl="3">
              <a:lnSpc>
                <a:spcPct val="90000"/>
              </a:lnSpc>
            </a:pPr>
            <a:r>
              <a:rPr lang="en-US" altLang="zh-TW" u="sng" dirty="0"/>
              <a:t>Efficient strategy</a:t>
            </a:r>
            <a:r>
              <a:rPr lang="en-US" altLang="zh-TW" dirty="0"/>
              <a:t>:</a:t>
            </a:r>
            <a:endParaRPr lang="en-US" altLang="zh-TW" b="1" dirty="0"/>
          </a:p>
          <a:p>
            <a:pPr lvl="4">
              <a:lnSpc>
                <a:spcPct val="90000"/>
              </a:lnSpc>
            </a:pPr>
            <a:r>
              <a:rPr lang="en-US" altLang="zh-TW" b="1" dirty="0"/>
              <a:t>First class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dirty="0"/>
              <a:t>                   e.g.        (A join B) where condition-on-B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dirty="0"/>
              <a:t>                                 (A join (B where condition-on-B) )  e.g. SP.P# = 'p2'</a:t>
            </a:r>
            <a:endParaRPr lang="en-US" altLang="zh-TW" b="1" dirty="0"/>
          </a:p>
          <a:p>
            <a:pPr lvl="4">
              <a:lnSpc>
                <a:spcPct val="90000"/>
              </a:lnSpc>
            </a:pPr>
            <a:r>
              <a:rPr lang="en-US" altLang="zh-TW" b="1" dirty="0"/>
              <a:t>Second class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dirty="0"/>
              <a:t>                   e.g. from S, SP ==&gt; S join SP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dirty="0"/>
              <a:t>                   How to implement join operation efficiently? </a:t>
            </a:r>
          </a:p>
          <a:p>
            <a:pPr lvl="3">
              <a:lnSpc>
                <a:spcPct val="90000"/>
              </a:lnSpc>
            </a:pPr>
            <a:r>
              <a:rPr lang="en-US" altLang="zh-TW" dirty="0"/>
              <a:t>“Improvement"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dirty="0"/>
              <a:t>           may not be an "optimal" version. </a:t>
            </a:r>
            <a:endParaRPr lang="zh-TW" altLang="en-US" dirty="0"/>
          </a:p>
        </p:txBody>
      </p:sp>
      <p:graphicFrame>
        <p:nvGraphicFramePr>
          <p:cNvPr id="12299" name="Object 11">
            <a:hlinkClick r:id="" action="ppaction://ole?verb=0"/>
          </p:cNvPr>
          <p:cNvGraphicFramePr>
            <a:graphicFrameLocks noGrp="1"/>
          </p:cNvGraphicFramePr>
          <p:nvPr>
            <p:ph sz="half" idx="2"/>
          </p:nvPr>
        </p:nvGraphicFramePr>
        <p:xfrm>
          <a:off x="3440113" y="4149725"/>
          <a:ext cx="14446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Equation" r:id="rId3" imgW="112680" imgH="99720" progId="Equation">
                  <p:embed/>
                </p:oleObj>
              </mc:Choice>
              <mc:Fallback>
                <p:oleObj name="Equation" r:id="rId3" imgW="112680" imgH="99720" progId="Equation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4149725"/>
                        <a:ext cx="144462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15-</a:t>
            </a:r>
            <a:fld id="{6AF91C97-D445-4548-8A8E-CF876744A9D6}" type="slidenum">
              <a:rPr lang="en-US" altLang="zh-TW" smtClean="0"/>
              <a:pPr/>
              <a:t>4</a:t>
            </a:fld>
            <a:endParaRPr lang="en-US" altLang="zh-TW" dirty="0"/>
          </a:p>
        </p:txBody>
      </p:sp>
      <p:sp>
        <p:nvSpPr>
          <p:cNvPr id="2" name="矩形 1"/>
          <p:cNvSpPr/>
          <p:nvPr/>
        </p:nvSpPr>
        <p:spPr>
          <a:xfrm>
            <a:off x="5889104" y="4690311"/>
            <a:ext cx="3368231" cy="286232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1400" dirty="0" smtClean="0">
                <a:latin typeface="新細明體"/>
                <a:ea typeface="新細明體"/>
              </a:rPr>
              <a:t>§</a:t>
            </a:r>
            <a:r>
              <a:rPr lang="zh-TW" altLang="en-US" sz="1400" dirty="0" smtClean="0"/>
              <a:t>1</a:t>
            </a:r>
            <a:r>
              <a:rPr lang="en-US" altLang="zh-TW" sz="1400" dirty="0" smtClean="0"/>
              <a:t>5</a:t>
            </a:r>
            <a:r>
              <a:rPr lang="zh-TW" altLang="en-US" sz="1400" dirty="0"/>
              <a:t>.5 </a:t>
            </a:r>
            <a:r>
              <a:rPr lang="en-US" altLang="zh-TW" sz="1400" dirty="0"/>
              <a:t>Implementing the Join </a:t>
            </a:r>
            <a:r>
              <a:rPr lang="en-US" altLang="zh-TW" sz="1400" dirty="0" smtClean="0"/>
              <a:t>Operators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Query Processing in the DBMS</a:t>
            </a:r>
            <a:endParaRPr lang="zh-TW" altLang="en-US"/>
          </a:p>
        </p:txBody>
      </p:sp>
      <p:grpSp>
        <p:nvGrpSpPr>
          <p:cNvPr id="54275" name="Group 3"/>
          <p:cNvGrpSpPr>
            <a:grpSpLocks/>
          </p:cNvGrpSpPr>
          <p:nvPr/>
        </p:nvGrpSpPr>
        <p:grpSpPr bwMode="auto">
          <a:xfrm>
            <a:off x="4089400" y="1295400"/>
            <a:ext cx="4662488" cy="5454650"/>
            <a:chOff x="2576" y="816"/>
            <a:chExt cx="2937" cy="3436"/>
          </a:xfrm>
        </p:grpSpPr>
        <p:sp>
          <p:nvSpPr>
            <p:cNvPr id="54276" name="Rectangle 4"/>
            <p:cNvSpPr>
              <a:spLocks noChangeArrowheads="1"/>
            </p:cNvSpPr>
            <p:nvPr/>
          </p:nvSpPr>
          <p:spPr bwMode="auto">
            <a:xfrm>
              <a:off x="3063" y="1246"/>
              <a:ext cx="1472" cy="21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1800" b="1">
                  <a:latin typeface="Times New Roman" pitchFamily="18" charset="0"/>
                  <a:ea typeface="新細明體" charset="-120"/>
                </a:rPr>
                <a:t>Language Processor</a:t>
              </a:r>
            </a:p>
          </p:txBody>
        </p:sp>
        <p:sp>
          <p:nvSpPr>
            <p:cNvPr id="54277" name="Rectangle 5"/>
            <p:cNvSpPr>
              <a:spLocks noChangeArrowheads="1"/>
            </p:cNvSpPr>
            <p:nvPr/>
          </p:nvSpPr>
          <p:spPr bwMode="auto">
            <a:xfrm>
              <a:off x="3063" y="1724"/>
              <a:ext cx="1472" cy="21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2000" b="1">
                  <a:solidFill>
                    <a:schemeClr val="folHlink"/>
                  </a:solidFill>
                  <a:latin typeface="Times New Roman" pitchFamily="18" charset="0"/>
                  <a:ea typeface="新細明體" charset="-120"/>
                </a:rPr>
                <a:t>Optimizer</a:t>
              </a:r>
            </a:p>
          </p:txBody>
        </p:sp>
        <p:sp>
          <p:nvSpPr>
            <p:cNvPr id="54278" name="Rectangle 6"/>
            <p:cNvSpPr>
              <a:spLocks noChangeArrowheads="1"/>
            </p:cNvSpPr>
            <p:nvPr/>
          </p:nvSpPr>
          <p:spPr bwMode="auto">
            <a:xfrm>
              <a:off x="3063" y="2460"/>
              <a:ext cx="1472" cy="21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1800" b="1">
                  <a:latin typeface="Times New Roman" pitchFamily="18" charset="0"/>
                  <a:ea typeface="新細明體" charset="-120"/>
                </a:rPr>
                <a:t>Operator Processor</a:t>
              </a:r>
            </a:p>
          </p:txBody>
        </p:sp>
        <p:sp>
          <p:nvSpPr>
            <p:cNvPr id="54279" name="Line 7"/>
            <p:cNvSpPr>
              <a:spLocks noChangeShapeType="1"/>
            </p:cNvSpPr>
            <p:nvPr/>
          </p:nvSpPr>
          <p:spPr bwMode="auto">
            <a:xfrm>
              <a:off x="3775" y="979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80" name="Line 8"/>
            <p:cNvSpPr>
              <a:spLocks noChangeShapeType="1"/>
            </p:cNvSpPr>
            <p:nvPr/>
          </p:nvSpPr>
          <p:spPr bwMode="auto">
            <a:xfrm>
              <a:off x="3775" y="1467"/>
              <a:ext cx="0" cy="2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81" name="Line 9"/>
            <p:cNvSpPr>
              <a:spLocks noChangeShapeType="1"/>
            </p:cNvSpPr>
            <p:nvPr/>
          </p:nvSpPr>
          <p:spPr bwMode="auto">
            <a:xfrm>
              <a:off x="3775" y="1945"/>
              <a:ext cx="0" cy="5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82" name="Line 10"/>
            <p:cNvSpPr>
              <a:spLocks noChangeShapeType="1"/>
            </p:cNvSpPr>
            <p:nvPr/>
          </p:nvSpPr>
          <p:spPr bwMode="auto">
            <a:xfrm>
              <a:off x="3775" y="2681"/>
              <a:ext cx="0" cy="2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3142" y="2600"/>
              <a:ext cx="114" cy="9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endParaRPr lang="zh-TW" altLang="en-US" sz="1800" b="1">
                <a:ea typeface="新細明體" charset="-120"/>
              </a:endParaRPr>
            </a:p>
            <a:p>
              <a:pPr algn="l" eaLnBrk="0" hangingPunct="0"/>
              <a:endParaRPr lang="zh-TW" altLang="en-US" sz="1800" b="1">
                <a:ea typeface="新細明體" charset="-120"/>
              </a:endParaRPr>
            </a:p>
            <a:p>
              <a:pPr algn="l" eaLnBrk="0" hangingPunct="0"/>
              <a:endParaRPr lang="zh-TW" altLang="en-US" sz="1800" b="1">
                <a:ea typeface="新細明體" charset="-120"/>
              </a:endParaRPr>
            </a:p>
            <a:p>
              <a:pPr algn="l" eaLnBrk="0" hangingPunct="0"/>
              <a:endParaRPr lang="zh-TW" altLang="en-US" sz="1800" b="1">
                <a:ea typeface="新細明體" charset="-120"/>
              </a:endParaRPr>
            </a:p>
            <a:p>
              <a:pPr algn="l" eaLnBrk="0" latinLnBrk="1" hangingPunct="0"/>
              <a:endParaRPr lang="zh-TW" altLang="en-US" sz="1800" b="1">
                <a:ea typeface="新細明體" charset="-120"/>
              </a:endParaRPr>
            </a:p>
          </p:txBody>
        </p:sp>
        <p:sp>
          <p:nvSpPr>
            <p:cNvPr id="54284" name="Oval 12"/>
            <p:cNvSpPr>
              <a:spLocks noChangeArrowheads="1"/>
            </p:cNvSpPr>
            <p:nvPr/>
          </p:nvSpPr>
          <p:spPr bwMode="auto">
            <a:xfrm>
              <a:off x="3255" y="3895"/>
              <a:ext cx="992" cy="17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85" name="Arc 13"/>
            <p:cNvSpPr>
              <a:spLocks/>
            </p:cNvSpPr>
            <p:nvPr/>
          </p:nvSpPr>
          <p:spPr bwMode="auto">
            <a:xfrm>
              <a:off x="3775" y="4147"/>
              <a:ext cx="472" cy="105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86" name="Arc 14"/>
            <p:cNvSpPr>
              <a:spLocks/>
            </p:cNvSpPr>
            <p:nvPr/>
          </p:nvSpPr>
          <p:spPr bwMode="auto">
            <a:xfrm>
              <a:off x="3256" y="4147"/>
              <a:ext cx="520" cy="105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3247" y="4006"/>
              <a:ext cx="0" cy="1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88" name="Line 16"/>
            <p:cNvSpPr>
              <a:spLocks noChangeShapeType="1"/>
            </p:cNvSpPr>
            <p:nvPr/>
          </p:nvSpPr>
          <p:spPr bwMode="auto">
            <a:xfrm>
              <a:off x="4255" y="4006"/>
              <a:ext cx="0" cy="1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89" name="Rectangle 17"/>
            <p:cNvSpPr>
              <a:spLocks noChangeArrowheads="1"/>
            </p:cNvSpPr>
            <p:nvPr/>
          </p:nvSpPr>
          <p:spPr bwMode="auto">
            <a:xfrm>
              <a:off x="3063" y="2975"/>
              <a:ext cx="1472" cy="21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1800" b="1">
                  <a:latin typeface="Times New Roman" pitchFamily="18" charset="0"/>
                  <a:ea typeface="新細明體" charset="-120"/>
                </a:rPr>
                <a:t>Access  Method</a:t>
              </a:r>
            </a:p>
          </p:txBody>
        </p:sp>
        <p:sp>
          <p:nvSpPr>
            <p:cNvPr id="54290" name="Rectangle 18"/>
            <p:cNvSpPr>
              <a:spLocks noChangeArrowheads="1"/>
            </p:cNvSpPr>
            <p:nvPr/>
          </p:nvSpPr>
          <p:spPr bwMode="auto">
            <a:xfrm>
              <a:off x="3063" y="3491"/>
              <a:ext cx="1472" cy="20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1800" b="1">
                  <a:latin typeface="Times New Roman" pitchFamily="18" charset="0"/>
                  <a:ea typeface="新細明體" charset="-120"/>
                </a:rPr>
                <a:t>File  System</a:t>
              </a:r>
            </a:p>
          </p:txBody>
        </p:sp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3775" y="3196"/>
              <a:ext cx="0" cy="2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92" name="Line 20"/>
            <p:cNvSpPr>
              <a:spLocks noChangeShapeType="1"/>
            </p:cNvSpPr>
            <p:nvPr/>
          </p:nvSpPr>
          <p:spPr bwMode="auto">
            <a:xfrm>
              <a:off x="3775" y="3711"/>
              <a:ext cx="0" cy="1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54293" name="Group 21"/>
            <p:cNvGrpSpPr>
              <a:grpSpLocks/>
            </p:cNvGrpSpPr>
            <p:nvPr/>
          </p:nvGrpSpPr>
          <p:grpSpPr bwMode="auto">
            <a:xfrm>
              <a:off x="3709" y="816"/>
              <a:ext cx="127" cy="136"/>
              <a:chOff x="2381" y="875"/>
              <a:chExt cx="127" cy="192"/>
            </a:xfrm>
          </p:grpSpPr>
          <p:sp>
            <p:nvSpPr>
              <p:cNvPr id="54294" name="Oval 22"/>
              <p:cNvSpPr>
                <a:spLocks noChangeArrowheads="1"/>
              </p:cNvSpPr>
              <p:nvPr/>
            </p:nvSpPr>
            <p:spPr bwMode="auto">
              <a:xfrm>
                <a:off x="2403" y="875"/>
                <a:ext cx="70" cy="5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4295" name="Line 23"/>
              <p:cNvSpPr>
                <a:spLocks noChangeShapeType="1"/>
              </p:cNvSpPr>
              <p:nvPr/>
            </p:nvSpPr>
            <p:spPr bwMode="auto">
              <a:xfrm>
                <a:off x="2441" y="946"/>
                <a:ext cx="0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4296" name="Freeform 24"/>
              <p:cNvSpPr>
                <a:spLocks/>
              </p:cNvSpPr>
              <p:nvPr/>
            </p:nvSpPr>
            <p:spPr bwMode="auto">
              <a:xfrm>
                <a:off x="2393" y="1014"/>
                <a:ext cx="103" cy="53"/>
              </a:xfrm>
              <a:custGeom>
                <a:avLst/>
                <a:gdLst>
                  <a:gd name="T0" fmla="*/ 0 w 103"/>
                  <a:gd name="T1" fmla="*/ 52 h 53"/>
                  <a:gd name="T2" fmla="*/ 0 w 103"/>
                  <a:gd name="T3" fmla="*/ 52 h 53"/>
                  <a:gd name="T4" fmla="*/ 48 w 103"/>
                  <a:gd name="T5" fmla="*/ 0 h 53"/>
                  <a:gd name="T6" fmla="*/ 102 w 103"/>
                  <a:gd name="T7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" h="53">
                    <a:moveTo>
                      <a:pt x="0" y="52"/>
                    </a:moveTo>
                    <a:lnTo>
                      <a:pt x="0" y="52"/>
                    </a:lnTo>
                    <a:lnTo>
                      <a:pt x="48" y="0"/>
                    </a:lnTo>
                    <a:lnTo>
                      <a:pt x="102" y="52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4297" name="Freeform 25"/>
              <p:cNvSpPr>
                <a:spLocks/>
              </p:cNvSpPr>
              <p:nvPr/>
            </p:nvSpPr>
            <p:spPr bwMode="auto">
              <a:xfrm>
                <a:off x="2381" y="955"/>
                <a:ext cx="127" cy="21"/>
              </a:xfrm>
              <a:custGeom>
                <a:avLst/>
                <a:gdLst>
                  <a:gd name="T0" fmla="*/ 0 w 127"/>
                  <a:gd name="T1" fmla="*/ 7 h 21"/>
                  <a:gd name="T2" fmla="*/ 60 w 127"/>
                  <a:gd name="T3" fmla="*/ 20 h 21"/>
                  <a:gd name="T4" fmla="*/ 126 w 127"/>
                  <a:gd name="T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7" h="21">
                    <a:moveTo>
                      <a:pt x="0" y="7"/>
                    </a:moveTo>
                    <a:lnTo>
                      <a:pt x="60" y="20"/>
                    </a:lnTo>
                    <a:lnTo>
                      <a:pt x="126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4298" name="Rectangle 26"/>
            <p:cNvSpPr>
              <a:spLocks noChangeArrowheads="1"/>
            </p:cNvSpPr>
            <p:nvPr/>
          </p:nvSpPr>
          <p:spPr bwMode="auto">
            <a:xfrm>
              <a:off x="3359" y="4037"/>
              <a:ext cx="68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400" i="1">
                  <a:latin typeface="Times New Roman" pitchFamily="18" charset="0"/>
                  <a:ea typeface="新細明體" charset="-120"/>
                </a:rPr>
                <a:t>    </a:t>
              </a:r>
              <a:r>
                <a:rPr lang="en-US" altLang="zh-TW" sz="1600" i="1">
                  <a:latin typeface="Times New Roman" pitchFamily="18" charset="0"/>
                  <a:ea typeface="新細明體" charset="-120"/>
                </a:rPr>
                <a:t>database</a:t>
              </a:r>
            </a:p>
          </p:txBody>
        </p:sp>
        <p:sp>
          <p:nvSpPr>
            <p:cNvPr id="54299" name="Line 27"/>
            <p:cNvSpPr>
              <a:spLocks noChangeShapeType="1"/>
            </p:cNvSpPr>
            <p:nvPr/>
          </p:nvSpPr>
          <p:spPr bwMode="auto">
            <a:xfrm>
              <a:off x="3890" y="1064"/>
              <a:ext cx="13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00" name="Line 28"/>
            <p:cNvSpPr>
              <a:spLocks noChangeShapeType="1"/>
            </p:cNvSpPr>
            <p:nvPr/>
          </p:nvSpPr>
          <p:spPr bwMode="auto">
            <a:xfrm>
              <a:off x="2576" y="3763"/>
              <a:ext cx="26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01" name="Line 29"/>
            <p:cNvSpPr>
              <a:spLocks noChangeShapeType="1"/>
            </p:cNvSpPr>
            <p:nvPr/>
          </p:nvSpPr>
          <p:spPr bwMode="auto">
            <a:xfrm>
              <a:off x="5197" y="1078"/>
              <a:ext cx="0" cy="26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02" name="Line 30"/>
            <p:cNvSpPr>
              <a:spLocks noChangeShapeType="1"/>
            </p:cNvSpPr>
            <p:nvPr/>
          </p:nvSpPr>
          <p:spPr bwMode="auto">
            <a:xfrm flipV="1">
              <a:off x="2576" y="3423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03" name="Rectangle 31"/>
            <p:cNvSpPr>
              <a:spLocks noChangeArrowheads="1"/>
            </p:cNvSpPr>
            <p:nvPr/>
          </p:nvSpPr>
          <p:spPr bwMode="auto">
            <a:xfrm>
              <a:off x="4894" y="1638"/>
              <a:ext cx="619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Language</a:t>
              </a:r>
            </a:p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Processor</a:t>
              </a:r>
            </a:p>
          </p:txBody>
        </p:sp>
        <p:sp>
          <p:nvSpPr>
            <p:cNvPr id="54304" name="Rectangle 32"/>
            <p:cNvSpPr>
              <a:spLocks noChangeArrowheads="1"/>
            </p:cNvSpPr>
            <p:nvPr/>
          </p:nvSpPr>
          <p:spPr bwMode="auto">
            <a:xfrm>
              <a:off x="4889" y="3036"/>
              <a:ext cx="513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Access</a:t>
              </a:r>
            </a:p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Method</a:t>
              </a:r>
            </a:p>
          </p:txBody>
        </p:sp>
        <p:sp>
          <p:nvSpPr>
            <p:cNvPr id="54305" name="Line 33"/>
            <p:cNvSpPr>
              <a:spLocks noChangeShapeType="1"/>
            </p:cNvSpPr>
            <p:nvPr/>
          </p:nvSpPr>
          <p:spPr bwMode="auto">
            <a:xfrm>
              <a:off x="4688" y="1123"/>
              <a:ext cx="79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06" name="Line 34"/>
            <p:cNvSpPr>
              <a:spLocks noChangeShapeType="1"/>
            </p:cNvSpPr>
            <p:nvPr/>
          </p:nvSpPr>
          <p:spPr bwMode="auto">
            <a:xfrm>
              <a:off x="4771" y="1184"/>
              <a:ext cx="0" cy="5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07" name="Line 35"/>
            <p:cNvSpPr>
              <a:spLocks noChangeShapeType="1"/>
            </p:cNvSpPr>
            <p:nvPr/>
          </p:nvSpPr>
          <p:spPr bwMode="auto">
            <a:xfrm>
              <a:off x="4775" y="1703"/>
              <a:ext cx="57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08" name="Line 36"/>
            <p:cNvSpPr>
              <a:spLocks noChangeShapeType="1"/>
            </p:cNvSpPr>
            <p:nvPr/>
          </p:nvSpPr>
          <p:spPr bwMode="auto">
            <a:xfrm flipH="1">
              <a:off x="4767" y="1763"/>
              <a:ext cx="73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09" name="Line 37"/>
            <p:cNvSpPr>
              <a:spLocks noChangeShapeType="1"/>
            </p:cNvSpPr>
            <p:nvPr/>
          </p:nvSpPr>
          <p:spPr bwMode="auto">
            <a:xfrm>
              <a:off x="4771" y="1824"/>
              <a:ext cx="0" cy="6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10" name="Line 38"/>
            <p:cNvSpPr>
              <a:spLocks noChangeShapeType="1"/>
            </p:cNvSpPr>
            <p:nvPr/>
          </p:nvSpPr>
          <p:spPr bwMode="auto">
            <a:xfrm flipH="1">
              <a:off x="4673" y="2437"/>
              <a:ext cx="102" cy="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11" name="Line 39"/>
            <p:cNvSpPr>
              <a:spLocks noChangeShapeType="1"/>
            </p:cNvSpPr>
            <p:nvPr/>
          </p:nvSpPr>
          <p:spPr bwMode="auto">
            <a:xfrm>
              <a:off x="4736" y="2846"/>
              <a:ext cx="71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12" name="Line 40"/>
            <p:cNvSpPr>
              <a:spLocks noChangeShapeType="1"/>
            </p:cNvSpPr>
            <p:nvPr/>
          </p:nvSpPr>
          <p:spPr bwMode="auto">
            <a:xfrm>
              <a:off x="4784" y="2914"/>
              <a:ext cx="0" cy="1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13" name="Line 41"/>
            <p:cNvSpPr>
              <a:spLocks noChangeShapeType="1"/>
            </p:cNvSpPr>
            <p:nvPr/>
          </p:nvSpPr>
          <p:spPr bwMode="auto">
            <a:xfrm>
              <a:off x="4784" y="3118"/>
              <a:ext cx="50" cy="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14" name="Line 42"/>
            <p:cNvSpPr>
              <a:spLocks noChangeShapeType="1"/>
            </p:cNvSpPr>
            <p:nvPr/>
          </p:nvSpPr>
          <p:spPr bwMode="auto">
            <a:xfrm flipH="1">
              <a:off x="4760" y="3165"/>
              <a:ext cx="58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15" name="Line 43"/>
            <p:cNvSpPr>
              <a:spLocks noChangeShapeType="1"/>
            </p:cNvSpPr>
            <p:nvPr/>
          </p:nvSpPr>
          <p:spPr bwMode="auto">
            <a:xfrm>
              <a:off x="4784" y="3220"/>
              <a:ext cx="0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16" name="Line 44"/>
            <p:cNvSpPr>
              <a:spLocks noChangeShapeType="1"/>
            </p:cNvSpPr>
            <p:nvPr/>
          </p:nvSpPr>
          <p:spPr bwMode="auto">
            <a:xfrm flipH="1">
              <a:off x="4688" y="3519"/>
              <a:ext cx="8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17" name="Rectangle 45"/>
            <p:cNvSpPr>
              <a:spLocks noChangeArrowheads="1"/>
            </p:cNvSpPr>
            <p:nvPr/>
          </p:nvSpPr>
          <p:spPr bwMode="auto">
            <a:xfrm>
              <a:off x="3110" y="2335"/>
              <a:ext cx="75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2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TW" sz="1800">
                  <a:latin typeface="Times New Roman" pitchFamily="18" charset="0"/>
                  <a:ea typeface="新細明體" charset="-120"/>
                </a:rPr>
                <a:t>?</a:t>
              </a:r>
            </a:p>
          </p:txBody>
        </p:sp>
      </p:grpSp>
      <p:sp>
        <p:nvSpPr>
          <p:cNvPr id="54318" name="Rectangle 46"/>
          <p:cNvSpPr>
            <a:spLocks noChangeArrowheads="1"/>
          </p:cNvSpPr>
          <p:nvPr/>
        </p:nvSpPr>
        <p:spPr bwMode="auto">
          <a:xfrm>
            <a:off x="1200150" y="1196975"/>
            <a:ext cx="49530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b="1" i="1">
                <a:solidFill>
                  <a:schemeClr val="accent2"/>
                </a:solidFill>
              </a:rPr>
              <a:t>Query in SQL:</a:t>
            </a:r>
          </a:p>
          <a:p>
            <a:pPr algn="l"/>
            <a:r>
              <a:rPr lang="en-US" altLang="zh-TW" b="1" i="1"/>
              <a:t>        SELECT CUSTOMER. NAME</a:t>
            </a:r>
          </a:p>
          <a:p>
            <a:pPr algn="l"/>
            <a:r>
              <a:rPr lang="en-US" altLang="zh-TW" b="1" i="1"/>
              <a:t>         FROM CUSTOMER, INVOICE</a:t>
            </a:r>
          </a:p>
          <a:p>
            <a:pPr algn="l"/>
            <a:r>
              <a:rPr lang="en-US" altLang="zh-TW" b="1" i="1"/>
              <a:t>         WHERE REGION = 'N.Y.' AND</a:t>
            </a:r>
          </a:p>
          <a:p>
            <a:pPr algn="l"/>
            <a:r>
              <a:rPr lang="en-US" altLang="zh-TW" b="1" i="1"/>
              <a:t>                    AMOUNT &gt; 10000 AND</a:t>
            </a:r>
          </a:p>
          <a:p>
            <a:pPr algn="l"/>
            <a:r>
              <a:rPr lang="en-US" altLang="zh-TW" b="1" i="1"/>
              <a:t>                    CUTOMER.C#=INVOICE.C#</a:t>
            </a:r>
            <a:endParaRPr lang="zh-TW" altLang="en-US" b="1" i="1"/>
          </a:p>
        </p:txBody>
      </p:sp>
      <p:sp>
        <p:nvSpPr>
          <p:cNvPr id="54319" name="Rectangle 47"/>
          <p:cNvSpPr>
            <a:spLocks noChangeArrowheads="1"/>
          </p:cNvSpPr>
          <p:nvPr/>
        </p:nvSpPr>
        <p:spPr bwMode="auto">
          <a:xfrm>
            <a:off x="1200150" y="2276475"/>
            <a:ext cx="23034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b="1" i="1">
                <a:solidFill>
                  <a:schemeClr val="accent2"/>
                </a:solidFill>
              </a:rPr>
              <a:t>Internal Form :  </a:t>
            </a:r>
            <a:endParaRPr lang="en-US" altLang="zh-TW" b="1" i="1"/>
          </a:p>
          <a:p>
            <a:pPr algn="l"/>
            <a:r>
              <a:rPr lang="en-US" altLang="zh-TW" i="1"/>
              <a:t>         P</a:t>
            </a:r>
            <a:r>
              <a:rPr lang="en-US" altLang="zh-TW"/>
              <a:t>(</a:t>
            </a:r>
            <a:r>
              <a:rPr lang="el-GR" altLang="zh-TW" sz="1400">
                <a:cs typeface="Arial" charset="0"/>
              </a:rPr>
              <a:t>σ</a:t>
            </a:r>
            <a:r>
              <a:rPr lang="en-US" altLang="zh-TW" i="1"/>
              <a:t> </a:t>
            </a:r>
            <a:r>
              <a:rPr lang="en-US" altLang="zh-TW"/>
              <a:t>(</a:t>
            </a:r>
            <a:r>
              <a:rPr lang="en-US" altLang="zh-TW" i="1"/>
              <a:t>S      SP</a:t>
            </a:r>
            <a:r>
              <a:rPr lang="en-US" altLang="zh-TW"/>
              <a:t>)</a:t>
            </a:r>
          </a:p>
        </p:txBody>
      </p:sp>
      <p:sp>
        <p:nvSpPr>
          <p:cNvPr id="54320" name="Freeform 48"/>
          <p:cNvSpPr>
            <a:spLocks/>
          </p:cNvSpPr>
          <p:nvPr/>
        </p:nvSpPr>
        <p:spPr bwMode="auto">
          <a:xfrm>
            <a:off x="2289175" y="2636838"/>
            <a:ext cx="120650" cy="95250"/>
          </a:xfrm>
          <a:custGeom>
            <a:avLst/>
            <a:gdLst>
              <a:gd name="T0" fmla="*/ 0 w 76"/>
              <a:gd name="T1" fmla="*/ 0 h 60"/>
              <a:gd name="T2" fmla="*/ 0 w 76"/>
              <a:gd name="T3" fmla="*/ 59 h 60"/>
              <a:gd name="T4" fmla="*/ 75 w 76"/>
              <a:gd name="T5" fmla="*/ 0 h 60"/>
              <a:gd name="T6" fmla="*/ 75 w 76"/>
              <a:gd name="T7" fmla="*/ 59 h 60"/>
              <a:gd name="T8" fmla="*/ 0 w 76"/>
              <a:gd name="T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" h="60">
                <a:moveTo>
                  <a:pt x="0" y="0"/>
                </a:moveTo>
                <a:lnTo>
                  <a:pt x="0" y="59"/>
                </a:lnTo>
                <a:lnTo>
                  <a:pt x="75" y="0"/>
                </a:lnTo>
                <a:lnTo>
                  <a:pt x="75" y="59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21" name="Rectangle 49"/>
          <p:cNvSpPr>
            <a:spLocks noChangeArrowheads="1"/>
          </p:cNvSpPr>
          <p:nvPr/>
        </p:nvSpPr>
        <p:spPr bwMode="auto">
          <a:xfrm>
            <a:off x="1219200" y="2667000"/>
            <a:ext cx="49530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b="1" i="1">
                <a:solidFill>
                  <a:schemeClr val="accent2"/>
                </a:solidFill>
              </a:rPr>
              <a:t>Operator :</a:t>
            </a:r>
          </a:p>
          <a:p>
            <a:pPr algn="l"/>
            <a:r>
              <a:rPr lang="en-US" altLang="zh-TW" b="1" i="1"/>
              <a:t>     SCAN C using region index, create C</a:t>
            </a:r>
          </a:p>
          <a:p>
            <a:pPr algn="l"/>
            <a:r>
              <a:rPr lang="en-US" altLang="zh-TW" b="1" i="1"/>
              <a:t>      SCAN I using amount index, create I</a:t>
            </a:r>
          </a:p>
          <a:p>
            <a:pPr algn="l"/>
            <a:r>
              <a:rPr lang="en-US" altLang="zh-TW" b="1" i="1"/>
              <a:t>      SORT C?and I?on C#</a:t>
            </a:r>
          </a:p>
          <a:p>
            <a:pPr algn="l"/>
            <a:r>
              <a:rPr lang="en-US" altLang="zh-TW" b="1" i="1"/>
              <a:t>      JOIN C?and I?on C#</a:t>
            </a:r>
          </a:p>
          <a:p>
            <a:pPr algn="l"/>
            <a:r>
              <a:rPr lang="en-US" altLang="zh-TW" b="1" i="1"/>
              <a:t>      EXTRACT name field</a:t>
            </a:r>
          </a:p>
        </p:txBody>
      </p:sp>
      <p:sp>
        <p:nvSpPr>
          <p:cNvPr id="54322" name="Rectangle 50"/>
          <p:cNvSpPr>
            <a:spLocks noChangeArrowheads="1"/>
          </p:cNvSpPr>
          <p:nvPr/>
        </p:nvSpPr>
        <p:spPr bwMode="auto">
          <a:xfrm>
            <a:off x="1200150" y="3789363"/>
            <a:ext cx="4953000" cy="129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60000"/>
              </a:lnSpc>
            </a:pPr>
            <a:r>
              <a:rPr lang="en-US" altLang="zh-TW" b="1" i="1">
                <a:solidFill>
                  <a:schemeClr val="accent2"/>
                </a:solidFill>
              </a:rPr>
              <a:t>Calls to Access Method:</a:t>
            </a:r>
          </a:p>
          <a:p>
            <a:pPr algn="l"/>
            <a:r>
              <a:rPr lang="en-US" altLang="zh-TW" b="1" i="1"/>
              <a:t>             OPEN SCAN on C with region index</a:t>
            </a:r>
          </a:p>
          <a:p>
            <a:pPr algn="l"/>
            <a:r>
              <a:rPr lang="en-US" altLang="zh-TW" b="1" i="1"/>
              <a:t>             GET next tuple</a:t>
            </a:r>
          </a:p>
          <a:p>
            <a:pPr algn="l"/>
            <a:r>
              <a:rPr lang="en-US" altLang="zh-TW" b="1" i="1"/>
              <a:t>                            .</a:t>
            </a:r>
          </a:p>
          <a:p>
            <a:pPr algn="l"/>
            <a:r>
              <a:rPr lang="en-US" altLang="zh-TW" b="1" i="1"/>
              <a:t>                            .</a:t>
            </a:r>
          </a:p>
          <a:p>
            <a:pPr algn="l"/>
            <a:r>
              <a:rPr lang="en-US" altLang="zh-TW" b="1" i="1"/>
              <a:t>                            .</a:t>
            </a:r>
          </a:p>
        </p:txBody>
      </p:sp>
      <p:sp>
        <p:nvSpPr>
          <p:cNvPr id="54323" name="Rectangle 51"/>
          <p:cNvSpPr>
            <a:spLocks noChangeArrowheads="1"/>
          </p:cNvSpPr>
          <p:nvPr/>
        </p:nvSpPr>
        <p:spPr bwMode="auto">
          <a:xfrm>
            <a:off x="1143000" y="4876800"/>
            <a:ext cx="4953000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TW" b="1" i="1">
                <a:solidFill>
                  <a:schemeClr val="accent2"/>
                </a:solidFill>
              </a:rPr>
              <a:t>Calls to file system:</a:t>
            </a:r>
          </a:p>
          <a:p>
            <a:pPr algn="l">
              <a:lnSpc>
                <a:spcPct val="110000"/>
              </a:lnSpc>
            </a:pPr>
            <a:r>
              <a:rPr lang="en-US" altLang="zh-TW" b="1" i="1"/>
              <a:t>            GET10th to 25th bytes from</a:t>
            </a:r>
          </a:p>
          <a:p>
            <a:pPr algn="l"/>
            <a:r>
              <a:rPr lang="en-US" altLang="zh-TW" b="1" i="1"/>
              <a:t>                 block #6 of file #5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15-</a:t>
            </a:r>
            <a:fld id="{3E152042-7046-410A-8B80-0048E6F30137}" type="slidenum">
              <a:rPr lang="en-US" altLang="zh-TW" smtClean="0"/>
              <a:pPr/>
              <a:t>5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An Example</a:t>
            </a: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3175" y="1371600"/>
            <a:ext cx="7870825" cy="4648200"/>
          </a:xfrm>
        </p:spPr>
        <p:txBody>
          <a:bodyPr/>
          <a:lstStyle/>
          <a:p>
            <a:pPr lvl="2">
              <a:lnSpc>
                <a:spcPct val="90000"/>
              </a:lnSpc>
              <a:buFontTx/>
              <a:buNone/>
            </a:pPr>
            <a:r>
              <a:rPr lang="en-US" altLang="zh-TW" b="1"/>
              <a:t>Suppose:</a:t>
            </a:r>
            <a:r>
              <a:rPr lang="en-US" altLang="zh-TW"/>
              <a:t> |S| = 100,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/>
              <a:t>                 </a:t>
            </a:r>
            <a:r>
              <a:rPr lang="en-US" altLang="zh-TW" sz="1800"/>
              <a:t>|SP| = 10,000, and there are 50 tuples in SP with p# = 'p2'?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sz="1800"/>
              <a:t>                   Results are placed in Main Memory</a:t>
            </a:r>
            <a:r>
              <a:rPr lang="en-US" altLang="zh-TW"/>
              <a:t>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b="1"/>
              <a:t>Query in SQL: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/>
              <a:t>                </a:t>
            </a:r>
            <a:r>
              <a:rPr lang="en-US" altLang="zh-TW" sz="1800"/>
              <a:t>SELECT  S.*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sz="1800"/>
              <a:t>                  FROM     S,SP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sz="1800"/>
              <a:t>                 WHERE  S.S# = SP.S#  AND SP.P# = 'p2‘</a:t>
            </a:r>
          </a:p>
          <a:p>
            <a:pPr lvl="2" eaLnBrk="0" hangingPunct="0">
              <a:spcBef>
                <a:spcPct val="50000"/>
              </a:spcBef>
              <a:buSzTx/>
              <a:buFont typeface="Symbol" pitchFamily="18" charset="2"/>
              <a:buChar char="·"/>
            </a:pPr>
            <a:r>
              <a:rPr lang="en-US" altLang="zh-TW" b="1"/>
              <a:t>Method 1:</a:t>
            </a:r>
            <a:r>
              <a:rPr lang="en-US" altLang="zh-TW"/>
              <a:t> iteration (Join + Restrict)</a:t>
            </a:r>
          </a:p>
          <a:p>
            <a:pPr lvl="2">
              <a:buFontTx/>
              <a:buNone/>
            </a:pPr>
            <a:endParaRPr lang="en-US" altLang="zh-TW"/>
          </a:p>
          <a:p>
            <a:endParaRPr lang="zh-TW" altLang="en-US" sz="1800"/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2360613" y="3933825"/>
            <a:ext cx="5699125" cy="2162175"/>
            <a:chOff x="302" y="2987"/>
            <a:chExt cx="3590" cy="1362"/>
          </a:xfrm>
        </p:grpSpPr>
        <p:grpSp>
          <p:nvGrpSpPr>
            <p:cNvPr id="18437" name="Group 5"/>
            <p:cNvGrpSpPr>
              <a:grpSpLocks/>
            </p:cNvGrpSpPr>
            <p:nvPr/>
          </p:nvGrpSpPr>
          <p:grpSpPr bwMode="auto">
            <a:xfrm>
              <a:off x="302" y="2987"/>
              <a:ext cx="1791" cy="1022"/>
              <a:chOff x="302" y="2987"/>
              <a:chExt cx="1791" cy="1022"/>
            </a:xfrm>
          </p:grpSpPr>
          <p:sp>
            <p:nvSpPr>
              <p:cNvPr id="18438" name="Rectangle 6"/>
              <p:cNvSpPr>
                <a:spLocks noChangeArrowheads="1"/>
              </p:cNvSpPr>
              <p:nvPr/>
            </p:nvSpPr>
            <p:spPr bwMode="auto">
              <a:xfrm>
                <a:off x="774" y="3161"/>
                <a:ext cx="1299" cy="8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439" name="Line 7"/>
              <p:cNvSpPr>
                <a:spLocks noChangeShapeType="1"/>
              </p:cNvSpPr>
              <p:nvPr/>
            </p:nvSpPr>
            <p:spPr bwMode="auto">
              <a:xfrm>
                <a:off x="774" y="3384"/>
                <a:ext cx="129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440" name="Line 8"/>
              <p:cNvSpPr>
                <a:spLocks noChangeShapeType="1"/>
              </p:cNvSpPr>
              <p:nvPr/>
            </p:nvSpPr>
            <p:spPr bwMode="auto">
              <a:xfrm>
                <a:off x="949" y="3171"/>
                <a:ext cx="0" cy="8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441" name="Line 9"/>
              <p:cNvSpPr>
                <a:spLocks noChangeShapeType="1"/>
              </p:cNvSpPr>
              <p:nvPr/>
            </p:nvSpPr>
            <p:spPr bwMode="auto">
              <a:xfrm>
                <a:off x="1351" y="3171"/>
                <a:ext cx="0" cy="8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442" name="Line 10"/>
              <p:cNvSpPr>
                <a:spLocks noChangeShapeType="1"/>
              </p:cNvSpPr>
              <p:nvPr/>
            </p:nvSpPr>
            <p:spPr bwMode="auto">
              <a:xfrm>
                <a:off x="1759" y="3171"/>
                <a:ext cx="0" cy="8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443" name="Rectangle 11"/>
              <p:cNvSpPr>
                <a:spLocks noChangeArrowheads="1"/>
              </p:cNvSpPr>
              <p:nvPr/>
            </p:nvSpPr>
            <p:spPr bwMode="auto">
              <a:xfrm>
                <a:off x="946" y="3232"/>
                <a:ext cx="449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itchFamily="18" charset="0"/>
                    <a:ea typeface="新細明體" charset="-120"/>
                  </a:rPr>
                  <a:t>SNAME</a:t>
                </a:r>
              </a:p>
            </p:txBody>
          </p:sp>
          <p:sp>
            <p:nvSpPr>
              <p:cNvPr id="18444" name="Rectangle 12"/>
              <p:cNvSpPr>
                <a:spLocks noChangeArrowheads="1"/>
              </p:cNvSpPr>
              <p:nvPr/>
            </p:nvSpPr>
            <p:spPr bwMode="auto">
              <a:xfrm>
                <a:off x="1322" y="3222"/>
                <a:ext cx="476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itchFamily="18" charset="0"/>
                    <a:ea typeface="新細明體" charset="-120"/>
                  </a:rPr>
                  <a:t>STATUS</a:t>
                </a:r>
              </a:p>
            </p:txBody>
          </p:sp>
          <p:sp>
            <p:nvSpPr>
              <p:cNvPr id="18445" name="Rectangle 13"/>
              <p:cNvSpPr>
                <a:spLocks noChangeArrowheads="1"/>
              </p:cNvSpPr>
              <p:nvPr/>
            </p:nvSpPr>
            <p:spPr bwMode="auto">
              <a:xfrm>
                <a:off x="1755" y="3222"/>
                <a:ext cx="338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itchFamily="18" charset="0"/>
                    <a:ea typeface="新細明體" charset="-120"/>
                  </a:rPr>
                  <a:t>CITY</a:t>
                </a:r>
              </a:p>
            </p:txBody>
          </p:sp>
          <p:sp>
            <p:nvSpPr>
              <p:cNvPr id="18446" name="Rectangle 14"/>
              <p:cNvSpPr>
                <a:spLocks noChangeArrowheads="1"/>
              </p:cNvSpPr>
              <p:nvPr/>
            </p:nvSpPr>
            <p:spPr bwMode="auto">
              <a:xfrm>
                <a:off x="757" y="3232"/>
                <a:ext cx="215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itchFamily="18" charset="0"/>
                    <a:ea typeface="新細明體" charset="-120"/>
                  </a:rPr>
                  <a:t>S#</a:t>
                </a:r>
              </a:p>
            </p:txBody>
          </p:sp>
          <p:sp>
            <p:nvSpPr>
              <p:cNvPr id="18447" name="Rectangle 15"/>
              <p:cNvSpPr>
                <a:spLocks noChangeArrowheads="1"/>
              </p:cNvSpPr>
              <p:nvPr/>
            </p:nvSpPr>
            <p:spPr bwMode="auto">
              <a:xfrm>
                <a:off x="744" y="3423"/>
                <a:ext cx="215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itchFamily="18" charset="0"/>
                    <a:ea typeface="新細明體" charset="-120"/>
                  </a:rPr>
                  <a:t>S2</a:t>
                </a:r>
              </a:p>
            </p:txBody>
          </p:sp>
          <p:sp>
            <p:nvSpPr>
              <p:cNvPr id="18448" name="Rectangle 16"/>
              <p:cNvSpPr>
                <a:spLocks noChangeArrowheads="1"/>
              </p:cNvSpPr>
              <p:nvPr/>
            </p:nvSpPr>
            <p:spPr bwMode="auto">
              <a:xfrm>
                <a:off x="744" y="3537"/>
                <a:ext cx="215" cy="4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itchFamily="18" charset="0"/>
                    <a:ea typeface="新細明體" charset="-120"/>
                  </a:rPr>
                  <a:t>S5</a:t>
                </a:r>
              </a:p>
              <a:p>
                <a:pPr eaLnBrk="0" hangingPunct="0"/>
                <a:r>
                  <a:rPr lang="en-US" altLang="zh-TW">
                    <a:latin typeface="Times New Roman" pitchFamily="18" charset="0"/>
                    <a:ea typeface="新細明體" charset="-120"/>
                  </a:rPr>
                  <a:t>.</a:t>
                </a:r>
              </a:p>
              <a:p>
                <a:pPr eaLnBrk="0" hangingPunct="0"/>
                <a:r>
                  <a:rPr lang="en-US" altLang="zh-TW">
                    <a:latin typeface="Times New Roman" pitchFamily="18" charset="0"/>
                    <a:ea typeface="新細明體" charset="-120"/>
                  </a:rPr>
                  <a:t>S1</a:t>
                </a:r>
              </a:p>
            </p:txBody>
          </p:sp>
          <p:sp>
            <p:nvSpPr>
              <p:cNvPr id="18449" name="Rectangle 17"/>
              <p:cNvSpPr>
                <a:spLocks noChangeArrowheads="1"/>
              </p:cNvSpPr>
              <p:nvPr/>
            </p:nvSpPr>
            <p:spPr bwMode="auto">
              <a:xfrm>
                <a:off x="1096" y="3389"/>
                <a:ext cx="138" cy="5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itchFamily="18" charset="0"/>
                    <a:ea typeface="新細明體" charset="-120"/>
                  </a:rPr>
                  <a:t>.</a:t>
                </a:r>
              </a:p>
              <a:p>
                <a:pPr eaLnBrk="0" hangingPunct="0"/>
                <a:r>
                  <a:rPr lang="en-US" altLang="zh-TW">
                    <a:latin typeface="Times New Roman" pitchFamily="18" charset="0"/>
                    <a:ea typeface="新細明體" charset="-120"/>
                  </a:rPr>
                  <a:t>.</a:t>
                </a:r>
              </a:p>
              <a:p>
                <a:pPr eaLnBrk="0" hangingPunct="0"/>
                <a:r>
                  <a:rPr lang="en-US" altLang="zh-TW">
                    <a:latin typeface="Times New Roman" pitchFamily="18" charset="0"/>
                    <a:ea typeface="新細明體" charset="-120"/>
                  </a:rPr>
                  <a:t>.</a:t>
                </a:r>
              </a:p>
              <a:p>
                <a:pPr eaLnBrk="0" hangingPunct="0"/>
                <a:r>
                  <a:rPr lang="en-US" altLang="zh-TW">
                    <a:latin typeface="Times New Roman" pitchFamily="18" charset="0"/>
                    <a:ea typeface="新細明體" charset="-120"/>
                  </a:rPr>
                  <a:t>.</a:t>
                </a:r>
              </a:p>
            </p:txBody>
          </p:sp>
          <p:sp>
            <p:nvSpPr>
              <p:cNvPr id="18450" name="Rectangle 18"/>
              <p:cNvSpPr>
                <a:spLocks noChangeArrowheads="1"/>
              </p:cNvSpPr>
              <p:nvPr/>
            </p:nvSpPr>
            <p:spPr bwMode="auto">
              <a:xfrm>
                <a:off x="1510" y="3389"/>
                <a:ext cx="138" cy="5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itchFamily="18" charset="0"/>
                    <a:ea typeface="新細明體" charset="-120"/>
                  </a:rPr>
                  <a:t>.</a:t>
                </a:r>
              </a:p>
              <a:p>
                <a:pPr eaLnBrk="0" hangingPunct="0"/>
                <a:r>
                  <a:rPr lang="en-US" altLang="zh-TW">
                    <a:latin typeface="Times New Roman" pitchFamily="18" charset="0"/>
                    <a:ea typeface="新細明體" charset="-120"/>
                  </a:rPr>
                  <a:t>.</a:t>
                </a:r>
              </a:p>
              <a:p>
                <a:pPr eaLnBrk="0" hangingPunct="0"/>
                <a:r>
                  <a:rPr lang="en-US" altLang="zh-TW">
                    <a:latin typeface="Times New Roman" pitchFamily="18" charset="0"/>
                    <a:ea typeface="新細明體" charset="-120"/>
                  </a:rPr>
                  <a:t>.</a:t>
                </a:r>
              </a:p>
              <a:p>
                <a:pPr eaLnBrk="0" hangingPunct="0"/>
                <a:r>
                  <a:rPr lang="en-US" altLang="zh-TW">
                    <a:latin typeface="Times New Roman" pitchFamily="18" charset="0"/>
                    <a:ea typeface="新細明體" charset="-120"/>
                  </a:rPr>
                  <a:t>.</a:t>
                </a:r>
              </a:p>
            </p:txBody>
          </p:sp>
          <p:sp>
            <p:nvSpPr>
              <p:cNvPr id="18451" name="Rectangle 19"/>
              <p:cNvSpPr>
                <a:spLocks noChangeArrowheads="1"/>
              </p:cNvSpPr>
              <p:nvPr/>
            </p:nvSpPr>
            <p:spPr bwMode="auto">
              <a:xfrm>
                <a:off x="1868" y="3398"/>
                <a:ext cx="138" cy="5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itchFamily="18" charset="0"/>
                    <a:ea typeface="新細明體" charset="-120"/>
                  </a:rPr>
                  <a:t>.</a:t>
                </a:r>
              </a:p>
              <a:p>
                <a:pPr eaLnBrk="0" hangingPunct="0"/>
                <a:r>
                  <a:rPr lang="en-US" altLang="zh-TW">
                    <a:latin typeface="Times New Roman" pitchFamily="18" charset="0"/>
                    <a:ea typeface="新細明體" charset="-120"/>
                  </a:rPr>
                  <a:t>.</a:t>
                </a:r>
              </a:p>
              <a:p>
                <a:pPr eaLnBrk="0" hangingPunct="0"/>
                <a:r>
                  <a:rPr lang="en-US" altLang="zh-TW">
                    <a:latin typeface="Times New Roman" pitchFamily="18" charset="0"/>
                    <a:ea typeface="新細明體" charset="-120"/>
                  </a:rPr>
                  <a:t>.</a:t>
                </a:r>
              </a:p>
              <a:p>
                <a:pPr eaLnBrk="0" hangingPunct="0"/>
                <a:r>
                  <a:rPr lang="en-US" altLang="zh-TW">
                    <a:latin typeface="Times New Roman" pitchFamily="18" charset="0"/>
                    <a:ea typeface="新細明體" charset="-120"/>
                  </a:rPr>
                  <a:t>.</a:t>
                </a:r>
              </a:p>
            </p:txBody>
          </p:sp>
          <p:sp>
            <p:nvSpPr>
              <p:cNvPr id="18452" name="Rectangle 20"/>
              <p:cNvSpPr>
                <a:spLocks noChangeArrowheads="1"/>
              </p:cNvSpPr>
              <p:nvPr/>
            </p:nvSpPr>
            <p:spPr bwMode="auto">
              <a:xfrm>
                <a:off x="551" y="3407"/>
                <a:ext cx="258" cy="5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itchFamily="18" charset="0"/>
                    <a:ea typeface="新細明體" charset="-120"/>
                  </a:rPr>
                  <a:t>1</a:t>
                </a:r>
              </a:p>
              <a:p>
                <a:pPr eaLnBrk="0" hangingPunct="0"/>
                <a:r>
                  <a:rPr lang="en-US" altLang="zh-TW">
                    <a:latin typeface="Times New Roman" pitchFamily="18" charset="0"/>
                    <a:ea typeface="新細明體" charset="-120"/>
                  </a:rPr>
                  <a:t>2</a:t>
                </a:r>
              </a:p>
              <a:p>
                <a:pPr eaLnBrk="0" hangingPunct="0"/>
                <a:r>
                  <a:rPr lang="en-US" altLang="zh-TW">
                    <a:latin typeface="Times New Roman" pitchFamily="18" charset="0"/>
                    <a:ea typeface="新細明體" charset="-120"/>
                  </a:rPr>
                  <a:t>.</a:t>
                </a:r>
              </a:p>
              <a:p>
                <a:pPr eaLnBrk="0" hangingPunct="0"/>
                <a:r>
                  <a:rPr lang="en-US" altLang="zh-TW">
                    <a:latin typeface="Times New Roman" pitchFamily="18" charset="0"/>
                    <a:ea typeface="新細明體" charset="-120"/>
                  </a:rPr>
                  <a:t>100</a:t>
                </a:r>
              </a:p>
            </p:txBody>
          </p:sp>
          <p:sp>
            <p:nvSpPr>
              <p:cNvPr id="18453" name="Rectangle 21"/>
              <p:cNvSpPr>
                <a:spLocks noChangeArrowheads="1"/>
              </p:cNvSpPr>
              <p:nvPr/>
            </p:nvSpPr>
            <p:spPr bwMode="auto">
              <a:xfrm>
                <a:off x="755" y="2987"/>
                <a:ext cx="167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itchFamily="18" charset="0"/>
                    <a:ea typeface="新細明體" charset="-120"/>
                  </a:rPr>
                  <a:t>S</a:t>
                </a:r>
              </a:p>
            </p:txBody>
          </p:sp>
          <p:sp>
            <p:nvSpPr>
              <p:cNvPr id="18454" name="Line 22"/>
              <p:cNvSpPr>
                <a:spLocks noChangeShapeType="1"/>
              </p:cNvSpPr>
              <p:nvPr/>
            </p:nvSpPr>
            <p:spPr bwMode="auto">
              <a:xfrm>
                <a:off x="302" y="3463"/>
                <a:ext cx="2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455" name="Line 23"/>
              <p:cNvSpPr>
                <a:spLocks noChangeShapeType="1"/>
              </p:cNvSpPr>
              <p:nvPr/>
            </p:nvSpPr>
            <p:spPr bwMode="auto">
              <a:xfrm>
                <a:off x="458" y="3502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2937" y="3254"/>
              <a:ext cx="955" cy="7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57" name="Line 25"/>
            <p:cNvSpPr>
              <a:spLocks noChangeShapeType="1"/>
            </p:cNvSpPr>
            <p:nvPr/>
          </p:nvSpPr>
          <p:spPr bwMode="auto">
            <a:xfrm>
              <a:off x="3115" y="3254"/>
              <a:ext cx="0" cy="7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58" name="Line 26"/>
            <p:cNvSpPr>
              <a:spLocks noChangeShapeType="1"/>
            </p:cNvSpPr>
            <p:nvPr/>
          </p:nvSpPr>
          <p:spPr bwMode="auto">
            <a:xfrm>
              <a:off x="3504" y="3264"/>
              <a:ext cx="0" cy="7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59" name="Line 27"/>
            <p:cNvSpPr>
              <a:spLocks noChangeShapeType="1"/>
            </p:cNvSpPr>
            <p:nvPr/>
          </p:nvSpPr>
          <p:spPr bwMode="auto">
            <a:xfrm>
              <a:off x="2937" y="3434"/>
              <a:ext cx="9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2920" y="3298"/>
              <a:ext cx="215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S#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3202" y="3290"/>
              <a:ext cx="215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P#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3546" y="3298"/>
              <a:ext cx="311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QTY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2920" y="3459"/>
              <a:ext cx="215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S3</a:t>
              </a:r>
            </a:p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S1</a:t>
              </a:r>
            </a:p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S2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3254" y="3436"/>
              <a:ext cx="138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.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3638" y="3428"/>
              <a:ext cx="138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.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2591" y="3467"/>
              <a:ext cx="378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1</a:t>
              </a:r>
            </a:p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2</a:t>
              </a:r>
            </a:p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10,000</a:t>
              </a:r>
            </a:p>
          </p:txBody>
        </p:sp>
        <p:sp>
          <p:nvSpPr>
            <p:cNvPr id="18467" name="Line 35"/>
            <p:cNvSpPr>
              <a:spLocks noChangeShapeType="1"/>
            </p:cNvSpPr>
            <p:nvPr/>
          </p:nvSpPr>
          <p:spPr bwMode="auto">
            <a:xfrm>
              <a:off x="2403" y="3549"/>
              <a:ext cx="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68" name="Line 36"/>
            <p:cNvSpPr>
              <a:spLocks noChangeShapeType="1"/>
            </p:cNvSpPr>
            <p:nvPr/>
          </p:nvSpPr>
          <p:spPr bwMode="auto">
            <a:xfrm>
              <a:off x="2544" y="3600"/>
              <a:ext cx="0" cy="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69" name="Arc 37"/>
            <p:cNvSpPr>
              <a:spLocks/>
            </p:cNvSpPr>
            <p:nvPr/>
          </p:nvSpPr>
          <p:spPr bwMode="auto">
            <a:xfrm>
              <a:off x="2215" y="3672"/>
              <a:ext cx="286" cy="27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524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524" y="21599"/>
                  </a:moveTo>
                  <a:cubicBezTo>
                    <a:pt x="9624" y="21557"/>
                    <a:pt x="0" y="11899"/>
                    <a:pt x="0" y="0"/>
                  </a:cubicBezTo>
                </a:path>
                <a:path w="21600" h="21600" stroke="0" extrusionOk="0">
                  <a:moveTo>
                    <a:pt x="21524" y="21599"/>
                  </a:moveTo>
                  <a:cubicBezTo>
                    <a:pt x="9624" y="21557"/>
                    <a:pt x="0" y="1189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70" name="Arc 38"/>
            <p:cNvSpPr>
              <a:spLocks/>
            </p:cNvSpPr>
            <p:nvPr/>
          </p:nvSpPr>
          <p:spPr bwMode="auto">
            <a:xfrm>
              <a:off x="2216" y="3555"/>
              <a:ext cx="96" cy="103"/>
            </a:xfrm>
            <a:custGeom>
              <a:avLst/>
              <a:gdLst>
                <a:gd name="G0" fmla="+- 21599 0 0"/>
                <a:gd name="G1" fmla="+- 21599 0 0"/>
                <a:gd name="G2" fmla="+- 21600 0 0"/>
                <a:gd name="T0" fmla="*/ 0 w 21599"/>
                <a:gd name="T1" fmla="*/ 21391 h 21599"/>
                <a:gd name="T2" fmla="*/ 21376 w 21599"/>
                <a:gd name="T3" fmla="*/ 0 h 21599"/>
                <a:gd name="T4" fmla="*/ 21599 w 21599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9" h="21599" fill="none" extrusionOk="0">
                  <a:moveTo>
                    <a:pt x="0" y="21391"/>
                  </a:moveTo>
                  <a:cubicBezTo>
                    <a:pt x="113" y="9630"/>
                    <a:pt x="9615" y="121"/>
                    <a:pt x="21376" y="0"/>
                  </a:cubicBezTo>
                </a:path>
                <a:path w="21599" h="21599" stroke="0" extrusionOk="0">
                  <a:moveTo>
                    <a:pt x="0" y="21391"/>
                  </a:moveTo>
                  <a:cubicBezTo>
                    <a:pt x="113" y="9630"/>
                    <a:pt x="9615" y="121"/>
                    <a:pt x="21376" y="0"/>
                  </a:cubicBezTo>
                  <a:lnTo>
                    <a:pt x="21599" y="215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2017" y="4213"/>
              <a:ext cx="226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60000"/>
                </a:lnSpc>
              </a:pPr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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2923" y="3114"/>
              <a:ext cx="220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SP</a:t>
              </a:r>
            </a:p>
          </p:txBody>
        </p:sp>
      </p:grpSp>
      <p:sp>
        <p:nvSpPr>
          <p:cNvPr id="18473" name="Rectangle 41"/>
          <p:cNvSpPr>
            <a:spLocks noChangeArrowheads="1"/>
          </p:cNvSpPr>
          <p:nvPr/>
        </p:nvSpPr>
        <p:spPr bwMode="auto">
          <a:xfrm>
            <a:off x="3729038" y="5734050"/>
            <a:ext cx="31448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TW" altLang="en-US"/>
              <a:t> </a:t>
            </a:r>
            <a:r>
              <a:rPr lang="en-US" altLang="zh-TW"/>
              <a:t>Cost = 100 * 10,000 = 1,000,000 tuple I/O's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15-</a:t>
            </a:r>
            <a:fld id="{3E152042-7046-410A-8B80-0048E6F30137}" type="slidenum">
              <a:rPr lang="en-US" altLang="zh-TW" smtClean="0"/>
              <a:pPr/>
              <a:t>6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An Example </a:t>
            </a:r>
            <a:r>
              <a:rPr lang="en-US" altLang="zh-TW" sz="1600" b="0">
                <a:solidFill>
                  <a:schemeClr val="tx1"/>
                </a:solidFill>
                <a:ea typeface="新細明體" charset="-120"/>
              </a:rPr>
              <a:t>(cont.)</a:t>
            </a:r>
            <a:endParaRPr lang="zh-TW" altLang="en-US" sz="1600" b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7013" y="1484313"/>
            <a:ext cx="6408737" cy="4648200"/>
          </a:xfrm>
        </p:spPr>
        <p:txBody>
          <a:bodyPr/>
          <a:lstStyle/>
          <a:p>
            <a:pPr lvl="1">
              <a:buSzPct val="120000"/>
              <a:buFontTx/>
              <a:buChar char="•"/>
            </a:pPr>
            <a:r>
              <a:rPr lang="en-US" altLang="zh-TW" sz="1800" b="1"/>
              <a:t>Method 2:</a:t>
            </a:r>
            <a:r>
              <a:rPr lang="en-US" altLang="zh-TW" sz="1800"/>
              <a:t> Restriction              iteration Join</a:t>
            </a:r>
            <a:endParaRPr lang="zh-TW" altLang="en-US" sz="1800"/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2206625" y="2098675"/>
            <a:ext cx="2159000" cy="1485900"/>
            <a:chOff x="552" y="841"/>
            <a:chExt cx="1360" cy="936"/>
          </a:xfrm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870" y="1010"/>
              <a:ext cx="1042" cy="76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>
              <a:off x="1065" y="1010"/>
              <a:ext cx="0" cy="7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>
              <a:off x="1488" y="1008"/>
              <a:ext cx="0" cy="7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64" name="Line 8"/>
            <p:cNvSpPr>
              <a:spLocks noChangeShapeType="1"/>
            </p:cNvSpPr>
            <p:nvPr/>
          </p:nvSpPr>
          <p:spPr bwMode="auto">
            <a:xfrm>
              <a:off x="870" y="1198"/>
              <a:ext cx="10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861" y="1057"/>
              <a:ext cx="215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S#</a:t>
              </a:r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1169" y="1049"/>
              <a:ext cx="215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P#</a:t>
              </a:r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1548" y="1057"/>
              <a:ext cx="311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QTY</a:t>
              </a: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861" y="1225"/>
              <a:ext cx="215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S3</a:t>
              </a:r>
            </a:p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S1</a:t>
              </a:r>
            </a:p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S2</a:t>
              </a: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1190" y="1225"/>
              <a:ext cx="215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P4</a:t>
              </a:r>
            </a:p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P2</a:t>
              </a:r>
            </a:p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P2</a:t>
              </a:r>
            </a:p>
          </p:txBody>
        </p:sp>
        <p:sp>
          <p:nvSpPr>
            <p:cNvPr id="19470" name="Rectangle 14"/>
            <p:cNvSpPr>
              <a:spLocks noChangeArrowheads="1"/>
            </p:cNvSpPr>
            <p:nvPr/>
          </p:nvSpPr>
          <p:spPr bwMode="auto">
            <a:xfrm>
              <a:off x="1641" y="1193"/>
              <a:ext cx="138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.</a:t>
              </a:r>
            </a:p>
          </p:txBody>
        </p:sp>
        <p:sp>
          <p:nvSpPr>
            <p:cNvPr id="19471" name="Rectangle 15"/>
            <p:cNvSpPr>
              <a:spLocks noChangeArrowheads="1"/>
            </p:cNvSpPr>
            <p:nvPr/>
          </p:nvSpPr>
          <p:spPr bwMode="auto">
            <a:xfrm>
              <a:off x="552" y="1241"/>
              <a:ext cx="354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1</a:t>
              </a:r>
            </a:p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2</a:t>
              </a:r>
            </a:p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10000</a:t>
              </a:r>
            </a:p>
          </p:txBody>
        </p:sp>
        <p:sp>
          <p:nvSpPr>
            <p:cNvPr id="19472" name="Rectangle 16"/>
            <p:cNvSpPr>
              <a:spLocks noChangeArrowheads="1"/>
            </p:cNvSpPr>
            <p:nvPr/>
          </p:nvSpPr>
          <p:spPr bwMode="auto">
            <a:xfrm>
              <a:off x="852" y="841"/>
              <a:ext cx="220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SP</a:t>
              </a:r>
            </a:p>
          </p:txBody>
        </p:sp>
      </p:grpSp>
      <p:grpSp>
        <p:nvGrpSpPr>
          <p:cNvPr id="19473" name="Group 17"/>
          <p:cNvGrpSpPr>
            <a:grpSpLocks/>
          </p:cNvGrpSpPr>
          <p:nvPr/>
        </p:nvGrpSpPr>
        <p:grpSpPr bwMode="auto">
          <a:xfrm>
            <a:off x="5329238" y="2147888"/>
            <a:ext cx="2647950" cy="1458912"/>
            <a:chOff x="2519" y="872"/>
            <a:chExt cx="1668" cy="919"/>
          </a:xfrm>
        </p:grpSpPr>
        <p:sp>
          <p:nvSpPr>
            <p:cNvPr id="19474" name="Rectangle 18"/>
            <p:cNvSpPr>
              <a:spLocks noChangeArrowheads="1"/>
            </p:cNvSpPr>
            <p:nvPr/>
          </p:nvSpPr>
          <p:spPr bwMode="auto">
            <a:xfrm>
              <a:off x="2785" y="1039"/>
              <a:ext cx="1402" cy="7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75" name="Line 19"/>
            <p:cNvSpPr>
              <a:spLocks noChangeShapeType="1"/>
            </p:cNvSpPr>
            <p:nvPr/>
          </p:nvSpPr>
          <p:spPr bwMode="auto">
            <a:xfrm>
              <a:off x="3048" y="1039"/>
              <a:ext cx="0" cy="7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76" name="Line 20"/>
            <p:cNvSpPr>
              <a:spLocks noChangeShapeType="1"/>
            </p:cNvSpPr>
            <p:nvPr/>
          </p:nvSpPr>
          <p:spPr bwMode="auto">
            <a:xfrm>
              <a:off x="3610" y="1039"/>
              <a:ext cx="0" cy="7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77" name="Line 21"/>
            <p:cNvSpPr>
              <a:spLocks noChangeShapeType="1"/>
            </p:cNvSpPr>
            <p:nvPr/>
          </p:nvSpPr>
          <p:spPr bwMode="auto">
            <a:xfrm>
              <a:off x="2785" y="1223"/>
              <a:ext cx="14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78" name="Rectangle 22"/>
            <p:cNvSpPr>
              <a:spLocks noChangeArrowheads="1"/>
            </p:cNvSpPr>
            <p:nvPr/>
          </p:nvSpPr>
          <p:spPr bwMode="auto">
            <a:xfrm>
              <a:off x="2810" y="1084"/>
              <a:ext cx="215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S#</a:t>
              </a:r>
            </a:p>
          </p:txBody>
        </p:sp>
        <p:sp>
          <p:nvSpPr>
            <p:cNvPr id="19479" name="Rectangle 23"/>
            <p:cNvSpPr>
              <a:spLocks noChangeArrowheads="1"/>
            </p:cNvSpPr>
            <p:nvPr/>
          </p:nvSpPr>
          <p:spPr bwMode="auto">
            <a:xfrm>
              <a:off x="3224" y="1076"/>
              <a:ext cx="215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P#</a:t>
              </a:r>
            </a:p>
          </p:txBody>
        </p:sp>
        <p:sp>
          <p:nvSpPr>
            <p:cNvPr id="19480" name="Rectangle 24"/>
            <p:cNvSpPr>
              <a:spLocks noChangeArrowheads="1"/>
            </p:cNvSpPr>
            <p:nvPr/>
          </p:nvSpPr>
          <p:spPr bwMode="auto">
            <a:xfrm>
              <a:off x="3750" y="1084"/>
              <a:ext cx="311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QTY</a:t>
              </a:r>
            </a:p>
          </p:txBody>
        </p:sp>
        <p:sp>
          <p:nvSpPr>
            <p:cNvPr id="19481" name="Rectangle 25"/>
            <p:cNvSpPr>
              <a:spLocks noChangeArrowheads="1"/>
            </p:cNvSpPr>
            <p:nvPr/>
          </p:nvSpPr>
          <p:spPr bwMode="auto">
            <a:xfrm>
              <a:off x="2810" y="1248"/>
              <a:ext cx="215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S1</a:t>
              </a:r>
            </a:p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S3</a:t>
              </a:r>
            </a:p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S2</a:t>
              </a:r>
            </a:p>
          </p:txBody>
        </p:sp>
        <p:sp>
          <p:nvSpPr>
            <p:cNvPr id="19482" name="Rectangle 26"/>
            <p:cNvSpPr>
              <a:spLocks noChangeArrowheads="1"/>
            </p:cNvSpPr>
            <p:nvPr/>
          </p:nvSpPr>
          <p:spPr bwMode="auto">
            <a:xfrm>
              <a:off x="3252" y="1248"/>
              <a:ext cx="215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P2</a:t>
              </a:r>
            </a:p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P2</a:t>
              </a:r>
            </a:p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P2</a:t>
              </a:r>
            </a:p>
          </p:txBody>
        </p:sp>
        <p:sp>
          <p:nvSpPr>
            <p:cNvPr id="19483" name="Rectangle 27"/>
            <p:cNvSpPr>
              <a:spLocks noChangeArrowheads="1"/>
            </p:cNvSpPr>
            <p:nvPr/>
          </p:nvSpPr>
          <p:spPr bwMode="auto">
            <a:xfrm>
              <a:off x="3845" y="1217"/>
              <a:ext cx="138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.</a:t>
              </a:r>
            </a:p>
          </p:txBody>
        </p:sp>
        <p:sp>
          <p:nvSpPr>
            <p:cNvPr id="19484" name="Rectangle 28"/>
            <p:cNvSpPr>
              <a:spLocks noChangeArrowheads="1"/>
            </p:cNvSpPr>
            <p:nvPr/>
          </p:nvSpPr>
          <p:spPr bwMode="auto">
            <a:xfrm>
              <a:off x="2519" y="1264"/>
              <a:ext cx="210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1</a:t>
              </a:r>
            </a:p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2</a:t>
              </a:r>
            </a:p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50</a:t>
              </a:r>
            </a:p>
          </p:txBody>
        </p:sp>
        <p:sp>
          <p:nvSpPr>
            <p:cNvPr id="19485" name="Rectangle 29"/>
            <p:cNvSpPr>
              <a:spLocks noChangeArrowheads="1"/>
            </p:cNvSpPr>
            <p:nvPr/>
          </p:nvSpPr>
          <p:spPr bwMode="auto">
            <a:xfrm>
              <a:off x="2790" y="872"/>
              <a:ext cx="237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SP'</a:t>
              </a:r>
            </a:p>
          </p:txBody>
        </p:sp>
      </p:grp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4581525" y="2555875"/>
            <a:ext cx="7350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latin typeface="Times New Roman" pitchFamily="18" charset="0"/>
                <a:ea typeface="新細明體" charset="-120"/>
              </a:rPr>
              <a:t>restrict</a:t>
            </a:r>
          </a:p>
        </p:txBody>
      </p: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4532313" y="3190875"/>
            <a:ext cx="8255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p#= 'p2'</a:t>
            </a:r>
          </a:p>
        </p:txBody>
      </p:sp>
      <p:sp>
        <p:nvSpPr>
          <p:cNvPr id="19488" name="Line 32"/>
          <p:cNvSpPr>
            <a:spLocks noChangeShapeType="1"/>
          </p:cNvSpPr>
          <p:nvPr/>
        </p:nvSpPr>
        <p:spPr bwMode="auto">
          <a:xfrm>
            <a:off x="4665663" y="1700213"/>
            <a:ext cx="376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89" name="AutoShape 33"/>
          <p:cNvSpPr>
            <a:spLocks noChangeArrowheads="1"/>
          </p:cNvSpPr>
          <p:nvPr/>
        </p:nvSpPr>
        <p:spPr bwMode="auto">
          <a:xfrm>
            <a:off x="4583113" y="2922588"/>
            <a:ext cx="787400" cy="204787"/>
          </a:xfrm>
          <a:prstGeom prst="rightArrow">
            <a:avLst>
              <a:gd name="adj1" fmla="val 50000"/>
              <a:gd name="adj2" fmla="val 192266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2693988" y="3978275"/>
            <a:ext cx="1973262" cy="1101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91" name="Line 35"/>
          <p:cNvSpPr>
            <a:spLocks noChangeShapeType="1"/>
          </p:cNvSpPr>
          <p:nvPr/>
        </p:nvSpPr>
        <p:spPr bwMode="auto">
          <a:xfrm>
            <a:off x="2693988" y="4270375"/>
            <a:ext cx="19732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92" name="Line 36"/>
          <p:cNvSpPr>
            <a:spLocks noChangeShapeType="1"/>
          </p:cNvSpPr>
          <p:nvPr/>
        </p:nvSpPr>
        <p:spPr bwMode="auto">
          <a:xfrm>
            <a:off x="3017838" y="3990975"/>
            <a:ext cx="0" cy="1100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93" name="Line 37"/>
          <p:cNvSpPr>
            <a:spLocks noChangeShapeType="1"/>
          </p:cNvSpPr>
          <p:nvPr/>
        </p:nvSpPr>
        <p:spPr bwMode="auto">
          <a:xfrm>
            <a:off x="3594100" y="3990975"/>
            <a:ext cx="0" cy="1100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94" name="Line 38"/>
          <p:cNvSpPr>
            <a:spLocks noChangeShapeType="1"/>
          </p:cNvSpPr>
          <p:nvPr/>
        </p:nvSpPr>
        <p:spPr bwMode="auto">
          <a:xfrm>
            <a:off x="4233863" y="3990975"/>
            <a:ext cx="0" cy="1100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95" name="Rectangle 39"/>
          <p:cNvSpPr>
            <a:spLocks noChangeArrowheads="1"/>
          </p:cNvSpPr>
          <p:nvPr/>
        </p:nvSpPr>
        <p:spPr bwMode="auto">
          <a:xfrm>
            <a:off x="2922588" y="4051300"/>
            <a:ext cx="750887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zh-TW" altLang="en-US"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SNAME</a:t>
            </a:r>
          </a:p>
        </p:txBody>
      </p:sp>
      <p:sp>
        <p:nvSpPr>
          <p:cNvPr id="19496" name="Rectangle 40"/>
          <p:cNvSpPr>
            <a:spLocks noChangeArrowheads="1"/>
          </p:cNvSpPr>
          <p:nvPr/>
        </p:nvSpPr>
        <p:spPr bwMode="auto">
          <a:xfrm>
            <a:off x="3492500" y="4040188"/>
            <a:ext cx="793750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zh-TW" altLang="en-US"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STATUS</a:t>
            </a:r>
          </a:p>
        </p:txBody>
      </p:sp>
      <p:sp>
        <p:nvSpPr>
          <p:cNvPr id="19497" name="Rectangle 41"/>
          <p:cNvSpPr>
            <a:spLocks noChangeArrowheads="1"/>
          </p:cNvSpPr>
          <p:nvPr/>
        </p:nvSpPr>
        <p:spPr bwMode="auto">
          <a:xfrm>
            <a:off x="4173538" y="4040188"/>
            <a:ext cx="536575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CITY</a:t>
            </a:r>
          </a:p>
        </p:txBody>
      </p: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2662238" y="4051300"/>
            <a:ext cx="34131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S#</a:t>
            </a:r>
          </a:p>
        </p:txBody>
      </p:sp>
      <p:sp>
        <p:nvSpPr>
          <p:cNvPr id="19499" name="Rectangle 43"/>
          <p:cNvSpPr>
            <a:spLocks noChangeArrowheads="1"/>
          </p:cNvSpPr>
          <p:nvPr/>
        </p:nvSpPr>
        <p:spPr bwMode="auto">
          <a:xfrm>
            <a:off x="2641600" y="4303713"/>
            <a:ext cx="341313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S2</a:t>
            </a:r>
          </a:p>
        </p:txBody>
      </p:sp>
      <p:sp>
        <p:nvSpPr>
          <p:cNvPr id="19500" name="Rectangle 44"/>
          <p:cNvSpPr>
            <a:spLocks noChangeArrowheads="1"/>
          </p:cNvSpPr>
          <p:nvPr/>
        </p:nvSpPr>
        <p:spPr bwMode="auto">
          <a:xfrm>
            <a:off x="2622550" y="4452938"/>
            <a:ext cx="379413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S5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 S1</a:t>
            </a:r>
          </a:p>
        </p:txBody>
      </p:sp>
      <p:sp>
        <p:nvSpPr>
          <p:cNvPr id="19501" name="Rectangle 45"/>
          <p:cNvSpPr>
            <a:spLocks noChangeArrowheads="1"/>
          </p:cNvSpPr>
          <p:nvPr/>
        </p:nvSpPr>
        <p:spPr bwMode="auto">
          <a:xfrm>
            <a:off x="3179763" y="4259263"/>
            <a:ext cx="2190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</p:txBody>
      </p:sp>
      <p:sp>
        <p:nvSpPr>
          <p:cNvPr id="19502" name="Rectangle 46"/>
          <p:cNvSpPr>
            <a:spLocks noChangeArrowheads="1"/>
          </p:cNvSpPr>
          <p:nvPr/>
        </p:nvSpPr>
        <p:spPr bwMode="auto">
          <a:xfrm>
            <a:off x="3808413" y="4259263"/>
            <a:ext cx="2190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</p:txBody>
      </p:sp>
      <p:sp>
        <p:nvSpPr>
          <p:cNvPr id="19503" name="Rectangle 47"/>
          <p:cNvSpPr>
            <a:spLocks noChangeArrowheads="1"/>
          </p:cNvSpPr>
          <p:nvPr/>
        </p:nvSpPr>
        <p:spPr bwMode="auto">
          <a:xfrm>
            <a:off x="4349750" y="4270375"/>
            <a:ext cx="2190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</p:txBody>
      </p:sp>
      <p:sp>
        <p:nvSpPr>
          <p:cNvPr id="19504" name="Rectangle 48"/>
          <p:cNvSpPr>
            <a:spLocks noChangeArrowheads="1"/>
          </p:cNvSpPr>
          <p:nvPr/>
        </p:nvSpPr>
        <p:spPr bwMode="auto">
          <a:xfrm>
            <a:off x="2333625" y="4302125"/>
            <a:ext cx="4857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1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2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100  </a:t>
            </a:r>
          </a:p>
        </p:txBody>
      </p:sp>
      <p:sp>
        <p:nvSpPr>
          <p:cNvPr id="19505" name="Rectangle 49"/>
          <p:cNvSpPr>
            <a:spLocks noChangeArrowheads="1"/>
          </p:cNvSpPr>
          <p:nvPr/>
        </p:nvSpPr>
        <p:spPr bwMode="auto">
          <a:xfrm>
            <a:off x="2662238" y="3729038"/>
            <a:ext cx="265112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S</a:t>
            </a:r>
          </a:p>
        </p:txBody>
      </p:sp>
      <p:sp>
        <p:nvSpPr>
          <p:cNvPr id="19506" name="Line 50"/>
          <p:cNvSpPr>
            <a:spLocks noChangeShapeType="1"/>
          </p:cNvSpPr>
          <p:nvPr/>
        </p:nvSpPr>
        <p:spPr bwMode="auto">
          <a:xfrm>
            <a:off x="1978025" y="4373563"/>
            <a:ext cx="414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507" name="Line 51"/>
          <p:cNvSpPr>
            <a:spLocks noChangeShapeType="1"/>
          </p:cNvSpPr>
          <p:nvPr/>
        </p:nvSpPr>
        <p:spPr bwMode="auto">
          <a:xfrm>
            <a:off x="2168525" y="4421188"/>
            <a:ext cx="0" cy="53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508" name="Rectangle 52"/>
          <p:cNvSpPr>
            <a:spLocks noChangeArrowheads="1"/>
          </p:cNvSpPr>
          <p:nvPr/>
        </p:nvSpPr>
        <p:spPr bwMode="auto">
          <a:xfrm>
            <a:off x="6130925" y="4040188"/>
            <a:ext cx="1697038" cy="104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509" name="Line 53"/>
          <p:cNvSpPr>
            <a:spLocks noChangeShapeType="1"/>
          </p:cNvSpPr>
          <p:nvPr/>
        </p:nvSpPr>
        <p:spPr bwMode="auto">
          <a:xfrm>
            <a:off x="6588125" y="4040188"/>
            <a:ext cx="0" cy="1044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510" name="Line 54"/>
          <p:cNvSpPr>
            <a:spLocks noChangeShapeType="1"/>
          </p:cNvSpPr>
          <p:nvPr/>
        </p:nvSpPr>
        <p:spPr bwMode="auto">
          <a:xfrm>
            <a:off x="7121525" y="4040188"/>
            <a:ext cx="0" cy="1044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511" name="Line 55"/>
          <p:cNvSpPr>
            <a:spLocks noChangeShapeType="1"/>
          </p:cNvSpPr>
          <p:nvPr/>
        </p:nvSpPr>
        <p:spPr bwMode="auto">
          <a:xfrm>
            <a:off x="6130925" y="4268788"/>
            <a:ext cx="1697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512" name="Rectangle 56"/>
          <p:cNvSpPr>
            <a:spLocks noChangeArrowheads="1"/>
          </p:cNvSpPr>
          <p:nvPr/>
        </p:nvSpPr>
        <p:spPr bwMode="auto">
          <a:xfrm>
            <a:off x="6130925" y="4040188"/>
            <a:ext cx="341313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S#</a:t>
            </a:r>
          </a:p>
        </p:txBody>
      </p:sp>
      <p:sp>
        <p:nvSpPr>
          <p:cNvPr id="19513" name="Rectangle 57"/>
          <p:cNvSpPr>
            <a:spLocks noChangeArrowheads="1"/>
          </p:cNvSpPr>
          <p:nvPr/>
        </p:nvSpPr>
        <p:spPr bwMode="auto">
          <a:xfrm>
            <a:off x="6634163" y="4037013"/>
            <a:ext cx="341312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P#</a:t>
            </a:r>
          </a:p>
        </p:txBody>
      </p:sp>
      <p:sp>
        <p:nvSpPr>
          <p:cNvPr id="19514" name="Rectangle 58"/>
          <p:cNvSpPr>
            <a:spLocks noChangeArrowheads="1"/>
          </p:cNvSpPr>
          <p:nvPr/>
        </p:nvSpPr>
        <p:spPr bwMode="auto">
          <a:xfrm>
            <a:off x="7273925" y="4040188"/>
            <a:ext cx="493713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QTY</a:t>
            </a:r>
          </a:p>
        </p:txBody>
      </p:sp>
      <p:sp>
        <p:nvSpPr>
          <p:cNvPr id="19515" name="Rectangle 59"/>
          <p:cNvSpPr>
            <a:spLocks noChangeArrowheads="1"/>
          </p:cNvSpPr>
          <p:nvPr/>
        </p:nvSpPr>
        <p:spPr bwMode="auto">
          <a:xfrm>
            <a:off x="6130925" y="4268788"/>
            <a:ext cx="341313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S1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S3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S2</a:t>
            </a:r>
          </a:p>
        </p:txBody>
      </p:sp>
      <p:sp>
        <p:nvSpPr>
          <p:cNvPr id="19516" name="Rectangle 60"/>
          <p:cNvSpPr>
            <a:spLocks noChangeArrowheads="1"/>
          </p:cNvSpPr>
          <p:nvPr/>
        </p:nvSpPr>
        <p:spPr bwMode="auto">
          <a:xfrm>
            <a:off x="6656388" y="4287838"/>
            <a:ext cx="341312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P2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P2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P2</a:t>
            </a:r>
          </a:p>
        </p:txBody>
      </p:sp>
      <p:sp>
        <p:nvSpPr>
          <p:cNvPr id="19517" name="Rectangle 61"/>
          <p:cNvSpPr>
            <a:spLocks noChangeArrowheads="1"/>
          </p:cNvSpPr>
          <p:nvPr/>
        </p:nvSpPr>
        <p:spPr bwMode="auto">
          <a:xfrm>
            <a:off x="7426325" y="4192588"/>
            <a:ext cx="2190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</p:txBody>
      </p:sp>
      <p:sp>
        <p:nvSpPr>
          <p:cNvPr id="19518" name="Rectangle 62"/>
          <p:cNvSpPr>
            <a:spLocks noChangeArrowheads="1"/>
          </p:cNvSpPr>
          <p:nvPr/>
        </p:nvSpPr>
        <p:spPr bwMode="auto">
          <a:xfrm>
            <a:off x="5800725" y="4287838"/>
            <a:ext cx="3333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1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2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50</a:t>
            </a:r>
          </a:p>
        </p:txBody>
      </p:sp>
      <p:sp>
        <p:nvSpPr>
          <p:cNvPr id="19519" name="Line 63"/>
          <p:cNvSpPr>
            <a:spLocks noChangeShapeType="1"/>
          </p:cNvSpPr>
          <p:nvPr/>
        </p:nvSpPr>
        <p:spPr bwMode="auto">
          <a:xfrm>
            <a:off x="5191125" y="4410075"/>
            <a:ext cx="534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520" name="Line 64"/>
          <p:cNvSpPr>
            <a:spLocks noChangeShapeType="1"/>
          </p:cNvSpPr>
          <p:nvPr/>
        </p:nvSpPr>
        <p:spPr bwMode="auto">
          <a:xfrm>
            <a:off x="5445125" y="4497388"/>
            <a:ext cx="0" cy="477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521" name="Arc 65"/>
          <p:cNvSpPr>
            <a:spLocks/>
          </p:cNvSpPr>
          <p:nvPr/>
        </p:nvSpPr>
        <p:spPr bwMode="auto">
          <a:xfrm>
            <a:off x="4857750" y="4584700"/>
            <a:ext cx="508000" cy="388938"/>
          </a:xfrm>
          <a:custGeom>
            <a:avLst/>
            <a:gdLst>
              <a:gd name="G0" fmla="+- 21600 0 0"/>
              <a:gd name="G1" fmla="+- 89 0 0"/>
              <a:gd name="G2" fmla="+- 21600 0 0"/>
              <a:gd name="T0" fmla="*/ 21600 w 21600"/>
              <a:gd name="T1" fmla="*/ 21689 h 21689"/>
              <a:gd name="T2" fmla="*/ 0 w 21600"/>
              <a:gd name="T3" fmla="*/ 0 h 21689"/>
              <a:gd name="T4" fmla="*/ 21600 w 21600"/>
              <a:gd name="T5" fmla="*/ 89 h 2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89" fill="none" extrusionOk="0">
                <a:moveTo>
                  <a:pt x="21600" y="21689"/>
                </a:moveTo>
                <a:cubicBezTo>
                  <a:pt x="9670" y="21689"/>
                  <a:pt x="0" y="12018"/>
                  <a:pt x="0" y="89"/>
                </a:cubicBezTo>
                <a:cubicBezTo>
                  <a:pt x="-1" y="59"/>
                  <a:pt x="0" y="29"/>
                  <a:pt x="0" y="0"/>
                </a:cubicBezTo>
              </a:path>
              <a:path w="21600" h="21689" stroke="0" extrusionOk="0">
                <a:moveTo>
                  <a:pt x="21600" y="21689"/>
                </a:moveTo>
                <a:cubicBezTo>
                  <a:pt x="9670" y="21689"/>
                  <a:pt x="0" y="12018"/>
                  <a:pt x="0" y="89"/>
                </a:cubicBezTo>
                <a:cubicBezTo>
                  <a:pt x="-1" y="59"/>
                  <a:pt x="0" y="29"/>
                  <a:pt x="0" y="0"/>
                </a:cubicBezTo>
                <a:lnTo>
                  <a:pt x="21600" y="89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522" name="Arc 66"/>
          <p:cNvSpPr>
            <a:spLocks/>
          </p:cNvSpPr>
          <p:nvPr/>
        </p:nvSpPr>
        <p:spPr bwMode="auto">
          <a:xfrm>
            <a:off x="4859338" y="4419600"/>
            <a:ext cx="171450" cy="146050"/>
          </a:xfrm>
          <a:custGeom>
            <a:avLst/>
            <a:gdLst>
              <a:gd name="G0" fmla="+- 21599 0 0"/>
              <a:gd name="G1" fmla="+- 21599 0 0"/>
              <a:gd name="G2" fmla="+- 21600 0 0"/>
              <a:gd name="T0" fmla="*/ 0 w 21599"/>
              <a:gd name="T1" fmla="*/ 21367 h 21599"/>
              <a:gd name="T2" fmla="*/ 21401 w 21599"/>
              <a:gd name="T3" fmla="*/ 0 h 21599"/>
              <a:gd name="T4" fmla="*/ 21599 w 21599"/>
              <a:gd name="T5" fmla="*/ 21599 h 2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9" h="21599" fill="none" extrusionOk="0">
                <a:moveTo>
                  <a:pt x="0" y="21367"/>
                </a:moveTo>
                <a:cubicBezTo>
                  <a:pt x="126" y="9605"/>
                  <a:pt x="9639" y="107"/>
                  <a:pt x="21400" y="-1"/>
                </a:cubicBezTo>
              </a:path>
              <a:path w="21599" h="21599" stroke="0" extrusionOk="0">
                <a:moveTo>
                  <a:pt x="0" y="21367"/>
                </a:moveTo>
                <a:cubicBezTo>
                  <a:pt x="126" y="9605"/>
                  <a:pt x="9639" y="107"/>
                  <a:pt x="21400" y="-1"/>
                </a:cubicBezTo>
                <a:lnTo>
                  <a:pt x="21599" y="21599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523" name="Rectangle 67"/>
          <p:cNvSpPr>
            <a:spLocks noChangeArrowheads="1"/>
          </p:cNvSpPr>
          <p:nvPr/>
        </p:nvSpPr>
        <p:spPr bwMode="auto">
          <a:xfrm>
            <a:off x="6124575" y="3787775"/>
            <a:ext cx="376238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SP'</a:t>
            </a:r>
          </a:p>
        </p:txBody>
      </p:sp>
      <p:sp>
        <p:nvSpPr>
          <p:cNvPr id="19524" name="Rectangle 68"/>
          <p:cNvSpPr>
            <a:spLocks noChangeArrowheads="1"/>
          </p:cNvSpPr>
          <p:nvPr/>
        </p:nvSpPr>
        <p:spPr bwMode="auto">
          <a:xfrm>
            <a:off x="3298825" y="5445125"/>
            <a:ext cx="33083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cost = 10,000 + 100 * 50 = 15,000 I/O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15-</a:t>
            </a:r>
            <a:fld id="{3E152042-7046-410A-8B80-0048E6F30137}" type="slidenum">
              <a:rPr lang="en-US" altLang="zh-TW" smtClean="0"/>
              <a:pPr/>
              <a:t>7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An Example </a:t>
            </a:r>
            <a:r>
              <a:rPr lang="en-US" altLang="zh-TW" sz="1600" b="0">
                <a:solidFill>
                  <a:schemeClr val="tx1"/>
                </a:solidFill>
                <a:ea typeface="新細明體" charset="-120"/>
              </a:rPr>
              <a:t>(cont.)</a:t>
            </a:r>
            <a:endParaRPr lang="zh-TW" altLang="en-US" sz="1600" b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9300" y="1447800"/>
            <a:ext cx="7804150" cy="4648200"/>
          </a:xfrm>
        </p:spPr>
        <p:txBody>
          <a:bodyPr/>
          <a:lstStyle/>
          <a:p>
            <a:pPr lvl="3">
              <a:buSzPct val="120000"/>
            </a:pPr>
            <a:r>
              <a:rPr lang="en-US" altLang="zh-TW" sz="2000" b="1"/>
              <a:t>Method 3:</a:t>
            </a:r>
            <a:r>
              <a:rPr lang="en-US" altLang="zh-TW" sz="2000"/>
              <a:t> Sort-Merge Join + Restrict</a:t>
            </a:r>
          </a:p>
          <a:p>
            <a:pPr lvl="3">
              <a:buFontTx/>
              <a:buNone/>
            </a:pPr>
            <a:r>
              <a:rPr lang="en-US" altLang="zh-TW" sz="2000"/>
              <a:t>                  Suppose S, SP are sorted on S#.</a:t>
            </a:r>
          </a:p>
          <a:p>
            <a:endParaRPr lang="zh-TW" altLang="en-US" sz="200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211513" y="2852738"/>
            <a:ext cx="22987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S#      SNAME    STATUS   CITY</a:t>
            </a:r>
          </a:p>
          <a:p>
            <a:pPr algn="l"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S1</a:t>
            </a:r>
          </a:p>
          <a:p>
            <a:pPr algn="l"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S2</a:t>
            </a:r>
          </a:p>
          <a:p>
            <a:pPr algn="l" eaLnBrk="0" hangingPunct="0">
              <a:lnSpc>
                <a:spcPct val="50000"/>
              </a:lnSpc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algn="l" eaLnBrk="0" hangingPunct="0">
              <a:lnSpc>
                <a:spcPct val="50000"/>
              </a:lnSpc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algn="l" eaLnBrk="0" hangingPunct="0">
              <a:lnSpc>
                <a:spcPct val="50000"/>
              </a:lnSpc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algn="l"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S100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811463" y="3033713"/>
            <a:ext cx="409575" cy="91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1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2</a:t>
            </a:r>
          </a:p>
          <a:p>
            <a:pPr eaLnBrk="0" hangingPunct="0">
              <a:lnSpc>
                <a:spcPct val="50000"/>
              </a:lnSpc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>
              <a:lnSpc>
                <a:spcPct val="50000"/>
              </a:lnSpc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>
              <a:lnSpc>
                <a:spcPct val="50000"/>
              </a:lnSpc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100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024188" y="2497138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S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251200" y="2844800"/>
            <a:ext cx="2193925" cy="1063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3275013" y="3068638"/>
            <a:ext cx="2170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3806825" y="3078163"/>
            <a:ext cx="2190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4519613" y="3105150"/>
            <a:ext cx="2190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5083175" y="3074988"/>
            <a:ext cx="2190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3633788" y="2857500"/>
            <a:ext cx="0" cy="1050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4289425" y="2873375"/>
            <a:ext cx="0" cy="1050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4991100" y="2843213"/>
            <a:ext cx="0" cy="1050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6175375" y="2822575"/>
            <a:ext cx="1195388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S#      P#    QTY</a:t>
            </a:r>
          </a:p>
          <a:p>
            <a:pPr algn="l"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S1</a:t>
            </a:r>
          </a:p>
          <a:p>
            <a:pPr algn="l"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S1</a:t>
            </a:r>
          </a:p>
          <a:p>
            <a:pPr algn="l" eaLnBrk="0" hangingPunct="0">
              <a:lnSpc>
                <a:spcPct val="50000"/>
              </a:lnSpc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algn="l" eaLnBrk="0" hangingPunct="0">
              <a:lnSpc>
                <a:spcPct val="50000"/>
              </a:lnSpc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algn="l" eaLnBrk="0" hangingPunct="0">
              <a:lnSpc>
                <a:spcPct val="50000"/>
              </a:lnSpc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algn="l"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S100</a:t>
            </a: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5556250" y="3001963"/>
            <a:ext cx="600075" cy="91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1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2</a:t>
            </a:r>
          </a:p>
          <a:p>
            <a:pPr eaLnBrk="0" hangingPunct="0">
              <a:lnSpc>
                <a:spcPct val="50000"/>
              </a:lnSpc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>
              <a:lnSpc>
                <a:spcPct val="50000"/>
              </a:lnSpc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>
              <a:lnSpc>
                <a:spcPct val="50000"/>
              </a:lnSpc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10,000</a:t>
            </a:r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6154738" y="2846388"/>
            <a:ext cx="1222375" cy="1027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6154738" y="3057525"/>
            <a:ext cx="1222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6618288" y="2857500"/>
            <a:ext cx="0" cy="1004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6926263" y="2878138"/>
            <a:ext cx="0" cy="1004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6638925" y="3040063"/>
            <a:ext cx="2190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7008813" y="3032125"/>
            <a:ext cx="2190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.</a:t>
            </a:r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5918200" y="2535238"/>
            <a:ext cx="3778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SP</a:t>
            </a:r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3729038" y="4149725"/>
            <a:ext cx="29019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cost = 100 + 10,000 = 10,100 I/O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15-</a:t>
            </a:r>
            <a:fld id="{3E152042-7046-410A-8B80-0048E6F30137}" type="slidenum">
              <a:rPr lang="en-US" altLang="zh-TW" smtClean="0"/>
              <a:pPr/>
              <a:t>8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88950" y="2852738"/>
            <a:ext cx="8801100" cy="720725"/>
          </a:xfrm>
        </p:spPr>
        <p:txBody>
          <a:bodyPr/>
          <a:lstStyle/>
          <a:p>
            <a:r>
              <a:rPr lang="en-US" altLang="zh-TW" sz="3200" dirty="0" smtClean="0"/>
              <a:t>15.2 </a:t>
            </a:r>
            <a:r>
              <a:rPr lang="en-US" altLang="zh-TW" sz="3200" dirty="0"/>
              <a:t>The Optimization Process: An Overview</a:t>
            </a:r>
            <a:endParaRPr lang="zh-TW" altLang="en-US" sz="3200" dirty="0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914400" lvl="2" indent="0">
              <a:buFontTx/>
              <a:buNone/>
            </a:pPr>
            <a:r>
              <a:rPr lang="en-US" altLang="zh-TW"/>
              <a:t>(1) Query =&gt; internal form</a:t>
            </a:r>
          </a:p>
          <a:p>
            <a:pPr marL="914400" lvl="2" indent="0">
              <a:buFontTx/>
              <a:buNone/>
            </a:pPr>
            <a:r>
              <a:rPr lang="en-US" altLang="zh-TW"/>
              <a:t>(2) Internal form =&gt; efficient form</a:t>
            </a:r>
          </a:p>
          <a:p>
            <a:pPr marL="914400" lvl="2" indent="0">
              <a:buFontTx/>
              <a:buNone/>
            </a:pPr>
            <a:r>
              <a:rPr lang="en-US" altLang="zh-TW"/>
              <a:t>(3) Choose candidate low-level procedures</a:t>
            </a:r>
          </a:p>
          <a:p>
            <a:pPr marL="914400" lvl="2" indent="0">
              <a:buFontTx/>
              <a:buNone/>
            </a:pPr>
            <a:r>
              <a:rPr lang="en-US" altLang="zh-TW"/>
              <a:t>(4) Generate query plans and choose the cheapest one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15-</a:t>
            </a:r>
            <a:fld id="{BF8064F8-DA22-4BF7-9E0E-EBEA2B43544F}" type="slidenum">
              <a:rPr lang="en-US" altLang="zh-TW" smtClean="0"/>
              <a:pPr/>
              <a:t>9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pcUnit 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C80000"/>
      </a:folHlink>
    </a:clrScheme>
    <a:fontScheme name="cpcUnit 1">
      <a:majorFont>
        <a:latin typeface="Times New Roman"/>
        <a:ea typeface="華康行書體(P)"/>
        <a:cs typeface=""/>
      </a:majorFont>
      <a:minorFont>
        <a:latin typeface="Times New Roman"/>
        <a:ea typeface="華康行書體(P)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dbl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dbl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cpcUnit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Unit 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pcUnit 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Unit 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Unit 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Unit 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Unit 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A06am(w)</Template>
  <TotalTime>525</TotalTime>
  <Words>2879</Words>
  <Application>Microsoft Office PowerPoint</Application>
  <PresentationFormat>A4 紙張 (210x297 公釐)</PresentationFormat>
  <Paragraphs>962</Paragraphs>
  <Slides>37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39" baseType="lpstr">
      <vt:lpstr>cpcUnit 1</vt:lpstr>
      <vt:lpstr>Equation</vt:lpstr>
      <vt:lpstr>UNIT  15 Query Optimization </vt:lpstr>
      <vt:lpstr>Contents</vt:lpstr>
      <vt:lpstr>15.1 Introduction to Query Optimization</vt:lpstr>
      <vt:lpstr>The Problem</vt:lpstr>
      <vt:lpstr>Query Processing in the DBMS</vt:lpstr>
      <vt:lpstr>An Example</vt:lpstr>
      <vt:lpstr>An Example (cont.)</vt:lpstr>
      <vt:lpstr>An Example (cont.)</vt:lpstr>
      <vt:lpstr>15.2 The Optimization Process: An Overview</vt:lpstr>
      <vt:lpstr>Step 1: Cast the query into some internal representation</vt:lpstr>
      <vt:lpstr>Step 2: Convert to equivalent and efficient form</vt:lpstr>
      <vt:lpstr>Step 2: Convert to equivalent and efficient form (cont.)</vt:lpstr>
      <vt:lpstr>Step 2: Convert to equivalent and efficient form (cont.)</vt:lpstr>
      <vt:lpstr>Step 2: Convert to equivalent and efficient form (cont.)</vt:lpstr>
      <vt:lpstr>Step 3: Choose candidate low-level procedures</vt:lpstr>
      <vt:lpstr>Step 3: Choose candidate low-level procedures (cont.)</vt:lpstr>
      <vt:lpstr>Step 4: Generate query plans and choose the cheapest</vt:lpstr>
      <vt:lpstr>Step 4: Generate query plans and choose the cheapest (cont.)</vt:lpstr>
      <vt:lpstr>Step 4: Generate query plans and choose the cheapest (cont.)</vt:lpstr>
      <vt:lpstr>15.3 Optimization in System R</vt:lpstr>
      <vt:lpstr>Optimization in System R</vt:lpstr>
      <vt:lpstr>Optimization in System R (cont.)</vt:lpstr>
      <vt:lpstr>Optimization in System R (cont.)</vt:lpstr>
      <vt:lpstr>Optimization in System R (cont.)</vt:lpstr>
      <vt:lpstr>Optimization in System R (cont.)</vt:lpstr>
      <vt:lpstr>15.4 Optimization in INGRES</vt:lpstr>
      <vt:lpstr>Query Decomposition</vt:lpstr>
      <vt:lpstr>Query Decomposition (cont.)</vt:lpstr>
      <vt:lpstr>Query Decomposition (cont.)</vt:lpstr>
      <vt:lpstr>Query Decomposition (cont.)</vt:lpstr>
      <vt:lpstr>15.5 Implementing the Join Operators</vt:lpstr>
      <vt:lpstr>Join Operation</vt:lpstr>
      <vt:lpstr>Method 1: Nested Loop</vt:lpstr>
      <vt:lpstr>Method 2: Index Lookup</vt:lpstr>
      <vt:lpstr>Method 3: Hash Lookup</vt:lpstr>
      <vt:lpstr>Method 4: Merge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ndh</cp:lastModifiedBy>
  <cp:revision>71</cp:revision>
  <dcterms:created xsi:type="dcterms:W3CDTF">1601-01-01T00:00:00Z</dcterms:created>
  <dcterms:modified xsi:type="dcterms:W3CDTF">2013-09-10T07:39:10Z</dcterms:modified>
</cp:coreProperties>
</file>