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386" r:id="rId2"/>
    <p:sldId id="317" r:id="rId3"/>
    <p:sldId id="318" r:id="rId4"/>
    <p:sldId id="257" r:id="rId5"/>
    <p:sldId id="319" r:id="rId6"/>
    <p:sldId id="320" r:id="rId7"/>
    <p:sldId id="321" r:id="rId8"/>
    <p:sldId id="324" r:id="rId9"/>
    <p:sldId id="260" r:id="rId10"/>
    <p:sldId id="322" r:id="rId11"/>
    <p:sldId id="325" r:id="rId12"/>
    <p:sldId id="326" r:id="rId13"/>
    <p:sldId id="327" r:id="rId14"/>
    <p:sldId id="328" r:id="rId15"/>
    <p:sldId id="387" r:id="rId16"/>
    <p:sldId id="332" r:id="rId17"/>
    <p:sldId id="333" r:id="rId18"/>
    <p:sldId id="334" r:id="rId19"/>
    <p:sldId id="335" r:id="rId20"/>
    <p:sldId id="390" r:id="rId21"/>
    <p:sldId id="336" r:id="rId22"/>
    <p:sldId id="339" r:id="rId23"/>
    <p:sldId id="340" r:id="rId24"/>
    <p:sldId id="342" r:id="rId25"/>
    <p:sldId id="343" r:id="rId26"/>
    <p:sldId id="392" r:id="rId27"/>
    <p:sldId id="391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3" r:id="rId56"/>
    <p:sldId id="374" r:id="rId57"/>
    <p:sldId id="375" r:id="rId58"/>
    <p:sldId id="376" r:id="rId59"/>
    <p:sldId id="377" r:id="rId60"/>
    <p:sldId id="378" r:id="rId61"/>
    <p:sldId id="384" r:id="rId62"/>
  </p:sldIdLst>
  <p:sldSz cx="9906000" cy="6858000" type="A4"/>
  <p:notesSz cx="6799263" cy="9929813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EA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44" autoAdjust="0"/>
    <p:restoredTop sz="94660"/>
  </p:normalViewPr>
  <p:slideViewPr>
    <p:cSldViewPr showGuides="1">
      <p:cViewPr varScale="1">
        <p:scale>
          <a:sx n="88" d="100"/>
          <a:sy n="88" d="100"/>
        </p:scale>
        <p:origin x="-144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11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4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024188" y="9459913"/>
            <a:ext cx="749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 eaLnBrk="0" hangingPunct="0">
              <a:lnSpc>
                <a:spcPct val="90000"/>
              </a:lnSpc>
            </a:pPr>
            <a:r>
              <a:rPr lang="en-US" altLang="zh-TW" sz="1200">
                <a:ea typeface="新細明體" charset="-120"/>
              </a:rPr>
              <a:t>Page </a:t>
            </a:r>
            <a:fld id="{984AEDB3-7071-47FD-86FF-A3868C6C33FE}" type="slidenum">
              <a:rPr lang="en-US" altLang="zh-TW" sz="1200">
                <a:ea typeface="新細明體" charset="-120"/>
              </a:rPr>
              <a:pPr defTabSz="868363" eaLnBrk="0" hangingPunct="0">
                <a:lnSpc>
                  <a:spcPct val="90000"/>
                </a:lnSpc>
              </a:pPr>
              <a:t>‹#›</a:t>
            </a:fld>
            <a:endParaRPr lang="en-US" altLang="zh-TW" sz="120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212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024188" y="9459913"/>
            <a:ext cx="749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 eaLnBrk="0" hangingPunct="0">
              <a:lnSpc>
                <a:spcPct val="90000"/>
              </a:lnSpc>
            </a:pPr>
            <a:r>
              <a:rPr lang="en-US" altLang="zh-TW" sz="1200">
                <a:ea typeface="新細明體" charset="-120"/>
              </a:rPr>
              <a:t>Page </a:t>
            </a:r>
            <a:fld id="{DD5F8FA8-B5B8-461C-BC00-E85E196B0F76}" type="slidenum">
              <a:rPr lang="en-US" altLang="zh-TW" sz="1200">
                <a:ea typeface="新細明體" charset="-120"/>
              </a:rPr>
              <a:pPr defTabSz="868363" eaLnBrk="0" hangingPunct="0">
                <a:lnSpc>
                  <a:spcPct val="90000"/>
                </a:lnSpc>
              </a:pPr>
              <a:t>‹#›</a:t>
            </a:fld>
            <a:endParaRPr lang="en-US" altLang="zh-TW" sz="1200">
              <a:ea typeface="新細明體" charset="-120"/>
            </a:endParaRPr>
          </a:p>
        </p:txBody>
      </p:sp>
      <p:sp>
        <p:nvSpPr>
          <p:cNvPr id="72707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-463550" y="-68263"/>
            <a:ext cx="7727950" cy="5349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6337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Body Text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16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42950" y="3657600"/>
            <a:ext cx="84201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391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latin typeface="Times New Roman" pitchFamily="18" charset="0"/>
                <a:ea typeface="新細明體" charset="-120"/>
              </a:rPr>
              <a:t>3-</a:t>
            </a:r>
            <a:fld id="{2F59ECF4-4B96-439C-B8AF-9AA110D88956}" type="slidenum">
              <a:rPr lang="en-US" altLang="zh-TW" sz="1400">
                <a:latin typeface="Times New Roman" pitchFamily="18" charset="0"/>
                <a:ea typeface="新細明體" charset="-120"/>
              </a:rPr>
              <a:pPr algn="r"/>
              <a:t>‹#›</a:t>
            </a:fld>
            <a:endParaRPr lang="en-US" altLang="zh-TW" sz="1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981200"/>
            <a:ext cx="84201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The 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9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TW"/>
              <a:t>Unit 3  The Relational Model</a:t>
            </a:r>
          </a:p>
          <a:p>
            <a:pPr>
              <a:defRPr/>
            </a:pPr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66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3125" y="381000"/>
            <a:ext cx="2270125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750" y="381000"/>
            <a:ext cx="66579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TW"/>
              <a:t>Unit 3  The Relational Model</a:t>
            </a:r>
          </a:p>
          <a:p>
            <a:pPr>
              <a:defRPr/>
            </a:pPr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46461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TW"/>
              <a:t>Unit 3  The Relational Model</a:t>
            </a:r>
          </a:p>
          <a:p>
            <a:pPr>
              <a:defRPr/>
            </a:pPr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5109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</a:t>
            </a:r>
            <a:r>
              <a:rPr lang="en-US" altLang="zh-TW" sz="1200" smtClean="0"/>
              <a:t>The </a:t>
            </a:r>
            <a:r>
              <a:rPr lang="en-US" altLang="zh-TW" sz="1200"/>
              <a:t>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75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371600"/>
            <a:ext cx="44640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</a:t>
            </a:r>
            <a:r>
              <a:rPr lang="en-US" altLang="zh-TW" sz="1200" smtClean="0"/>
              <a:t>The </a:t>
            </a:r>
            <a:r>
              <a:rPr lang="en-US" altLang="zh-TW" sz="1200"/>
              <a:t>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94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</a:t>
            </a:r>
            <a:r>
              <a:rPr lang="en-US" altLang="zh-TW" sz="1200" smtClean="0"/>
              <a:t> </a:t>
            </a:r>
            <a:r>
              <a:rPr lang="en-US" altLang="zh-TW" sz="1200"/>
              <a:t>The 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68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</a:t>
            </a:r>
            <a:r>
              <a:rPr lang="en-US" altLang="zh-TW" sz="1200" smtClean="0"/>
              <a:t>The </a:t>
            </a:r>
            <a:r>
              <a:rPr lang="en-US" altLang="zh-TW" sz="1200"/>
              <a:t>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14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</a:t>
            </a:r>
            <a:r>
              <a:rPr lang="en-US" altLang="zh-TW" sz="1200" smtClean="0"/>
              <a:t>The </a:t>
            </a:r>
            <a:r>
              <a:rPr lang="en-US" altLang="zh-TW" sz="1200"/>
              <a:t>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1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</a:t>
            </a:r>
            <a:r>
              <a:rPr lang="en-US" altLang="zh-TW" sz="1200" smtClean="0"/>
              <a:t> </a:t>
            </a:r>
            <a:r>
              <a:rPr lang="en-US" altLang="zh-TW" sz="1200"/>
              <a:t>The 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</a:t>
            </a:r>
            <a:r>
              <a:rPr lang="en-US" altLang="zh-TW" sz="1200" smtClean="0"/>
              <a:t> </a:t>
            </a:r>
            <a:r>
              <a:rPr lang="en-US" altLang="zh-TW" sz="1200"/>
              <a:t>The Relational Model</a:t>
            </a:r>
          </a:p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508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381000"/>
            <a:ext cx="81724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371600"/>
            <a:ext cx="9080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12750" y="1230313"/>
            <a:ext cx="90805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412750" y="6172200"/>
            <a:ext cx="916305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6858000" y="6248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TW" sz="1400">
                <a:latin typeface="Times New Roman" pitchFamily="18" charset="0"/>
                <a:ea typeface="新細明體" charset="-120"/>
              </a:rPr>
              <a:t>3-</a:t>
            </a:r>
            <a:fld id="{F4824E5F-AD7C-4BD4-89E2-37E8F9F0E42D}" type="slidenum">
              <a:rPr lang="en-US" altLang="zh-TW" sz="1400">
                <a:latin typeface="Times New Roman" pitchFamily="18" charset="0"/>
                <a:ea typeface="新細明體" charset="-120"/>
              </a:rPr>
              <a:pPr algn="r"/>
              <a:t>‹#›</a:t>
            </a:fld>
            <a:endParaRPr lang="en-US" altLang="zh-TW" sz="1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87350" y="6286500"/>
            <a:ext cx="29559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defRPr/>
            </a:pPr>
            <a:r>
              <a:rPr kumimoji="0" lang="en-US" altLang="zh-TW" sz="900" b="1" i="1" smtClean="0">
                <a:latin typeface="Times New Roman" pitchFamily="18" charset="0"/>
              </a:rPr>
              <a:t>Wei-Pang Yang, Information Management, NDHU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z="1200"/>
              <a:t>Unit 3  The Relational Model</a:t>
            </a:r>
          </a:p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0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81" r:id="rId10"/>
    <p:sldLayoutId id="21474839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10%"/>
          <p:cNvSpPr>
            <a:spLocks noChangeArrowheads="1"/>
          </p:cNvSpPr>
          <p:nvPr/>
        </p:nvSpPr>
        <p:spPr bwMode="auto">
          <a:xfrm>
            <a:off x="396875" y="692150"/>
            <a:ext cx="9178925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zh-TW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2750" y="1196975"/>
            <a:ext cx="9080500" cy="2057400"/>
          </a:xfrm>
        </p:spPr>
        <p:txBody>
          <a:bodyPr/>
          <a:lstStyle/>
          <a:p>
            <a:pPr eaLnBrk="1" hangingPunct="1"/>
            <a:r>
              <a:rPr lang="en-US" altLang="zh-TW" sz="4400" smtClean="0">
                <a:solidFill>
                  <a:schemeClr val="tx1"/>
                </a:solidFill>
                <a:ea typeface="新細明體" charset="-120"/>
              </a:rPr>
              <a:t>Unit  3</a:t>
            </a:r>
            <a:r>
              <a:rPr lang="en-US" altLang="zh-TW" sz="2800" smtClean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en-US" altLang="zh-TW" sz="2800" smtClean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z="1600" smtClean="0">
                <a:solidFill>
                  <a:schemeClr val="tx1"/>
                </a:solidFill>
                <a:ea typeface="新細明體" charset="-120"/>
              </a:rPr>
              <a:t/>
            </a:r>
            <a:br>
              <a:rPr lang="en-US" altLang="zh-TW" sz="1600" smtClean="0">
                <a:solidFill>
                  <a:schemeClr val="tx1"/>
                </a:solidFill>
                <a:ea typeface="新細明體" charset="-120"/>
              </a:rPr>
            </a:br>
            <a:r>
              <a:rPr lang="en-US" altLang="zh-TW" smtClean="0">
                <a:solidFill>
                  <a:schemeClr val="tx1"/>
                </a:solidFill>
                <a:ea typeface="新細明體" charset="-120"/>
              </a:rPr>
              <a:t> </a:t>
            </a:r>
            <a:r>
              <a:rPr lang="en-US" altLang="zh-TW" sz="5400" smtClean="0">
                <a:solidFill>
                  <a:schemeClr val="tx1"/>
                </a:solidFill>
                <a:ea typeface="新細明體" charset="-120"/>
              </a:rPr>
              <a:t>The Relational Model</a:t>
            </a:r>
            <a:endParaRPr lang="en-US" altLang="zh-TW" sz="4800" smtClean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903663"/>
            <a:ext cx="7058025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Domain </a:t>
            </a:r>
            <a:r>
              <a:rPr lang="en-US" altLang="zh-TW" sz="1800" b="0" smtClean="0"/>
              <a:t>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688" y="1655763"/>
            <a:ext cx="5675312" cy="5013325"/>
          </a:xfrm>
        </p:spPr>
        <p:txBody>
          <a:bodyPr/>
          <a:lstStyle/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 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TW" sz="2000" b="1" smtClean="0"/>
              <a:t>&lt;e.g.&gt;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zh-TW" sz="900" b="1" smtClean="0"/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	</a:t>
            </a:r>
            <a:r>
              <a:rPr lang="en-US" altLang="zh-TW" sz="1100" u="sng" smtClean="0"/>
              <a:t>DOMAIN	S#</a:t>
            </a:r>
            <a:r>
              <a:rPr lang="en-US" altLang="zh-TW" sz="1100" smtClean="0"/>
              <a:t>	CHAR(5)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	DOMAIN	NAME	CHAR(20)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	DOMAIN	STATUS	SMALLINT;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 	DOMAIN	CITY	CHAR(15)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 	DOMAIN	P#	CHAR(6)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zh-TW" sz="1100" smtClean="0"/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 	TABLE  </a:t>
            </a:r>
            <a:r>
              <a:rPr lang="en-US" altLang="zh-TW" sz="1100" b="1" smtClean="0"/>
              <a:t>S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(S#             </a:t>
            </a:r>
            <a:r>
              <a:rPr lang="en-US" altLang="zh-TW" sz="1100" u="sng" smtClean="0"/>
              <a:t>DOMAIN  (S#)</a:t>
            </a:r>
            <a:r>
              <a:rPr lang="en-US" altLang="zh-TW" sz="1100" smtClean="0"/>
              <a:t>  Not Null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 SNAME   DOMAIN (NAME),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                                            </a:t>
            </a:r>
            <a:r>
              <a:rPr lang="en-US" altLang="zh-TW" sz="1100" b="1" smtClean="0"/>
              <a:t>.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b="1" smtClean="0"/>
              <a:t>                                             .    </a:t>
            </a:r>
            <a:r>
              <a:rPr lang="en-US" altLang="zh-TW" sz="1100" smtClean="0"/>
              <a:t>              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 	TABLE  </a:t>
            </a:r>
            <a:r>
              <a:rPr lang="en-US" altLang="zh-TW" sz="1100" b="1" smtClean="0"/>
              <a:t>P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(P#           	DOMAIN (P#)  Not Null,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 PNAME 	DOMAIN (NAME).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                                            </a:t>
            </a:r>
            <a:r>
              <a:rPr lang="en-US" altLang="zh-TW" sz="1100" b="1" smtClean="0"/>
              <a:t>.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b="1" smtClean="0"/>
              <a:t>                                             .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CREATE	TABLE  </a:t>
            </a:r>
            <a:r>
              <a:rPr lang="en-US" altLang="zh-TW" sz="1100" b="1" smtClean="0"/>
              <a:t>SP</a:t>
            </a:r>
            <a:r>
              <a:rPr lang="en-US" altLang="zh-TW" sz="1100" smtClean="0"/>
              <a:t> 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(S#      </a:t>
            </a:r>
            <a:r>
              <a:rPr lang="en-US" altLang="zh-TW" sz="1100" u="sng" smtClean="0"/>
              <a:t>DOMAIN  (S#)</a:t>
            </a:r>
            <a:r>
              <a:rPr lang="en-US" altLang="zh-TW" sz="1100" smtClean="0"/>
              <a:t>  Not Null,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			 P#      DOMAIN  (P#)  Not Null,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                                            </a:t>
            </a:r>
            <a:r>
              <a:rPr lang="en-US" altLang="zh-TW" sz="1100" b="1" smtClean="0"/>
              <a:t>.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b="1" smtClean="0"/>
              <a:t>                                             .</a:t>
            </a:r>
            <a:endParaRPr lang="en-US" altLang="zh-TW" sz="1100" smtClean="0"/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zh-TW" sz="1100" smtClean="0"/>
              <a:t>                </a:t>
            </a:r>
          </a:p>
        </p:txBody>
      </p:sp>
      <p:grpSp>
        <p:nvGrpSpPr>
          <p:cNvPr id="19460" name="群組 3"/>
          <p:cNvGrpSpPr>
            <a:grpSpLocks/>
          </p:cNvGrpSpPr>
          <p:nvPr/>
        </p:nvGrpSpPr>
        <p:grpSpPr bwMode="auto">
          <a:xfrm>
            <a:off x="-519113" y="1746250"/>
            <a:ext cx="5427663" cy="3468688"/>
            <a:chOff x="611519" y="2590800"/>
            <a:chExt cx="5428919" cy="3468688"/>
          </a:xfrm>
        </p:grpSpPr>
        <p:sp>
          <p:nvSpPr>
            <p:cNvPr id="19463" name="Text Box 1028"/>
            <p:cNvSpPr txBox="1">
              <a:spLocks noChangeArrowheads="1"/>
            </p:cNvSpPr>
            <p:nvPr/>
          </p:nvSpPr>
          <p:spPr bwMode="auto">
            <a:xfrm>
              <a:off x="611519" y="2590800"/>
              <a:ext cx="46459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  <a:ea typeface="新細明體" charset="-120"/>
                </a:rPr>
                <a:t>          &lt;e.g.&gt;  </a:t>
              </a:r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Supplier-and-Parts Database</a:t>
              </a:r>
            </a:p>
          </p:txBody>
        </p:sp>
        <p:grpSp>
          <p:nvGrpSpPr>
            <p:cNvPr id="19464" name="Group 1030"/>
            <p:cNvGrpSpPr>
              <a:grpSpLocks/>
            </p:cNvGrpSpPr>
            <p:nvPr/>
          </p:nvGrpSpPr>
          <p:grpSpPr bwMode="auto">
            <a:xfrm>
              <a:off x="1150938" y="4495800"/>
              <a:ext cx="3492500" cy="1563688"/>
              <a:chOff x="615" y="2741"/>
              <a:chExt cx="2200" cy="985"/>
            </a:xfrm>
          </p:grpSpPr>
          <p:sp>
            <p:nvSpPr>
              <p:cNvPr id="19496" name="Rectangle 1031"/>
              <p:cNvSpPr>
                <a:spLocks noChangeArrowheads="1"/>
              </p:cNvSpPr>
              <p:nvPr/>
            </p:nvSpPr>
            <p:spPr bwMode="auto">
              <a:xfrm>
                <a:off x="830" y="2750"/>
                <a:ext cx="1985" cy="9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P#   PNAME   COLOR    WEIGHT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P1   Nut           Red                12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P2   Bolt          Green             17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P3   Screw       Blue               17          Rome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P4   Screw       Red                14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P5   Cam         Blue               12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P6   Cog          Red                19          London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9497" name="Rectangle 1032"/>
              <p:cNvSpPr>
                <a:spLocks noChangeArrowheads="1"/>
              </p:cNvSpPr>
              <p:nvPr/>
            </p:nvSpPr>
            <p:spPr bwMode="auto">
              <a:xfrm>
                <a:off x="820" y="2770"/>
                <a:ext cx="1959" cy="8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8" name="Line 1033"/>
              <p:cNvSpPr>
                <a:spLocks noChangeShapeType="1"/>
              </p:cNvSpPr>
              <p:nvPr/>
            </p:nvSpPr>
            <p:spPr bwMode="auto">
              <a:xfrm>
                <a:off x="820" y="2890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9" name="Line 1034"/>
              <p:cNvSpPr>
                <a:spLocks noChangeShapeType="1"/>
              </p:cNvSpPr>
              <p:nvPr/>
            </p:nvSpPr>
            <p:spPr bwMode="auto">
              <a:xfrm>
                <a:off x="820" y="2997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0" name="Line 1035"/>
              <p:cNvSpPr>
                <a:spLocks noChangeShapeType="1"/>
              </p:cNvSpPr>
              <p:nvPr/>
            </p:nvSpPr>
            <p:spPr bwMode="auto">
              <a:xfrm>
                <a:off x="820" y="3104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1" name="Line 1036"/>
              <p:cNvSpPr>
                <a:spLocks noChangeShapeType="1"/>
              </p:cNvSpPr>
              <p:nvPr/>
            </p:nvSpPr>
            <p:spPr bwMode="auto">
              <a:xfrm>
                <a:off x="825" y="3226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2" name="Line 1037"/>
              <p:cNvSpPr>
                <a:spLocks noChangeShapeType="1"/>
              </p:cNvSpPr>
              <p:nvPr/>
            </p:nvSpPr>
            <p:spPr bwMode="auto">
              <a:xfrm>
                <a:off x="820" y="3347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3" name="Line 1038"/>
              <p:cNvSpPr>
                <a:spLocks noChangeShapeType="1"/>
              </p:cNvSpPr>
              <p:nvPr/>
            </p:nvSpPr>
            <p:spPr bwMode="auto">
              <a:xfrm>
                <a:off x="820" y="3461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4" name="Line 1039"/>
              <p:cNvSpPr>
                <a:spLocks noChangeShapeType="1"/>
              </p:cNvSpPr>
              <p:nvPr/>
            </p:nvSpPr>
            <p:spPr bwMode="auto">
              <a:xfrm>
                <a:off x="1031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5" name="Line 1040"/>
              <p:cNvSpPr>
                <a:spLocks noChangeShapeType="1"/>
              </p:cNvSpPr>
              <p:nvPr/>
            </p:nvSpPr>
            <p:spPr bwMode="auto">
              <a:xfrm>
                <a:off x="1422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6" name="Line 1041"/>
              <p:cNvSpPr>
                <a:spLocks noChangeShapeType="1"/>
              </p:cNvSpPr>
              <p:nvPr/>
            </p:nvSpPr>
            <p:spPr bwMode="auto">
              <a:xfrm>
                <a:off x="1885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7" name="Line 1042"/>
              <p:cNvSpPr>
                <a:spLocks noChangeShapeType="1"/>
              </p:cNvSpPr>
              <p:nvPr/>
            </p:nvSpPr>
            <p:spPr bwMode="auto">
              <a:xfrm>
                <a:off x="2312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8" name="Rectangle 1043"/>
              <p:cNvSpPr>
                <a:spLocks noChangeArrowheads="1"/>
              </p:cNvSpPr>
              <p:nvPr/>
            </p:nvSpPr>
            <p:spPr bwMode="auto">
              <a:xfrm>
                <a:off x="615" y="2741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 b="1">
                    <a:latin typeface="Times New Roman" pitchFamily="18" charset="0"/>
                    <a:ea typeface="新細明體" charset="-120"/>
                  </a:rPr>
                  <a:t>P</a:t>
                </a:r>
              </a:p>
            </p:txBody>
          </p:sp>
        </p:grpSp>
        <p:grpSp>
          <p:nvGrpSpPr>
            <p:cNvPr id="19465" name="Group 1044"/>
            <p:cNvGrpSpPr>
              <a:grpSpLocks/>
            </p:cNvGrpSpPr>
            <p:nvPr/>
          </p:nvGrpSpPr>
          <p:grpSpPr bwMode="auto">
            <a:xfrm>
              <a:off x="1187450" y="3068638"/>
              <a:ext cx="2633663" cy="1431925"/>
              <a:chOff x="615" y="1851"/>
              <a:chExt cx="1659" cy="902"/>
            </a:xfrm>
          </p:grpSpPr>
          <p:grpSp>
            <p:nvGrpSpPr>
              <p:cNvPr id="19484" name="Group 1045"/>
              <p:cNvGrpSpPr>
                <a:grpSpLocks/>
              </p:cNvGrpSpPr>
              <p:nvPr/>
            </p:nvGrpSpPr>
            <p:grpSpPr bwMode="auto">
              <a:xfrm>
                <a:off x="791" y="1879"/>
                <a:ext cx="1483" cy="874"/>
                <a:chOff x="791" y="1879"/>
                <a:chExt cx="1483" cy="874"/>
              </a:xfrm>
            </p:grpSpPr>
            <p:sp>
              <p:nvSpPr>
                <p:cNvPr id="19486" name="Rectangle 1046"/>
                <p:cNvSpPr>
                  <a:spLocks noChangeArrowheads="1"/>
                </p:cNvSpPr>
                <p:nvPr/>
              </p:nvSpPr>
              <p:spPr bwMode="auto">
                <a:xfrm>
                  <a:off x="791" y="1892"/>
                  <a:ext cx="1464" cy="8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S#   SNAME    STATUS   CITY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Smith            20           London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Jones            10            Paris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S3   Blake            30            Paris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Clark            20           London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S5   Adams          30           Athens </a:t>
                  </a:r>
                </a:p>
                <a:p>
                  <a:pPr algn="l" eaLnBrk="0" latinLnBrk="1" hangingPunct="0"/>
                  <a:endParaRPr lang="en-US" altLang="zh-TW" sz="1200">
                    <a:latin typeface="Times New Roman" pitchFamily="18" charset="0"/>
                    <a:ea typeface="新細明體" charset="-120"/>
                  </a:endParaRPr>
                </a:p>
              </p:txBody>
            </p:sp>
            <p:sp>
              <p:nvSpPr>
                <p:cNvPr id="19487" name="Rectangle 1047"/>
                <p:cNvSpPr>
                  <a:spLocks noChangeArrowheads="1"/>
                </p:cNvSpPr>
                <p:nvPr/>
              </p:nvSpPr>
              <p:spPr bwMode="auto">
                <a:xfrm>
                  <a:off x="817" y="1879"/>
                  <a:ext cx="1457" cy="7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8" name="Line 1048"/>
                <p:cNvSpPr>
                  <a:spLocks noChangeShapeType="1"/>
                </p:cNvSpPr>
                <p:nvPr/>
              </p:nvSpPr>
              <p:spPr bwMode="auto">
                <a:xfrm>
                  <a:off x="987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9" name="Line 1049"/>
                <p:cNvSpPr>
                  <a:spLocks noChangeShapeType="1"/>
                </p:cNvSpPr>
                <p:nvPr/>
              </p:nvSpPr>
              <p:spPr bwMode="auto">
                <a:xfrm>
                  <a:off x="1405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0" name="Line 1050"/>
                <p:cNvSpPr>
                  <a:spLocks noChangeShapeType="1"/>
                </p:cNvSpPr>
                <p:nvPr/>
              </p:nvSpPr>
              <p:spPr bwMode="auto">
                <a:xfrm>
                  <a:off x="1860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1" name="Line 1051"/>
                <p:cNvSpPr>
                  <a:spLocks noChangeShapeType="1"/>
                </p:cNvSpPr>
                <p:nvPr/>
              </p:nvSpPr>
              <p:spPr bwMode="auto">
                <a:xfrm>
                  <a:off x="817" y="2024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2" name="Line 1052"/>
                <p:cNvSpPr>
                  <a:spLocks noChangeShapeType="1"/>
                </p:cNvSpPr>
                <p:nvPr/>
              </p:nvSpPr>
              <p:spPr bwMode="auto">
                <a:xfrm>
                  <a:off x="817" y="2134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3" name="Line 1053"/>
                <p:cNvSpPr>
                  <a:spLocks noChangeShapeType="1"/>
                </p:cNvSpPr>
                <p:nvPr/>
              </p:nvSpPr>
              <p:spPr bwMode="auto">
                <a:xfrm>
                  <a:off x="817" y="224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4" name="Line 1054"/>
                <p:cNvSpPr>
                  <a:spLocks noChangeShapeType="1"/>
                </p:cNvSpPr>
                <p:nvPr/>
              </p:nvSpPr>
              <p:spPr bwMode="auto">
                <a:xfrm>
                  <a:off x="817" y="236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95" name="Line 1055"/>
                <p:cNvSpPr>
                  <a:spLocks noChangeShapeType="1"/>
                </p:cNvSpPr>
                <p:nvPr/>
              </p:nvSpPr>
              <p:spPr bwMode="auto">
                <a:xfrm>
                  <a:off x="817" y="248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9485" name="Rectangle 1056"/>
              <p:cNvSpPr>
                <a:spLocks noChangeArrowheads="1"/>
              </p:cNvSpPr>
              <p:nvPr/>
            </p:nvSpPr>
            <p:spPr bwMode="auto">
              <a:xfrm>
                <a:off x="615" y="185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 b="1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</p:grpSp>
        <p:grpSp>
          <p:nvGrpSpPr>
            <p:cNvPr id="19466" name="Group 1057"/>
            <p:cNvGrpSpPr>
              <a:grpSpLocks/>
            </p:cNvGrpSpPr>
            <p:nvPr/>
          </p:nvGrpSpPr>
          <p:grpSpPr bwMode="auto">
            <a:xfrm>
              <a:off x="4500563" y="3113088"/>
              <a:ext cx="1539875" cy="2476500"/>
              <a:chOff x="2631" y="1851"/>
              <a:chExt cx="970" cy="1560"/>
            </a:xfrm>
          </p:grpSpPr>
          <p:grpSp>
            <p:nvGrpSpPr>
              <p:cNvPr id="19467" name="Group 1058"/>
              <p:cNvGrpSpPr>
                <a:grpSpLocks/>
              </p:cNvGrpSpPr>
              <p:nvPr/>
            </p:nvGrpSpPr>
            <p:grpSpPr bwMode="auto">
              <a:xfrm>
                <a:off x="2884" y="1883"/>
                <a:ext cx="717" cy="1528"/>
                <a:chOff x="2884" y="1883"/>
                <a:chExt cx="717" cy="1528"/>
              </a:xfrm>
            </p:grpSpPr>
            <p:sp>
              <p:nvSpPr>
                <p:cNvPr id="19469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84" y="1883"/>
                  <a:ext cx="712" cy="1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   S#     P#     QTY   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P1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S1     P2     200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S1     P3     400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P4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P5     100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P6     100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  P1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  P2     400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S3     P2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P2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P4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P5     400</a:t>
                  </a:r>
                </a:p>
              </p:txBody>
            </p:sp>
            <p:sp>
              <p:nvSpPr>
                <p:cNvPr id="19470" name="Line 1060"/>
                <p:cNvSpPr>
                  <a:spLocks noChangeShapeType="1"/>
                </p:cNvSpPr>
                <p:nvPr/>
              </p:nvSpPr>
              <p:spPr bwMode="auto">
                <a:xfrm>
                  <a:off x="3120" y="1883"/>
                  <a:ext cx="0" cy="15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1" name="Line 1061"/>
                <p:cNvSpPr>
                  <a:spLocks noChangeShapeType="1"/>
                </p:cNvSpPr>
                <p:nvPr/>
              </p:nvSpPr>
              <p:spPr bwMode="auto">
                <a:xfrm>
                  <a:off x="3330" y="1883"/>
                  <a:ext cx="0" cy="15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2" name="Line 1062"/>
                <p:cNvSpPr>
                  <a:spLocks noChangeShapeType="1"/>
                </p:cNvSpPr>
                <p:nvPr/>
              </p:nvSpPr>
              <p:spPr bwMode="auto">
                <a:xfrm>
                  <a:off x="2884" y="202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3" name="Line 1063"/>
                <p:cNvSpPr>
                  <a:spLocks noChangeShapeType="1"/>
                </p:cNvSpPr>
                <p:nvPr/>
              </p:nvSpPr>
              <p:spPr bwMode="auto">
                <a:xfrm>
                  <a:off x="2884" y="2129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4" name="Line 1064"/>
                <p:cNvSpPr>
                  <a:spLocks noChangeShapeType="1"/>
                </p:cNvSpPr>
                <p:nvPr/>
              </p:nvSpPr>
              <p:spPr bwMode="auto">
                <a:xfrm>
                  <a:off x="2884" y="2236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5" name="Line 1065"/>
                <p:cNvSpPr>
                  <a:spLocks noChangeShapeType="1"/>
                </p:cNvSpPr>
                <p:nvPr/>
              </p:nvSpPr>
              <p:spPr bwMode="auto">
                <a:xfrm>
                  <a:off x="2884" y="2347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6" name="Line 1066"/>
                <p:cNvSpPr>
                  <a:spLocks noChangeShapeType="1"/>
                </p:cNvSpPr>
                <p:nvPr/>
              </p:nvSpPr>
              <p:spPr bwMode="auto">
                <a:xfrm>
                  <a:off x="2884" y="2469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7" name="Line 1067"/>
                <p:cNvSpPr>
                  <a:spLocks noChangeShapeType="1"/>
                </p:cNvSpPr>
                <p:nvPr/>
              </p:nvSpPr>
              <p:spPr bwMode="auto">
                <a:xfrm>
                  <a:off x="2889" y="258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8" name="Line 1068"/>
                <p:cNvSpPr>
                  <a:spLocks noChangeShapeType="1"/>
                </p:cNvSpPr>
                <p:nvPr/>
              </p:nvSpPr>
              <p:spPr bwMode="auto">
                <a:xfrm>
                  <a:off x="2884" y="2700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79" name="Line 1069"/>
                <p:cNvSpPr>
                  <a:spLocks noChangeShapeType="1"/>
                </p:cNvSpPr>
                <p:nvPr/>
              </p:nvSpPr>
              <p:spPr bwMode="auto">
                <a:xfrm>
                  <a:off x="2884" y="280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0" name="Line 1070"/>
                <p:cNvSpPr>
                  <a:spLocks noChangeShapeType="1"/>
                </p:cNvSpPr>
                <p:nvPr/>
              </p:nvSpPr>
              <p:spPr bwMode="auto">
                <a:xfrm>
                  <a:off x="2884" y="2924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1" name="Line 1071"/>
                <p:cNvSpPr>
                  <a:spLocks noChangeShapeType="1"/>
                </p:cNvSpPr>
                <p:nvPr/>
              </p:nvSpPr>
              <p:spPr bwMode="auto">
                <a:xfrm>
                  <a:off x="2885" y="303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2" name="Line 1072"/>
                <p:cNvSpPr>
                  <a:spLocks noChangeShapeType="1"/>
                </p:cNvSpPr>
                <p:nvPr/>
              </p:nvSpPr>
              <p:spPr bwMode="auto">
                <a:xfrm>
                  <a:off x="2884" y="3165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83" name="Line 1073"/>
                <p:cNvSpPr>
                  <a:spLocks noChangeShapeType="1"/>
                </p:cNvSpPr>
                <p:nvPr/>
              </p:nvSpPr>
              <p:spPr bwMode="auto">
                <a:xfrm>
                  <a:off x="2884" y="32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9468" name="Rectangle 1074"/>
              <p:cNvSpPr>
                <a:spLocks noChangeArrowheads="1"/>
              </p:cNvSpPr>
              <p:nvPr/>
            </p:nvSpPr>
            <p:spPr bwMode="auto">
              <a:xfrm>
                <a:off x="2631" y="1851"/>
                <a:ext cx="2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 b="1">
                    <a:latin typeface="Times New Roman" pitchFamily="18" charset="0"/>
                    <a:ea typeface="新細明體" charset="-120"/>
                  </a:rPr>
                  <a:t>SP</a:t>
                </a:r>
              </a:p>
            </p:txBody>
          </p:sp>
        </p:grpSp>
      </p:grpSp>
      <p:sp>
        <p:nvSpPr>
          <p:cNvPr id="19461" name="矩形 1"/>
          <p:cNvSpPr>
            <a:spLocks noChangeArrowheads="1"/>
          </p:cNvSpPr>
          <p:nvPr/>
        </p:nvSpPr>
        <p:spPr bwMode="auto">
          <a:xfrm>
            <a:off x="-511175" y="1362075"/>
            <a:ext cx="8593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n"/>
            </a:pPr>
            <a:r>
              <a:rPr lang="en-US" altLang="zh-TW"/>
              <a:t>Domain should be specified as part of the database definition.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Relations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smtClean="0"/>
              <a:t>There are no duplicate tuples: since</a:t>
            </a:r>
            <a:r>
              <a:rPr lang="en-US" altLang="zh-TW" sz="2000" b="1" smtClean="0"/>
              <a:t> relation </a:t>
            </a:r>
            <a:r>
              <a:rPr lang="en-US" altLang="zh-TW" sz="2000" smtClean="0"/>
              <a:t>is a</a:t>
            </a:r>
            <a:r>
              <a:rPr lang="en-US" altLang="zh-TW" sz="2000" b="1" smtClean="0"/>
              <a:t> mathematical set.</a:t>
            </a:r>
            <a:endParaRPr lang="en-US" altLang="zh-TW" sz="2000" smtClean="0"/>
          </a:p>
          <a:p>
            <a:pPr lvl="2" eaLnBrk="1" hangingPunct="1"/>
            <a:r>
              <a:rPr lang="en-US" altLang="zh-TW" sz="2000" b="1" i="1" smtClean="0"/>
              <a:t>Corollary</a:t>
            </a:r>
            <a:r>
              <a:rPr lang="en-US" altLang="zh-TW" sz="2000" smtClean="0"/>
              <a:t> : the primary key always exists.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	</a:t>
            </a:r>
            <a:r>
              <a:rPr lang="en-US" altLang="zh-TW" sz="1800" smtClean="0"/>
              <a:t>(at least the combination of all attributes of 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the relation has the uniqueness property.)</a:t>
            </a:r>
          </a:p>
          <a:p>
            <a:pPr lvl="1" eaLnBrk="1" hangingPunct="1"/>
            <a:r>
              <a:rPr lang="en-US" altLang="zh-TW" sz="2000" smtClean="0"/>
              <a:t>Tuples are unordered.</a:t>
            </a:r>
          </a:p>
          <a:p>
            <a:pPr lvl="1" eaLnBrk="1" hangingPunct="1"/>
            <a:r>
              <a:rPr lang="en-US" altLang="zh-TW" sz="2000" smtClean="0"/>
              <a:t>Attributes are unordered.</a:t>
            </a:r>
          </a:p>
          <a:p>
            <a:pPr lvl="1" eaLnBrk="1" hangingPunct="1"/>
            <a:r>
              <a:rPr lang="en-US" altLang="zh-TW" sz="2000" smtClean="0"/>
              <a:t>All attribute values are </a:t>
            </a:r>
            <a:r>
              <a:rPr lang="en-US" altLang="zh-TW" sz="2000" u="sng" smtClean="0"/>
              <a:t>atomic</a:t>
            </a:r>
            <a:r>
              <a:rPr lang="en-US" altLang="zh-TW" sz="2000" smtClean="0"/>
              <a:t>.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i.e.  There is only one value, not a list of values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at every row-and-column position within the table.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i.e.  Relations do not contain </a:t>
            </a:r>
            <a:r>
              <a:rPr lang="en-US" altLang="zh-TW" sz="2000" u="sng" smtClean="0"/>
              <a:t>repeating groups</a:t>
            </a:r>
            <a:r>
              <a:rPr lang="en-US" altLang="zh-TW" sz="2000" smtClean="0"/>
              <a:t>.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i.e.  Relations are </a:t>
            </a:r>
            <a:r>
              <a:rPr lang="en-US" altLang="zh-TW" sz="2000" b="1" i="1" u="sng" smtClean="0"/>
              <a:t>normalized</a:t>
            </a:r>
            <a:r>
              <a:rPr lang="en-US" altLang="zh-TW" sz="2000" smtClean="0"/>
              <a:t>.</a:t>
            </a:r>
            <a:r>
              <a:rPr lang="en-US" altLang="zh-TW" sz="2000" smtClean="0">
                <a:solidFill>
                  <a:schemeClr val="hlink"/>
                </a:solidFill>
              </a:rPr>
              <a:t> </a:t>
            </a:r>
          </a:p>
          <a:p>
            <a:pPr lvl="3" eaLnBrk="1" hangingPunct="1">
              <a:buFontTx/>
              <a:buNone/>
            </a:pPr>
            <a:endParaRPr lang="en-US" altLang="zh-TW" sz="1800" smtClean="0"/>
          </a:p>
        </p:txBody>
      </p:sp>
      <p:grpSp>
        <p:nvGrpSpPr>
          <p:cNvPr id="20484" name="Group 1044"/>
          <p:cNvGrpSpPr>
            <a:grpSpLocks/>
          </p:cNvGrpSpPr>
          <p:nvPr/>
        </p:nvGrpSpPr>
        <p:grpSpPr bwMode="auto">
          <a:xfrm>
            <a:off x="6608763" y="1743075"/>
            <a:ext cx="2633662" cy="1431925"/>
            <a:chOff x="615" y="1851"/>
            <a:chExt cx="1659" cy="902"/>
          </a:xfrm>
        </p:grpSpPr>
        <p:grpSp>
          <p:nvGrpSpPr>
            <p:cNvPr id="20488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74"/>
              <a:chOff x="791" y="1879"/>
              <a:chExt cx="1483" cy="874"/>
            </a:xfrm>
          </p:grpSpPr>
          <p:sp>
            <p:nvSpPr>
              <p:cNvPr id="20490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64" cy="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0491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2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3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4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5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6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7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8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9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489" name="Rectangle 1056"/>
            <p:cNvSpPr>
              <a:spLocks noChangeArrowheads="1"/>
            </p:cNvSpPr>
            <p:nvPr/>
          </p:nvSpPr>
          <p:spPr bwMode="auto">
            <a:xfrm>
              <a:off x="615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graphicFrame>
        <p:nvGraphicFramePr>
          <p:cNvPr id="20485" name="物件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43838" y="4221163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方程式" r:id="rId3" imgW="787400" imgH="228600" progId="Equation.3">
                  <p:embed/>
                </p:oleObj>
              </mc:Choice>
              <mc:Fallback>
                <p:oleObj name="方程式" r:id="rId3" imgW="787400" imgH="228600" progId="Equation.3">
                  <p:embed/>
                  <p:pic>
                    <p:nvPicPr>
                      <p:cNvPr id="0" name="物件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4221163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物件 1"/>
          <p:cNvGraphicFramePr>
            <a:graphicFrameLocks noChangeAspect="1"/>
          </p:cNvGraphicFramePr>
          <p:nvPr/>
        </p:nvGraphicFramePr>
        <p:xfrm>
          <a:off x="7199313" y="3133725"/>
          <a:ext cx="1882775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Photo Editor 影像" r:id="rId5" imgW="15580952" imgH="24361905" progId="MSPhotoEd.3">
                  <p:embed/>
                </p:oleObj>
              </mc:Choice>
              <mc:Fallback>
                <p:oleObj name="Photo Editor 影像" r:id="rId5" imgW="15580952" imgH="24361905" progId="MSPhotoEd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133725"/>
                        <a:ext cx="1882775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Properties of Relations </a:t>
            </a:r>
            <a:r>
              <a:rPr lang="en-US" altLang="zh-TW" sz="2000" b="0" smtClean="0"/>
              <a:t>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1295400"/>
            <a:ext cx="9080500" cy="46482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 Normalization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895600" y="1447800"/>
            <a:ext cx="4792663" cy="2693988"/>
            <a:chOff x="625" y="896"/>
            <a:chExt cx="3019" cy="1697"/>
          </a:xfrm>
        </p:grpSpPr>
        <p:grpSp>
          <p:nvGrpSpPr>
            <p:cNvPr id="21513" name="Group 5"/>
            <p:cNvGrpSpPr>
              <a:grpSpLocks/>
            </p:cNvGrpSpPr>
            <p:nvPr/>
          </p:nvGrpSpPr>
          <p:grpSpPr bwMode="auto">
            <a:xfrm>
              <a:off x="625" y="896"/>
              <a:ext cx="1067" cy="1687"/>
              <a:chOff x="625" y="896"/>
              <a:chExt cx="1067" cy="1687"/>
            </a:xfrm>
          </p:grpSpPr>
          <p:sp>
            <p:nvSpPr>
              <p:cNvPr id="21531" name="Rectangle 6"/>
              <p:cNvSpPr>
                <a:spLocks noChangeArrowheads="1"/>
              </p:cNvSpPr>
              <p:nvPr/>
            </p:nvSpPr>
            <p:spPr bwMode="auto">
              <a:xfrm>
                <a:off x="625" y="896"/>
                <a:ext cx="246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latinLnBrk="1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</p:txBody>
          </p:sp>
          <p:sp>
            <p:nvSpPr>
              <p:cNvPr id="21532" name="Rectangle 7"/>
              <p:cNvSpPr>
                <a:spLocks noChangeArrowheads="1"/>
              </p:cNvSpPr>
              <p:nvPr/>
            </p:nvSpPr>
            <p:spPr bwMode="auto">
              <a:xfrm>
                <a:off x="879" y="896"/>
                <a:ext cx="813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      PQ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(P1,300),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(P2,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(P3, 400),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	(P4,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(P5, 100),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(P6, 100)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(P1, 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(P2, 400)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(P2, 200)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(P2,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(P4, 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(P5, 400) }</a:t>
                </a:r>
              </a:p>
            </p:txBody>
          </p:sp>
          <p:sp>
            <p:nvSpPr>
              <p:cNvPr id="21533" name="Line 8"/>
              <p:cNvSpPr>
                <a:spLocks noChangeShapeType="1"/>
              </p:cNvSpPr>
              <p:nvPr/>
            </p:nvSpPr>
            <p:spPr bwMode="auto">
              <a:xfrm>
                <a:off x="648" y="1046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4" name="Line 9"/>
              <p:cNvSpPr>
                <a:spLocks noChangeShapeType="1"/>
              </p:cNvSpPr>
              <p:nvPr/>
            </p:nvSpPr>
            <p:spPr bwMode="auto">
              <a:xfrm>
                <a:off x="648" y="1805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5" name="Line 10"/>
              <p:cNvSpPr>
                <a:spLocks noChangeShapeType="1"/>
              </p:cNvSpPr>
              <p:nvPr/>
            </p:nvSpPr>
            <p:spPr bwMode="auto">
              <a:xfrm>
                <a:off x="648" y="2051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6" name="Line 11"/>
              <p:cNvSpPr>
                <a:spLocks noChangeShapeType="1"/>
              </p:cNvSpPr>
              <p:nvPr/>
            </p:nvSpPr>
            <p:spPr bwMode="auto">
              <a:xfrm>
                <a:off x="648" y="2175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14" name="Group 12"/>
            <p:cNvGrpSpPr>
              <a:grpSpLocks/>
            </p:cNvGrpSpPr>
            <p:nvPr/>
          </p:nvGrpSpPr>
          <p:grpSpPr bwMode="auto">
            <a:xfrm>
              <a:off x="2721" y="906"/>
              <a:ext cx="923" cy="1687"/>
              <a:chOff x="2721" y="906"/>
              <a:chExt cx="923" cy="1687"/>
            </a:xfrm>
          </p:grpSpPr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721" y="906"/>
                <a:ext cx="247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2976" y="906"/>
                <a:ext cx="247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P5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P6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P5</a:t>
                </a:r>
              </a:p>
            </p:txBody>
          </p:sp>
          <p:sp>
            <p:nvSpPr>
              <p:cNvPr id="21518" name="Rectangle 15"/>
              <p:cNvSpPr>
                <a:spLocks noChangeArrowheads="1"/>
              </p:cNvSpPr>
              <p:nvPr/>
            </p:nvSpPr>
            <p:spPr bwMode="auto">
              <a:xfrm>
                <a:off x="3231" y="906"/>
                <a:ext cx="390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QTY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100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100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</p:txBody>
          </p:sp>
          <p:sp>
            <p:nvSpPr>
              <p:cNvPr id="21519" name="Line 16"/>
              <p:cNvSpPr>
                <a:spLocks noChangeShapeType="1"/>
              </p:cNvSpPr>
              <p:nvPr/>
            </p:nvSpPr>
            <p:spPr bwMode="auto">
              <a:xfrm>
                <a:off x="2721" y="1036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0" name="Line 17"/>
              <p:cNvSpPr>
                <a:spLocks noChangeShapeType="1"/>
              </p:cNvSpPr>
              <p:nvPr/>
            </p:nvSpPr>
            <p:spPr bwMode="auto">
              <a:xfrm>
                <a:off x="2732" y="1169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1" name="Line 18"/>
              <p:cNvSpPr>
                <a:spLocks noChangeShapeType="1"/>
              </p:cNvSpPr>
              <p:nvPr/>
            </p:nvSpPr>
            <p:spPr bwMode="auto">
              <a:xfrm>
                <a:off x="2744" y="1304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2" name="Line 19"/>
              <p:cNvSpPr>
                <a:spLocks noChangeShapeType="1"/>
              </p:cNvSpPr>
              <p:nvPr/>
            </p:nvSpPr>
            <p:spPr bwMode="auto">
              <a:xfrm>
                <a:off x="2732" y="1426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3" name="Line 20"/>
              <p:cNvSpPr>
                <a:spLocks noChangeShapeType="1"/>
              </p:cNvSpPr>
              <p:nvPr/>
            </p:nvSpPr>
            <p:spPr bwMode="auto">
              <a:xfrm>
                <a:off x="2735" y="1552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4" name="Line 21"/>
              <p:cNvSpPr>
                <a:spLocks noChangeShapeType="1"/>
              </p:cNvSpPr>
              <p:nvPr/>
            </p:nvSpPr>
            <p:spPr bwMode="auto">
              <a:xfrm>
                <a:off x="2732" y="1674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5" name="Line 22"/>
              <p:cNvSpPr>
                <a:spLocks noChangeShapeType="1"/>
              </p:cNvSpPr>
              <p:nvPr/>
            </p:nvSpPr>
            <p:spPr bwMode="auto">
              <a:xfrm>
                <a:off x="2735" y="1801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6" name="Line 23"/>
              <p:cNvSpPr>
                <a:spLocks noChangeShapeType="1"/>
              </p:cNvSpPr>
              <p:nvPr/>
            </p:nvSpPr>
            <p:spPr bwMode="auto">
              <a:xfrm>
                <a:off x="2732" y="1929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7" name="Line 24"/>
              <p:cNvSpPr>
                <a:spLocks noChangeShapeType="1"/>
              </p:cNvSpPr>
              <p:nvPr/>
            </p:nvSpPr>
            <p:spPr bwMode="auto">
              <a:xfrm>
                <a:off x="2730" y="2058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8" name="Line 25"/>
              <p:cNvSpPr>
                <a:spLocks noChangeShapeType="1"/>
              </p:cNvSpPr>
              <p:nvPr/>
            </p:nvSpPr>
            <p:spPr bwMode="auto">
              <a:xfrm>
                <a:off x="2727" y="2185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9" name="Line 26"/>
              <p:cNvSpPr>
                <a:spLocks noChangeShapeType="1"/>
              </p:cNvSpPr>
              <p:nvPr/>
            </p:nvSpPr>
            <p:spPr bwMode="auto">
              <a:xfrm>
                <a:off x="2724" y="2315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0" name="Line 27"/>
              <p:cNvSpPr>
                <a:spLocks noChangeShapeType="1"/>
              </p:cNvSpPr>
              <p:nvPr/>
            </p:nvSpPr>
            <p:spPr bwMode="auto">
              <a:xfrm>
                <a:off x="2721" y="2443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515" name="AutoShape 28"/>
            <p:cNvSpPr>
              <a:spLocks noChangeArrowheads="1"/>
            </p:cNvSpPr>
            <p:nvPr/>
          </p:nvSpPr>
          <p:spPr bwMode="auto">
            <a:xfrm>
              <a:off x="1828" y="1622"/>
              <a:ext cx="789" cy="270"/>
            </a:xfrm>
            <a:prstGeom prst="rightArrow">
              <a:avLst>
                <a:gd name="adj1" fmla="val 50000"/>
                <a:gd name="adj2" fmla="val 14612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TW" sz="1200">
                  <a:ea typeface="新細明體" charset="-120"/>
                </a:rPr>
                <a:t>Normalized</a:t>
              </a:r>
            </a:p>
          </p:txBody>
        </p:sp>
      </p:grpSp>
      <p:sp>
        <p:nvSpPr>
          <p:cNvPr id="21509" name="Rectangle 29"/>
          <p:cNvSpPr>
            <a:spLocks noChangeArrowheads="1"/>
          </p:cNvSpPr>
          <p:nvPr/>
        </p:nvSpPr>
        <p:spPr bwMode="auto">
          <a:xfrm>
            <a:off x="4760913" y="2239963"/>
            <a:ext cx="1303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               1NF</a:t>
            </a:r>
          </a:p>
        </p:txBody>
      </p:sp>
      <p:sp>
        <p:nvSpPr>
          <p:cNvPr id="21510" name="Text Box 30"/>
          <p:cNvSpPr txBox="1">
            <a:spLocks noChangeArrowheads="1"/>
          </p:cNvSpPr>
          <p:nvPr/>
        </p:nvSpPr>
        <p:spPr bwMode="auto">
          <a:xfrm>
            <a:off x="4722813" y="2325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“fact”</a:t>
            </a:r>
          </a:p>
        </p:txBody>
      </p:sp>
      <p:sp>
        <p:nvSpPr>
          <p:cNvPr id="21511" name="Rectangle 31"/>
          <p:cNvSpPr>
            <a:spLocks noChangeArrowheads="1"/>
          </p:cNvSpPr>
          <p:nvPr/>
        </p:nvSpPr>
        <p:spPr bwMode="auto">
          <a:xfrm>
            <a:off x="0" y="3716338"/>
            <a:ext cx="941705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endParaRPr lang="en-US" altLang="zh-TW" sz="2800" b="1">
              <a:latin typeface="Times New Roman" pitchFamily="18" charset="0"/>
              <a:ea typeface="新細明體" charset="-120"/>
            </a:endParaRPr>
          </a:p>
          <a:p>
            <a:pPr lvl="3" eaLnBrk="0" hangingPunct="0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degree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: 2		                    -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degree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: 3</a:t>
            </a:r>
          </a:p>
          <a:p>
            <a:pPr lvl="3" eaLnBrk="0" hangingPunct="0">
              <a:lnSpc>
                <a:spcPct val="60000"/>
              </a:lnSpc>
              <a:spcBef>
                <a:spcPct val="50000"/>
              </a:spcBef>
              <a:buSzPct val="100000"/>
              <a:buFontTx/>
              <a:buChar char="-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domains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:		                    -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domains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:</a:t>
            </a:r>
          </a:p>
          <a:p>
            <a:pPr lvl="4" eaLnBrk="0" hangingPunct="0"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S#  = {S1, S2, S3, S4}                                        S#  = {S1, S2, S3, S4}</a:t>
            </a:r>
          </a:p>
          <a:p>
            <a:pPr lvl="4" eaLnBrk="0" hangingPunct="0"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PQ = {&lt;p,q&gt; | p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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{P1, P2, ..., P6}                       P#  = {P1, P2, ..., P6}</a:t>
            </a:r>
          </a:p>
          <a:p>
            <a:pPr lvl="4" eaLnBrk="0" hangingPunct="0">
              <a:lnSpc>
                <a:spcPct val="110000"/>
              </a:lnSpc>
              <a:spcBef>
                <a:spcPct val="50000"/>
              </a:spcBef>
              <a:buSzPct val="100000"/>
            </a:pP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  q 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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{x| 0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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 x 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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1000}}                                   QTY = {x| 0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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x </a:t>
            </a:r>
            <a:r>
              <a:rPr lang="en-US" altLang="zh-TW" sz="1400">
                <a:latin typeface="Symbol" pitchFamily="18" charset="2"/>
                <a:ea typeface="新細明體" charset="-120"/>
              </a:rPr>
              <a:t>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1000}}</a:t>
            </a:r>
            <a:br>
              <a:rPr lang="en-US" altLang="zh-TW" sz="1400">
                <a:latin typeface="Times New Roman" pitchFamily="18" charset="0"/>
                <a:ea typeface="新細明體" charset="-120"/>
              </a:rPr>
            </a:br>
            <a:r>
              <a:rPr lang="en-US" altLang="zh-TW" sz="1400">
                <a:latin typeface="Times New Roman" pitchFamily="18" charset="0"/>
                <a:ea typeface="新細明體" charset="-120"/>
              </a:rPr>
              <a:t>                     -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a mathematical relation                   - a mathematical relation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2725" y="4437063"/>
            <a:ext cx="5499100" cy="2319337"/>
          </a:xfrm>
        </p:spPr>
        <p:txBody>
          <a:bodyPr/>
          <a:lstStyle/>
          <a:p>
            <a:pPr lvl="3" eaLnBrk="1" hangingPunct="1">
              <a:lnSpc>
                <a:spcPct val="40000"/>
              </a:lnSpc>
              <a:buFontTx/>
              <a:buNone/>
            </a:pPr>
            <a:endParaRPr lang="en-US" altLang="zh-TW" sz="1400" smtClean="0"/>
          </a:p>
          <a:p>
            <a:pPr lvl="1" eaLnBrk="1" hangingPunct="1"/>
            <a:r>
              <a:rPr lang="en-US" altLang="zh-TW" sz="1600" smtClean="0"/>
              <a:t>&lt;e.g.&gt;  Consider two transactions T1, T2:</a:t>
            </a:r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	       Transaction T1 : insert ('S5', 'P6' , 500)</a:t>
            </a:r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           Transaction T2 : insert ('S4', 'P6', 500)</a:t>
            </a:r>
          </a:p>
          <a:p>
            <a:pPr lvl="2" eaLnBrk="1" hangingPunct="1"/>
            <a:endParaRPr lang="en-US" altLang="zh-TW" sz="1600" smtClean="0"/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2536825" y="1455738"/>
            <a:ext cx="4792663" cy="2693987"/>
            <a:chOff x="625" y="896"/>
            <a:chExt cx="3019" cy="1697"/>
          </a:xfrm>
        </p:grpSpPr>
        <p:grpSp>
          <p:nvGrpSpPr>
            <p:cNvPr id="22538" name="Group 5"/>
            <p:cNvGrpSpPr>
              <a:grpSpLocks/>
            </p:cNvGrpSpPr>
            <p:nvPr/>
          </p:nvGrpSpPr>
          <p:grpSpPr bwMode="auto">
            <a:xfrm>
              <a:off x="625" y="896"/>
              <a:ext cx="1067" cy="1687"/>
              <a:chOff x="625" y="896"/>
              <a:chExt cx="1067" cy="1687"/>
            </a:xfrm>
          </p:grpSpPr>
          <p:sp>
            <p:nvSpPr>
              <p:cNvPr id="22556" name="Rectangle 6"/>
              <p:cNvSpPr>
                <a:spLocks noChangeArrowheads="1"/>
              </p:cNvSpPr>
              <p:nvPr/>
            </p:nvSpPr>
            <p:spPr bwMode="auto">
              <a:xfrm>
                <a:off x="625" y="896"/>
                <a:ext cx="246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  <a:p>
                <a:pPr eaLnBrk="0" latinLnBrk="1" hangingPunct="0">
                  <a:lnSpc>
                    <a:spcPct val="110000"/>
                  </a:lnSpc>
                  <a:tabLst>
                    <a:tab pos="171450" algn="l"/>
                  </a:tabLst>
                </a:pPr>
                <a:endParaRPr lang="en-US" altLang="zh-TW" sz="1200">
                  <a:ea typeface="新細明體" charset="-120"/>
                </a:endParaRPr>
              </a:p>
            </p:txBody>
          </p:sp>
          <p:sp>
            <p:nvSpPr>
              <p:cNvPr id="22557" name="Rectangle 7"/>
              <p:cNvSpPr>
                <a:spLocks noChangeArrowheads="1"/>
              </p:cNvSpPr>
              <p:nvPr/>
            </p:nvSpPr>
            <p:spPr bwMode="auto">
              <a:xfrm>
                <a:off x="879" y="896"/>
                <a:ext cx="813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      PQ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(P1,300),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(P2,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(P3, 400),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	(P4,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(P5, 100),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(P6, 100)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(P1, 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(P2, 400)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(P2, 200) }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{	(P2, 200),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(P4, 300),</a:t>
                </a:r>
              </a:p>
              <a:p>
                <a:pPr algn="l"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  	(P5, 400) }</a:t>
                </a:r>
              </a:p>
            </p:txBody>
          </p:sp>
          <p:sp>
            <p:nvSpPr>
              <p:cNvPr id="22558" name="Line 8"/>
              <p:cNvSpPr>
                <a:spLocks noChangeShapeType="1"/>
              </p:cNvSpPr>
              <p:nvPr/>
            </p:nvSpPr>
            <p:spPr bwMode="auto">
              <a:xfrm>
                <a:off x="648" y="1046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9" name="Line 9"/>
              <p:cNvSpPr>
                <a:spLocks noChangeShapeType="1"/>
              </p:cNvSpPr>
              <p:nvPr/>
            </p:nvSpPr>
            <p:spPr bwMode="auto">
              <a:xfrm>
                <a:off x="648" y="1805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60" name="Line 10"/>
              <p:cNvSpPr>
                <a:spLocks noChangeShapeType="1"/>
              </p:cNvSpPr>
              <p:nvPr/>
            </p:nvSpPr>
            <p:spPr bwMode="auto">
              <a:xfrm>
                <a:off x="648" y="2051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61" name="Line 11"/>
              <p:cNvSpPr>
                <a:spLocks noChangeShapeType="1"/>
              </p:cNvSpPr>
              <p:nvPr/>
            </p:nvSpPr>
            <p:spPr bwMode="auto">
              <a:xfrm>
                <a:off x="648" y="2175"/>
                <a:ext cx="10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2721" y="906"/>
              <a:ext cx="923" cy="1687"/>
              <a:chOff x="2721" y="906"/>
              <a:chExt cx="923" cy="1687"/>
            </a:xfrm>
          </p:grpSpPr>
          <p:sp>
            <p:nvSpPr>
              <p:cNvPr id="22541" name="Rectangle 13"/>
              <p:cNvSpPr>
                <a:spLocks noChangeArrowheads="1"/>
              </p:cNvSpPr>
              <p:nvPr/>
            </p:nvSpPr>
            <p:spPr bwMode="auto">
              <a:xfrm>
                <a:off x="2721" y="906"/>
                <a:ext cx="247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S4</a:t>
                </a: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/>
            </p:nvSpPr>
            <p:spPr bwMode="auto">
              <a:xfrm>
                <a:off x="2976" y="906"/>
                <a:ext cx="247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P#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P3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P5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P6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P1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P2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P4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P5</a:t>
                </a: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/>
            </p:nvSpPr>
            <p:spPr bwMode="auto">
              <a:xfrm>
                <a:off x="3231" y="906"/>
                <a:ext cx="390" cy="16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QTY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100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100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200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300</a:t>
                </a:r>
              </a:p>
              <a:p>
                <a:pPr eaLnBrk="0" hangingPunct="0">
                  <a:lnSpc>
                    <a:spcPct val="110000"/>
                  </a:lnSpc>
                  <a:tabLst>
                    <a:tab pos="171450" algn="l"/>
                  </a:tabLst>
                </a:pPr>
                <a:r>
                  <a:rPr lang="en-US" altLang="zh-TW" sz="1200">
                    <a:ea typeface="新細明體" charset="-120"/>
                  </a:rPr>
                  <a:t>400</a:t>
                </a:r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2721" y="1036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>
                <a:off x="2732" y="1169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2744" y="1304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2732" y="1426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>
                <a:off x="2735" y="1552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>
                <a:off x="2732" y="1674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>
                <a:off x="2735" y="1801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1" name="Line 23"/>
              <p:cNvSpPr>
                <a:spLocks noChangeShapeType="1"/>
              </p:cNvSpPr>
              <p:nvPr/>
            </p:nvSpPr>
            <p:spPr bwMode="auto">
              <a:xfrm>
                <a:off x="2732" y="1929"/>
                <a:ext cx="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2" name="Line 24"/>
              <p:cNvSpPr>
                <a:spLocks noChangeShapeType="1"/>
              </p:cNvSpPr>
              <p:nvPr/>
            </p:nvSpPr>
            <p:spPr bwMode="auto">
              <a:xfrm>
                <a:off x="2730" y="2058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3" name="Line 25"/>
              <p:cNvSpPr>
                <a:spLocks noChangeShapeType="1"/>
              </p:cNvSpPr>
              <p:nvPr/>
            </p:nvSpPr>
            <p:spPr bwMode="auto">
              <a:xfrm>
                <a:off x="2727" y="2185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4" name="Line 26"/>
              <p:cNvSpPr>
                <a:spLocks noChangeShapeType="1"/>
              </p:cNvSpPr>
              <p:nvPr/>
            </p:nvSpPr>
            <p:spPr bwMode="auto">
              <a:xfrm>
                <a:off x="2724" y="2315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>
                <a:off x="2721" y="2443"/>
                <a:ext cx="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2540" name="AutoShape 28"/>
            <p:cNvSpPr>
              <a:spLocks noChangeArrowheads="1"/>
            </p:cNvSpPr>
            <p:nvPr/>
          </p:nvSpPr>
          <p:spPr bwMode="auto">
            <a:xfrm>
              <a:off x="1828" y="1622"/>
              <a:ext cx="789" cy="270"/>
            </a:xfrm>
            <a:prstGeom prst="rightArrow">
              <a:avLst>
                <a:gd name="adj1" fmla="val 50000"/>
                <a:gd name="adj2" fmla="val 14612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TW" sz="1200">
                  <a:ea typeface="新細明體" charset="-120"/>
                </a:rPr>
                <a:t>Normalized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678363" y="4437063"/>
            <a:ext cx="4608512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00"/>
              </a:buClr>
              <a:buSzPct val="70000"/>
              <a:buFont typeface="Wingdings" pitchFamily="2" charset="2"/>
              <a:buChar char="q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3" eaLnBrk="1" hangingPunct="1">
              <a:lnSpc>
                <a:spcPct val="40000"/>
              </a:lnSpc>
              <a:buFontTx/>
              <a:buNone/>
              <a:defRPr/>
            </a:pPr>
            <a:endParaRPr lang="en-US" altLang="zh-TW" sz="1400" kern="0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sz="1600" kern="0" dirty="0" smtClean="0"/>
              <a:t>There are difference:</a:t>
            </a:r>
          </a:p>
          <a:p>
            <a:pPr lvl="3" eaLnBrk="1" hangingPunct="1">
              <a:defRPr/>
            </a:pPr>
            <a:r>
              <a:rPr lang="en-US" altLang="zh-TW" sz="1400" kern="0" dirty="0" smtClean="0"/>
              <a:t>Un-normalized:  </a:t>
            </a:r>
            <a:r>
              <a:rPr lang="en-US" altLang="zh-TW" sz="1400" u="sng" kern="0" dirty="0" smtClean="0"/>
              <a:t>two</a:t>
            </a:r>
            <a:r>
              <a:rPr lang="en-US" altLang="zh-TW" sz="1400" kern="0" dirty="0" smtClean="0"/>
              <a:t> operations (one insert, one append)</a:t>
            </a:r>
          </a:p>
          <a:p>
            <a:pPr lvl="3" eaLnBrk="1" hangingPunct="1">
              <a:defRPr/>
            </a:pPr>
            <a:r>
              <a:rPr lang="en-US" altLang="zh-TW" sz="1400" kern="0" dirty="0" smtClean="0"/>
              <a:t>Normalized: </a:t>
            </a:r>
            <a:r>
              <a:rPr lang="en-US" altLang="zh-TW" sz="1400" u="sng" kern="0" dirty="0" smtClean="0"/>
              <a:t>one</a:t>
            </a:r>
            <a:r>
              <a:rPr lang="en-US" altLang="zh-TW" sz="1400" kern="0" dirty="0" smtClean="0"/>
              <a:t> operation (insert)</a:t>
            </a:r>
          </a:p>
          <a:p>
            <a:pPr lvl="2" eaLnBrk="1" hangingPunct="1">
              <a:defRPr/>
            </a:pPr>
            <a:endParaRPr lang="en-US" altLang="zh-TW" sz="1600" kern="0" dirty="0" smtClean="0"/>
          </a:p>
        </p:txBody>
      </p:sp>
      <p:sp>
        <p:nvSpPr>
          <p:cNvPr id="2" name="矩形 1"/>
          <p:cNvSpPr/>
          <p:nvPr/>
        </p:nvSpPr>
        <p:spPr>
          <a:xfrm>
            <a:off x="488950" y="620713"/>
            <a:ext cx="900112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zh-TW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Reason for normalizing a relation: Simplicity!!</a:t>
            </a:r>
          </a:p>
        </p:txBody>
      </p:sp>
      <p:sp>
        <p:nvSpPr>
          <p:cNvPr id="30" name="矩形 29"/>
          <p:cNvSpPr/>
          <p:nvPr/>
        </p:nvSpPr>
        <p:spPr>
          <a:xfrm>
            <a:off x="704850" y="2528888"/>
            <a:ext cx="168433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/>
              <a:t>Un-normalized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45388" y="2636838"/>
            <a:ext cx="13509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/>
              <a:t>Normalized</a:t>
            </a:r>
            <a:endParaRPr lang="zh-TW" altLang="en-US" dirty="0"/>
          </a:p>
        </p:txBody>
      </p:sp>
      <p:sp>
        <p:nvSpPr>
          <p:cNvPr id="22536" name="Text Box 30"/>
          <p:cNvSpPr txBox="1">
            <a:spLocks noChangeArrowheads="1"/>
          </p:cNvSpPr>
          <p:nvPr/>
        </p:nvSpPr>
        <p:spPr bwMode="auto">
          <a:xfrm>
            <a:off x="4570413" y="2286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“fact”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47625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z="3900" smtClean="0"/>
              <a:t>Kinds </a:t>
            </a:r>
            <a:r>
              <a:rPr lang="en-US" altLang="zh-TW" sz="3500" smtClean="0"/>
              <a:t>of</a:t>
            </a:r>
            <a:r>
              <a:rPr lang="en-US" altLang="zh-TW" sz="3900" smtClean="0"/>
              <a:t> Relations</a:t>
            </a:r>
            <a:endParaRPr lang="en-US" altLang="zh-TW" sz="2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30338"/>
            <a:ext cx="9677400" cy="4724400"/>
          </a:xfrm>
        </p:spPr>
        <p:txBody>
          <a:bodyPr/>
          <a:lstStyle/>
          <a:p>
            <a:pPr lvl="2" eaLnBrk="1" hangingPunct="1"/>
            <a:r>
              <a:rPr lang="en-US" altLang="zh-TW" sz="1800" b="1" smtClean="0"/>
              <a:t>Base Relations (Real Relations):</a:t>
            </a:r>
            <a:r>
              <a:rPr lang="en-US" altLang="zh-TW" sz="1800" smtClean="0"/>
              <a:t> a named, atomic relation; a direct part of the database. </a:t>
            </a:r>
            <a:r>
              <a:rPr lang="en-US" altLang="zh-TW" sz="1600" smtClean="0"/>
              <a:t>e.g. S, P</a:t>
            </a:r>
            <a:endParaRPr lang="en-US" altLang="zh-TW" sz="1800" smtClean="0"/>
          </a:p>
          <a:p>
            <a:pPr lvl="2" eaLnBrk="1" hangingPunct="1"/>
            <a:r>
              <a:rPr lang="en-US" altLang="zh-TW" sz="1800" b="1" smtClean="0"/>
              <a:t>Views (Virtual Relations):</a:t>
            </a:r>
            <a:r>
              <a:rPr lang="en-US" altLang="zh-TW" sz="1800" smtClean="0"/>
              <a:t> a named, derived relation; purely  represented by its      definition in terms of other named relations.</a:t>
            </a:r>
          </a:p>
          <a:p>
            <a:pPr lvl="2" eaLnBrk="1" hangingPunct="1"/>
            <a:r>
              <a:rPr lang="en-US" altLang="zh-TW" sz="1800" b="1" smtClean="0"/>
              <a:t>Snapshots:</a:t>
            </a:r>
            <a:r>
              <a:rPr lang="en-US" altLang="zh-TW" sz="1800" smtClean="0"/>
              <a:t> a named, derived relation with its </a:t>
            </a:r>
            <a:r>
              <a:rPr lang="en-US" altLang="zh-TW" sz="1800" b="1" i="1" smtClean="0"/>
              <a:t>own stored  data.</a:t>
            </a:r>
            <a:endParaRPr lang="en-US" altLang="zh-TW" sz="1800" smtClean="0"/>
          </a:p>
          <a:p>
            <a:pPr lvl="3" eaLnBrk="1" hangingPunct="1">
              <a:buFontTx/>
              <a:buNone/>
            </a:pPr>
            <a:r>
              <a:rPr lang="en-US" altLang="zh-TW" sz="1600" smtClean="0"/>
              <a:t>   &lt;e.g.&gt; </a:t>
            </a:r>
          </a:p>
          <a:p>
            <a:pPr lvl="3" eaLnBrk="1" hangingPunct="1">
              <a:buFontTx/>
              <a:buNone/>
            </a:pPr>
            <a:r>
              <a:rPr lang="en-US" altLang="zh-TW" sz="1600" smtClean="0"/>
              <a:t> 	  	</a:t>
            </a:r>
            <a:r>
              <a:rPr lang="en-US" altLang="zh-TW" sz="1200" smtClean="0"/>
              <a:t>CREATE  SNAPSHOT  SC</a:t>
            </a:r>
          </a:p>
          <a:p>
            <a:pPr lvl="3" eaLnBrk="1" hangingPunct="1">
              <a:buFontTx/>
              <a:buNone/>
            </a:pPr>
            <a:r>
              <a:rPr lang="en-US" altLang="zh-TW" sz="1200" smtClean="0"/>
              <a:t>		AS  SELECT S#,  CITY	</a:t>
            </a:r>
          </a:p>
          <a:p>
            <a:pPr lvl="3" eaLnBrk="1" hangingPunct="1">
              <a:buFontTx/>
              <a:buNone/>
            </a:pPr>
            <a:r>
              <a:rPr lang="en-US" altLang="zh-TW" sz="1200" smtClean="0"/>
              <a:t> 	      FROM    S</a:t>
            </a:r>
          </a:p>
          <a:p>
            <a:pPr lvl="3" eaLnBrk="1" hangingPunct="1">
              <a:buFontTx/>
              <a:buNone/>
            </a:pPr>
            <a:r>
              <a:rPr lang="en-US" altLang="zh-TW" sz="1200" smtClean="0"/>
              <a:t>		REFRESH  EVERY  DAY;</a:t>
            </a:r>
          </a:p>
          <a:p>
            <a:pPr lvl="3" eaLnBrk="1" hangingPunct="1"/>
            <a:r>
              <a:rPr lang="en-US" altLang="zh-TW" sz="1600" smtClean="0"/>
              <a:t>A read-only relation.</a:t>
            </a:r>
          </a:p>
          <a:p>
            <a:pPr lvl="3" eaLnBrk="1" hangingPunct="1"/>
            <a:r>
              <a:rPr lang="en-US" altLang="zh-TW" sz="1600" smtClean="0"/>
              <a:t>Periodically refreshed</a:t>
            </a:r>
          </a:p>
          <a:p>
            <a:pPr lvl="2" eaLnBrk="1" hangingPunct="1"/>
            <a:r>
              <a:rPr lang="en-US" altLang="zh-TW" sz="1800" b="1" smtClean="0"/>
              <a:t>Query Results:</a:t>
            </a:r>
            <a:r>
              <a:rPr lang="en-US" altLang="zh-TW" sz="1800" smtClean="0"/>
              <a:t> may or may not be named, no persistent existence within the database.</a:t>
            </a:r>
          </a:p>
          <a:p>
            <a:pPr lvl="2" eaLnBrk="1" hangingPunct="1"/>
            <a:r>
              <a:rPr lang="en-US" altLang="zh-TW" sz="1800" b="1" smtClean="0"/>
              <a:t>Intermediate Results:</a:t>
            </a:r>
            <a:r>
              <a:rPr lang="en-US" altLang="zh-TW" sz="1800" smtClean="0"/>
              <a:t> result of subquery, typically unnamed.</a:t>
            </a:r>
          </a:p>
          <a:p>
            <a:pPr lvl="2" eaLnBrk="1" hangingPunct="1"/>
            <a:r>
              <a:rPr lang="en-US" altLang="zh-TW" sz="1800" b="1" smtClean="0"/>
              <a:t>Temporary Relations:</a:t>
            </a:r>
            <a:r>
              <a:rPr lang="en-US" altLang="zh-TW" sz="1800" smtClean="0"/>
              <a:t> a named relation, automatically destroyed at some appropriate time.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5410200" y="3352800"/>
            <a:ext cx="882650" cy="1327150"/>
            <a:chOff x="3153" y="3015"/>
            <a:chExt cx="556" cy="836"/>
          </a:xfrm>
        </p:grpSpPr>
        <p:sp>
          <p:nvSpPr>
            <p:cNvPr id="23570" name="Rectangle 5"/>
            <p:cNvSpPr>
              <a:spLocks noChangeArrowheads="1"/>
            </p:cNvSpPr>
            <p:nvPr/>
          </p:nvSpPr>
          <p:spPr bwMode="auto">
            <a:xfrm>
              <a:off x="3153" y="3015"/>
              <a:ext cx="5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Relation</a:t>
              </a:r>
            </a:p>
          </p:txBody>
        </p:sp>
        <p:sp>
          <p:nvSpPr>
            <p:cNvPr id="23571" name="Rectangle 6"/>
            <p:cNvSpPr>
              <a:spLocks noChangeArrowheads="1"/>
            </p:cNvSpPr>
            <p:nvPr/>
          </p:nvSpPr>
          <p:spPr bwMode="auto">
            <a:xfrm>
              <a:off x="3160" y="3641"/>
              <a:ext cx="5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Relation</a:t>
              </a:r>
            </a:p>
          </p:txBody>
        </p:sp>
        <p:sp>
          <p:nvSpPr>
            <p:cNvPr id="23572" name="Rectangle 7"/>
            <p:cNvSpPr>
              <a:spLocks noChangeArrowheads="1"/>
            </p:cNvSpPr>
            <p:nvPr/>
          </p:nvSpPr>
          <p:spPr bwMode="auto">
            <a:xfrm>
              <a:off x="3282" y="3335"/>
              <a:ext cx="2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OP</a:t>
              </a:r>
            </a:p>
          </p:txBody>
        </p:sp>
        <p:sp>
          <p:nvSpPr>
            <p:cNvPr id="23573" name="Line 8"/>
            <p:cNvSpPr>
              <a:spLocks noChangeShapeType="1"/>
            </p:cNvSpPr>
            <p:nvPr/>
          </p:nvSpPr>
          <p:spPr bwMode="auto">
            <a:xfrm>
              <a:off x="3414" y="3207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74" name="Line 9"/>
            <p:cNvSpPr>
              <a:spLocks noChangeShapeType="1"/>
            </p:cNvSpPr>
            <p:nvPr/>
          </p:nvSpPr>
          <p:spPr bwMode="auto">
            <a:xfrm>
              <a:off x="3414" y="3502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57" name="群組 1"/>
          <p:cNvGrpSpPr>
            <a:grpSpLocks/>
          </p:cNvGrpSpPr>
          <p:nvPr/>
        </p:nvGrpSpPr>
        <p:grpSpPr bwMode="auto">
          <a:xfrm>
            <a:off x="7866063" y="2284413"/>
            <a:ext cx="2055812" cy="1289050"/>
            <a:chOff x="7850195" y="3324225"/>
            <a:chExt cx="2055816" cy="1289050"/>
          </a:xfrm>
        </p:grpSpPr>
        <p:grpSp>
          <p:nvGrpSpPr>
            <p:cNvPr id="23559" name="Group 10"/>
            <p:cNvGrpSpPr>
              <a:grpSpLocks/>
            </p:cNvGrpSpPr>
            <p:nvPr/>
          </p:nvGrpSpPr>
          <p:grpSpPr bwMode="auto">
            <a:xfrm>
              <a:off x="7850195" y="3324225"/>
              <a:ext cx="2055816" cy="1289050"/>
              <a:chOff x="2805" y="134"/>
              <a:chExt cx="1295" cy="812"/>
            </a:xfrm>
          </p:grpSpPr>
          <p:sp>
            <p:nvSpPr>
              <p:cNvPr id="23561" name="Rectangle 11"/>
              <p:cNvSpPr>
                <a:spLocks noChangeArrowheads="1"/>
              </p:cNvSpPr>
              <p:nvPr/>
            </p:nvSpPr>
            <p:spPr bwMode="auto">
              <a:xfrm>
                <a:off x="3035" y="334"/>
                <a:ext cx="312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2" name="Rectangle 12"/>
              <p:cNvSpPr>
                <a:spLocks noChangeArrowheads="1"/>
              </p:cNvSpPr>
              <p:nvPr/>
            </p:nvSpPr>
            <p:spPr bwMode="auto">
              <a:xfrm>
                <a:off x="2805" y="750"/>
                <a:ext cx="312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3" name="Rectangle 13"/>
              <p:cNvSpPr>
                <a:spLocks noChangeArrowheads="1"/>
              </p:cNvSpPr>
              <p:nvPr/>
            </p:nvSpPr>
            <p:spPr bwMode="auto">
              <a:xfrm>
                <a:off x="3203" y="756"/>
                <a:ext cx="312" cy="1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4" name="Rectangle 14"/>
              <p:cNvSpPr>
                <a:spLocks noChangeArrowheads="1"/>
              </p:cNvSpPr>
              <p:nvPr/>
            </p:nvSpPr>
            <p:spPr bwMode="auto">
              <a:xfrm>
                <a:off x="2874" y="736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  <p:sp>
            <p:nvSpPr>
              <p:cNvPr id="23565" name="Rectangle 15"/>
              <p:cNvSpPr>
                <a:spLocks noChangeArrowheads="1"/>
              </p:cNvSpPr>
              <p:nvPr/>
            </p:nvSpPr>
            <p:spPr bwMode="auto">
              <a:xfrm>
                <a:off x="3248" y="736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P</a:t>
                </a:r>
              </a:p>
            </p:txBody>
          </p:sp>
          <p:sp>
            <p:nvSpPr>
              <p:cNvPr id="23566" name="Rectangle 16"/>
              <p:cNvSpPr>
                <a:spLocks noChangeArrowheads="1"/>
              </p:cNvSpPr>
              <p:nvPr/>
            </p:nvSpPr>
            <p:spPr bwMode="auto">
              <a:xfrm>
                <a:off x="2812" y="134"/>
                <a:ext cx="77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London Supplier</a:t>
                </a:r>
              </a:p>
            </p:txBody>
          </p:sp>
          <p:sp>
            <p:nvSpPr>
              <p:cNvPr id="23567" name="Line 18"/>
              <p:cNvSpPr>
                <a:spLocks noChangeShapeType="1"/>
              </p:cNvSpPr>
              <p:nvPr/>
            </p:nvSpPr>
            <p:spPr bwMode="auto">
              <a:xfrm flipH="1">
                <a:off x="2969" y="506"/>
                <a:ext cx="238" cy="2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568" name="Text Box 19"/>
              <p:cNvSpPr txBox="1">
                <a:spLocks noChangeArrowheads="1"/>
              </p:cNvSpPr>
              <p:nvPr/>
            </p:nvSpPr>
            <p:spPr bwMode="auto">
              <a:xfrm>
                <a:off x="3408" y="336"/>
                <a:ext cx="33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View</a:t>
                </a:r>
                <a:endParaRPr lang="en-US" altLang="zh-TW" b="1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3569" name="Rectangle 20"/>
              <p:cNvSpPr>
                <a:spLocks noChangeArrowheads="1"/>
              </p:cNvSpPr>
              <p:nvPr/>
            </p:nvSpPr>
            <p:spPr bwMode="auto">
              <a:xfrm>
                <a:off x="3582" y="744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Base table</a:t>
                </a:r>
                <a:endParaRPr lang="en-US" altLang="zh-TW" sz="2400">
                  <a:latin typeface="Times New Roman" pitchFamily="18" charset="0"/>
                  <a:ea typeface="新細明體" charset="-120"/>
                </a:endParaRPr>
              </a:p>
            </p:txBody>
          </p:sp>
        </p:grpSp>
        <p:sp>
          <p:nvSpPr>
            <p:cNvPr id="23560" name="Rectangle 14"/>
            <p:cNvSpPr>
              <a:spLocks noChangeArrowheads="1"/>
            </p:cNvSpPr>
            <p:nvPr/>
          </p:nvSpPr>
          <p:spPr bwMode="auto">
            <a:xfrm>
              <a:off x="8267769" y="3599681"/>
              <a:ext cx="4215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LS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47625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Relational Databases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smtClean="0"/>
              <a:t>Definition: A </a:t>
            </a:r>
            <a:r>
              <a:rPr lang="en-US" altLang="zh-TW" sz="2000" b="1" smtClean="0"/>
              <a:t>Relationa</a:t>
            </a:r>
            <a:r>
              <a:rPr lang="en-US" altLang="zh-TW" sz="2200" b="1" smtClean="0"/>
              <a:t>l</a:t>
            </a:r>
            <a:r>
              <a:rPr lang="en-US" altLang="zh-TW" sz="2000" b="1" smtClean="0"/>
              <a:t> Database </a:t>
            </a:r>
            <a:r>
              <a:rPr lang="en-US" altLang="zh-TW" sz="2000" smtClean="0"/>
              <a:t>is a database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that is </a:t>
            </a:r>
            <a:r>
              <a:rPr lang="en-US" altLang="zh-TW" sz="2000" u="sng" smtClean="0"/>
              <a:t>perceived by the users</a:t>
            </a:r>
            <a:r>
              <a:rPr lang="en-US" altLang="zh-TW" sz="2000" smtClean="0"/>
              <a:t> as a collection of</a:t>
            </a:r>
            <a:r>
              <a:rPr lang="en-US" altLang="zh-TW" sz="2000" b="1" smtClean="0"/>
              <a:t> </a:t>
            </a:r>
            <a:r>
              <a:rPr lang="en-US" altLang="zh-TW" sz="2000" i="1" u="sng" smtClean="0"/>
              <a:t>time-varying</a:t>
            </a:r>
            <a:r>
              <a:rPr lang="en-US" altLang="zh-TW" sz="2000" b="1" smtClean="0"/>
              <a:t>,  </a:t>
            </a:r>
            <a:r>
              <a:rPr lang="en-US" altLang="zh-TW" sz="2000" i="1" u="sng" smtClean="0"/>
              <a:t>normalized </a:t>
            </a:r>
            <a:r>
              <a:rPr lang="en-US" altLang="zh-TW" sz="2000" b="1" smtClean="0"/>
              <a:t>relations.</a:t>
            </a:r>
            <a:endParaRPr lang="en-US" altLang="zh-TW" sz="1800" smtClean="0"/>
          </a:p>
          <a:p>
            <a:pPr lvl="2" eaLnBrk="1" hangingPunct="1"/>
            <a:r>
              <a:rPr lang="en-US" altLang="zh-TW" sz="2000" b="1" i="1" smtClean="0"/>
              <a:t>Perceived by the users:</a:t>
            </a:r>
            <a:r>
              <a:rPr lang="en-US" altLang="zh-TW" sz="2000" smtClean="0"/>
              <a:t> the relational model apply at the </a:t>
            </a:r>
            <a:r>
              <a:rPr lang="en-US" altLang="zh-TW" sz="2000" b="1" u="sng" smtClean="0"/>
              <a:t>external</a:t>
            </a:r>
            <a:r>
              <a:rPr lang="en-US" altLang="zh-TW" sz="2000" smtClean="0"/>
              <a:t> and </a:t>
            </a:r>
            <a:r>
              <a:rPr lang="en-US" altLang="zh-TW" sz="2000" b="1" u="sng" smtClean="0"/>
              <a:t>conceptual</a:t>
            </a:r>
            <a:r>
              <a:rPr lang="en-US" altLang="zh-TW" sz="2000" smtClean="0"/>
              <a:t> levels.</a:t>
            </a:r>
          </a:p>
          <a:p>
            <a:pPr lvl="2" eaLnBrk="1" hangingPunct="1"/>
            <a:r>
              <a:rPr lang="en-US" altLang="zh-TW" sz="2000" b="1" i="1" smtClean="0"/>
              <a:t>Time-varying:</a:t>
            </a:r>
            <a:r>
              <a:rPr lang="en-US" altLang="zh-TW" sz="2000" smtClean="0"/>
              <a:t> the set of tuples changes with time.</a:t>
            </a:r>
          </a:p>
          <a:p>
            <a:pPr lvl="2" eaLnBrk="1" hangingPunct="1"/>
            <a:r>
              <a:rPr lang="en-US" altLang="zh-TW" sz="2000" b="1" i="1" smtClean="0"/>
              <a:t>Normalized:</a:t>
            </a:r>
            <a:r>
              <a:rPr lang="en-US" altLang="zh-TW" sz="2000" smtClean="0"/>
              <a:t> contains no repeating group (only contains atomic value).</a:t>
            </a:r>
            <a:endParaRPr lang="en-US" altLang="zh-TW" sz="1800" smtClean="0"/>
          </a:p>
          <a:p>
            <a:pPr lvl="1" eaLnBrk="1" hangingPunct="1"/>
            <a:r>
              <a:rPr lang="en-US" altLang="zh-TW" sz="2000" smtClean="0"/>
              <a:t>The </a:t>
            </a:r>
            <a:r>
              <a:rPr lang="en-US" altLang="zh-TW" sz="2000" b="1" smtClean="0"/>
              <a:t>relational model</a:t>
            </a:r>
            <a:r>
              <a:rPr lang="en-US" altLang="zh-TW" sz="2000" smtClean="0"/>
              <a:t> represents a database system at a </a:t>
            </a:r>
            <a:r>
              <a:rPr lang="en-US" altLang="zh-TW" sz="2000" u="sng" smtClean="0"/>
              <a:t>level of abstraction</a:t>
            </a:r>
            <a:r>
              <a:rPr lang="en-US" altLang="zh-TW" sz="2000" smtClean="0"/>
              <a:t> that removed from the details of the underlying machine, like </a:t>
            </a:r>
            <a:r>
              <a:rPr lang="en-US" altLang="zh-TW" sz="2000" b="1" smtClean="0"/>
              <a:t>high-level language.</a:t>
            </a:r>
          </a:p>
          <a:p>
            <a:pPr eaLnBrk="1" hangingPunct="1"/>
            <a:endParaRPr lang="en-US" altLang="zh-TW" sz="2400" smtClean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990600" y="4572000"/>
            <a:ext cx="3879850" cy="1428750"/>
            <a:chOff x="978" y="3946"/>
            <a:chExt cx="2444" cy="900"/>
          </a:xfrm>
        </p:grpSpPr>
        <p:sp>
          <p:nvSpPr>
            <p:cNvPr id="24587" name="Oval 5"/>
            <p:cNvSpPr>
              <a:spLocks noChangeArrowheads="1"/>
            </p:cNvSpPr>
            <p:nvPr/>
          </p:nvSpPr>
          <p:spPr bwMode="auto">
            <a:xfrm>
              <a:off x="978" y="3946"/>
              <a:ext cx="2444" cy="9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8" name="Oval 6"/>
            <p:cNvSpPr>
              <a:spLocks noChangeArrowheads="1"/>
            </p:cNvSpPr>
            <p:nvPr/>
          </p:nvSpPr>
          <p:spPr bwMode="auto">
            <a:xfrm>
              <a:off x="1531" y="4143"/>
              <a:ext cx="1326" cy="61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9" name="Oval 7"/>
            <p:cNvSpPr>
              <a:spLocks noChangeArrowheads="1"/>
            </p:cNvSpPr>
            <p:nvPr/>
          </p:nvSpPr>
          <p:spPr bwMode="auto">
            <a:xfrm>
              <a:off x="1885" y="4330"/>
              <a:ext cx="608" cy="33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machine</a:t>
              </a:r>
            </a:p>
          </p:txBody>
        </p:sp>
        <p:sp>
          <p:nvSpPr>
            <p:cNvPr id="24590" name="Rectangle 8"/>
            <p:cNvSpPr>
              <a:spLocks noChangeArrowheads="1"/>
            </p:cNvSpPr>
            <p:nvPr/>
          </p:nvSpPr>
          <p:spPr bwMode="auto">
            <a:xfrm>
              <a:off x="1594" y="3963"/>
              <a:ext cx="9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ea typeface="新細明體" charset="-120"/>
                </a:rPr>
                <a:t>C, Java ,PL/1</a:t>
              </a:r>
            </a:p>
          </p:txBody>
        </p:sp>
        <p:sp>
          <p:nvSpPr>
            <p:cNvPr id="24591" name="Rectangle 9"/>
            <p:cNvSpPr>
              <a:spLocks noChangeArrowheads="1"/>
            </p:cNvSpPr>
            <p:nvPr/>
          </p:nvSpPr>
          <p:spPr bwMode="auto">
            <a:xfrm>
              <a:off x="1804" y="4147"/>
              <a:ext cx="77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>
                  <a:ea typeface="新細明體" charset="-120"/>
                </a:rPr>
                <a:t>assembler</a:t>
              </a:r>
            </a:p>
          </p:txBody>
        </p:sp>
      </p:grpSp>
      <p:sp>
        <p:nvSpPr>
          <p:cNvPr id="24581" name="Oval 11"/>
          <p:cNvSpPr>
            <a:spLocks noChangeArrowheads="1"/>
          </p:cNvSpPr>
          <p:nvPr/>
        </p:nvSpPr>
        <p:spPr bwMode="auto">
          <a:xfrm>
            <a:off x="5257800" y="4572000"/>
            <a:ext cx="3879850" cy="1428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2" name="Oval 12"/>
          <p:cNvSpPr>
            <a:spLocks noChangeArrowheads="1"/>
          </p:cNvSpPr>
          <p:nvPr/>
        </p:nvSpPr>
        <p:spPr bwMode="auto">
          <a:xfrm>
            <a:off x="6135688" y="4884738"/>
            <a:ext cx="2105025" cy="9794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3" name="Oval 13"/>
          <p:cNvSpPr>
            <a:spLocks noChangeArrowheads="1"/>
          </p:cNvSpPr>
          <p:nvPr/>
        </p:nvSpPr>
        <p:spPr bwMode="auto">
          <a:xfrm>
            <a:off x="6697663" y="5181600"/>
            <a:ext cx="965200" cy="5302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>
              <a:lnSpc>
                <a:spcPct val="70000"/>
              </a:lnSpc>
            </a:pPr>
            <a:r>
              <a:rPr lang="en-US" altLang="zh-TW" sz="1400">
                <a:ea typeface="新細明體" charset="-120"/>
              </a:rPr>
              <a:t>Relational </a:t>
            </a:r>
          </a:p>
          <a:p>
            <a:pPr eaLnBrk="0" hangingPunct="0">
              <a:lnSpc>
                <a:spcPct val="70000"/>
              </a:lnSpc>
            </a:pPr>
            <a:r>
              <a:rPr lang="en-US" altLang="zh-TW" sz="1400">
                <a:ea typeface="新細明體" charset="-120"/>
              </a:rPr>
              <a:t>Data Model</a:t>
            </a:r>
          </a:p>
        </p:txBody>
      </p:sp>
      <p:sp>
        <p:nvSpPr>
          <p:cNvPr id="24584" name="Rectangle 14"/>
          <p:cNvSpPr>
            <a:spLocks noChangeArrowheads="1"/>
          </p:cNvSpPr>
          <p:nvPr/>
        </p:nvSpPr>
        <p:spPr bwMode="auto">
          <a:xfrm>
            <a:off x="6324600" y="4572000"/>
            <a:ext cx="2043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600">
                <a:ea typeface="新細明體" charset="-120"/>
              </a:rPr>
              <a:t>DBMS environments</a:t>
            </a:r>
          </a:p>
        </p:txBody>
      </p:sp>
      <p:sp>
        <p:nvSpPr>
          <p:cNvPr id="24585" name="Rectangle 15"/>
          <p:cNvSpPr>
            <a:spLocks noChangeArrowheads="1"/>
          </p:cNvSpPr>
          <p:nvPr/>
        </p:nvSpPr>
        <p:spPr bwMode="auto">
          <a:xfrm>
            <a:off x="6553200" y="4953000"/>
            <a:ext cx="15335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 sz="1400">
                <a:ea typeface="新細明體" charset="-120"/>
              </a:rPr>
              <a:t>Relational DBMS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667000"/>
            <a:ext cx="84201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3.3 Relational Integrity Rules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667500" cy="1752600"/>
          </a:xfrm>
        </p:spPr>
        <p:txBody>
          <a:bodyPr/>
          <a:lstStyle/>
          <a:p>
            <a:pPr marL="457200" lvl="1" indent="0" algn="ctr" eaLnBrk="1" hangingPunct="1">
              <a:buFont typeface="Wingdings" pitchFamily="2" charset="2"/>
              <a:buNone/>
            </a:pPr>
            <a:r>
              <a:rPr lang="en-US" altLang="zh-TW" b="1" smtClean="0"/>
              <a:t>Purpose:</a:t>
            </a:r>
          </a:p>
          <a:p>
            <a:pPr marL="457200" lvl="1" indent="0" algn="ctr" eaLnBrk="1" hangingPunct="1">
              <a:buFont typeface="Wingdings" pitchFamily="2" charset="2"/>
              <a:buNone/>
            </a:pPr>
            <a:r>
              <a:rPr lang="en-US" altLang="zh-TW" sz="2000" b="1" smtClean="0"/>
              <a:t> </a:t>
            </a:r>
            <a:r>
              <a:rPr lang="en-US" altLang="zh-TW" sz="2000" i="1" smtClean="0"/>
              <a:t>to inform the DBMS of certain constraints </a:t>
            </a:r>
            <a:br>
              <a:rPr lang="en-US" altLang="zh-TW" sz="2000" i="1" smtClean="0"/>
            </a:br>
            <a:r>
              <a:rPr lang="en-US" altLang="zh-TW" sz="2000" i="1" smtClean="0"/>
              <a:t>  in the real world.</a:t>
            </a:r>
          </a:p>
          <a:p>
            <a:pPr eaLnBrk="1" hangingPunct="1"/>
            <a:endParaRPr lang="en-US" altLang="zh-TW" sz="2000" i="1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/>
              <a:t>Unit 3  The Relational Model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 </a:t>
            </a:r>
            <a:r>
              <a:rPr lang="en-US" altLang="zh-TW" smtClean="0"/>
              <a:t>Keys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1341438"/>
            <a:ext cx="9004300" cy="4721225"/>
          </a:xfrm>
        </p:spPr>
        <p:txBody>
          <a:bodyPr/>
          <a:lstStyle/>
          <a:p>
            <a:pPr lvl="1" eaLnBrk="1" hangingPunct="1"/>
            <a:r>
              <a:rPr lang="en-US" altLang="zh-TW" sz="2000" smtClean="0"/>
              <a:t>Candidate keys: Let R be a relation with attributes A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 A</a:t>
            </a:r>
            <a:r>
              <a:rPr lang="en-US" altLang="zh-TW" sz="2000" baseline="-25000" smtClean="0"/>
              <a:t>2</a:t>
            </a:r>
            <a:r>
              <a:rPr lang="en-US" altLang="zh-TW" sz="2000" smtClean="0"/>
              <a:t>, ..., A</a:t>
            </a:r>
            <a:r>
              <a:rPr lang="en-US" altLang="zh-TW" sz="2000" baseline="-25000" smtClean="0"/>
              <a:t>n</a:t>
            </a:r>
            <a:r>
              <a:rPr lang="en-US" altLang="zh-TW" sz="2000" smtClean="0"/>
              <a:t>. </a:t>
            </a:r>
            <a:br>
              <a:rPr lang="en-US" altLang="zh-TW" sz="2000" smtClean="0"/>
            </a:br>
            <a:r>
              <a:rPr lang="en-US" altLang="zh-TW" sz="2000" smtClean="0"/>
              <a:t> The set of attributes K (A</a:t>
            </a:r>
            <a:r>
              <a:rPr lang="en-US" altLang="zh-TW" sz="2000" baseline="-25000" smtClean="0"/>
              <a:t>i</a:t>
            </a:r>
            <a:r>
              <a:rPr lang="en-US" altLang="zh-TW" sz="2000" smtClean="0"/>
              <a:t>, A</a:t>
            </a:r>
            <a:r>
              <a:rPr lang="en-US" altLang="zh-TW" sz="2000" baseline="-25000" smtClean="0"/>
              <a:t>j</a:t>
            </a:r>
            <a:r>
              <a:rPr lang="en-US" altLang="zh-TW" sz="2000" smtClean="0"/>
              <a:t>, ..., A</a:t>
            </a:r>
            <a:r>
              <a:rPr lang="en-US" altLang="zh-TW" sz="2000" baseline="-25000" smtClean="0"/>
              <a:t>m</a:t>
            </a:r>
            <a:r>
              <a:rPr lang="en-US" altLang="zh-TW" sz="2000" smtClean="0"/>
              <a:t>) </a:t>
            </a:r>
            <a:br>
              <a:rPr lang="en-US" altLang="zh-TW" sz="2000" smtClean="0"/>
            </a:br>
            <a:r>
              <a:rPr lang="en-US" altLang="zh-TW" sz="2000" smtClean="0"/>
              <a:t> of R is said to be a candidate key iff it satisfies:</a:t>
            </a:r>
            <a:endParaRPr lang="en-US" altLang="zh-TW" sz="1600" smtClean="0"/>
          </a:p>
          <a:p>
            <a:pPr lvl="2" eaLnBrk="1" hangingPunct="1"/>
            <a:r>
              <a:rPr lang="en-US" altLang="zh-TW" sz="1900" b="1" i="1" u="sng" smtClean="0"/>
              <a:t>Uniqueness</a:t>
            </a:r>
            <a:r>
              <a:rPr lang="en-US" altLang="zh-TW" sz="1900" b="1" i="1" smtClean="0"/>
              <a:t>:</a:t>
            </a:r>
            <a:r>
              <a:rPr lang="en-US" altLang="zh-TW" sz="1900" smtClean="0"/>
              <a:t> At any time, no two tuples of R have the same value for K.</a:t>
            </a:r>
          </a:p>
          <a:p>
            <a:pPr lvl="2" eaLnBrk="1" hangingPunct="1"/>
            <a:r>
              <a:rPr lang="en-US" altLang="zh-TW" sz="1900" b="1" i="1" u="sng" smtClean="0"/>
              <a:t>Minimum</a:t>
            </a:r>
            <a:r>
              <a:rPr lang="en-US" altLang="zh-TW" sz="1900" b="1" i="1" smtClean="0"/>
              <a:t>:</a:t>
            </a:r>
            <a:r>
              <a:rPr lang="en-US" altLang="zh-TW" sz="1900" smtClean="0"/>
              <a:t> none of A</a:t>
            </a:r>
            <a:r>
              <a:rPr lang="en-US" altLang="zh-TW" sz="1900" baseline="-25000" smtClean="0"/>
              <a:t>i</a:t>
            </a:r>
            <a:r>
              <a:rPr lang="en-US" altLang="zh-TW" sz="1900" smtClean="0"/>
              <a:t>, A</a:t>
            </a:r>
            <a:r>
              <a:rPr lang="en-US" altLang="zh-TW" sz="1900" baseline="-25000" smtClean="0"/>
              <a:t>j</a:t>
            </a:r>
            <a:r>
              <a:rPr lang="en-US" altLang="zh-TW" sz="1900" smtClean="0"/>
              <a:t>, ... A</a:t>
            </a:r>
            <a:r>
              <a:rPr lang="en-US" altLang="zh-TW" sz="1900" baseline="-25000" smtClean="0"/>
              <a:t>k</a:t>
            </a:r>
            <a:r>
              <a:rPr lang="en-US" altLang="zh-TW" sz="1900" smtClean="0"/>
              <a:t> can be discarded from K without destroying the uniqueness property.</a:t>
            </a:r>
          </a:p>
          <a:p>
            <a:pPr lvl="3" eaLnBrk="1" hangingPunct="1">
              <a:buFontTx/>
              <a:buNone/>
            </a:pPr>
            <a:r>
              <a:rPr lang="en-US" altLang="zh-TW" sz="1600" b="1" smtClean="0"/>
              <a:t>&lt;e.g.&gt; </a:t>
            </a:r>
            <a:r>
              <a:rPr lang="en-US" altLang="zh-TW" sz="1600" smtClean="0"/>
              <a:t>S# in S is a candidate key.</a:t>
            </a:r>
          </a:p>
          <a:p>
            <a:pPr lvl="3" eaLnBrk="1" hangingPunct="1">
              <a:spcBef>
                <a:spcPct val="10000"/>
              </a:spcBef>
              <a:buFontTx/>
              <a:buNone/>
            </a:pPr>
            <a:r>
              <a:rPr lang="en-US" altLang="zh-TW" sz="1600" smtClean="0"/>
              <a:t>          (S#, P#) in SP is a candidate key.</a:t>
            </a:r>
          </a:p>
          <a:p>
            <a:pPr lvl="3" eaLnBrk="1" hangingPunct="1">
              <a:spcBef>
                <a:spcPct val="10000"/>
              </a:spcBef>
              <a:buFontTx/>
              <a:buNone/>
            </a:pPr>
            <a:r>
              <a:rPr lang="en-US" altLang="zh-TW" sz="1600" smtClean="0"/>
              <a:t>          (S#, CITY) in S is not a candidate key.</a:t>
            </a:r>
            <a:endParaRPr lang="en-US" altLang="zh-TW" sz="1600" b="1" smtClean="0"/>
          </a:p>
          <a:p>
            <a:pPr lvl="1" eaLnBrk="1" hangingPunct="1"/>
            <a:r>
              <a:rPr lang="en-US" altLang="zh-TW" sz="2000" b="1" smtClean="0"/>
              <a:t>Primary key</a:t>
            </a:r>
            <a:r>
              <a:rPr lang="en-US" altLang="zh-TW" sz="2000" smtClean="0"/>
              <a:t>: one of the candidate keys.</a:t>
            </a:r>
            <a:endParaRPr lang="en-US" altLang="zh-TW" sz="2000" b="1" smtClean="0"/>
          </a:p>
          <a:p>
            <a:pPr lvl="1" eaLnBrk="1" hangingPunct="1"/>
            <a:r>
              <a:rPr lang="en-US" altLang="zh-TW" sz="2000" b="1" smtClean="0"/>
              <a:t>Alternate keys:</a:t>
            </a:r>
            <a:r>
              <a:rPr lang="en-US" altLang="zh-TW" sz="2000" smtClean="0"/>
              <a:t> candidate keys which are not the primary key.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&lt;e.g.&gt; S#, SNAME: both are candidate keys 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z="1800" smtClean="0"/>
              <a:t>	       S#: primary key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z="1800" smtClean="0"/>
              <a:t>           SNAME: alternate key.</a:t>
            </a:r>
            <a:endParaRPr lang="en-US" altLang="zh-TW" sz="1800" b="1" smtClean="0"/>
          </a:p>
          <a:p>
            <a:pPr lvl="1" eaLnBrk="1" hangingPunct="1">
              <a:lnSpc>
                <a:spcPct val="50000"/>
              </a:lnSpc>
            </a:pPr>
            <a:r>
              <a:rPr lang="en-US" altLang="zh-TW" sz="2000" b="1" smtClean="0"/>
              <a:t>Note: </a:t>
            </a:r>
            <a:r>
              <a:rPr lang="en-US" altLang="zh-TW" sz="2000" smtClean="0"/>
              <a:t>Every relation has at least one candidate key.</a:t>
            </a:r>
          </a:p>
        </p:txBody>
      </p:sp>
      <p:grpSp>
        <p:nvGrpSpPr>
          <p:cNvPr id="26628" name="Group 79"/>
          <p:cNvGrpSpPr>
            <a:grpSpLocks/>
          </p:cNvGrpSpPr>
          <p:nvPr/>
        </p:nvGrpSpPr>
        <p:grpSpPr bwMode="auto">
          <a:xfrm>
            <a:off x="8193088" y="3213100"/>
            <a:ext cx="1539875" cy="2476500"/>
            <a:chOff x="2631" y="1851"/>
            <a:chExt cx="970" cy="1560"/>
          </a:xfrm>
        </p:grpSpPr>
        <p:grpSp>
          <p:nvGrpSpPr>
            <p:cNvPr id="26643" name="Group 80"/>
            <p:cNvGrpSpPr>
              <a:grpSpLocks/>
            </p:cNvGrpSpPr>
            <p:nvPr/>
          </p:nvGrpSpPr>
          <p:grpSpPr bwMode="auto">
            <a:xfrm>
              <a:off x="2884" y="1883"/>
              <a:ext cx="717" cy="1528"/>
              <a:chOff x="2884" y="1883"/>
              <a:chExt cx="717" cy="1528"/>
            </a:xfrm>
          </p:grpSpPr>
          <p:sp>
            <p:nvSpPr>
              <p:cNvPr id="26645" name="Rectangle 81"/>
              <p:cNvSpPr>
                <a:spLocks noChangeArrowheads="1"/>
              </p:cNvSpPr>
              <p:nvPr/>
            </p:nvSpPr>
            <p:spPr bwMode="auto">
              <a:xfrm>
                <a:off x="2884" y="1883"/>
                <a:ext cx="712" cy="1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S#     P#     QTY   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P2     200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P3     400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P4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P5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P6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P2     400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P4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P5     400</a:t>
                </a:r>
              </a:p>
            </p:txBody>
          </p:sp>
          <p:sp>
            <p:nvSpPr>
              <p:cNvPr id="26646" name="Line 82"/>
              <p:cNvSpPr>
                <a:spLocks noChangeShapeType="1"/>
              </p:cNvSpPr>
              <p:nvPr/>
            </p:nvSpPr>
            <p:spPr bwMode="auto">
              <a:xfrm>
                <a:off x="312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7" name="Line 83"/>
              <p:cNvSpPr>
                <a:spLocks noChangeShapeType="1"/>
              </p:cNvSpPr>
              <p:nvPr/>
            </p:nvSpPr>
            <p:spPr bwMode="auto">
              <a:xfrm>
                <a:off x="333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8" name="Line 84"/>
              <p:cNvSpPr>
                <a:spLocks noChangeShapeType="1"/>
              </p:cNvSpPr>
              <p:nvPr/>
            </p:nvSpPr>
            <p:spPr bwMode="auto">
              <a:xfrm>
                <a:off x="2884" y="202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9" name="Line 85"/>
              <p:cNvSpPr>
                <a:spLocks noChangeShapeType="1"/>
              </p:cNvSpPr>
              <p:nvPr/>
            </p:nvSpPr>
            <p:spPr bwMode="auto">
              <a:xfrm>
                <a:off x="2884" y="212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0" name="Line 86"/>
              <p:cNvSpPr>
                <a:spLocks noChangeShapeType="1"/>
              </p:cNvSpPr>
              <p:nvPr/>
            </p:nvSpPr>
            <p:spPr bwMode="auto">
              <a:xfrm>
                <a:off x="2884" y="2236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1" name="Line 87"/>
              <p:cNvSpPr>
                <a:spLocks noChangeShapeType="1"/>
              </p:cNvSpPr>
              <p:nvPr/>
            </p:nvSpPr>
            <p:spPr bwMode="auto">
              <a:xfrm>
                <a:off x="2884" y="2347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2" name="Line 88"/>
              <p:cNvSpPr>
                <a:spLocks noChangeShapeType="1"/>
              </p:cNvSpPr>
              <p:nvPr/>
            </p:nvSpPr>
            <p:spPr bwMode="auto">
              <a:xfrm>
                <a:off x="2884" y="246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3" name="Line 89"/>
              <p:cNvSpPr>
                <a:spLocks noChangeShapeType="1"/>
              </p:cNvSpPr>
              <p:nvPr/>
            </p:nvSpPr>
            <p:spPr bwMode="auto">
              <a:xfrm>
                <a:off x="2889" y="258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4" name="Line 90"/>
              <p:cNvSpPr>
                <a:spLocks noChangeShapeType="1"/>
              </p:cNvSpPr>
              <p:nvPr/>
            </p:nvSpPr>
            <p:spPr bwMode="auto">
              <a:xfrm>
                <a:off x="2884" y="2700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5" name="Line 91"/>
              <p:cNvSpPr>
                <a:spLocks noChangeShapeType="1"/>
              </p:cNvSpPr>
              <p:nvPr/>
            </p:nvSpPr>
            <p:spPr bwMode="auto">
              <a:xfrm>
                <a:off x="2884" y="280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6" name="Line 92"/>
              <p:cNvSpPr>
                <a:spLocks noChangeShapeType="1"/>
              </p:cNvSpPr>
              <p:nvPr/>
            </p:nvSpPr>
            <p:spPr bwMode="auto">
              <a:xfrm>
                <a:off x="2884" y="2924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7" name="Line 93"/>
              <p:cNvSpPr>
                <a:spLocks noChangeShapeType="1"/>
              </p:cNvSpPr>
              <p:nvPr/>
            </p:nvSpPr>
            <p:spPr bwMode="auto">
              <a:xfrm>
                <a:off x="2885" y="303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8" name="Line 94"/>
              <p:cNvSpPr>
                <a:spLocks noChangeShapeType="1"/>
              </p:cNvSpPr>
              <p:nvPr/>
            </p:nvSpPr>
            <p:spPr bwMode="auto">
              <a:xfrm>
                <a:off x="2884" y="3165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59" name="Line 95"/>
              <p:cNvSpPr>
                <a:spLocks noChangeShapeType="1"/>
              </p:cNvSpPr>
              <p:nvPr/>
            </p:nvSpPr>
            <p:spPr bwMode="auto">
              <a:xfrm>
                <a:off x="2884" y="32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6644" name="Rectangle 96"/>
            <p:cNvSpPr>
              <a:spLocks noChangeArrowheads="1"/>
            </p:cNvSpPr>
            <p:nvPr/>
          </p:nvSpPr>
          <p:spPr bwMode="auto">
            <a:xfrm>
              <a:off x="2631" y="1851"/>
              <a:ext cx="24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grpSp>
        <p:nvGrpSpPr>
          <p:cNvPr id="26629" name="Group 52"/>
          <p:cNvGrpSpPr>
            <a:grpSpLocks/>
          </p:cNvGrpSpPr>
          <p:nvPr/>
        </p:nvGrpSpPr>
        <p:grpSpPr bwMode="auto">
          <a:xfrm>
            <a:off x="5457825" y="3252788"/>
            <a:ext cx="2633663" cy="1431925"/>
            <a:chOff x="615" y="1851"/>
            <a:chExt cx="1659" cy="902"/>
          </a:xfrm>
        </p:grpSpPr>
        <p:grpSp>
          <p:nvGrpSpPr>
            <p:cNvPr id="26631" name="Group 53"/>
            <p:cNvGrpSpPr>
              <a:grpSpLocks/>
            </p:cNvGrpSpPr>
            <p:nvPr/>
          </p:nvGrpSpPr>
          <p:grpSpPr bwMode="auto">
            <a:xfrm>
              <a:off x="791" y="1879"/>
              <a:ext cx="1483" cy="874"/>
              <a:chOff x="791" y="1879"/>
              <a:chExt cx="1483" cy="874"/>
            </a:xfrm>
          </p:grpSpPr>
          <p:sp>
            <p:nvSpPr>
              <p:cNvPr id="26633" name="Rectangle 54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64" cy="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6634" name="Rectangle 55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35" name="Line 56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36" name="Line 57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37" name="Line 58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38" name="Line 59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39" name="Line 60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0" name="Line 61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1" name="Line 62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42" name="Line 63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6632" name="Rectangle 64"/>
            <p:cNvSpPr>
              <a:spLocks noChangeArrowheads="1"/>
            </p:cNvSpPr>
            <p:nvPr/>
          </p:nvSpPr>
          <p:spPr bwMode="auto">
            <a:xfrm>
              <a:off x="615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Foreign keys </a:t>
            </a:r>
            <a:r>
              <a:rPr lang="en-US" altLang="zh-TW" sz="1400" b="0" smtClean="0"/>
              <a:t>(p.261 of C. J . Date)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8001000" cy="4648200"/>
          </a:xfrm>
        </p:spPr>
        <p:txBody>
          <a:bodyPr/>
          <a:lstStyle/>
          <a:p>
            <a:pPr lvl="1" eaLnBrk="1" hangingPunct="1"/>
            <a:r>
              <a:rPr lang="en-US" altLang="zh-TW" sz="1800" b="1" i="1" smtClean="0"/>
              <a:t>Foreign keys</a:t>
            </a:r>
            <a:r>
              <a:rPr lang="en-US" altLang="zh-TW" sz="1800" b="1" smtClean="0"/>
              <a:t>:</a:t>
            </a:r>
            <a:r>
              <a:rPr lang="en-US" altLang="zh-TW" sz="1800" smtClean="0"/>
              <a:t> Attribute FK (possibly composite) of base relation R2 is a foreign keys iff it satisfies:</a:t>
            </a:r>
          </a:p>
          <a:p>
            <a:pPr lvl="3" eaLnBrk="1" hangingPunct="1"/>
            <a:r>
              <a:rPr lang="en-US" altLang="zh-TW" sz="1800" smtClean="0"/>
              <a:t>1. There exists a base relation R1 with a candidate key CK, and</a:t>
            </a:r>
            <a:r>
              <a:rPr lang="en-US" altLang="zh-TW" sz="1800" b="1" smtClean="0"/>
              <a:t> </a:t>
            </a:r>
          </a:p>
          <a:p>
            <a:pPr lvl="3" eaLnBrk="1" hangingPunct="1"/>
            <a:r>
              <a:rPr lang="en-US" altLang="zh-TW" sz="1800" smtClean="0"/>
              <a:t>2. For all time, each value of FK is identical to the value of CK in </a:t>
            </a:r>
            <a:br>
              <a:rPr lang="en-US" altLang="zh-TW" sz="1800" smtClean="0"/>
            </a:br>
            <a:r>
              <a:rPr lang="en-US" altLang="zh-TW" sz="1800" smtClean="0"/>
              <a:t>    some tuple in the current value of R1.</a:t>
            </a:r>
          </a:p>
          <a:p>
            <a:pPr eaLnBrk="1" hangingPunct="1"/>
            <a:endParaRPr lang="en-US" altLang="zh-TW" sz="2400" smtClean="0"/>
          </a:p>
        </p:txBody>
      </p:sp>
      <p:grpSp>
        <p:nvGrpSpPr>
          <p:cNvPr id="27652" name="Group 33"/>
          <p:cNvGrpSpPr>
            <a:grpSpLocks/>
          </p:cNvGrpSpPr>
          <p:nvPr/>
        </p:nvGrpSpPr>
        <p:grpSpPr bwMode="auto">
          <a:xfrm>
            <a:off x="1828800" y="2819400"/>
            <a:ext cx="6299200" cy="3657600"/>
            <a:chOff x="1120" y="1920"/>
            <a:chExt cx="3968" cy="2304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2415" y="2704"/>
              <a:ext cx="69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reference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927" y="2786"/>
              <a:ext cx="69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reference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924" y="4014"/>
              <a:ext cx="133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ea typeface="新細明體" charset="-120"/>
                </a:rPr>
                <a:t>Foreign keys, FK</a:t>
              </a:r>
            </a:p>
          </p:txBody>
        </p:sp>
        <p:grpSp>
          <p:nvGrpSpPr>
            <p:cNvPr id="27656" name="Group 8"/>
            <p:cNvGrpSpPr>
              <a:grpSpLocks/>
            </p:cNvGrpSpPr>
            <p:nvPr/>
          </p:nvGrpSpPr>
          <p:grpSpPr bwMode="auto">
            <a:xfrm>
              <a:off x="1120" y="2102"/>
              <a:ext cx="1568" cy="557"/>
              <a:chOff x="523" y="1955"/>
              <a:chExt cx="1568" cy="557"/>
            </a:xfrm>
          </p:grpSpPr>
          <p:grpSp>
            <p:nvGrpSpPr>
              <p:cNvPr id="27675" name="Group 9"/>
              <p:cNvGrpSpPr>
                <a:grpSpLocks/>
              </p:cNvGrpSpPr>
              <p:nvPr/>
            </p:nvGrpSpPr>
            <p:grpSpPr bwMode="auto">
              <a:xfrm>
                <a:off x="853" y="1985"/>
                <a:ext cx="1238" cy="527"/>
                <a:chOff x="853" y="1985"/>
                <a:chExt cx="1238" cy="527"/>
              </a:xfrm>
            </p:grpSpPr>
            <p:sp>
              <p:nvSpPr>
                <p:cNvPr id="27677" name="Rectangle 10"/>
                <p:cNvSpPr>
                  <a:spLocks noChangeArrowheads="1"/>
                </p:cNvSpPr>
                <p:nvPr/>
              </p:nvSpPr>
              <p:spPr bwMode="auto">
                <a:xfrm>
                  <a:off x="853" y="1985"/>
                  <a:ext cx="301" cy="5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S#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S1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S2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S3</a:t>
                  </a:r>
                </a:p>
              </p:txBody>
            </p:sp>
            <p:sp>
              <p:nvSpPr>
                <p:cNvPr id="2767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62" y="1985"/>
                  <a:ext cx="460" cy="5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SNAME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</p:txBody>
            </p:sp>
            <p:sp>
              <p:nvSpPr>
                <p:cNvPr id="2767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0" y="1985"/>
                  <a:ext cx="461" cy="5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 . 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</p:txBody>
            </p:sp>
            <p:sp>
              <p:nvSpPr>
                <p:cNvPr id="27680" name="Line 13"/>
                <p:cNvSpPr>
                  <a:spLocks noChangeShapeType="1"/>
                </p:cNvSpPr>
                <p:nvPr/>
              </p:nvSpPr>
              <p:spPr bwMode="auto">
                <a:xfrm>
                  <a:off x="853" y="2110"/>
                  <a:ext cx="12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7676" name="Rectangle 14"/>
              <p:cNvSpPr>
                <a:spLocks noChangeArrowheads="1"/>
              </p:cNvSpPr>
              <p:nvPr/>
            </p:nvSpPr>
            <p:spPr bwMode="auto">
              <a:xfrm>
                <a:off x="523" y="1955"/>
                <a:ext cx="466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600">
                    <a:ea typeface="新細明體" charset="-120"/>
                  </a:rPr>
                  <a:t>    S (R1)</a:t>
                </a:r>
              </a:p>
            </p:txBody>
          </p:sp>
        </p:grpSp>
        <p:sp>
          <p:nvSpPr>
            <p:cNvPr id="27657" name="Rectangle 15"/>
            <p:cNvSpPr>
              <a:spLocks noChangeArrowheads="1"/>
            </p:cNvSpPr>
            <p:nvPr/>
          </p:nvSpPr>
          <p:spPr bwMode="auto">
            <a:xfrm>
              <a:off x="2971" y="2997"/>
              <a:ext cx="432" cy="8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S2</a:t>
              </a:r>
            </a:p>
          </p:txBody>
        </p:sp>
        <p:sp>
          <p:nvSpPr>
            <p:cNvPr id="27658" name="Rectangle 16"/>
            <p:cNvSpPr>
              <a:spLocks noChangeArrowheads="1"/>
            </p:cNvSpPr>
            <p:nvPr/>
          </p:nvSpPr>
          <p:spPr bwMode="auto">
            <a:xfrm>
              <a:off x="3350" y="2999"/>
              <a:ext cx="389" cy="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P4</a:t>
              </a:r>
            </a:p>
          </p:txBody>
        </p:sp>
        <p:sp>
          <p:nvSpPr>
            <p:cNvPr id="27659" name="Rectangle 17"/>
            <p:cNvSpPr>
              <a:spLocks noChangeArrowheads="1"/>
            </p:cNvSpPr>
            <p:nvPr/>
          </p:nvSpPr>
          <p:spPr bwMode="auto">
            <a:xfrm>
              <a:off x="3745" y="2997"/>
              <a:ext cx="391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QTY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.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.</a:t>
              </a:r>
            </a:p>
          </p:txBody>
        </p:sp>
        <p:sp>
          <p:nvSpPr>
            <p:cNvPr id="27660" name="Line 18"/>
            <p:cNvSpPr>
              <a:spLocks noChangeShapeType="1"/>
            </p:cNvSpPr>
            <p:nvPr/>
          </p:nvSpPr>
          <p:spPr bwMode="auto">
            <a:xfrm>
              <a:off x="2971" y="3132"/>
              <a:ext cx="1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1" name="Rectangle 19"/>
            <p:cNvSpPr>
              <a:spLocks noChangeArrowheads="1"/>
            </p:cNvSpPr>
            <p:nvPr/>
          </p:nvSpPr>
          <p:spPr bwMode="auto">
            <a:xfrm>
              <a:off x="2628" y="2985"/>
              <a:ext cx="466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ea typeface="新細明體" charset="-120"/>
                </a:rPr>
                <a:t>  SP (R2)</a:t>
              </a:r>
            </a:p>
          </p:txBody>
        </p:sp>
        <p:grpSp>
          <p:nvGrpSpPr>
            <p:cNvPr id="27662" name="Group 20"/>
            <p:cNvGrpSpPr>
              <a:grpSpLocks/>
            </p:cNvGrpSpPr>
            <p:nvPr/>
          </p:nvGrpSpPr>
          <p:grpSpPr bwMode="auto">
            <a:xfrm>
              <a:off x="3458" y="1968"/>
              <a:ext cx="1630" cy="706"/>
              <a:chOff x="2275" y="1967"/>
              <a:chExt cx="1630" cy="706"/>
            </a:xfrm>
          </p:grpSpPr>
          <p:grpSp>
            <p:nvGrpSpPr>
              <p:cNvPr id="27669" name="Group 21"/>
              <p:cNvGrpSpPr>
                <a:grpSpLocks/>
              </p:cNvGrpSpPr>
              <p:nvPr/>
            </p:nvGrpSpPr>
            <p:grpSpPr bwMode="auto">
              <a:xfrm>
                <a:off x="2595" y="1982"/>
                <a:ext cx="1310" cy="691"/>
                <a:chOff x="2595" y="1982"/>
                <a:chExt cx="1310" cy="691"/>
              </a:xfrm>
            </p:grpSpPr>
            <p:sp>
              <p:nvSpPr>
                <p:cNvPr id="27671" name="Rectangle 22"/>
                <p:cNvSpPr>
                  <a:spLocks noChangeArrowheads="1"/>
                </p:cNvSpPr>
                <p:nvPr/>
              </p:nvSpPr>
              <p:spPr bwMode="auto">
                <a:xfrm>
                  <a:off x="2595" y="1982"/>
                  <a:ext cx="318" cy="69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P#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P1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P2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P3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P4</a:t>
                  </a:r>
                </a:p>
              </p:txBody>
            </p:sp>
            <p:sp>
              <p:nvSpPr>
                <p:cNvPr id="27672" name="Rectangle 23"/>
                <p:cNvSpPr>
                  <a:spLocks noChangeArrowheads="1"/>
                </p:cNvSpPr>
                <p:nvPr/>
              </p:nvSpPr>
              <p:spPr bwMode="auto">
                <a:xfrm>
                  <a:off x="2921" y="1982"/>
                  <a:ext cx="488" cy="69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PNAME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</p:txBody>
            </p:sp>
            <p:sp>
              <p:nvSpPr>
                <p:cNvPr id="27673" name="Rectangle 24"/>
                <p:cNvSpPr>
                  <a:spLocks noChangeArrowheads="1"/>
                </p:cNvSpPr>
                <p:nvPr/>
              </p:nvSpPr>
              <p:spPr bwMode="auto">
                <a:xfrm>
                  <a:off x="3417" y="1982"/>
                  <a:ext cx="488" cy="69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71842" dir="2700000" algn="ctr" rotWithShape="0">
                    <a:schemeClr val="bg2"/>
                  </a:outerShdw>
                </a:effec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 . 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  <a:p>
                  <a:pPr eaLnBrk="0" hangingPunct="0"/>
                  <a:r>
                    <a:rPr lang="en-US" altLang="zh-TW" sz="1400">
                      <a:ea typeface="新細明體" charset="-120"/>
                    </a:rPr>
                    <a:t>.</a:t>
                  </a:r>
                </a:p>
              </p:txBody>
            </p:sp>
            <p:sp>
              <p:nvSpPr>
                <p:cNvPr id="27674" name="Line 25"/>
                <p:cNvSpPr>
                  <a:spLocks noChangeShapeType="1"/>
                </p:cNvSpPr>
                <p:nvPr/>
              </p:nvSpPr>
              <p:spPr bwMode="auto">
                <a:xfrm>
                  <a:off x="2595" y="2129"/>
                  <a:ext cx="131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7670" name="Rectangle 26"/>
              <p:cNvSpPr>
                <a:spLocks noChangeArrowheads="1"/>
              </p:cNvSpPr>
              <p:nvPr/>
            </p:nvSpPr>
            <p:spPr bwMode="auto">
              <a:xfrm>
                <a:off x="2275" y="1967"/>
                <a:ext cx="466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600">
                    <a:ea typeface="新細明體" charset="-120"/>
                  </a:rPr>
                  <a:t>    P (R1)</a:t>
                </a:r>
              </a:p>
            </p:txBody>
          </p:sp>
        </p:grpSp>
        <p:sp>
          <p:nvSpPr>
            <p:cNvPr id="27663" name="Line 27"/>
            <p:cNvSpPr>
              <a:spLocks noChangeShapeType="1"/>
            </p:cNvSpPr>
            <p:nvPr/>
          </p:nvSpPr>
          <p:spPr bwMode="auto">
            <a:xfrm>
              <a:off x="2753" y="2543"/>
              <a:ext cx="396" cy="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4" name="Arc 28"/>
            <p:cNvSpPr>
              <a:spLocks/>
            </p:cNvSpPr>
            <p:nvPr/>
          </p:nvSpPr>
          <p:spPr bwMode="auto">
            <a:xfrm>
              <a:off x="3984" y="2671"/>
              <a:ext cx="476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5" name="Arc 29"/>
            <p:cNvSpPr>
              <a:spLocks/>
            </p:cNvSpPr>
            <p:nvPr/>
          </p:nvSpPr>
          <p:spPr bwMode="auto">
            <a:xfrm>
              <a:off x="3544" y="2825"/>
              <a:ext cx="45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2" y="25"/>
                    <a:pt x="2155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2" y="25"/>
                    <a:pt x="21553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6" name="Line 30"/>
            <p:cNvSpPr>
              <a:spLocks noChangeShapeType="1"/>
            </p:cNvSpPr>
            <p:nvPr/>
          </p:nvSpPr>
          <p:spPr bwMode="auto">
            <a:xfrm>
              <a:off x="3163" y="3837"/>
              <a:ext cx="136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7" name="Line 31"/>
            <p:cNvSpPr>
              <a:spLocks noChangeShapeType="1"/>
            </p:cNvSpPr>
            <p:nvPr/>
          </p:nvSpPr>
          <p:spPr bwMode="auto">
            <a:xfrm flipH="1">
              <a:off x="3397" y="3837"/>
              <a:ext cx="18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8" name="Rectangle 32"/>
            <p:cNvSpPr>
              <a:spLocks noChangeArrowheads="1"/>
            </p:cNvSpPr>
            <p:nvPr/>
          </p:nvSpPr>
          <p:spPr bwMode="auto">
            <a:xfrm>
              <a:off x="1401" y="1920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 smtClean="0"/>
              <a:t>Two Integrity Rules of Relational Model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412875"/>
            <a:ext cx="6529388" cy="4648200"/>
          </a:xfrm>
        </p:spPr>
        <p:txBody>
          <a:bodyPr/>
          <a:lstStyle/>
          <a:p>
            <a:pPr lvl="1" eaLnBrk="1" hangingPunct="1"/>
            <a:r>
              <a:rPr lang="en-US" altLang="zh-TW" b="1" smtClean="0"/>
              <a:t>Rule 1</a:t>
            </a:r>
            <a:r>
              <a:rPr lang="en-US" altLang="zh-TW" smtClean="0"/>
              <a:t>: </a:t>
            </a:r>
            <a:r>
              <a:rPr lang="en-US" altLang="zh-TW" b="1" smtClean="0"/>
              <a:t>Entity Integrity Rule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 No component of the primary key of a base relation is allowed to accept nulls.</a:t>
            </a:r>
            <a:endParaRPr lang="en-US" altLang="zh-TW" b="1" smtClean="0"/>
          </a:p>
          <a:p>
            <a:pPr lvl="1" eaLnBrk="1" hangingPunct="1"/>
            <a:r>
              <a:rPr lang="en-US" altLang="zh-TW" b="1" smtClean="0"/>
              <a:t>Rule 2</a:t>
            </a:r>
            <a:r>
              <a:rPr lang="en-US" altLang="zh-TW" smtClean="0"/>
              <a:t>: </a:t>
            </a:r>
            <a:r>
              <a:rPr lang="en-US" altLang="zh-TW" b="1" smtClean="0"/>
              <a:t>Referential Integrity Rule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 The database must not contain any </a:t>
            </a:r>
            <a:r>
              <a:rPr lang="en-US" altLang="zh-TW" u="sng" smtClean="0"/>
              <a:t>unmatched foreign key values</a:t>
            </a:r>
            <a:r>
              <a:rPr lang="en-US" altLang="zh-TW" smtClean="0"/>
              <a:t>.</a:t>
            </a:r>
          </a:p>
          <a:p>
            <a:pPr lvl="3" eaLnBrk="1" hangingPunct="1">
              <a:buFontTx/>
              <a:buNone/>
            </a:pPr>
            <a:endParaRPr lang="en-US" altLang="zh-TW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mtClean="0"/>
              <a:t> </a:t>
            </a:r>
            <a:r>
              <a:rPr lang="en-US" altLang="zh-TW" sz="1800" b="1" smtClean="0"/>
              <a:t>Note:</a:t>
            </a:r>
            <a:r>
              <a:rPr lang="en-US" altLang="zh-TW" sz="1800" smtClean="0"/>
              <a:t> </a:t>
            </a:r>
            <a:r>
              <a:rPr lang="en-US" altLang="zh-TW" sz="1800" i="1" smtClean="0"/>
              <a:t>Additional rules which is specific to the database can be given.</a:t>
            </a:r>
            <a:endParaRPr lang="en-US" altLang="zh-TW" sz="1200" b="1" i="1" smtClean="0"/>
          </a:p>
          <a:p>
            <a:pPr lvl="3" eaLnBrk="1" hangingPunct="1">
              <a:buFontTx/>
              <a:buNone/>
            </a:pPr>
            <a:r>
              <a:rPr lang="en-US" altLang="zh-TW" sz="1600" smtClean="0"/>
              <a:t> </a:t>
            </a:r>
            <a:r>
              <a:rPr lang="en-US" altLang="zh-TW" smtClean="0"/>
              <a:t>	</a:t>
            </a:r>
            <a:r>
              <a:rPr lang="en-US" altLang="zh-TW" b="1" smtClean="0"/>
              <a:t>&lt;e.g.&gt;  </a:t>
            </a:r>
            <a:r>
              <a:rPr lang="en-US" altLang="zh-TW" smtClean="0"/>
              <a:t>QTY = { 0~1000}</a:t>
            </a:r>
          </a:p>
          <a:p>
            <a:pPr lvl="2" eaLnBrk="1" hangingPunct="1">
              <a:buFontTx/>
              <a:buNone/>
            </a:pPr>
            <a:r>
              <a:rPr lang="en-US" altLang="zh-TW" smtClean="0"/>
              <a:t>   </a:t>
            </a:r>
            <a:r>
              <a:rPr lang="en-US" altLang="zh-TW" sz="1800" smtClean="0"/>
              <a:t>However, they are outside the scope of the relational model.</a:t>
            </a:r>
          </a:p>
          <a:p>
            <a:pPr eaLnBrk="1" hangingPunct="1"/>
            <a:endParaRPr lang="en-US" altLang="zh-TW" sz="2400" smtClean="0"/>
          </a:p>
        </p:txBody>
      </p:sp>
      <p:grpSp>
        <p:nvGrpSpPr>
          <p:cNvPr id="28676" name="Group 52"/>
          <p:cNvGrpSpPr>
            <a:grpSpLocks/>
          </p:cNvGrpSpPr>
          <p:nvPr/>
        </p:nvGrpSpPr>
        <p:grpSpPr bwMode="auto">
          <a:xfrm>
            <a:off x="6777038" y="1649413"/>
            <a:ext cx="2633662" cy="1431925"/>
            <a:chOff x="615" y="1851"/>
            <a:chExt cx="1659" cy="902"/>
          </a:xfrm>
        </p:grpSpPr>
        <p:grpSp>
          <p:nvGrpSpPr>
            <p:cNvPr id="28696" name="Group 53"/>
            <p:cNvGrpSpPr>
              <a:grpSpLocks/>
            </p:cNvGrpSpPr>
            <p:nvPr/>
          </p:nvGrpSpPr>
          <p:grpSpPr bwMode="auto">
            <a:xfrm>
              <a:off x="791" y="1879"/>
              <a:ext cx="1483" cy="874"/>
              <a:chOff x="791" y="1879"/>
              <a:chExt cx="1483" cy="874"/>
            </a:xfrm>
          </p:grpSpPr>
          <p:sp>
            <p:nvSpPr>
              <p:cNvPr id="28698" name="Rectangle 54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64" cy="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28699" name="Rectangle 55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0" name="Line 56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1" name="Line 57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2" name="Line 58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3" name="Line 59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4" name="Line 60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5" name="Line 61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6" name="Line 62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07" name="Line 63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8697" name="Rectangle 64"/>
            <p:cNvSpPr>
              <a:spLocks noChangeArrowheads="1"/>
            </p:cNvSpPr>
            <p:nvPr/>
          </p:nvSpPr>
          <p:spPr bwMode="auto">
            <a:xfrm>
              <a:off x="615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grpSp>
        <p:nvGrpSpPr>
          <p:cNvPr id="28677" name="Group 79"/>
          <p:cNvGrpSpPr>
            <a:grpSpLocks/>
          </p:cNvGrpSpPr>
          <p:nvPr/>
        </p:nvGrpSpPr>
        <p:grpSpPr bwMode="auto">
          <a:xfrm>
            <a:off x="7127875" y="3279775"/>
            <a:ext cx="1539875" cy="2476500"/>
            <a:chOff x="2631" y="1851"/>
            <a:chExt cx="970" cy="1560"/>
          </a:xfrm>
        </p:grpSpPr>
        <p:grpSp>
          <p:nvGrpSpPr>
            <p:cNvPr id="28679" name="Group 80"/>
            <p:cNvGrpSpPr>
              <a:grpSpLocks/>
            </p:cNvGrpSpPr>
            <p:nvPr/>
          </p:nvGrpSpPr>
          <p:grpSpPr bwMode="auto">
            <a:xfrm>
              <a:off x="2884" y="1883"/>
              <a:ext cx="717" cy="1528"/>
              <a:chOff x="2884" y="1883"/>
              <a:chExt cx="717" cy="1528"/>
            </a:xfrm>
          </p:grpSpPr>
          <p:sp>
            <p:nvSpPr>
              <p:cNvPr id="28681" name="Rectangle 81"/>
              <p:cNvSpPr>
                <a:spLocks noChangeArrowheads="1"/>
              </p:cNvSpPr>
              <p:nvPr/>
            </p:nvSpPr>
            <p:spPr bwMode="auto">
              <a:xfrm>
                <a:off x="2884" y="1883"/>
                <a:ext cx="712" cy="1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S#     P#     QTY   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P2     200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P3     400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P4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P5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P6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P2     400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P4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P5     400</a:t>
                </a:r>
              </a:p>
            </p:txBody>
          </p:sp>
          <p:sp>
            <p:nvSpPr>
              <p:cNvPr id="28682" name="Line 82"/>
              <p:cNvSpPr>
                <a:spLocks noChangeShapeType="1"/>
              </p:cNvSpPr>
              <p:nvPr/>
            </p:nvSpPr>
            <p:spPr bwMode="auto">
              <a:xfrm>
                <a:off x="312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3" name="Line 83"/>
              <p:cNvSpPr>
                <a:spLocks noChangeShapeType="1"/>
              </p:cNvSpPr>
              <p:nvPr/>
            </p:nvSpPr>
            <p:spPr bwMode="auto">
              <a:xfrm>
                <a:off x="333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4" name="Line 84"/>
              <p:cNvSpPr>
                <a:spLocks noChangeShapeType="1"/>
              </p:cNvSpPr>
              <p:nvPr/>
            </p:nvSpPr>
            <p:spPr bwMode="auto">
              <a:xfrm>
                <a:off x="2884" y="202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5" name="Line 85"/>
              <p:cNvSpPr>
                <a:spLocks noChangeShapeType="1"/>
              </p:cNvSpPr>
              <p:nvPr/>
            </p:nvSpPr>
            <p:spPr bwMode="auto">
              <a:xfrm>
                <a:off x="2884" y="212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6" name="Line 86"/>
              <p:cNvSpPr>
                <a:spLocks noChangeShapeType="1"/>
              </p:cNvSpPr>
              <p:nvPr/>
            </p:nvSpPr>
            <p:spPr bwMode="auto">
              <a:xfrm>
                <a:off x="2884" y="2236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7" name="Line 87"/>
              <p:cNvSpPr>
                <a:spLocks noChangeShapeType="1"/>
              </p:cNvSpPr>
              <p:nvPr/>
            </p:nvSpPr>
            <p:spPr bwMode="auto">
              <a:xfrm>
                <a:off x="2884" y="2347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8" name="Line 88"/>
              <p:cNvSpPr>
                <a:spLocks noChangeShapeType="1"/>
              </p:cNvSpPr>
              <p:nvPr/>
            </p:nvSpPr>
            <p:spPr bwMode="auto">
              <a:xfrm>
                <a:off x="2884" y="246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89" name="Line 89"/>
              <p:cNvSpPr>
                <a:spLocks noChangeShapeType="1"/>
              </p:cNvSpPr>
              <p:nvPr/>
            </p:nvSpPr>
            <p:spPr bwMode="auto">
              <a:xfrm>
                <a:off x="2889" y="258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0" name="Line 90"/>
              <p:cNvSpPr>
                <a:spLocks noChangeShapeType="1"/>
              </p:cNvSpPr>
              <p:nvPr/>
            </p:nvSpPr>
            <p:spPr bwMode="auto">
              <a:xfrm>
                <a:off x="2884" y="2700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1" name="Line 91"/>
              <p:cNvSpPr>
                <a:spLocks noChangeShapeType="1"/>
              </p:cNvSpPr>
              <p:nvPr/>
            </p:nvSpPr>
            <p:spPr bwMode="auto">
              <a:xfrm>
                <a:off x="2884" y="280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2" name="Line 92"/>
              <p:cNvSpPr>
                <a:spLocks noChangeShapeType="1"/>
              </p:cNvSpPr>
              <p:nvPr/>
            </p:nvSpPr>
            <p:spPr bwMode="auto">
              <a:xfrm>
                <a:off x="2884" y="2924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3" name="Line 93"/>
              <p:cNvSpPr>
                <a:spLocks noChangeShapeType="1"/>
              </p:cNvSpPr>
              <p:nvPr/>
            </p:nvSpPr>
            <p:spPr bwMode="auto">
              <a:xfrm>
                <a:off x="2885" y="303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4" name="Line 94"/>
              <p:cNvSpPr>
                <a:spLocks noChangeShapeType="1"/>
              </p:cNvSpPr>
              <p:nvPr/>
            </p:nvSpPr>
            <p:spPr bwMode="auto">
              <a:xfrm>
                <a:off x="2884" y="3165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695" name="Line 95"/>
              <p:cNvSpPr>
                <a:spLocks noChangeShapeType="1"/>
              </p:cNvSpPr>
              <p:nvPr/>
            </p:nvSpPr>
            <p:spPr bwMode="auto">
              <a:xfrm>
                <a:off x="2884" y="32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8680" name="Rectangle 96"/>
            <p:cNvSpPr>
              <a:spLocks noChangeArrowheads="1"/>
            </p:cNvSpPr>
            <p:nvPr/>
          </p:nvSpPr>
          <p:spPr bwMode="auto">
            <a:xfrm>
              <a:off x="2631" y="1851"/>
              <a:ext cx="24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524000"/>
            <a:ext cx="5759450" cy="4648200"/>
          </a:xfrm>
        </p:spPr>
        <p:txBody>
          <a:bodyPr/>
          <a:lstStyle/>
          <a:p>
            <a:pPr eaLnBrk="1" hangingPunct="1"/>
            <a:r>
              <a:rPr lang="en-US" altLang="zh-TW" smtClean="0"/>
              <a:t>3.1 Introduction</a:t>
            </a:r>
          </a:p>
          <a:p>
            <a:pPr eaLnBrk="1" hangingPunct="1"/>
            <a:r>
              <a:rPr lang="en-US" altLang="zh-TW" smtClean="0"/>
              <a:t>3.2 Relational Data Structure</a:t>
            </a:r>
          </a:p>
          <a:p>
            <a:pPr eaLnBrk="1" hangingPunct="1"/>
            <a:r>
              <a:rPr lang="en-US" altLang="zh-TW" smtClean="0"/>
              <a:t>3.3 Relational Integrity Rules</a:t>
            </a:r>
          </a:p>
          <a:p>
            <a:pPr eaLnBrk="1" hangingPunct="1"/>
            <a:r>
              <a:rPr lang="en-US" altLang="zh-TW" smtClean="0"/>
              <a:t>3.4 Relational Algebra</a:t>
            </a:r>
          </a:p>
          <a:p>
            <a:pPr eaLnBrk="1" hangingPunct="1"/>
            <a:r>
              <a:rPr lang="en-US" altLang="zh-TW" smtClean="0"/>
              <a:t>3.5 Relational Calculus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Foreign Key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68413"/>
            <a:ext cx="8616950" cy="47513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Descriptive statements: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</a:t>
            </a:r>
            <a:r>
              <a:rPr lang="en-US" altLang="zh-TW" sz="1600" b="1" smtClean="0"/>
              <a:t>FOREIGN KEY </a:t>
            </a:r>
            <a:r>
              <a:rPr lang="en-US" altLang="zh-TW" sz="1600" smtClean="0"/>
              <a:t>(foreign key) </a:t>
            </a:r>
            <a:r>
              <a:rPr lang="en-US" altLang="zh-TW" sz="1600" b="1" smtClean="0"/>
              <a:t>REFERENCES</a:t>
            </a:r>
            <a:r>
              <a:rPr lang="en-US" altLang="zh-TW" sz="1600" smtClean="0"/>
              <a:t> target  	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               NULLS  [NOT] ALLOWED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		               DELETE OF target </a:t>
            </a:r>
            <a:r>
              <a:rPr lang="en-US" altLang="zh-TW" sz="1600" u="sng" smtClean="0"/>
              <a:t>effect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               UPDATE OF target-primary-key </a:t>
            </a:r>
            <a:r>
              <a:rPr lang="en-US" altLang="zh-TW" sz="1600" u="sng" smtClean="0"/>
              <a:t>effect</a:t>
            </a:r>
            <a:r>
              <a:rPr lang="en-US" altLang="zh-TW" sz="1600" smtClean="0"/>
              <a:t>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altLang="zh-TW" sz="1600" u="sng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u="sng" smtClean="0"/>
              <a:t>effect</a:t>
            </a:r>
            <a:r>
              <a:rPr lang="en-US" altLang="zh-TW" sz="1800" b="1" smtClean="0"/>
              <a:t>:</a:t>
            </a:r>
            <a:r>
              <a:rPr lang="en-US" altLang="zh-TW" sz="1800" smtClean="0"/>
              <a:t> one of </a:t>
            </a:r>
            <a:r>
              <a:rPr lang="en-US" altLang="zh-TW" sz="1400" smtClean="0"/>
              <a:t>{RESTRICTED, CASCADES, NULLIFIES}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smtClean="0"/>
              <a:t>&lt;e.g.1&gt;  </a:t>
            </a:r>
            <a:r>
              <a:rPr lang="en-US" altLang="zh-TW" sz="1400" smtClean="0"/>
              <a:t>(p.269)</a:t>
            </a:r>
            <a:endParaRPr lang="en-US" altLang="zh-TW" sz="1800" smtClean="0"/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800" smtClean="0"/>
              <a:t>	       </a:t>
            </a:r>
            <a:r>
              <a:rPr lang="en-US" altLang="zh-TW" sz="1400" smtClean="0"/>
              <a:t>CREATE TABLE </a:t>
            </a:r>
            <a:r>
              <a:rPr lang="en-US" altLang="zh-TW" sz="1400" b="1" smtClean="0"/>
              <a:t>SP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	         (S# S# NOT NULL, P# P# NOT NULL, 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QTY QTY NOT NULL, 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PRIMARY KEY (S#, P#),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FOREIGN KEY (S#) REFERENCE S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                          ON DELETE CASCADE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                          ON UPDATE CASCADE,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FOREIGN KEY (P#) REFERENCE P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                          ON DELETE CASCADE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                          ON UPDATE CASCADE,</a:t>
            </a:r>
          </a:p>
          <a:p>
            <a:pPr lvl="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400" smtClean="0"/>
              <a:t>               CHECK (QTY&gt;0 AND QTY&lt;5001));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943600" y="3449638"/>
            <a:ext cx="3689350" cy="2571750"/>
            <a:chOff x="3846" y="1888"/>
            <a:chExt cx="2324" cy="1620"/>
          </a:xfrm>
        </p:grpSpPr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4526" y="2387"/>
              <a:ext cx="1452" cy="862"/>
              <a:chOff x="4526" y="2387"/>
              <a:chExt cx="1452" cy="862"/>
            </a:xfrm>
          </p:grpSpPr>
          <p:sp>
            <p:nvSpPr>
              <p:cNvPr id="29720" name="Rectangle 6"/>
              <p:cNvSpPr>
                <a:spLocks noChangeArrowheads="1"/>
              </p:cNvSpPr>
              <p:nvPr/>
            </p:nvSpPr>
            <p:spPr bwMode="auto">
              <a:xfrm>
                <a:off x="4526" y="2484"/>
                <a:ext cx="47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reference</a:t>
                </a:r>
              </a:p>
            </p:txBody>
          </p:sp>
          <p:sp>
            <p:nvSpPr>
              <p:cNvPr id="29721" name="Rectangle 7"/>
              <p:cNvSpPr>
                <a:spLocks noChangeArrowheads="1"/>
              </p:cNvSpPr>
              <p:nvPr/>
            </p:nvSpPr>
            <p:spPr bwMode="auto">
              <a:xfrm>
                <a:off x="5463" y="2534"/>
                <a:ext cx="515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reference</a:t>
                </a:r>
              </a:p>
            </p:txBody>
          </p:sp>
          <p:sp>
            <p:nvSpPr>
              <p:cNvPr id="29722" name="Rectangle 8"/>
              <p:cNvSpPr>
                <a:spLocks noChangeArrowheads="1"/>
              </p:cNvSpPr>
              <p:nvPr/>
            </p:nvSpPr>
            <p:spPr bwMode="auto">
              <a:xfrm>
                <a:off x="4928" y="2662"/>
                <a:ext cx="241" cy="5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S#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S2</a:t>
                </a:r>
              </a:p>
            </p:txBody>
          </p:sp>
          <p:sp>
            <p:nvSpPr>
              <p:cNvPr id="29723" name="Rectangle 9"/>
              <p:cNvSpPr>
                <a:spLocks noChangeArrowheads="1"/>
              </p:cNvSpPr>
              <p:nvPr/>
            </p:nvSpPr>
            <p:spPr bwMode="auto">
              <a:xfrm>
                <a:off x="5140" y="2663"/>
                <a:ext cx="218" cy="58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P#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P4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P1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P4</a:t>
                </a:r>
              </a:p>
            </p:txBody>
          </p:sp>
          <p:sp>
            <p:nvSpPr>
              <p:cNvPr id="29724" name="Rectangle 10"/>
              <p:cNvSpPr>
                <a:spLocks noChangeArrowheads="1"/>
              </p:cNvSpPr>
              <p:nvPr/>
            </p:nvSpPr>
            <p:spPr bwMode="auto">
              <a:xfrm>
                <a:off x="5361" y="2662"/>
                <a:ext cx="219" cy="58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QTY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29725" name="Line 11"/>
              <p:cNvSpPr>
                <a:spLocks noChangeShapeType="1"/>
              </p:cNvSpPr>
              <p:nvPr/>
            </p:nvSpPr>
            <p:spPr bwMode="auto">
              <a:xfrm>
                <a:off x="4928" y="2768"/>
                <a:ext cx="6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26" name="Rectangle 12"/>
              <p:cNvSpPr>
                <a:spLocks noChangeArrowheads="1"/>
              </p:cNvSpPr>
              <p:nvPr/>
            </p:nvSpPr>
            <p:spPr bwMode="auto">
              <a:xfrm>
                <a:off x="4662" y="2655"/>
                <a:ext cx="3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  SP (R2)</a:t>
                </a:r>
              </a:p>
            </p:txBody>
          </p:sp>
          <p:sp>
            <p:nvSpPr>
              <p:cNvPr id="29727" name="Line 13"/>
              <p:cNvSpPr>
                <a:spLocks noChangeShapeType="1"/>
              </p:cNvSpPr>
              <p:nvPr/>
            </p:nvSpPr>
            <p:spPr bwMode="auto">
              <a:xfrm>
                <a:off x="4805" y="2387"/>
                <a:ext cx="222" cy="2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28" name="Arc 14"/>
              <p:cNvSpPr>
                <a:spLocks/>
              </p:cNvSpPr>
              <p:nvPr/>
            </p:nvSpPr>
            <p:spPr bwMode="auto">
              <a:xfrm>
                <a:off x="5495" y="2464"/>
                <a:ext cx="266" cy="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29" name="Arc 15"/>
              <p:cNvSpPr>
                <a:spLocks/>
              </p:cNvSpPr>
              <p:nvPr/>
            </p:nvSpPr>
            <p:spPr bwMode="auto">
              <a:xfrm>
                <a:off x="5248" y="2558"/>
                <a:ext cx="257" cy="1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9703" name="Group 16"/>
            <p:cNvGrpSpPr>
              <a:grpSpLocks/>
            </p:cNvGrpSpPr>
            <p:nvPr/>
          </p:nvGrpSpPr>
          <p:grpSpPr bwMode="auto">
            <a:xfrm>
              <a:off x="4901" y="3249"/>
              <a:ext cx="747" cy="259"/>
              <a:chOff x="4901" y="3806"/>
              <a:chExt cx="747" cy="259"/>
            </a:xfrm>
          </p:grpSpPr>
          <p:sp>
            <p:nvSpPr>
              <p:cNvPr id="29717" name="Rectangle 17"/>
              <p:cNvSpPr>
                <a:spLocks noChangeArrowheads="1"/>
              </p:cNvSpPr>
              <p:nvPr/>
            </p:nvSpPr>
            <p:spPr bwMode="auto">
              <a:xfrm>
                <a:off x="4901" y="3913"/>
                <a:ext cx="74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Foreign keys, FK</a:t>
                </a:r>
              </a:p>
            </p:txBody>
          </p:sp>
          <p:sp>
            <p:nvSpPr>
              <p:cNvPr id="29718" name="Line 18"/>
              <p:cNvSpPr>
                <a:spLocks noChangeShapeType="1"/>
              </p:cNvSpPr>
              <p:nvPr/>
            </p:nvSpPr>
            <p:spPr bwMode="auto">
              <a:xfrm>
                <a:off x="5035" y="3806"/>
                <a:ext cx="76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19" name="Line 19"/>
              <p:cNvSpPr>
                <a:spLocks noChangeShapeType="1"/>
              </p:cNvSpPr>
              <p:nvPr/>
            </p:nvSpPr>
            <p:spPr bwMode="auto">
              <a:xfrm flipH="1">
                <a:off x="5166" y="3806"/>
                <a:ext cx="101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9704" name="Group 20"/>
            <p:cNvGrpSpPr>
              <a:grpSpLocks/>
            </p:cNvGrpSpPr>
            <p:nvPr/>
          </p:nvGrpSpPr>
          <p:grpSpPr bwMode="auto">
            <a:xfrm>
              <a:off x="3846" y="1888"/>
              <a:ext cx="928" cy="545"/>
              <a:chOff x="4169" y="1706"/>
              <a:chExt cx="928" cy="545"/>
            </a:xfrm>
          </p:grpSpPr>
          <p:sp>
            <p:nvSpPr>
              <p:cNvPr id="29711" name="Rectangle 21"/>
              <p:cNvSpPr>
                <a:spLocks noChangeArrowheads="1"/>
              </p:cNvSpPr>
              <p:nvPr/>
            </p:nvSpPr>
            <p:spPr bwMode="auto">
              <a:xfrm>
                <a:off x="4390" y="1842"/>
                <a:ext cx="168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S#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S3</a:t>
                </a:r>
              </a:p>
            </p:txBody>
          </p:sp>
          <p:sp>
            <p:nvSpPr>
              <p:cNvPr id="29712" name="Rectangle 22"/>
              <p:cNvSpPr>
                <a:spLocks noChangeArrowheads="1"/>
              </p:cNvSpPr>
              <p:nvPr/>
            </p:nvSpPr>
            <p:spPr bwMode="auto">
              <a:xfrm>
                <a:off x="4560" y="1842"/>
                <a:ext cx="257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800">
                    <a:ea typeface="新細明體" charset="-120"/>
                  </a:rPr>
                  <a:t>SNAME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29713" name="Rectangle 23"/>
              <p:cNvSpPr>
                <a:spLocks noChangeArrowheads="1"/>
              </p:cNvSpPr>
              <p:nvPr/>
            </p:nvSpPr>
            <p:spPr bwMode="auto">
              <a:xfrm>
                <a:off x="4820" y="1842"/>
                <a:ext cx="258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 . 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29714" name="Line 24"/>
              <p:cNvSpPr>
                <a:spLocks noChangeShapeType="1"/>
              </p:cNvSpPr>
              <p:nvPr/>
            </p:nvSpPr>
            <p:spPr bwMode="auto">
              <a:xfrm>
                <a:off x="4396" y="1955"/>
                <a:ext cx="7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15" name="Rectangle 25"/>
              <p:cNvSpPr>
                <a:spLocks noChangeArrowheads="1"/>
              </p:cNvSpPr>
              <p:nvPr/>
            </p:nvSpPr>
            <p:spPr bwMode="auto">
              <a:xfrm>
                <a:off x="4169" y="1830"/>
                <a:ext cx="3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   S (R1)</a:t>
                </a:r>
              </a:p>
            </p:txBody>
          </p:sp>
          <p:sp>
            <p:nvSpPr>
              <p:cNvPr id="29716" name="Rectangle 26"/>
              <p:cNvSpPr>
                <a:spLocks noChangeArrowheads="1"/>
              </p:cNvSpPr>
              <p:nvPr/>
            </p:nvSpPr>
            <p:spPr bwMode="auto">
              <a:xfrm>
                <a:off x="4357" y="1706"/>
                <a:ext cx="225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000">
                    <a:latin typeface="Times New Roman" pitchFamily="18" charset="0"/>
                    <a:ea typeface="新細明體" charset="-120"/>
                  </a:rPr>
                  <a:t>CK</a:t>
                </a:r>
              </a:p>
            </p:txBody>
          </p:sp>
        </p:grpSp>
        <p:grpSp>
          <p:nvGrpSpPr>
            <p:cNvPr id="29705" name="Group 27"/>
            <p:cNvGrpSpPr>
              <a:grpSpLocks/>
            </p:cNvGrpSpPr>
            <p:nvPr/>
          </p:nvGrpSpPr>
          <p:grpSpPr bwMode="auto">
            <a:xfrm>
              <a:off x="5252" y="2024"/>
              <a:ext cx="918" cy="421"/>
              <a:chOff x="5161" y="1830"/>
              <a:chExt cx="918" cy="421"/>
            </a:xfrm>
          </p:grpSpPr>
          <p:sp>
            <p:nvSpPr>
              <p:cNvPr id="29706" name="Rectangle 28"/>
              <p:cNvSpPr>
                <a:spLocks noChangeArrowheads="1"/>
              </p:cNvSpPr>
              <p:nvPr/>
            </p:nvSpPr>
            <p:spPr bwMode="auto">
              <a:xfrm>
                <a:off x="5382" y="1842"/>
                <a:ext cx="168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P#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P1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P2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P4</a:t>
                </a:r>
              </a:p>
            </p:txBody>
          </p:sp>
          <p:sp>
            <p:nvSpPr>
              <p:cNvPr id="29707" name="Rectangle 29"/>
              <p:cNvSpPr>
                <a:spLocks noChangeArrowheads="1"/>
              </p:cNvSpPr>
              <p:nvPr/>
            </p:nvSpPr>
            <p:spPr bwMode="auto">
              <a:xfrm>
                <a:off x="5552" y="1842"/>
                <a:ext cx="257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800">
                    <a:ea typeface="新細明體" charset="-120"/>
                  </a:rPr>
                  <a:t>PNAME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29708" name="Rectangle 30"/>
              <p:cNvSpPr>
                <a:spLocks noChangeArrowheads="1"/>
              </p:cNvSpPr>
              <p:nvPr/>
            </p:nvSpPr>
            <p:spPr bwMode="auto">
              <a:xfrm>
                <a:off x="5161" y="1830"/>
                <a:ext cx="3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000">
                    <a:ea typeface="新細明體" charset="-120"/>
                  </a:rPr>
                  <a:t>   P (R1)</a:t>
                </a:r>
              </a:p>
            </p:txBody>
          </p:sp>
          <p:sp>
            <p:nvSpPr>
              <p:cNvPr id="29709" name="Rectangle 31"/>
              <p:cNvSpPr>
                <a:spLocks noChangeArrowheads="1"/>
              </p:cNvSpPr>
              <p:nvPr/>
            </p:nvSpPr>
            <p:spPr bwMode="auto">
              <a:xfrm>
                <a:off x="5806" y="1842"/>
                <a:ext cx="258" cy="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 . 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  <a:p>
                <a:pPr eaLnBrk="0" hangingPunct="0"/>
                <a:r>
                  <a:rPr lang="en-US" altLang="zh-TW" sz="1000">
                    <a:ea typeface="新細明體" charset="-120"/>
                  </a:rPr>
                  <a:t>.</a:t>
                </a:r>
              </a:p>
            </p:txBody>
          </p:sp>
          <p:sp>
            <p:nvSpPr>
              <p:cNvPr id="29710" name="Line 32"/>
              <p:cNvSpPr>
                <a:spLocks noChangeShapeType="1"/>
              </p:cNvSpPr>
              <p:nvPr/>
            </p:nvSpPr>
            <p:spPr bwMode="auto">
              <a:xfrm>
                <a:off x="5378" y="1951"/>
                <a:ext cx="7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404813"/>
            <a:ext cx="8886825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avoid against the referential Integrity Rule?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8413"/>
            <a:ext cx="7696200" cy="47974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1900" u="sng" smtClean="0"/>
              <a:t>Delete rule</a:t>
            </a:r>
            <a:r>
              <a:rPr lang="en-US" altLang="zh-TW" sz="1900" smtClean="0"/>
              <a:t>: </a:t>
            </a:r>
            <a:r>
              <a:rPr lang="en-US" altLang="zh-TW" sz="1900" b="1" smtClean="0"/>
              <a:t>what should happen on an attempt to delete/update target of a foreign key reference</a:t>
            </a:r>
            <a:endParaRPr lang="en-US" altLang="zh-TW" sz="1500" b="1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i="1" smtClean="0"/>
              <a:t>RESTRICTED</a:t>
            </a:r>
            <a:endParaRPr lang="en-US" altLang="zh-TW" sz="1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i="1" smtClean="0"/>
              <a:t>CASCADES</a:t>
            </a:r>
            <a:endParaRPr lang="en-US" altLang="zh-TW" sz="1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i="1" smtClean="0"/>
              <a:t>NULLIFIES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&lt;e.g.&gt;</a:t>
            </a:r>
            <a:r>
              <a:rPr lang="en-US" altLang="zh-TW" sz="2400" smtClean="0"/>
              <a:t>    </a:t>
            </a:r>
            <a:r>
              <a:rPr lang="en-US" altLang="zh-TW" sz="1800" b="1" smtClean="0"/>
              <a:t>User issues: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</a:t>
            </a:r>
            <a:r>
              <a:rPr lang="en-US" altLang="zh-TW" sz="1600" b="1" smtClean="0"/>
              <a:t>DELETE FROM S WHERE S#='S1'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800" b="1" smtClean="0"/>
              <a:t>System performs: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</a:t>
            </a:r>
            <a:r>
              <a:rPr lang="en-US" altLang="zh-TW" sz="1600" i="1" u="sng" smtClean="0"/>
              <a:t>Restricted</a:t>
            </a:r>
            <a:r>
              <a:rPr lang="en-US" altLang="zh-TW" sz="1600" i="1" smtClean="0"/>
              <a:t>:</a:t>
            </a:r>
            <a:endParaRPr lang="en-US" altLang="zh-TW" sz="1600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Reject!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</a:t>
            </a:r>
            <a:r>
              <a:rPr lang="en-US" altLang="zh-TW" sz="1600" i="1" u="sng" smtClean="0"/>
              <a:t>Cascades</a:t>
            </a:r>
            <a:r>
              <a:rPr lang="en-US" altLang="zh-TW" sz="1600" i="1" smtClean="0"/>
              <a:t>:</a:t>
            </a:r>
            <a:endParaRPr lang="en-US" altLang="zh-TW" sz="1600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DELETE FROM </a:t>
            </a:r>
            <a:r>
              <a:rPr lang="en-US" altLang="zh-TW" sz="1600" b="1" smtClean="0"/>
              <a:t>SP</a:t>
            </a:r>
            <a:r>
              <a:rPr lang="en-US" altLang="zh-TW" sz="1600" smtClean="0"/>
              <a:t> WHERE S#='S1'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</a:t>
            </a:r>
            <a:r>
              <a:rPr lang="en-US" altLang="zh-TW" sz="1600" i="1" u="sng" smtClean="0"/>
              <a:t>Nullifies</a:t>
            </a:r>
            <a:r>
              <a:rPr lang="en-US" altLang="zh-TW" sz="1600" i="1" smtClean="0"/>
              <a:t>:</a:t>
            </a:r>
            <a:endParaRPr lang="en-US" altLang="zh-TW" sz="1600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UPDATE </a:t>
            </a:r>
            <a:r>
              <a:rPr lang="en-US" altLang="zh-TW" sz="1600" b="1" smtClean="0"/>
              <a:t>SP</a:t>
            </a:r>
            <a:r>
              <a:rPr lang="en-US" altLang="zh-TW" sz="1600" smtClean="0"/>
              <a:t> SET S#=Null WHERE S#='S1'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560388" y="4149725"/>
            <a:ext cx="2362200" cy="1676400"/>
            <a:chOff x="1536" y="4608"/>
            <a:chExt cx="1488" cy="1056"/>
          </a:xfrm>
        </p:grpSpPr>
        <p:sp>
          <p:nvSpPr>
            <p:cNvPr id="30761" name="Text Box 5"/>
            <p:cNvSpPr txBox="1">
              <a:spLocks noChangeArrowheads="1"/>
            </p:cNvSpPr>
            <p:nvPr/>
          </p:nvSpPr>
          <p:spPr bwMode="auto">
            <a:xfrm>
              <a:off x="1584" y="480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S1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0762" name="Text Box 6"/>
            <p:cNvSpPr txBox="1">
              <a:spLocks noChangeArrowheads="1"/>
            </p:cNvSpPr>
            <p:nvPr/>
          </p:nvSpPr>
          <p:spPr bwMode="auto">
            <a:xfrm>
              <a:off x="2544" y="4800"/>
              <a:ext cx="48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S1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0763" name="Rectangle 7"/>
            <p:cNvSpPr>
              <a:spLocks noChangeArrowheads="1"/>
            </p:cNvSpPr>
            <p:nvPr/>
          </p:nvSpPr>
          <p:spPr bwMode="auto">
            <a:xfrm>
              <a:off x="1584" y="4800"/>
              <a:ext cx="4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4" name="Rectangle 8"/>
            <p:cNvSpPr>
              <a:spLocks noChangeArrowheads="1"/>
            </p:cNvSpPr>
            <p:nvPr/>
          </p:nvSpPr>
          <p:spPr bwMode="auto">
            <a:xfrm>
              <a:off x="2544" y="4800"/>
              <a:ext cx="480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5" name="Line 9"/>
            <p:cNvSpPr>
              <a:spLocks noChangeShapeType="1"/>
            </p:cNvSpPr>
            <p:nvPr/>
          </p:nvSpPr>
          <p:spPr bwMode="auto">
            <a:xfrm>
              <a:off x="1584" y="499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6" name="Line 10"/>
            <p:cNvSpPr>
              <a:spLocks noChangeShapeType="1"/>
            </p:cNvSpPr>
            <p:nvPr/>
          </p:nvSpPr>
          <p:spPr bwMode="auto">
            <a:xfrm>
              <a:off x="1584" y="50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7" name="Line 11"/>
            <p:cNvSpPr>
              <a:spLocks noChangeShapeType="1"/>
            </p:cNvSpPr>
            <p:nvPr/>
          </p:nvSpPr>
          <p:spPr bwMode="auto">
            <a:xfrm>
              <a:off x="1584" y="518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8" name="Line 12"/>
            <p:cNvSpPr>
              <a:spLocks noChangeShapeType="1"/>
            </p:cNvSpPr>
            <p:nvPr/>
          </p:nvSpPr>
          <p:spPr bwMode="auto">
            <a:xfrm>
              <a:off x="1584" y="528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69" name="Line 13"/>
            <p:cNvSpPr>
              <a:spLocks noChangeShapeType="1"/>
            </p:cNvSpPr>
            <p:nvPr/>
          </p:nvSpPr>
          <p:spPr bwMode="auto">
            <a:xfrm>
              <a:off x="2544" y="499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0" name="Line 14"/>
            <p:cNvSpPr>
              <a:spLocks noChangeShapeType="1"/>
            </p:cNvSpPr>
            <p:nvPr/>
          </p:nvSpPr>
          <p:spPr bwMode="auto">
            <a:xfrm>
              <a:off x="2544" y="518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1" name="Line 15"/>
            <p:cNvSpPr>
              <a:spLocks noChangeShapeType="1"/>
            </p:cNvSpPr>
            <p:nvPr/>
          </p:nvSpPr>
          <p:spPr bwMode="auto">
            <a:xfrm>
              <a:off x="2544" y="556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2" name="Line 16"/>
            <p:cNvSpPr>
              <a:spLocks noChangeShapeType="1"/>
            </p:cNvSpPr>
            <p:nvPr/>
          </p:nvSpPr>
          <p:spPr bwMode="auto">
            <a:xfrm>
              <a:off x="2544" y="547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3" name="Line 17"/>
            <p:cNvSpPr>
              <a:spLocks noChangeShapeType="1"/>
            </p:cNvSpPr>
            <p:nvPr/>
          </p:nvSpPr>
          <p:spPr bwMode="auto">
            <a:xfrm>
              <a:off x="2544" y="537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4" name="Line 18"/>
            <p:cNvSpPr>
              <a:spLocks noChangeShapeType="1"/>
            </p:cNvSpPr>
            <p:nvPr/>
          </p:nvSpPr>
          <p:spPr bwMode="auto">
            <a:xfrm>
              <a:off x="2544" y="528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5" name="Line 19"/>
            <p:cNvSpPr>
              <a:spLocks noChangeShapeType="1"/>
            </p:cNvSpPr>
            <p:nvPr/>
          </p:nvSpPr>
          <p:spPr bwMode="auto">
            <a:xfrm>
              <a:off x="1776" y="480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6" name="Line 20"/>
            <p:cNvSpPr>
              <a:spLocks noChangeShapeType="1"/>
            </p:cNvSpPr>
            <p:nvPr/>
          </p:nvSpPr>
          <p:spPr bwMode="auto">
            <a:xfrm>
              <a:off x="2736" y="4800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7" name="Line 21"/>
            <p:cNvSpPr>
              <a:spLocks noChangeShapeType="1"/>
            </p:cNvSpPr>
            <p:nvPr/>
          </p:nvSpPr>
          <p:spPr bwMode="auto">
            <a:xfrm>
              <a:off x="1632" y="48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8" name="Line 22"/>
            <p:cNvSpPr>
              <a:spLocks noChangeShapeType="1"/>
            </p:cNvSpPr>
            <p:nvPr/>
          </p:nvSpPr>
          <p:spPr bwMode="auto">
            <a:xfrm>
              <a:off x="2592" y="48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79" name="Line 23"/>
            <p:cNvSpPr>
              <a:spLocks noChangeShapeType="1"/>
            </p:cNvSpPr>
            <p:nvPr/>
          </p:nvSpPr>
          <p:spPr bwMode="auto">
            <a:xfrm>
              <a:off x="2592" y="50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0" name="Line 24"/>
            <p:cNvSpPr>
              <a:spLocks noChangeShapeType="1"/>
            </p:cNvSpPr>
            <p:nvPr/>
          </p:nvSpPr>
          <p:spPr bwMode="auto">
            <a:xfrm>
              <a:off x="2064" y="4896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1" name="Line 25"/>
            <p:cNvSpPr>
              <a:spLocks noChangeShapeType="1"/>
            </p:cNvSpPr>
            <p:nvPr/>
          </p:nvSpPr>
          <p:spPr bwMode="auto">
            <a:xfrm>
              <a:off x="2064" y="4896"/>
              <a:ext cx="48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82" name="Text Box 26"/>
            <p:cNvSpPr txBox="1">
              <a:spLocks noChangeArrowheads="1"/>
            </p:cNvSpPr>
            <p:nvPr/>
          </p:nvSpPr>
          <p:spPr bwMode="auto">
            <a:xfrm>
              <a:off x="1536" y="460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30783" name="Text Box 27"/>
            <p:cNvSpPr txBox="1">
              <a:spLocks noChangeArrowheads="1"/>
            </p:cNvSpPr>
            <p:nvPr/>
          </p:nvSpPr>
          <p:spPr bwMode="auto">
            <a:xfrm>
              <a:off x="2544" y="46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sp>
        <p:nvSpPr>
          <p:cNvPr id="30725" name="Text Box 28"/>
          <p:cNvSpPr txBox="1">
            <a:spLocks noChangeArrowheads="1"/>
          </p:cNvSpPr>
          <p:nvPr/>
        </p:nvSpPr>
        <p:spPr bwMode="auto">
          <a:xfrm>
            <a:off x="941388" y="5521325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 i="1">
                <a:latin typeface="Times New Roman" pitchFamily="18" charset="0"/>
                <a:ea typeface="新細明體" charset="-120"/>
              </a:rPr>
              <a:t>Cascade!!</a:t>
            </a:r>
            <a:endParaRPr lang="en-US" altLang="zh-TW" sz="2400" i="1" u="sng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30726" name="Group 79"/>
          <p:cNvGrpSpPr>
            <a:grpSpLocks/>
          </p:cNvGrpSpPr>
          <p:nvPr/>
        </p:nvGrpSpPr>
        <p:grpSpPr bwMode="auto">
          <a:xfrm>
            <a:off x="8193088" y="2392363"/>
            <a:ext cx="1539875" cy="2476500"/>
            <a:chOff x="2631" y="1851"/>
            <a:chExt cx="970" cy="1560"/>
          </a:xfrm>
        </p:grpSpPr>
        <p:grpSp>
          <p:nvGrpSpPr>
            <p:cNvPr id="30744" name="Group 80"/>
            <p:cNvGrpSpPr>
              <a:grpSpLocks/>
            </p:cNvGrpSpPr>
            <p:nvPr/>
          </p:nvGrpSpPr>
          <p:grpSpPr bwMode="auto">
            <a:xfrm>
              <a:off x="2884" y="1883"/>
              <a:ext cx="717" cy="1528"/>
              <a:chOff x="2884" y="1883"/>
              <a:chExt cx="717" cy="1528"/>
            </a:xfrm>
          </p:grpSpPr>
          <p:sp>
            <p:nvSpPr>
              <p:cNvPr id="30746" name="Rectangle 81"/>
              <p:cNvSpPr>
                <a:spLocks noChangeArrowheads="1"/>
              </p:cNvSpPr>
              <p:nvPr/>
            </p:nvSpPr>
            <p:spPr bwMode="auto">
              <a:xfrm>
                <a:off x="2884" y="1883"/>
                <a:ext cx="712" cy="1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   S#     P#     QTY   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P2     200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 S1     P3     400 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P4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P5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  P6     100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P1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P2     400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P2     200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P4     300</a:t>
                </a:r>
              </a:p>
              <a:p>
                <a:pPr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 P5     400</a:t>
                </a:r>
              </a:p>
            </p:txBody>
          </p:sp>
          <p:sp>
            <p:nvSpPr>
              <p:cNvPr id="30747" name="Line 82"/>
              <p:cNvSpPr>
                <a:spLocks noChangeShapeType="1"/>
              </p:cNvSpPr>
              <p:nvPr/>
            </p:nvSpPr>
            <p:spPr bwMode="auto">
              <a:xfrm>
                <a:off x="312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8" name="Line 83"/>
              <p:cNvSpPr>
                <a:spLocks noChangeShapeType="1"/>
              </p:cNvSpPr>
              <p:nvPr/>
            </p:nvSpPr>
            <p:spPr bwMode="auto">
              <a:xfrm>
                <a:off x="3330" y="1883"/>
                <a:ext cx="0" cy="1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9" name="Line 84"/>
              <p:cNvSpPr>
                <a:spLocks noChangeShapeType="1"/>
              </p:cNvSpPr>
              <p:nvPr/>
            </p:nvSpPr>
            <p:spPr bwMode="auto">
              <a:xfrm>
                <a:off x="2884" y="202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0" name="Line 85"/>
              <p:cNvSpPr>
                <a:spLocks noChangeShapeType="1"/>
              </p:cNvSpPr>
              <p:nvPr/>
            </p:nvSpPr>
            <p:spPr bwMode="auto">
              <a:xfrm>
                <a:off x="2884" y="212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1" name="Line 86"/>
              <p:cNvSpPr>
                <a:spLocks noChangeShapeType="1"/>
              </p:cNvSpPr>
              <p:nvPr/>
            </p:nvSpPr>
            <p:spPr bwMode="auto">
              <a:xfrm>
                <a:off x="2884" y="2236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2" name="Line 87"/>
              <p:cNvSpPr>
                <a:spLocks noChangeShapeType="1"/>
              </p:cNvSpPr>
              <p:nvPr/>
            </p:nvSpPr>
            <p:spPr bwMode="auto">
              <a:xfrm>
                <a:off x="2884" y="2347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3" name="Line 88"/>
              <p:cNvSpPr>
                <a:spLocks noChangeShapeType="1"/>
              </p:cNvSpPr>
              <p:nvPr/>
            </p:nvSpPr>
            <p:spPr bwMode="auto">
              <a:xfrm>
                <a:off x="2884" y="2469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4" name="Line 89"/>
              <p:cNvSpPr>
                <a:spLocks noChangeShapeType="1"/>
              </p:cNvSpPr>
              <p:nvPr/>
            </p:nvSpPr>
            <p:spPr bwMode="auto">
              <a:xfrm>
                <a:off x="2889" y="258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5" name="Line 90"/>
              <p:cNvSpPr>
                <a:spLocks noChangeShapeType="1"/>
              </p:cNvSpPr>
              <p:nvPr/>
            </p:nvSpPr>
            <p:spPr bwMode="auto">
              <a:xfrm>
                <a:off x="2884" y="2700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6" name="Line 91"/>
              <p:cNvSpPr>
                <a:spLocks noChangeShapeType="1"/>
              </p:cNvSpPr>
              <p:nvPr/>
            </p:nvSpPr>
            <p:spPr bwMode="auto">
              <a:xfrm>
                <a:off x="2884" y="280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7" name="Line 92"/>
              <p:cNvSpPr>
                <a:spLocks noChangeShapeType="1"/>
              </p:cNvSpPr>
              <p:nvPr/>
            </p:nvSpPr>
            <p:spPr bwMode="auto">
              <a:xfrm>
                <a:off x="2884" y="2924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8" name="Line 93"/>
              <p:cNvSpPr>
                <a:spLocks noChangeShapeType="1"/>
              </p:cNvSpPr>
              <p:nvPr/>
            </p:nvSpPr>
            <p:spPr bwMode="auto">
              <a:xfrm>
                <a:off x="2885" y="303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9" name="Line 94"/>
              <p:cNvSpPr>
                <a:spLocks noChangeShapeType="1"/>
              </p:cNvSpPr>
              <p:nvPr/>
            </p:nvSpPr>
            <p:spPr bwMode="auto">
              <a:xfrm>
                <a:off x="2884" y="3165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60" name="Line 95"/>
              <p:cNvSpPr>
                <a:spLocks noChangeShapeType="1"/>
              </p:cNvSpPr>
              <p:nvPr/>
            </p:nvSpPr>
            <p:spPr bwMode="auto">
              <a:xfrm>
                <a:off x="2884" y="32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45" name="Rectangle 96"/>
            <p:cNvSpPr>
              <a:spLocks noChangeArrowheads="1"/>
            </p:cNvSpPr>
            <p:nvPr/>
          </p:nvSpPr>
          <p:spPr bwMode="auto">
            <a:xfrm>
              <a:off x="2631" y="1851"/>
              <a:ext cx="24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grpSp>
        <p:nvGrpSpPr>
          <p:cNvPr id="30727" name="Group 52"/>
          <p:cNvGrpSpPr>
            <a:grpSpLocks/>
          </p:cNvGrpSpPr>
          <p:nvPr/>
        </p:nvGrpSpPr>
        <p:grpSpPr bwMode="auto">
          <a:xfrm>
            <a:off x="5529263" y="2357438"/>
            <a:ext cx="2633662" cy="1447800"/>
            <a:chOff x="615" y="1851"/>
            <a:chExt cx="1659" cy="912"/>
          </a:xfrm>
        </p:grpSpPr>
        <p:grpSp>
          <p:nvGrpSpPr>
            <p:cNvPr id="30732" name="Group 53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30734" name="Rectangle 54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0735" name="Rectangle 55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6" name="Line 56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7" name="Line 57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8" name="Line 58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9" name="Line 59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0" name="Line 60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1" name="Line 61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2" name="Line 62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3" name="Line 63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33" name="Rectangle 64"/>
            <p:cNvSpPr>
              <a:spLocks noChangeArrowheads="1"/>
            </p:cNvSpPr>
            <p:nvPr/>
          </p:nvSpPr>
          <p:spPr bwMode="auto">
            <a:xfrm>
              <a:off x="615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grpSp>
        <p:nvGrpSpPr>
          <p:cNvPr id="30728" name="群組 3"/>
          <p:cNvGrpSpPr>
            <a:grpSpLocks/>
          </p:cNvGrpSpPr>
          <p:nvPr/>
        </p:nvGrpSpPr>
        <p:grpSpPr bwMode="auto">
          <a:xfrm>
            <a:off x="-661988" y="2676525"/>
            <a:ext cx="5949951" cy="661988"/>
            <a:chOff x="-661727" y="2677141"/>
            <a:chExt cx="5949429" cy="661557"/>
          </a:xfrm>
        </p:grpSpPr>
        <p:sp>
          <p:nvSpPr>
            <p:cNvPr id="30730" name="矩形 1"/>
            <p:cNvSpPr>
              <a:spLocks noChangeArrowheads="1"/>
            </p:cNvSpPr>
            <p:nvPr/>
          </p:nvSpPr>
          <p:spPr bwMode="auto">
            <a:xfrm>
              <a:off x="-661727" y="2693988"/>
              <a:ext cx="5949429" cy="62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3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TW" sz="1200"/>
                <a:t>FOREIGN KEY (S#) REFERENCE S</a:t>
              </a:r>
            </a:p>
            <a:p>
              <a:pPr lvl="3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TW" sz="1200"/>
                <a:t>                                         ON DELETE CASCADE</a:t>
              </a:r>
            </a:p>
            <a:p>
              <a:pPr lvl="3">
                <a:lnSpc>
                  <a:spcPct val="90000"/>
                </a:lnSpc>
                <a:spcBef>
                  <a:spcPct val="10000"/>
                </a:spcBef>
              </a:pPr>
              <a:r>
                <a:rPr lang="en-US" altLang="zh-TW" sz="1200"/>
                <a:t>                                          ON UPDATE CASCADE,</a:t>
              </a:r>
            </a:p>
          </p:txBody>
        </p:sp>
        <p:sp>
          <p:nvSpPr>
            <p:cNvPr id="30731" name="矩形 2"/>
            <p:cNvSpPr>
              <a:spLocks noChangeArrowheads="1"/>
            </p:cNvSpPr>
            <p:nvPr/>
          </p:nvSpPr>
          <p:spPr bwMode="auto">
            <a:xfrm>
              <a:off x="1568624" y="2677141"/>
              <a:ext cx="3600400" cy="66155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743200"/>
            <a:ext cx="84201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3.4 Relational Algebra</a:t>
            </a:r>
          </a:p>
        </p:txBody>
      </p:sp>
      <p:sp>
        <p:nvSpPr>
          <p:cNvPr id="31747" name="矩形 1"/>
          <p:cNvSpPr>
            <a:spLocks noChangeArrowheads="1"/>
          </p:cNvSpPr>
          <p:nvPr/>
        </p:nvSpPr>
        <p:spPr bwMode="auto">
          <a:xfrm>
            <a:off x="2073275" y="3860800"/>
            <a:ext cx="64087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TW"/>
              <a:t>T</a:t>
            </a:r>
            <a:r>
              <a:rPr lang="en-US" altLang="zh-TW" sz="2000"/>
              <a:t>hree aspects of Relational Model: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1. </a:t>
            </a:r>
            <a:r>
              <a:rPr lang="en-US" altLang="zh-TW" sz="1600" u="sng"/>
              <a:t>Data structure</a:t>
            </a:r>
            <a:r>
              <a:rPr lang="en-US" altLang="zh-TW" sz="1600"/>
              <a:t>: Tables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2. </a:t>
            </a:r>
            <a:r>
              <a:rPr lang="en-US" altLang="zh-TW" sz="1600" u="sng"/>
              <a:t>Data integrity</a:t>
            </a:r>
            <a:r>
              <a:rPr lang="en-US" altLang="zh-TW" sz="1600"/>
              <a:t>: Primary key rule, Foreign key rule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3. </a:t>
            </a:r>
            <a:r>
              <a:rPr lang="en-US" altLang="zh-TW" sz="1600" u="sng"/>
              <a:t>Data manipulation:</a:t>
            </a:r>
            <a:r>
              <a:rPr lang="en-US" altLang="zh-TW" sz="1600" b="1"/>
              <a:t>  </a:t>
            </a:r>
            <a:r>
              <a:rPr lang="en-US" altLang="zh-TW" sz="1600"/>
              <a:t>Relational Operators</a:t>
            </a:r>
          </a:p>
          <a:p>
            <a:pPr marL="2114550" lvl="4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400"/>
              <a:t>Relational Algebra</a:t>
            </a:r>
          </a:p>
          <a:p>
            <a:pPr marL="2114550" lvl="4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400"/>
              <a:t>Relational Calculus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/>
              <a:t>Unit 3  The Relational Model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3.4.1 Introduction to </a:t>
            </a:r>
            <a:r>
              <a:rPr lang="en-US" altLang="zh-TW" sz="3200" smtClean="0"/>
              <a:t>Relational Algebra 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2750" y="1412875"/>
            <a:ext cx="90805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00"/>
              </a:buClr>
              <a:buSzPct val="70000"/>
              <a:buFont typeface="Wingdings" pitchFamily="2" charset="2"/>
              <a:buChar char="q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defRPr/>
            </a:pPr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relational algebra </a:t>
            </a:r>
            <a:r>
              <a:rPr lang="en-US" altLang="zh-TW" sz="2000" dirty="0" smtClean="0"/>
              <a:t>consists of a collection of </a:t>
            </a:r>
            <a:r>
              <a:rPr lang="en-US" altLang="zh-TW" sz="2000" u="sng" dirty="0" smtClean="0"/>
              <a:t>eight</a:t>
            </a:r>
            <a:r>
              <a:rPr lang="en-US" altLang="zh-TW" sz="2000" dirty="0" smtClean="0"/>
              <a:t> </a:t>
            </a:r>
            <a:r>
              <a:rPr lang="en-US" altLang="zh-TW" sz="2000" u="sng" dirty="0" smtClean="0"/>
              <a:t>high-level operators</a:t>
            </a:r>
            <a:r>
              <a:rPr lang="en-US" altLang="zh-TW" sz="2000" dirty="0" smtClean="0"/>
              <a:t> that </a:t>
            </a:r>
            <a:r>
              <a:rPr lang="en-US" altLang="zh-TW" sz="2000" b="1" dirty="0" smtClean="0"/>
              <a:t>operate on relations </a:t>
            </a:r>
            <a:r>
              <a:rPr lang="en-US" altLang="zh-TW" sz="1800" kern="0" dirty="0" smtClean="0"/>
              <a:t>[defined by </a:t>
            </a:r>
            <a:r>
              <a:rPr lang="en-US" altLang="zh-TW" sz="1800" kern="0" dirty="0" err="1" smtClean="0"/>
              <a:t>Codd</a:t>
            </a:r>
            <a:r>
              <a:rPr lang="en-US" altLang="zh-TW" sz="1800" kern="0" dirty="0" smtClean="0"/>
              <a:t>, 1970]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700" kern="0" dirty="0" smtClean="0"/>
          </a:p>
          <a:p>
            <a:pPr lvl="2" eaLnBrk="1" hangingPunct="1">
              <a:defRPr/>
            </a:pPr>
            <a:r>
              <a:rPr lang="en-US" altLang="zh-TW" sz="2000" b="1" kern="0" dirty="0" smtClean="0"/>
              <a:t>Traditional set operations:</a:t>
            </a:r>
            <a:endParaRPr lang="en-US" altLang="zh-TW" sz="2000" kern="0" dirty="0" smtClean="0"/>
          </a:p>
          <a:p>
            <a:pPr lvl="3" eaLnBrk="1" hangingPunct="1">
              <a:defRPr/>
            </a:pPr>
            <a:r>
              <a:rPr lang="en-US" altLang="zh-TW" sz="1800" kern="0" dirty="0" smtClean="0"/>
              <a:t>Union (</a:t>
            </a:r>
            <a:r>
              <a:rPr lang="en-US" altLang="zh-TW" sz="1800" kern="0" dirty="0" smtClean="0">
                <a:latin typeface="Symbol" pitchFamily="18" charset="2"/>
              </a:rPr>
              <a:t></a:t>
            </a:r>
            <a:endParaRPr lang="en-US" altLang="zh-TW" sz="1800" kern="0" dirty="0" smtClean="0"/>
          </a:p>
          <a:p>
            <a:pPr lvl="3" eaLnBrk="1" hangingPunct="1">
              <a:defRPr/>
            </a:pPr>
            <a:r>
              <a:rPr lang="en-US" altLang="zh-TW" sz="1800" kern="0" dirty="0" smtClean="0"/>
              <a:t>Intersection (</a:t>
            </a:r>
            <a:r>
              <a:rPr lang="en-US" altLang="zh-TW" sz="1800" kern="0" dirty="0" smtClean="0">
                <a:latin typeface="Symbol" pitchFamily="18" charset="2"/>
              </a:rPr>
              <a:t></a:t>
            </a:r>
            <a:r>
              <a:rPr lang="en-US" altLang="zh-TW" sz="1800" kern="0" dirty="0" smtClean="0"/>
              <a:t>)</a:t>
            </a:r>
          </a:p>
          <a:p>
            <a:pPr lvl="3" eaLnBrk="1" hangingPunct="1">
              <a:defRPr/>
            </a:pPr>
            <a:r>
              <a:rPr lang="en-US" altLang="zh-TW" sz="1800" kern="0" dirty="0" smtClean="0"/>
              <a:t>Difference (</a:t>
            </a:r>
            <a:r>
              <a:rPr lang="en-US" altLang="zh-TW" sz="1800" kern="0" dirty="0" smtClean="0">
                <a:latin typeface="Symbol" pitchFamily="18" charset="2"/>
              </a:rPr>
              <a:t></a:t>
            </a:r>
            <a:r>
              <a:rPr lang="en-US" altLang="zh-TW" sz="1800" kern="0" dirty="0" smtClean="0"/>
              <a:t>)</a:t>
            </a:r>
          </a:p>
          <a:p>
            <a:pPr lvl="3" eaLnBrk="1" hangingPunct="1">
              <a:defRPr/>
            </a:pPr>
            <a:r>
              <a:rPr lang="en-US" altLang="zh-TW" sz="1800" kern="0" dirty="0" smtClean="0"/>
              <a:t>Cartesian Product / Times (x)</a:t>
            </a:r>
          </a:p>
          <a:p>
            <a:pPr lvl="3" eaLnBrk="1" hangingPunct="1">
              <a:buFontTx/>
              <a:buNone/>
              <a:defRPr/>
            </a:pPr>
            <a:endParaRPr lang="en-US" altLang="zh-TW" sz="900" kern="0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TW" sz="2000" b="1" kern="0" dirty="0" smtClean="0"/>
              <a:t>Special relational operations:</a:t>
            </a:r>
            <a:endParaRPr lang="en-US" altLang="zh-TW" sz="2000" kern="0" dirty="0" smtClean="0"/>
          </a:p>
          <a:p>
            <a:pPr lvl="3" eaLnBrk="1" hangingPunct="1">
              <a:defRPr/>
            </a:pPr>
            <a:r>
              <a:rPr lang="en-US" altLang="zh-TW" sz="1800" kern="0" dirty="0" smtClean="0"/>
              <a:t>Restrict (</a:t>
            </a:r>
            <a:r>
              <a:rPr lang="en-US" altLang="zh-TW" sz="1800" kern="0" dirty="0" smtClean="0">
                <a:latin typeface="Symbol" pitchFamily="18" charset="2"/>
              </a:rPr>
              <a:t></a:t>
            </a:r>
            <a:r>
              <a:rPr lang="en-US" altLang="zh-TW" sz="1800" kern="0" dirty="0" smtClean="0"/>
              <a:t>) or Selection</a:t>
            </a:r>
          </a:p>
          <a:p>
            <a:pPr lvl="3" eaLnBrk="1" hangingPunct="1">
              <a:defRPr/>
            </a:pPr>
            <a:r>
              <a:rPr lang="en-US" altLang="zh-TW" sz="1800" kern="0" dirty="0" smtClean="0"/>
              <a:t>Project (</a:t>
            </a:r>
            <a:r>
              <a:rPr lang="en-US" altLang="zh-TW" sz="1600" kern="0" dirty="0" smtClean="0">
                <a:latin typeface="Symbol" pitchFamily="18" charset="2"/>
              </a:rPr>
              <a:t></a:t>
            </a:r>
            <a:r>
              <a:rPr lang="en-US" altLang="zh-TW" sz="1800" kern="0" dirty="0" smtClean="0"/>
              <a:t>)</a:t>
            </a:r>
          </a:p>
          <a:p>
            <a:pPr lvl="3" eaLnBrk="1" hangingPunct="1">
              <a:defRPr/>
            </a:pPr>
            <a:r>
              <a:rPr lang="en-US" altLang="zh-TW" sz="1800" kern="0" dirty="0" smtClean="0"/>
              <a:t>Join (    )</a:t>
            </a:r>
          </a:p>
          <a:p>
            <a:pPr lvl="3" eaLnBrk="1" hangingPunct="1">
              <a:defRPr/>
            </a:pPr>
            <a:r>
              <a:rPr lang="en-US" altLang="zh-TW" sz="1800" kern="0" dirty="0" smtClean="0"/>
              <a:t>Divide (</a:t>
            </a:r>
            <a:r>
              <a:rPr lang="en-US" altLang="zh-TW" sz="1800" kern="0" dirty="0" smtClean="0">
                <a:latin typeface="Symbol" pitchFamily="18" charset="2"/>
              </a:rPr>
              <a:t></a:t>
            </a:r>
            <a:r>
              <a:rPr lang="en-US" altLang="zh-TW" sz="1800" kern="0" dirty="0" smtClean="0"/>
              <a:t>)</a:t>
            </a:r>
          </a:p>
        </p:txBody>
      </p:sp>
      <p:sp>
        <p:nvSpPr>
          <p:cNvPr id="32772" name="Freeform 5"/>
          <p:cNvSpPr>
            <a:spLocks/>
          </p:cNvSpPr>
          <p:nvPr/>
        </p:nvSpPr>
        <p:spPr bwMode="auto">
          <a:xfrm>
            <a:off x="2649538" y="5257800"/>
            <a:ext cx="130175" cy="115888"/>
          </a:xfrm>
          <a:custGeom>
            <a:avLst/>
            <a:gdLst>
              <a:gd name="T0" fmla="*/ 0 w 82"/>
              <a:gd name="T1" fmla="*/ 0 h 73"/>
              <a:gd name="T2" fmla="*/ 0 w 82"/>
              <a:gd name="T3" fmla="*/ 2147483647 h 73"/>
              <a:gd name="T4" fmla="*/ 2147483647 w 82"/>
              <a:gd name="T5" fmla="*/ 0 h 73"/>
              <a:gd name="T6" fmla="*/ 2147483647 w 82"/>
              <a:gd name="T7" fmla="*/ 2147483647 h 73"/>
              <a:gd name="T8" fmla="*/ 0 w 82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" h="73">
                <a:moveTo>
                  <a:pt x="0" y="0"/>
                </a:moveTo>
                <a:lnTo>
                  <a:pt x="0" y="72"/>
                </a:lnTo>
                <a:lnTo>
                  <a:pt x="81" y="0"/>
                </a:lnTo>
                <a:lnTo>
                  <a:pt x="81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  <p:grpSp>
        <p:nvGrpSpPr>
          <p:cNvPr id="32774" name="群組 1"/>
          <p:cNvGrpSpPr>
            <a:grpSpLocks/>
          </p:cNvGrpSpPr>
          <p:nvPr/>
        </p:nvGrpSpPr>
        <p:grpSpPr bwMode="auto">
          <a:xfrm>
            <a:off x="4592638" y="2535238"/>
            <a:ext cx="5140325" cy="3486150"/>
            <a:chOff x="900113" y="2590800"/>
            <a:chExt cx="5140327" cy="3486152"/>
          </a:xfrm>
        </p:grpSpPr>
        <p:sp>
          <p:nvSpPr>
            <p:cNvPr id="32775" name="Text Box 1028"/>
            <p:cNvSpPr txBox="1">
              <a:spLocks noChangeArrowheads="1"/>
            </p:cNvSpPr>
            <p:nvPr/>
          </p:nvSpPr>
          <p:spPr bwMode="auto">
            <a:xfrm>
              <a:off x="900113" y="2590800"/>
              <a:ext cx="4068762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  <a:ea typeface="新細明體" charset="-120"/>
                </a:rPr>
                <a:t>&lt;e.g.&gt;  </a:t>
              </a:r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Supplier-and-Parts Database</a:t>
              </a:r>
            </a:p>
          </p:txBody>
        </p:sp>
        <p:grpSp>
          <p:nvGrpSpPr>
            <p:cNvPr id="32776" name="Group 1030"/>
            <p:cNvGrpSpPr>
              <a:grpSpLocks/>
            </p:cNvGrpSpPr>
            <p:nvPr/>
          </p:nvGrpSpPr>
          <p:grpSpPr bwMode="auto">
            <a:xfrm>
              <a:off x="1220788" y="4495801"/>
              <a:ext cx="3422650" cy="1581151"/>
              <a:chOff x="659" y="2741"/>
              <a:chExt cx="2156" cy="996"/>
            </a:xfrm>
          </p:grpSpPr>
          <p:sp>
            <p:nvSpPr>
              <p:cNvPr id="32808" name="Rectangle 1031"/>
              <p:cNvSpPr>
                <a:spLocks noChangeArrowheads="1"/>
              </p:cNvSpPr>
              <p:nvPr/>
            </p:nvSpPr>
            <p:spPr bwMode="auto">
              <a:xfrm>
                <a:off x="830" y="2750"/>
                <a:ext cx="1985" cy="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P#   PNAME   COLOR     WEIGHT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P1   Nut           Red                12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P2   Bolt          Green             17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P3   Screw       Blue               17          Rome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P4   Screw       Red                14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P5   Cam         Blue               12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P6   Cog          Red                19           London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2809" name="Rectangle 1032"/>
              <p:cNvSpPr>
                <a:spLocks noChangeArrowheads="1"/>
              </p:cNvSpPr>
              <p:nvPr/>
            </p:nvSpPr>
            <p:spPr bwMode="auto">
              <a:xfrm>
                <a:off x="820" y="2770"/>
                <a:ext cx="1959" cy="8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0" name="Line 1033"/>
              <p:cNvSpPr>
                <a:spLocks noChangeShapeType="1"/>
              </p:cNvSpPr>
              <p:nvPr/>
            </p:nvSpPr>
            <p:spPr bwMode="auto">
              <a:xfrm>
                <a:off x="820" y="2890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1" name="Line 1034"/>
              <p:cNvSpPr>
                <a:spLocks noChangeShapeType="1"/>
              </p:cNvSpPr>
              <p:nvPr/>
            </p:nvSpPr>
            <p:spPr bwMode="auto">
              <a:xfrm>
                <a:off x="820" y="2997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2" name="Line 1035"/>
              <p:cNvSpPr>
                <a:spLocks noChangeShapeType="1"/>
              </p:cNvSpPr>
              <p:nvPr/>
            </p:nvSpPr>
            <p:spPr bwMode="auto">
              <a:xfrm>
                <a:off x="820" y="3104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3" name="Line 1036"/>
              <p:cNvSpPr>
                <a:spLocks noChangeShapeType="1"/>
              </p:cNvSpPr>
              <p:nvPr/>
            </p:nvSpPr>
            <p:spPr bwMode="auto">
              <a:xfrm>
                <a:off x="825" y="3226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4" name="Line 1037"/>
              <p:cNvSpPr>
                <a:spLocks noChangeShapeType="1"/>
              </p:cNvSpPr>
              <p:nvPr/>
            </p:nvSpPr>
            <p:spPr bwMode="auto">
              <a:xfrm>
                <a:off x="820" y="3347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5" name="Line 1038"/>
              <p:cNvSpPr>
                <a:spLocks noChangeShapeType="1"/>
              </p:cNvSpPr>
              <p:nvPr/>
            </p:nvSpPr>
            <p:spPr bwMode="auto">
              <a:xfrm>
                <a:off x="820" y="3461"/>
                <a:ext cx="19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6" name="Line 1039"/>
              <p:cNvSpPr>
                <a:spLocks noChangeShapeType="1"/>
              </p:cNvSpPr>
              <p:nvPr/>
            </p:nvSpPr>
            <p:spPr bwMode="auto">
              <a:xfrm>
                <a:off x="1031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7" name="Line 1040"/>
              <p:cNvSpPr>
                <a:spLocks noChangeShapeType="1"/>
              </p:cNvSpPr>
              <p:nvPr/>
            </p:nvSpPr>
            <p:spPr bwMode="auto">
              <a:xfrm>
                <a:off x="1422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8" name="Line 1041"/>
              <p:cNvSpPr>
                <a:spLocks noChangeShapeType="1"/>
              </p:cNvSpPr>
              <p:nvPr/>
            </p:nvSpPr>
            <p:spPr bwMode="auto">
              <a:xfrm>
                <a:off x="1885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19" name="Line 1042"/>
              <p:cNvSpPr>
                <a:spLocks noChangeShapeType="1"/>
              </p:cNvSpPr>
              <p:nvPr/>
            </p:nvSpPr>
            <p:spPr bwMode="auto">
              <a:xfrm>
                <a:off x="2312" y="2778"/>
                <a:ext cx="0" cy="8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2820" name="Rectangle 1043"/>
              <p:cNvSpPr>
                <a:spLocks noChangeArrowheads="1"/>
              </p:cNvSpPr>
              <p:nvPr/>
            </p:nvSpPr>
            <p:spPr bwMode="auto">
              <a:xfrm>
                <a:off x="659" y="2741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P</a:t>
                </a:r>
              </a:p>
            </p:txBody>
          </p:sp>
        </p:grpSp>
        <p:grpSp>
          <p:nvGrpSpPr>
            <p:cNvPr id="32777" name="Group 1044"/>
            <p:cNvGrpSpPr>
              <a:grpSpLocks/>
            </p:cNvGrpSpPr>
            <p:nvPr/>
          </p:nvGrpSpPr>
          <p:grpSpPr bwMode="auto">
            <a:xfrm>
              <a:off x="1220787" y="3068638"/>
              <a:ext cx="2600325" cy="1447800"/>
              <a:chOff x="636" y="1851"/>
              <a:chExt cx="1638" cy="912"/>
            </a:xfrm>
          </p:grpSpPr>
          <p:grpSp>
            <p:nvGrpSpPr>
              <p:cNvPr id="32796" name="Group 1045"/>
              <p:cNvGrpSpPr>
                <a:grpSpLocks/>
              </p:cNvGrpSpPr>
              <p:nvPr/>
            </p:nvGrpSpPr>
            <p:grpSpPr bwMode="auto">
              <a:xfrm>
                <a:off x="791" y="1879"/>
                <a:ext cx="1483" cy="884"/>
                <a:chOff x="791" y="1879"/>
                <a:chExt cx="1483" cy="884"/>
              </a:xfrm>
            </p:grpSpPr>
            <p:sp>
              <p:nvSpPr>
                <p:cNvPr id="32798" name="Rectangle 1046"/>
                <p:cNvSpPr>
                  <a:spLocks noChangeArrowheads="1"/>
                </p:cNvSpPr>
                <p:nvPr/>
              </p:nvSpPr>
              <p:spPr bwMode="auto">
                <a:xfrm>
                  <a:off x="791" y="1892"/>
                  <a:ext cx="1478" cy="8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S#   SNAME    STATUS      CITY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Smith            20           London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Jones            10            Paris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S3   Blake            30           Paris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Clark            20            London</a:t>
                  </a:r>
                </a:p>
                <a:p>
                  <a:pPr algn="l"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S5   Adams          30            Athens </a:t>
                  </a:r>
                </a:p>
                <a:p>
                  <a:pPr algn="l" eaLnBrk="0" latinLnBrk="1" hangingPunct="0"/>
                  <a:endParaRPr lang="en-US" altLang="zh-TW" sz="1200">
                    <a:latin typeface="Times New Roman" pitchFamily="18" charset="0"/>
                    <a:ea typeface="新細明體" charset="-120"/>
                  </a:endParaRPr>
                </a:p>
              </p:txBody>
            </p:sp>
            <p:sp>
              <p:nvSpPr>
                <p:cNvPr id="32799" name="Rectangle 1047"/>
                <p:cNvSpPr>
                  <a:spLocks noChangeArrowheads="1"/>
                </p:cNvSpPr>
                <p:nvPr/>
              </p:nvSpPr>
              <p:spPr bwMode="auto">
                <a:xfrm>
                  <a:off x="817" y="1879"/>
                  <a:ext cx="1457" cy="7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0" name="Line 1048"/>
                <p:cNvSpPr>
                  <a:spLocks noChangeShapeType="1"/>
                </p:cNvSpPr>
                <p:nvPr/>
              </p:nvSpPr>
              <p:spPr bwMode="auto">
                <a:xfrm>
                  <a:off x="987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1" name="Line 1049"/>
                <p:cNvSpPr>
                  <a:spLocks noChangeShapeType="1"/>
                </p:cNvSpPr>
                <p:nvPr/>
              </p:nvSpPr>
              <p:spPr bwMode="auto">
                <a:xfrm>
                  <a:off x="1405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2" name="Line 1050"/>
                <p:cNvSpPr>
                  <a:spLocks noChangeShapeType="1"/>
                </p:cNvSpPr>
                <p:nvPr/>
              </p:nvSpPr>
              <p:spPr bwMode="auto">
                <a:xfrm>
                  <a:off x="1860" y="1879"/>
                  <a:ext cx="0" cy="7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3" name="Line 1051"/>
                <p:cNvSpPr>
                  <a:spLocks noChangeShapeType="1"/>
                </p:cNvSpPr>
                <p:nvPr/>
              </p:nvSpPr>
              <p:spPr bwMode="auto">
                <a:xfrm>
                  <a:off x="817" y="2024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4" name="Line 1052"/>
                <p:cNvSpPr>
                  <a:spLocks noChangeShapeType="1"/>
                </p:cNvSpPr>
                <p:nvPr/>
              </p:nvSpPr>
              <p:spPr bwMode="auto">
                <a:xfrm>
                  <a:off x="817" y="2134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5" name="Line 1053"/>
                <p:cNvSpPr>
                  <a:spLocks noChangeShapeType="1"/>
                </p:cNvSpPr>
                <p:nvPr/>
              </p:nvSpPr>
              <p:spPr bwMode="auto">
                <a:xfrm>
                  <a:off x="817" y="224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6" name="Line 1054"/>
                <p:cNvSpPr>
                  <a:spLocks noChangeShapeType="1"/>
                </p:cNvSpPr>
                <p:nvPr/>
              </p:nvSpPr>
              <p:spPr bwMode="auto">
                <a:xfrm>
                  <a:off x="817" y="236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807" name="Line 1055"/>
                <p:cNvSpPr>
                  <a:spLocks noChangeShapeType="1"/>
                </p:cNvSpPr>
                <p:nvPr/>
              </p:nvSpPr>
              <p:spPr bwMode="auto">
                <a:xfrm>
                  <a:off x="817" y="2485"/>
                  <a:ext cx="145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2797" name="Rectangle 1056"/>
              <p:cNvSpPr>
                <a:spLocks noChangeArrowheads="1"/>
              </p:cNvSpPr>
              <p:nvPr/>
            </p:nvSpPr>
            <p:spPr bwMode="auto">
              <a:xfrm>
                <a:off x="636" y="1851"/>
                <a:ext cx="17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</p:grpSp>
        <p:grpSp>
          <p:nvGrpSpPr>
            <p:cNvPr id="32778" name="Group 1057"/>
            <p:cNvGrpSpPr>
              <a:grpSpLocks/>
            </p:cNvGrpSpPr>
            <p:nvPr/>
          </p:nvGrpSpPr>
          <p:grpSpPr bwMode="auto">
            <a:xfrm>
              <a:off x="4578352" y="3113088"/>
              <a:ext cx="1462088" cy="2476500"/>
              <a:chOff x="2680" y="1851"/>
              <a:chExt cx="921" cy="1560"/>
            </a:xfrm>
          </p:grpSpPr>
          <p:grpSp>
            <p:nvGrpSpPr>
              <p:cNvPr id="32779" name="Group 1058"/>
              <p:cNvGrpSpPr>
                <a:grpSpLocks/>
              </p:cNvGrpSpPr>
              <p:nvPr/>
            </p:nvGrpSpPr>
            <p:grpSpPr bwMode="auto">
              <a:xfrm>
                <a:off x="2884" y="1883"/>
                <a:ext cx="717" cy="1528"/>
                <a:chOff x="2884" y="1883"/>
                <a:chExt cx="717" cy="1528"/>
              </a:xfrm>
            </p:grpSpPr>
            <p:sp>
              <p:nvSpPr>
                <p:cNvPr id="32781" name="Rectangle 1059"/>
                <p:cNvSpPr>
                  <a:spLocks noChangeArrowheads="1"/>
                </p:cNvSpPr>
                <p:nvPr/>
              </p:nvSpPr>
              <p:spPr bwMode="auto">
                <a:xfrm>
                  <a:off x="2884" y="1883"/>
                  <a:ext cx="712" cy="1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   S#     P#     QTY   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P1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S1     P2     200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 S1     P3     400 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P4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P5     100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S1     P6     100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  P1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S2     P2     400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S3     P2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P2     200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P4     300</a:t>
                  </a:r>
                </a:p>
                <a:p>
                  <a:pPr eaLnBrk="0" hangingPunct="0"/>
                  <a:r>
                    <a:rPr lang="en-US" altLang="zh-TW" sz="1200">
                      <a:latin typeface="Times New Roman" pitchFamily="18" charset="0"/>
                      <a:ea typeface="新細明體" charset="-120"/>
                    </a:rPr>
                    <a:t>S4     P5     400</a:t>
                  </a:r>
                </a:p>
              </p:txBody>
            </p:sp>
            <p:sp>
              <p:nvSpPr>
                <p:cNvPr id="32782" name="Line 1060"/>
                <p:cNvSpPr>
                  <a:spLocks noChangeShapeType="1"/>
                </p:cNvSpPr>
                <p:nvPr/>
              </p:nvSpPr>
              <p:spPr bwMode="auto">
                <a:xfrm>
                  <a:off x="3120" y="1883"/>
                  <a:ext cx="0" cy="15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3" name="Line 1061"/>
                <p:cNvSpPr>
                  <a:spLocks noChangeShapeType="1"/>
                </p:cNvSpPr>
                <p:nvPr/>
              </p:nvSpPr>
              <p:spPr bwMode="auto">
                <a:xfrm>
                  <a:off x="3330" y="1883"/>
                  <a:ext cx="0" cy="15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4" name="Line 1062"/>
                <p:cNvSpPr>
                  <a:spLocks noChangeShapeType="1"/>
                </p:cNvSpPr>
                <p:nvPr/>
              </p:nvSpPr>
              <p:spPr bwMode="auto">
                <a:xfrm>
                  <a:off x="2884" y="202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5" name="Line 1063"/>
                <p:cNvSpPr>
                  <a:spLocks noChangeShapeType="1"/>
                </p:cNvSpPr>
                <p:nvPr/>
              </p:nvSpPr>
              <p:spPr bwMode="auto">
                <a:xfrm>
                  <a:off x="2884" y="2129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6" name="Line 1064"/>
                <p:cNvSpPr>
                  <a:spLocks noChangeShapeType="1"/>
                </p:cNvSpPr>
                <p:nvPr/>
              </p:nvSpPr>
              <p:spPr bwMode="auto">
                <a:xfrm>
                  <a:off x="2884" y="2236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7" name="Line 1065"/>
                <p:cNvSpPr>
                  <a:spLocks noChangeShapeType="1"/>
                </p:cNvSpPr>
                <p:nvPr/>
              </p:nvSpPr>
              <p:spPr bwMode="auto">
                <a:xfrm>
                  <a:off x="2884" y="2347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8" name="Line 1066"/>
                <p:cNvSpPr>
                  <a:spLocks noChangeShapeType="1"/>
                </p:cNvSpPr>
                <p:nvPr/>
              </p:nvSpPr>
              <p:spPr bwMode="auto">
                <a:xfrm>
                  <a:off x="2884" y="2469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89" name="Line 1067"/>
                <p:cNvSpPr>
                  <a:spLocks noChangeShapeType="1"/>
                </p:cNvSpPr>
                <p:nvPr/>
              </p:nvSpPr>
              <p:spPr bwMode="auto">
                <a:xfrm>
                  <a:off x="2889" y="258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0" name="Line 1068"/>
                <p:cNvSpPr>
                  <a:spLocks noChangeShapeType="1"/>
                </p:cNvSpPr>
                <p:nvPr/>
              </p:nvSpPr>
              <p:spPr bwMode="auto">
                <a:xfrm>
                  <a:off x="2884" y="2700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1" name="Line 1069"/>
                <p:cNvSpPr>
                  <a:spLocks noChangeShapeType="1"/>
                </p:cNvSpPr>
                <p:nvPr/>
              </p:nvSpPr>
              <p:spPr bwMode="auto">
                <a:xfrm>
                  <a:off x="2884" y="280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2" name="Line 1070"/>
                <p:cNvSpPr>
                  <a:spLocks noChangeShapeType="1"/>
                </p:cNvSpPr>
                <p:nvPr/>
              </p:nvSpPr>
              <p:spPr bwMode="auto">
                <a:xfrm>
                  <a:off x="2884" y="2924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3" name="Line 1071"/>
                <p:cNvSpPr>
                  <a:spLocks noChangeShapeType="1"/>
                </p:cNvSpPr>
                <p:nvPr/>
              </p:nvSpPr>
              <p:spPr bwMode="auto">
                <a:xfrm>
                  <a:off x="2885" y="303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4" name="Line 1072"/>
                <p:cNvSpPr>
                  <a:spLocks noChangeShapeType="1"/>
                </p:cNvSpPr>
                <p:nvPr/>
              </p:nvSpPr>
              <p:spPr bwMode="auto">
                <a:xfrm>
                  <a:off x="2884" y="3165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2795" name="Line 1073"/>
                <p:cNvSpPr>
                  <a:spLocks noChangeShapeType="1"/>
                </p:cNvSpPr>
                <p:nvPr/>
              </p:nvSpPr>
              <p:spPr bwMode="auto">
                <a:xfrm>
                  <a:off x="2884" y="32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32780" name="Rectangle 1074"/>
              <p:cNvSpPr>
                <a:spLocks noChangeArrowheads="1"/>
              </p:cNvSpPr>
              <p:nvPr/>
            </p:nvSpPr>
            <p:spPr bwMode="auto">
              <a:xfrm>
                <a:off x="2680" y="185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Relational Operators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482725" y="2732088"/>
            <a:ext cx="1012825" cy="1069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849438" y="3273425"/>
            <a:ext cx="1085850" cy="1069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1447800" y="2328863"/>
            <a:ext cx="1173163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>
                <a:ea typeface="新細明體" charset="-120"/>
              </a:rPr>
              <a:t>Union 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1600">
                <a:latin typeface="Symbol" pitchFamily="18" charset="2"/>
                <a:ea typeface="新細明體" charset="-120"/>
              </a:rPr>
              <a:t>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3894138" y="2286000"/>
            <a:ext cx="1169987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>
                <a:ea typeface="新細明體" charset="-120"/>
              </a:rPr>
              <a:t>Intersection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>
                <a:latin typeface="Symbol" pitchFamily="18" charset="2"/>
                <a:ea typeface="新細明體" charset="-120"/>
              </a:rPr>
              <a:t>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6424613" y="2286000"/>
            <a:ext cx="117157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>
                <a:ea typeface="新細明體" charset="-120"/>
              </a:rPr>
              <a:t>Difference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>
                <a:latin typeface="Symbol" pitchFamily="18" charset="2"/>
                <a:ea typeface="新細明體" charset="-120"/>
              </a:rPr>
              <a:t>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1849438" y="3273425"/>
            <a:ext cx="646112" cy="5286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3886200" y="2727325"/>
            <a:ext cx="1012825" cy="1069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4254500" y="3268663"/>
            <a:ext cx="1084263" cy="1069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3" name="Rectangle 13"/>
          <p:cNvSpPr>
            <a:spLocks noChangeArrowheads="1"/>
          </p:cNvSpPr>
          <p:nvPr/>
        </p:nvSpPr>
        <p:spPr bwMode="auto">
          <a:xfrm>
            <a:off x="4254500" y="3268663"/>
            <a:ext cx="644525" cy="5286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6472238" y="2708275"/>
            <a:ext cx="1011237" cy="10699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5" name="Rectangle 15"/>
          <p:cNvSpPr>
            <a:spLocks noChangeArrowheads="1"/>
          </p:cNvSpPr>
          <p:nvPr/>
        </p:nvSpPr>
        <p:spPr bwMode="auto">
          <a:xfrm>
            <a:off x="6837363" y="3249613"/>
            <a:ext cx="1087437" cy="1069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6837363" y="3249613"/>
            <a:ext cx="646112" cy="5286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Relational Operators </a:t>
            </a:r>
            <a:r>
              <a:rPr lang="en-US" altLang="zh-TW" sz="2000" b="0" smtClean="0"/>
              <a:t>(cont.)</a:t>
            </a:r>
          </a:p>
        </p:txBody>
      </p:sp>
      <p:grpSp>
        <p:nvGrpSpPr>
          <p:cNvPr id="34819" name="群組 6"/>
          <p:cNvGrpSpPr>
            <a:grpSpLocks/>
          </p:cNvGrpSpPr>
          <p:nvPr/>
        </p:nvGrpSpPr>
        <p:grpSpPr bwMode="auto">
          <a:xfrm>
            <a:off x="4248150" y="1498600"/>
            <a:ext cx="1169988" cy="2159000"/>
            <a:chOff x="4248150" y="1498600"/>
            <a:chExt cx="1169988" cy="2159000"/>
          </a:xfrm>
        </p:grpSpPr>
        <p:sp>
          <p:nvSpPr>
            <p:cNvPr id="34883" name="Rectangle 13"/>
            <p:cNvSpPr>
              <a:spLocks noChangeArrowheads="1"/>
            </p:cNvSpPr>
            <p:nvPr/>
          </p:nvSpPr>
          <p:spPr bwMode="auto">
            <a:xfrm>
              <a:off x="4329113" y="1909763"/>
              <a:ext cx="204787" cy="1747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4" name="Rectangle 14"/>
            <p:cNvSpPr>
              <a:spLocks noChangeArrowheads="1"/>
            </p:cNvSpPr>
            <p:nvPr/>
          </p:nvSpPr>
          <p:spPr bwMode="auto">
            <a:xfrm>
              <a:off x="4546600" y="1909763"/>
              <a:ext cx="207963" cy="174783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5" name="Rectangle 15"/>
            <p:cNvSpPr>
              <a:spLocks noChangeArrowheads="1"/>
            </p:cNvSpPr>
            <p:nvPr/>
          </p:nvSpPr>
          <p:spPr bwMode="auto">
            <a:xfrm>
              <a:off x="4767263" y="1909763"/>
              <a:ext cx="207962" cy="1747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6" name="Rectangle 16"/>
            <p:cNvSpPr>
              <a:spLocks noChangeArrowheads="1"/>
            </p:cNvSpPr>
            <p:nvPr/>
          </p:nvSpPr>
          <p:spPr bwMode="auto">
            <a:xfrm>
              <a:off x="4987925" y="1909763"/>
              <a:ext cx="204788" cy="174783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7" name="Rectangle 17"/>
            <p:cNvSpPr>
              <a:spLocks noChangeArrowheads="1"/>
            </p:cNvSpPr>
            <p:nvPr/>
          </p:nvSpPr>
          <p:spPr bwMode="auto">
            <a:xfrm>
              <a:off x="5205413" y="1909763"/>
              <a:ext cx="206375" cy="17478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8" name="Rectangle 18"/>
            <p:cNvSpPr>
              <a:spLocks noChangeArrowheads="1"/>
            </p:cNvSpPr>
            <p:nvPr/>
          </p:nvSpPr>
          <p:spPr bwMode="auto">
            <a:xfrm>
              <a:off x="4248150" y="1498600"/>
              <a:ext cx="1169988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Project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(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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)</a:t>
              </a:r>
            </a:p>
          </p:txBody>
        </p:sp>
      </p:grpSp>
      <p:grpSp>
        <p:nvGrpSpPr>
          <p:cNvPr id="34820" name="群組 5"/>
          <p:cNvGrpSpPr>
            <a:grpSpLocks/>
          </p:cNvGrpSpPr>
          <p:nvPr/>
        </p:nvGrpSpPr>
        <p:grpSpPr bwMode="auto">
          <a:xfrm>
            <a:off x="6084888" y="1498600"/>
            <a:ext cx="1763712" cy="2159000"/>
            <a:chOff x="6084888" y="1498600"/>
            <a:chExt cx="1763712" cy="2159000"/>
          </a:xfrm>
        </p:grpSpPr>
        <p:sp>
          <p:nvSpPr>
            <p:cNvPr id="34875" name="Rectangle 19"/>
            <p:cNvSpPr>
              <a:spLocks noChangeArrowheads="1"/>
            </p:cNvSpPr>
            <p:nvPr/>
          </p:nvSpPr>
          <p:spPr bwMode="auto">
            <a:xfrm>
              <a:off x="6224588" y="1498600"/>
              <a:ext cx="1173162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Product 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(</a:t>
              </a:r>
              <a:r>
                <a:rPr lang="en-US" altLang="zh-TW" b="1">
                  <a:latin typeface="Times New Roman" pitchFamily="18" charset="0"/>
                  <a:ea typeface="新細明體" charset="-120"/>
                </a:rPr>
                <a:t>x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)</a:t>
              </a:r>
              <a:endParaRPr lang="en-US" altLang="zh-TW">
                <a:ea typeface="新細明體" charset="-120"/>
              </a:endParaRPr>
            </a:p>
          </p:txBody>
        </p:sp>
        <p:sp>
          <p:nvSpPr>
            <p:cNvPr id="34876" name="Rectangle 20"/>
            <p:cNvSpPr>
              <a:spLocks noChangeArrowheads="1"/>
            </p:cNvSpPr>
            <p:nvPr/>
          </p:nvSpPr>
          <p:spPr bwMode="auto">
            <a:xfrm>
              <a:off x="6597650" y="1979613"/>
              <a:ext cx="279400" cy="663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y</a:t>
              </a:r>
            </a:p>
          </p:txBody>
        </p:sp>
        <p:sp>
          <p:nvSpPr>
            <p:cNvPr id="34877" name="Rectangle 21"/>
            <p:cNvSpPr>
              <a:spLocks noChangeArrowheads="1"/>
            </p:cNvSpPr>
            <p:nvPr/>
          </p:nvSpPr>
          <p:spPr bwMode="auto">
            <a:xfrm>
              <a:off x="7258050" y="1979613"/>
              <a:ext cx="279400" cy="1677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4878" name="Rectangle 22"/>
            <p:cNvSpPr>
              <a:spLocks noChangeArrowheads="1"/>
            </p:cNvSpPr>
            <p:nvPr/>
          </p:nvSpPr>
          <p:spPr bwMode="auto">
            <a:xfrm>
              <a:off x="7550150" y="1979613"/>
              <a:ext cx="298450" cy="1677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y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y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y</a:t>
              </a:r>
            </a:p>
          </p:txBody>
        </p:sp>
        <p:sp>
          <p:nvSpPr>
            <p:cNvPr id="34879" name="Rectangle 23"/>
            <p:cNvSpPr>
              <a:spLocks noChangeArrowheads="1"/>
            </p:cNvSpPr>
            <p:nvPr/>
          </p:nvSpPr>
          <p:spPr bwMode="auto">
            <a:xfrm>
              <a:off x="6084888" y="1979613"/>
              <a:ext cx="280987" cy="9350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4880" name="Arc 24"/>
            <p:cNvSpPr>
              <a:spLocks/>
            </p:cNvSpPr>
            <p:nvPr/>
          </p:nvSpPr>
          <p:spPr bwMode="auto">
            <a:xfrm>
              <a:off x="7473950" y="1700213"/>
              <a:ext cx="200025" cy="20637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77" y="0"/>
                    <a:pt x="21525" y="9589"/>
                    <a:pt x="21599" y="2146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77" y="0"/>
                    <a:pt x="21525" y="9589"/>
                    <a:pt x="21599" y="2146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1" name="Line 25"/>
            <p:cNvSpPr>
              <a:spLocks noChangeShapeType="1"/>
            </p:cNvSpPr>
            <p:nvPr/>
          </p:nvSpPr>
          <p:spPr bwMode="auto">
            <a:xfrm flipV="1">
              <a:off x="6230938" y="1773238"/>
              <a:ext cx="161925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82" name="Line 26"/>
            <p:cNvSpPr>
              <a:spLocks noChangeShapeType="1"/>
            </p:cNvSpPr>
            <p:nvPr/>
          </p:nvSpPr>
          <p:spPr bwMode="auto">
            <a:xfrm flipH="1" flipV="1">
              <a:off x="6681788" y="1773238"/>
              <a:ext cx="61912" cy="206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821" name="Group 66"/>
          <p:cNvGrpSpPr>
            <a:grpSpLocks/>
          </p:cNvGrpSpPr>
          <p:nvPr/>
        </p:nvGrpSpPr>
        <p:grpSpPr bwMode="auto">
          <a:xfrm>
            <a:off x="7526338" y="4062413"/>
            <a:ext cx="2035175" cy="2030412"/>
            <a:chOff x="4656" y="2559"/>
            <a:chExt cx="1282" cy="1233"/>
          </a:xfrm>
        </p:grpSpPr>
        <p:sp>
          <p:nvSpPr>
            <p:cNvPr id="34866" name="Rectangle 29"/>
            <p:cNvSpPr>
              <a:spLocks noChangeArrowheads="1"/>
            </p:cNvSpPr>
            <p:nvPr/>
          </p:nvSpPr>
          <p:spPr bwMode="auto">
            <a:xfrm>
              <a:off x="4881" y="2559"/>
              <a:ext cx="599" cy="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Divide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(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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)</a:t>
              </a:r>
            </a:p>
          </p:txBody>
        </p:sp>
        <p:sp>
          <p:nvSpPr>
            <p:cNvPr id="34867" name="Rectangle 37"/>
            <p:cNvSpPr>
              <a:spLocks noChangeArrowheads="1"/>
            </p:cNvSpPr>
            <p:nvPr/>
          </p:nvSpPr>
          <p:spPr bwMode="auto">
            <a:xfrm>
              <a:off x="4793" y="2947"/>
              <a:ext cx="176" cy="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</a:t>
              </a:r>
            </a:p>
          </p:txBody>
        </p:sp>
        <p:sp>
          <p:nvSpPr>
            <p:cNvPr id="34868" name="Rectangle 38"/>
            <p:cNvSpPr>
              <a:spLocks noChangeArrowheads="1"/>
            </p:cNvSpPr>
            <p:nvPr/>
          </p:nvSpPr>
          <p:spPr bwMode="auto">
            <a:xfrm>
              <a:off x="4977" y="2947"/>
              <a:ext cx="177" cy="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y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z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zh-TW">
                  <a:ea typeface="新細明體" charset="-120"/>
                </a:rPr>
                <a:t>y</a:t>
              </a:r>
            </a:p>
          </p:txBody>
        </p:sp>
        <p:sp>
          <p:nvSpPr>
            <p:cNvPr id="34869" name="Rectangle 39"/>
            <p:cNvSpPr>
              <a:spLocks noChangeArrowheads="1"/>
            </p:cNvSpPr>
            <p:nvPr/>
          </p:nvSpPr>
          <p:spPr bwMode="auto">
            <a:xfrm>
              <a:off x="5346" y="2947"/>
              <a:ext cx="176" cy="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x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z</a:t>
              </a:r>
            </a:p>
          </p:txBody>
        </p:sp>
        <p:sp>
          <p:nvSpPr>
            <p:cNvPr id="34870" name="Rectangle 40"/>
            <p:cNvSpPr>
              <a:spLocks noChangeArrowheads="1"/>
            </p:cNvSpPr>
            <p:nvPr/>
          </p:nvSpPr>
          <p:spPr bwMode="auto">
            <a:xfrm>
              <a:off x="5762" y="2947"/>
              <a:ext cx="176" cy="2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</a:t>
              </a:r>
            </a:p>
          </p:txBody>
        </p:sp>
        <p:sp>
          <p:nvSpPr>
            <p:cNvPr id="34871" name="Arc 44"/>
            <p:cNvSpPr>
              <a:spLocks/>
            </p:cNvSpPr>
            <p:nvPr/>
          </p:nvSpPr>
          <p:spPr bwMode="auto">
            <a:xfrm>
              <a:off x="4656" y="2729"/>
              <a:ext cx="180" cy="168"/>
            </a:xfrm>
            <a:custGeom>
              <a:avLst/>
              <a:gdLst>
                <a:gd name="T0" fmla="*/ 0 w 21600"/>
                <a:gd name="T1" fmla="*/ 0 h 21730"/>
                <a:gd name="T2" fmla="*/ 0 w 21600"/>
                <a:gd name="T3" fmla="*/ 0 h 21730"/>
                <a:gd name="T4" fmla="*/ 0 w 21600"/>
                <a:gd name="T5" fmla="*/ 0 h 217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730" fill="none" extrusionOk="0">
                  <a:moveTo>
                    <a:pt x="21600" y="21730"/>
                  </a:moveTo>
                  <a:cubicBezTo>
                    <a:pt x="9670" y="21730"/>
                    <a:pt x="0" y="12059"/>
                    <a:pt x="0" y="130"/>
                  </a:cubicBezTo>
                  <a:cubicBezTo>
                    <a:pt x="-1" y="86"/>
                    <a:pt x="0" y="43"/>
                    <a:pt x="0" y="0"/>
                  </a:cubicBezTo>
                </a:path>
                <a:path w="21600" h="21730" stroke="0" extrusionOk="0">
                  <a:moveTo>
                    <a:pt x="21600" y="21730"/>
                  </a:moveTo>
                  <a:cubicBezTo>
                    <a:pt x="9670" y="21730"/>
                    <a:pt x="0" y="12059"/>
                    <a:pt x="0" y="130"/>
                  </a:cubicBezTo>
                  <a:cubicBezTo>
                    <a:pt x="-1" y="86"/>
                    <a:pt x="0" y="43"/>
                    <a:pt x="0" y="0"/>
                  </a:cubicBezTo>
                  <a:lnTo>
                    <a:pt x="21600" y="130"/>
                  </a:lnTo>
                  <a:lnTo>
                    <a:pt x="21600" y="2173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2" name="Arc 45"/>
            <p:cNvSpPr>
              <a:spLocks/>
            </p:cNvSpPr>
            <p:nvPr/>
          </p:nvSpPr>
          <p:spPr bwMode="auto">
            <a:xfrm>
              <a:off x="4656" y="2659"/>
              <a:ext cx="188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470"/>
                  </a:moveTo>
                  <a:cubicBezTo>
                    <a:pt x="71" y="9638"/>
                    <a:pt x="9648" y="66"/>
                    <a:pt x="21480" y="0"/>
                  </a:cubicBezTo>
                </a:path>
                <a:path w="21600" h="21600" stroke="0" extrusionOk="0">
                  <a:moveTo>
                    <a:pt x="0" y="21470"/>
                  </a:moveTo>
                  <a:cubicBezTo>
                    <a:pt x="71" y="9638"/>
                    <a:pt x="9648" y="66"/>
                    <a:pt x="21480" y="0"/>
                  </a:cubicBezTo>
                  <a:lnTo>
                    <a:pt x="21600" y="21600"/>
                  </a:lnTo>
                  <a:lnTo>
                    <a:pt x="0" y="2147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3" name="Line 46"/>
            <p:cNvSpPr>
              <a:spLocks noChangeShapeType="1"/>
            </p:cNvSpPr>
            <p:nvPr/>
          </p:nvSpPr>
          <p:spPr bwMode="auto">
            <a:xfrm flipH="1" flipV="1">
              <a:off x="5188" y="2721"/>
              <a:ext cx="25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74" name="Arc 47"/>
            <p:cNvSpPr>
              <a:spLocks/>
            </p:cNvSpPr>
            <p:nvPr/>
          </p:nvSpPr>
          <p:spPr bwMode="auto">
            <a:xfrm>
              <a:off x="5527" y="2650"/>
              <a:ext cx="319" cy="2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822" name="群組 3"/>
          <p:cNvGrpSpPr>
            <a:grpSpLocks/>
          </p:cNvGrpSpPr>
          <p:nvPr/>
        </p:nvGrpSpPr>
        <p:grpSpPr bwMode="auto">
          <a:xfrm>
            <a:off x="704850" y="4024313"/>
            <a:ext cx="2914650" cy="2119312"/>
            <a:chOff x="1143000" y="3919538"/>
            <a:chExt cx="2914650" cy="2119312"/>
          </a:xfrm>
        </p:grpSpPr>
        <p:sp>
          <p:nvSpPr>
            <p:cNvPr id="34842" name="Rectangle 27"/>
            <p:cNvSpPr>
              <a:spLocks noChangeArrowheads="1"/>
            </p:cNvSpPr>
            <p:nvPr/>
          </p:nvSpPr>
          <p:spPr bwMode="auto">
            <a:xfrm>
              <a:off x="2312988" y="4467225"/>
              <a:ext cx="279400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b1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b2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b3</a:t>
              </a:r>
            </a:p>
          </p:txBody>
        </p:sp>
        <p:sp>
          <p:nvSpPr>
            <p:cNvPr id="34843" name="Rectangle 28"/>
            <p:cNvSpPr>
              <a:spLocks noChangeArrowheads="1"/>
            </p:cNvSpPr>
            <p:nvPr/>
          </p:nvSpPr>
          <p:spPr bwMode="auto">
            <a:xfrm>
              <a:off x="2276475" y="3919538"/>
              <a:ext cx="814388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Join</a:t>
              </a:r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4844" name="Rectangle 30"/>
            <p:cNvSpPr>
              <a:spLocks noChangeArrowheads="1"/>
            </p:cNvSpPr>
            <p:nvPr/>
          </p:nvSpPr>
          <p:spPr bwMode="auto">
            <a:xfrm>
              <a:off x="1579563" y="3925888"/>
              <a:ext cx="939800" cy="25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(Natural)</a:t>
              </a:r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1433513" y="4467225"/>
              <a:ext cx="279400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a2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a3</a:t>
              </a:r>
            </a:p>
          </p:txBody>
        </p:sp>
        <p:sp>
          <p:nvSpPr>
            <p:cNvPr id="34846" name="Rectangle 32"/>
            <p:cNvSpPr>
              <a:spLocks noChangeArrowheads="1"/>
            </p:cNvSpPr>
            <p:nvPr/>
          </p:nvSpPr>
          <p:spPr bwMode="auto">
            <a:xfrm>
              <a:off x="1725613" y="4467225"/>
              <a:ext cx="282575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b1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b2</a:t>
              </a:r>
            </a:p>
          </p:txBody>
        </p:sp>
        <p:sp>
          <p:nvSpPr>
            <p:cNvPr id="34847" name="Rectangle 33"/>
            <p:cNvSpPr>
              <a:spLocks noChangeArrowheads="1"/>
            </p:cNvSpPr>
            <p:nvPr/>
          </p:nvSpPr>
          <p:spPr bwMode="auto">
            <a:xfrm>
              <a:off x="2605088" y="4467225"/>
              <a:ext cx="280987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c1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c2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c3</a:t>
              </a:r>
            </a:p>
          </p:txBody>
        </p:sp>
        <p:sp>
          <p:nvSpPr>
            <p:cNvPr id="34848" name="Rectangle 34"/>
            <p:cNvSpPr>
              <a:spLocks noChangeArrowheads="1"/>
            </p:cNvSpPr>
            <p:nvPr/>
          </p:nvSpPr>
          <p:spPr bwMode="auto">
            <a:xfrm>
              <a:off x="3190875" y="4467225"/>
              <a:ext cx="279400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a1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a2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a3</a:t>
              </a:r>
            </a:p>
          </p:txBody>
        </p:sp>
        <p:sp>
          <p:nvSpPr>
            <p:cNvPr id="34849" name="Rectangle 35"/>
            <p:cNvSpPr>
              <a:spLocks noChangeArrowheads="1"/>
            </p:cNvSpPr>
            <p:nvPr/>
          </p:nvSpPr>
          <p:spPr bwMode="auto">
            <a:xfrm>
              <a:off x="3482975" y="4467225"/>
              <a:ext cx="282575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b1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b2</a:t>
              </a:r>
            </a:p>
          </p:txBody>
        </p:sp>
        <p:sp>
          <p:nvSpPr>
            <p:cNvPr id="34850" name="Rectangle 36"/>
            <p:cNvSpPr>
              <a:spLocks noChangeArrowheads="1"/>
            </p:cNvSpPr>
            <p:nvPr/>
          </p:nvSpPr>
          <p:spPr bwMode="auto">
            <a:xfrm>
              <a:off x="3778250" y="4467225"/>
              <a:ext cx="279400" cy="866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c1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c1</a:t>
              </a:r>
            </a:p>
            <a:p>
              <a:pPr eaLnBrk="0" hangingPunct="0"/>
              <a:r>
                <a:rPr lang="en-US" altLang="zh-TW">
                  <a:ea typeface="新細明體" charset="-120"/>
                </a:rPr>
                <a:t>c2</a:t>
              </a:r>
            </a:p>
          </p:txBody>
        </p:sp>
        <p:sp>
          <p:nvSpPr>
            <p:cNvPr id="34851" name="Arc 41"/>
            <p:cNvSpPr>
              <a:spLocks/>
            </p:cNvSpPr>
            <p:nvPr/>
          </p:nvSpPr>
          <p:spPr bwMode="auto">
            <a:xfrm>
              <a:off x="1708150" y="4148138"/>
              <a:ext cx="211138" cy="301625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486"/>
                  </a:moveTo>
                  <a:cubicBezTo>
                    <a:pt x="62" y="9664"/>
                    <a:pt x="9616" y="88"/>
                    <a:pt x="21437" y="-1"/>
                  </a:cubicBezTo>
                </a:path>
                <a:path w="21600" h="21599" stroke="0" extrusionOk="0">
                  <a:moveTo>
                    <a:pt x="0" y="21486"/>
                  </a:moveTo>
                  <a:cubicBezTo>
                    <a:pt x="62" y="9664"/>
                    <a:pt x="9616" y="88"/>
                    <a:pt x="21437" y="-1"/>
                  </a:cubicBezTo>
                  <a:lnTo>
                    <a:pt x="21600" y="21599"/>
                  </a:lnTo>
                  <a:lnTo>
                    <a:pt x="0" y="2148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2" name="Arc 42"/>
            <p:cNvSpPr>
              <a:spLocks/>
            </p:cNvSpPr>
            <p:nvPr/>
          </p:nvSpPr>
          <p:spPr bwMode="auto">
            <a:xfrm>
              <a:off x="2366963" y="4159250"/>
              <a:ext cx="207962" cy="273050"/>
            </a:xfrm>
            <a:custGeom>
              <a:avLst/>
              <a:gdLst>
                <a:gd name="T0" fmla="*/ 0 w 21765"/>
                <a:gd name="T1" fmla="*/ 2147483647 h 21600"/>
                <a:gd name="T2" fmla="*/ 2147483647 w 21765"/>
                <a:gd name="T3" fmla="*/ 2147483647 h 21600"/>
                <a:gd name="T4" fmla="*/ 2147483647 w 21765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65" h="21600" fill="none" extrusionOk="0">
                  <a:moveTo>
                    <a:pt x="-1" y="0"/>
                  </a:moveTo>
                  <a:cubicBezTo>
                    <a:pt x="54" y="0"/>
                    <a:pt x="109" y="-1"/>
                    <a:pt x="165" y="0"/>
                  </a:cubicBezTo>
                  <a:cubicBezTo>
                    <a:pt x="12045" y="0"/>
                    <a:pt x="21695" y="9594"/>
                    <a:pt x="21764" y="21474"/>
                  </a:cubicBezTo>
                </a:path>
                <a:path w="21765" h="21600" stroke="0" extrusionOk="0">
                  <a:moveTo>
                    <a:pt x="-1" y="0"/>
                  </a:moveTo>
                  <a:cubicBezTo>
                    <a:pt x="54" y="0"/>
                    <a:pt x="109" y="-1"/>
                    <a:pt x="165" y="0"/>
                  </a:cubicBezTo>
                  <a:cubicBezTo>
                    <a:pt x="12045" y="0"/>
                    <a:pt x="21695" y="9594"/>
                    <a:pt x="21764" y="21474"/>
                  </a:cubicBezTo>
                  <a:lnTo>
                    <a:pt x="165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3" name="Arc 43"/>
            <p:cNvSpPr>
              <a:spLocks/>
            </p:cNvSpPr>
            <p:nvPr/>
          </p:nvSpPr>
          <p:spPr bwMode="auto">
            <a:xfrm>
              <a:off x="2992438" y="4043363"/>
              <a:ext cx="646112" cy="39052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4" y="0"/>
                    <a:pt x="21551" y="9617"/>
                    <a:pt x="21599" y="2151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4" y="0"/>
                    <a:pt x="21551" y="9617"/>
                    <a:pt x="21599" y="2151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54" name="Rectangle 48"/>
            <p:cNvSpPr>
              <a:spLocks noChangeArrowheads="1"/>
            </p:cNvSpPr>
            <p:nvPr/>
          </p:nvSpPr>
          <p:spPr bwMode="auto">
            <a:xfrm>
              <a:off x="1143000" y="4210050"/>
              <a:ext cx="388938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R1</a:t>
              </a:r>
            </a:p>
          </p:txBody>
        </p:sp>
        <p:sp>
          <p:nvSpPr>
            <p:cNvPr id="34855" name="Rectangle 49"/>
            <p:cNvSpPr>
              <a:spLocks noChangeArrowheads="1"/>
            </p:cNvSpPr>
            <p:nvPr/>
          </p:nvSpPr>
          <p:spPr bwMode="auto">
            <a:xfrm>
              <a:off x="1412875" y="4210050"/>
              <a:ext cx="2698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34856" name="Rectangle 50"/>
            <p:cNvSpPr>
              <a:spLocks noChangeArrowheads="1"/>
            </p:cNvSpPr>
            <p:nvPr/>
          </p:nvSpPr>
          <p:spPr bwMode="auto">
            <a:xfrm>
              <a:off x="1717675" y="4210050"/>
              <a:ext cx="2698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34857" name="Rectangle 51"/>
            <p:cNvSpPr>
              <a:spLocks noChangeArrowheads="1"/>
            </p:cNvSpPr>
            <p:nvPr/>
          </p:nvSpPr>
          <p:spPr bwMode="auto">
            <a:xfrm>
              <a:off x="2000250" y="4216400"/>
              <a:ext cx="557213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R2  z</a:t>
              </a:r>
            </a:p>
          </p:txBody>
        </p:sp>
        <p:sp>
          <p:nvSpPr>
            <p:cNvPr id="34858" name="Rectangle 52"/>
            <p:cNvSpPr>
              <a:spLocks noChangeArrowheads="1"/>
            </p:cNvSpPr>
            <p:nvPr/>
          </p:nvSpPr>
          <p:spPr bwMode="auto">
            <a:xfrm>
              <a:off x="2592388" y="4210050"/>
              <a:ext cx="309562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w</a:t>
              </a:r>
            </a:p>
          </p:txBody>
        </p:sp>
        <p:sp>
          <p:nvSpPr>
            <p:cNvPr id="34859" name="Rectangle 53"/>
            <p:cNvSpPr>
              <a:spLocks noChangeArrowheads="1"/>
            </p:cNvSpPr>
            <p:nvPr/>
          </p:nvSpPr>
          <p:spPr bwMode="auto">
            <a:xfrm>
              <a:off x="1409700" y="5524500"/>
              <a:ext cx="388938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R1</a:t>
              </a:r>
            </a:p>
            <a:p>
              <a:endParaRPr lang="en-US" altLang="zh-TW" sz="14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4860" name="Line 54"/>
            <p:cNvSpPr>
              <a:spLocks noChangeShapeType="1"/>
            </p:cNvSpPr>
            <p:nvPr/>
          </p:nvSpPr>
          <p:spPr bwMode="auto">
            <a:xfrm>
              <a:off x="1776413" y="5602288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1" name="Line 55"/>
            <p:cNvSpPr>
              <a:spLocks noChangeShapeType="1"/>
            </p:cNvSpPr>
            <p:nvPr/>
          </p:nvSpPr>
          <p:spPr bwMode="auto">
            <a:xfrm flipV="1">
              <a:off x="1782763" y="5589588"/>
              <a:ext cx="254000" cy="146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2" name="Line 56"/>
            <p:cNvSpPr>
              <a:spLocks noChangeShapeType="1"/>
            </p:cNvSpPr>
            <p:nvPr/>
          </p:nvSpPr>
          <p:spPr bwMode="auto">
            <a:xfrm>
              <a:off x="2024063" y="5602288"/>
              <a:ext cx="0" cy="120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3" name="Line 57"/>
            <p:cNvSpPr>
              <a:spLocks noChangeShapeType="1"/>
            </p:cNvSpPr>
            <p:nvPr/>
          </p:nvSpPr>
          <p:spPr bwMode="auto">
            <a:xfrm flipH="1" flipV="1">
              <a:off x="1770063" y="5608638"/>
              <a:ext cx="260350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64" name="Rectangle 58"/>
            <p:cNvSpPr>
              <a:spLocks noChangeArrowheads="1"/>
            </p:cNvSpPr>
            <p:nvPr/>
          </p:nvSpPr>
          <p:spPr bwMode="auto">
            <a:xfrm>
              <a:off x="1978025" y="5543550"/>
              <a:ext cx="433388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 R2</a:t>
              </a:r>
            </a:p>
          </p:txBody>
        </p:sp>
        <p:sp>
          <p:nvSpPr>
            <p:cNvPr id="34865" name="Rectangle 59"/>
            <p:cNvSpPr>
              <a:spLocks noChangeArrowheads="1"/>
            </p:cNvSpPr>
            <p:nvPr/>
          </p:nvSpPr>
          <p:spPr bwMode="auto">
            <a:xfrm>
              <a:off x="1676400" y="5715000"/>
              <a:ext cx="760413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y=z       </a:t>
              </a:r>
            </a:p>
          </p:txBody>
        </p:sp>
      </p:grpSp>
      <p:sp>
        <p:nvSpPr>
          <p:cNvPr id="34823" name="Rectangle 60"/>
          <p:cNvSpPr>
            <a:spLocks noChangeArrowheads="1"/>
          </p:cNvSpPr>
          <p:nvPr/>
        </p:nvSpPr>
        <p:spPr bwMode="auto">
          <a:xfrm>
            <a:off x="5205413" y="5735638"/>
            <a:ext cx="806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120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x R</a:t>
            </a:r>
            <a:r>
              <a:rPr lang="en-US" altLang="zh-TW" sz="1200">
                <a:latin typeface="Times New Roman" pitchFamily="18" charset="0"/>
                <a:ea typeface="新細明體" charset="-120"/>
              </a:rPr>
              <a:t>2</a:t>
            </a:r>
          </a:p>
        </p:txBody>
      </p:sp>
      <p:grpSp>
        <p:nvGrpSpPr>
          <p:cNvPr id="34824" name="群組 2"/>
          <p:cNvGrpSpPr>
            <a:grpSpLocks/>
          </p:cNvGrpSpPr>
          <p:nvPr/>
        </p:nvGrpSpPr>
        <p:grpSpPr bwMode="auto">
          <a:xfrm>
            <a:off x="4808538" y="4425950"/>
            <a:ext cx="1581150" cy="1524000"/>
            <a:chOff x="4808984" y="4425280"/>
            <a:chExt cx="1581150" cy="1524000"/>
          </a:xfrm>
        </p:grpSpPr>
        <p:sp>
          <p:nvSpPr>
            <p:cNvPr id="34837" name="Rectangle 61"/>
            <p:cNvSpPr>
              <a:spLocks noChangeArrowheads="1"/>
            </p:cNvSpPr>
            <p:nvPr/>
          </p:nvSpPr>
          <p:spPr bwMode="auto">
            <a:xfrm>
              <a:off x="4808984" y="4425280"/>
              <a:ext cx="158115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     y      z       w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c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2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c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2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3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c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3</a:t>
              </a:r>
            </a:p>
            <a:p>
              <a:pPr algn="l" eaLnBrk="0" hangingPunct="0">
                <a:lnSpc>
                  <a:spcPct val="80000"/>
                </a:lnSpc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2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b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      c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.         .        .             . 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.         .        .             .</a:t>
              </a:r>
            </a:p>
            <a:p>
              <a:pPr algn="l" eaLnBrk="0" hangingPunct="0">
                <a:lnSpc>
                  <a:spcPct val="5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 .         .        .             .</a:t>
              </a:r>
            </a:p>
            <a:p>
              <a:pPr algn="l"/>
              <a:endParaRPr lang="en-US" altLang="zh-TW" sz="12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4838" name="Line 62"/>
            <p:cNvSpPr>
              <a:spLocks noChangeShapeType="1"/>
            </p:cNvSpPr>
            <p:nvPr/>
          </p:nvSpPr>
          <p:spPr bwMode="auto">
            <a:xfrm>
              <a:off x="4874071" y="4658643"/>
              <a:ext cx="17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9" name="Line 63"/>
            <p:cNvSpPr>
              <a:spLocks noChangeShapeType="1"/>
            </p:cNvSpPr>
            <p:nvPr/>
          </p:nvSpPr>
          <p:spPr bwMode="auto">
            <a:xfrm>
              <a:off x="5229671" y="4658643"/>
              <a:ext cx="17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0" name="Line 64"/>
            <p:cNvSpPr>
              <a:spLocks noChangeShapeType="1"/>
            </p:cNvSpPr>
            <p:nvPr/>
          </p:nvSpPr>
          <p:spPr bwMode="auto">
            <a:xfrm>
              <a:off x="5626546" y="4649118"/>
              <a:ext cx="17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41" name="Line 65"/>
            <p:cNvSpPr>
              <a:spLocks noChangeShapeType="1"/>
            </p:cNvSpPr>
            <p:nvPr/>
          </p:nvSpPr>
          <p:spPr bwMode="auto">
            <a:xfrm>
              <a:off x="6113909" y="4649118"/>
              <a:ext cx="171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605088" y="3990975"/>
            <a:ext cx="45704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>
              <a:defRPr/>
            </a:pPr>
            <a:r>
              <a:rPr lang="en-US" altLang="zh-TW" kern="0" dirty="0"/>
              <a:t>Cartesian Product / Times (x)</a:t>
            </a:r>
          </a:p>
        </p:txBody>
      </p:sp>
      <p:grpSp>
        <p:nvGrpSpPr>
          <p:cNvPr id="34826" name="群組 4"/>
          <p:cNvGrpSpPr>
            <a:grpSpLocks/>
          </p:cNvGrpSpPr>
          <p:nvPr/>
        </p:nvGrpSpPr>
        <p:grpSpPr bwMode="auto">
          <a:xfrm>
            <a:off x="2201863" y="1498600"/>
            <a:ext cx="1600200" cy="2119313"/>
            <a:chOff x="2202259" y="1498600"/>
            <a:chExt cx="1599804" cy="2119312"/>
          </a:xfrm>
        </p:grpSpPr>
        <p:sp>
          <p:nvSpPr>
            <p:cNvPr id="34828" name="Rectangle 4"/>
            <p:cNvSpPr>
              <a:spLocks noChangeArrowheads="1"/>
            </p:cNvSpPr>
            <p:nvPr/>
          </p:nvSpPr>
          <p:spPr bwMode="auto">
            <a:xfrm>
              <a:off x="2416175" y="1498600"/>
              <a:ext cx="1173163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>
                  <a:ea typeface="新細明體" charset="-120"/>
                </a:rPr>
                <a:t>Restrict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(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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)</a:t>
              </a:r>
              <a:r>
                <a:rPr lang="en-US" altLang="zh-TW" sz="2800" b="1">
                  <a:latin typeface="Times New Roman" pitchFamily="18" charset="0"/>
                  <a:ea typeface="新細明體" charset="-120"/>
                </a:rPr>
                <a:t> </a:t>
              </a:r>
            </a:p>
          </p:txBody>
        </p:sp>
        <p:sp>
          <p:nvSpPr>
            <p:cNvPr id="34829" name="Rectangle 5"/>
            <p:cNvSpPr>
              <a:spLocks noChangeArrowheads="1"/>
            </p:cNvSpPr>
            <p:nvPr/>
          </p:nvSpPr>
          <p:spPr bwMode="auto">
            <a:xfrm>
              <a:off x="2203450" y="1909763"/>
              <a:ext cx="1598613" cy="3270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Rectangle 6"/>
            <p:cNvSpPr>
              <a:spLocks noChangeArrowheads="1"/>
            </p:cNvSpPr>
            <p:nvPr/>
          </p:nvSpPr>
          <p:spPr bwMode="auto">
            <a:xfrm>
              <a:off x="2203450" y="2249488"/>
              <a:ext cx="1598613" cy="18891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1" name="Rectangle 7"/>
            <p:cNvSpPr>
              <a:spLocks noChangeArrowheads="1"/>
            </p:cNvSpPr>
            <p:nvPr/>
          </p:nvSpPr>
          <p:spPr bwMode="auto">
            <a:xfrm>
              <a:off x="2203450" y="2451100"/>
              <a:ext cx="1598613" cy="1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2" name="Rectangle 8"/>
            <p:cNvSpPr>
              <a:spLocks noChangeArrowheads="1"/>
            </p:cNvSpPr>
            <p:nvPr/>
          </p:nvSpPr>
          <p:spPr bwMode="auto">
            <a:xfrm>
              <a:off x="2203450" y="2655888"/>
              <a:ext cx="1598613" cy="1905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3" name="Rectangle 9"/>
            <p:cNvSpPr>
              <a:spLocks noChangeArrowheads="1"/>
            </p:cNvSpPr>
            <p:nvPr/>
          </p:nvSpPr>
          <p:spPr bwMode="auto">
            <a:xfrm>
              <a:off x="2203450" y="2859088"/>
              <a:ext cx="1598613" cy="18891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4" name="Rectangle 10"/>
            <p:cNvSpPr>
              <a:spLocks noChangeArrowheads="1"/>
            </p:cNvSpPr>
            <p:nvPr/>
          </p:nvSpPr>
          <p:spPr bwMode="auto">
            <a:xfrm>
              <a:off x="2203450" y="3060700"/>
              <a:ext cx="1598613" cy="1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5" name="Rectangle 11"/>
            <p:cNvSpPr>
              <a:spLocks noChangeArrowheads="1"/>
            </p:cNvSpPr>
            <p:nvPr/>
          </p:nvSpPr>
          <p:spPr bwMode="auto">
            <a:xfrm>
              <a:off x="2203450" y="3265488"/>
              <a:ext cx="1598613" cy="1905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6" name="Rectangle 12"/>
            <p:cNvSpPr>
              <a:spLocks noChangeArrowheads="1"/>
            </p:cNvSpPr>
            <p:nvPr/>
          </p:nvSpPr>
          <p:spPr bwMode="auto">
            <a:xfrm>
              <a:off x="2202259" y="3429000"/>
              <a:ext cx="1598613" cy="1889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Relational Algebra: property of closure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43000"/>
            <a:ext cx="8716963" cy="4911725"/>
          </a:xfrm>
        </p:spPr>
        <p:txBody>
          <a:bodyPr/>
          <a:lstStyle/>
          <a:p>
            <a:pPr lvl="1"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altLang="zh-TW" smtClean="0"/>
          </a:p>
          <a:p>
            <a:pPr lvl="1" eaLnBrk="1" hangingPunct="1"/>
            <a:r>
              <a:rPr lang="en-US" altLang="zh-TW" sz="2000" smtClean="0"/>
              <a:t>The relational algebra consists of a collection of </a:t>
            </a:r>
            <a:r>
              <a:rPr lang="en-US" altLang="zh-TW" sz="2000" u="sng" smtClean="0"/>
              <a:t>eight</a:t>
            </a:r>
            <a:r>
              <a:rPr lang="en-US" altLang="zh-TW" sz="2000" smtClean="0"/>
              <a:t> </a:t>
            </a:r>
            <a:r>
              <a:rPr lang="en-US" altLang="zh-TW" sz="2000" u="sng" smtClean="0"/>
              <a:t>high-level operators</a:t>
            </a:r>
            <a:r>
              <a:rPr lang="en-US" altLang="zh-TW" sz="2000" smtClean="0"/>
              <a:t> that </a:t>
            </a:r>
            <a:r>
              <a:rPr lang="en-US" altLang="zh-TW" sz="2000" b="1" smtClean="0"/>
              <a:t>operate on relations</a:t>
            </a:r>
            <a:r>
              <a:rPr lang="en-US" altLang="zh-TW" sz="2000" smtClean="0"/>
              <a:t>.</a:t>
            </a:r>
          </a:p>
          <a:p>
            <a:pPr lvl="1" eaLnBrk="1" hangingPunct="1"/>
            <a:r>
              <a:rPr lang="en-US" altLang="zh-TW" sz="2000" smtClean="0"/>
              <a:t>Each operator takes relations (one or two) as operands and </a:t>
            </a:r>
            <a:r>
              <a:rPr lang="en-US" altLang="zh-TW" sz="2000" u="sng" smtClean="0"/>
              <a:t>produce a relation as result.</a:t>
            </a:r>
          </a:p>
          <a:p>
            <a:pPr lvl="2" eaLnBrk="1" hangingPunct="1"/>
            <a:r>
              <a:rPr lang="en-US" altLang="zh-TW" sz="2000" smtClean="0"/>
              <a:t>the important property of </a:t>
            </a:r>
            <a:r>
              <a:rPr lang="en-US" altLang="zh-TW" sz="2000" b="1" smtClean="0"/>
              <a:t>closure.</a:t>
            </a:r>
          </a:p>
          <a:p>
            <a:pPr lvl="2" eaLnBrk="1" hangingPunct="1"/>
            <a:r>
              <a:rPr lang="en-US" altLang="zh-TW" sz="2000" smtClean="0"/>
              <a:t>nested relational expression is possible.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&lt;e.g.&gt;    R3 = </a:t>
            </a:r>
            <a:r>
              <a:rPr lang="en-US" altLang="zh-TW" sz="2400" smtClean="0">
                <a:latin typeface="Symbol" pitchFamily="18" charset="2"/>
              </a:rPr>
              <a:t></a:t>
            </a:r>
            <a:r>
              <a:rPr lang="en-US" altLang="zh-TW" smtClean="0"/>
              <a:t>(R1    R2)</a:t>
            </a:r>
          </a:p>
          <a:p>
            <a:pPr eaLnBrk="1" hangingPunct="1"/>
            <a:r>
              <a:rPr lang="en-US" altLang="zh-TW" smtClean="0"/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865438" y="4038600"/>
            <a:ext cx="2286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600">
                <a:latin typeface="Times New Roman" pitchFamily="18" charset="0"/>
                <a:ea typeface="新細明體" charset="-120"/>
                <a:sym typeface="Wingdings" pitchFamily="2" charset="2"/>
              </a:rPr>
              <a:t>R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  <a:sym typeface="Wingdings" pitchFamily="2" charset="2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charset="-120"/>
                <a:sym typeface="Wingdings" pitchFamily="2" charset="2"/>
              </a:rPr>
              <a:t> join R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  <a:sym typeface="Wingdings" pitchFamily="2" charset="2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  <a:sym typeface="Wingdings" pitchFamily="2" charset="2"/>
              </a:rPr>
              <a:t>R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  <a:sym typeface="Wingdings" pitchFamily="2" charset="2"/>
              </a:rPr>
              <a:t>3</a:t>
            </a:r>
            <a:r>
              <a:rPr lang="en-US" altLang="zh-TW" sz="1600">
                <a:latin typeface="Times New Roman" pitchFamily="18" charset="0"/>
                <a:ea typeface="新細明體" charset="-120"/>
                <a:sym typeface="Wingdings" pitchFamily="2" charset="2"/>
              </a:rPr>
              <a:t> T</a:t>
            </a:r>
            <a:r>
              <a:rPr lang="en-US" altLang="zh-TW" sz="1600" baseline="-25000">
                <a:latin typeface="Times New Roman" pitchFamily="18" charset="0"/>
                <a:ea typeface="新細明體" charset="-120"/>
                <a:sym typeface="Wingdings" pitchFamily="2" charset="2"/>
              </a:rPr>
              <a:t>1</a:t>
            </a:r>
            <a:r>
              <a:rPr lang="en-US" altLang="zh-TW" sz="1600">
                <a:latin typeface="Times New Roman" pitchFamily="18" charset="0"/>
                <a:ea typeface="新細明體" charset="-120"/>
                <a:sym typeface="Wingdings" pitchFamily="2" charset="2"/>
              </a:rPr>
              <a:t> selection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3959225" y="3716338"/>
            <a:ext cx="130175" cy="115887"/>
          </a:xfrm>
          <a:custGeom>
            <a:avLst/>
            <a:gdLst>
              <a:gd name="T0" fmla="*/ 0 w 82"/>
              <a:gd name="T1" fmla="*/ 0 h 73"/>
              <a:gd name="T2" fmla="*/ 0 w 82"/>
              <a:gd name="T3" fmla="*/ 2147483647 h 73"/>
              <a:gd name="T4" fmla="*/ 2147483647 w 82"/>
              <a:gd name="T5" fmla="*/ 0 h 73"/>
              <a:gd name="T6" fmla="*/ 2147483647 w 82"/>
              <a:gd name="T7" fmla="*/ 2147483647 h 73"/>
              <a:gd name="T8" fmla="*/ 0 w 82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" h="73">
                <a:moveTo>
                  <a:pt x="0" y="0"/>
                </a:moveTo>
                <a:lnTo>
                  <a:pt x="0" y="72"/>
                </a:lnTo>
                <a:lnTo>
                  <a:pt x="81" y="0"/>
                </a:lnTo>
                <a:lnTo>
                  <a:pt x="81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5846" name="群組 5"/>
          <p:cNvGrpSpPr>
            <a:grpSpLocks/>
          </p:cNvGrpSpPr>
          <p:nvPr/>
        </p:nvGrpSpPr>
        <p:grpSpPr bwMode="auto">
          <a:xfrm>
            <a:off x="2360613" y="5170488"/>
            <a:ext cx="2673350" cy="727075"/>
            <a:chOff x="3535133" y="4362450"/>
            <a:chExt cx="2673810" cy="726514"/>
          </a:xfrm>
        </p:grpSpPr>
        <p:graphicFrame>
          <p:nvGraphicFramePr>
            <p:cNvPr id="35867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11563" y="4362450"/>
            <a:ext cx="24320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9" name="Equation" r:id="rId3" imgW="2446992" imgH="455614" progId="Equation.2">
                    <p:embed/>
                  </p:oleObj>
                </mc:Choice>
                <mc:Fallback>
                  <p:oleObj name="Equation" r:id="rId3" imgW="2446992" imgH="455614" progId="Equation.2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563" y="4362450"/>
                          <a:ext cx="2432050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Rectangle 15"/>
            <p:cNvSpPr>
              <a:spLocks noChangeArrowheads="1"/>
            </p:cNvSpPr>
            <p:nvPr/>
          </p:nvSpPr>
          <p:spPr bwMode="auto">
            <a:xfrm>
              <a:off x="3535133" y="4752975"/>
              <a:ext cx="267381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{relations; OP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1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, OP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2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, ..., OP</a:t>
              </a: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8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}</a:t>
              </a:r>
            </a:p>
          </p:txBody>
        </p:sp>
      </p:grpSp>
      <p:grpSp>
        <p:nvGrpSpPr>
          <p:cNvPr id="35847" name="群組 3"/>
          <p:cNvGrpSpPr>
            <a:grpSpLocks/>
          </p:cNvGrpSpPr>
          <p:nvPr/>
        </p:nvGrpSpPr>
        <p:grpSpPr bwMode="auto">
          <a:xfrm>
            <a:off x="6843713" y="2492375"/>
            <a:ext cx="2501900" cy="1905000"/>
            <a:chOff x="774700" y="4038600"/>
            <a:chExt cx="2501900" cy="1905000"/>
          </a:xfrm>
        </p:grpSpPr>
        <p:sp>
          <p:nvSpPr>
            <p:cNvPr id="35857" name="Rectangle 7"/>
            <p:cNvSpPr>
              <a:spLocks noChangeArrowheads="1"/>
            </p:cNvSpPr>
            <p:nvPr/>
          </p:nvSpPr>
          <p:spPr bwMode="auto">
            <a:xfrm>
              <a:off x="957263" y="4338638"/>
              <a:ext cx="758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Integer</a:t>
              </a:r>
            </a:p>
          </p:txBody>
        </p:sp>
        <p:sp>
          <p:nvSpPr>
            <p:cNvPr id="35858" name="Rectangle 8"/>
            <p:cNvSpPr>
              <a:spLocks noChangeArrowheads="1"/>
            </p:cNvSpPr>
            <p:nvPr/>
          </p:nvSpPr>
          <p:spPr bwMode="auto">
            <a:xfrm>
              <a:off x="919163" y="4640263"/>
              <a:ext cx="10382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{I; +, -, *}</a:t>
              </a:r>
            </a:p>
          </p:txBody>
        </p:sp>
        <p:sp>
          <p:nvSpPr>
            <p:cNvPr id="35859" name="Rectangle 9"/>
            <p:cNvSpPr>
              <a:spLocks noChangeArrowheads="1"/>
            </p:cNvSpPr>
            <p:nvPr/>
          </p:nvSpPr>
          <p:spPr bwMode="auto">
            <a:xfrm>
              <a:off x="774700" y="5213350"/>
              <a:ext cx="7588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objects</a:t>
              </a:r>
            </a:p>
          </p:txBody>
        </p:sp>
        <p:grpSp>
          <p:nvGrpSpPr>
            <p:cNvPr id="35860" name="Group 10"/>
            <p:cNvGrpSpPr>
              <a:grpSpLocks/>
            </p:cNvGrpSpPr>
            <p:nvPr/>
          </p:nvGrpSpPr>
          <p:grpSpPr bwMode="auto">
            <a:xfrm>
              <a:off x="2112963" y="4329113"/>
              <a:ext cx="904875" cy="1311275"/>
              <a:chOff x="1331" y="3975"/>
              <a:chExt cx="570" cy="826"/>
            </a:xfrm>
          </p:grpSpPr>
          <p:sp>
            <p:nvSpPr>
              <p:cNvPr id="35864" name="Rectangle 11"/>
              <p:cNvSpPr>
                <a:spLocks noChangeArrowheads="1"/>
              </p:cNvSpPr>
              <p:nvPr/>
            </p:nvSpPr>
            <p:spPr bwMode="auto">
              <a:xfrm>
                <a:off x="1331" y="3975"/>
                <a:ext cx="570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+ 0 1 2 3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0 0 1 2 3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1 1 2 3 4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2 2 3 4 5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3 3 4 5 6</a:t>
                </a:r>
              </a:p>
            </p:txBody>
          </p:sp>
          <p:sp>
            <p:nvSpPr>
              <p:cNvPr id="35865" name="Line 12"/>
              <p:cNvSpPr>
                <a:spLocks noChangeShapeType="1"/>
              </p:cNvSpPr>
              <p:nvPr/>
            </p:nvSpPr>
            <p:spPr bwMode="auto">
              <a:xfrm>
                <a:off x="1371" y="4151"/>
                <a:ext cx="4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66" name="Line 13"/>
              <p:cNvSpPr>
                <a:spLocks noChangeShapeType="1"/>
              </p:cNvSpPr>
              <p:nvPr/>
            </p:nvSpPr>
            <p:spPr bwMode="auto">
              <a:xfrm>
                <a:off x="1476" y="4008"/>
                <a:ext cx="0" cy="7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61" name="Line 14"/>
            <p:cNvSpPr>
              <a:spLocks noChangeShapeType="1"/>
            </p:cNvSpPr>
            <p:nvPr/>
          </p:nvSpPr>
          <p:spPr bwMode="auto">
            <a:xfrm flipV="1">
              <a:off x="1133475" y="4916488"/>
              <a:ext cx="0" cy="338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Text Box 16"/>
            <p:cNvSpPr txBox="1">
              <a:spLocks noChangeArrowheads="1"/>
            </p:cNvSpPr>
            <p:nvPr/>
          </p:nvSpPr>
          <p:spPr bwMode="auto">
            <a:xfrm>
              <a:off x="1981200" y="5638800"/>
              <a:ext cx="1295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NOT Closure!</a:t>
              </a:r>
              <a:endParaRPr lang="en-US" altLang="zh-TW" b="1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5863" name="Text Box 18"/>
            <p:cNvSpPr txBox="1">
              <a:spLocks noChangeArrowheads="1"/>
            </p:cNvSpPr>
            <p:nvPr/>
          </p:nvSpPr>
          <p:spPr bwMode="auto">
            <a:xfrm>
              <a:off x="1981200" y="4038600"/>
              <a:ext cx="1295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{{0,1,2,3},+}</a:t>
              </a:r>
            </a:p>
          </p:txBody>
        </p:sp>
      </p:grpSp>
      <p:grpSp>
        <p:nvGrpSpPr>
          <p:cNvPr id="35848" name="群組 2"/>
          <p:cNvGrpSpPr>
            <a:grpSpLocks/>
          </p:cNvGrpSpPr>
          <p:nvPr/>
        </p:nvGrpSpPr>
        <p:grpSpPr bwMode="auto">
          <a:xfrm>
            <a:off x="6634163" y="4530725"/>
            <a:ext cx="3276600" cy="1524000"/>
            <a:chOff x="6705600" y="4343400"/>
            <a:chExt cx="3276600" cy="1524000"/>
          </a:xfrm>
        </p:grpSpPr>
        <p:sp>
          <p:nvSpPr>
            <p:cNvPr id="35851" name="Rectangle 19"/>
            <p:cNvSpPr>
              <a:spLocks noChangeArrowheads="1"/>
            </p:cNvSpPr>
            <p:nvPr/>
          </p:nvSpPr>
          <p:spPr bwMode="auto">
            <a:xfrm>
              <a:off x="6705600" y="4343400"/>
              <a:ext cx="904875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+ 0 1 2 3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0 0 1 2 3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1 1 2 3 0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2 2 3 0 1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3 3 1 0 2</a:t>
              </a:r>
            </a:p>
          </p:txBody>
        </p:sp>
        <p:sp>
          <p:nvSpPr>
            <p:cNvPr id="35852" name="Line 20"/>
            <p:cNvSpPr>
              <a:spLocks noChangeShapeType="1"/>
            </p:cNvSpPr>
            <p:nvPr/>
          </p:nvSpPr>
          <p:spPr bwMode="auto">
            <a:xfrm>
              <a:off x="6769100" y="4622800"/>
              <a:ext cx="7794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Line 21"/>
            <p:cNvSpPr>
              <a:spLocks noChangeShapeType="1"/>
            </p:cNvSpPr>
            <p:nvPr/>
          </p:nvSpPr>
          <p:spPr bwMode="auto">
            <a:xfrm>
              <a:off x="6935788" y="4395788"/>
              <a:ext cx="0" cy="1206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6781800" y="44196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Text Box 23"/>
            <p:cNvSpPr txBox="1">
              <a:spLocks noChangeArrowheads="1"/>
            </p:cNvSpPr>
            <p:nvPr/>
          </p:nvSpPr>
          <p:spPr bwMode="auto">
            <a:xfrm>
              <a:off x="6705600" y="55626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Closure!</a:t>
              </a:r>
              <a:endParaRPr lang="en-US" altLang="zh-TW" b="1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5856" name="Rectangle 24"/>
            <p:cNvSpPr>
              <a:spLocks noChangeArrowheads="1"/>
            </p:cNvSpPr>
            <p:nvPr/>
          </p:nvSpPr>
          <p:spPr bwMode="auto">
            <a:xfrm>
              <a:off x="7810500" y="5087938"/>
              <a:ext cx="2171700" cy="703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  <a:sym typeface="Symbol" pitchFamily="18" charset="2"/>
                </a:rPr>
                <a:t>1+2 = 3  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  <a:sym typeface="Symbol" pitchFamily="18" charset="2"/>
                </a:rPr>
                <a:t>5+8 = 13  N  </a:t>
              </a:r>
              <a:r>
                <a:rPr lang="en-US" altLang="zh-TW" sz="1600" b="1">
                  <a:latin typeface="Times New Roman" pitchFamily="18" charset="0"/>
                  <a:ea typeface="新細明體" charset="-120"/>
                  <a:sym typeface="Symbol" pitchFamily="18" charset="2"/>
                </a:rPr>
                <a:t>closure!</a:t>
              </a:r>
            </a:p>
          </p:txBody>
        </p:sp>
      </p:grpSp>
      <p:sp>
        <p:nvSpPr>
          <p:cNvPr id="35849" name="矩形 4"/>
          <p:cNvSpPr>
            <a:spLocks noChangeArrowheads="1"/>
          </p:cNvSpPr>
          <p:nvPr/>
        </p:nvSpPr>
        <p:spPr bwMode="auto">
          <a:xfrm>
            <a:off x="6465888" y="2492375"/>
            <a:ext cx="3382962" cy="35623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SQL vs. Relational Operators</a:t>
            </a:r>
            <a:endParaRPr lang="en-US" altLang="zh-TW" sz="2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1287463"/>
            <a:ext cx="9575800" cy="48783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SzPct val="125000"/>
              <a:defRPr/>
            </a:pPr>
            <a:r>
              <a:rPr lang="en-US" altLang="zh-TW" sz="2000" dirty="0" smtClean="0"/>
              <a:t>A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SQL SELECT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contains several relational operators.</a:t>
            </a: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buSzPct val="125000"/>
              <a:buFont typeface="Wingdings" pitchFamily="2" charset="2"/>
              <a:buNone/>
              <a:defRPr/>
            </a:pPr>
            <a:r>
              <a:rPr lang="en-US" altLang="zh-TW" sz="1800" dirty="0" smtClean="0"/>
              <a:t>             &lt;e.g.&gt;</a:t>
            </a:r>
          </a:p>
          <a:p>
            <a:pPr eaLnBrk="1" hangingPunct="1">
              <a:lnSpc>
                <a:spcPct val="90000"/>
              </a:lnSpc>
              <a:buSzPct val="125000"/>
              <a:buFont typeface="Wingdings" pitchFamily="2" charset="2"/>
              <a:buNone/>
              <a:defRPr/>
            </a:pPr>
            <a:r>
              <a:rPr lang="en-US" altLang="zh-TW" sz="1800" dirty="0" smtClean="0"/>
              <a:t>      	    </a:t>
            </a:r>
            <a:r>
              <a:rPr lang="en-US" altLang="zh-TW" sz="1400" dirty="0" smtClean="0"/>
              <a:t>SQL:      SELECT 	S#, SNAME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dirty="0" smtClean="0"/>
              <a:t>          FROM 	S, SP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dirty="0" smtClean="0"/>
              <a:t>          WHERE	S.S# = SP.S#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dirty="0" smtClean="0"/>
              <a:t>          AND 	CITY = 'London ‘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400" dirty="0" smtClean="0"/>
              <a:t>          AND 	QTY &gt;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/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500" dirty="0" smtClean="0">
                <a:hlinkClick r:id="rId2" action="ppaction://hlinksldjump"/>
              </a:rPr>
              <a:t> </a:t>
            </a:r>
            <a:endParaRPr lang="en-US" altLang="zh-TW" sz="2500" dirty="0" smtClean="0"/>
          </a:p>
        </p:txBody>
      </p:sp>
      <p:sp>
        <p:nvSpPr>
          <p:cNvPr id="36868" name="AutoShape 10"/>
          <p:cNvSpPr>
            <a:spLocks noChangeArrowheads="1"/>
          </p:cNvSpPr>
          <p:nvPr/>
        </p:nvSpPr>
        <p:spPr bwMode="auto">
          <a:xfrm rot="16200000" flipH="1">
            <a:off x="2971800" y="3609975"/>
            <a:ext cx="200025" cy="26987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9" name="Freeform 11"/>
          <p:cNvSpPr>
            <a:spLocks/>
          </p:cNvSpPr>
          <p:nvPr/>
        </p:nvSpPr>
        <p:spPr bwMode="auto">
          <a:xfrm>
            <a:off x="2601913" y="4302125"/>
            <a:ext cx="138112" cy="98425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0" name="Rectangle 13"/>
          <p:cNvSpPr>
            <a:spLocks noChangeArrowheads="1"/>
          </p:cNvSpPr>
          <p:nvPr/>
        </p:nvSpPr>
        <p:spPr bwMode="auto">
          <a:xfrm>
            <a:off x="576263" y="4154488"/>
            <a:ext cx="49530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 eaLnBrk="0" hangingPunct="0"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1&gt;  S     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S#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SP</a:t>
            </a:r>
          </a:p>
          <a:p>
            <a:pPr lvl="3" algn="l" eaLnBrk="0" hangingPunct="0"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2&gt;  </a:t>
            </a:r>
            <a:r>
              <a:rPr lang="en-US" altLang="zh-TW" sz="3200">
                <a:latin typeface="Symbol" pitchFamily="18" charset="2"/>
                <a:ea typeface="新細明體" charset="-120"/>
              </a:rPr>
              <a:t>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CITY ='London', QTY&gt;200</a:t>
            </a:r>
            <a:endParaRPr lang="en-US" altLang="zh-TW">
              <a:latin typeface="Times New Roman" pitchFamily="18" charset="0"/>
              <a:ea typeface="新細明體" charset="-120"/>
            </a:endParaRPr>
          </a:p>
          <a:p>
            <a:pPr lvl="3" algn="l" eaLnBrk="0" hangingPunct="0">
              <a:lnSpc>
                <a:spcPct val="80000"/>
              </a:lnSpc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3&gt;  </a:t>
            </a:r>
            <a:r>
              <a:rPr lang="en-US" altLang="zh-TW" sz="2400">
                <a:latin typeface="Symbol" pitchFamily="18" charset="2"/>
                <a:ea typeface="新細明體" charset="-120"/>
              </a:rPr>
              <a:t>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S#,SNAME </a:t>
            </a:r>
          </a:p>
        </p:txBody>
      </p:sp>
      <p:sp>
        <p:nvSpPr>
          <p:cNvPr id="36871" name="Rectangle 16"/>
          <p:cNvSpPr>
            <a:spLocks noChangeArrowheads="1"/>
          </p:cNvSpPr>
          <p:nvPr/>
        </p:nvSpPr>
        <p:spPr bwMode="auto">
          <a:xfrm>
            <a:off x="1890713" y="4144963"/>
            <a:ext cx="2663825" cy="130016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6872" name="群組 3"/>
          <p:cNvGrpSpPr>
            <a:grpSpLocks/>
          </p:cNvGrpSpPr>
          <p:nvPr/>
        </p:nvGrpSpPr>
        <p:grpSpPr bwMode="auto">
          <a:xfrm>
            <a:off x="1568450" y="5527675"/>
            <a:ext cx="4498975" cy="565150"/>
            <a:chOff x="4583113" y="4854575"/>
            <a:chExt cx="4498975" cy="565150"/>
          </a:xfrm>
        </p:grpSpPr>
        <p:sp>
          <p:nvSpPr>
            <p:cNvPr id="36884" name="Freeform 12"/>
            <p:cNvSpPr>
              <a:spLocks/>
            </p:cNvSpPr>
            <p:nvPr/>
          </p:nvSpPr>
          <p:spPr bwMode="auto">
            <a:xfrm>
              <a:off x="8183563" y="5157192"/>
              <a:ext cx="138112" cy="98425"/>
            </a:xfrm>
            <a:custGeom>
              <a:avLst/>
              <a:gdLst>
                <a:gd name="T0" fmla="*/ 0 w 94"/>
                <a:gd name="T1" fmla="*/ 0 h 73"/>
                <a:gd name="T2" fmla="*/ 0 w 94"/>
                <a:gd name="T3" fmla="*/ 2147483647 h 73"/>
                <a:gd name="T4" fmla="*/ 2147483647 w 94"/>
                <a:gd name="T5" fmla="*/ 0 h 73"/>
                <a:gd name="T6" fmla="*/ 2147483647 w 94"/>
                <a:gd name="T7" fmla="*/ 2147483647 h 73"/>
                <a:gd name="T8" fmla="*/ 0 w 94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73">
                  <a:moveTo>
                    <a:pt x="0" y="0"/>
                  </a:moveTo>
                  <a:lnTo>
                    <a:pt x="0" y="72"/>
                  </a:lnTo>
                  <a:lnTo>
                    <a:pt x="93" y="0"/>
                  </a:lnTo>
                  <a:lnTo>
                    <a:pt x="93" y="72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85" name="Rectangle 14"/>
            <p:cNvSpPr>
              <a:spLocks noChangeArrowheads="1"/>
            </p:cNvSpPr>
            <p:nvPr/>
          </p:nvSpPr>
          <p:spPr bwMode="auto">
            <a:xfrm>
              <a:off x="4881563" y="4854575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000" b="1">
                  <a:latin typeface="Symbol" pitchFamily="18" charset="2"/>
                  <a:ea typeface="新細明體" charset="-120"/>
                </a:rPr>
                <a:t>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 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S#, SNAME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 (</a:t>
              </a:r>
              <a:r>
                <a:rPr lang="en-US" altLang="zh-TW" sz="2400" b="1">
                  <a:latin typeface="Symbol" pitchFamily="18" charset="2"/>
                  <a:ea typeface="新細明體" charset="-120"/>
                </a:rPr>
                <a:t></a:t>
              </a:r>
              <a:r>
                <a:rPr lang="en-US" altLang="zh-TW" sz="2800">
                  <a:latin typeface="Times New Roman" pitchFamily="18" charset="0"/>
                  <a:ea typeface="新細明體" charset="-120"/>
                </a:rPr>
                <a:t> 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CITY='London', QTY&gt;200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 (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      </a:t>
              </a:r>
              <a:r>
                <a:rPr lang="en-US" altLang="zh-TW" sz="1600" baseline="-25000">
                  <a:latin typeface="Times New Roman" pitchFamily="18" charset="0"/>
                  <a:ea typeface="新細明體" charset="-120"/>
                </a:rPr>
                <a:t>S# 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 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SP</a:t>
              </a:r>
              <a:r>
                <a:rPr lang="en-US" altLang="zh-TW" sz="2000">
                  <a:latin typeface="Times New Roman" pitchFamily="18" charset="0"/>
                  <a:ea typeface="新細明體" charset="-120"/>
                </a:rPr>
                <a:t>))</a:t>
              </a:r>
            </a:p>
          </p:txBody>
        </p:sp>
        <p:sp>
          <p:nvSpPr>
            <p:cNvPr id="36886" name="Rectangle 17"/>
            <p:cNvSpPr>
              <a:spLocks noChangeArrowheads="1"/>
            </p:cNvSpPr>
            <p:nvPr/>
          </p:nvSpPr>
          <p:spPr bwMode="auto">
            <a:xfrm>
              <a:off x="4905375" y="4916488"/>
              <a:ext cx="4176713" cy="50323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887" name="Text Box 18"/>
            <p:cNvSpPr txBox="1">
              <a:spLocks noChangeArrowheads="1"/>
            </p:cNvSpPr>
            <p:nvPr/>
          </p:nvSpPr>
          <p:spPr bwMode="auto">
            <a:xfrm>
              <a:off x="4583113" y="4960938"/>
              <a:ext cx="317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=</a:t>
              </a:r>
            </a:p>
          </p:txBody>
        </p:sp>
      </p:grpSp>
      <p:grpSp>
        <p:nvGrpSpPr>
          <p:cNvPr id="36873" name="群組 2"/>
          <p:cNvGrpSpPr>
            <a:grpSpLocks/>
          </p:cNvGrpSpPr>
          <p:nvPr/>
        </p:nvGrpSpPr>
        <p:grpSpPr bwMode="auto">
          <a:xfrm>
            <a:off x="6608763" y="1989138"/>
            <a:ext cx="2592387" cy="3511550"/>
            <a:chOff x="7041133" y="1332805"/>
            <a:chExt cx="2592387" cy="3511550"/>
          </a:xfrm>
        </p:grpSpPr>
        <p:grpSp>
          <p:nvGrpSpPr>
            <p:cNvPr id="36875" name="群組 18"/>
            <p:cNvGrpSpPr>
              <a:grpSpLocks/>
            </p:cNvGrpSpPr>
            <p:nvPr/>
          </p:nvGrpSpPr>
          <p:grpSpPr bwMode="auto">
            <a:xfrm>
              <a:off x="7041133" y="1332805"/>
              <a:ext cx="2592387" cy="3511550"/>
              <a:chOff x="6969125" y="1583358"/>
              <a:chExt cx="2592388" cy="3511550"/>
            </a:xfrm>
          </p:grpSpPr>
          <p:sp>
            <p:nvSpPr>
              <p:cNvPr id="36877" name="Rectangle 5"/>
              <p:cNvSpPr>
                <a:spLocks noChangeArrowheads="1"/>
              </p:cNvSpPr>
              <p:nvPr/>
            </p:nvSpPr>
            <p:spPr bwMode="auto">
              <a:xfrm>
                <a:off x="6969125" y="1583358"/>
                <a:ext cx="2592388" cy="3511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SQL</a:t>
                </a: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Language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processor</a:t>
                </a: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algebra</a:t>
                </a: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(intermediate form)</a:t>
                </a: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Code generator</a:t>
                </a: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  <a:p>
                <a:pPr eaLnBrk="0" hangingPunct="0"/>
                <a:r>
                  <a:rPr lang="en-US" altLang="zh-TW" sz="1600">
                    <a:latin typeface="Times New Roman" pitchFamily="18" charset="0"/>
                    <a:ea typeface="新細明體" charset="-120"/>
                  </a:rPr>
                  <a:t>Object code</a:t>
                </a:r>
              </a:p>
              <a:p>
                <a:pPr eaLnBrk="0" latinLnBrk="1" hangingPunct="0"/>
                <a:endParaRPr lang="en-US" altLang="zh-TW" sz="16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36878" name="AutoShape 6"/>
              <p:cNvSpPr>
                <a:spLocks noChangeArrowheads="1"/>
              </p:cNvSpPr>
              <p:nvPr/>
            </p:nvSpPr>
            <p:spPr bwMode="auto">
              <a:xfrm rot="16200000" flipH="1">
                <a:off x="8159751" y="1938337"/>
                <a:ext cx="190500" cy="149225"/>
              </a:xfrm>
              <a:prstGeom prst="rightArrow">
                <a:avLst>
                  <a:gd name="adj1" fmla="val 50000"/>
                  <a:gd name="adj2" fmla="val 638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79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8169276" y="2730500"/>
                <a:ext cx="190500" cy="149225"/>
              </a:xfrm>
              <a:prstGeom prst="rightArrow">
                <a:avLst>
                  <a:gd name="adj1" fmla="val 50000"/>
                  <a:gd name="adj2" fmla="val 638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80" name="Rectangle 8"/>
              <p:cNvSpPr>
                <a:spLocks noChangeArrowheads="1"/>
              </p:cNvSpPr>
              <p:nvPr/>
            </p:nvSpPr>
            <p:spPr bwMode="auto">
              <a:xfrm>
                <a:off x="7764463" y="2152650"/>
                <a:ext cx="971550" cy="4953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81" name="AutoShape 9"/>
              <p:cNvSpPr>
                <a:spLocks noChangeArrowheads="1"/>
              </p:cNvSpPr>
              <p:nvPr/>
            </p:nvSpPr>
            <p:spPr bwMode="auto">
              <a:xfrm rot="16200000" flipH="1">
                <a:off x="8159751" y="3425825"/>
                <a:ext cx="190500" cy="149225"/>
              </a:xfrm>
              <a:prstGeom prst="rightArrow">
                <a:avLst>
                  <a:gd name="adj1" fmla="val 50000"/>
                  <a:gd name="adj2" fmla="val 638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82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8132763" y="4287837"/>
                <a:ext cx="190500" cy="149225"/>
              </a:xfrm>
              <a:prstGeom prst="rightArrow">
                <a:avLst>
                  <a:gd name="adj1" fmla="val 50000"/>
                  <a:gd name="adj2" fmla="val 6383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6883" name="Rectangle 18"/>
              <p:cNvSpPr>
                <a:spLocks noChangeArrowheads="1"/>
              </p:cNvSpPr>
              <p:nvPr/>
            </p:nvSpPr>
            <p:spPr bwMode="auto">
              <a:xfrm>
                <a:off x="7467600" y="3798838"/>
                <a:ext cx="1524000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6876" name="矩形 1"/>
            <p:cNvSpPr>
              <a:spLocks noChangeArrowheads="1"/>
            </p:cNvSpPr>
            <p:nvPr/>
          </p:nvSpPr>
          <p:spPr bwMode="auto">
            <a:xfrm>
              <a:off x="7257256" y="1332805"/>
              <a:ext cx="2016224" cy="345638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3.4.2 Traditional Set Operations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7313" y="1371600"/>
            <a:ext cx="8572501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altLang="zh-TW" sz="800" smtClean="0"/>
          </a:p>
          <a:p>
            <a:pPr lvl="1" eaLnBrk="1" hangingPunct="1"/>
            <a:r>
              <a:rPr lang="en-US" altLang="zh-TW" sz="2000" b="1" i="1" smtClean="0"/>
              <a:t>Union Compatibility</a:t>
            </a:r>
            <a:r>
              <a:rPr lang="en-US" altLang="zh-TW" sz="2000" smtClean="0"/>
              <a:t>: two relations are union compatible iff </a:t>
            </a:r>
            <a:br>
              <a:rPr lang="en-US" altLang="zh-TW" sz="2000" smtClean="0"/>
            </a:br>
            <a:r>
              <a:rPr lang="en-US" altLang="zh-TW" sz="2000" smtClean="0"/>
              <a:t>they have </a:t>
            </a:r>
            <a:r>
              <a:rPr lang="en-US" altLang="zh-TW" sz="2000" u="sng" smtClean="0"/>
              <a:t>identical headings</a:t>
            </a:r>
            <a:r>
              <a:rPr lang="en-US" altLang="zh-TW" sz="2000" smtClean="0"/>
              <a:t>.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i.e.:  1. they have same set of attribute name.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2. corresponding attributes are defined on the same domain.</a:t>
            </a:r>
          </a:p>
          <a:p>
            <a:pPr lvl="2" eaLnBrk="1" hangingPunct="1"/>
            <a:r>
              <a:rPr lang="en-US" altLang="zh-TW" sz="2000" smtClean="0"/>
              <a:t>objective: ensure the result is still a relation.</a:t>
            </a:r>
          </a:p>
          <a:p>
            <a:pPr lvl="2" eaLnBrk="1" hangingPunct="1">
              <a:buFontTx/>
              <a:buNone/>
            </a:pPr>
            <a:endParaRPr lang="en-US" altLang="zh-TW" sz="2000" smtClean="0"/>
          </a:p>
          <a:p>
            <a:pPr lvl="2" eaLnBrk="1" hangingPunct="1">
              <a:buFontTx/>
              <a:buNone/>
            </a:pPr>
            <a:endParaRPr lang="en-US" altLang="zh-TW" sz="2000" smtClean="0"/>
          </a:p>
          <a:p>
            <a:pPr lvl="1" eaLnBrk="1" hangingPunct="1"/>
            <a:r>
              <a:rPr lang="en-US" altLang="zh-TW" sz="2000" smtClean="0"/>
              <a:t>Union (</a:t>
            </a:r>
            <a:r>
              <a:rPr lang="en-US" altLang="zh-TW" sz="2000" smtClean="0">
                <a:latin typeface="Symbol" pitchFamily="18" charset="2"/>
              </a:rPr>
              <a:t></a:t>
            </a:r>
            <a:r>
              <a:rPr lang="en-US" altLang="zh-TW" sz="2000" smtClean="0"/>
              <a:t>), Intersection (</a:t>
            </a:r>
            <a:r>
              <a:rPr lang="en-US" altLang="zh-TW" sz="2000" smtClean="0">
                <a:latin typeface="Symbol" pitchFamily="18" charset="2"/>
              </a:rPr>
              <a:t></a:t>
            </a:r>
            <a:r>
              <a:rPr lang="en-US" altLang="zh-TW" sz="2000" smtClean="0"/>
              <a:t>) and </a:t>
            </a:r>
            <a:br>
              <a:rPr lang="en-US" altLang="zh-TW" sz="2000" smtClean="0"/>
            </a:br>
            <a:r>
              <a:rPr lang="en-US" altLang="zh-TW" sz="2000" smtClean="0"/>
              <a:t>Difference (</a:t>
            </a:r>
            <a:r>
              <a:rPr lang="en-US" altLang="zh-TW" sz="2000" smtClean="0">
                <a:latin typeface="Symbol" pitchFamily="18" charset="2"/>
              </a:rPr>
              <a:t></a:t>
            </a:r>
            <a:r>
              <a:rPr lang="en-US" altLang="zh-TW" sz="2000" smtClean="0"/>
              <a:t>) require </a:t>
            </a:r>
            <a:r>
              <a:rPr lang="en-US" altLang="zh-TW" sz="2000" i="1" smtClean="0"/>
              <a:t>Union Compatibility</a:t>
            </a:r>
            <a:r>
              <a:rPr lang="en-US" altLang="zh-TW" sz="2000" smtClean="0"/>
              <a:t>, </a:t>
            </a:r>
            <a:br>
              <a:rPr lang="en-US" altLang="zh-TW" sz="2000" smtClean="0"/>
            </a:br>
            <a:r>
              <a:rPr lang="en-US" altLang="zh-TW" sz="2000" smtClean="0"/>
              <a:t>while Cartesian Product (X) don't.</a:t>
            </a:r>
          </a:p>
          <a:p>
            <a:pPr eaLnBrk="1" hangingPunct="1"/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4465638" y="3573463"/>
            <a:ext cx="5456237" cy="2209800"/>
            <a:chOff x="515" y="4045"/>
            <a:chExt cx="3437" cy="1392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717" y="4091"/>
              <a:ext cx="1437" cy="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708" y="4078"/>
              <a:ext cx="147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</a:p>
          </p:txBody>
        </p:sp>
        <p:grpSp>
          <p:nvGrpSpPr>
            <p:cNvPr id="37896" name="Group 7"/>
            <p:cNvGrpSpPr>
              <a:grpSpLocks/>
            </p:cNvGrpSpPr>
            <p:nvPr/>
          </p:nvGrpSpPr>
          <p:grpSpPr bwMode="auto">
            <a:xfrm>
              <a:off x="886" y="4101"/>
              <a:ext cx="867" cy="365"/>
              <a:chOff x="886" y="4101"/>
              <a:chExt cx="867" cy="365"/>
            </a:xfrm>
          </p:grpSpPr>
          <p:sp>
            <p:nvSpPr>
              <p:cNvPr id="37921" name="Line 8"/>
              <p:cNvSpPr>
                <a:spLocks noChangeShapeType="1"/>
              </p:cNvSpPr>
              <p:nvPr/>
            </p:nvSpPr>
            <p:spPr bwMode="auto">
              <a:xfrm>
                <a:off x="886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22" name="Line 9"/>
              <p:cNvSpPr>
                <a:spLocks noChangeShapeType="1"/>
              </p:cNvSpPr>
              <p:nvPr/>
            </p:nvSpPr>
            <p:spPr bwMode="auto">
              <a:xfrm>
                <a:off x="1300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23" name="Line 10"/>
              <p:cNvSpPr>
                <a:spLocks noChangeShapeType="1"/>
              </p:cNvSpPr>
              <p:nvPr/>
            </p:nvSpPr>
            <p:spPr bwMode="auto">
              <a:xfrm>
                <a:off x="1753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897" name="Line 11"/>
            <p:cNvSpPr>
              <a:spLocks noChangeShapeType="1"/>
            </p:cNvSpPr>
            <p:nvPr/>
          </p:nvSpPr>
          <p:spPr bwMode="auto">
            <a:xfrm>
              <a:off x="717" y="4214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898" name="Line 12"/>
            <p:cNvSpPr>
              <a:spLocks noChangeShapeType="1"/>
            </p:cNvSpPr>
            <p:nvPr/>
          </p:nvSpPr>
          <p:spPr bwMode="auto">
            <a:xfrm>
              <a:off x="717" y="432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899" name="Rectangle 13"/>
            <p:cNvSpPr>
              <a:spLocks noChangeArrowheads="1"/>
            </p:cNvSpPr>
            <p:nvPr/>
          </p:nvSpPr>
          <p:spPr bwMode="auto">
            <a:xfrm>
              <a:off x="515" y="4045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2496" y="4097"/>
              <a:ext cx="1440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2488" y="4083"/>
              <a:ext cx="146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</p:txBody>
        </p:sp>
        <p:grpSp>
          <p:nvGrpSpPr>
            <p:cNvPr id="37902" name="Group 16"/>
            <p:cNvGrpSpPr>
              <a:grpSpLocks/>
            </p:cNvGrpSpPr>
            <p:nvPr/>
          </p:nvGrpSpPr>
          <p:grpSpPr bwMode="auto">
            <a:xfrm>
              <a:off x="2664" y="4106"/>
              <a:ext cx="870" cy="359"/>
              <a:chOff x="2664" y="4106"/>
              <a:chExt cx="870" cy="359"/>
            </a:xfrm>
          </p:grpSpPr>
          <p:sp>
            <p:nvSpPr>
              <p:cNvPr id="37918" name="Line 17"/>
              <p:cNvSpPr>
                <a:spLocks noChangeShapeType="1"/>
              </p:cNvSpPr>
              <p:nvPr/>
            </p:nvSpPr>
            <p:spPr bwMode="auto">
              <a:xfrm>
                <a:off x="2664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19" name="Line 18"/>
              <p:cNvSpPr>
                <a:spLocks noChangeShapeType="1"/>
              </p:cNvSpPr>
              <p:nvPr/>
            </p:nvSpPr>
            <p:spPr bwMode="auto">
              <a:xfrm>
                <a:off x="3081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20" name="Line 19"/>
              <p:cNvSpPr>
                <a:spLocks noChangeShapeType="1"/>
              </p:cNvSpPr>
              <p:nvPr/>
            </p:nvSpPr>
            <p:spPr bwMode="auto">
              <a:xfrm>
                <a:off x="3534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903" name="Line 20"/>
            <p:cNvSpPr>
              <a:spLocks noChangeShapeType="1"/>
            </p:cNvSpPr>
            <p:nvPr/>
          </p:nvSpPr>
          <p:spPr bwMode="auto">
            <a:xfrm>
              <a:off x="2496" y="4216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4" name="Line 21"/>
            <p:cNvSpPr>
              <a:spLocks noChangeShapeType="1"/>
            </p:cNvSpPr>
            <p:nvPr/>
          </p:nvSpPr>
          <p:spPr bwMode="auto">
            <a:xfrm>
              <a:off x="2496" y="4328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5" name="Rectangle 22"/>
            <p:cNvSpPr>
              <a:spLocks noChangeArrowheads="1"/>
            </p:cNvSpPr>
            <p:nvPr/>
          </p:nvSpPr>
          <p:spPr bwMode="auto">
            <a:xfrm>
              <a:off x="2295" y="4050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  <a:endParaRPr lang="en-US" altLang="zh-TW" sz="1400">
                <a:solidFill>
                  <a:schemeClr val="accent2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1523" y="4925"/>
              <a:ext cx="1457" cy="4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07" name="Rectangle 24"/>
            <p:cNvSpPr>
              <a:spLocks noChangeArrowheads="1"/>
            </p:cNvSpPr>
            <p:nvPr/>
          </p:nvSpPr>
          <p:spPr bwMode="auto">
            <a:xfrm>
              <a:off x="1497" y="4921"/>
              <a:ext cx="152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  <a:endParaRPr lang="en-US" altLang="zh-TW" sz="1200">
                <a:solidFill>
                  <a:schemeClr val="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7908" name="Group 25"/>
            <p:cNvGrpSpPr>
              <a:grpSpLocks/>
            </p:cNvGrpSpPr>
            <p:nvPr/>
          </p:nvGrpSpPr>
          <p:grpSpPr bwMode="auto">
            <a:xfrm>
              <a:off x="1694" y="4934"/>
              <a:ext cx="879" cy="465"/>
              <a:chOff x="1694" y="4934"/>
              <a:chExt cx="879" cy="465"/>
            </a:xfrm>
          </p:grpSpPr>
          <p:sp>
            <p:nvSpPr>
              <p:cNvPr id="37915" name="Line 26"/>
              <p:cNvSpPr>
                <a:spLocks noChangeShapeType="1"/>
              </p:cNvSpPr>
              <p:nvPr/>
            </p:nvSpPr>
            <p:spPr bwMode="auto">
              <a:xfrm>
                <a:off x="1694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16" name="Line 27"/>
              <p:cNvSpPr>
                <a:spLocks noChangeShapeType="1"/>
              </p:cNvSpPr>
              <p:nvPr/>
            </p:nvSpPr>
            <p:spPr bwMode="auto">
              <a:xfrm>
                <a:off x="2115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917" name="Line 28"/>
              <p:cNvSpPr>
                <a:spLocks noChangeShapeType="1"/>
              </p:cNvSpPr>
              <p:nvPr/>
            </p:nvSpPr>
            <p:spPr bwMode="auto">
              <a:xfrm>
                <a:off x="2573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909" name="Line 29"/>
            <p:cNvSpPr>
              <a:spLocks noChangeShapeType="1"/>
            </p:cNvSpPr>
            <p:nvPr/>
          </p:nvSpPr>
          <p:spPr bwMode="auto">
            <a:xfrm>
              <a:off x="1532" y="5055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0" name="Line 30"/>
            <p:cNvSpPr>
              <a:spLocks noChangeShapeType="1"/>
            </p:cNvSpPr>
            <p:nvPr/>
          </p:nvSpPr>
          <p:spPr bwMode="auto">
            <a:xfrm>
              <a:off x="1523" y="5177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1" name="Rectangle 31"/>
            <p:cNvSpPr>
              <a:spLocks noChangeArrowheads="1"/>
            </p:cNvSpPr>
            <p:nvPr/>
          </p:nvSpPr>
          <p:spPr bwMode="auto">
            <a:xfrm>
              <a:off x="1111" y="4916"/>
              <a:ext cx="41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 </a:t>
              </a:r>
              <a:r>
                <a:rPr lang="en-US" altLang="zh-TW" sz="1400">
                  <a:latin typeface="Symbol" pitchFamily="18" charset="2"/>
                  <a:ea typeface="新細明體" charset="-120"/>
                </a:rPr>
                <a:t></a:t>
              </a:r>
              <a:r>
                <a:rPr lang="en-US" altLang="zh-TW" sz="1400">
                  <a:ea typeface="新細明體" charset="-120"/>
                </a:rPr>
                <a:t> B</a:t>
              </a:r>
            </a:p>
          </p:txBody>
        </p:sp>
        <p:sp>
          <p:nvSpPr>
            <p:cNvPr id="37912" name="Line 32"/>
            <p:cNvSpPr>
              <a:spLocks noChangeShapeType="1"/>
            </p:cNvSpPr>
            <p:nvPr/>
          </p:nvSpPr>
          <p:spPr bwMode="auto">
            <a:xfrm>
              <a:off x="1529" y="5294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3" name="Arc 33"/>
            <p:cNvSpPr>
              <a:spLocks/>
            </p:cNvSpPr>
            <p:nvPr/>
          </p:nvSpPr>
          <p:spPr bwMode="auto">
            <a:xfrm>
              <a:off x="1672" y="4550"/>
              <a:ext cx="252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914" name="Arc 34"/>
            <p:cNvSpPr>
              <a:spLocks/>
            </p:cNvSpPr>
            <p:nvPr/>
          </p:nvSpPr>
          <p:spPr bwMode="auto">
            <a:xfrm>
              <a:off x="2609" y="4535"/>
              <a:ext cx="252" cy="3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Traditional Set Operations: UNION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686800" cy="4800600"/>
          </a:xfrm>
        </p:spPr>
        <p:txBody>
          <a:bodyPr/>
          <a:lstStyle/>
          <a:p>
            <a:pPr lvl="1" eaLnBrk="1" hangingPunct="1"/>
            <a:r>
              <a:rPr lang="en-US" altLang="zh-TW" sz="1800" b="1" smtClean="0"/>
              <a:t>A, B: </a:t>
            </a:r>
            <a:r>
              <a:rPr lang="en-US" altLang="zh-TW" sz="1800" smtClean="0"/>
              <a:t>two </a:t>
            </a:r>
            <a:r>
              <a:rPr lang="en-US" altLang="zh-TW" sz="1800" u="sng" smtClean="0"/>
              <a:t>union-compatible</a:t>
            </a:r>
            <a:r>
              <a:rPr lang="en-US" altLang="zh-TW" sz="1800" smtClean="0"/>
              <a:t> relations.</a:t>
            </a:r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		A : (X</a:t>
            </a:r>
            <a:r>
              <a:rPr lang="en-US" altLang="zh-TW" sz="1600" baseline="-25000" smtClean="0"/>
              <a:t>1</a:t>
            </a:r>
            <a:r>
              <a:rPr lang="en-US" altLang="zh-TW" sz="1600" smtClean="0"/>
              <a:t>,...,X</a:t>
            </a:r>
            <a:r>
              <a:rPr lang="en-US" altLang="zh-TW" sz="1600" baseline="-25000" smtClean="0"/>
              <a:t>m</a:t>
            </a:r>
            <a:r>
              <a:rPr lang="en-US" altLang="zh-TW" sz="16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 		B : (X</a:t>
            </a:r>
            <a:r>
              <a:rPr lang="en-US" altLang="zh-TW" sz="1600" baseline="-25000" smtClean="0"/>
              <a:t>1</a:t>
            </a:r>
            <a:r>
              <a:rPr lang="en-US" altLang="zh-TW" sz="1600" smtClean="0"/>
              <a:t>,...,X</a:t>
            </a:r>
            <a:r>
              <a:rPr lang="en-US" altLang="zh-TW" sz="1600" baseline="-25000" smtClean="0"/>
              <a:t>m</a:t>
            </a:r>
            <a:r>
              <a:rPr lang="en-US" altLang="zh-TW" sz="1600" smtClean="0"/>
              <a:t>)</a:t>
            </a:r>
          </a:p>
          <a:p>
            <a:pPr lvl="2" eaLnBrk="1" hangingPunct="1"/>
            <a:r>
              <a:rPr lang="en-US" altLang="zh-TW" sz="1600" b="1" smtClean="0"/>
              <a:t>A UNION B:</a:t>
            </a:r>
          </a:p>
          <a:p>
            <a:pPr lvl="3" eaLnBrk="1" hangingPunct="1"/>
            <a:r>
              <a:rPr lang="en-US" altLang="zh-TW" sz="1400" b="1" smtClean="0"/>
              <a:t>Heading:</a:t>
            </a:r>
            <a:r>
              <a:rPr lang="en-US" altLang="zh-TW" sz="1400" smtClean="0"/>
              <a:t>   (X</a:t>
            </a:r>
            <a:r>
              <a:rPr lang="en-US" altLang="zh-TW" sz="1400" baseline="-25000" smtClean="0"/>
              <a:t>1</a:t>
            </a:r>
            <a:r>
              <a:rPr lang="en-US" altLang="zh-TW" sz="1400" smtClean="0"/>
              <a:t>,...,X</a:t>
            </a:r>
            <a:r>
              <a:rPr lang="en-US" altLang="zh-TW" sz="1400" baseline="-25000" smtClean="0"/>
              <a:t>m</a:t>
            </a:r>
            <a:r>
              <a:rPr lang="en-US" altLang="zh-TW" sz="1400" smtClean="0"/>
              <a:t>)</a:t>
            </a:r>
          </a:p>
          <a:p>
            <a:pPr lvl="3" eaLnBrk="1" hangingPunct="1"/>
            <a:r>
              <a:rPr lang="en-US" altLang="zh-TW" sz="1400" b="1" smtClean="0"/>
              <a:t>Body:</a:t>
            </a:r>
            <a:r>
              <a:rPr lang="en-US" altLang="zh-TW" sz="1400" smtClean="0"/>
              <a:t> the set of all tuples t belonging to either A or B (or both).</a:t>
            </a:r>
          </a:p>
          <a:p>
            <a:pPr lvl="2" eaLnBrk="1" hangingPunct="1"/>
            <a:r>
              <a:rPr lang="en-US" altLang="zh-TW" sz="1600" b="1" smtClean="0"/>
              <a:t>Association:</a:t>
            </a:r>
            <a:endParaRPr lang="en-US" altLang="zh-TW" sz="1600" smtClean="0"/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      (A </a:t>
            </a:r>
            <a:r>
              <a:rPr lang="en-US" altLang="zh-TW" sz="1600" smtClean="0">
                <a:latin typeface="Symbol" pitchFamily="18" charset="2"/>
              </a:rPr>
              <a:t></a:t>
            </a:r>
            <a:r>
              <a:rPr lang="en-US" altLang="zh-TW" sz="1600" smtClean="0"/>
              <a:t>B  )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z="1600" smtClean="0"/>
              <a:t> C = A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z="1600" smtClean="0"/>
              <a:t> ( B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z="1600" smtClean="0"/>
              <a:t> C)</a:t>
            </a:r>
          </a:p>
          <a:p>
            <a:pPr lvl="2" eaLnBrk="1" hangingPunct="1"/>
            <a:r>
              <a:rPr lang="en-US" altLang="zh-TW" sz="1600" b="1" smtClean="0"/>
              <a:t>Commutative:</a:t>
            </a:r>
            <a:endParaRPr lang="en-US" altLang="zh-TW" sz="1600" smtClean="0"/>
          </a:p>
          <a:p>
            <a:pPr lvl="2" eaLnBrk="1" hangingPunct="1">
              <a:buFontTx/>
              <a:buNone/>
            </a:pPr>
            <a:r>
              <a:rPr lang="en-US" altLang="zh-TW" sz="1600" smtClean="0"/>
              <a:t>        A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z="1600" smtClean="0"/>
              <a:t> B  =  B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z="1600" smtClean="0"/>
              <a:t> A</a:t>
            </a:r>
          </a:p>
          <a:p>
            <a:pPr eaLnBrk="1" hangingPunct="1"/>
            <a:endParaRPr lang="en-US" altLang="zh-TW" sz="1800" smtClean="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267200" y="3733800"/>
            <a:ext cx="5456238" cy="2209800"/>
            <a:chOff x="515" y="4045"/>
            <a:chExt cx="3437" cy="1392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717" y="4091"/>
              <a:ext cx="1437" cy="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708" y="4078"/>
              <a:ext cx="147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</a:p>
          </p:txBody>
        </p:sp>
        <p:grpSp>
          <p:nvGrpSpPr>
            <p:cNvPr id="38920" name="Group 7"/>
            <p:cNvGrpSpPr>
              <a:grpSpLocks/>
            </p:cNvGrpSpPr>
            <p:nvPr/>
          </p:nvGrpSpPr>
          <p:grpSpPr bwMode="auto">
            <a:xfrm>
              <a:off x="886" y="4101"/>
              <a:ext cx="867" cy="365"/>
              <a:chOff x="886" y="4101"/>
              <a:chExt cx="867" cy="365"/>
            </a:xfrm>
          </p:grpSpPr>
          <p:sp>
            <p:nvSpPr>
              <p:cNvPr id="38945" name="Line 8"/>
              <p:cNvSpPr>
                <a:spLocks noChangeShapeType="1"/>
              </p:cNvSpPr>
              <p:nvPr/>
            </p:nvSpPr>
            <p:spPr bwMode="auto">
              <a:xfrm>
                <a:off x="886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6" name="Line 9"/>
              <p:cNvSpPr>
                <a:spLocks noChangeShapeType="1"/>
              </p:cNvSpPr>
              <p:nvPr/>
            </p:nvSpPr>
            <p:spPr bwMode="auto">
              <a:xfrm>
                <a:off x="1300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7" name="Line 10"/>
              <p:cNvSpPr>
                <a:spLocks noChangeShapeType="1"/>
              </p:cNvSpPr>
              <p:nvPr/>
            </p:nvSpPr>
            <p:spPr bwMode="auto">
              <a:xfrm>
                <a:off x="1753" y="410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21" name="Line 11"/>
            <p:cNvSpPr>
              <a:spLocks noChangeShapeType="1"/>
            </p:cNvSpPr>
            <p:nvPr/>
          </p:nvSpPr>
          <p:spPr bwMode="auto">
            <a:xfrm>
              <a:off x="717" y="4214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2" name="Line 12"/>
            <p:cNvSpPr>
              <a:spLocks noChangeShapeType="1"/>
            </p:cNvSpPr>
            <p:nvPr/>
          </p:nvSpPr>
          <p:spPr bwMode="auto">
            <a:xfrm>
              <a:off x="717" y="432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3" name="Rectangle 13"/>
            <p:cNvSpPr>
              <a:spLocks noChangeArrowheads="1"/>
            </p:cNvSpPr>
            <p:nvPr/>
          </p:nvSpPr>
          <p:spPr bwMode="auto">
            <a:xfrm>
              <a:off x="515" y="4045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38924" name="Rectangle 14"/>
            <p:cNvSpPr>
              <a:spLocks noChangeArrowheads="1"/>
            </p:cNvSpPr>
            <p:nvPr/>
          </p:nvSpPr>
          <p:spPr bwMode="auto">
            <a:xfrm>
              <a:off x="2496" y="4097"/>
              <a:ext cx="1440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5" name="Rectangle 15"/>
            <p:cNvSpPr>
              <a:spLocks noChangeArrowheads="1"/>
            </p:cNvSpPr>
            <p:nvPr/>
          </p:nvSpPr>
          <p:spPr bwMode="auto">
            <a:xfrm>
              <a:off x="2488" y="4083"/>
              <a:ext cx="146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</p:txBody>
        </p:sp>
        <p:grpSp>
          <p:nvGrpSpPr>
            <p:cNvPr id="38926" name="Group 16"/>
            <p:cNvGrpSpPr>
              <a:grpSpLocks/>
            </p:cNvGrpSpPr>
            <p:nvPr/>
          </p:nvGrpSpPr>
          <p:grpSpPr bwMode="auto">
            <a:xfrm>
              <a:off x="2664" y="4106"/>
              <a:ext cx="870" cy="359"/>
              <a:chOff x="2664" y="4106"/>
              <a:chExt cx="870" cy="359"/>
            </a:xfrm>
          </p:grpSpPr>
          <p:sp>
            <p:nvSpPr>
              <p:cNvPr id="38942" name="Line 17"/>
              <p:cNvSpPr>
                <a:spLocks noChangeShapeType="1"/>
              </p:cNvSpPr>
              <p:nvPr/>
            </p:nvSpPr>
            <p:spPr bwMode="auto">
              <a:xfrm>
                <a:off x="2664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3" name="Line 18"/>
              <p:cNvSpPr>
                <a:spLocks noChangeShapeType="1"/>
              </p:cNvSpPr>
              <p:nvPr/>
            </p:nvSpPr>
            <p:spPr bwMode="auto">
              <a:xfrm>
                <a:off x="3081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4" name="Line 19"/>
              <p:cNvSpPr>
                <a:spLocks noChangeShapeType="1"/>
              </p:cNvSpPr>
              <p:nvPr/>
            </p:nvSpPr>
            <p:spPr bwMode="auto">
              <a:xfrm>
                <a:off x="3534" y="410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27" name="Line 20"/>
            <p:cNvSpPr>
              <a:spLocks noChangeShapeType="1"/>
            </p:cNvSpPr>
            <p:nvPr/>
          </p:nvSpPr>
          <p:spPr bwMode="auto">
            <a:xfrm>
              <a:off x="2496" y="4216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8" name="Line 21"/>
            <p:cNvSpPr>
              <a:spLocks noChangeShapeType="1"/>
            </p:cNvSpPr>
            <p:nvPr/>
          </p:nvSpPr>
          <p:spPr bwMode="auto">
            <a:xfrm>
              <a:off x="2496" y="4328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29" name="Rectangle 22"/>
            <p:cNvSpPr>
              <a:spLocks noChangeArrowheads="1"/>
            </p:cNvSpPr>
            <p:nvPr/>
          </p:nvSpPr>
          <p:spPr bwMode="auto">
            <a:xfrm>
              <a:off x="2295" y="4050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  <a:endParaRPr lang="en-US" altLang="zh-TW" sz="1400">
                <a:solidFill>
                  <a:schemeClr val="accent2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38930" name="Rectangle 23"/>
            <p:cNvSpPr>
              <a:spLocks noChangeArrowheads="1"/>
            </p:cNvSpPr>
            <p:nvPr/>
          </p:nvSpPr>
          <p:spPr bwMode="auto">
            <a:xfrm>
              <a:off x="1523" y="4925"/>
              <a:ext cx="1457" cy="4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1" name="Rectangle 24"/>
            <p:cNvSpPr>
              <a:spLocks noChangeArrowheads="1"/>
            </p:cNvSpPr>
            <p:nvPr/>
          </p:nvSpPr>
          <p:spPr bwMode="auto">
            <a:xfrm>
              <a:off x="1497" y="4921"/>
              <a:ext cx="152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  <a:endParaRPr lang="en-US" altLang="zh-TW" sz="1200">
                <a:solidFill>
                  <a:schemeClr val="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38932" name="Group 25"/>
            <p:cNvGrpSpPr>
              <a:grpSpLocks/>
            </p:cNvGrpSpPr>
            <p:nvPr/>
          </p:nvGrpSpPr>
          <p:grpSpPr bwMode="auto">
            <a:xfrm>
              <a:off x="1694" y="4934"/>
              <a:ext cx="879" cy="465"/>
              <a:chOff x="1694" y="4934"/>
              <a:chExt cx="879" cy="465"/>
            </a:xfrm>
          </p:grpSpPr>
          <p:sp>
            <p:nvSpPr>
              <p:cNvPr id="38939" name="Line 26"/>
              <p:cNvSpPr>
                <a:spLocks noChangeShapeType="1"/>
              </p:cNvSpPr>
              <p:nvPr/>
            </p:nvSpPr>
            <p:spPr bwMode="auto">
              <a:xfrm>
                <a:off x="1694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0" name="Line 27"/>
              <p:cNvSpPr>
                <a:spLocks noChangeShapeType="1"/>
              </p:cNvSpPr>
              <p:nvPr/>
            </p:nvSpPr>
            <p:spPr bwMode="auto">
              <a:xfrm>
                <a:off x="2115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41" name="Line 28"/>
              <p:cNvSpPr>
                <a:spLocks noChangeShapeType="1"/>
              </p:cNvSpPr>
              <p:nvPr/>
            </p:nvSpPr>
            <p:spPr bwMode="auto">
              <a:xfrm>
                <a:off x="2573" y="4934"/>
                <a:ext cx="0" cy="4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33" name="Line 29"/>
            <p:cNvSpPr>
              <a:spLocks noChangeShapeType="1"/>
            </p:cNvSpPr>
            <p:nvPr/>
          </p:nvSpPr>
          <p:spPr bwMode="auto">
            <a:xfrm>
              <a:off x="1532" y="5055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4" name="Line 30"/>
            <p:cNvSpPr>
              <a:spLocks noChangeShapeType="1"/>
            </p:cNvSpPr>
            <p:nvPr/>
          </p:nvSpPr>
          <p:spPr bwMode="auto">
            <a:xfrm>
              <a:off x="1523" y="5177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5" name="Rectangle 31"/>
            <p:cNvSpPr>
              <a:spLocks noChangeArrowheads="1"/>
            </p:cNvSpPr>
            <p:nvPr/>
          </p:nvSpPr>
          <p:spPr bwMode="auto">
            <a:xfrm>
              <a:off x="1111" y="4916"/>
              <a:ext cx="41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 </a:t>
              </a:r>
              <a:r>
                <a:rPr lang="en-US" altLang="zh-TW" sz="1400">
                  <a:latin typeface="Symbol" pitchFamily="18" charset="2"/>
                  <a:ea typeface="新細明體" charset="-120"/>
                </a:rPr>
                <a:t></a:t>
              </a:r>
              <a:r>
                <a:rPr lang="en-US" altLang="zh-TW" sz="1400">
                  <a:ea typeface="新細明體" charset="-120"/>
                </a:rPr>
                <a:t> B</a:t>
              </a:r>
            </a:p>
          </p:txBody>
        </p:sp>
        <p:sp>
          <p:nvSpPr>
            <p:cNvPr id="38936" name="Line 32"/>
            <p:cNvSpPr>
              <a:spLocks noChangeShapeType="1"/>
            </p:cNvSpPr>
            <p:nvPr/>
          </p:nvSpPr>
          <p:spPr bwMode="auto">
            <a:xfrm>
              <a:off x="1529" y="5294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7" name="Arc 33"/>
            <p:cNvSpPr>
              <a:spLocks/>
            </p:cNvSpPr>
            <p:nvPr/>
          </p:nvSpPr>
          <p:spPr bwMode="auto">
            <a:xfrm>
              <a:off x="1672" y="4550"/>
              <a:ext cx="252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938" name="Arc 34"/>
            <p:cNvSpPr>
              <a:spLocks/>
            </p:cNvSpPr>
            <p:nvPr/>
          </p:nvSpPr>
          <p:spPr bwMode="auto">
            <a:xfrm>
              <a:off x="2609" y="4535"/>
              <a:ext cx="252" cy="3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743200"/>
            <a:ext cx="84201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3.1 Introduction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/>
              <a:t>Unit 3  The Relational Model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686800" cy="6858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Traditional Set Operations: </a:t>
            </a:r>
            <a:r>
              <a:rPr lang="en-US" altLang="zh-TW" smtClean="0"/>
              <a:t>INTERSECTION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371600"/>
            <a:ext cx="9080500" cy="4648200"/>
          </a:xfrm>
        </p:spPr>
        <p:txBody>
          <a:bodyPr/>
          <a:lstStyle/>
          <a:p>
            <a:pPr lvl="2" eaLnBrk="1" hangingPunct="1"/>
            <a:r>
              <a:rPr lang="en-US" altLang="zh-TW" sz="1800" b="1" smtClean="0"/>
              <a:t>A, B: </a:t>
            </a:r>
            <a:r>
              <a:rPr lang="en-US" altLang="zh-TW" sz="1800" smtClean="0"/>
              <a:t>two </a:t>
            </a:r>
            <a:r>
              <a:rPr lang="en-US" altLang="zh-TW" sz="1800" u="sng" smtClean="0"/>
              <a:t>union-compatible</a:t>
            </a:r>
            <a:r>
              <a:rPr lang="en-US" altLang="zh-TW" sz="1800" smtClean="0"/>
              <a:t> relations.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		A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		B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b="1" smtClean="0"/>
              <a:t>A INTERSECT B:</a:t>
            </a:r>
          </a:p>
          <a:p>
            <a:pPr lvl="3" eaLnBrk="1" hangingPunct="1"/>
            <a:r>
              <a:rPr lang="en-US" altLang="zh-TW" sz="1600" b="1" smtClean="0"/>
              <a:t>Heading:</a:t>
            </a:r>
            <a:r>
              <a:rPr lang="en-US" altLang="zh-TW" sz="1600" smtClean="0"/>
              <a:t>   (X</a:t>
            </a:r>
            <a:r>
              <a:rPr lang="en-US" altLang="zh-TW" sz="1600" baseline="-25000" smtClean="0"/>
              <a:t>1</a:t>
            </a:r>
            <a:r>
              <a:rPr lang="en-US" altLang="zh-TW" sz="1600" smtClean="0"/>
              <a:t>,...,X</a:t>
            </a:r>
            <a:r>
              <a:rPr lang="en-US" altLang="zh-TW" sz="1600" baseline="-25000" smtClean="0"/>
              <a:t>m</a:t>
            </a:r>
            <a:r>
              <a:rPr lang="en-US" altLang="zh-TW" sz="1600" smtClean="0"/>
              <a:t>)</a:t>
            </a:r>
          </a:p>
          <a:p>
            <a:pPr lvl="3" eaLnBrk="1" hangingPunct="1"/>
            <a:r>
              <a:rPr lang="en-US" altLang="zh-TW" sz="1600" b="1" smtClean="0"/>
              <a:t>Body:</a:t>
            </a:r>
            <a:r>
              <a:rPr lang="en-US" altLang="zh-TW" sz="1600" smtClean="0"/>
              <a:t> the set of all tuples t belonging to </a:t>
            </a:r>
            <a:r>
              <a:rPr lang="en-US" altLang="zh-TW" sz="1600" b="1" smtClean="0"/>
              <a:t>both</a:t>
            </a:r>
            <a:r>
              <a:rPr lang="en-US" altLang="zh-TW" sz="1600" smtClean="0"/>
              <a:t> A and B.</a:t>
            </a:r>
          </a:p>
          <a:p>
            <a:pPr lvl="2" eaLnBrk="1" hangingPunct="1"/>
            <a:r>
              <a:rPr lang="en-US" altLang="zh-TW" sz="1800" b="1" smtClean="0"/>
              <a:t>Association:</a:t>
            </a:r>
            <a:endParaRPr lang="en-US" altLang="zh-TW" sz="1800" smtClean="0"/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(A </a:t>
            </a:r>
            <a:r>
              <a:rPr lang="en-US" altLang="zh-TW" sz="1800" smtClean="0">
                <a:latin typeface="Symbol" pitchFamily="18" charset="2"/>
              </a:rPr>
              <a:t></a:t>
            </a:r>
            <a:r>
              <a:rPr lang="en-US" altLang="zh-TW" sz="1800" smtClean="0"/>
              <a:t> B) </a:t>
            </a:r>
            <a:r>
              <a:rPr lang="en-US" altLang="zh-TW" sz="1800" smtClean="0">
                <a:latin typeface="Symbol" pitchFamily="18" charset="2"/>
              </a:rPr>
              <a:t></a:t>
            </a:r>
            <a:r>
              <a:rPr lang="en-US" altLang="zh-TW" sz="1800" smtClean="0"/>
              <a:t>C = A </a:t>
            </a:r>
            <a:r>
              <a:rPr lang="en-US" altLang="zh-TW" sz="1800" smtClean="0">
                <a:latin typeface="Symbol" pitchFamily="18" charset="2"/>
              </a:rPr>
              <a:t></a:t>
            </a:r>
            <a:r>
              <a:rPr lang="en-US" altLang="zh-TW" sz="1800" smtClean="0"/>
              <a:t> (B </a:t>
            </a:r>
            <a:r>
              <a:rPr lang="en-US" altLang="zh-TW" sz="1800" smtClean="0">
                <a:latin typeface="Symbol" pitchFamily="18" charset="2"/>
              </a:rPr>
              <a:t></a:t>
            </a:r>
            <a:r>
              <a:rPr lang="en-US" altLang="zh-TW" sz="1800" smtClean="0"/>
              <a:t>C)</a:t>
            </a:r>
          </a:p>
          <a:p>
            <a:pPr lvl="2" eaLnBrk="1" hangingPunct="1"/>
            <a:r>
              <a:rPr lang="en-US" altLang="zh-TW" sz="1800" b="1" smtClean="0"/>
              <a:t>Commutative:</a:t>
            </a:r>
            <a:endParaRPr lang="en-US" altLang="zh-TW" sz="1800" smtClean="0"/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 A </a:t>
            </a:r>
            <a:r>
              <a:rPr lang="en-US" altLang="zh-TW" sz="1800" smtClean="0">
                <a:latin typeface="Symbol" pitchFamily="18" charset="2"/>
              </a:rPr>
              <a:t></a:t>
            </a:r>
            <a:r>
              <a:rPr lang="en-US" altLang="zh-TW" sz="1800" smtClean="0"/>
              <a:t>B  = B </a:t>
            </a:r>
            <a:r>
              <a:rPr lang="en-US" altLang="zh-TW" sz="1800" smtClean="0">
                <a:latin typeface="Symbol" pitchFamily="18" charset="2"/>
              </a:rPr>
              <a:t></a:t>
            </a:r>
            <a:r>
              <a:rPr lang="en-US" altLang="zh-TW" sz="1800" smtClean="0"/>
              <a:t>A</a:t>
            </a:r>
          </a:p>
          <a:p>
            <a:pPr eaLnBrk="1" hangingPunct="1"/>
            <a:endParaRPr lang="en-US" altLang="zh-TW" sz="200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191000" y="3962400"/>
            <a:ext cx="5456238" cy="1819275"/>
            <a:chOff x="580" y="4195"/>
            <a:chExt cx="3437" cy="1146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1151" y="5017"/>
              <a:ext cx="44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 </a:t>
              </a:r>
              <a:r>
                <a:rPr lang="en-US" altLang="zh-TW">
                  <a:latin typeface="Symbol" pitchFamily="18" charset="2"/>
                  <a:ea typeface="新細明體" charset="-120"/>
                </a:rPr>
                <a:t></a:t>
              </a:r>
              <a:r>
                <a:rPr lang="en-US" altLang="zh-TW" sz="1400">
                  <a:ea typeface="新細明體" charset="-120"/>
                </a:rPr>
                <a:t>B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1575" y="5073"/>
              <a:ext cx="1448" cy="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549" y="5055"/>
              <a:ext cx="15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</p:txBody>
        </p:sp>
        <p:grpSp>
          <p:nvGrpSpPr>
            <p:cNvPr id="39945" name="Group 8"/>
            <p:cNvGrpSpPr>
              <a:grpSpLocks/>
            </p:cNvGrpSpPr>
            <p:nvPr/>
          </p:nvGrpSpPr>
          <p:grpSpPr bwMode="auto">
            <a:xfrm>
              <a:off x="1745" y="5078"/>
              <a:ext cx="873" cy="233"/>
              <a:chOff x="1745" y="5078"/>
              <a:chExt cx="873" cy="233"/>
            </a:xfrm>
          </p:grpSpPr>
          <p:sp>
            <p:nvSpPr>
              <p:cNvPr id="39967" name="Line 9"/>
              <p:cNvSpPr>
                <a:spLocks noChangeShapeType="1"/>
              </p:cNvSpPr>
              <p:nvPr/>
            </p:nvSpPr>
            <p:spPr bwMode="auto">
              <a:xfrm>
                <a:off x="1745" y="5078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8" name="Line 10"/>
              <p:cNvSpPr>
                <a:spLocks noChangeShapeType="1"/>
              </p:cNvSpPr>
              <p:nvPr/>
            </p:nvSpPr>
            <p:spPr bwMode="auto">
              <a:xfrm>
                <a:off x="2163" y="5078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9" name="Line 11"/>
              <p:cNvSpPr>
                <a:spLocks noChangeShapeType="1"/>
              </p:cNvSpPr>
              <p:nvPr/>
            </p:nvSpPr>
            <p:spPr bwMode="auto">
              <a:xfrm>
                <a:off x="2618" y="5078"/>
                <a:ext cx="0" cy="2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46" name="Line 12"/>
            <p:cNvSpPr>
              <a:spLocks noChangeShapeType="1"/>
            </p:cNvSpPr>
            <p:nvPr/>
          </p:nvSpPr>
          <p:spPr bwMode="auto">
            <a:xfrm>
              <a:off x="1575" y="5191"/>
              <a:ext cx="1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7" name="Rectangle 13"/>
            <p:cNvSpPr>
              <a:spLocks noChangeArrowheads="1"/>
            </p:cNvSpPr>
            <p:nvPr/>
          </p:nvSpPr>
          <p:spPr bwMode="auto">
            <a:xfrm>
              <a:off x="782" y="4241"/>
              <a:ext cx="1437" cy="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773" y="4228"/>
              <a:ext cx="147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</a:p>
          </p:txBody>
        </p:sp>
        <p:grpSp>
          <p:nvGrpSpPr>
            <p:cNvPr id="39949" name="Group 15"/>
            <p:cNvGrpSpPr>
              <a:grpSpLocks/>
            </p:cNvGrpSpPr>
            <p:nvPr/>
          </p:nvGrpSpPr>
          <p:grpSpPr bwMode="auto">
            <a:xfrm>
              <a:off x="951" y="4251"/>
              <a:ext cx="867" cy="365"/>
              <a:chOff x="951" y="4251"/>
              <a:chExt cx="867" cy="365"/>
            </a:xfrm>
          </p:grpSpPr>
          <p:sp>
            <p:nvSpPr>
              <p:cNvPr id="39964" name="Line 16"/>
              <p:cNvSpPr>
                <a:spLocks noChangeShapeType="1"/>
              </p:cNvSpPr>
              <p:nvPr/>
            </p:nvSpPr>
            <p:spPr bwMode="auto">
              <a:xfrm>
                <a:off x="951" y="425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5" name="Line 17"/>
              <p:cNvSpPr>
                <a:spLocks noChangeShapeType="1"/>
              </p:cNvSpPr>
              <p:nvPr/>
            </p:nvSpPr>
            <p:spPr bwMode="auto">
              <a:xfrm>
                <a:off x="1365" y="425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6" name="Line 18"/>
              <p:cNvSpPr>
                <a:spLocks noChangeShapeType="1"/>
              </p:cNvSpPr>
              <p:nvPr/>
            </p:nvSpPr>
            <p:spPr bwMode="auto">
              <a:xfrm>
                <a:off x="1818" y="4251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50" name="Line 19"/>
            <p:cNvSpPr>
              <a:spLocks noChangeShapeType="1"/>
            </p:cNvSpPr>
            <p:nvPr/>
          </p:nvSpPr>
          <p:spPr bwMode="auto">
            <a:xfrm>
              <a:off x="782" y="4364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1" name="Line 20"/>
            <p:cNvSpPr>
              <a:spLocks noChangeShapeType="1"/>
            </p:cNvSpPr>
            <p:nvPr/>
          </p:nvSpPr>
          <p:spPr bwMode="auto">
            <a:xfrm>
              <a:off x="782" y="447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2" name="Rectangle 21"/>
            <p:cNvSpPr>
              <a:spLocks noChangeArrowheads="1"/>
            </p:cNvSpPr>
            <p:nvPr/>
          </p:nvSpPr>
          <p:spPr bwMode="auto">
            <a:xfrm>
              <a:off x="580" y="4195"/>
              <a:ext cx="19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39953" name="Rectangle 22"/>
            <p:cNvSpPr>
              <a:spLocks noChangeArrowheads="1"/>
            </p:cNvSpPr>
            <p:nvPr/>
          </p:nvSpPr>
          <p:spPr bwMode="auto">
            <a:xfrm>
              <a:off x="2561" y="4247"/>
              <a:ext cx="1440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4" name="Rectangle 23"/>
            <p:cNvSpPr>
              <a:spLocks noChangeArrowheads="1"/>
            </p:cNvSpPr>
            <p:nvPr/>
          </p:nvSpPr>
          <p:spPr bwMode="auto">
            <a:xfrm>
              <a:off x="2553" y="4233"/>
              <a:ext cx="146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</p:txBody>
        </p:sp>
        <p:grpSp>
          <p:nvGrpSpPr>
            <p:cNvPr id="39955" name="Group 24"/>
            <p:cNvGrpSpPr>
              <a:grpSpLocks/>
            </p:cNvGrpSpPr>
            <p:nvPr/>
          </p:nvGrpSpPr>
          <p:grpSpPr bwMode="auto">
            <a:xfrm>
              <a:off x="2729" y="4256"/>
              <a:ext cx="870" cy="359"/>
              <a:chOff x="2729" y="4256"/>
              <a:chExt cx="870" cy="359"/>
            </a:xfrm>
          </p:grpSpPr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>
                <a:off x="2729" y="425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>
                <a:off x="3146" y="425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9963" name="Line 27"/>
              <p:cNvSpPr>
                <a:spLocks noChangeShapeType="1"/>
              </p:cNvSpPr>
              <p:nvPr/>
            </p:nvSpPr>
            <p:spPr bwMode="auto">
              <a:xfrm>
                <a:off x="3599" y="4256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9956" name="Line 28"/>
            <p:cNvSpPr>
              <a:spLocks noChangeShapeType="1"/>
            </p:cNvSpPr>
            <p:nvPr/>
          </p:nvSpPr>
          <p:spPr bwMode="auto">
            <a:xfrm>
              <a:off x="2561" y="4366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7" name="Line 29"/>
            <p:cNvSpPr>
              <a:spLocks noChangeShapeType="1"/>
            </p:cNvSpPr>
            <p:nvPr/>
          </p:nvSpPr>
          <p:spPr bwMode="auto">
            <a:xfrm>
              <a:off x="2561" y="4478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58" name="Rectangle 30"/>
            <p:cNvSpPr>
              <a:spLocks noChangeArrowheads="1"/>
            </p:cNvSpPr>
            <p:nvPr/>
          </p:nvSpPr>
          <p:spPr bwMode="auto">
            <a:xfrm>
              <a:off x="2360" y="4200"/>
              <a:ext cx="18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39959" name="Arc 31"/>
            <p:cNvSpPr>
              <a:spLocks/>
            </p:cNvSpPr>
            <p:nvPr/>
          </p:nvSpPr>
          <p:spPr bwMode="auto">
            <a:xfrm>
              <a:off x="1737" y="4700"/>
              <a:ext cx="252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960" name="Arc 32"/>
            <p:cNvSpPr>
              <a:spLocks/>
            </p:cNvSpPr>
            <p:nvPr/>
          </p:nvSpPr>
          <p:spPr bwMode="auto">
            <a:xfrm>
              <a:off x="2674" y="4685"/>
              <a:ext cx="252" cy="3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Traditional Set Operations: </a:t>
            </a:r>
            <a:r>
              <a:rPr lang="en-US" altLang="zh-TW" smtClean="0"/>
              <a:t>DIFFERENCE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95400"/>
            <a:ext cx="9080500" cy="4648200"/>
          </a:xfrm>
        </p:spPr>
        <p:txBody>
          <a:bodyPr/>
          <a:lstStyle/>
          <a:p>
            <a:pPr lvl="2" eaLnBrk="1" hangingPunct="1"/>
            <a:r>
              <a:rPr lang="en-US" altLang="zh-TW" sz="1800" b="1" smtClean="0"/>
              <a:t>A, B: </a:t>
            </a:r>
            <a:r>
              <a:rPr lang="en-US" altLang="zh-TW" sz="1800" smtClean="0"/>
              <a:t>two </a:t>
            </a:r>
            <a:r>
              <a:rPr lang="en-US" altLang="zh-TW" sz="1800" u="sng" smtClean="0"/>
              <a:t>union-compatible</a:t>
            </a:r>
            <a:r>
              <a:rPr lang="en-US" altLang="zh-TW" sz="1800" smtClean="0"/>
              <a:t> relations.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		A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		B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b="1" smtClean="0"/>
              <a:t>A MINUS B:</a:t>
            </a:r>
          </a:p>
          <a:p>
            <a:pPr lvl="3" eaLnBrk="1" hangingPunct="1"/>
            <a:r>
              <a:rPr lang="en-US" altLang="zh-TW" sz="1600" b="1" smtClean="0"/>
              <a:t>Heading:</a:t>
            </a:r>
            <a:r>
              <a:rPr lang="en-US" altLang="zh-TW" sz="1600" smtClean="0"/>
              <a:t>   (X</a:t>
            </a:r>
            <a:r>
              <a:rPr lang="en-US" altLang="zh-TW" sz="1600" baseline="-25000" smtClean="0"/>
              <a:t>1</a:t>
            </a:r>
            <a:r>
              <a:rPr lang="en-US" altLang="zh-TW" sz="1600" smtClean="0"/>
              <a:t>,...,X</a:t>
            </a:r>
            <a:r>
              <a:rPr lang="en-US" altLang="zh-TW" sz="1600" baseline="-25000" smtClean="0"/>
              <a:t>m</a:t>
            </a:r>
            <a:r>
              <a:rPr lang="en-US" altLang="zh-TW" sz="1600" smtClean="0"/>
              <a:t>)</a:t>
            </a:r>
          </a:p>
          <a:p>
            <a:pPr lvl="3" eaLnBrk="1" hangingPunct="1"/>
            <a:r>
              <a:rPr lang="en-US" altLang="zh-TW" sz="1600" b="1" smtClean="0"/>
              <a:t>Body:</a:t>
            </a:r>
            <a:r>
              <a:rPr lang="en-US" altLang="zh-TW" sz="1600" smtClean="0"/>
              <a:t> the set of all tuples t belonging to A and not to B.</a:t>
            </a:r>
          </a:p>
          <a:p>
            <a:pPr lvl="2" eaLnBrk="1" hangingPunct="1"/>
            <a:r>
              <a:rPr lang="en-US" altLang="zh-TW" sz="1800" b="1" smtClean="0"/>
              <a:t>Association: </a:t>
            </a:r>
            <a:r>
              <a:rPr lang="en-US" altLang="zh-TW" sz="1800" smtClean="0"/>
              <a:t>No!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(A </a:t>
            </a:r>
            <a:r>
              <a:rPr lang="en-US" altLang="zh-TW" sz="1800" smtClean="0">
                <a:latin typeface="Symbol" pitchFamily="18" charset="2"/>
              </a:rPr>
              <a:t></a:t>
            </a:r>
            <a:r>
              <a:rPr lang="en-US" altLang="zh-TW" sz="1800" smtClean="0"/>
              <a:t> B) </a:t>
            </a:r>
            <a:r>
              <a:rPr lang="en-US" altLang="zh-TW" sz="1800" smtClean="0">
                <a:latin typeface="Symbol" pitchFamily="18" charset="2"/>
              </a:rPr>
              <a:t></a:t>
            </a:r>
            <a:r>
              <a:rPr lang="en-US" altLang="zh-TW" sz="1800" smtClean="0"/>
              <a:t> C </a:t>
            </a:r>
            <a:r>
              <a:rPr lang="en-US" altLang="zh-TW" sz="1800" smtClean="0">
                <a:latin typeface="Symbol" pitchFamily="18" charset="2"/>
              </a:rPr>
              <a:t></a:t>
            </a:r>
            <a:r>
              <a:rPr lang="en-US" altLang="zh-TW" sz="1800" smtClean="0"/>
              <a:t> A </a:t>
            </a:r>
            <a:r>
              <a:rPr lang="en-US" altLang="zh-TW" sz="1800" smtClean="0">
                <a:latin typeface="Symbol" pitchFamily="18" charset="2"/>
              </a:rPr>
              <a:t></a:t>
            </a:r>
            <a:r>
              <a:rPr lang="en-US" altLang="zh-TW" sz="1800" smtClean="0"/>
              <a:t> ( B </a:t>
            </a:r>
            <a:r>
              <a:rPr lang="en-US" altLang="zh-TW" sz="1800" smtClean="0">
                <a:latin typeface="Symbol" pitchFamily="18" charset="2"/>
              </a:rPr>
              <a:t></a:t>
            </a:r>
            <a:r>
              <a:rPr lang="en-US" altLang="zh-TW" sz="1800" smtClean="0"/>
              <a:t>C )</a:t>
            </a:r>
          </a:p>
          <a:p>
            <a:pPr lvl="2" eaLnBrk="1" hangingPunct="1"/>
            <a:r>
              <a:rPr lang="en-US" altLang="zh-TW" sz="1800" b="1" smtClean="0"/>
              <a:t>Commutative: </a:t>
            </a:r>
            <a:r>
              <a:rPr lang="en-US" altLang="zh-TW" sz="1800" smtClean="0"/>
              <a:t>No!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 A </a:t>
            </a:r>
            <a:r>
              <a:rPr lang="en-US" altLang="zh-TW" sz="1800" smtClean="0">
                <a:latin typeface="Symbol" pitchFamily="18" charset="2"/>
              </a:rPr>
              <a:t></a:t>
            </a:r>
            <a:r>
              <a:rPr lang="en-US" altLang="zh-TW" sz="1800" smtClean="0"/>
              <a:t> B </a:t>
            </a:r>
            <a:r>
              <a:rPr lang="en-US" altLang="zh-TW" sz="1800" smtClean="0">
                <a:latin typeface="Symbol" pitchFamily="18" charset="2"/>
              </a:rPr>
              <a:t></a:t>
            </a:r>
            <a:r>
              <a:rPr lang="en-US" altLang="zh-TW" sz="1800" smtClean="0"/>
              <a:t> B </a:t>
            </a:r>
            <a:r>
              <a:rPr lang="en-US" altLang="zh-TW" sz="1800" smtClean="0">
                <a:latin typeface="Symbol" pitchFamily="18" charset="2"/>
              </a:rPr>
              <a:t></a:t>
            </a:r>
            <a:r>
              <a:rPr lang="en-US" altLang="zh-TW" sz="1800" smtClean="0"/>
              <a:t> A</a:t>
            </a:r>
          </a:p>
          <a:p>
            <a:pPr eaLnBrk="1" hangingPunct="1"/>
            <a:endParaRPr lang="en-US" altLang="zh-TW" sz="2000" smtClean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449763" y="3500438"/>
            <a:ext cx="5405437" cy="2522537"/>
            <a:chOff x="445" y="3914"/>
            <a:chExt cx="3460" cy="1589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1052" y="4699"/>
              <a:ext cx="1935" cy="804"/>
              <a:chOff x="1052" y="4699"/>
              <a:chExt cx="1935" cy="804"/>
            </a:xfrm>
          </p:grpSpPr>
          <p:sp>
            <p:nvSpPr>
              <p:cNvPr id="40987" name="Rectangle 6"/>
              <p:cNvSpPr>
                <a:spLocks noChangeArrowheads="1"/>
              </p:cNvSpPr>
              <p:nvPr/>
            </p:nvSpPr>
            <p:spPr bwMode="auto">
              <a:xfrm>
                <a:off x="1061" y="4699"/>
                <a:ext cx="42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A </a:t>
                </a:r>
                <a:r>
                  <a:rPr lang="en-US" altLang="zh-TW">
                    <a:latin typeface="Symbol" pitchFamily="18" charset="2"/>
                    <a:ea typeface="新細明體" charset="-120"/>
                  </a:rPr>
                  <a:t></a:t>
                </a:r>
                <a:r>
                  <a:rPr lang="en-US" altLang="zh-TW" sz="1400"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0988" name="Rectangle 7"/>
              <p:cNvSpPr>
                <a:spLocks noChangeArrowheads="1"/>
              </p:cNvSpPr>
              <p:nvPr/>
            </p:nvSpPr>
            <p:spPr bwMode="auto">
              <a:xfrm>
                <a:off x="1485" y="4755"/>
                <a:ext cx="1448" cy="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9" name="Rectangle 8"/>
              <p:cNvSpPr>
                <a:spLocks noChangeArrowheads="1"/>
              </p:cNvSpPr>
              <p:nvPr/>
            </p:nvSpPr>
            <p:spPr bwMode="auto">
              <a:xfrm>
                <a:off x="1459" y="4737"/>
                <a:ext cx="15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 Clark           20           London</a:t>
                </a:r>
              </a:p>
            </p:txBody>
          </p:sp>
          <p:grpSp>
            <p:nvGrpSpPr>
              <p:cNvPr id="40990" name="Group 9"/>
              <p:cNvGrpSpPr>
                <a:grpSpLocks/>
              </p:cNvGrpSpPr>
              <p:nvPr/>
            </p:nvGrpSpPr>
            <p:grpSpPr bwMode="auto">
              <a:xfrm>
                <a:off x="1655" y="4760"/>
                <a:ext cx="873" cy="233"/>
                <a:chOff x="1655" y="4760"/>
                <a:chExt cx="873" cy="233"/>
              </a:xfrm>
            </p:grpSpPr>
            <p:sp>
              <p:nvSpPr>
                <p:cNvPr id="41000" name="Line 10"/>
                <p:cNvSpPr>
                  <a:spLocks noChangeShapeType="1"/>
                </p:cNvSpPr>
                <p:nvPr/>
              </p:nvSpPr>
              <p:spPr bwMode="auto">
                <a:xfrm>
                  <a:off x="1655" y="476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001" name="Line 11"/>
                <p:cNvSpPr>
                  <a:spLocks noChangeShapeType="1"/>
                </p:cNvSpPr>
                <p:nvPr/>
              </p:nvSpPr>
              <p:spPr bwMode="auto">
                <a:xfrm>
                  <a:off x="2073" y="476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002" name="Line 12"/>
                <p:cNvSpPr>
                  <a:spLocks noChangeShapeType="1"/>
                </p:cNvSpPr>
                <p:nvPr/>
              </p:nvSpPr>
              <p:spPr bwMode="auto">
                <a:xfrm>
                  <a:off x="2528" y="476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0991" name="Line 13"/>
              <p:cNvSpPr>
                <a:spLocks noChangeShapeType="1"/>
              </p:cNvSpPr>
              <p:nvPr/>
            </p:nvSpPr>
            <p:spPr bwMode="auto">
              <a:xfrm>
                <a:off x="1485" y="4873"/>
                <a:ext cx="14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2" name="Rectangle 14"/>
              <p:cNvSpPr>
                <a:spLocks noChangeArrowheads="1"/>
              </p:cNvSpPr>
              <p:nvPr/>
            </p:nvSpPr>
            <p:spPr bwMode="auto">
              <a:xfrm>
                <a:off x="1052" y="5208"/>
                <a:ext cx="393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400">
                    <a:ea typeface="新細明體" charset="-120"/>
                  </a:rPr>
                  <a:t>B </a:t>
                </a:r>
                <a:r>
                  <a:rPr lang="en-US" altLang="zh-TW" sz="1400">
                    <a:latin typeface="Symbol" pitchFamily="18" charset="2"/>
                    <a:ea typeface="新細明體" charset="-120"/>
                  </a:rPr>
                  <a:t></a:t>
                </a:r>
                <a:r>
                  <a:rPr lang="en-US" altLang="zh-TW" sz="1400">
                    <a:ea typeface="新細明體" charset="-120"/>
                  </a:rPr>
                  <a:t> A</a:t>
                </a:r>
              </a:p>
            </p:txBody>
          </p:sp>
          <p:sp>
            <p:nvSpPr>
              <p:cNvPr id="40993" name="Rectangle 15"/>
              <p:cNvSpPr>
                <a:spLocks noChangeArrowheads="1"/>
              </p:cNvSpPr>
              <p:nvPr/>
            </p:nvSpPr>
            <p:spPr bwMode="auto">
              <a:xfrm>
                <a:off x="1476" y="5235"/>
                <a:ext cx="1448" cy="2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94" name="Rectangle 16"/>
              <p:cNvSpPr>
                <a:spLocks noChangeArrowheads="1"/>
              </p:cNvSpPr>
              <p:nvPr/>
            </p:nvSpPr>
            <p:spPr bwMode="auto">
              <a:xfrm>
                <a:off x="1450" y="5217"/>
                <a:ext cx="15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  Jones           20           London</a:t>
                </a:r>
              </a:p>
            </p:txBody>
          </p:sp>
          <p:grpSp>
            <p:nvGrpSpPr>
              <p:cNvPr id="40995" name="Group 17"/>
              <p:cNvGrpSpPr>
                <a:grpSpLocks/>
              </p:cNvGrpSpPr>
              <p:nvPr/>
            </p:nvGrpSpPr>
            <p:grpSpPr bwMode="auto">
              <a:xfrm>
                <a:off x="1646" y="5240"/>
                <a:ext cx="873" cy="233"/>
                <a:chOff x="1646" y="5240"/>
                <a:chExt cx="873" cy="233"/>
              </a:xfrm>
            </p:grpSpPr>
            <p:sp>
              <p:nvSpPr>
                <p:cNvPr id="40997" name="Line 18"/>
                <p:cNvSpPr>
                  <a:spLocks noChangeShapeType="1"/>
                </p:cNvSpPr>
                <p:nvPr/>
              </p:nvSpPr>
              <p:spPr bwMode="auto">
                <a:xfrm>
                  <a:off x="1646" y="524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0998" name="Line 19"/>
                <p:cNvSpPr>
                  <a:spLocks noChangeShapeType="1"/>
                </p:cNvSpPr>
                <p:nvPr/>
              </p:nvSpPr>
              <p:spPr bwMode="auto">
                <a:xfrm>
                  <a:off x="2064" y="524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0999" name="Line 20"/>
                <p:cNvSpPr>
                  <a:spLocks noChangeShapeType="1"/>
                </p:cNvSpPr>
                <p:nvPr/>
              </p:nvSpPr>
              <p:spPr bwMode="auto">
                <a:xfrm>
                  <a:off x="2519" y="5240"/>
                  <a:ext cx="0" cy="2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0996" name="Line 21"/>
              <p:cNvSpPr>
                <a:spLocks noChangeShapeType="1"/>
              </p:cNvSpPr>
              <p:nvPr/>
            </p:nvSpPr>
            <p:spPr bwMode="auto">
              <a:xfrm>
                <a:off x="1476" y="5353"/>
                <a:ext cx="14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67" name="Rectangle 22"/>
            <p:cNvSpPr>
              <a:spLocks noChangeArrowheads="1"/>
            </p:cNvSpPr>
            <p:nvPr/>
          </p:nvSpPr>
          <p:spPr bwMode="auto">
            <a:xfrm>
              <a:off x="647" y="3960"/>
              <a:ext cx="1437" cy="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68" name="Rectangle 23"/>
            <p:cNvSpPr>
              <a:spLocks noChangeArrowheads="1"/>
            </p:cNvSpPr>
            <p:nvPr/>
          </p:nvSpPr>
          <p:spPr bwMode="auto">
            <a:xfrm>
              <a:off x="638" y="3947"/>
              <a:ext cx="1496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</a:p>
          </p:txBody>
        </p:sp>
        <p:grpSp>
          <p:nvGrpSpPr>
            <p:cNvPr id="40969" name="Group 24"/>
            <p:cNvGrpSpPr>
              <a:grpSpLocks/>
            </p:cNvGrpSpPr>
            <p:nvPr/>
          </p:nvGrpSpPr>
          <p:grpSpPr bwMode="auto">
            <a:xfrm>
              <a:off x="816" y="3970"/>
              <a:ext cx="867" cy="365"/>
              <a:chOff x="816" y="3970"/>
              <a:chExt cx="867" cy="365"/>
            </a:xfrm>
          </p:grpSpPr>
          <p:sp>
            <p:nvSpPr>
              <p:cNvPr id="40984" name="Line 25"/>
              <p:cNvSpPr>
                <a:spLocks noChangeShapeType="1"/>
              </p:cNvSpPr>
              <p:nvPr/>
            </p:nvSpPr>
            <p:spPr bwMode="auto">
              <a:xfrm>
                <a:off x="816" y="3970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5" name="Line 26"/>
              <p:cNvSpPr>
                <a:spLocks noChangeShapeType="1"/>
              </p:cNvSpPr>
              <p:nvPr/>
            </p:nvSpPr>
            <p:spPr bwMode="auto">
              <a:xfrm>
                <a:off x="1230" y="3970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6" name="Line 27"/>
              <p:cNvSpPr>
                <a:spLocks noChangeShapeType="1"/>
              </p:cNvSpPr>
              <p:nvPr/>
            </p:nvSpPr>
            <p:spPr bwMode="auto">
              <a:xfrm>
                <a:off x="1683" y="3970"/>
                <a:ext cx="0" cy="3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70" name="Line 28"/>
            <p:cNvSpPr>
              <a:spLocks noChangeShapeType="1"/>
            </p:cNvSpPr>
            <p:nvPr/>
          </p:nvSpPr>
          <p:spPr bwMode="auto">
            <a:xfrm>
              <a:off x="647" y="408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1" name="Line 29"/>
            <p:cNvSpPr>
              <a:spLocks noChangeShapeType="1"/>
            </p:cNvSpPr>
            <p:nvPr/>
          </p:nvSpPr>
          <p:spPr bwMode="auto">
            <a:xfrm>
              <a:off x="647" y="419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2" name="Rectangle 30"/>
            <p:cNvSpPr>
              <a:spLocks noChangeArrowheads="1"/>
            </p:cNvSpPr>
            <p:nvPr/>
          </p:nvSpPr>
          <p:spPr bwMode="auto">
            <a:xfrm>
              <a:off x="445" y="3914"/>
              <a:ext cx="19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0973" name="Rectangle 31"/>
            <p:cNvSpPr>
              <a:spLocks noChangeArrowheads="1"/>
            </p:cNvSpPr>
            <p:nvPr/>
          </p:nvSpPr>
          <p:spPr bwMode="auto">
            <a:xfrm>
              <a:off x="2426" y="3966"/>
              <a:ext cx="1440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4" name="Rectangle 32"/>
            <p:cNvSpPr>
              <a:spLocks noChangeArrowheads="1"/>
            </p:cNvSpPr>
            <p:nvPr/>
          </p:nvSpPr>
          <p:spPr bwMode="auto">
            <a:xfrm>
              <a:off x="2418" y="3952"/>
              <a:ext cx="1487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S2    Jones            10             Paris</a:t>
              </a:r>
            </a:p>
          </p:txBody>
        </p:sp>
        <p:grpSp>
          <p:nvGrpSpPr>
            <p:cNvPr id="40975" name="Group 33"/>
            <p:cNvGrpSpPr>
              <a:grpSpLocks/>
            </p:cNvGrpSpPr>
            <p:nvPr/>
          </p:nvGrpSpPr>
          <p:grpSpPr bwMode="auto">
            <a:xfrm>
              <a:off x="2594" y="3975"/>
              <a:ext cx="870" cy="359"/>
              <a:chOff x="2594" y="3975"/>
              <a:chExt cx="870" cy="359"/>
            </a:xfrm>
          </p:grpSpPr>
          <p:sp>
            <p:nvSpPr>
              <p:cNvPr id="40981" name="Line 34"/>
              <p:cNvSpPr>
                <a:spLocks noChangeShapeType="1"/>
              </p:cNvSpPr>
              <p:nvPr/>
            </p:nvSpPr>
            <p:spPr bwMode="auto">
              <a:xfrm>
                <a:off x="2594" y="3975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2" name="Line 35"/>
              <p:cNvSpPr>
                <a:spLocks noChangeShapeType="1"/>
              </p:cNvSpPr>
              <p:nvPr/>
            </p:nvSpPr>
            <p:spPr bwMode="auto">
              <a:xfrm>
                <a:off x="3011" y="3975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0983" name="Line 36"/>
              <p:cNvSpPr>
                <a:spLocks noChangeShapeType="1"/>
              </p:cNvSpPr>
              <p:nvPr/>
            </p:nvSpPr>
            <p:spPr bwMode="auto">
              <a:xfrm>
                <a:off x="3464" y="3975"/>
                <a:ext cx="0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0976" name="Line 37"/>
            <p:cNvSpPr>
              <a:spLocks noChangeShapeType="1"/>
            </p:cNvSpPr>
            <p:nvPr/>
          </p:nvSpPr>
          <p:spPr bwMode="auto">
            <a:xfrm>
              <a:off x="2426" y="4085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7" name="Line 38"/>
            <p:cNvSpPr>
              <a:spLocks noChangeShapeType="1"/>
            </p:cNvSpPr>
            <p:nvPr/>
          </p:nvSpPr>
          <p:spPr bwMode="auto">
            <a:xfrm>
              <a:off x="2426" y="4197"/>
              <a:ext cx="14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78" name="Rectangle 39"/>
            <p:cNvSpPr>
              <a:spLocks noChangeArrowheads="1"/>
            </p:cNvSpPr>
            <p:nvPr/>
          </p:nvSpPr>
          <p:spPr bwMode="auto">
            <a:xfrm>
              <a:off x="2225" y="3919"/>
              <a:ext cx="19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40979" name="Arc 40"/>
            <p:cNvSpPr>
              <a:spLocks/>
            </p:cNvSpPr>
            <p:nvPr/>
          </p:nvSpPr>
          <p:spPr bwMode="auto">
            <a:xfrm>
              <a:off x="1602" y="4419"/>
              <a:ext cx="252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980" name="Arc 41"/>
            <p:cNvSpPr>
              <a:spLocks/>
            </p:cNvSpPr>
            <p:nvPr/>
          </p:nvSpPr>
          <p:spPr bwMode="auto">
            <a:xfrm>
              <a:off x="2539" y="4404"/>
              <a:ext cx="252" cy="3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4"/>
                    <a:pt x="9618" y="47"/>
                    <a:pt x="21514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Traditional Set Operations: </a:t>
            </a:r>
            <a:r>
              <a:rPr lang="en-US" altLang="zh-TW" sz="3400" smtClean="0"/>
              <a:t>TIMES</a:t>
            </a:r>
            <a:r>
              <a:rPr lang="en-US" altLang="zh-TW" sz="3800" smtClean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100" smtClean="0"/>
              <a:t>Extended Cartesian Product (</a:t>
            </a:r>
            <a:r>
              <a:rPr lang="en-US" altLang="zh-TW" sz="2100" b="1" smtClean="0"/>
              <a:t>x</a:t>
            </a:r>
            <a:r>
              <a:rPr lang="en-US" altLang="zh-TW" sz="2100" smtClean="0"/>
              <a:t>):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Given: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A  = { a | a= (a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,...,a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B  = { b | b= (b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,...,b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Mathematical Cartesian product: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A x B = { t | t=((a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,...,a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),(b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,...,b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))}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Extended Cartesian Product: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A x B = { t | t= (a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,...,a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,b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,...,b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)}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                    Coalescing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b="1" u="sng" smtClean="0"/>
              <a:t>Product Compatibility</a:t>
            </a:r>
            <a:r>
              <a:rPr lang="en-US" altLang="zh-TW" sz="1800" b="1" smtClean="0"/>
              <a:t>:</a:t>
            </a:r>
            <a:r>
              <a:rPr lang="en-US" altLang="zh-TW" sz="1800" smtClean="0"/>
              <a:t> two relations are product-compatible iff their </a:t>
            </a:r>
            <a:r>
              <a:rPr lang="en-US" altLang="zh-TW" sz="1800" b="1" i="1" u="sng" smtClean="0"/>
              <a:t>headings are disjoint.</a:t>
            </a:r>
            <a:endParaRPr lang="en-US" altLang="zh-TW" sz="1800" b="1" i="1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&lt;e.g.1&gt;  </a:t>
            </a:r>
            <a:r>
              <a:rPr lang="en-US" altLang="zh-TW" sz="1600" smtClean="0"/>
              <a:t>A (S#, SNAME)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          B (P#, PNAME, COLOR) 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en-US" altLang="zh-TW" sz="1500" smtClean="0"/>
          </a:p>
          <a:p>
            <a:pPr lvl="2" eaLnBrk="1" hangingPunct="1">
              <a:lnSpc>
                <a:spcPct val="60000"/>
              </a:lnSpc>
              <a:buFontTx/>
              <a:buNone/>
            </a:pPr>
            <a:endParaRPr lang="en-US" altLang="zh-TW" sz="15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500" smtClean="0"/>
              <a:t>                    </a:t>
            </a:r>
            <a:r>
              <a:rPr lang="en-US" altLang="zh-TW" sz="1600" smtClean="0"/>
              <a:t>A and B are product compatible!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288088" y="1741488"/>
            <a:ext cx="2779712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 = {x, y}</a:t>
            </a:r>
          </a:p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B = {y, z}</a:t>
            </a:r>
          </a:p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A x B = {(x,y),(x,z),(y,y),(y,z)}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431088" y="1447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math.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 rot="-5400000">
            <a:off x="3833813" y="3862387"/>
            <a:ext cx="165100" cy="2127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 rot="16200000" flipH="1">
            <a:off x="3836987" y="5459413"/>
            <a:ext cx="231775" cy="438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TW" altLang="zh-TW" sz="1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484688" y="5427663"/>
            <a:ext cx="33639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A x B (S#, SNAME, P#, PNAME, COLOR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Traditional Set Operations: </a:t>
            </a:r>
            <a:r>
              <a:rPr lang="en-US" altLang="zh-TW" sz="3400" smtClean="0"/>
              <a:t>TIMES </a:t>
            </a:r>
            <a:r>
              <a:rPr lang="en-US" altLang="zh-TW" sz="2000" b="0" smtClean="0"/>
              <a:t>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Tx/>
              <a:buNone/>
            </a:pPr>
            <a:r>
              <a:rPr lang="en-US" altLang="zh-TW" smtClean="0"/>
              <a:t>&lt;e.g.2&gt;  </a:t>
            </a:r>
            <a:r>
              <a:rPr lang="en-US" altLang="zh-TW" sz="1800" smtClean="0"/>
              <a:t>S (S#, SNAME, STATUS, CITY)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               P (P#, PNAME, COLOR, WEIGHT, </a:t>
            </a:r>
            <a:r>
              <a:rPr lang="en-US" altLang="zh-TW" sz="1800" b="1" smtClean="0"/>
              <a:t>CITY</a:t>
            </a:r>
            <a:r>
              <a:rPr lang="en-US" altLang="zh-TW" sz="1800" smtClean="0"/>
              <a:t>) 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endParaRPr lang="en-US" altLang="zh-TW" sz="1600" smtClean="0"/>
          </a:p>
          <a:p>
            <a:pPr lvl="3" eaLnBrk="1" hangingPunct="1">
              <a:lnSpc>
                <a:spcPct val="60000"/>
              </a:lnSpc>
              <a:buFontTx/>
              <a:buNone/>
            </a:pPr>
            <a:endParaRPr lang="en-US" altLang="zh-TW" sz="1600" smtClean="0"/>
          </a:p>
          <a:p>
            <a:pPr lvl="3" eaLnBrk="1" hangingPunct="1">
              <a:buFontTx/>
              <a:buNone/>
            </a:pPr>
            <a:r>
              <a:rPr lang="en-US" altLang="zh-TW" sz="1600" smtClean="0"/>
              <a:t>                    </a:t>
            </a:r>
            <a:r>
              <a:rPr lang="en-US" altLang="zh-TW" sz="1800" smtClean="0"/>
              <a:t>S and P are </a:t>
            </a:r>
            <a:r>
              <a:rPr lang="en-US" altLang="zh-TW" sz="1800" b="1" i="1" smtClean="0"/>
              <a:t>not</a:t>
            </a:r>
            <a:r>
              <a:rPr lang="en-US" altLang="zh-TW" sz="1800" smtClean="0"/>
              <a:t> product compatible!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endParaRPr lang="en-US" altLang="zh-TW" sz="1800" smtClean="0"/>
          </a:p>
          <a:p>
            <a:pPr lvl="3" eaLnBrk="1" hangingPunct="1">
              <a:lnSpc>
                <a:spcPct val="60000"/>
              </a:lnSpc>
              <a:buFontTx/>
              <a:buNone/>
            </a:pPr>
            <a:endParaRPr lang="en-US" altLang="zh-TW" sz="1800" smtClean="0"/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               P RENAME CITY AS</a:t>
            </a:r>
            <a:r>
              <a:rPr lang="en-US" altLang="zh-TW" sz="1800" b="1" smtClean="0"/>
              <a:t> PCITY</a:t>
            </a:r>
            <a:r>
              <a:rPr lang="en-US" altLang="zh-TW" sz="1800" smtClean="0"/>
              <a:t>; </a:t>
            </a: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16200000" flipH="1">
            <a:off x="4297363" y="2108200"/>
            <a:ext cx="234950" cy="438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rot="16200000" flipH="1">
            <a:off x="4297363" y="2794000"/>
            <a:ext cx="234950" cy="438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881563" y="2205038"/>
            <a:ext cx="20701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S x P (S#, ..., CITY, ..., </a:t>
            </a:r>
            <a:r>
              <a:rPr lang="en-US" altLang="zh-TW" sz="1200" b="1">
                <a:latin typeface="Times New Roman" pitchFamily="18" charset="0"/>
                <a:ea typeface="新細明體" charset="-120"/>
              </a:rPr>
              <a:t>CITY</a:t>
            </a:r>
            <a:r>
              <a:rPr lang="en-US" altLang="zh-TW" sz="12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051175" y="3657600"/>
            <a:ext cx="2574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 x P (</a:t>
            </a:r>
            <a:r>
              <a:rPr lang="en-US" altLang="zh-TW" sz="1400">
                <a:latin typeface="Times New Roman" pitchFamily="18" charset="0"/>
                <a:ea typeface="新細明體" charset="-120"/>
              </a:rPr>
              <a:t>S#, ..., CITY, ..., </a:t>
            </a:r>
            <a:r>
              <a:rPr lang="en-US" altLang="zh-TW" sz="1400" b="1">
                <a:latin typeface="Times New Roman" pitchFamily="18" charset="0"/>
                <a:ea typeface="新細明體" charset="-120"/>
              </a:rPr>
              <a:t>PCITY</a:t>
            </a:r>
            <a:r>
              <a:rPr lang="en-US" altLang="zh-TW" sz="16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Traditional Set Operations:</a:t>
            </a:r>
            <a:r>
              <a:rPr lang="en-US" altLang="zh-TW" smtClean="0"/>
              <a:t> TIMES</a:t>
            </a:r>
            <a:r>
              <a:rPr lang="en-US" altLang="zh-TW" sz="3200" smtClean="0"/>
              <a:t> </a:t>
            </a:r>
            <a:r>
              <a:rPr lang="en-US" altLang="zh-TW" sz="1800" b="0" smtClean="0"/>
              <a:t>(cont.)</a:t>
            </a:r>
            <a:r>
              <a:rPr lang="en-US" altLang="zh-TW" sz="2400" smtClean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smtClean="0"/>
              <a:t>A, B: two product-compatible relations.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/>
              <a:t> 		A : (X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,...,X</a:t>
            </a:r>
            <a:r>
              <a:rPr lang="en-US" altLang="zh-TW" sz="2000" baseline="-25000" smtClean="0"/>
              <a:t>m</a:t>
            </a:r>
            <a:r>
              <a:rPr lang="en-US" altLang="zh-TW" sz="2000" smtClean="0"/>
              <a:t>), A  = { a | a = (a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,...,a</a:t>
            </a:r>
            <a:r>
              <a:rPr lang="en-US" altLang="zh-TW" sz="2000" baseline="-25000" smtClean="0"/>
              <a:t>m</a:t>
            </a:r>
            <a:r>
              <a:rPr lang="en-US" altLang="zh-TW" sz="2000" smtClean="0"/>
              <a:t>)}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/>
              <a:t>       	B : (Y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,...,Y</a:t>
            </a:r>
            <a:r>
              <a:rPr lang="en-US" altLang="zh-TW" sz="2000" baseline="-25000" smtClean="0"/>
              <a:t>n</a:t>
            </a:r>
            <a:r>
              <a:rPr lang="en-US" altLang="zh-TW" sz="2000" smtClean="0"/>
              <a:t>),  B  = { b | b = (b</a:t>
            </a:r>
            <a:r>
              <a:rPr lang="en-US" altLang="zh-TW" sz="2000" baseline="-25000" smtClean="0"/>
              <a:t>1</a:t>
            </a:r>
            <a:r>
              <a:rPr lang="en-US" altLang="zh-TW" sz="2000" smtClean="0"/>
              <a:t>,...,b</a:t>
            </a:r>
            <a:r>
              <a:rPr lang="en-US" altLang="zh-TW" sz="2000" baseline="-25000" smtClean="0"/>
              <a:t>n</a:t>
            </a:r>
            <a:r>
              <a:rPr lang="en-US" altLang="zh-TW" sz="2000" smtClean="0"/>
              <a:t>)}</a:t>
            </a:r>
          </a:p>
          <a:p>
            <a:pPr lvl="1" eaLnBrk="1" hangingPunct="1"/>
            <a:r>
              <a:rPr lang="en-US" altLang="zh-TW" sz="2000" b="1" smtClean="0"/>
              <a:t>A TIMES B: (A x B)</a:t>
            </a:r>
          </a:p>
          <a:p>
            <a:pPr lvl="2" eaLnBrk="1" hangingPunct="1"/>
            <a:r>
              <a:rPr lang="en-US" altLang="zh-TW" sz="1800" b="1" smtClean="0"/>
              <a:t>Heading:</a:t>
            </a:r>
            <a:r>
              <a:rPr lang="en-US" altLang="zh-TW" sz="1800" smtClean="0"/>
              <a:t>  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m,</a:t>
            </a:r>
            <a:r>
              <a:rPr lang="en-US" altLang="zh-TW" sz="1800" smtClean="0"/>
              <a:t>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b="1" smtClean="0"/>
              <a:t>Body:</a:t>
            </a:r>
            <a:r>
              <a:rPr lang="en-US" altLang="zh-TW" sz="1800" smtClean="0"/>
              <a:t>    { c | c = (a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,...,a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,b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,...,b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)}</a:t>
            </a:r>
          </a:p>
          <a:p>
            <a:pPr lvl="1" eaLnBrk="1" hangingPunct="1"/>
            <a:r>
              <a:rPr lang="en-US" altLang="zh-TW" sz="2000" b="1" smtClean="0"/>
              <a:t>Association: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/>
              <a:t>      (A x B) x C = A x (B x C)</a:t>
            </a:r>
          </a:p>
          <a:p>
            <a:pPr lvl="1" eaLnBrk="1" hangingPunct="1"/>
            <a:r>
              <a:rPr lang="en-US" altLang="zh-TW" sz="2000" b="1" smtClean="0"/>
              <a:t>Commutative: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/>
              <a:t>       A x B = B x A</a:t>
            </a:r>
          </a:p>
          <a:p>
            <a:pPr eaLnBrk="1" hangingPunct="1"/>
            <a:endParaRPr lang="en-US" altLang="zh-TW" sz="2000" smtClean="0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5265738" y="3886200"/>
            <a:ext cx="1897062" cy="1611313"/>
            <a:chOff x="699" y="3169"/>
            <a:chExt cx="1195" cy="1015"/>
          </a:xfrm>
        </p:grpSpPr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750" y="3364"/>
              <a:ext cx="328" cy="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S5</a:t>
              </a:r>
            </a:p>
          </p:txBody>
        </p:sp>
        <p:sp>
          <p:nvSpPr>
            <p:cNvPr id="44045" name="Line 6"/>
            <p:cNvSpPr>
              <a:spLocks noChangeShapeType="1"/>
            </p:cNvSpPr>
            <p:nvPr/>
          </p:nvSpPr>
          <p:spPr bwMode="auto">
            <a:xfrm>
              <a:off x="762" y="3480"/>
              <a:ext cx="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6" name="Rectangle 7"/>
            <p:cNvSpPr>
              <a:spLocks noChangeArrowheads="1"/>
            </p:cNvSpPr>
            <p:nvPr/>
          </p:nvSpPr>
          <p:spPr bwMode="auto">
            <a:xfrm>
              <a:off x="699" y="3181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A</a:t>
              </a:r>
            </a:p>
          </p:txBody>
        </p:sp>
        <p:sp>
          <p:nvSpPr>
            <p:cNvPr id="44047" name="Rectangle 8"/>
            <p:cNvSpPr>
              <a:spLocks noChangeArrowheads="1"/>
            </p:cNvSpPr>
            <p:nvPr/>
          </p:nvSpPr>
          <p:spPr bwMode="auto">
            <a:xfrm>
              <a:off x="1566" y="3340"/>
              <a:ext cx="328" cy="8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P6</a:t>
              </a:r>
            </a:p>
          </p:txBody>
        </p:sp>
        <p:sp>
          <p:nvSpPr>
            <p:cNvPr id="44048" name="Line 9"/>
            <p:cNvSpPr>
              <a:spLocks noChangeShapeType="1"/>
            </p:cNvSpPr>
            <p:nvPr/>
          </p:nvSpPr>
          <p:spPr bwMode="auto">
            <a:xfrm>
              <a:off x="1578" y="3456"/>
              <a:ext cx="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049" name="Rectangle 10"/>
            <p:cNvSpPr>
              <a:spLocks noChangeArrowheads="1"/>
            </p:cNvSpPr>
            <p:nvPr/>
          </p:nvSpPr>
          <p:spPr bwMode="auto">
            <a:xfrm>
              <a:off x="1515" y="3169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B</a:t>
              </a:r>
            </a:p>
          </p:txBody>
        </p:sp>
        <p:sp>
          <p:nvSpPr>
            <p:cNvPr id="44050" name="Rectangle 11"/>
            <p:cNvSpPr>
              <a:spLocks noChangeArrowheads="1"/>
            </p:cNvSpPr>
            <p:nvPr/>
          </p:nvSpPr>
          <p:spPr bwMode="auto">
            <a:xfrm>
              <a:off x="1203" y="3589"/>
              <a:ext cx="26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X</a:t>
              </a:r>
            </a:p>
          </p:txBody>
        </p:sp>
      </p:grpSp>
      <p:sp>
        <p:nvSpPr>
          <p:cNvPr id="44037" name="AutoShape 12"/>
          <p:cNvSpPr>
            <a:spLocks noChangeArrowheads="1"/>
          </p:cNvSpPr>
          <p:nvPr/>
        </p:nvSpPr>
        <p:spPr bwMode="auto">
          <a:xfrm>
            <a:off x="7391400" y="4495800"/>
            <a:ext cx="406400" cy="292100"/>
          </a:xfrm>
          <a:prstGeom prst="rightArrow">
            <a:avLst>
              <a:gd name="adj1" fmla="val 50000"/>
              <a:gd name="adj2" fmla="val 6957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8683625" y="1970088"/>
            <a:ext cx="536575" cy="411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P#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P3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P5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</p:txBody>
      </p:sp>
      <p:sp>
        <p:nvSpPr>
          <p:cNvPr id="44039" name="Rectangle 14"/>
          <p:cNvSpPr>
            <a:spLocks noChangeArrowheads="1"/>
          </p:cNvSpPr>
          <p:nvPr/>
        </p:nvSpPr>
        <p:spPr bwMode="auto">
          <a:xfrm>
            <a:off x="8150225" y="1970088"/>
            <a:ext cx="536575" cy="411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S#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S2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S3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S3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S4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S5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S5</a:t>
            </a:r>
          </a:p>
        </p:txBody>
      </p:sp>
      <p:sp>
        <p:nvSpPr>
          <p:cNvPr id="44040" name="Line 15"/>
          <p:cNvSpPr>
            <a:spLocks noChangeShapeType="1"/>
          </p:cNvSpPr>
          <p:nvPr/>
        </p:nvSpPr>
        <p:spPr bwMode="auto">
          <a:xfrm>
            <a:off x="8124825" y="2160588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Rectangle 16"/>
          <p:cNvSpPr>
            <a:spLocks noChangeArrowheads="1"/>
          </p:cNvSpPr>
          <p:nvPr/>
        </p:nvSpPr>
        <p:spPr bwMode="auto">
          <a:xfrm>
            <a:off x="8056563" y="1676400"/>
            <a:ext cx="739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A X B</a:t>
            </a:r>
          </a:p>
        </p:txBody>
      </p:sp>
      <p:sp>
        <p:nvSpPr>
          <p:cNvPr id="44042" name="Line 17"/>
          <p:cNvSpPr>
            <a:spLocks noChangeShapeType="1"/>
          </p:cNvSpPr>
          <p:nvPr/>
        </p:nvSpPr>
        <p:spPr bwMode="auto">
          <a:xfrm>
            <a:off x="8686800" y="2147888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81000"/>
            <a:ext cx="89408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3.4.3 Special Relational Operations</a:t>
            </a:r>
            <a:endParaRPr lang="en-US" altLang="zh-TW" sz="40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493250" cy="4648200"/>
          </a:xfrm>
        </p:spPr>
        <p:txBody>
          <a:bodyPr/>
          <a:lstStyle/>
          <a:p>
            <a:pPr lvl="1" eaLnBrk="1" hangingPunct="1"/>
            <a:r>
              <a:rPr lang="en-US" altLang="zh-TW" sz="2100" b="1" smtClean="0"/>
              <a:t>Restriction: </a:t>
            </a:r>
            <a:r>
              <a:rPr lang="en-US" altLang="zh-TW" sz="2100" smtClean="0"/>
              <a:t>a unary operator or monadic</a:t>
            </a:r>
          </a:p>
          <a:p>
            <a:pPr lvl="2" eaLnBrk="1" hangingPunct="1"/>
            <a:r>
              <a:rPr lang="en-US" altLang="zh-TW" sz="1800" smtClean="0"/>
              <a:t>Consider: </a:t>
            </a:r>
            <a:r>
              <a:rPr lang="en-US" altLang="zh-TW" sz="2000" smtClean="0"/>
              <a:t>A: a relation, X,Y: attributes or literal</a:t>
            </a:r>
            <a:endParaRPr lang="en-US" altLang="zh-TW" sz="1800" smtClean="0"/>
          </a:p>
          <a:p>
            <a:pPr lvl="2" eaLnBrk="1" hangingPunct="1"/>
            <a:r>
              <a:rPr lang="en-US" altLang="zh-TW" sz="1800" b="1" smtClean="0"/>
              <a:t>theta-restriction</a:t>
            </a:r>
            <a:r>
              <a:rPr lang="en-US" altLang="zh-TW" sz="1800" smtClean="0"/>
              <a:t> (or abbreviate to just 'restriction'):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z="1800" smtClean="0"/>
              <a:t>         A WHERE X theta Y      or  </a:t>
            </a:r>
            <a:r>
              <a:rPr lang="en-US" altLang="zh-TW" sz="3200" smtClean="0">
                <a:latin typeface="Symbol" pitchFamily="18" charset="2"/>
              </a:rPr>
              <a:t></a:t>
            </a:r>
            <a:r>
              <a:rPr lang="en-US" altLang="zh-TW" sz="1800" baseline="-25000" smtClean="0"/>
              <a:t>X theta Y </a:t>
            </a:r>
            <a:r>
              <a:rPr lang="en-US" altLang="zh-TW" sz="1800" smtClean="0"/>
              <a:t>(A) 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z="1800" smtClean="0"/>
              <a:t>                 </a:t>
            </a:r>
            <a:r>
              <a:rPr lang="en-US" altLang="zh-TW" sz="1400" smtClean="0"/>
              <a:t>(By Date) </a:t>
            </a:r>
            <a:r>
              <a:rPr lang="en-US" altLang="zh-TW" sz="1800" smtClean="0"/>
              <a:t>                        </a:t>
            </a:r>
            <a:r>
              <a:rPr lang="en-US" altLang="zh-TW" sz="1400" smtClean="0"/>
              <a:t>(By Ullman)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theta : =, &lt;&gt;, &gt;, &gt;=, &lt;, &lt;=, </a:t>
            </a:r>
            <a:r>
              <a:rPr lang="en-US" altLang="zh-TW" sz="1400" smtClean="0"/>
              <a:t>etc.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TW" sz="1800" smtClean="0"/>
              <a:t>The restriction condition (X theta Y) can be extended to be any Boolean combination by including the following equivalences:</a:t>
            </a:r>
          </a:p>
          <a:p>
            <a:pPr lvl="2" eaLnBrk="1" hangingPunct="1">
              <a:lnSpc>
                <a:spcPct val="60000"/>
              </a:lnSpc>
              <a:buFontTx/>
              <a:buNone/>
            </a:pPr>
            <a:r>
              <a:rPr lang="en-US" altLang="zh-TW" sz="2000" smtClean="0"/>
              <a:t>        </a:t>
            </a:r>
            <a:r>
              <a:rPr lang="en-US" altLang="zh-TW" sz="1400" smtClean="0">
                <a:latin typeface="Symbol" pitchFamily="18" charset="2"/>
              </a:rPr>
              <a:t></a:t>
            </a:r>
            <a:r>
              <a:rPr lang="en-US" altLang="zh-TW" sz="1400" baseline="-25000" smtClean="0"/>
              <a:t>C1 and C2 </a:t>
            </a:r>
            <a:r>
              <a:rPr lang="en-US" altLang="zh-TW" sz="1400" smtClean="0"/>
              <a:t>(A)  = </a:t>
            </a:r>
            <a:r>
              <a:rPr lang="en-US" altLang="zh-TW" sz="1400" smtClean="0">
                <a:latin typeface="Symbol" pitchFamily="18" charset="2"/>
              </a:rPr>
              <a:t></a:t>
            </a:r>
            <a:r>
              <a:rPr lang="en-US" altLang="zh-TW" sz="1400" baseline="-25000" smtClean="0"/>
              <a:t>C1 </a:t>
            </a:r>
            <a:r>
              <a:rPr lang="en-US" altLang="zh-TW" sz="1400" smtClean="0"/>
              <a:t>(A) </a:t>
            </a:r>
            <a:r>
              <a:rPr lang="en-US" altLang="zh-TW" sz="1800" smtClean="0">
                <a:latin typeface="Symbol" pitchFamily="18" charset="2"/>
              </a:rPr>
              <a:t></a:t>
            </a:r>
            <a:r>
              <a:rPr lang="en-US" altLang="zh-TW" sz="1400" smtClean="0">
                <a:latin typeface="Symbol" pitchFamily="18" charset="2"/>
              </a:rPr>
              <a:t></a:t>
            </a:r>
            <a:r>
              <a:rPr lang="en-US" altLang="zh-TW" sz="1400" baseline="-25000" smtClean="0"/>
              <a:t>C2 </a:t>
            </a:r>
            <a:r>
              <a:rPr lang="en-US" altLang="zh-TW" sz="1400" smtClean="0"/>
              <a:t>(A);     </a:t>
            </a:r>
            <a:r>
              <a:rPr lang="en-US" altLang="zh-TW" sz="1400" smtClean="0">
                <a:latin typeface="Symbol" pitchFamily="18" charset="2"/>
              </a:rPr>
              <a:t></a:t>
            </a:r>
            <a:r>
              <a:rPr lang="en-US" altLang="zh-TW" sz="1400" baseline="-25000" smtClean="0"/>
              <a:t>C1 or C2 </a:t>
            </a:r>
            <a:r>
              <a:rPr lang="en-US" altLang="zh-TW" sz="1400" smtClean="0"/>
              <a:t>(A) = </a:t>
            </a:r>
            <a:r>
              <a:rPr lang="en-US" altLang="zh-TW" sz="1400" smtClean="0">
                <a:latin typeface="Symbol" pitchFamily="18" charset="2"/>
              </a:rPr>
              <a:t></a:t>
            </a:r>
            <a:r>
              <a:rPr lang="en-US" altLang="zh-TW" sz="1400" baseline="-25000" smtClean="0"/>
              <a:t>C1 </a:t>
            </a:r>
            <a:r>
              <a:rPr lang="en-US" altLang="zh-TW" sz="1400" smtClean="0"/>
              <a:t>(A)</a:t>
            </a:r>
            <a:r>
              <a:rPr lang="en-US" altLang="zh-TW" sz="1400" smtClean="0">
                <a:latin typeface="Symbol" pitchFamily="18" charset="2"/>
              </a:rPr>
              <a:t> </a:t>
            </a:r>
            <a:r>
              <a:rPr lang="en-US" altLang="zh-TW" sz="1800" smtClean="0">
                <a:latin typeface="Symbol" pitchFamily="18" charset="2"/>
              </a:rPr>
              <a:t></a:t>
            </a:r>
            <a:r>
              <a:rPr lang="en-US" altLang="zh-TW" sz="1400" smtClean="0">
                <a:latin typeface="Symbol" pitchFamily="18" charset="2"/>
              </a:rPr>
              <a:t> </a:t>
            </a:r>
            <a:r>
              <a:rPr lang="en-US" altLang="zh-TW" sz="1400" baseline="-25000" smtClean="0"/>
              <a:t>C2 </a:t>
            </a:r>
            <a:r>
              <a:rPr lang="en-US" altLang="zh-TW" sz="1400" smtClean="0"/>
              <a:t>(A);    </a:t>
            </a:r>
            <a:r>
              <a:rPr lang="en-US" altLang="zh-TW" sz="1500" smtClean="0">
                <a:latin typeface="Symbol" pitchFamily="18" charset="2"/>
              </a:rPr>
              <a:t></a:t>
            </a:r>
            <a:r>
              <a:rPr lang="en-US" altLang="zh-TW" sz="1500" baseline="-25000" smtClean="0"/>
              <a:t>not C </a:t>
            </a:r>
            <a:r>
              <a:rPr lang="en-US" altLang="zh-TW" sz="1500" smtClean="0"/>
              <a:t>(A) = A </a:t>
            </a:r>
            <a:r>
              <a:rPr lang="en-US" altLang="zh-TW" sz="1500" smtClean="0">
                <a:latin typeface="Symbol" pitchFamily="18" charset="2"/>
              </a:rPr>
              <a:t></a:t>
            </a:r>
            <a:r>
              <a:rPr lang="en-US" altLang="zh-TW" sz="1500" baseline="-25000" smtClean="0"/>
              <a:t>C </a:t>
            </a:r>
            <a:r>
              <a:rPr lang="en-US" altLang="zh-TW" sz="1500" smtClean="0"/>
              <a:t>(A)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TW" sz="1800" smtClean="0"/>
              <a:t>&lt;e.g.&gt;  S WHERE CITY='London'?  or  </a:t>
            </a:r>
            <a:r>
              <a:rPr lang="en-US" altLang="zh-TW" sz="1800" smtClean="0">
                <a:latin typeface="Symbol" pitchFamily="18" charset="2"/>
              </a:rPr>
              <a:t></a:t>
            </a:r>
            <a:r>
              <a:rPr lang="en-US" altLang="zh-TW" sz="1800" baseline="-25000" smtClean="0"/>
              <a:t>CITY='London'</a:t>
            </a:r>
            <a:r>
              <a:rPr lang="en-US" altLang="zh-TW" sz="1800" smtClean="0"/>
              <a:t>(S)</a:t>
            </a:r>
          </a:p>
          <a:p>
            <a:pPr eaLnBrk="1" hangingPunct="1"/>
            <a:endParaRPr lang="en-US" altLang="zh-TW" sz="180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 flipV="1">
            <a:off x="3200400" y="27432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200">
                <a:latin typeface="Times New Roman" pitchFamily="18" charset="0"/>
                <a:ea typeface="新細明體" charset="-120"/>
                <a:sym typeface="Symbol" pitchFamily="18" charset="2"/>
              </a:rPr>
              <a:t>()</a:t>
            </a:r>
            <a:endParaRPr lang="en-US" altLang="zh-TW" sz="1200" b="1"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7010400" y="1524000"/>
            <a:ext cx="1676400" cy="990600"/>
            <a:chOff x="2448" y="1008"/>
            <a:chExt cx="1056" cy="624"/>
          </a:xfrm>
        </p:grpSpPr>
        <p:sp>
          <p:nvSpPr>
            <p:cNvPr id="45096" name="Text Box 8"/>
            <p:cNvSpPr txBox="1">
              <a:spLocks noChangeArrowheads="1"/>
            </p:cNvSpPr>
            <p:nvPr/>
          </p:nvSpPr>
          <p:spPr bwMode="auto">
            <a:xfrm>
              <a:off x="2832" y="105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X   Y</a:t>
              </a:r>
              <a:endParaRPr lang="en-US" altLang="zh-TW" b="1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45097" name="Rectangle 9"/>
            <p:cNvSpPr>
              <a:spLocks noChangeArrowheads="1"/>
            </p:cNvSpPr>
            <p:nvPr/>
          </p:nvSpPr>
          <p:spPr bwMode="auto">
            <a:xfrm>
              <a:off x="2640" y="1056"/>
              <a:ext cx="864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8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99" name="Line 11"/>
            <p:cNvSpPr>
              <a:spLocks noChangeShapeType="1"/>
            </p:cNvSpPr>
            <p:nvPr/>
          </p:nvSpPr>
          <p:spPr bwMode="auto">
            <a:xfrm>
              <a:off x="2832" y="10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0" name="Line 12"/>
            <p:cNvSpPr>
              <a:spLocks noChangeShapeType="1"/>
            </p:cNvSpPr>
            <p:nvPr/>
          </p:nvSpPr>
          <p:spPr bwMode="auto">
            <a:xfrm>
              <a:off x="3024" y="10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1" name="Line 13"/>
            <p:cNvSpPr>
              <a:spLocks noChangeShapeType="1"/>
            </p:cNvSpPr>
            <p:nvPr/>
          </p:nvSpPr>
          <p:spPr bwMode="auto">
            <a:xfrm>
              <a:off x="3216" y="105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2" name="Text Box 14"/>
            <p:cNvSpPr txBox="1">
              <a:spLocks noChangeArrowheads="1"/>
            </p:cNvSpPr>
            <p:nvPr/>
          </p:nvSpPr>
          <p:spPr bwMode="auto">
            <a:xfrm>
              <a:off x="2448" y="100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45103" name="Line 15"/>
            <p:cNvSpPr>
              <a:spLocks noChangeShapeType="1"/>
            </p:cNvSpPr>
            <p:nvPr/>
          </p:nvSpPr>
          <p:spPr bwMode="auto">
            <a:xfrm>
              <a:off x="2688" y="1344"/>
              <a:ext cx="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4" name="Line 16"/>
            <p:cNvSpPr>
              <a:spLocks noChangeShapeType="1"/>
            </p:cNvSpPr>
            <p:nvPr/>
          </p:nvSpPr>
          <p:spPr bwMode="auto">
            <a:xfrm>
              <a:off x="2880" y="1344"/>
              <a:ext cx="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5" name="Line 17"/>
            <p:cNvSpPr>
              <a:spLocks noChangeShapeType="1"/>
            </p:cNvSpPr>
            <p:nvPr/>
          </p:nvSpPr>
          <p:spPr bwMode="auto">
            <a:xfrm>
              <a:off x="3072" y="1344"/>
              <a:ext cx="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106" name="Line 18"/>
            <p:cNvSpPr>
              <a:spLocks noChangeShapeType="1"/>
            </p:cNvSpPr>
            <p:nvPr/>
          </p:nvSpPr>
          <p:spPr bwMode="auto">
            <a:xfrm>
              <a:off x="3264" y="1344"/>
              <a:ext cx="19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5062" name="Group 40"/>
          <p:cNvGrpSpPr>
            <a:grpSpLocks/>
          </p:cNvGrpSpPr>
          <p:nvPr/>
        </p:nvGrpSpPr>
        <p:grpSpPr bwMode="auto">
          <a:xfrm>
            <a:off x="4179888" y="4976813"/>
            <a:ext cx="4876800" cy="966787"/>
            <a:chOff x="2112" y="3663"/>
            <a:chExt cx="3072" cy="609"/>
          </a:xfrm>
        </p:grpSpPr>
        <p:grpSp>
          <p:nvGrpSpPr>
            <p:cNvPr id="45077" name="Group 20"/>
            <p:cNvGrpSpPr>
              <a:grpSpLocks/>
            </p:cNvGrpSpPr>
            <p:nvPr/>
          </p:nvGrpSpPr>
          <p:grpSpPr bwMode="auto">
            <a:xfrm>
              <a:off x="2400" y="3871"/>
              <a:ext cx="1465" cy="401"/>
              <a:chOff x="1428" y="5381"/>
              <a:chExt cx="1465" cy="401"/>
            </a:xfrm>
          </p:grpSpPr>
          <p:sp>
            <p:nvSpPr>
              <p:cNvPr id="45088" name="Rectangle 21"/>
              <p:cNvSpPr>
                <a:spLocks noChangeArrowheads="1"/>
              </p:cNvSpPr>
              <p:nvPr/>
            </p:nvSpPr>
            <p:spPr bwMode="auto">
              <a:xfrm>
                <a:off x="1436" y="5395"/>
                <a:ext cx="1448" cy="3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89" name="Rectangle 22"/>
              <p:cNvSpPr>
                <a:spLocks noChangeArrowheads="1"/>
              </p:cNvSpPr>
              <p:nvPr/>
            </p:nvSpPr>
            <p:spPr bwMode="auto">
              <a:xfrm>
                <a:off x="1428" y="5381"/>
                <a:ext cx="1464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London</a:t>
                </a:r>
              </a:p>
            </p:txBody>
          </p:sp>
          <p:grpSp>
            <p:nvGrpSpPr>
              <p:cNvPr id="45090" name="Group 23"/>
              <p:cNvGrpSpPr>
                <a:grpSpLocks/>
              </p:cNvGrpSpPr>
              <p:nvPr/>
            </p:nvGrpSpPr>
            <p:grpSpPr bwMode="auto">
              <a:xfrm>
                <a:off x="1606" y="5404"/>
                <a:ext cx="873" cy="354"/>
                <a:chOff x="1606" y="5404"/>
                <a:chExt cx="873" cy="354"/>
              </a:xfrm>
            </p:grpSpPr>
            <p:sp>
              <p:nvSpPr>
                <p:cNvPr id="45093" name="Line 24"/>
                <p:cNvSpPr>
                  <a:spLocks noChangeShapeType="1"/>
                </p:cNvSpPr>
                <p:nvPr/>
              </p:nvSpPr>
              <p:spPr bwMode="auto">
                <a:xfrm>
                  <a:off x="1606" y="5404"/>
                  <a:ext cx="0" cy="3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5094" name="Line 25"/>
                <p:cNvSpPr>
                  <a:spLocks noChangeShapeType="1"/>
                </p:cNvSpPr>
                <p:nvPr/>
              </p:nvSpPr>
              <p:spPr bwMode="auto">
                <a:xfrm>
                  <a:off x="2024" y="5404"/>
                  <a:ext cx="0" cy="3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5095" name="Line 26"/>
                <p:cNvSpPr>
                  <a:spLocks noChangeShapeType="1"/>
                </p:cNvSpPr>
                <p:nvPr/>
              </p:nvSpPr>
              <p:spPr bwMode="auto">
                <a:xfrm>
                  <a:off x="2479" y="5404"/>
                  <a:ext cx="0" cy="3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5091" name="Line 27"/>
              <p:cNvSpPr>
                <a:spLocks noChangeShapeType="1"/>
              </p:cNvSpPr>
              <p:nvPr/>
            </p:nvSpPr>
            <p:spPr bwMode="auto">
              <a:xfrm>
                <a:off x="1436" y="5513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92" name="Line 28"/>
              <p:cNvSpPr>
                <a:spLocks noChangeShapeType="1"/>
              </p:cNvSpPr>
              <p:nvPr/>
            </p:nvSpPr>
            <p:spPr bwMode="auto">
              <a:xfrm>
                <a:off x="1436" y="5623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5078" name="AutoShape 29"/>
            <p:cNvSpPr>
              <a:spLocks noChangeArrowheads="1"/>
            </p:cNvSpPr>
            <p:nvPr/>
          </p:nvSpPr>
          <p:spPr bwMode="auto">
            <a:xfrm rot="16200000" flipH="1">
              <a:off x="3044" y="3555"/>
              <a:ext cx="148" cy="364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79" name="Text Box 30"/>
            <p:cNvSpPr txBox="1">
              <a:spLocks noChangeArrowheads="1"/>
            </p:cNvSpPr>
            <p:nvPr/>
          </p:nvSpPr>
          <p:spPr bwMode="auto">
            <a:xfrm>
              <a:off x="2352" y="3679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S’</a:t>
              </a:r>
            </a:p>
          </p:txBody>
        </p:sp>
        <p:sp>
          <p:nvSpPr>
            <p:cNvPr id="45080" name="Line 32"/>
            <p:cNvSpPr>
              <a:spLocks noChangeShapeType="1"/>
            </p:cNvSpPr>
            <p:nvPr/>
          </p:nvSpPr>
          <p:spPr bwMode="auto">
            <a:xfrm>
              <a:off x="2112" y="406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1" name="Rectangle 33"/>
            <p:cNvSpPr>
              <a:spLocks noChangeArrowheads="1"/>
            </p:cNvSpPr>
            <p:nvPr/>
          </p:nvSpPr>
          <p:spPr bwMode="auto">
            <a:xfrm>
              <a:off x="4128" y="3823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2" name="Rectangle 34"/>
            <p:cNvSpPr>
              <a:spLocks noChangeArrowheads="1"/>
            </p:cNvSpPr>
            <p:nvPr/>
          </p:nvSpPr>
          <p:spPr bwMode="auto">
            <a:xfrm>
              <a:off x="4128" y="3919"/>
              <a:ext cx="432" cy="9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3" name="Rectangle 35"/>
            <p:cNvSpPr>
              <a:spLocks noChangeArrowheads="1"/>
            </p:cNvSpPr>
            <p:nvPr/>
          </p:nvSpPr>
          <p:spPr bwMode="auto">
            <a:xfrm>
              <a:off x="4128" y="4015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4" name="Rectangle 36"/>
            <p:cNvSpPr>
              <a:spLocks noChangeArrowheads="1"/>
            </p:cNvSpPr>
            <p:nvPr/>
          </p:nvSpPr>
          <p:spPr bwMode="auto">
            <a:xfrm>
              <a:off x="4128" y="4111"/>
              <a:ext cx="432" cy="9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5" name="Rectangle 37"/>
            <p:cNvSpPr>
              <a:spLocks noChangeArrowheads="1"/>
            </p:cNvSpPr>
            <p:nvPr/>
          </p:nvSpPr>
          <p:spPr bwMode="auto">
            <a:xfrm>
              <a:off x="4752" y="3919"/>
              <a:ext cx="432" cy="9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6" name="Rectangle 38"/>
            <p:cNvSpPr>
              <a:spLocks noChangeArrowheads="1"/>
            </p:cNvSpPr>
            <p:nvPr/>
          </p:nvSpPr>
          <p:spPr bwMode="auto">
            <a:xfrm>
              <a:off x="4752" y="4015"/>
              <a:ext cx="432" cy="9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87" name="Line 39"/>
            <p:cNvSpPr>
              <a:spLocks noChangeShapeType="1"/>
            </p:cNvSpPr>
            <p:nvPr/>
          </p:nvSpPr>
          <p:spPr bwMode="auto">
            <a:xfrm>
              <a:off x="4560" y="401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368675" y="6248400"/>
            <a:ext cx="3136900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  <p:grpSp>
        <p:nvGrpSpPr>
          <p:cNvPr id="45064" name="Group 1044"/>
          <p:cNvGrpSpPr>
            <a:grpSpLocks/>
          </p:cNvGrpSpPr>
          <p:nvPr/>
        </p:nvGrpSpPr>
        <p:grpSpPr bwMode="auto">
          <a:xfrm>
            <a:off x="1462088" y="4887913"/>
            <a:ext cx="2600325" cy="1447800"/>
            <a:chOff x="636" y="1851"/>
            <a:chExt cx="1638" cy="912"/>
          </a:xfrm>
        </p:grpSpPr>
        <p:grpSp>
          <p:nvGrpSpPr>
            <p:cNvPr id="45065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45067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45068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69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0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1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2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3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4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5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6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5066" name="Rectangle 1056"/>
            <p:cNvSpPr>
              <a:spLocks noChangeArrowheads="1"/>
            </p:cNvSpPr>
            <p:nvPr/>
          </p:nvSpPr>
          <p:spPr bwMode="auto">
            <a:xfrm>
              <a:off x="636" y="18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Special Relational Operations:</a:t>
            </a:r>
            <a:r>
              <a:rPr lang="en-US" altLang="zh-TW" smtClean="0"/>
              <a:t> Projection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b="1" smtClean="0"/>
              <a:t>Projection</a:t>
            </a:r>
            <a:r>
              <a:rPr lang="en-US" altLang="zh-TW" sz="2000" smtClean="0"/>
              <a:t>: a unary operator.</a:t>
            </a:r>
          </a:p>
          <a:p>
            <a:pPr lvl="2" eaLnBrk="1" hangingPunct="1"/>
            <a:r>
              <a:rPr lang="en-US" altLang="zh-TW" sz="2000" smtClean="0"/>
              <a:t>Consider: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  A         : a relation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  X,Y,Z : attributes 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zh-TW" sz="2000" smtClean="0"/>
              <a:t>A[X,Y,Z]       or  </a:t>
            </a:r>
            <a:r>
              <a:rPr lang="en-US" altLang="zh-TW" sz="2700" smtClean="0">
                <a:latin typeface="Symbol" pitchFamily="18" charset="2"/>
              </a:rPr>
              <a:t></a:t>
            </a:r>
            <a:r>
              <a:rPr lang="en-US" altLang="zh-TW" sz="2000" baseline="-25000" smtClean="0"/>
              <a:t>X,Y,Z</a:t>
            </a:r>
            <a:r>
              <a:rPr lang="en-US" altLang="zh-TW" sz="2000" smtClean="0"/>
              <a:t>(A)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zh-TW" sz="2000" b="1" smtClean="0"/>
              <a:t>Identity projection:</a:t>
            </a:r>
          </a:p>
          <a:p>
            <a:pPr lvl="2"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/>
              <a:t>        A =A            or  </a:t>
            </a:r>
            <a:r>
              <a:rPr lang="en-US" altLang="zh-TW" sz="2700" smtClean="0">
                <a:latin typeface="Symbol" pitchFamily="18" charset="2"/>
              </a:rPr>
              <a:t></a:t>
            </a:r>
            <a:r>
              <a:rPr lang="en-US" altLang="zh-TW" sz="2000" smtClean="0"/>
              <a:t>(A) = A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zh-TW" sz="2000" b="1" smtClean="0"/>
              <a:t>Nullity projection:</a:t>
            </a:r>
            <a:endParaRPr lang="en-US" altLang="zh-TW" sz="2000" smtClean="0"/>
          </a:p>
          <a:p>
            <a:pPr lvl="2" eaLnBrk="1" hangingPunct="1">
              <a:lnSpc>
                <a:spcPct val="50000"/>
              </a:lnSpc>
              <a:buFontTx/>
              <a:buNone/>
            </a:pPr>
            <a:r>
              <a:rPr lang="en-US" altLang="zh-TW" sz="2000" smtClean="0"/>
              <a:t>        A[ ] = </a:t>
            </a:r>
            <a:r>
              <a:rPr lang="en-US" altLang="zh-TW" sz="2000" smtClean="0">
                <a:latin typeface="Symbol" pitchFamily="18" charset="2"/>
              </a:rPr>
              <a:t></a:t>
            </a:r>
            <a:r>
              <a:rPr lang="en-US" altLang="zh-TW" sz="2000" smtClean="0"/>
              <a:t> or  </a:t>
            </a:r>
            <a:r>
              <a:rPr lang="en-US" altLang="zh-TW" sz="2700" smtClean="0">
                <a:latin typeface="Symbol" pitchFamily="18" charset="2"/>
              </a:rPr>
              <a:t></a:t>
            </a:r>
            <a:r>
              <a:rPr lang="en-US" altLang="zh-TW" sz="2000" baseline="-25000" smtClean="0">
                <a:latin typeface="Symbol" pitchFamily="18" charset="2"/>
              </a:rPr>
              <a:t></a:t>
            </a:r>
            <a:r>
              <a:rPr lang="en-US" altLang="zh-TW" sz="2000" smtClean="0"/>
              <a:t>(A) = </a:t>
            </a:r>
            <a:r>
              <a:rPr lang="en-US" altLang="zh-TW" sz="2000" smtClean="0">
                <a:latin typeface="Symbol" pitchFamily="18" charset="2"/>
              </a:rPr>
              <a:t></a:t>
            </a:r>
            <a:endParaRPr lang="en-US" altLang="zh-TW" sz="2000" smtClean="0"/>
          </a:p>
          <a:p>
            <a:pPr lvl="3" eaLnBrk="1" hangingPunct="1">
              <a:buFontTx/>
              <a:buNone/>
            </a:pPr>
            <a:endParaRPr lang="en-US" altLang="zh-TW" sz="1800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943600" y="3092450"/>
            <a:ext cx="1663700" cy="1149350"/>
            <a:chOff x="1270" y="4444"/>
            <a:chExt cx="1048" cy="724"/>
          </a:xfrm>
        </p:grpSpPr>
        <p:sp>
          <p:nvSpPr>
            <p:cNvPr id="46095" name="Rectangle 5"/>
            <p:cNvSpPr>
              <a:spLocks noChangeArrowheads="1"/>
            </p:cNvSpPr>
            <p:nvPr/>
          </p:nvSpPr>
          <p:spPr bwMode="auto">
            <a:xfrm>
              <a:off x="1270" y="4444"/>
              <a:ext cx="520" cy="7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COLOR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Green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Blue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Blue</a:t>
              </a:r>
            </a:p>
          </p:txBody>
        </p:sp>
        <p:sp>
          <p:nvSpPr>
            <p:cNvPr id="46096" name="Rectangle 6"/>
            <p:cNvSpPr>
              <a:spLocks noChangeArrowheads="1"/>
            </p:cNvSpPr>
            <p:nvPr/>
          </p:nvSpPr>
          <p:spPr bwMode="auto">
            <a:xfrm>
              <a:off x="1798" y="4444"/>
              <a:ext cx="520" cy="7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400">
                  <a:ea typeface="新細明體" charset="-120"/>
                </a:rPr>
                <a:t>CITY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Rome</a:t>
              </a:r>
            </a:p>
            <a:p>
              <a:pPr eaLnBrk="0" hangingPunct="0"/>
              <a:r>
                <a:rPr lang="en-US" altLang="zh-TW" sz="1400">
                  <a:ea typeface="新細明體" charset="-120"/>
                </a:rPr>
                <a:t>Paris</a:t>
              </a:r>
            </a:p>
          </p:txBody>
        </p:sp>
        <p:sp>
          <p:nvSpPr>
            <p:cNvPr id="46097" name="Line 7"/>
            <p:cNvSpPr>
              <a:spLocks noChangeShapeType="1"/>
            </p:cNvSpPr>
            <p:nvPr/>
          </p:nvSpPr>
          <p:spPr bwMode="auto">
            <a:xfrm>
              <a:off x="1282" y="4596"/>
              <a:ext cx="10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085" name="AutoShape 8"/>
          <p:cNvSpPr>
            <a:spLocks noChangeArrowheads="1"/>
          </p:cNvSpPr>
          <p:nvPr/>
        </p:nvSpPr>
        <p:spPr bwMode="auto">
          <a:xfrm rot="16200000" flipH="1">
            <a:off x="6629400" y="2406650"/>
            <a:ext cx="330200" cy="4064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8499475" y="2286000"/>
            <a:ext cx="2286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8728075" y="2286000"/>
            <a:ext cx="2286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8956675" y="2286000"/>
            <a:ext cx="228600" cy="1295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89" name="Rectangle 13"/>
          <p:cNvSpPr>
            <a:spLocks noChangeArrowheads="1"/>
          </p:cNvSpPr>
          <p:nvPr/>
        </p:nvSpPr>
        <p:spPr bwMode="auto">
          <a:xfrm>
            <a:off x="9185275" y="2286000"/>
            <a:ext cx="228600" cy="129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0" name="Rectangle 14"/>
          <p:cNvSpPr>
            <a:spLocks noChangeArrowheads="1"/>
          </p:cNvSpPr>
          <p:nvPr/>
        </p:nvSpPr>
        <p:spPr bwMode="auto">
          <a:xfrm>
            <a:off x="9413875" y="2286000"/>
            <a:ext cx="228600" cy="1295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8423275" y="1981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8499475" y="2514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4038600" y="1889125"/>
            <a:ext cx="416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3"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 sz="2000">
                <a:latin typeface="Times New Roman" pitchFamily="18" charset="0"/>
                <a:ea typeface="華康行書體(P)" pitchFamily="66" charset="-120"/>
              </a:rPr>
              <a:t>&lt;e.g.&gt;  P[COLOR,CITY]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172450" cy="914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Special Relational Operations: </a:t>
            </a:r>
            <a:r>
              <a:rPr lang="en-US" altLang="zh-TW" smtClean="0"/>
              <a:t>Natural Join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080500" cy="4648200"/>
          </a:xfrm>
        </p:spPr>
        <p:txBody>
          <a:bodyPr/>
          <a:lstStyle/>
          <a:p>
            <a:pPr lvl="1" eaLnBrk="1" hangingPunct="1"/>
            <a:r>
              <a:rPr lang="en-US" altLang="zh-TW" sz="2000" b="1" smtClean="0"/>
              <a:t>Natural Join: </a:t>
            </a:r>
            <a:r>
              <a:rPr lang="en-US" altLang="zh-TW" sz="2000" smtClean="0"/>
              <a:t>a binary operator.</a:t>
            </a:r>
          </a:p>
          <a:p>
            <a:pPr lvl="2" eaLnBrk="1" hangingPunct="1"/>
            <a:r>
              <a:rPr lang="en-US" altLang="zh-TW" sz="1800" smtClean="0"/>
              <a:t>Consider: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A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, 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B : (Y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, Z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,...,Z</a:t>
            </a:r>
            <a:r>
              <a:rPr lang="en-US" altLang="zh-TW" sz="1800" baseline="-25000" smtClean="0"/>
              <a:t>p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smtClean="0"/>
              <a:t>A JOIN B (or A    B): </a:t>
            </a:r>
            <a:r>
              <a:rPr lang="en-US" altLang="zh-TW" sz="1800" u="sng" smtClean="0"/>
              <a:t>common attributes appear only once</a:t>
            </a:r>
            <a:r>
              <a:rPr lang="en-US" altLang="zh-TW" sz="1800" smtClean="0"/>
              <a:t>. </a:t>
            </a:r>
            <a:r>
              <a:rPr lang="en-US" altLang="zh-TW" sz="1600" smtClean="0"/>
              <a:t>e.g. CITY</a:t>
            </a:r>
            <a:endParaRPr lang="en-US" altLang="zh-TW" sz="1800" smtClean="0"/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, 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n, </a:t>
            </a:r>
            <a:r>
              <a:rPr lang="en-US" altLang="zh-TW" sz="1800" smtClean="0"/>
              <a:t>Z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,...,Z</a:t>
            </a:r>
            <a:r>
              <a:rPr lang="en-US" altLang="zh-TW" sz="1800" baseline="-25000" smtClean="0"/>
              <a:t>p</a:t>
            </a:r>
            <a:r>
              <a:rPr lang="en-US" altLang="zh-TW" sz="1800" smtClean="0"/>
              <a:t>);</a:t>
            </a:r>
          </a:p>
          <a:p>
            <a:pPr lvl="2" eaLnBrk="1" hangingPunct="1"/>
            <a:r>
              <a:rPr lang="en-US" altLang="zh-TW" sz="1800" b="1" smtClean="0"/>
              <a:t>Association: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(A    B )    C =  A    ( B    C )</a:t>
            </a:r>
          </a:p>
          <a:p>
            <a:pPr lvl="2" eaLnBrk="1" hangingPunct="1"/>
            <a:r>
              <a:rPr lang="en-US" altLang="zh-TW" sz="1800" b="1" smtClean="0"/>
              <a:t>Commutative: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A    B   =   B    A</a:t>
            </a:r>
          </a:p>
          <a:p>
            <a:pPr lvl="2" eaLnBrk="1" hangingPunct="1"/>
            <a:r>
              <a:rPr lang="en-US" altLang="zh-TW" sz="1800" smtClean="0"/>
              <a:t>if A and B have no attribute in common, then 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A     B   =   A x B</a:t>
            </a:r>
          </a:p>
          <a:p>
            <a:pPr eaLnBrk="1" hangingPunct="1"/>
            <a:endParaRPr lang="en-US" altLang="zh-TW" sz="2000" smtClean="0"/>
          </a:p>
        </p:txBody>
      </p:sp>
      <p:sp>
        <p:nvSpPr>
          <p:cNvPr id="47108" name="Freeform 22"/>
          <p:cNvSpPr>
            <a:spLocks/>
          </p:cNvSpPr>
          <p:nvPr/>
        </p:nvSpPr>
        <p:spPr bwMode="auto">
          <a:xfrm>
            <a:off x="3124200" y="27813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9" name="Freeform 23"/>
          <p:cNvSpPr>
            <a:spLocks/>
          </p:cNvSpPr>
          <p:nvPr/>
        </p:nvSpPr>
        <p:spPr bwMode="auto">
          <a:xfrm>
            <a:off x="2474913" y="3767138"/>
            <a:ext cx="149225" cy="115887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Freeform 24"/>
          <p:cNvSpPr>
            <a:spLocks/>
          </p:cNvSpPr>
          <p:nvPr/>
        </p:nvSpPr>
        <p:spPr bwMode="auto">
          <a:xfrm>
            <a:off x="3309938" y="3775075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1" name="Freeform 25"/>
          <p:cNvSpPr>
            <a:spLocks/>
          </p:cNvSpPr>
          <p:nvPr/>
        </p:nvSpPr>
        <p:spPr bwMode="auto">
          <a:xfrm>
            <a:off x="1946275" y="3775075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2" name="Freeform 26"/>
          <p:cNvSpPr>
            <a:spLocks/>
          </p:cNvSpPr>
          <p:nvPr/>
        </p:nvSpPr>
        <p:spPr bwMode="auto">
          <a:xfrm>
            <a:off x="3810000" y="3775075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3" name="Freeform 27"/>
          <p:cNvSpPr>
            <a:spLocks/>
          </p:cNvSpPr>
          <p:nvPr/>
        </p:nvSpPr>
        <p:spPr bwMode="auto">
          <a:xfrm>
            <a:off x="2971800" y="44196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4" name="Freeform 28"/>
          <p:cNvSpPr>
            <a:spLocks/>
          </p:cNvSpPr>
          <p:nvPr/>
        </p:nvSpPr>
        <p:spPr bwMode="auto">
          <a:xfrm>
            <a:off x="1946275" y="44196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5" name="Freeform 29"/>
          <p:cNvSpPr>
            <a:spLocks/>
          </p:cNvSpPr>
          <p:nvPr/>
        </p:nvSpPr>
        <p:spPr bwMode="auto">
          <a:xfrm>
            <a:off x="1981200" y="5070475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547100" cy="83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Special Relational Operations:</a:t>
            </a:r>
            <a:r>
              <a:rPr lang="en-US" altLang="zh-TW" sz="3200" smtClean="0"/>
              <a:t> </a:t>
            </a:r>
            <a:r>
              <a:rPr lang="en-US" altLang="zh-TW" smtClean="0"/>
              <a:t>Natural Join</a:t>
            </a:r>
            <a:r>
              <a:rPr lang="en-US" altLang="zh-TW" sz="2800" smtClean="0"/>
              <a:t> </a:t>
            </a:r>
            <a:r>
              <a:rPr lang="en-US" altLang="zh-TW" sz="1800" b="0" smtClean="0"/>
              <a:t>(cont.)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2449513" y="2816225"/>
            <a:ext cx="425450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S#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S3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S3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S4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887663" y="2816225"/>
            <a:ext cx="661987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SNAME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Smith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Smith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Smith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Jones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Jones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Blake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Blake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Clark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Clark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Clark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3562350" y="2816225"/>
            <a:ext cx="733425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STATUS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30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30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20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4308475" y="2816225"/>
            <a:ext cx="700088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CITY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Paris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Paris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Paris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Paris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London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5021263" y="2816225"/>
            <a:ext cx="423862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P#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P5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P5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P1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P6</a:t>
            </a: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5457825" y="2816225"/>
            <a:ext cx="698500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PNAME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Nut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Screw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Cog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Bolt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Cam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Bolt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Cam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Nut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Screw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Cog</a:t>
            </a:r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6169025" y="2816225"/>
            <a:ext cx="700088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COLOR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Green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Blue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Green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Blue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Red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6888163" y="2816225"/>
            <a:ext cx="752475" cy="2060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>
                <a:ea typeface="新細明體" charset="-120"/>
              </a:rPr>
              <a:t>WEIGHT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19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17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17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12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14</a:t>
            </a:r>
          </a:p>
          <a:p>
            <a:pPr eaLnBrk="0" hangingPunct="0"/>
            <a:r>
              <a:rPr lang="en-US" altLang="zh-TW" sz="1200">
                <a:ea typeface="新細明體" charset="-120"/>
              </a:rPr>
              <a:t>19</a:t>
            </a: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449513" y="2990850"/>
            <a:ext cx="5184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3"/>
          <p:cNvSpPr>
            <a:spLocks noChangeArrowheads="1"/>
          </p:cNvSpPr>
          <p:nvPr/>
        </p:nvSpPr>
        <p:spPr bwMode="auto">
          <a:xfrm rot="16200000" flipH="1">
            <a:off x="3865563" y="2200275"/>
            <a:ext cx="311150" cy="5016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7577138" y="2784475"/>
            <a:ext cx="7286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ea typeface="新細明體" charset="-120"/>
              </a:rPr>
              <a:t>CITY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TW" sz="1200">
                <a:ea typeface="新細明體" charset="-120"/>
              </a:rPr>
              <a:t> London</a:t>
            </a:r>
            <a:endParaRPr lang="en-US" altLang="zh-TW" sz="1200">
              <a:solidFill>
                <a:schemeClr val="hlink"/>
              </a:solidFill>
              <a:ea typeface="新細明體" charset="-120"/>
            </a:endParaRPr>
          </a:p>
        </p:txBody>
      </p:sp>
      <p:sp>
        <p:nvSpPr>
          <p:cNvPr id="48142" name="Arc 15"/>
          <p:cNvSpPr>
            <a:spLocks/>
          </p:cNvSpPr>
          <p:nvPr/>
        </p:nvSpPr>
        <p:spPr bwMode="auto">
          <a:xfrm>
            <a:off x="2462213" y="2709863"/>
            <a:ext cx="1457325" cy="104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0"/>
                  <a:pt x="9656" y="13"/>
                  <a:pt x="21576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3" name="Arc 16"/>
          <p:cNvSpPr>
            <a:spLocks/>
          </p:cNvSpPr>
          <p:nvPr/>
        </p:nvSpPr>
        <p:spPr bwMode="auto">
          <a:xfrm>
            <a:off x="3927475" y="2719388"/>
            <a:ext cx="1090613" cy="952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3128963" y="2373313"/>
            <a:ext cx="293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S</a:t>
            </a:r>
          </a:p>
        </p:txBody>
      </p:sp>
      <p:sp>
        <p:nvSpPr>
          <p:cNvPr id="48145" name="Arc 18"/>
          <p:cNvSpPr>
            <a:spLocks/>
          </p:cNvSpPr>
          <p:nvPr/>
        </p:nvSpPr>
        <p:spPr bwMode="auto">
          <a:xfrm>
            <a:off x="5043488" y="2730500"/>
            <a:ext cx="2624137" cy="8413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75"/>
                  <a:pt x="9662" y="7"/>
                  <a:pt x="2158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5"/>
                  <a:pt x="9662" y="7"/>
                  <a:pt x="2158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6" name="Arc 19"/>
          <p:cNvSpPr>
            <a:spLocks/>
          </p:cNvSpPr>
          <p:nvPr/>
        </p:nvSpPr>
        <p:spPr bwMode="auto">
          <a:xfrm>
            <a:off x="7686675" y="2730500"/>
            <a:ext cx="390525" cy="746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6340475" y="2362200"/>
            <a:ext cx="293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48148" name="Freeform 22"/>
          <p:cNvSpPr>
            <a:spLocks/>
          </p:cNvSpPr>
          <p:nvPr/>
        </p:nvSpPr>
        <p:spPr bwMode="auto">
          <a:xfrm>
            <a:off x="5081588" y="189865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AutoShape 23"/>
          <p:cNvSpPr>
            <a:spLocks noChangeArrowheads="1"/>
          </p:cNvSpPr>
          <p:nvPr/>
        </p:nvSpPr>
        <p:spPr bwMode="auto">
          <a:xfrm rot="16200000" flipH="1">
            <a:off x="3841750" y="2193925"/>
            <a:ext cx="311150" cy="5016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Rectangle 24"/>
          <p:cNvSpPr>
            <a:spLocks noChangeArrowheads="1"/>
          </p:cNvSpPr>
          <p:nvPr/>
        </p:nvSpPr>
        <p:spPr bwMode="auto">
          <a:xfrm>
            <a:off x="4733925" y="1984375"/>
            <a:ext cx="10477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S.city = P.city</a:t>
            </a:r>
          </a:p>
        </p:txBody>
      </p:sp>
      <p:sp>
        <p:nvSpPr>
          <p:cNvPr id="48151" name="Rectangle 25"/>
          <p:cNvSpPr>
            <a:spLocks noChangeArrowheads="1"/>
          </p:cNvSpPr>
          <p:nvPr/>
        </p:nvSpPr>
        <p:spPr bwMode="auto">
          <a:xfrm>
            <a:off x="3514725" y="1984375"/>
            <a:ext cx="10477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200">
                <a:latin typeface="Times New Roman" pitchFamily="18" charset="0"/>
                <a:ea typeface="新細明體" charset="-120"/>
              </a:rPr>
              <a:t>S.city = P.city</a:t>
            </a:r>
          </a:p>
        </p:txBody>
      </p:sp>
      <p:sp>
        <p:nvSpPr>
          <p:cNvPr id="48152" name="Rectangle 26"/>
          <p:cNvSpPr>
            <a:spLocks noChangeArrowheads="1"/>
          </p:cNvSpPr>
          <p:nvPr/>
        </p:nvSpPr>
        <p:spPr bwMode="auto">
          <a:xfrm>
            <a:off x="1066800" y="1720850"/>
            <a:ext cx="43926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3">
              <a:lnSpc>
                <a:spcPct val="120000"/>
              </a:lnSpc>
              <a:spcBef>
                <a:spcPct val="20000"/>
              </a:spcBef>
              <a:buClr>
                <a:srgbClr val="009900"/>
              </a:buClr>
              <a:buSzPct val="110000"/>
            </a:pP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&lt;e.g.&gt;         S </a:t>
            </a:r>
            <a:r>
              <a:rPr lang="en-US" altLang="zh-TW" sz="1600" b="1">
                <a:latin typeface="Times New Roman" pitchFamily="18" charset="0"/>
                <a:ea typeface="華康行書體(P)" pitchFamily="66" charset="-120"/>
              </a:rPr>
              <a:t>JOIN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P   </a:t>
            </a:r>
            <a:r>
              <a:rPr lang="en-US" altLang="zh-TW" sz="1600">
                <a:latin typeface="Times New Roman" pitchFamily="18" charset="0"/>
                <a:ea typeface="華康行書體(P)" pitchFamily="66" charset="-120"/>
              </a:rPr>
              <a:t>or</a:t>
            </a:r>
            <a:r>
              <a:rPr lang="en-US" altLang="zh-TW">
                <a:latin typeface="Times New Roman" pitchFamily="18" charset="0"/>
                <a:ea typeface="華康行書體(P)" pitchFamily="66" charset="-120"/>
              </a:rPr>
              <a:t> S    P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33400"/>
            <a:ext cx="8172450" cy="6858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Special Relational Operations: </a:t>
            </a:r>
            <a:r>
              <a:rPr lang="en-US" altLang="zh-TW" smtClean="0"/>
              <a:t>Theta Join</a:t>
            </a:r>
            <a:endParaRPr lang="en-US" altLang="zh-TW" b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95400"/>
            <a:ext cx="9080500" cy="4724400"/>
          </a:xfrm>
        </p:spPr>
        <p:txBody>
          <a:bodyPr/>
          <a:lstStyle/>
          <a:p>
            <a:pPr lvl="3" eaLnBrk="1" hangingPunct="1"/>
            <a:r>
              <a:rPr lang="en-US" altLang="zh-TW" sz="1800" b="1" smtClean="0"/>
              <a:t>A, B:</a:t>
            </a:r>
            <a:r>
              <a:rPr lang="en-US" altLang="zh-TW" sz="1800" smtClean="0"/>
              <a:t> product-compatible relations,  A: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), B: (Y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</a:pPr>
            <a:r>
              <a:rPr lang="en-US" altLang="zh-TW" sz="1800" smtClean="0"/>
              <a:t>theta : =, &lt;&gt;, &lt;, &gt;,.....</a:t>
            </a:r>
          </a:p>
          <a:p>
            <a:pPr lvl="3" eaLnBrk="1" hangingPunct="1">
              <a:lnSpc>
                <a:spcPct val="30000"/>
              </a:lnSpc>
              <a:spcBef>
                <a:spcPct val="40000"/>
              </a:spcBef>
            </a:pPr>
            <a:r>
              <a:rPr lang="en-US" altLang="zh-TW" sz="1800" smtClean="0"/>
              <a:t>A     B  = </a:t>
            </a:r>
            <a:r>
              <a:rPr lang="en-US" altLang="zh-TW" sz="2800" smtClean="0">
                <a:latin typeface="Symbol" pitchFamily="18" charset="2"/>
              </a:rPr>
              <a:t></a:t>
            </a:r>
            <a:r>
              <a:rPr lang="en-US" altLang="zh-TW" sz="1600" baseline="-25000" smtClean="0"/>
              <a:t>X theta Y</a:t>
            </a:r>
            <a:r>
              <a:rPr lang="en-US" altLang="zh-TW" sz="1800" smtClean="0"/>
              <a:t>(A x B)</a:t>
            </a:r>
          </a:p>
          <a:p>
            <a:pPr lvl="3" eaLnBrk="1" hangingPunct="1">
              <a:lnSpc>
                <a:spcPct val="0"/>
              </a:lnSpc>
              <a:spcBef>
                <a:spcPct val="40000"/>
              </a:spcBef>
              <a:buFontTx/>
              <a:buNone/>
            </a:pPr>
            <a:r>
              <a:rPr lang="en-US" altLang="zh-TW" sz="1800" smtClean="0"/>
              <a:t>    </a:t>
            </a:r>
            <a:r>
              <a:rPr lang="en-US" altLang="zh-TW" sz="1600" baseline="-25000" smtClean="0"/>
              <a:t>X theta Y</a:t>
            </a:r>
            <a:endParaRPr lang="en-US" altLang="zh-TW" sz="1800" smtClean="0"/>
          </a:p>
          <a:p>
            <a:pPr lvl="3" eaLnBrk="1" hangingPunct="1">
              <a:lnSpc>
                <a:spcPct val="130000"/>
              </a:lnSpc>
            </a:pPr>
            <a:r>
              <a:rPr lang="en-US" altLang="zh-TW" sz="1800" smtClean="0"/>
              <a:t>If theta is '=', the join is called </a:t>
            </a:r>
            <a:r>
              <a:rPr lang="en-US" altLang="zh-TW" sz="1800" b="1" i="1" u="sng" smtClean="0"/>
              <a:t>equijoin</a:t>
            </a:r>
            <a:r>
              <a:rPr lang="en-US" altLang="zh-TW" sz="1800" smtClean="0"/>
              <a:t>.</a:t>
            </a: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zh-TW" sz="1800" smtClean="0"/>
              <a:t>           &lt;e.g.&gt;  a greater-than join</a:t>
            </a:r>
          </a:p>
          <a:p>
            <a:pPr lvl="4" eaLnBrk="1" hangingPunct="1">
              <a:lnSpc>
                <a:spcPct val="70000"/>
              </a:lnSpc>
              <a:buFontTx/>
              <a:buNone/>
            </a:pPr>
            <a:r>
              <a:rPr lang="en-US" altLang="zh-TW" sz="1800" smtClean="0"/>
              <a:t> 		SELECT S.*, P.*       </a:t>
            </a:r>
          </a:p>
          <a:p>
            <a:pPr lvl="4" eaLnBrk="1" hangingPunct="1">
              <a:lnSpc>
                <a:spcPct val="70000"/>
              </a:lnSpc>
              <a:buFontTx/>
              <a:buNone/>
            </a:pPr>
            <a:r>
              <a:rPr lang="en-US" altLang="zh-TW" sz="1800" smtClean="0"/>
              <a:t>                FROM     S, P</a:t>
            </a:r>
          </a:p>
          <a:p>
            <a:pPr lvl="4" eaLnBrk="1" hangingPunct="1">
              <a:lnSpc>
                <a:spcPct val="70000"/>
              </a:lnSpc>
              <a:buFontTx/>
              <a:buNone/>
            </a:pPr>
            <a:r>
              <a:rPr lang="en-US" altLang="zh-TW" sz="1800" smtClean="0"/>
              <a:t>		WHERE  S.CITY &gt; P.CITY</a:t>
            </a: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zh-TW" sz="2800" smtClean="0">
                <a:latin typeface="Symbol" pitchFamily="18" charset="2"/>
              </a:rPr>
              <a:t></a:t>
            </a:r>
            <a:r>
              <a:rPr lang="en-US" altLang="zh-TW" sz="1600" baseline="-25000" smtClean="0"/>
              <a:t>CITY&gt;PCITY</a:t>
            </a:r>
            <a:r>
              <a:rPr lang="en-US" altLang="zh-TW" sz="1800" smtClean="0"/>
              <a:t>(S x (P RENAME CITY AS PCITY))</a:t>
            </a:r>
          </a:p>
          <a:p>
            <a:pPr eaLnBrk="1" hangingPunct="1"/>
            <a:endParaRPr lang="en-US" altLang="zh-TW" sz="2400" smtClean="0"/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133600" y="4724400"/>
            <a:ext cx="5437188" cy="1323975"/>
            <a:chOff x="346" y="4133"/>
            <a:chExt cx="3425" cy="834"/>
          </a:xfrm>
        </p:grpSpPr>
        <p:sp>
          <p:nvSpPr>
            <p:cNvPr id="49161" name="Rectangle 5"/>
            <p:cNvSpPr>
              <a:spLocks noChangeArrowheads="1"/>
            </p:cNvSpPr>
            <p:nvPr/>
          </p:nvSpPr>
          <p:spPr bwMode="auto">
            <a:xfrm>
              <a:off x="346" y="4133"/>
              <a:ext cx="194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S3</a:t>
              </a:r>
            </a:p>
          </p:txBody>
        </p:sp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548" y="4133"/>
              <a:ext cx="413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SNAME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Jones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Jones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Jones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Blake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Blake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Blake</a:t>
              </a: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969" y="4133"/>
              <a:ext cx="457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STATUS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10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10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10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30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30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30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1434" y="4133"/>
              <a:ext cx="331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CITY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Paris</a:t>
              </a: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1773" y="4133"/>
              <a:ext cx="196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P6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P6</a:t>
              </a: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1977" y="4133"/>
              <a:ext cx="434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PNAME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Nut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Screw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Cog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Nut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Screw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Cog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2419" y="4133"/>
              <a:ext cx="435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COLOR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Red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2865" y="4133"/>
              <a:ext cx="468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WEIGHT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19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19</a:t>
              </a:r>
            </a:p>
          </p:txBody>
        </p:sp>
        <p:sp>
          <p:nvSpPr>
            <p:cNvPr id="49169" name="Rectangle 13"/>
            <p:cNvSpPr>
              <a:spLocks noChangeArrowheads="1"/>
            </p:cNvSpPr>
            <p:nvPr/>
          </p:nvSpPr>
          <p:spPr bwMode="auto">
            <a:xfrm>
              <a:off x="3337" y="4133"/>
              <a:ext cx="434" cy="8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PCITY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London</a:t>
              </a:r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>
              <a:off x="346" y="4253"/>
              <a:ext cx="34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9157" name="Freeform 15"/>
          <p:cNvSpPr>
            <a:spLocks/>
          </p:cNvSpPr>
          <p:nvPr/>
        </p:nvSpPr>
        <p:spPr bwMode="auto">
          <a:xfrm>
            <a:off x="2362200" y="20574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8" name="AutoShape 16"/>
          <p:cNvSpPr>
            <a:spLocks noChangeArrowheads="1"/>
          </p:cNvSpPr>
          <p:nvPr/>
        </p:nvSpPr>
        <p:spPr bwMode="auto">
          <a:xfrm rot="16200000" flipH="1">
            <a:off x="4133850" y="3790950"/>
            <a:ext cx="158750" cy="349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59" name="AutoShape 17"/>
          <p:cNvSpPr>
            <a:spLocks noChangeArrowheads="1"/>
          </p:cNvSpPr>
          <p:nvPr/>
        </p:nvSpPr>
        <p:spPr bwMode="auto">
          <a:xfrm rot="16200000" flipH="1">
            <a:off x="4133850" y="4324350"/>
            <a:ext cx="158750" cy="349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757238"/>
            <a:ext cx="8474075" cy="56435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lnSpc>
                <a:spcPct val="50000"/>
              </a:lnSpc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z="2000" b="1" smtClean="0"/>
              <a:t>A way of </a:t>
            </a:r>
            <a:r>
              <a:rPr lang="en-US" altLang="zh-TW" sz="2000" smtClean="0"/>
              <a:t>looking at data</a:t>
            </a:r>
            <a:r>
              <a:rPr lang="en-US" altLang="zh-TW" sz="2000" b="1" smtClean="0"/>
              <a:t>                                   </a:t>
            </a:r>
            <a:r>
              <a:rPr lang="en-US" altLang="zh-TW" sz="2000" smtClean="0"/>
              <a:t>            </a:t>
            </a:r>
          </a:p>
          <a:p>
            <a:pPr lvl="1" eaLnBrk="1" hangingPunct="1"/>
            <a:r>
              <a:rPr lang="en-US" altLang="zh-TW" sz="2000" b="1" smtClean="0"/>
              <a:t>A prescription for</a:t>
            </a:r>
            <a:r>
              <a:rPr lang="en-US" altLang="zh-TW" sz="2000" smtClean="0"/>
              <a:t> </a:t>
            </a:r>
          </a:p>
          <a:p>
            <a:pPr lvl="2" eaLnBrk="1" hangingPunct="1"/>
            <a:r>
              <a:rPr lang="en-US" altLang="zh-TW" sz="2000" b="1" smtClean="0"/>
              <a:t>representing data</a:t>
            </a:r>
            <a:r>
              <a:rPr lang="en-US" altLang="zh-TW" sz="2000" smtClean="0"/>
              <a:t>: </a:t>
            </a:r>
            <a:br>
              <a:rPr lang="en-US" altLang="zh-TW" sz="2000" smtClean="0"/>
            </a:br>
            <a:r>
              <a:rPr lang="en-US" altLang="zh-TW" sz="2000" smtClean="0"/>
              <a:t>by means of tables</a:t>
            </a:r>
            <a:endParaRPr lang="en-US" altLang="zh-TW" sz="2000" b="1" smtClean="0"/>
          </a:p>
          <a:p>
            <a:pPr lvl="2" eaLnBrk="1" hangingPunct="1"/>
            <a:r>
              <a:rPr lang="en-US" altLang="zh-TW" sz="2000" b="1" smtClean="0"/>
              <a:t>manipulating that representation</a:t>
            </a:r>
            <a:r>
              <a:rPr lang="en-US" altLang="zh-TW" sz="2000" smtClean="0"/>
              <a:t>:</a:t>
            </a:r>
            <a:br>
              <a:rPr lang="en-US" altLang="zh-TW" sz="2000" smtClean="0"/>
            </a:br>
            <a:r>
              <a:rPr lang="en-US" altLang="zh-TW" sz="2000" smtClean="0"/>
              <a:t>by select, join, ...</a:t>
            </a:r>
          </a:p>
        </p:txBody>
      </p:sp>
      <p:grpSp>
        <p:nvGrpSpPr>
          <p:cNvPr id="13315" name="Group 25"/>
          <p:cNvGrpSpPr>
            <a:grpSpLocks/>
          </p:cNvGrpSpPr>
          <p:nvPr/>
        </p:nvGrpSpPr>
        <p:grpSpPr bwMode="auto">
          <a:xfrm>
            <a:off x="2027238" y="1552575"/>
            <a:ext cx="5440362" cy="1785938"/>
            <a:chOff x="1277" y="978"/>
            <a:chExt cx="3352" cy="780"/>
          </a:xfrm>
        </p:grpSpPr>
        <p:sp>
          <p:nvSpPr>
            <p:cNvPr id="13319" name="Arc 3"/>
            <p:cNvSpPr>
              <a:spLocks/>
            </p:cNvSpPr>
            <p:nvPr/>
          </p:nvSpPr>
          <p:spPr bwMode="auto">
            <a:xfrm>
              <a:off x="1715" y="1522"/>
              <a:ext cx="1165" cy="2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1"/>
                    <a:pt x="9654" y="14"/>
                    <a:pt x="2157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1"/>
                    <a:pt x="9654" y="14"/>
                    <a:pt x="21573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0" name="Arc 4"/>
            <p:cNvSpPr>
              <a:spLocks/>
            </p:cNvSpPr>
            <p:nvPr/>
          </p:nvSpPr>
          <p:spPr bwMode="auto">
            <a:xfrm>
              <a:off x="2879" y="1522"/>
              <a:ext cx="1311" cy="2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1" name="Arc 5"/>
            <p:cNvSpPr>
              <a:spLocks/>
            </p:cNvSpPr>
            <p:nvPr/>
          </p:nvSpPr>
          <p:spPr bwMode="auto">
            <a:xfrm>
              <a:off x="1277" y="1235"/>
              <a:ext cx="1677" cy="2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47"/>
                  </a:moveTo>
                  <a:cubicBezTo>
                    <a:pt x="29" y="9645"/>
                    <a:pt x="9679" y="10"/>
                    <a:pt x="21581" y="0"/>
                  </a:cubicBezTo>
                </a:path>
                <a:path w="21600" h="21600" stroke="0" extrusionOk="0">
                  <a:moveTo>
                    <a:pt x="0" y="21547"/>
                  </a:moveTo>
                  <a:cubicBezTo>
                    <a:pt x="29" y="9645"/>
                    <a:pt x="9679" y="10"/>
                    <a:pt x="21581" y="0"/>
                  </a:cubicBezTo>
                  <a:lnTo>
                    <a:pt x="21600" y="21600"/>
                  </a:lnTo>
                  <a:lnTo>
                    <a:pt x="0" y="2154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322" name="Arc 6"/>
            <p:cNvSpPr>
              <a:spLocks/>
            </p:cNvSpPr>
            <p:nvPr/>
          </p:nvSpPr>
          <p:spPr bwMode="auto">
            <a:xfrm>
              <a:off x="2951" y="1235"/>
              <a:ext cx="1678" cy="285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27" y="0"/>
                    <a:pt x="21589" y="9638"/>
                    <a:pt x="21618" y="21547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27" y="0"/>
                    <a:pt x="21589" y="9638"/>
                    <a:pt x="21618" y="21547"/>
                  </a:cubicBezTo>
                  <a:lnTo>
                    <a:pt x="1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323" name="Group 13"/>
            <p:cNvGrpSpPr>
              <a:grpSpLocks/>
            </p:cNvGrpSpPr>
            <p:nvPr/>
          </p:nvGrpSpPr>
          <p:grpSpPr bwMode="auto">
            <a:xfrm>
              <a:off x="2757" y="978"/>
              <a:ext cx="292" cy="167"/>
              <a:chOff x="1909" y="1412"/>
              <a:chExt cx="202" cy="242"/>
            </a:xfrm>
          </p:grpSpPr>
          <p:sp>
            <p:nvSpPr>
              <p:cNvPr id="13326" name="Oval 7"/>
              <p:cNvSpPr>
                <a:spLocks noChangeArrowheads="1"/>
              </p:cNvSpPr>
              <p:nvPr/>
            </p:nvSpPr>
            <p:spPr bwMode="auto">
              <a:xfrm>
                <a:off x="1943" y="1412"/>
                <a:ext cx="143" cy="9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7" name="Line 8"/>
              <p:cNvSpPr>
                <a:spLocks noChangeShapeType="1"/>
              </p:cNvSpPr>
              <p:nvPr/>
            </p:nvSpPr>
            <p:spPr bwMode="auto">
              <a:xfrm>
                <a:off x="2014" y="1515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8" name="Line 9"/>
              <p:cNvSpPr>
                <a:spLocks noChangeShapeType="1"/>
              </p:cNvSpPr>
              <p:nvPr/>
            </p:nvSpPr>
            <p:spPr bwMode="auto">
              <a:xfrm flipH="1">
                <a:off x="1909" y="1515"/>
                <a:ext cx="109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29" name="Line 10"/>
              <p:cNvSpPr>
                <a:spLocks noChangeShapeType="1"/>
              </p:cNvSpPr>
              <p:nvPr/>
            </p:nvSpPr>
            <p:spPr bwMode="auto">
              <a:xfrm>
                <a:off x="2018" y="1515"/>
                <a:ext cx="93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30" name="Line 11"/>
              <p:cNvSpPr>
                <a:spLocks noChangeShapeType="1"/>
              </p:cNvSpPr>
              <p:nvPr/>
            </p:nvSpPr>
            <p:spPr bwMode="auto">
              <a:xfrm flipH="1">
                <a:off x="1935" y="1619"/>
                <a:ext cx="83" cy="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31" name="Line 12"/>
              <p:cNvSpPr>
                <a:spLocks noChangeShapeType="1"/>
              </p:cNvSpPr>
              <p:nvPr/>
            </p:nvSpPr>
            <p:spPr bwMode="auto">
              <a:xfrm>
                <a:off x="2018" y="1619"/>
                <a:ext cx="93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3324" name="Rectangle 14"/>
            <p:cNvSpPr>
              <a:spLocks noChangeArrowheads="1"/>
            </p:cNvSpPr>
            <p:nvPr/>
          </p:nvSpPr>
          <p:spPr bwMode="auto">
            <a:xfrm>
              <a:off x="1456" y="1329"/>
              <a:ext cx="297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Relational DBMS</a:t>
              </a:r>
            </a:p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&lt;e.g.&gt; DB2, INGRES, SYBASE, Oracle, mySQL</a:t>
              </a:r>
            </a:p>
          </p:txBody>
        </p:sp>
        <p:sp>
          <p:nvSpPr>
            <p:cNvPr id="13325" name="Rectangle 15"/>
            <p:cNvSpPr>
              <a:spLocks noChangeArrowheads="1"/>
            </p:cNvSpPr>
            <p:nvPr/>
          </p:nvSpPr>
          <p:spPr bwMode="auto">
            <a:xfrm>
              <a:off x="2255" y="1535"/>
              <a:ext cx="1551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Relational Data Model</a:t>
              </a:r>
            </a:p>
          </p:txBody>
        </p:sp>
      </p:grpSp>
      <p:sp>
        <p:nvSpPr>
          <p:cNvPr id="1331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Relational Model </a:t>
            </a:r>
            <a:r>
              <a:rPr lang="en-US" altLang="zh-TW" sz="1800" b="0" smtClean="0"/>
              <a:t>[Codd, 1970]</a:t>
            </a:r>
            <a:endParaRPr lang="en-US" altLang="zh-TW" sz="2000" b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  <p:pic>
        <p:nvPicPr>
          <p:cNvPr id="13318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3429000"/>
            <a:ext cx="4257675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Special Relational Operations:</a:t>
            </a:r>
            <a:r>
              <a:rPr lang="en-US" altLang="zh-TW" smtClean="0"/>
              <a:t> Division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89900" cy="4648200"/>
          </a:xfrm>
        </p:spPr>
        <p:txBody>
          <a:bodyPr/>
          <a:lstStyle/>
          <a:p>
            <a:pPr lvl="1" eaLnBrk="1" hangingPunct="1"/>
            <a:r>
              <a:rPr lang="en-US" altLang="zh-TW" sz="2000" b="1" smtClean="0"/>
              <a:t>Division</a:t>
            </a:r>
            <a:r>
              <a:rPr lang="en-US" altLang="zh-TW" sz="2000" smtClean="0"/>
              <a:t>:</a:t>
            </a:r>
          </a:p>
          <a:p>
            <a:pPr lvl="2" eaLnBrk="1" hangingPunct="1"/>
            <a:r>
              <a:rPr lang="en-US" altLang="zh-TW" sz="1800" b="1" smtClean="0"/>
              <a:t>A, B:</a:t>
            </a:r>
            <a:r>
              <a:rPr lang="en-US" altLang="zh-TW" sz="1800" smtClean="0"/>
              <a:t> two relations.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A : (X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,...,X</a:t>
            </a:r>
            <a:r>
              <a:rPr lang="en-US" altLang="zh-TW" sz="1800" baseline="-25000" smtClean="0"/>
              <a:t>m</a:t>
            </a:r>
            <a:r>
              <a:rPr lang="en-US" altLang="zh-TW" sz="1800" smtClean="0"/>
              <a:t>, 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</a:t>
            </a:r>
          </a:p>
          <a:p>
            <a:pPr lvl="2" eaLnBrk="1" hangingPunct="1">
              <a:buFontTx/>
              <a:buNone/>
            </a:pPr>
            <a:r>
              <a:rPr lang="en-US" altLang="zh-TW" sz="1800" smtClean="0"/>
              <a:t>       B : (Y</a:t>
            </a:r>
            <a:r>
              <a:rPr lang="en-US" altLang="zh-TW" sz="1800" baseline="-25000" smtClean="0"/>
              <a:t>1</a:t>
            </a:r>
            <a:r>
              <a:rPr lang="en-US" altLang="zh-TW" sz="1800" smtClean="0"/>
              <a:t>,...,Y</a:t>
            </a:r>
            <a:r>
              <a:rPr lang="en-US" altLang="zh-TW" sz="1800" baseline="-25000" smtClean="0"/>
              <a:t>n</a:t>
            </a:r>
            <a:r>
              <a:rPr lang="en-US" altLang="zh-TW" sz="1800" smtClean="0"/>
              <a:t>)</a:t>
            </a:r>
          </a:p>
          <a:p>
            <a:pPr lvl="2" eaLnBrk="1" hangingPunct="1"/>
            <a:r>
              <a:rPr lang="en-US" altLang="zh-TW" sz="1800" smtClean="0"/>
              <a:t>A DIVIDEBY B (or A </a:t>
            </a:r>
            <a:r>
              <a:rPr lang="en-US" altLang="zh-TW" sz="1800" smtClean="0">
                <a:latin typeface="Symbol" pitchFamily="18" charset="2"/>
              </a:rPr>
              <a:t></a:t>
            </a:r>
            <a:r>
              <a:rPr lang="en-US" altLang="zh-TW" sz="1800" smtClean="0"/>
              <a:t> B):</a:t>
            </a:r>
          </a:p>
          <a:p>
            <a:pPr lvl="3" eaLnBrk="1" hangingPunct="1"/>
            <a:r>
              <a:rPr lang="en-US" altLang="zh-TW" sz="1600" b="1" smtClean="0"/>
              <a:t>Heading:</a:t>
            </a:r>
            <a:r>
              <a:rPr lang="en-US" altLang="zh-TW" sz="1600" smtClean="0"/>
              <a:t>   (X</a:t>
            </a:r>
            <a:r>
              <a:rPr lang="en-US" altLang="zh-TW" sz="1600" baseline="-25000" smtClean="0"/>
              <a:t>1</a:t>
            </a:r>
            <a:r>
              <a:rPr lang="en-US" altLang="zh-TW" sz="1600" smtClean="0"/>
              <a:t>,...,X</a:t>
            </a:r>
            <a:r>
              <a:rPr lang="en-US" altLang="zh-TW" sz="1600" baseline="-25000" smtClean="0"/>
              <a:t>m</a:t>
            </a:r>
            <a:r>
              <a:rPr lang="en-US" altLang="zh-TW" sz="1600" smtClean="0"/>
              <a:t>)</a:t>
            </a:r>
          </a:p>
          <a:p>
            <a:pPr lvl="3" eaLnBrk="1" hangingPunct="1"/>
            <a:r>
              <a:rPr lang="en-US" altLang="zh-TW" sz="1600" b="1" smtClean="0"/>
              <a:t>Body:</a:t>
            </a:r>
            <a:r>
              <a:rPr lang="en-US" altLang="zh-TW" sz="1600" smtClean="0"/>
              <a:t> all (X:x) s.t. (X:x,Y:y) </a:t>
            </a:r>
            <a:br>
              <a:rPr lang="en-US" altLang="zh-TW" sz="1600" smtClean="0"/>
            </a:br>
            <a:r>
              <a:rPr lang="en-US" altLang="zh-TW" sz="1600" smtClean="0"/>
              <a:t> in A for all (Y:y) in B</a:t>
            </a:r>
          </a:p>
          <a:p>
            <a:pPr eaLnBrk="1" hangingPunct="1"/>
            <a:endParaRPr lang="en-US" altLang="zh-TW" sz="200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733800" y="1524000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 eaLnBrk="0" hangingPunct="0">
              <a:spcBef>
                <a:spcPct val="70000"/>
              </a:spcBef>
              <a:buSzPct val="100000"/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&lt;e.g.&gt; "Get supplier numbers for       	    suppliers who supply all parts."</a:t>
            </a:r>
          </a:p>
        </p:txBody>
      </p:sp>
      <p:grpSp>
        <p:nvGrpSpPr>
          <p:cNvPr id="50181" name="Group 23"/>
          <p:cNvGrpSpPr>
            <a:grpSpLocks/>
          </p:cNvGrpSpPr>
          <p:nvPr/>
        </p:nvGrpSpPr>
        <p:grpSpPr bwMode="auto">
          <a:xfrm>
            <a:off x="5338763" y="2322513"/>
            <a:ext cx="4202112" cy="2706687"/>
            <a:chOff x="3363" y="1463"/>
            <a:chExt cx="2647" cy="1705"/>
          </a:xfrm>
        </p:grpSpPr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4603" y="1928"/>
              <a:ext cx="328" cy="8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P6</a:t>
              </a:r>
            </a:p>
          </p:txBody>
        </p:sp>
        <p:sp>
          <p:nvSpPr>
            <p:cNvPr id="50184" name="Line 6"/>
            <p:cNvSpPr>
              <a:spLocks noChangeShapeType="1"/>
            </p:cNvSpPr>
            <p:nvPr/>
          </p:nvSpPr>
          <p:spPr bwMode="auto">
            <a:xfrm>
              <a:off x="4615" y="2044"/>
              <a:ext cx="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5" name="Rectangle 7"/>
            <p:cNvSpPr>
              <a:spLocks noChangeArrowheads="1"/>
            </p:cNvSpPr>
            <p:nvPr/>
          </p:nvSpPr>
          <p:spPr bwMode="auto">
            <a:xfrm>
              <a:off x="4564" y="1745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B </a:t>
              </a:r>
            </a:p>
          </p:txBody>
        </p:sp>
        <p:sp>
          <p:nvSpPr>
            <p:cNvPr id="50186" name="AutoShape 8"/>
            <p:cNvSpPr>
              <a:spLocks noChangeArrowheads="1"/>
            </p:cNvSpPr>
            <p:nvPr/>
          </p:nvSpPr>
          <p:spPr bwMode="auto">
            <a:xfrm>
              <a:off x="5136" y="2256"/>
              <a:ext cx="256" cy="184"/>
            </a:xfrm>
            <a:prstGeom prst="rightArrow">
              <a:avLst>
                <a:gd name="adj1" fmla="val 50000"/>
                <a:gd name="adj2" fmla="val 6957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7" name="Rectangle 12"/>
            <p:cNvSpPr>
              <a:spLocks noChangeArrowheads="1"/>
            </p:cNvSpPr>
            <p:nvPr/>
          </p:nvSpPr>
          <p:spPr bwMode="auto">
            <a:xfrm>
              <a:off x="3363" y="1473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>
                  <a:ea typeface="新細明體" charset="-120"/>
                </a:rPr>
                <a:t>A   </a:t>
              </a:r>
            </a:p>
          </p:txBody>
        </p:sp>
        <p:sp>
          <p:nvSpPr>
            <p:cNvPr id="50188" name="Rectangle 13"/>
            <p:cNvSpPr>
              <a:spLocks noChangeArrowheads="1"/>
            </p:cNvSpPr>
            <p:nvPr/>
          </p:nvSpPr>
          <p:spPr bwMode="auto">
            <a:xfrm>
              <a:off x="3391" y="1657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S4</a:t>
              </a:r>
            </a:p>
          </p:txBody>
        </p:sp>
        <p:sp>
          <p:nvSpPr>
            <p:cNvPr id="50189" name="Line 14"/>
            <p:cNvSpPr>
              <a:spLocks noChangeShapeType="1"/>
            </p:cNvSpPr>
            <p:nvPr/>
          </p:nvSpPr>
          <p:spPr bwMode="auto">
            <a:xfrm>
              <a:off x="3404" y="1767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5"/>
            <p:cNvSpPr>
              <a:spLocks noChangeArrowheads="1"/>
            </p:cNvSpPr>
            <p:nvPr/>
          </p:nvSpPr>
          <p:spPr bwMode="auto">
            <a:xfrm>
              <a:off x="3721" y="1657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P6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>
                  <a:ea typeface="新細明體" charset="-120"/>
                </a:rPr>
                <a:t>P5</a:t>
              </a:r>
            </a:p>
          </p:txBody>
        </p:sp>
        <p:sp>
          <p:nvSpPr>
            <p:cNvPr id="50191" name="Line 16"/>
            <p:cNvSpPr>
              <a:spLocks noChangeShapeType="1"/>
            </p:cNvSpPr>
            <p:nvPr/>
          </p:nvSpPr>
          <p:spPr bwMode="auto">
            <a:xfrm>
              <a:off x="3733" y="1767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2" name="Rectangle 17"/>
            <p:cNvSpPr>
              <a:spLocks noChangeArrowheads="1"/>
            </p:cNvSpPr>
            <p:nvPr/>
          </p:nvSpPr>
          <p:spPr bwMode="auto">
            <a:xfrm>
              <a:off x="4180" y="2141"/>
              <a:ext cx="346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4000">
                  <a:latin typeface="Symbol" pitchFamily="18" charset="2"/>
                  <a:ea typeface="新細明體" charset="-120"/>
                </a:rPr>
                <a:t></a:t>
              </a:r>
            </a:p>
          </p:txBody>
        </p:sp>
        <p:sp>
          <p:nvSpPr>
            <p:cNvPr id="50193" name="Rectangle 18"/>
            <p:cNvSpPr>
              <a:spLocks noChangeArrowheads="1"/>
            </p:cNvSpPr>
            <p:nvPr/>
          </p:nvSpPr>
          <p:spPr bwMode="auto">
            <a:xfrm>
              <a:off x="3550" y="1463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50194" name="Rectangle 19"/>
            <p:cNvSpPr>
              <a:spLocks noChangeArrowheads="1"/>
            </p:cNvSpPr>
            <p:nvPr/>
          </p:nvSpPr>
          <p:spPr bwMode="auto">
            <a:xfrm>
              <a:off x="3778" y="1475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50195" name="Rectangle 20"/>
            <p:cNvSpPr>
              <a:spLocks noChangeArrowheads="1"/>
            </p:cNvSpPr>
            <p:nvPr/>
          </p:nvSpPr>
          <p:spPr bwMode="auto">
            <a:xfrm>
              <a:off x="4762" y="1751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grpSp>
          <p:nvGrpSpPr>
            <p:cNvPr id="50196" name="Group 22"/>
            <p:cNvGrpSpPr>
              <a:grpSpLocks/>
            </p:cNvGrpSpPr>
            <p:nvPr/>
          </p:nvGrpSpPr>
          <p:grpSpPr bwMode="auto">
            <a:xfrm>
              <a:off x="5520" y="2064"/>
              <a:ext cx="490" cy="481"/>
              <a:chOff x="5654" y="1991"/>
              <a:chExt cx="490" cy="481"/>
            </a:xfrm>
          </p:grpSpPr>
          <p:sp>
            <p:nvSpPr>
              <p:cNvPr id="50197" name="Rectangle 9"/>
              <p:cNvSpPr>
                <a:spLocks noChangeArrowheads="1"/>
              </p:cNvSpPr>
              <p:nvPr/>
            </p:nvSpPr>
            <p:spPr bwMode="auto">
              <a:xfrm>
                <a:off x="5706" y="2211"/>
                <a:ext cx="319" cy="2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>
                    <a:ea typeface="新細明體" charset="-120"/>
                  </a:rPr>
                  <a:t>S#</a:t>
                </a:r>
              </a:p>
              <a:p>
                <a:pPr eaLnBrk="0" hangingPunct="0"/>
                <a:r>
                  <a:rPr lang="en-US" altLang="zh-TW" sz="1200">
                    <a:ea typeface="新細明體" charset="-120"/>
                  </a:rPr>
                  <a:t>S1</a:t>
                </a:r>
              </a:p>
            </p:txBody>
          </p:sp>
          <p:sp>
            <p:nvSpPr>
              <p:cNvPr id="50198" name="Line 10"/>
              <p:cNvSpPr>
                <a:spLocks noChangeShapeType="1"/>
              </p:cNvSpPr>
              <p:nvPr/>
            </p:nvSpPr>
            <p:spPr bwMode="auto">
              <a:xfrm>
                <a:off x="5705" y="2335"/>
                <a:ext cx="3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199" name="Rectangle 11"/>
              <p:cNvSpPr>
                <a:spLocks noChangeArrowheads="1"/>
              </p:cNvSpPr>
              <p:nvPr/>
            </p:nvSpPr>
            <p:spPr bwMode="auto">
              <a:xfrm>
                <a:off x="5654" y="2043"/>
                <a:ext cx="466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sz="1400">
                    <a:ea typeface="新細明體" charset="-120"/>
                  </a:rPr>
                  <a:t>A</a:t>
                </a:r>
                <a:r>
                  <a:rPr lang="en-US" altLang="zh-TW" sz="1400">
                    <a:latin typeface="Symbol" pitchFamily="18" charset="2"/>
                    <a:ea typeface="新細明體" charset="-120"/>
                  </a:rPr>
                  <a:t></a:t>
                </a:r>
                <a:r>
                  <a:rPr lang="en-US" altLang="zh-TW" sz="1400"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50200" name="Rectangle 21"/>
              <p:cNvSpPr>
                <a:spLocks noChangeArrowheads="1"/>
              </p:cNvSpPr>
              <p:nvPr/>
            </p:nvSpPr>
            <p:spPr bwMode="auto">
              <a:xfrm>
                <a:off x="5974" y="1991"/>
                <a:ext cx="170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x</a:t>
                </a:r>
              </a:p>
            </p:txBody>
          </p:sp>
        </p:grp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Special Relational Operations:</a:t>
            </a:r>
            <a:r>
              <a:rPr lang="en-US" altLang="zh-TW" smtClean="0"/>
              <a:t> primitive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2000" smtClean="0"/>
              <a:t>Which of the eight relational operators are </a:t>
            </a:r>
            <a:r>
              <a:rPr lang="en-US" altLang="zh-TW" sz="2000" u="sng" smtClean="0"/>
              <a:t>primitive</a:t>
            </a:r>
            <a:r>
              <a:rPr lang="en-US" altLang="zh-TW" sz="2000" smtClean="0"/>
              <a:t>?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1. UNION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2. DIFFERENCE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3. CARTESIAN PRODUCT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4. RESTRICT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5. PROJECT</a:t>
            </a:r>
            <a:endParaRPr lang="en-US" altLang="zh-TW" sz="1600" smtClean="0"/>
          </a:p>
          <a:p>
            <a:pPr lvl="1" eaLnBrk="1" hangingPunct="1"/>
            <a:r>
              <a:rPr lang="en-US" altLang="zh-TW" sz="2000" smtClean="0"/>
              <a:t>How to define the non-primitive operators by those primitive operators?</a:t>
            </a:r>
          </a:p>
          <a:p>
            <a:pPr lvl="2" eaLnBrk="1" hangingPunct="1">
              <a:lnSpc>
                <a:spcPct val="0"/>
              </a:lnSpc>
              <a:buFontTx/>
              <a:buNone/>
            </a:pPr>
            <a:endParaRPr lang="en-US" altLang="zh-TW" sz="1800" smtClean="0"/>
          </a:p>
          <a:p>
            <a:pPr lvl="3" eaLnBrk="1" hangingPunct="1">
              <a:buFontTx/>
              <a:buNone/>
            </a:pPr>
            <a:r>
              <a:rPr lang="en-US" altLang="zh-TW" sz="1800" smtClean="0"/>
              <a:t>1. Natural Join:  S     P    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                     </a:t>
            </a:r>
          </a:p>
          <a:p>
            <a:pPr lvl="3" eaLnBrk="1" hangingPunct="1">
              <a:buFontTx/>
              <a:buNone/>
            </a:pPr>
            <a:r>
              <a:rPr lang="en-US" altLang="zh-TW" sz="3200" smtClean="0">
                <a:latin typeface="Symbol" pitchFamily="18" charset="2"/>
              </a:rPr>
              <a:t></a:t>
            </a: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3200" smtClean="0">
                <a:latin typeface="Symbol" pitchFamily="18" charset="2"/>
              </a:rPr>
              <a:t></a:t>
            </a:r>
            <a:r>
              <a:rPr lang="en-US" altLang="zh-TW" sz="1800" baseline="-25000" smtClean="0"/>
              <a:t>S#,SNAME,STATUS,CITY,P#,PNAME,COLOR,WEIGHT </a:t>
            </a:r>
            <a:r>
              <a:rPr lang="en-US" altLang="zh-TW" sz="1800" smtClean="0"/>
              <a:t>(</a:t>
            </a:r>
            <a:r>
              <a:rPr lang="en-US" altLang="zh-TW" smtClean="0">
                <a:latin typeface="Symbol" pitchFamily="18" charset="2"/>
              </a:rPr>
              <a:t></a:t>
            </a:r>
            <a:r>
              <a:rPr lang="en-US" altLang="zh-TW" baseline="-25000" smtClean="0"/>
              <a:t>CITY=PCITY</a:t>
            </a:r>
            <a:r>
              <a:rPr lang="en-US" altLang="zh-TW" sz="1800" smtClean="0"/>
              <a:t>(S X (P RENAME CITY AS PCITY))) </a:t>
            </a:r>
          </a:p>
          <a:p>
            <a:pPr eaLnBrk="1" hangingPunct="1"/>
            <a:endParaRPr lang="en-US" altLang="zh-TW" sz="2400" smtClean="0"/>
          </a:p>
        </p:txBody>
      </p:sp>
      <p:sp>
        <p:nvSpPr>
          <p:cNvPr id="51204" name="Freeform 4"/>
          <p:cNvSpPr>
            <a:spLocks/>
          </p:cNvSpPr>
          <p:nvPr/>
        </p:nvSpPr>
        <p:spPr bwMode="auto">
          <a:xfrm>
            <a:off x="3543300" y="3997325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16200000" flipH="1">
            <a:off x="3570288" y="4298950"/>
            <a:ext cx="174625" cy="52387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3124200" y="4038600"/>
            <a:ext cx="11509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400">
                <a:latin typeface="Times New Roman" pitchFamily="18" charset="0"/>
                <a:ea typeface="新細明體" charset="-120"/>
              </a:rPr>
              <a:t>s.city = p.city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Special Relational Operations: </a:t>
            </a:r>
            <a:r>
              <a:rPr lang="en-US" altLang="zh-TW" smtClean="0"/>
              <a:t>primitive</a:t>
            </a:r>
            <a:r>
              <a:rPr lang="en-US" altLang="zh-TW" sz="4000" smtClean="0"/>
              <a:t> </a:t>
            </a:r>
            <a:r>
              <a:rPr lang="en-US" altLang="zh-TW" sz="1600" b="0" smtClean="0"/>
              <a:t>(cont.)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6040438" y="2320925"/>
            <a:ext cx="901700" cy="895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5583238" y="2320925"/>
            <a:ext cx="901700" cy="895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29" name="Arc 6"/>
          <p:cNvSpPr>
            <a:spLocks/>
          </p:cNvSpPr>
          <p:nvPr/>
        </p:nvSpPr>
        <p:spPr bwMode="auto">
          <a:xfrm>
            <a:off x="6042025" y="2390775"/>
            <a:ext cx="222250" cy="4206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729"/>
                  <a:pt x="9577" y="84"/>
                  <a:pt x="21445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29"/>
                  <a:pt x="9577" y="84"/>
                  <a:pt x="21445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0" name="Arc 7"/>
          <p:cNvSpPr>
            <a:spLocks/>
          </p:cNvSpPr>
          <p:nvPr/>
        </p:nvSpPr>
        <p:spPr bwMode="auto">
          <a:xfrm>
            <a:off x="6042025" y="2809875"/>
            <a:ext cx="222250" cy="355600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2306638" y="2333625"/>
            <a:ext cx="901700" cy="895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1849438" y="2333625"/>
            <a:ext cx="901700" cy="895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3" name="Arc 10"/>
          <p:cNvSpPr>
            <a:spLocks/>
          </p:cNvSpPr>
          <p:nvPr/>
        </p:nvSpPr>
        <p:spPr bwMode="auto">
          <a:xfrm>
            <a:off x="2311400" y="2405063"/>
            <a:ext cx="214313" cy="422275"/>
          </a:xfrm>
          <a:custGeom>
            <a:avLst/>
            <a:gdLst>
              <a:gd name="T0" fmla="*/ 0 w 21587"/>
              <a:gd name="T1" fmla="*/ 2147483647 h 21599"/>
              <a:gd name="T2" fmla="*/ 2147483647 w 21587"/>
              <a:gd name="T3" fmla="*/ 0 h 21599"/>
              <a:gd name="T4" fmla="*/ 2147483647 w 21587"/>
              <a:gd name="T5" fmla="*/ 2147483647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87" h="21599" fill="none" extrusionOk="0">
                <a:moveTo>
                  <a:pt x="-1" y="20861"/>
                </a:moveTo>
                <a:cubicBezTo>
                  <a:pt x="394" y="9288"/>
                  <a:pt x="9846" y="85"/>
                  <a:pt x="21426" y="-1"/>
                </a:cubicBezTo>
              </a:path>
              <a:path w="21587" h="21599" stroke="0" extrusionOk="0">
                <a:moveTo>
                  <a:pt x="-1" y="20861"/>
                </a:moveTo>
                <a:cubicBezTo>
                  <a:pt x="394" y="9288"/>
                  <a:pt x="9846" y="85"/>
                  <a:pt x="21426" y="-1"/>
                </a:cubicBezTo>
                <a:lnTo>
                  <a:pt x="21587" y="21599"/>
                </a:lnTo>
                <a:lnTo>
                  <a:pt x="-1" y="2086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4" name="Arc 11"/>
          <p:cNvSpPr>
            <a:spLocks/>
          </p:cNvSpPr>
          <p:nvPr/>
        </p:nvSpPr>
        <p:spPr bwMode="auto">
          <a:xfrm>
            <a:off x="2336800" y="2827338"/>
            <a:ext cx="230188" cy="3460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1676400" y="2076450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A</a:t>
            </a: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2895600" y="2076450"/>
            <a:ext cx="33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B</a:t>
            </a:r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5334000" y="1981200"/>
            <a:ext cx="942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A-(A-B)</a:t>
            </a:r>
          </a:p>
        </p:txBody>
      </p:sp>
      <p:sp>
        <p:nvSpPr>
          <p:cNvPr id="52238" name="Line 15"/>
          <p:cNvSpPr>
            <a:spLocks noChangeShapeType="1"/>
          </p:cNvSpPr>
          <p:nvPr/>
        </p:nvSpPr>
        <p:spPr bwMode="auto">
          <a:xfrm flipH="1">
            <a:off x="6065838" y="2439988"/>
            <a:ext cx="280987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9" name="Oval 16"/>
          <p:cNvSpPr>
            <a:spLocks noChangeArrowheads="1"/>
          </p:cNvSpPr>
          <p:nvPr/>
        </p:nvSpPr>
        <p:spPr bwMode="auto">
          <a:xfrm>
            <a:off x="3810000" y="2362200"/>
            <a:ext cx="901700" cy="89535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3676650" y="2000250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A-B</a:t>
            </a:r>
          </a:p>
        </p:txBody>
      </p:sp>
      <p:sp>
        <p:nvSpPr>
          <p:cNvPr id="52241" name="Oval 18"/>
          <p:cNvSpPr>
            <a:spLocks noChangeArrowheads="1"/>
          </p:cNvSpPr>
          <p:nvPr/>
        </p:nvSpPr>
        <p:spPr bwMode="auto">
          <a:xfrm>
            <a:off x="4230688" y="2339975"/>
            <a:ext cx="901700" cy="895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2" name="Arc 19"/>
          <p:cNvSpPr>
            <a:spLocks/>
          </p:cNvSpPr>
          <p:nvPr/>
        </p:nvSpPr>
        <p:spPr bwMode="auto">
          <a:xfrm>
            <a:off x="4397375" y="2386013"/>
            <a:ext cx="277813" cy="3746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3" name="Arc 20"/>
          <p:cNvSpPr>
            <a:spLocks/>
          </p:cNvSpPr>
          <p:nvPr/>
        </p:nvSpPr>
        <p:spPr bwMode="auto">
          <a:xfrm>
            <a:off x="4357688" y="2759075"/>
            <a:ext cx="317500" cy="4508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4" name="Line 21"/>
          <p:cNvSpPr>
            <a:spLocks noChangeShapeType="1"/>
          </p:cNvSpPr>
          <p:nvPr/>
        </p:nvSpPr>
        <p:spPr bwMode="auto">
          <a:xfrm flipH="1">
            <a:off x="6054725" y="2492375"/>
            <a:ext cx="320675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5" name="Line 22"/>
          <p:cNvSpPr>
            <a:spLocks noChangeShapeType="1"/>
          </p:cNvSpPr>
          <p:nvPr/>
        </p:nvSpPr>
        <p:spPr bwMode="auto">
          <a:xfrm flipH="1">
            <a:off x="6042025" y="2535238"/>
            <a:ext cx="373063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6" name="Line 23"/>
          <p:cNvSpPr>
            <a:spLocks noChangeShapeType="1"/>
          </p:cNvSpPr>
          <p:nvPr/>
        </p:nvSpPr>
        <p:spPr bwMode="auto">
          <a:xfrm flipH="1">
            <a:off x="6042025" y="2586038"/>
            <a:ext cx="4032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7" name="Line 24"/>
          <p:cNvSpPr>
            <a:spLocks noChangeShapeType="1"/>
          </p:cNvSpPr>
          <p:nvPr/>
        </p:nvSpPr>
        <p:spPr bwMode="auto">
          <a:xfrm flipH="1">
            <a:off x="6051550" y="2640013"/>
            <a:ext cx="415925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8" name="Line 25"/>
          <p:cNvSpPr>
            <a:spLocks noChangeShapeType="1"/>
          </p:cNvSpPr>
          <p:nvPr/>
        </p:nvSpPr>
        <p:spPr bwMode="auto">
          <a:xfrm flipH="1">
            <a:off x="6065838" y="2703513"/>
            <a:ext cx="415925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9" name="Line 26"/>
          <p:cNvSpPr>
            <a:spLocks noChangeShapeType="1"/>
          </p:cNvSpPr>
          <p:nvPr/>
        </p:nvSpPr>
        <p:spPr bwMode="auto">
          <a:xfrm flipH="1">
            <a:off x="6081713" y="2773363"/>
            <a:ext cx="393700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0" name="Line 27"/>
          <p:cNvSpPr>
            <a:spLocks noChangeShapeType="1"/>
          </p:cNvSpPr>
          <p:nvPr/>
        </p:nvSpPr>
        <p:spPr bwMode="auto">
          <a:xfrm flipH="1">
            <a:off x="6115050" y="2835275"/>
            <a:ext cx="366713" cy="252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1" name="Line 28"/>
          <p:cNvSpPr>
            <a:spLocks noChangeShapeType="1"/>
          </p:cNvSpPr>
          <p:nvPr/>
        </p:nvSpPr>
        <p:spPr bwMode="auto">
          <a:xfrm flipH="1">
            <a:off x="6159500" y="2919413"/>
            <a:ext cx="296863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2" name="Line 29"/>
          <p:cNvSpPr>
            <a:spLocks noChangeShapeType="1"/>
          </p:cNvSpPr>
          <p:nvPr/>
        </p:nvSpPr>
        <p:spPr bwMode="auto">
          <a:xfrm flipH="1">
            <a:off x="6197600" y="3017838"/>
            <a:ext cx="211138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3" name="Line 30"/>
          <p:cNvSpPr>
            <a:spLocks noChangeShapeType="1"/>
          </p:cNvSpPr>
          <p:nvPr/>
        </p:nvSpPr>
        <p:spPr bwMode="auto">
          <a:xfrm flipH="1">
            <a:off x="6097588" y="2416175"/>
            <a:ext cx="193675" cy="112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54" name="Rectangle 33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lvl="3" eaLnBrk="1" hangingPunct="1">
              <a:buFontTx/>
              <a:buNone/>
            </a:pPr>
            <a:r>
              <a:rPr lang="en-US" altLang="zh-TW" smtClean="0"/>
              <a:t>2. INTERSECT:  A </a:t>
            </a:r>
            <a:r>
              <a:rPr lang="en-US" altLang="zh-TW" smtClean="0">
                <a:latin typeface="Symbol" pitchFamily="18" charset="2"/>
              </a:rPr>
              <a:t></a:t>
            </a:r>
            <a:r>
              <a:rPr lang="en-US" altLang="zh-TW" smtClean="0"/>
              <a:t>B  =  A </a:t>
            </a:r>
            <a:r>
              <a:rPr lang="en-US" altLang="zh-TW" smtClean="0">
                <a:latin typeface="Symbol" pitchFamily="18" charset="2"/>
              </a:rPr>
              <a:t></a:t>
            </a:r>
            <a:r>
              <a:rPr lang="en-US" altLang="zh-TW" smtClean="0"/>
              <a:t> (A </a:t>
            </a:r>
            <a:r>
              <a:rPr lang="en-US" altLang="zh-TW" smtClean="0">
                <a:latin typeface="Symbol" pitchFamily="18" charset="2"/>
              </a:rPr>
              <a:t></a:t>
            </a:r>
            <a:r>
              <a:rPr lang="en-US" altLang="zh-TW" smtClean="0"/>
              <a:t> B)</a:t>
            </a:r>
          </a:p>
          <a:p>
            <a:pPr lvl="3" algn="ctr">
              <a:spcBef>
                <a:spcPct val="50000"/>
              </a:spcBef>
              <a:buClrTx/>
              <a:buSzPct val="100000"/>
              <a:buFontTx/>
              <a:buNone/>
            </a:pPr>
            <a:endParaRPr lang="en-US" altLang="zh-TW" sz="1800" smtClean="0">
              <a:ea typeface="新細明體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Special Relational Operations: </a:t>
            </a:r>
            <a:r>
              <a:rPr lang="en-US" altLang="zh-TW" smtClean="0"/>
              <a:t>primitive</a:t>
            </a:r>
            <a:r>
              <a:rPr lang="en-US" altLang="zh-TW" sz="3200" smtClean="0"/>
              <a:t> </a:t>
            </a:r>
            <a:r>
              <a:rPr lang="en-US" altLang="zh-TW" sz="1600" b="0" smtClean="0"/>
              <a:t>(cont.)</a:t>
            </a:r>
            <a:r>
              <a:rPr lang="en-US" altLang="zh-TW" sz="2400" smtClean="0"/>
              <a:t>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Tx/>
              <a:buNone/>
            </a:pPr>
            <a:r>
              <a:rPr lang="en-US" altLang="zh-TW" smtClean="0"/>
              <a:t>3. DIVIDE:   A </a:t>
            </a:r>
            <a:r>
              <a:rPr lang="en-US" altLang="zh-TW" smtClean="0">
                <a:sym typeface="Symbol" pitchFamily="18" charset="2"/>
              </a:rPr>
              <a:t> B = </a:t>
            </a:r>
            <a:r>
              <a:rPr lang="en-US" altLang="zh-TW" smtClean="0"/>
              <a:t>A[X] - (A[X] </a:t>
            </a:r>
            <a:r>
              <a:rPr lang="en-US" altLang="zh-TW" smtClean="0">
                <a:latin typeface="Symbol" pitchFamily="18" charset="2"/>
              </a:rPr>
              <a:t></a:t>
            </a:r>
            <a:r>
              <a:rPr lang="en-US" altLang="zh-TW" smtClean="0"/>
              <a:t> B - A)[X]</a:t>
            </a:r>
          </a:p>
          <a:p>
            <a:pPr eaLnBrk="1" hangingPunct="1"/>
            <a:endParaRPr lang="en-US" altLang="zh-TW" smtClean="0"/>
          </a:p>
        </p:txBody>
      </p:sp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2116138" y="3986213"/>
            <a:ext cx="582612" cy="1630362"/>
            <a:chOff x="1897" y="2065"/>
            <a:chExt cx="367" cy="1027"/>
          </a:xfrm>
        </p:grpSpPr>
        <p:sp>
          <p:nvSpPr>
            <p:cNvPr id="53292" name="Rectangle 6"/>
            <p:cNvSpPr>
              <a:spLocks noChangeArrowheads="1"/>
            </p:cNvSpPr>
            <p:nvPr/>
          </p:nvSpPr>
          <p:spPr bwMode="auto">
            <a:xfrm>
              <a:off x="1936" y="2248"/>
              <a:ext cx="328" cy="8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P6</a:t>
              </a:r>
            </a:p>
          </p:txBody>
        </p:sp>
        <p:sp>
          <p:nvSpPr>
            <p:cNvPr id="53293" name="Line 7"/>
            <p:cNvSpPr>
              <a:spLocks noChangeShapeType="1"/>
            </p:cNvSpPr>
            <p:nvPr/>
          </p:nvSpPr>
          <p:spPr bwMode="auto">
            <a:xfrm>
              <a:off x="1948" y="2364"/>
              <a:ext cx="3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4" name="Rectangle 8"/>
            <p:cNvSpPr>
              <a:spLocks noChangeArrowheads="1"/>
            </p:cNvSpPr>
            <p:nvPr/>
          </p:nvSpPr>
          <p:spPr bwMode="auto">
            <a:xfrm>
              <a:off x="1897" y="2065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charset="-120"/>
                </a:rPr>
                <a:t>B</a:t>
              </a:r>
            </a:p>
          </p:txBody>
        </p:sp>
      </p:grpSp>
      <p:grpSp>
        <p:nvGrpSpPr>
          <p:cNvPr id="53253" name="Group 9"/>
          <p:cNvGrpSpPr>
            <a:grpSpLocks/>
          </p:cNvGrpSpPr>
          <p:nvPr/>
        </p:nvGrpSpPr>
        <p:grpSpPr bwMode="auto">
          <a:xfrm>
            <a:off x="304800" y="2297113"/>
            <a:ext cx="1079500" cy="2690812"/>
            <a:chOff x="756" y="1001"/>
            <a:chExt cx="680" cy="1695"/>
          </a:xfrm>
        </p:grpSpPr>
        <p:sp>
          <p:nvSpPr>
            <p:cNvPr id="53287" name="Rectangle 10"/>
            <p:cNvSpPr>
              <a:spLocks noChangeArrowheads="1"/>
            </p:cNvSpPr>
            <p:nvPr/>
          </p:nvSpPr>
          <p:spPr bwMode="auto">
            <a:xfrm>
              <a:off x="756" y="1001"/>
              <a:ext cx="33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charset="-120"/>
                </a:rPr>
                <a:t>A</a:t>
              </a:r>
            </a:p>
          </p:txBody>
        </p:sp>
        <p:sp>
          <p:nvSpPr>
            <p:cNvPr id="53288" name="Rectangle 11"/>
            <p:cNvSpPr>
              <a:spLocks noChangeArrowheads="1"/>
            </p:cNvSpPr>
            <p:nvPr/>
          </p:nvSpPr>
          <p:spPr bwMode="auto">
            <a:xfrm>
              <a:off x="784" y="1185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</p:txBody>
        </p:sp>
        <p:sp>
          <p:nvSpPr>
            <p:cNvPr id="53289" name="Line 12"/>
            <p:cNvSpPr>
              <a:spLocks noChangeShapeType="1"/>
            </p:cNvSpPr>
            <p:nvPr/>
          </p:nvSpPr>
          <p:spPr bwMode="auto">
            <a:xfrm>
              <a:off x="797" y="1295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90" name="Rectangle 13"/>
            <p:cNvSpPr>
              <a:spLocks noChangeArrowheads="1"/>
            </p:cNvSpPr>
            <p:nvPr/>
          </p:nvSpPr>
          <p:spPr bwMode="auto">
            <a:xfrm>
              <a:off x="1114" y="1185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P6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P5</a:t>
              </a:r>
            </a:p>
          </p:txBody>
        </p:sp>
        <p:sp>
          <p:nvSpPr>
            <p:cNvPr id="53291" name="Line 14"/>
            <p:cNvSpPr>
              <a:spLocks noChangeShapeType="1"/>
            </p:cNvSpPr>
            <p:nvPr/>
          </p:nvSpPr>
          <p:spPr bwMode="auto">
            <a:xfrm>
              <a:off x="1126" y="1295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254" name="Group 15"/>
          <p:cNvGrpSpPr>
            <a:grpSpLocks/>
          </p:cNvGrpSpPr>
          <p:nvPr/>
        </p:nvGrpSpPr>
        <p:grpSpPr bwMode="auto">
          <a:xfrm>
            <a:off x="2079625" y="2286000"/>
            <a:ext cx="739775" cy="1273175"/>
            <a:chOff x="1874" y="994"/>
            <a:chExt cx="466" cy="802"/>
          </a:xfrm>
        </p:grpSpPr>
        <p:sp>
          <p:nvSpPr>
            <p:cNvPr id="53284" name="Rectangle 16"/>
            <p:cNvSpPr>
              <a:spLocks noChangeArrowheads="1"/>
            </p:cNvSpPr>
            <p:nvPr/>
          </p:nvSpPr>
          <p:spPr bwMode="auto">
            <a:xfrm>
              <a:off x="1926" y="1208"/>
              <a:ext cx="335" cy="5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</p:txBody>
        </p:sp>
        <p:sp>
          <p:nvSpPr>
            <p:cNvPr id="53285" name="Line 17"/>
            <p:cNvSpPr>
              <a:spLocks noChangeShapeType="1"/>
            </p:cNvSpPr>
            <p:nvPr/>
          </p:nvSpPr>
          <p:spPr bwMode="auto">
            <a:xfrm>
              <a:off x="1936" y="1319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6" name="Rectangle 18"/>
            <p:cNvSpPr>
              <a:spLocks noChangeArrowheads="1"/>
            </p:cNvSpPr>
            <p:nvPr/>
          </p:nvSpPr>
          <p:spPr bwMode="auto">
            <a:xfrm>
              <a:off x="1874" y="994"/>
              <a:ext cx="46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charset="-120"/>
                </a:rPr>
                <a:t>A[X]</a:t>
              </a:r>
            </a:p>
          </p:txBody>
        </p:sp>
      </p:grpSp>
      <p:sp>
        <p:nvSpPr>
          <p:cNvPr id="53255" name="Rectangle 19"/>
          <p:cNvSpPr>
            <a:spLocks noChangeArrowheads="1"/>
          </p:cNvSpPr>
          <p:nvPr/>
        </p:nvSpPr>
        <p:spPr bwMode="auto">
          <a:xfrm>
            <a:off x="3568700" y="2638425"/>
            <a:ext cx="501650" cy="299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 b="1">
                <a:ea typeface="新細明體" charset="-120"/>
              </a:rPr>
              <a:t>S#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S1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S2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S2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S3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S3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S4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S4</a:t>
            </a:r>
          </a:p>
        </p:txBody>
      </p:sp>
      <p:sp>
        <p:nvSpPr>
          <p:cNvPr id="53256" name="Line 20"/>
          <p:cNvSpPr>
            <a:spLocks noChangeShapeType="1"/>
          </p:cNvSpPr>
          <p:nvPr/>
        </p:nvSpPr>
        <p:spPr bwMode="auto">
          <a:xfrm>
            <a:off x="3568700" y="2822575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Rectangle 21"/>
          <p:cNvSpPr>
            <a:spLocks noChangeArrowheads="1"/>
          </p:cNvSpPr>
          <p:nvPr/>
        </p:nvSpPr>
        <p:spPr bwMode="auto">
          <a:xfrm>
            <a:off x="4083050" y="2638425"/>
            <a:ext cx="482600" cy="299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 b="1">
                <a:ea typeface="新細明體" charset="-120"/>
              </a:rPr>
              <a:t>P#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P6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P1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TW" sz="1200" b="1">
                <a:ea typeface="新細明體" charset="-120"/>
              </a:rPr>
              <a:t>.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P6</a:t>
            </a:r>
          </a:p>
        </p:txBody>
      </p:sp>
      <p:sp>
        <p:nvSpPr>
          <p:cNvPr id="53258" name="Line 22"/>
          <p:cNvSpPr>
            <a:spLocks noChangeShapeType="1"/>
          </p:cNvSpPr>
          <p:nvPr/>
        </p:nvSpPr>
        <p:spPr bwMode="auto">
          <a:xfrm>
            <a:off x="4083050" y="2822575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Rectangle 23"/>
          <p:cNvSpPr>
            <a:spLocks noChangeArrowheads="1"/>
          </p:cNvSpPr>
          <p:nvPr/>
        </p:nvSpPr>
        <p:spPr bwMode="auto">
          <a:xfrm>
            <a:off x="3544888" y="2328863"/>
            <a:ext cx="1368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ea typeface="新細明體" charset="-120"/>
              </a:rPr>
              <a:t>A [X]  </a:t>
            </a:r>
            <a:r>
              <a:rPr lang="en-US" altLang="zh-TW" sz="1400" b="1">
                <a:latin typeface="Symbol" pitchFamily="18" charset="2"/>
                <a:ea typeface="新細明體" charset="-120"/>
              </a:rPr>
              <a:t></a:t>
            </a:r>
            <a:r>
              <a:rPr lang="en-US" altLang="zh-TW" sz="1400" b="1">
                <a:ea typeface="新細明體" charset="-120"/>
              </a:rPr>
              <a:t> B </a:t>
            </a:r>
          </a:p>
        </p:txBody>
      </p:sp>
      <p:sp>
        <p:nvSpPr>
          <p:cNvPr id="53260" name="Line 24"/>
          <p:cNvSpPr>
            <a:spLocks noChangeShapeType="1"/>
          </p:cNvSpPr>
          <p:nvPr/>
        </p:nvSpPr>
        <p:spPr bwMode="auto">
          <a:xfrm>
            <a:off x="1568450" y="2955925"/>
            <a:ext cx="4826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25"/>
          <p:cNvSpPr>
            <a:spLocks noChangeShapeType="1"/>
          </p:cNvSpPr>
          <p:nvPr/>
        </p:nvSpPr>
        <p:spPr bwMode="auto">
          <a:xfrm>
            <a:off x="2940050" y="2974975"/>
            <a:ext cx="4635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Rectangle 26"/>
          <p:cNvSpPr>
            <a:spLocks noChangeArrowheads="1"/>
          </p:cNvSpPr>
          <p:nvPr/>
        </p:nvSpPr>
        <p:spPr bwMode="auto">
          <a:xfrm>
            <a:off x="1617663" y="4400550"/>
            <a:ext cx="269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800">
                <a:latin typeface="Times New Roman" pitchFamily="18" charset="0"/>
                <a:ea typeface="新細明體" charset="-120"/>
              </a:rPr>
              <a:t>.</a:t>
            </a:r>
          </a:p>
        </p:txBody>
      </p:sp>
      <p:sp>
        <p:nvSpPr>
          <p:cNvPr id="53263" name="Rectangle 27"/>
          <p:cNvSpPr>
            <a:spLocks noChangeArrowheads="1"/>
          </p:cNvSpPr>
          <p:nvPr/>
        </p:nvSpPr>
        <p:spPr bwMode="auto">
          <a:xfrm>
            <a:off x="1635125" y="46164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3264" name="Group 28"/>
          <p:cNvGrpSpPr>
            <a:grpSpLocks/>
          </p:cNvGrpSpPr>
          <p:nvPr/>
        </p:nvGrpSpPr>
        <p:grpSpPr bwMode="auto">
          <a:xfrm>
            <a:off x="1606550" y="4508500"/>
            <a:ext cx="330200" cy="576263"/>
            <a:chOff x="1576" y="2394"/>
            <a:chExt cx="208" cy="363"/>
          </a:xfrm>
        </p:grpSpPr>
        <p:sp>
          <p:nvSpPr>
            <p:cNvPr id="53282" name="Line 29"/>
            <p:cNvSpPr>
              <a:spLocks noChangeShapeType="1"/>
            </p:cNvSpPr>
            <p:nvPr/>
          </p:nvSpPr>
          <p:spPr bwMode="auto">
            <a:xfrm>
              <a:off x="1576" y="2592"/>
              <a:ext cx="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3" name="Rectangle 30"/>
            <p:cNvSpPr>
              <a:spLocks noChangeArrowheads="1"/>
            </p:cNvSpPr>
            <p:nvPr/>
          </p:nvSpPr>
          <p:spPr bwMode="auto">
            <a:xfrm>
              <a:off x="1603" y="2394"/>
              <a:ext cx="15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altLang="zh-TW" sz="3200">
                  <a:latin typeface="Times New Roman" pitchFamily="18" charset="0"/>
                  <a:ea typeface="新細明體" charset="-120"/>
                </a:rPr>
                <a:t>.</a:t>
              </a:r>
            </a:p>
          </p:txBody>
        </p:sp>
      </p:grpSp>
      <p:grpSp>
        <p:nvGrpSpPr>
          <p:cNvPr id="53265" name="Group 31"/>
          <p:cNvGrpSpPr>
            <a:grpSpLocks/>
          </p:cNvGrpSpPr>
          <p:nvPr/>
        </p:nvGrpSpPr>
        <p:grpSpPr bwMode="auto">
          <a:xfrm>
            <a:off x="5470525" y="2286000"/>
            <a:ext cx="1368425" cy="2754313"/>
            <a:chOff x="685" y="3673"/>
            <a:chExt cx="862" cy="1735"/>
          </a:xfrm>
        </p:grpSpPr>
        <p:sp>
          <p:nvSpPr>
            <p:cNvPr id="53277" name="Rectangle 32"/>
            <p:cNvSpPr>
              <a:spLocks noChangeArrowheads="1"/>
            </p:cNvSpPr>
            <p:nvPr/>
          </p:nvSpPr>
          <p:spPr bwMode="auto">
            <a:xfrm>
              <a:off x="685" y="3673"/>
              <a:ext cx="86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charset="-120"/>
                </a:rPr>
                <a:t>A [X]  </a:t>
              </a:r>
              <a:r>
                <a:rPr lang="en-US" altLang="zh-TW" sz="1400" b="1">
                  <a:latin typeface="Symbol" pitchFamily="18" charset="2"/>
                  <a:ea typeface="新細明體" charset="-120"/>
                </a:rPr>
                <a:t></a:t>
              </a:r>
              <a:r>
                <a:rPr lang="en-US" altLang="zh-TW" sz="1400" b="1">
                  <a:ea typeface="新細明體" charset="-120"/>
                </a:rPr>
                <a:t> B - A</a:t>
              </a:r>
            </a:p>
          </p:txBody>
        </p:sp>
        <p:sp>
          <p:nvSpPr>
            <p:cNvPr id="53278" name="Rectangle 33"/>
            <p:cNvSpPr>
              <a:spLocks noChangeArrowheads="1"/>
            </p:cNvSpPr>
            <p:nvPr/>
          </p:nvSpPr>
          <p:spPr bwMode="auto">
            <a:xfrm>
              <a:off x="772" y="3897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</p:txBody>
        </p:sp>
        <p:sp>
          <p:nvSpPr>
            <p:cNvPr id="53279" name="Line 34"/>
            <p:cNvSpPr>
              <a:spLocks noChangeShapeType="1"/>
            </p:cNvSpPr>
            <p:nvPr/>
          </p:nvSpPr>
          <p:spPr bwMode="auto">
            <a:xfrm>
              <a:off x="785" y="4007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80" name="Rectangle 35"/>
            <p:cNvSpPr>
              <a:spLocks noChangeArrowheads="1"/>
            </p:cNvSpPr>
            <p:nvPr/>
          </p:nvSpPr>
          <p:spPr bwMode="auto">
            <a:xfrm>
              <a:off x="1102" y="3897"/>
              <a:ext cx="322" cy="15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P#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P6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P4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P5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P6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P1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P6</a:t>
              </a:r>
            </a:p>
          </p:txBody>
        </p:sp>
        <p:sp>
          <p:nvSpPr>
            <p:cNvPr id="53281" name="Line 36"/>
            <p:cNvSpPr>
              <a:spLocks noChangeShapeType="1"/>
            </p:cNvSpPr>
            <p:nvPr/>
          </p:nvSpPr>
          <p:spPr bwMode="auto">
            <a:xfrm>
              <a:off x="1114" y="4007"/>
              <a:ext cx="3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266" name="Group 37"/>
          <p:cNvGrpSpPr>
            <a:grpSpLocks/>
          </p:cNvGrpSpPr>
          <p:nvPr/>
        </p:nvGrpSpPr>
        <p:grpSpPr bwMode="auto">
          <a:xfrm>
            <a:off x="7813675" y="2400300"/>
            <a:ext cx="1863725" cy="1077913"/>
            <a:chOff x="2161" y="3745"/>
            <a:chExt cx="1174" cy="679"/>
          </a:xfrm>
        </p:grpSpPr>
        <p:sp>
          <p:nvSpPr>
            <p:cNvPr id="53274" name="Rectangle 38"/>
            <p:cNvSpPr>
              <a:spLocks noChangeArrowheads="1"/>
            </p:cNvSpPr>
            <p:nvPr/>
          </p:nvSpPr>
          <p:spPr bwMode="auto">
            <a:xfrm>
              <a:off x="2502" y="3956"/>
              <a:ext cx="323" cy="4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altLang="zh-TW" sz="1200" b="1">
                  <a:ea typeface="新細明體" charset="-120"/>
                </a:rPr>
                <a:t>S#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S2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S3</a:t>
              </a:r>
            </a:p>
            <a:p>
              <a:pPr eaLnBrk="0" hangingPunct="0"/>
              <a:r>
                <a:rPr lang="en-US" altLang="zh-TW" sz="1200" b="1">
                  <a:ea typeface="新細明體" charset="-120"/>
                </a:rPr>
                <a:t>S4</a:t>
              </a:r>
            </a:p>
          </p:txBody>
        </p:sp>
        <p:sp>
          <p:nvSpPr>
            <p:cNvPr id="53275" name="Line 39"/>
            <p:cNvSpPr>
              <a:spLocks noChangeShapeType="1"/>
            </p:cNvSpPr>
            <p:nvPr/>
          </p:nvSpPr>
          <p:spPr bwMode="auto">
            <a:xfrm>
              <a:off x="2500" y="4055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276" name="Rectangle 40"/>
            <p:cNvSpPr>
              <a:spLocks noChangeArrowheads="1"/>
            </p:cNvSpPr>
            <p:nvPr/>
          </p:nvSpPr>
          <p:spPr bwMode="auto">
            <a:xfrm>
              <a:off x="2161" y="3745"/>
              <a:ext cx="117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ea typeface="新細明體" charset="-120"/>
                </a:rPr>
                <a:t>(A [X]  </a:t>
              </a:r>
              <a:r>
                <a:rPr lang="en-US" altLang="zh-TW" sz="1400" b="1">
                  <a:latin typeface="Symbol" pitchFamily="18" charset="2"/>
                  <a:ea typeface="新細明體" charset="-120"/>
                </a:rPr>
                <a:t></a:t>
              </a:r>
              <a:r>
                <a:rPr lang="en-US" altLang="zh-TW" sz="1400" b="1">
                  <a:ea typeface="新細明體" charset="-120"/>
                </a:rPr>
                <a:t> B - A) [X]</a:t>
              </a:r>
            </a:p>
          </p:txBody>
        </p:sp>
      </p:grpSp>
      <p:sp>
        <p:nvSpPr>
          <p:cNvPr id="53267" name="Rectangle 41"/>
          <p:cNvSpPr>
            <a:spLocks noChangeArrowheads="1"/>
          </p:cNvSpPr>
          <p:nvPr/>
        </p:nvSpPr>
        <p:spPr bwMode="auto">
          <a:xfrm>
            <a:off x="8331200" y="4664075"/>
            <a:ext cx="506413" cy="414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200" b="1">
                <a:ea typeface="新細明體" charset="-120"/>
              </a:rPr>
              <a:t>S#</a:t>
            </a:r>
          </a:p>
          <a:p>
            <a:pPr eaLnBrk="0" hangingPunct="0"/>
            <a:r>
              <a:rPr lang="en-US" altLang="zh-TW" sz="1200" b="1">
                <a:ea typeface="新細明體" charset="-120"/>
              </a:rPr>
              <a:t>S1</a:t>
            </a:r>
          </a:p>
        </p:txBody>
      </p:sp>
      <p:sp>
        <p:nvSpPr>
          <p:cNvPr id="53268" name="Line 42"/>
          <p:cNvSpPr>
            <a:spLocks noChangeShapeType="1"/>
          </p:cNvSpPr>
          <p:nvPr/>
        </p:nvSpPr>
        <p:spPr bwMode="auto">
          <a:xfrm>
            <a:off x="8345488" y="4860925"/>
            <a:ext cx="488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Rectangle 43"/>
          <p:cNvSpPr>
            <a:spLocks noChangeArrowheads="1"/>
          </p:cNvSpPr>
          <p:nvPr/>
        </p:nvSpPr>
        <p:spPr bwMode="auto">
          <a:xfrm>
            <a:off x="7451725" y="4305300"/>
            <a:ext cx="2606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ea typeface="新細明體" charset="-120"/>
              </a:rPr>
              <a:t>A[X] - (A [X]  </a:t>
            </a:r>
            <a:r>
              <a:rPr lang="en-US" altLang="zh-TW" sz="1400" b="1">
                <a:latin typeface="Symbol" pitchFamily="18" charset="2"/>
                <a:ea typeface="新細明體" charset="-120"/>
              </a:rPr>
              <a:t></a:t>
            </a:r>
            <a:r>
              <a:rPr lang="en-US" altLang="zh-TW" sz="1400" b="1">
                <a:ea typeface="新細明體" charset="-120"/>
              </a:rPr>
              <a:t> B - A) [X]</a:t>
            </a:r>
          </a:p>
        </p:txBody>
      </p:sp>
      <p:sp>
        <p:nvSpPr>
          <p:cNvPr id="53270" name="Line 44"/>
          <p:cNvSpPr>
            <a:spLocks noChangeShapeType="1"/>
          </p:cNvSpPr>
          <p:nvPr/>
        </p:nvSpPr>
        <p:spPr bwMode="auto">
          <a:xfrm>
            <a:off x="6827838" y="3065463"/>
            <a:ext cx="118745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71" name="Line 45"/>
          <p:cNvSpPr>
            <a:spLocks noChangeShapeType="1"/>
          </p:cNvSpPr>
          <p:nvPr/>
        </p:nvSpPr>
        <p:spPr bwMode="auto">
          <a:xfrm>
            <a:off x="8631238" y="3700463"/>
            <a:ext cx="0" cy="46355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72" name="Line 46"/>
          <p:cNvSpPr>
            <a:spLocks noChangeShapeType="1"/>
          </p:cNvSpPr>
          <p:nvPr/>
        </p:nvSpPr>
        <p:spPr bwMode="auto">
          <a:xfrm>
            <a:off x="4800600" y="2971800"/>
            <a:ext cx="685800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404813"/>
            <a:ext cx="92900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3.4.4 BNF Grammars for Relational Operator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20000"/>
              </a:lnSpc>
              <a:buFontTx/>
              <a:buNone/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1. expression  ::= monadic-expression | dyadic-expression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2. monadic-expression  ::= renaming | restriction | projection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3. renaming ::= term RENAME attribute AS attribute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4. term ::= relation | (expression 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5. restriction ::= term WHERE condition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6. Projection ::= attribute | term [attribute-commalist]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7. dyadic-expression ::= projection dyadic-operation expression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smtClean="0"/>
              <a:t>8.  dyadic-operation ::= UNION | INTERSECT | MINUS | TIMES | JOIN | DIVIDEBY</a:t>
            </a:r>
          </a:p>
          <a:p>
            <a:pPr eaLnBrk="1" hangingPunct="1"/>
            <a:endParaRPr lang="en-US" altLang="zh-TW" sz="2400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11225" y="439261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570038" y="4343400"/>
            <a:ext cx="20764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e.g. 1. S [S#, SNAME]</a:t>
            </a:r>
          </a:p>
          <a:p>
            <a:pPr eaLnBrk="0" latinLnBrk="1" hangingPunct="0"/>
            <a:endParaRPr lang="en-US" altLang="zh-TW" sz="16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743075" y="4856163"/>
            <a:ext cx="650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term 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19325" y="4872038"/>
            <a:ext cx="1530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attri-commalist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156075" y="4383088"/>
            <a:ext cx="1490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 b="1">
                <a:latin typeface="Times New Roman" pitchFamily="18" charset="0"/>
                <a:ea typeface="新細明體" charset="-120"/>
              </a:rPr>
              <a:t>e.g.2    S Join P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2039938" y="4638675"/>
            <a:ext cx="2063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2378075" y="4659313"/>
            <a:ext cx="169863" cy="7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560638" y="4743450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2855913" y="4749800"/>
            <a:ext cx="79375" cy="5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V="1">
            <a:off x="2947988" y="4748213"/>
            <a:ext cx="5715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17838" y="4754563"/>
            <a:ext cx="363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3394075" y="4635500"/>
            <a:ext cx="100013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657725" y="4656138"/>
            <a:ext cx="1133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term    term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895850" y="5084763"/>
            <a:ext cx="723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dyadic</a:t>
            </a:r>
          </a:p>
          <a:p>
            <a:pPr eaLnBrk="0" hangingPunct="0"/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exp</a:t>
            </a: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4891088" y="4648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5481638" y="4668838"/>
            <a:ext cx="0" cy="5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195888" y="46990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4948238" y="497363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5362575" y="4973638"/>
            <a:ext cx="155575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5195888" y="5440363"/>
            <a:ext cx="0" cy="19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476250"/>
            <a:ext cx="8172450" cy="766763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BNF Grammars for Relational Operator </a:t>
            </a:r>
            <a:r>
              <a:rPr lang="en-US" altLang="zh-TW" sz="1600" b="0" smtClean="0"/>
              <a:t>(cont.)</a:t>
            </a:r>
          </a:p>
        </p:txBody>
      </p:sp>
      <p:grpSp>
        <p:nvGrpSpPr>
          <p:cNvPr id="55299" name="Group 42"/>
          <p:cNvGrpSpPr>
            <a:grpSpLocks/>
          </p:cNvGrpSpPr>
          <p:nvPr/>
        </p:nvGrpSpPr>
        <p:grpSpPr bwMode="auto">
          <a:xfrm>
            <a:off x="2552700" y="1441450"/>
            <a:ext cx="4895850" cy="4667250"/>
            <a:chOff x="1608" y="908"/>
            <a:chExt cx="3100" cy="3403"/>
          </a:xfrm>
        </p:grpSpPr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2774" y="908"/>
              <a:ext cx="33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exp</a:t>
              </a:r>
            </a:p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 </a:t>
              </a: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2919" y="114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04" name="Rectangle 7"/>
            <p:cNvSpPr>
              <a:spLocks noChangeArrowheads="1"/>
            </p:cNvSpPr>
            <p:nvPr/>
          </p:nvSpPr>
          <p:spPr bwMode="auto">
            <a:xfrm>
              <a:off x="2192" y="1313"/>
              <a:ext cx="147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       dyadic-expression</a:t>
              </a:r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 flipH="1">
              <a:off x="2003" y="1596"/>
              <a:ext cx="56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06" name="Rectangle 9"/>
            <p:cNvSpPr>
              <a:spLocks noChangeArrowheads="1"/>
            </p:cNvSpPr>
            <p:nvPr/>
          </p:nvSpPr>
          <p:spPr bwMode="auto">
            <a:xfrm>
              <a:off x="1608" y="1913"/>
              <a:ext cx="75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projection</a:t>
              </a:r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2919" y="1572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08" name="Rectangle 11"/>
            <p:cNvSpPr>
              <a:spLocks noChangeArrowheads="1"/>
            </p:cNvSpPr>
            <p:nvPr/>
          </p:nvSpPr>
          <p:spPr bwMode="auto">
            <a:xfrm>
              <a:off x="2280" y="1962"/>
              <a:ext cx="127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   dyadic-operation</a:t>
              </a: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3271" y="1596"/>
              <a:ext cx="664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0" name="Rectangle 13"/>
            <p:cNvSpPr>
              <a:spLocks noChangeArrowheads="1"/>
            </p:cNvSpPr>
            <p:nvPr/>
          </p:nvSpPr>
          <p:spPr bwMode="auto">
            <a:xfrm>
              <a:off x="3556" y="1973"/>
              <a:ext cx="76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expression</a:t>
              </a:r>
            </a:p>
          </p:txBody>
        </p:sp>
        <p:sp>
          <p:nvSpPr>
            <p:cNvPr id="55311" name="Line 14"/>
            <p:cNvSpPr>
              <a:spLocks noChangeShapeType="1"/>
            </p:cNvSpPr>
            <p:nvPr/>
          </p:nvSpPr>
          <p:spPr bwMode="auto">
            <a:xfrm>
              <a:off x="1959" y="2156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1735" y="2466"/>
              <a:ext cx="44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term </a:t>
              </a:r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1959" y="2676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4" name="Rectangle 17"/>
            <p:cNvSpPr>
              <a:spLocks noChangeArrowheads="1"/>
            </p:cNvSpPr>
            <p:nvPr/>
          </p:nvSpPr>
          <p:spPr bwMode="auto">
            <a:xfrm>
              <a:off x="1659" y="3007"/>
              <a:ext cx="59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relation</a:t>
              </a:r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>
              <a:off x="3975" y="2204"/>
              <a:ext cx="0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6" name="Rectangle 19"/>
            <p:cNvSpPr>
              <a:spLocks noChangeArrowheads="1"/>
            </p:cNvSpPr>
            <p:nvPr/>
          </p:nvSpPr>
          <p:spPr bwMode="auto">
            <a:xfrm>
              <a:off x="3363" y="2513"/>
              <a:ext cx="134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monadic-expression</a:t>
              </a:r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3975" y="2732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8" name="Rectangle 21"/>
            <p:cNvSpPr>
              <a:spLocks noChangeArrowheads="1"/>
            </p:cNvSpPr>
            <p:nvPr/>
          </p:nvSpPr>
          <p:spPr bwMode="auto">
            <a:xfrm>
              <a:off x="3576" y="2969"/>
              <a:ext cx="75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projection</a:t>
              </a:r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75" y="3212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20" name="Rectangle 23"/>
            <p:cNvSpPr>
              <a:spLocks noChangeArrowheads="1"/>
            </p:cNvSpPr>
            <p:nvPr/>
          </p:nvSpPr>
          <p:spPr bwMode="auto">
            <a:xfrm>
              <a:off x="3745" y="3438"/>
              <a:ext cx="41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term</a:t>
              </a:r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3975" y="3644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22" name="Rectangle 25"/>
            <p:cNvSpPr>
              <a:spLocks noChangeArrowheads="1"/>
            </p:cNvSpPr>
            <p:nvPr/>
          </p:nvSpPr>
          <p:spPr bwMode="auto">
            <a:xfrm>
              <a:off x="3664" y="3846"/>
              <a:ext cx="59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relation</a:t>
              </a:r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>
              <a:off x="2919" y="2204"/>
              <a:ext cx="0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24" name="Rectangle 27"/>
            <p:cNvSpPr>
              <a:spLocks noChangeArrowheads="1"/>
            </p:cNvSpPr>
            <p:nvPr/>
          </p:nvSpPr>
          <p:spPr bwMode="auto">
            <a:xfrm>
              <a:off x="1856" y="3196"/>
              <a:ext cx="2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55325" name="Rectangle 28"/>
            <p:cNvSpPr>
              <a:spLocks noChangeArrowheads="1"/>
            </p:cNvSpPr>
            <p:nvPr/>
          </p:nvSpPr>
          <p:spPr bwMode="auto">
            <a:xfrm>
              <a:off x="2650" y="2452"/>
              <a:ext cx="49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JOIN</a:t>
              </a:r>
            </a:p>
          </p:txBody>
        </p:sp>
        <p:sp>
          <p:nvSpPr>
            <p:cNvPr id="55326" name="Rectangle 29"/>
            <p:cNvSpPr>
              <a:spLocks noChangeArrowheads="1"/>
            </p:cNvSpPr>
            <p:nvPr/>
          </p:nvSpPr>
          <p:spPr bwMode="auto">
            <a:xfrm>
              <a:off x="3881" y="4024"/>
              <a:ext cx="21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P</a:t>
              </a:r>
            </a:p>
          </p:txBody>
        </p:sp>
        <p:sp>
          <p:nvSpPr>
            <p:cNvPr id="55327" name="Rectangle 30"/>
            <p:cNvSpPr>
              <a:spLocks noChangeArrowheads="1"/>
            </p:cNvSpPr>
            <p:nvPr/>
          </p:nvSpPr>
          <p:spPr bwMode="auto">
            <a:xfrm>
              <a:off x="2993" y="112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5328" name="Rectangle 31"/>
            <p:cNvSpPr>
              <a:spLocks noChangeArrowheads="1"/>
            </p:cNvSpPr>
            <p:nvPr/>
          </p:nvSpPr>
          <p:spPr bwMode="auto">
            <a:xfrm>
              <a:off x="3989" y="2718"/>
              <a:ext cx="18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2</a:t>
              </a:r>
            </a:p>
          </p:txBody>
        </p:sp>
        <p:sp>
          <p:nvSpPr>
            <p:cNvPr id="55329" name="Rectangle 32"/>
            <p:cNvSpPr>
              <a:spLocks noChangeArrowheads="1"/>
            </p:cNvSpPr>
            <p:nvPr/>
          </p:nvSpPr>
          <p:spPr bwMode="auto">
            <a:xfrm>
              <a:off x="3989" y="226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5330" name="Rectangle 33"/>
            <p:cNvSpPr>
              <a:spLocks noChangeArrowheads="1"/>
            </p:cNvSpPr>
            <p:nvPr/>
          </p:nvSpPr>
          <p:spPr bwMode="auto">
            <a:xfrm>
              <a:off x="2333" y="166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5331" name="Rectangle 34"/>
            <p:cNvSpPr>
              <a:spLocks noChangeArrowheads="1"/>
            </p:cNvSpPr>
            <p:nvPr/>
          </p:nvSpPr>
          <p:spPr bwMode="auto">
            <a:xfrm>
              <a:off x="2969" y="166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5332" name="Rectangle 35"/>
            <p:cNvSpPr>
              <a:spLocks noChangeArrowheads="1"/>
            </p:cNvSpPr>
            <p:nvPr/>
          </p:nvSpPr>
          <p:spPr bwMode="auto">
            <a:xfrm>
              <a:off x="3737" y="1673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7</a:t>
              </a:r>
            </a:p>
          </p:txBody>
        </p:sp>
        <p:sp>
          <p:nvSpPr>
            <p:cNvPr id="55333" name="Rectangle 36"/>
            <p:cNvSpPr>
              <a:spLocks noChangeArrowheads="1"/>
            </p:cNvSpPr>
            <p:nvPr/>
          </p:nvSpPr>
          <p:spPr bwMode="auto">
            <a:xfrm>
              <a:off x="1973" y="2189"/>
              <a:ext cx="18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5334" name="Rectangle 37"/>
            <p:cNvSpPr>
              <a:spLocks noChangeArrowheads="1"/>
            </p:cNvSpPr>
            <p:nvPr/>
          </p:nvSpPr>
          <p:spPr bwMode="auto">
            <a:xfrm>
              <a:off x="1958" y="273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  <p:sp>
          <p:nvSpPr>
            <p:cNvPr id="55335" name="Rectangle 38"/>
            <p:cNvSpPr>
              <a:spLocks noChangeArrowheads="1"/>
            </p:cNvSpPr>
            <p:nvPr/>
          </p:nvSpPr>
          <p:spPr bwMode="auto">
            <a:xfrm>
              <a:off x="2981" y="2202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8</a:t>
              </a:r>
            </a:p>
          </p:txBody>
        </p:sp>
        <p:sp>
          <p:nvSpPr>
            <p:cNvPr id="55336" name="Rectangle 39"/>
            <p:cNvSpPr>
              <a:spLocks noChangeArrowheads="1"/>
            </p:cNvSpPr>
            <p:nvPr/>
          </p:nvSpPr>
          <p:spPr bwMode="auto">
            <a:xfrm>
              <a:off x="4001" y="3198"/>
              <a:ext cx="1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6</a:t>
              </a:r>
            </a:p>
          </p:txBody>
        </p:sp>
        <p:sp>
          <p:nvSpPr>
            <p:cNvPr id="55337" name="Rectangle 40"/>
            <p:cNvSpPr>
              <a:spLocks noChangeArrowheads="1"/>
            </p:cNvSpPr>
            <p:nvPr/>
          </p:nvSpPr>
          <p:spPr bwMode="auto">
            <a:xfrm>
              <a:off x="4001" y="3607"/>
              <a:ext cx="187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b="1">
                  <a:latin typeface="Times New Roman" pitchFamily="18" charset="0"/>
                  <a:ea typeface="新細明體" charset="-120"/>
                </a:rPr>
                <a:t>4</a:t>
              </a:r>
            </a:p>
          </p:txBody>
        </p:sp>
      </p:grpSp>
      <p:sp>
        <p:nvSpPr>
          <p:cNvPr id="55300" name="Rectangle 41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smtClean="0">
                <a:ea typeface="新細明體" charset="-120"/>
              </a:rPr>
              <a:t>           e.g. S JOIN P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Relational Algebra  </a:t>
            </a:r>
            <a:r>
              <a:rPr lang="en-US" altLang="zh-TW" sz="1800" smtClean="0"/>
              <a:t>V.S.</a:t>
            </a:r>
            <a:r>
              <a:rPr lang="en-US" altLang="zh-TW" sz="3200" smtClean="0"/>
              <a:t>  Database Language: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Example : Get supplier name for suppliers who supply part P2.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b="1" smtClean="0"/>
              <a:t>SQL</a:t>
            </a:r>
            <a:r>
              <a:rPr lang="en-US" altLang="zh-TW" sz="2400" smtClean="0"/>
              <a:t>: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	</a:t>
            </a:r>
            <a:r>
              <a:rPr lang="en-US" altLang="zh-TW" sz="1800" smtClean="0"/>
              <a:t>	SELECT S.SNAME 			    	     	                FROM     S, SP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		WHERE  S.S#  = SP.S#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			AND        SP.P#  =  'P2'</a:t>
            </a:r>
            <a:endParaRPr lang="en-US" altLang="zh-TW" b="1" smtClean="0"/>
          </a:p>
          <a:p>
            <a:pPr lvl="3" eaLnBrk="1" hangingPunct="1">
              <a:lnSpc>
                <a:spcPct val="140000"/>
              </a:lnSpc>
            </a:pPr>
            <a:endParaRPr lang="en-US" altLang="zh-TW" sz="2400" b="1" smtClean="0"/>
          </a:p>
          <a:p>
            <a:pPr lvl="3" eaLnBrk="1" hangingPunct="1">
              <a:lnSpc>
                <a:spcPct val="140000"/>
              </a:lnSpc>
            </a:pPr>
            <a:r>
              <a:rPr lang="en-US" altLang="zh-TW" sz="2400" b="1" smtClean="0"/>
              <a:t>Relational algebra</a:t>
            </a:r>
            <a:r>
              <a:rPr lang="en-US" altLang="zh-TW" sz="2400" smtClean="0"/>
              <a:t>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</a:t>
            </a:r>
            <a:r>
              <a:rPr lang="en-US" altLang="zh-TW" smtClean="0"/>
              <a:t>(( S JOIN SP) WHERE P# = 'P2') [SNAME]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>
                <a:latin typeface="Symbol" pitchFamily="18" charset="2"/>
              </a:rPr>
              <a:t>   </a:t>
            </a:r>
            <a:endParaRPr lang="en-US" altLang="zh-TW" sz="1800" smtClean="0">
              <a:latin typeface="Symbol" pitchFamily="18" charset="2"/>
            </a:endParaRPr>
          </a:p>
          <a:p>
            <a:pPr lvl="3" eaLnBrk="1" hangingPunct="1">
              <a:lnSpc>
                <a:spcPct val="130000"/>
              </a:lnSpc>
              <a:buFontTx/>
              <a:buNone/>
            </a:pPr>
            <a:r>
              <a:rPr lang="en-US" altLang="zh-TW" smtClean="0">
                <a:latin typeface="Symbol" pitchFamily="18" charset="2"/>
              </a:rPr>
              <a:t>                 </a:t>
            </a:r>
            <a:r>
              <a:rPr lang="en-US" altLang="zh-TW" baseline="-25000" smtClean="0"/>
              <a:t>SNAME</a:t>
            </a:r>
            <a:r>
              <a:rPr lang="en-US" altLang="zh-TW" smtClean="0"/>
              <a:t> (</a:t>
            </a:r>
            <a:r>
              <a:rPr lang="en-US" altLang="zh-TW" smtClean="0">
                <a:latin typeface="Symbol" pitchFamily="18" charset="2"/>
              </a:rPr>
              <a:t></a:t>
            </a:r>
            <a:r>
              <a:rPr lang="en-US" altLang="zh-TW" baseline="-25000" smtClean="0"/>
              <a:t>P#='P2'</a:t>
            </a:r>
            <a:r>
              <a:rPr lang="en-US" altLang="zh-TW" smtClean="0"/>
              <a:t> (S    SP))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4876800" y="5589588"/>
            <a:ext cx="152400" cy="152400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584575" y="508476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  <a:ea typeface="新細明體" charset="-120"/>
              </a:rPr>
              <a:t>or</a:t>
            </a:r>
          </a:p>
        </p:txBody>
      </p:sp>
      <p:graphicFrame>
        <p:nvGraphicFramePr>
          <p:cNvPr id="56326" name="Object 9"/>
          <p:cNvGraphicFramePr>
            <a:graphicFrameLocks noChangeAspect="1"/>
          </p:cNvGraphicFramePr>
          <p:nvPr/>
        </p:nvGraphicFramePr>
        <p:xfrm>
          <a:off x="6400800" y="1905000"/>
          <a:ext cx="33147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工作表" r:id="rId3" imgW="3315005" imgH="2686507" progId="Excel.Sheet.8">
                  <p:embed/>
                </p:oleObj>
              </mc:Choice>
              <mc:Fallback>
                <p:oleObj name="工作表" r:id="rId3" imgW="3315005" imgH="2686507" progId="Excel.Shee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05000"/>
                        <a:ext cx="33147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What is the Algebra for?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8578850" cy="46482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zh-TW" sz="2000" smtClean="0"/>
              <a:t>(1) Allow writing of expressions which serve as a high-level (SQL) </a:t>
            </a:r>
            <a:br>
              <a:rPr lang="en-US" altLang="zh-TW" sz="2000" smtClean="0"/>
            </a:br>
            <a:r>
              <a:rPr lang="en-US" altLang="zh-TW" sz="2000" smtClean="0"/>
              <a:t>   and symbolic representation of the users intend.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(2) Symbolic transformation rules are possible. 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  </a:t>
            </a:r>
            <a:r>
              <a:rPr lang="en-US" altLang="zh-TW" sz="2000" i="1" smtClean="0"/>
              <a:t>A convenient basis for </a:t>
            </a:r>
            <a:r>
              <a:rPr lang="en-US" altLang="zh-TW" sz="2000" i="1" u="sng" smtClean="0"/>
              <a:t>optimization</a:t>
            </a:r>
            <a:r>
              <a:rPr lang="en-US" altLang="zh-TW" sz="2000" i="1" smtClean="0"/>
              <a:t>!</a:t>
            </a:r>
            <a:r>
              <a:rPr lang="en-US" altLang="zh-TW" sz="2000" smtClean="0"/>
              <a:t>   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	e.g.  </a:t>
            </a:r>
            <a:r>
              <a:rPr lang="en-US" altLang="zh-TW" sz="1800" smtClean="0"/>
              <a:t>(( S JOIN SP ) WHERE P#='P2')[SNAME]</a:t>
            </a:r>
            <a:r>
              <a:rPr lang="en-US" altLang="zh-TW" sz="2000" smtClean="0"/>
              <a:t> </a:t>
            </a:r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        = </a:t>
            </a:r>
            <a:r>
              <a:rPr lang="en-US" altLang="zh-TW" sz="1800" smtClean="0"/>
              <a:t>(S JOIN ( SP WHERE P#='P2')) [SNAME]</a:t>
            </a:r>
          </a:p>
          <a:p>
            <a:pPr lvl="2" eaLnBrk="1" hangingPunct="1">
              <a:buFontTx/>
              <a:buNone/>
            </a:pPr>
            <a:r>
              <a:rPr lang="en-US" altLang="zh-TW" sz="1000" smtClean="0"/>
              <a:t>                                                                                                                                                </a:t>
            </a:r>
            <a:endParaRPr lang="en-US" altLang="zh-TW" sz="32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3200" smtClean="0"/>
              <a:t>                                                                       </a:t>
            </a:r>
            <a:r>
              <a:rPr lang="en-US" altLang="zh-TW" sz="1400" smtClean="0">
                <a:hlinkClick r:id="rId2" action="ppaction://hlinksldjump"/>
              </a:rPr>
              <a:t>Back to p.3-6</a:t>
            </a:r>
            <a:r>
              <a:rPr lang="en-US" altLang="zh-TW" sz="1400" smtClean="0"/>
              <a:t>1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19400"/>
            <a:ext cx="8420100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3.5 Relational Calculus</a:t>
            </a:r>
          </a:p>
        </p:txBody>
      </p:sp>
      <p:sp>
        <p:nvSpPr>
          <p:cNvPr id="58371" name="矩形 1"/>
          <p:cNvSpPr>
            <a:spLocks noChangeArrowheads="1"/>
          </p:cNvSpPr>
          <p:nvPr/>
        </p:nvSpPr>
        <p:spPr bwMode="auto">
          <a:xfrm>
            <a:off x="2073275" y="3860800"/>
            <a:ext cx="64087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TW"/>
              <a:t>T</a:t>
            </a:r>
            <a:r>
              <a:rPr lang="en-US" altLang="zh-TW" sz="2000"/>
              <a:t>hree aspects of Relational Model: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1. </a:t>
            </a:r>
            <a:r>
              <a:rPr lang="en-US" altLang="zh-TW" sz="1600" u="sng"/>
              <a:t>Data structure</a:t>
            </a:r>
            <a:r>
              <a:rPr lang="en-US" altLang="zh-TW" sz="1600"/>
              <a:t>: Tables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2. </a:t>
            </a:r>
            <a:r>
              <a:rPr lang="en-US" altLang="zh-TW" sz="1600" u="sng"/>
              <a:t>Data integrity</a:t>
            </a:r>
            <a:r>
              <a:rPr lang="en-US" altLang="zh-TW" sz="1600"/>
              <a:t>: Primary key rule, Foreign key rule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3. </a:t>
            </a:r>
            <a:r>
              <a:rPr lang="en-US" altLang="zh-TW" sz="1600" u="sng"/>
              <a:t>Data manipulation:</a:t>
            </a:r>
            <a:r>
              <a:rPr lang="en-US" altLang="zh-TW" sz="1600" b="1"/>
              <a:t>  </a:t>
            </a:r>
            <a:r>
              <a:rPr lang="en-US" altLang="zh-TW" sz="1600"/>
              <a:t>Relational Operators</a:t>
            </a:r>
          </a:p>
          <a:p>
            <a:pPr marL="2114550" lvl="4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400"/>
              <a:t>Relational Algebra</a:t>
            </a:r>
          </a:p>
          <a:p>
            <a:pPr marL="2114550" lvl="4" indent="-285750"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1400"/>
              <a:t>Relational Calculus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/>
              <a:t>Unit 3  The Relational Model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47625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3.5.1 Introduction to Relational Calculus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0"/>
              </a:lnSpc>
              <a:buFont typeface="Wingdings" pitchFamily="2" charset="2"/>
              <a:buNone/>
            </a:pPr>
            <a:endParaRPr lang="en-US" altLang="zh-TW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mtClean="0"/>
              <a:t>A notation for expressing the definition of some new relations in terms of some given relations.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&lt;e.g.&gt; </a:t>
            </a:r>
            <a:r>
              <a:rPr lang="en-US" altLang="zh-TW" u="sng" smtClean="0"/>
              <a:t>SP</a:t>
            </a:r>
            <a:r>
              <a:rPr lang="en-US" altLang="zh-TW" smtClean="0"/>
              <a:t>.P#, </a:t>
            </a:r>
            <a:r>
              <a:rPr lang="en-US" altLang="zh-TW" u="sng" smtClean="0"/>
              <a:t>S</a:t>
            </a:r>
            <a:r>
              <a:rPr lang="en-US" altLang="zh-TW" smtClean="0"/>
              <a:t>.CITY WHERE </a:t>
            </a:r>
            <a:r>
              <a:rPr lang="en-US" altLang="zh-TW" u="sng" smtClean="0"/>
              <a:t>SP.S# = S.S#</a:t>
            </a:r>
            <a:endParaRPr lang="en-US" altLang="zh-TW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           definition                         predicate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mtClean="0"/>
              <a:t>Based on first order predicate calculus (a branch of mathematical logic).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Originated by Kuhn for database language (1967).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Proposed by Codd for relational database (1972)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ALPHA: a language based on calculus, never be implemented.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QUEL: query language of INGRES, influenced by ALPHA.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mtClean="0"/>
              <a:t>Two forms :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b="1" i="1" smtClean="0"/>
              <a:t>Tuple calculus:</a:t>
            </a:r>
            <a:r>
              <a:rPr lang="en-US" altLang="zh-TW" smtClean="0"/>
              <a:t> by Codd..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b="1" i="1" smtClean="0"/>
              <a:t>Domain calculus:</a:t>
            </a:r>
            <a:r>
              <a:rPr lang="en-US" altLang="zh-TW" smtClean="0"/>
              <a:t> by Lacroix and Pirotte.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182563" y="2005013"/>
            <a:ext cx="884237" cy="1500187"/>
            <a:chOff x="79" y="2277"/>
            <a:chExt cx="557" cy="945"/>
          </a:xfrm>
        </p:grpSpPr>
        <p:sp>
          <p:nvSpPr>
            <p:cNvPr id="59398" name="Rectangle 5"/>
            <p:cNvSpPr>
              <a:spLocks noChangeArrowheads="1"/>
            </p:cNvSpPr>
            <p:nvPr/>
          </p:nvSpPr>
          <p:spPr bwMode="auto">
            <a:xfrm>
              <a:off x="87" y="2277"/>
              <a:ext cx="54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New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P#  CITY</a:t>
              </a:r>
            </a:p>
          </p:txBody>
        </p:sp>
        <p:sp>
          <p:nvSpPr>
            <p:cNvPr id="59399" name="Line 6"/>
            <p:cNvSpPr>
              <a:spLocks noChangeShapeType="1"/>
            </p:cNvSpPr>
            <p:nvPr/>
          </p:nvSpPr>
          <p:spPr bwMode="auto">
            <a:xfrm flipV="1">
              <a:off x="115" y="2427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0" name="Line 7"/>
            <p:cNvSpPr>
              <a:spLocks noChangeShapeType="1"/>
            </p:cNvSpPr>
            <p:nvPr/>
          </p:nvSpPr>
          <p:spPr bwMode="auto">
            <a:xfrm>
              <a:off x="119" y="2431"/>
              <a:ext cx="4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1" name="Line 8"/>
            <p:cNvSpPr>
              <a:spLocks noChangeShapeType="1"/>
            </p:cNvSpPr>
            <p:nvPr/>
          </p:nvSpPr>
          <p:spPr bwMode="auto">
            <a:xfrm>
              <a:off x="593" y="2435"/>
              <a:ext cx="0" cy="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2" name="Line 9"/>
            <p:cNvSpPr>
              <a:spLocks noChangeShapeType="1"/>
            </p:cNvSpPr>
            <p:nvPr/>
          </p:nvSpPr>
          <p:spPr bwMode="auto">
            <a:xfrm>
              <a:off x="114" y="2589"/>
              <a:ext cx="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>
              <a:off x="303" y="2435"/>
              <a:ext cx="0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4" name="Rectangle 11"/>
            <p:cNvSpPr>
              <a:spLocks noChangeArrowheads="1"/>
            </p:cNvSpPr>
            <p:nvPr/>
          </p:nvSpPr>
          <p:spPr bwMode="auto">
            <a:xfrm>
              <a:off x="79" y="3032"/>
              <a:ext cx="49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SP       S</a:t>
              </a:r>
            </a:p>
          </p:txBody>
        </p:sp>
        <p:sp>
          <p:nvSpPr>
            <p:cNvPr id="59405" name="Line 12"/>
            <p:cNvSpPr>
              <a:spLocks noChangeShapeType="1"/>
            </p:cNvSpPr>
            <p:nvPr/>
          </p:nvSpPr>
          <p:spPr bwMode="auto">
            <a:xfrm flipV="1">
              <a:off x="195" y="2775"/>
              <a:ext cx="0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6" name="Line 13"/>
            <p:cNvSpPr>
              <a:spLocks noChangeShapeType="1"/>
            </p:cNvSpPr>
            <p:nvPr/>
          </p:nvSpPr>
          <p:spPr bwMode="auto">
            <a:xfrm flipV="1">
              <a:off x="479" y="2794"/>
              <a:ext cx="0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Relational Model </a:t>
            </a:r>
            <a:r>
              <a:rPr lang="en-US" altLang="zh-TW" sz="2000" b="0" smtClean="0"/>
              <a:t>(cont.)</a:t>
            </a:r>
            <a:endParaRPr lang="en-US" altLang="zh-TW" sz="1800" b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9080500" cy="4648200"/>
          </a:xfrm>
        </p:spPr>
        <p:txBody>
          <a:bodyPr/>
          <a:lstStyle/>
          <a:p>
            <a:pPr lvl="1" eaLnBrk="1" hangingPunct="1"/>
            <a:r>
              <a:rPr lang="en-US" altLang="zh-TW" sz="1800" smtClean="0"/>
              <a:t>Concerned</a:t>
            </a:r>
            <a:r>
              <a:rPr lang="en-US" altLang="zh-TW" sz="2000" smtClean="0"/>
              <a:t> with three aspects of data:</a:t>
            </a:r>
          </a:p>
          <a:p>
            <a:pPr lvl="3" eaLnBrk="1" hangingPunct="1">
              <a:buFontTx/>
              <a:buNone/>
            </a:pPr>
            <a:r>
              <a:rPr lang="en-US" altLang="zh-TW" sz="1600" smtClean="0"/>
              <a:t>1. </a:t>
            </a:r>
            <a:r>
              <a:rPr lang="en-US" altLang="zh-TW" sz="1600" u="sng" smtClean="0"/>
              <a:t>Data structure</a:t>
            </a:r>
            <a:r>
              <a:rPr lang="en-US" altLang="zh-TW" sz="1600" smtClean="0"/>
              <a:t>: tables</a:t>
            </a:r>
          </a:p>
          <a:p>
            <a:pPr lvl="3" eaLnBrk="1" hangingPunct="1">
              <a:buFontTx/>
              <a:buNone/>
            </a:pPr>
            <a:r>
              <a:rPr lang="en-US" altLang="zh-TW" sz="1600" smtClean="0"/>
              <a:t>2. </a:t>
            </a:r>
            <a:r>
              <a:rPr lang="en-US" altLang="zh-TW" sz="1600" u="sng" smtClean="0"/>
              <a:t>Data integrity</a:t>
            </a:r>
            <a:r>
              <a:rPr lang="en-US" altLang="zh-TW" sz="1600" smtClean="0"/>
              <a:t>: primary key rule, foreign key rule</a:t>
            </a:r>
          </a:p>
          <a:p>
            <a:pPr lvl="3" eaLnBrk="1" hangingPunct="1">
              <a:buFontTx/>
              <a:buNone/>
            </a:pPr>
            <a:r>
              <a:rPr lang="en-US" altLang="zh-TW" sz="1600" smtClean="0"/>
              <a:t>3. </a:t>
            </a:r>
            <a:r>
              <a:rPr lang="en-US" altLang="zh-TW" sz="1600" u="sng" smtClean="0"/>
              <a:t>Data manipulation:</a:t>
            </a:r>
            <a:r>
              <a:rPr lang="en-US" altLang="zh-TW" sz="1600" b="1" smtClean="0"/>
              <a:t>  </a:t>
            </a:r>
            <a:r>
              <a:rPr lang="en-US" altLang="zh-TW" sz="1600" smtClean="0"/>
              <a:t>(Relational Operators):</a:t>
            </a:r>
          </a:p>
          <a:p>
            <a:pPr lvl="4" eaLnBrk="1" hangingPunct="1"/>
            <a:r>
              <a:rPr lang="en-US" altLang="zh-TW" sz="1600" smtClean="0"/>
              <a:t>Relational Algebra (See Section 3.4) </a:t>
            </a:r>
          </a:p>
          <a:p>
            <a:pPr lvl="4" eaLnBrk="1" hangingPunct="1"/>
            <a:r>
              <a:rPr lang="en-US" altLang="zh-TW" sz="1600" smtClean="0"/>
              <a:t>Relational Calculus (See Section 3.5)</a:t>
            </a:r>
            <a:endParaRPr lang="en-US" altLang="zh-TW" sz="1400" smtClean="0"/>
          </a:p>
          <a:p>
            <a:pPr lvl="1" eaLnBrk="1" hangingPunct="1"/>
            <a:r>
              <a:rPr lang="en-US" altLang="zh-TW" sz="1800" smtClean="0"/>
              <a:t>Basic</a:t>
            </a:r>
            <a:r>
              <a:rPr lang="en-US" altLang="zh-TW" sz="2000" smtClean="0"/>
              <a:t> idea: relationship expressed in data values, not in link structure</a:t>
            </a:r>
            <a:r>
              <a:rPr lang="en-US" altLang="zh-TW" sz="2000" b="1" smtClean="0"/>
              <a:t>.</a:t>
            </a:r>
          </a:p>
          <a:p>
            <a:pPr lvl="3" eaLnBrk="1" hangingPunct="1">
              <a:buFontTx/>
              <a:buNone/>
            </a:pPr>
            <a:r>
              <a:rPr lang="en-US" altLang="zh-TW" sz="1600" smtClean="0"/>
              <a:t>&lt;e.g.&gt;               </a:t>
            </a:r>
            <a:r>
              <a:rPr lang="en-US" altLang="zh-TW" sz="1600" u="sng" smtClean="0"/>
              <a:t>  </a:t>
            </a:r>
            <a:r>
              <a:rPr lang="en-US" altLang="zh-TW" sz="1600" b="1" u="sng" smtClean="0"/>
              <a:t>Entity   </a:t>
            </a:r>
            <a:r>
              <a:rPr lang="en-US" altLang="zh-TW" sz="1600" b="1" smtClean="0"/>
              <a:t>    </a:t>
            </a:r>
            <a:r>
              <a:rPr lang="en-US" altLang="zh-TW" sz="1600" b="1" u="sng" smtClean="0"/>
              <a:t>  Relationship  </a:t>
            </a:r>
            <a:r>
              <a:rPr lang="en-US" altLang="zh-TW" sz="1600" b="1" smtClean="0"/>
              <a:t>    </a:t>
            </a:r>
            <a:r>
              <a:rPr lang="en-US" altLang="zh-TW" sz="1600" u="sng" smtClean="0"/>
              <a:t> </a:t>
            </a:r>
            <a:r>
              <a:rPr lang="en-US" altLang="zh-TW" sz="1600" b="1" u="sng" smtClean="0"/>
              <a:t>Entity   </a:t>
            </a:r>
            <a:r>
              <a:rPr lang="en-US" altLang="zh-TW" sz="1600" u="sng" smtClean="0"/>
              <a:t>   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                   Mark           Works_in           Math_Dept</a:t>
            </a:r>
          </a:p>
          <a:p>
            <a:pPr eaLnBrk="1" hangingPunct="1"/>
            <a:endParaRPr lang="en-US" altLang="zh-TW" sz="2000" smtClean="0"/>
          </a:p>
        </p:txBody>
      </p:sp>
      <p:sp>
        <p:nvSpPr>
          <p:cNvPr id="14340" name="AutoShape 9"/>
          <p:cNvSpPr>
            <a:spLocks noChangeArrowheads="1"/>
          </p:cNvSpPr>
          <p:nvPr/>
        </p:nvSpPr>
        <p:spPr bwMode="auto">
          <a:xfrm rot="16200000" flipH="1">
            <a:off x="4722812" y="4192588"/>
            <a:ext cx="180975" cy="3302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41" name="Group 15"/>
          <p:cNvGrpSpPr>
            <a:grpSpLocks/>
          </p:cNvGrpSpPr>
          <p:nvPr/>
        </p:nvGrpSpPr>
        <p:grpSpPr bwMode="auto">
          <a:xfrm>
            <a:off x="3505200" y="4343400"/>
            <a:ext cx="2422525" cy="1676400"/>
            <a:chOff x="2026" y="3117"/>
            <a:chExt cx="1485" cy="106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7" y="3301"/>
              <a:ext cx="1384" cy="876"/>
              <a:chOff x="1776" y="4032"/>
              <a:chExt cx="1384" cy="910"/>
            </a:xfrm>
          </p:grpSpPr>
          <p:sp>
            <p:nvSpPr>
              <p:cNvPr id="14349" name="Rectangle 6"/>
              <p:cNvSpPr>
                <a:spLocks noChangeArrowheads="1"/>
              </p:cNvSpPr>
              <p:nvPr/>
            </p:nvSpPr>
            <p:spPr bwMode="auto">
              <a:xfrm>
                <a:off x="1776" y="4032"/>
                <a:ext cx="520" cy="9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Name</a:t>
                </a:r>
              </a:p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Mark</a:t>
                </a: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14350" name="Rectangle 7"/>
              <p:cNvSpPr>
                <a:spLocks noChangeArrowheads="1"/>
              </p:cNvSpPr>
              <p:nvPr/>
            </p:nvSpPr>
            <p:spPr bwMode="auto">
              <a:xfrm>
                <a:off x="2304" y="4032"/>
                <a:ext cx="856" cy="9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Dept</a:t>
                </a:r>
              </a:p>
              <a:p>
                <a:pPr eaLnBrk="0" hangingPunct="0"/>
                <a:r>
                  <a:rPr lang="en-US" altLang="zh-TW" sz="1600">
                    <a:ea typeface="新細明體" charset="-120"/>
                  </a:rPr>
                  <a:t>Math_Dept</a:t>
                </a: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  <a:p>
                <a:pPr eaLnBrk="0" hangingPunct="0"/>
                <a:endParaRPr lang="en-US" altLang="zh-TW" sz="1600">
                  <a:ea typeface="新細明體" charset="-120"/>
                </a:endParaRPr>
              </a:p>
            </p:txBody>
          </p:sp>
          <p:sp>
            <p:nvSpPr>
              <p:cNvPr id="14351" name="Line 8"/>
              <p:cNvSpPr>
                <a:spLocks noChangeShapeType="1"/>
              </p:cNvSpPr>
              <p:nvPr/>
            </p:nvSpPr>
            <p:spPr bwMode="auto">
              <a:xfrm>
                <a:off x="1776" y="4176"/>
                <a:ext cx="13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2026" y="3117"/>
              <a:ext cx="70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WORKS_IN</a:t>
              </a:r>
            </a:p>
          </p:txBody>
        </p:sp>
        <p:sp>
          <p:nvSpPr>
            <p:cNvPr id="14345" name="Line 11"/>
            <p:cNvSpPr>
              <a:spLocks noChangeShapeType="1"/>
            </p:cNvSpPr>
            <p:nvPr/>
          </p:nvSpPr>
          <p:spPr bwMode="auto">
            <a:xfrm>
              <a:off x="2127" y="3625"/>
              <a:ext cx="1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Line 12"/>
            <p:cNvSpPr>
              <a:spLocks noChangeShapeType="1"/>
            </p:cNvSpPr>
            <p:nvPr/>
          </p:nvSpPr>
          <p:spPr bwMode="auto">
            <a:xfrm>
              <a:off x="2127" y="3763"/>
              <a:ext cx="1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3"/>
            <p:cNvSpPr>
              <a:spLocks noChangeShapeType="1"/>
            </p:cNvSpPr>
            <p:nvPr/>
          </p:nvSpPr>
          <p:spPr bwMode="auto">
            <a:xfrm>
              <a:off x="2127" y="3902"/>
              <a:ext cx="1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Line 14"/>
            <p:cNvSpPr>
              <a:spLocks noChangeShapeType="1"/>
            </p:cNvSpPr>
            <p:nvPr/>
          </p:nvSpPr>
          <p:spPr bwMode="auto">
            <a:xfrm>
              <a:off x="2127" y="4040"/>
              <a:ext cx="1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Tuple Calculus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" y="1395413"/>
            <a:ext cx="9237663" cy="4648200"/>
          </a:xfrm>
        </p:spPr>
        <p:txBody>
          <a:bodyPr/>
          <a:lstStyle/>
          <a:p>
            <a:pPr lvl="1" eaLnBrk="1" hangingPunct="1"/>
            <a:r>
              <a:rPr lang="en-US" altLang="zh-TW" smtClean="0"/>
              <a:t>BNF Grammar:</a:t>
            </a:r>
          </a:p>
          <a:p>
            <a:pPr lvl="1" eaLnBrk="1" hangingPunct="1"/>
            <a:endParaRPr lang="en-US" altLang="zh-TW" smtClean="0"/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mtClean="0"/>
              <a:t>&lt;e.g.&gt;  "Get supplier number for suppliers in Paris  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mtClean="0"/>
              <a:t>             with status &gt; 20"</a:t>
            </a:r>
          </a:p>
          <a:p>
            <a:pPr lvl="3" eaLnBrk="1" hangingPunct="1">
              <a:lnSpc>
                <a:spcPct val="50000"/>
              </a:lnSpc>
              <a:buFontTx/>
              <a:buNone/>
            </a:pPr>
            <a:endParaRPr lang="en-US" altLang="zh-TW" smtClean="0"/>
          </a:p>
          <a:p>
            <a:pPr lvl="3" eaLnBrk="1" hangingPunct="1">
              <a:lnSpc>
                <a:spcPct val="50000"/>
              </a:lnSpc>
              <a:buFontTx/>
              <a:buNone/>
            </a:pPr>
            <a:r>
              <a:rPr lang="en-US" altLang="zh-TW" sz="2400" smtClean="0"/>
              <a:t> </a:t>
            </a:r>
            <a:endParaRPr lang="en-US" altLang="zh-TW" sz="2800" smtClean="0"/>
          </a:p>
          <a:p>
            <a:pPr lvl="3" eaLnBrk="1" hangingPunct="1">
              <a:lnSpc>
                <a:spcPct val="50000"/>
              </a:lnSpc>
              <a:buFontTx/>
              <a:buNone/>
            </a:pPr>
            <a:endParaRPr lang="en-US" altLang="zh-TW" sz="2400" smtClean="0"/>
          </a:p>
          <a:p>
            <a:pPr lvl="3" eaLnBrk="1" hangingPunct="1">
              <a:buFontTx/>
              <a:buNone/>
            </a:pPr>
            <a:r>
              <a:rPr lang="en-US" altLang="zh-TW" b="1" u="sng" smtClean="0"/>
              <a:t>Tuple calculus expression:</a:t>
            </a:r>
            <a:endParaRPr lang="en-US" altLang="zh-TW" b="1" smtClean="0"/>
          </a:p>
          <a:p>
            <a:pPr lvl="3" eaLnBrk="1" hangingPunct="1">
              <a:buFontTx/>
              <a:buNone/>
            </a:pPr>
            <a:r>
              <a:rPr lang="en-US" altLang="zh-TW" sz="1800" u="sng" smtClean="0"/>
              <a:t>SX</a:t>
            </a:r>
            <a:r>
              <a:rPr lang="en-US" altLang="zh-TW" sz="1800" smtClean="0"/>
              <a:t>.</a:t>
            </a:r>
            <a:r>
              <a:rPr lang="en-US" altLang="zh-TW" sz="1800" u="sng" smtClean="0"/>
              <a:t>S#</a:t>
            </a:r>
            <a:r>
              <a:rPr lang="en-US" altLang="zh-TW" sz="1800" smtClean="0"/>
              <a:t> WHERE SX.CITY='Paris'  and SX.STATUS&gt;20</a:t>
            </a:r>
          </a:p>
          <a:p>
            <a:pPr lvl="3" eaLnBrk="1" hangingPunct="1">
              <a:buFontTx/>
              <a:buNone/>
            </a:pPr>
            <a:endParaRPr lang="en-US" altLang="zh-TW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 smtClean="0"/>
              <a:t>               tuple     attribute    WFF (Well-Formed Formula)</a:t>
            </a:r>
            <a:br>
              <a:rPr lang="en-US" altLang="zh-TW" sz="1800" smtClean="0"/>
            </a:br>
            <a:r>
              <a:rPr lang="en-US" altLang="zh-TW" sz="1800" smtClean="0"/>
              <a:t>          variable 	</a:t>
            </a:r>
          </a:p>
          <a:p>
            <a:pPr eaLnBrk="1" hangingPunct="1"/>
            <a:endParaRPr lang="en-US" altLang="zh-TW" sz="1800" i="1" smtClean="0"/>
          </a:p>
          <a:p>
            <a:pPr eaLnBrk="1" hangingPunct="1"/>
            <a:endParaRPr lang="en-US" altLang="zh-TW" smtClean="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712913" y="4108450"/>
            <a:ext cx="6350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073275" y="4191000"/>
            <a:ext cx="509588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3505200" y="4191000"/>
            <a:ext cx="3276600" cy="304800"/>
            <a:chOff x="1776" y="3504"/>
            <a:chExt cx="1920" cy="144"/>
          </a:xfrm>
        </p:grpSpPr>
        <p:sp>
          <p:nvSpPr>
            <p:cNvPr id="60437" name="Line 7"/>
            <p:cNvSpPr>
              <a:spLocks noChangeShapeType="1"/>
            </p:cNvSpPr>
            <p:nvPr/>
          </p:nvSpPr>
          <p:spPr bwMode="auto">
            <a:xfrm>
              <a:off x="1824" y="360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8" name="Line 8"/>
            <p:cNvSpPr>
              <a:spLocks noChangeShapeType="1"/>
            </p:cNvSpPr>
            <p:nvPr/>
          </p:nvSpPr>
          <p:spPr bwMode="auto">
            <a:xfrm>
              <a:off x="2688" y="360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9" name="Line 9"/>
            <p:cNvSpPr>
              <a:spLocks noChangeShapeType="1"/>
            </p:cNvSpPr>
            <p:nvPr/>
          </p:nvSpPr>
          <p:spPr bwMode="auto">
            <a:xfrm>
              <a:off x="2592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40" name="Line 10"/>
            <p:cNvSpPr>
              <a:spLocks noChangeShapeType="1"/>
            </p:cNvSpPr>
            <p:nvPr/>
          </p:nvSpPr>
          <p:spPr bwMode="auto">
            <a:xfrm flipH="1">
              <a:off x="2640" y="36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41" name="Line 11"/>
            <p:cNvSpPr>
              <a:spLocks noChangeShapeType="1"/>
            </p:cNvSpPr>
            <p:nvPr/>
          </p:nvSpPr>
          <p:spPr bwMode="auto">
            <a:xfrm>
              <a:off x="1776" y="350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42" name="Line 12"/>
            <p:cNvSpPr>
              <a:spLocks noChangeShapeType="1"/>
            </p:cNvSpPr>
            <p:nvPr/>
          </p:nvSpPr>
          <p:spPr bwMode="auto">
            <a:xfrm flipH="1">
              <a:off x="3648" y="350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0423" name="Group 1044"/>
          <p:cNvGrpSpPr>
            <a:grpSpLocks/>
          </p:cNvGrpSpPr>
          <p:nvPr/>
        </p:nvGrpSpPr>
        <p:grpSpPr bwMode="auto">
          <a:xfrm>
            <a:off x="6867525" y="1673225"/>
            <a:ext cx="2600325" cy="1447800"/>
            <a:chOff x="636" y="1851"/>
            <a:chExt cx="1638" cy="912"/>
          </a:xfrm>
        </p:grpSpPr>
        <p:grpSp>
          <p:nvGrpSpPr>
            <p:cNvPr id="60425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60427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0428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29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0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1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2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3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4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5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436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0426" name="Rectangle 1056"/>
            <p:cNvSpPr>
              <a:spLocks noChangeArrowheads="1"/>
            </p:cNvSpPr>
            <p:nvPr/>
          </p:nvSpPr>
          <p:spPr bwMode="auto">
            <a:xfrm>
              <a:off x="636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Tuple Calculus</a:t>
            </a:r>
            <a:r>
              <a:rPr lang="en-US" altLang="zh-TW" sz="2800" smtClean="0"/>
              <a:t> </a:t>
            </a:r>
            <a:r>
              <a:rPr lang="en-US" altLang="zh-TW" sz="1800" b="0" smtClean="0"/>
              <a:t>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altLang="zh-TW" u="sng" smtClean="0"/>
          </a:p>
          <a:p>
            <a:pPr lvl="2" eaLnBrk="1" hangingPunct="1"/>
            <a:endParaRPr lang="en-US" altLang="zh-TW" u="sng" smtClean="0"/>
          </a:p>
          <a:p>
            <a:pPr lvl="1" eaLnBrk="1" hangingPunct="1"/>
            <a:r>
              <a:rPr lang="en-US" altLang="zh-TW" u="sng" smtClean="0"/>
              <a:t>Tuple variable</a:t>
            </a:r>
            <a:r>
              <a:rPr lang="en-US" altLang="zh-TW" smtClean="0"/>
              <a:t> (or Range variable): </a:t>
            </a:r>
          </a:p>
          <a:p>
            <a:pPr lvl="3" eaLnBrk="1" hangingPunct="1"/>
            <a:r>
              <a:rPr lang="en-US" altLang="zh-TW" smtClean="0"/>
              <a:t>A variable that "range over" some named relation.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&lt;e.g.&gt;: 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     </a:t>
            </a:r>
            <a:r>
              <a:rPr lang="en-US" altLang="zh-TW" u="sng" smtClean="0"/>
              <a:t>In QUEL:</a:t>
            </a:r>
            <a:r>
              <a:rPr lang="en-US" altLang="zh-TW" smtClean="0"/>
              <a:t>  (Ingres)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 RANGE OF SX IS S;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mtClean="0"/>
              <a:t> RETRIEVE (SX.S#) WHERE SX.CITY = "London"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4868863" y="5148263"/>
            <a:ext cx="2570162" cy="23018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4868863" y="4902200"/>
            <a:ext cx="477837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S#</a:t>
            </a:r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5359400" y="4902200"/>
            <a:ext cx="663575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SNAME</a:t>
            </a:r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6035675" y="4902200"/>
            <a:ext cx="728663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STATUS</a:t>
            </a:r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6777038" y="4902200"/>
            <a:ext cx="661987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CITY</a:t>
            </a:r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4868863" y="5148263"/>
            <a:ext cx="477837" cy="2301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S1</a:t>
            </a:r>
          </a:p>
        </p:txBody>
      </p: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5359400" y="5148263"/>
            <a:ext cx="663575" cy="2301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Smith</a:t>
            </a:r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6035675" y="5148263"/>
            <a:ext cx="728663" cy="2301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20</a:t>
            </a:r>
          </a:p>
        </p:txBody>
      </p:sp>
      <p:sp>
        <p:nvSpPr>
          <p:cNvPr id="61452" name="Rectangle 14"/>
          <p:cNvSpPr>
            <a:spLocks noChangeArrowheads="1"/>
          </p:cNvSpPr>
          <p:nvPr/>
        </p:nvSpPr>
        <p:spPr bwMode="auto">
          <a:xfrm>
            <a:off x="6777038" y="5148263"/>
            <a:ext cx="661987" cy="2301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London</a:t>
            </a:r>
          </a:p>
        </p:txBody>
      </p:sp>
      <p:sp>
        <p:nvSpPr>
          <p:cNvPr id="61453" name="Rectangle 15"/>
          <p:cNvSpPr>
            <a:spLocks noChangeArrowheads="1"/>
          </p:cNvSpPr>
          <p:nvPr/>
        </p:nvSpPr>
        <p:spPr bwMode="auto">
          <a:xfrm>
            <a:off x="4868863" y="5391150"/>
            <a:ext cx="477837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S2</a:t>
            </a:r>
          </a:p>
        </p:txBody>
      </p:sp>
      <p:sp>
        <p:nvSpPr>
          <p:cNvPr id="61454" name="Rectangle 16"/>
          <p:cNvSpPr>
            <a:spLocks noChangeArrowheads="1"/>
          </p:cNvSpPr>
          <p:nvPr/>
        </p:nvSpPr>
        <p:spPr bwMode="auto">
          <a:xfrm>
            <a:off x="5359400" y="5391150"/>
            <a:ext cx="663575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Jones</a:t>
            </a:r>
          </a:p>
        </p:txBody>
      </p:sp>
      <p:sp>
        <p:nvSpPr>
          <p:cNvPr id="61455" name="Rectangle 17"/>
          <p:cNvSpPr>
            <a:spLocks noChangeArrowheads="1"/>
          </p:cNvSpPr>
          <p:nvPr/>
        </p:nvSpPr>
        <p:spPr bwMode="auto">
          <a:xfrm>
            <a:off x="6035675" y="5391150"/>
            <a:ext cx="728663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30</a:t>
            </a:r>
          </a:p>
        </p:txBody>
      </p:sp>
      <p:sp>
        <p:nvSpPr>
          <p:cNvPr id="61456" name="Rectangle 18"/>
          <p:cNvSpPr>
            <a:spLocks noChangeArrowheads="1"/>
          </p:cNvSpPr>
          <p:nvPr/>
        </p:nvSpPr>
        <p:spPr bwMode="auto">
          <a:xfrm>
            <a:off x="6777038" y="5391150"/>
            <a:ext cx="661987" cy="2333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Paris</a:t>
            </a:r>
          </a:p>
        </p:txBody>
      </p:sp>
      <p:sp>
        <p:nvSpPr>
          <p:cNvPr id="61457" name="Rectangle 19"/>
          <p:cNvSpPr>
            <a:spLocks noChangeArrowheads="1"/>
          </p:cNvSpPr>
          <p:nvPr/>
        </p:nvSpPr>
        <p:spPr bwMode="auto">
          <a:xfrm>
            <a:off x="4868863" y="5637213"/>
            <a:ext cx="477837" cy="230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S3</a:t>
            </a:r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5359400" y="5637213"/>
            <a:ext cx="663575" cy="230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Clerk</a:t>
            </a:r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6035675" y="5637213"/>
            <a:ext cx="728663" cy="230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10</a:t>
            </a:r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6777038" y="5637213"/>
            <a:ext cx="661987" cy="230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Athens</a:t>
            </a:r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2286000" y="5330825"/>
            <a:ext cx="479425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S1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2778125" y="5330825"/>
            <a:ext cx="477838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Smith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3268663" y="5330825"/>
            <a:ext cx="481012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20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3762375" y="5330825"/>
            <a:ext cx="661988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eaLnBrk="0" hangingPunct="0"/>
            <a:r>
              <a:rPr lang="en-US" altLang="zh-TW" sz="1400">
                <a:ea typeface="新細明體" charset="-120"/>
              </a:rPr>
              <a:t>London</a:t>
            </a:r>
          </a:p>
        </p:txBody>
      </p:sp>
      <p:sp>
        <p:nvSpPr>
          <p:cNvPr id="61465" name="Arc 27"/>
          <p:cNvSpPr>
            <a:spLocks/>
          </p:cNvSpPr>
          <p:nvPr/>
        </p:nvSpPr>
        <p:spPr bwMode="auto">
          <a:xfrm>
            <a:off x="4484688" y="5207000"/>
            <a:ext cx="361950" cy="179388"/>
          </a:xfrm>
          <a:custGeom>
            <a:avLst/>
            <a:gdLst>
              <a:gd name="T0" fmla="*/ 0 w 21599"/>
              <a:gd name="T1" fmla="*/ 2147483647 h 21600"/>
              <a:gd name="T2" fmla="*/ 2147483647 w 21599"/>
              <a:gd name="T3" fmla="*/ 0 h 21600"/>
              <a:gd name="T4" fmla="*/ 2147483647 w 2159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21407"/>
                </a:moveTo>
                <a:cubicBezTo>
                  <a:pt x="104" y="9590"/>
                  <a:pt x="9687" y="51"/>
                  <a:pt x="21505" y="0"/>
                </a:cubicBezTo>
              </a:path>
              <a:path w="21599" h="21600" stroke="0" extrusionOk="0">
                <a:moveTo>
                  <a:pt x="-1" y="21407"/>
                </a:moveTo>
                <a:cubicBezTo>
                  <a:pt x="104" y="9590"/>
                  <a:pt x="9687" y="51"/>
                  <a:pt x="21505" y="0"/>
                </a:cubicBezTo>
                <a:lnTo>
                  <a:pt x="21599" y="21600"/>
                </a:lnTo>
                <a:lnTo>
                  <a:pt x="-1" y="2140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6" name="Rectangle 28"/>
          <p:cNvSpPr>
            <a:spLocks noChangeArrowheads="1"/>
          </p:cNvSpPr>
          <p:nvPr/>
        </p:nvSpPr>
        <p:spPr bwMode="auto">
          <a:xfrm>
            <a:off x="2306638" y="4992688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sx</a:t>
            </a:r>
          </a:p>
        </p:txBody>
      </p:sp>
      <p:sp>
        <p:nvSpPr>
          <p:cNvPr id="61467" name="Rectangle 29"/>
          <p:cNvSpPr>
            <a:spLocks noChangeArrowheads="1"/>
          </p:cNvSpPr>
          <p:nvPr/>
        </p:nvSpPr>
        <p:spPr bwMode="auto">
          <a:xfrm>
            <a:off x="4894263" y="4567238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zh-TW">
                <a:ea typeface="新細明體" charset="-120"/>
              </a:rPr>
              <a:t>s</a:t>
            </a:r>
          </a:p>
        </p:txBody>
      </p:sp>
      <p:grpSp>
        <p:nvGrpSpPr>
          <p:cNvPr id="61468" name="Group 30"/>
          <p:cNvGrpSpPr>
            <a:grpSpLocks/>
          </p:cNvGrpSpPr>
          <p:nvPr/>
        </p:nvGrpSpPr>
        <p:grpSpPr bwMode="auto">
          <a:xfrm>
            <a:off x="2362200" y="1357313"/>
            <a:ext cx="4392613" cy="852487"/>
            <a:chOff x="807" y="89"/>
            <a:chExt cx="2767" cy="537"/>
          </a:xfrm>
        </p:grpSpPr>
        <p:sp>
          <p:nvSpPr>
            <p:cNvPr id="61470" name="Rectangle 31"/>
            <p:cNvSpPr>
              <a:spLocks noChangeArrowheads="1"/>
            </p:cNvSpPr>
            <p:nvPr/>
          </p:nvSpPr>
          <p:spPr bwMode="auto">
            <a:xfrm>
              <a:off x="807" y="89"/>
              <a:ext cx="241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Var Y: array[1..10]                   Var I: Integer</a:t>
              </a:r>
            </a:p>
          </p:txBody>
        </p:sp>
        <p:sp>
          <p:nvSpPr>
            <p:cNvPr id="61471" name="Rectangle 32"/>
            <p:cNvSpPr>
              <a:spLocks noChangeArrowheads="1"/>
            </p:cNvSpPr>
            <p:nvPr/>
          </p:nvSpPr>
          <p:spPr bwMode="auto">
            <a:xfrm>
              <a:off x="809" y="263"/>
              <a:ext cx="2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61472" name="Rectangle 33"/>
            <p:cNvSpPr>
              <a:spLocks noChangeArrowheads="1"/>
            </p:cNvSpPr>
            <p:nvPr/>
          </p:nvSpPr>
          <p:spPr bwMode="auto">
            <a:xfrm>
              <a:off x="1012" y="302"/>
              <a:ext cx="1074" cy="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73" name="Line 34"/>
            <p:cNvSpPr>
              <a:spLocks noChangeShapeType="1"/>
            </p:cNvSpPr>
            <p:nvPr/>
          </p:nvSpPr>
          <p:spPr bwMode="auto">
            <a:xfrm>
              <a:off x="1123" y="308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74" name="Line 35"/>
            <p:cNvSpPr>
              <a:spLocks noChangeShapeType="1"/>
            </p:cNvSpPr>
            <p:nvPr/>
          </p:nvSpPr>
          <p:spPr bwMode="auto">
            <a:xfrm>
              <a:off x="1238" y="308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75" name="Line 36"/>
            <p:cNvSpPr>
              <a:spLocks noChangeShapeType="1"/>
            </p:cNvSpPr>
            <p:nvPr/>
          </p:nvSpPr>
          <p:spPr bwMode="auto">
            <a:xfrm>
              <a:off x="1360" y="303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76" name="Rectangle 37"/>
            <p:cNvSpPr>
              <a:spLocks noChangeArrowheads="1"/>
            </p:cNvSpPr>
            <p:nvPr/>
          </p:nvSpPr>
          <p:spPr bwMode="auto">
            <a:xfrm>
              <a:off x="1431" y="230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. . . </a:t>
              </a:r>
            </a:p>
          </p:txBody>
        </p:sp>
        <p:sp>
          <p:nvSpPr>
            <p:cNvPr id="61477" name="Line 38"/>
            <p:cNvSpPr>
              <a:spLocks noChangeShapeType="1"/>
            </p:cNvSpPr>
            <p:nvPr/>
          </p:nvSpPr>
          <p:spPr bwMode="auto">
            <a:xfrm>
              <a:off x="1930" y="309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78" name="Rectangle 39"/>
            <p:cNvSpPr>
              <a:spLocks noChangeArrowheads="1"/>
            </p:cNvSpPr>
            <p:nvPr/>
          </p:nvSpPr>
          <p:spPr bwMode="auto">
            <a:xfrm>
              <a:off x="2070" y="312"/>
              <a:ext cx="52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Y[1], Y[2]</a:t>
              </a:r>
            </a:p>
          </p:txBody>
        </p:sp>
        <p:sp>
          <p:nvSpPr>
            <p:cNvPr id="61479" name="Rectangle 40"/>
            <p:cNvSpPr>
              <a:spLocks noChangeArrowheads="1"/>
            </p:cNvSpPr>
            <p:nvPr/>
          </p:nvSpPr>
          <p:spPr bwMode="auto">
            <a:xfrm>
              <a:off x="3022" y="243"/>
              <a:ext cx="1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I</a:t>
              </a:r>
            </a:p>
          </p:txBody>
        </p:sp>
        <p:sp>
          <p:nvSpPr>
            <p:cNvPr id="61480" name="Rectangle 41"/>
            <p:cNvSpPr>
              <a:spLocks noChangeArrowheads="1"/>
            </p:cNvSpPr>
            <p:nvPr/>
          </p:nvSpPr>
          <p:spPr bwMode="auto">
            <a:xfrm>
              <a:off x="3259" y="283"/>
              <a:ext cx="177" cy="1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481" name="Rectangle 42"/>
            <p:cNvSpPr>
              <a:spLocks noChangeArrowheads="1"/>
            </p:cNvSpPr>
            <p:nvPr/>
          </p:nvSpPr>
          <p:spPr bwMode="auto">
            <a:xfrm>
              <a:off x="3149" y="436"/>
              <a:ext cx="425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integer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Tuple Calculus</a:t>
            </a:r>
            <a:r>
              <a:rPr lang="en-US" altLang="zh-TW" sz="2800" smtClean="0"/>
              <a:t> </a:t>
            </a:r>
            <a:r>
              <a:rPr lang="en-US" altLang="zh-TW" sz="2400" b="0" smtClean="0"/>
              <a:t>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Implicit tuple variable: 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&lt;e.g.&gt;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     </a:t>
            </a:r>
            <a:r>
              <a:rPr lang="en-US" altLang="zh-TW" u="sng" smtClean="0"/>
              <a:t>In SQL:</a:t>
            </a:r>
            <a:r>
              <a:rPr lang="en-US" altLang="zh-TW" smtClean="0"/>
              <a:t> </a:t>
            </a:r>
          </a:p>
          <a:p>
            <a:pPr lvl="4" eaLnBrk="1" hangingPunct="1">
              <a:buFontTx/>
              <a:buNone/>
            </a:pPr>
            <a:r>
              <a:rPr lang="en-US" altLang="zh-TW" smtClean="0"/>
              <a:t>  SELECT </a:t>
            </a:r>
            <a:r>
              <a:rPr lang="en-US" altLang="zh-TW" u="sng" smtClean="0"/>
              <a:t>S</a:t>
            </a:r>
            <a:r>
              <a:rPr lang="en-US" altLang="zh-TW" smtClean="0"/>
              <a:t>.S# FROM S WHERE </a:t>
            </a:r>
            <a:r>
              <a:rPr lang="en-US" altLang="zh-TW" u="sng" smtClean="0"/>
              <a:t>S</a:t>
            </a:r>
            <a:r>
              <a:rPr lang="en-US" altLang="zh-TW" smtClean="0"/>
              <a:t>.CITY = 'London‘</a:t>
            </a:r>
          </a:p>
          <a:p>
            <a:pPr lvl="4" eaLnBrk="1" hangingPunct="1">
              <a:buFontTx/>
              <a:buNone/>
            </a:pPr>
            <a:r>
              <a:rPr lang="en-US" altLang="zh-TW" u="sng" smtClean="0"/>
              <a:t>In QUEL:</a:t>
            </a:r>
            <a:endParaRPr lang="en-US" altLang="zh-TW" smtClean="0"/>
          </a:p>
          <a:p>
            <a:pPr lvl="4" eaLnBrk="1" hangingPunct="1">
              <a:buFontTx/>
              <a:buNone/>
            </a:pPr>
            <a:r>
              <a:rPr lang="en-US" altLang="zh-TW" smtClean="0"/>
              <a:t>  RETRIEVE (</a:t>
            </a:r>
            <a:r>
              <a:rPr lang="en-US" altLang="zh-TW" u="sng" smtClean="0"/>
              <a:t>SX</a:t>
            </a:r>
            <a:r>
              <a:rPr lang="en-US" altLang="zh-TW" smtClean="0"/>
              <a:t>.S#) WHERE </a:t>
            </a:r>
            <a:r>
              <a:rPr lang="en-US" altLang="zh-TW" u="sng" smtClean="0"/>
              <a:t>SX</a:t>
            </a:r>
            <a:r>
              <a:rPr lang="en-US" altLang="zh-TW" smtClean="0"/>
              <a:t>.CITY='London'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Tuple Calculus: BNF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	      1. range-definition</a:t>
            </a:r>
            <a:r>
              <a:rPr lang="en-US" altLang="zh-TW" sz="3500" smtClean="0"/>
              <a:t>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::= RANGE OF variable IS range-item-commalist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2. range-item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::= relation | expression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3. expression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::= (target-item-commalist)  [WHERE wff]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4. target-item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::= variable | variable . attribute [ AS attribute ]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5. wff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::= condition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NOT wff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condition AND wff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condition OR wff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IF condition THEN wff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EXISTS variable (wff)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FORALL variable (wff)</a:t>
            </a:r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z="1800" smtClean="0"/>
              <a:t>            | (wff)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Tuple Calculus</a:t>
            </a:r>
            <a:r>
              <a:rPr lang="en-US" altLang="zh-TW" sz="2800" smtClean="0"/>
              <a:t>: BNF</a:t>
            </a:r>
            <a:r>
              <a:rPr lang="en-US" altLang="zh-TW" sz="2800" b="0" smtClean="0"/>
              <a:t> </a:t>
            </a:r>
            <a:r>
              <a:rPr lang="en-US" altLang="zh-TW" sz="1800" b="0" smtClean="0"/>
              <a:t>- </a:t>
            </a:r>
            <a:r>
              <a:rPr lang="en-US" altLang="zh-TW" sz="2000" smtClean="0"/>
              <a:t>Well-Formed Formula (WFF)</a:t>
            </a:r>
            <a:endParaRPr lang="en-US" altLang="zh-TW" sz="28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9144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smtClean="0"/>
              <a:t>(a) Simple comparisons:</a:t>
            </a:r>
            <a:endParaRPr lang="en-US" altLang="zh-TW" sz="1400" smtClean="0">
              <a:solidFill>
                <a:schemeClr val="accent1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500" smtClean="0"/>
              <a:t>SX.S# = 'S1'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500" smtClean="0"/>
              <a:t>SX.S# = SPX.S#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500" smtClean="0"/>
              <a:t>SPX.P# &lt;&gt; PX.P#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smtClean="0"/>
              <a:t>(b) Boolean WFFs:</a:t>
            </a:r>
            <a:endParaRPr lang="en-US" altLang="zh-TW" sz="1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500" smtClean="0"/>
              <a:t>NOT SX.CITY='London'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500" smtClean="0"/>
              <a:t>SX.S#=SPX.S# AND SPX.P#&lt;&gt;PX.P#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smtClean="0"/>
              <a:t>(c) Quantified WFFs: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b="1" smtClean="0"/>
              <a:t>EXISTS:</a:t>
            </a:r>
            <a:r>
              <a:rPr lang="en-US" altLang="zh-TW" sz="1600" smtClean="0"/>
              <a:t> existential quantifier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000" smtClean="0"/>
              <a:t>  </a:t>
            </a:r>
            <a:r>
              <a:rPr lang="en-US" altLang="zh-TW" sz="1200" smtClean="0"/>
              <a:t>&lt;e.g.&gt; </a:t>
            </a:r>
          </a:p>
          <a:p>
            <a:pPr lvl="4" eaLnBrk="1" hangingPunct="1">
              <a:lnSpc>
                <a:spcPct val="50000"/>
              </a:lnSpc>
              <a:buFontTx/>
              <a:buNone/>
            </a:pPr>
            <a:r>
              <a:rPr lang="en-US" altLang="zh-TW" sz="1200" smtClean="0"/>
              <a:t>       </a:t>
            </a:r>
            <a:r>
              <a:rPr lang="en-US" altLang="zh-TW" sz="1600" u="sng" smtClean="0"/>
              <a:t>EXISTS </a:t>
            </a:r>
            <a:r>
              <a:rPr lang="en-US" altLang="zh-TW" sz="1600" smtClean="0"/>
              <a:t>SPX (SPX.S#=SX.S# and  SPX.P#= 'P2' )</a:t>
            </a:r>
          </a:p>
          <a:p>
            <a:pPr lvl="4" eaLnBrk="1" hangingPunct="1">
              <a:lnSpc>
                <a:spcPct val="120000"/>
              </a:lnSpc>
              <a:buFontTx/>
              <a:buNone/>
            </a:pPr>
            <a:r>
              <a:rPr lang="en-US" altLang="zh-TW" sz="1200" smtClean="0"/>
              <a:t>i.e. </a:t>
            </a:r>
            <a:r>
              <a:rPr lang="en-US" altLang="zh-TW" sz="1400" smtClean="0"/>
              <a:t>There exists an SP tuple with S#  value equals to the value of SX.S# and P# value equals to 'P2'</a:t>
            </a:r>
            <a:r>
              <a:rPr lang="en-US" altLang="zh-TW" sz="1200" smtClean="0"/>
              <a:t> 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TW" sz="1000" smtClean="0"/>
              <a:t>		</a:t>
            </a:r>
            <a:endParaRPr lang="en-US" altLang="zh-TW" sz="1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b="1" smtClean="0"/>
              <a:t>FORALL:</a:t>
            </a:r>
            <a:r>
              <a:rPr lang="en-US" altLang="zh-TW" sz="1600" smtClean="0"/>
              <a:t> universal quantifier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000" smtClean="0"/>
              <a:t>   </a:t>
            </a:r>
            <a:r>
              <a:rPr lang="en-US" altLang="zh-TW" sz="1200" smtClean="0"/>
              <a:t>&lt;e.g.&gt; </a:t>
            </a:r>
          </a:p>
          <a:p>
            <a:pPr lvl="4" eaLnBrk="1" hangingPunct="1">
              <a:lnSpc>
                <a:spcPct val="30000"/>
              </a:lnSpc>
              <a:buFontTx/>
              <a:buNone/>
            </a:pPr>
            <a:r>
              <a:rPr lang="en-US" altLang="zh-TW" sz="1200" smtClean="0"/>
              <a:t>         </a:t>
            </a:r>
            <a:r>
              <a:rPr lang="en-US" altLang="zh-TW" sz="1600" smtClean="0"/>
              <a:t>FORALL PX(PX.COLOR = 'Red' )</a:t>
            </a:r>
            <a:endParaRPr lang="en-US" altLang="zh-TW" sz="1400" smtClean="0"/>
          </a:p>
          <a:p>
            <a:pPr lvl="4" eaLnBrk="1" hangingPunct="1">
              <a:lnSpc>
                <a:spcPct val="110000"/>
              </a:lnSpc>
              <a:buFontTx/>
              <a:buNone/>
            </a:pPr>
            <a:r>
              <a:rPr lang="en-US" altLang="zh-TW" sz="1400" smtClean="0"/>
              <a:t>i.e. For all P tuples, the color is red.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TW" sz="140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b="1" smtClean="0"/>
              <a:t>&lt;Note&gt;: </a:t>
            </a:r>
            <a:r>
              <a:rPr lang="en-US" altLang="zh-TW" sz="1600" b="1" i="1" smtClean="0"/>
              <a:t>FORALL x(f) = NOT EXISTS X (NOT f)</a:t>
            </a:r>
            <a:endParaRPr lang="en-US" altLang="zh-TW" sz="1600" smtClean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248400" y="1752600"/>
            <a:ext cx="2574925" cy="1766888"/>
            <a:chOff x="2022" y="153"/>
            <a:chExt cx="1622" cy="1113"/>
          </a:xfrm>
        </p:grpSpPr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2952" y="367"/>
              <a:ext cx="692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S#  P#  QTY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S1  P2  300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S2  P3</a:t>
              </a:r>
            </a:p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S2  P1</a:t>
              </a:r>
            </a:p>
          </p:txBody>
        </p:sp>
        <p:grpSp>
          <p:nvGrpSpPr>
            <p:cNvPr id="64519" name="Group 6"/>
            <p:cNvGrpSpPr>
              <a:grpSpLocks/>
            </p:cNvGrpSpPr>
            <p:nvPr/>
          </p:nvGrpSpPr>
          <p:grpSpPr bwMode="auto">
            <a:xfrm>
              <a:off x="2056" y="310"/>
              <a:ext cx="573" cy="458"/>
              <a:chOff x="2056" y="310"/>
              <a:chExt cx="573" cy="458"/>
            </a:xfrm>
          </p:grpSpPr>
          <p:sp>
            <p:nvSpPr>
              <p:cNvPr id="64529" name="Rectangle 7"/>
              <p:cNvSpPr>
                <a:spLocks noChangeArrowheads="1"/>
              </p:cNvSpPr>
              <p:nvPr/>
            </p:nvSpPr>
            <p:spPr bwMode="auto">
              <a:xfrm>
                <a:off x="2056" y="310"/>
                <a:ext cx="232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S#</a:t>
                </a:r>
              </a:p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S2</a:t>
                </a:r>
              </a:p>
            </p:txBody>
          </p:sp>
          <p:sp>
            <p:nvSpPr>
              <p:cNvPr id="64530" name="Rectangle 8"/>
              <p:cNvSpPr>
                <a:spLocks noChangeArrowheads="1"/>
              </p:cNvSpPr>
              <p:nvPr/>
            </p:nvSpPr>
            <p:spPr bwMode="auto">
              <a:xfrm>
                <a:off x="2087" y="341"/>
                <a:ext cx="542" cy="3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31" name="Line 9"/>
              <p:cNvSpPr>
                <a:spLocks noChangeShapeType="1"/>
              </p:cNvSpPr>
              <p:nvPr/>
            </p:nvSpPr>
            <p:spPr bwMode="auto">
              <a:xfrm>
                <a:off x="2093" y="458"/>
                <a:ext cx="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32" name="Line 10"/>
              <p:cNvSpPr>
                <a:spLocks noChangeShapeType="1"/>
              </p:cNvSpPr>
              <p:nvPr/>
            </p:nvSpPr>
            <p:spPr bwMode="auto">
              <a:xfrm>
                <a:off x="2371" y="341"/>
                <a:ext cx="0" cy="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33" name="Line 11"/>
              <p:cNvSpPr>
                <a:spLocks noChangeShapeType="1"/>
              </p:cNvSpPr>
              <p:nvPr/>
            </p:nvSpPr>
            <p:spPr bwMode="auto">
              <a:xfrm>
                <a:off x="2268" y="341"/>
                <a:ext cx="0" cy="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534" name="Line 12"/>
              <p:cNvSpPr>
                <a:spLocks noChangeShapeType="1"/>
              </p:cNvSpPr>
              <p:nvPr/>
            </p:nvSpPr>
            <p:spPr bwMode="auto">
              <a:xfrm>
                <a:off x="2505" y="340"/>
                <a:ext cx="0" cy="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4520" name="Rectangle 13"/>
            <p:cNvSpPr>
              <a:spLocks noChangeArrowheads="1"/>
            </p:cNvSpPr>
            <p:nvPr/>
          </p:nvSpPr>
          <p:spPr bwMode="auto">
            <a:xfrm>
              <a:off x="2983" y="378"/>
              <a:ext cx="613" cy="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1" name="Line 14"/>
            <p:cNvSpPr>
              <a:spLocks noChangeShapeType="1"/>
            </p:cNvSpPr>
            <p:nvPr/>
          </p:nvSpPr>
          <p:spPr bwMode="auto">
            <a:xfrm>
              <a:off x="2983" y="522"/>
              <a:ext cx="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2" name="Line 15"/>
            <p:cNvSpPr>
              <a:spLocks noChangeShapeType="1"/>
            </p:cNvSpPr>
            <p:nvPr/>
          </p:nvSpPr>
          <p:spPr bwMode="auto">
            <a:xfrm>
              <a:off x="3158" y="385"/>
              <a:ext cx="0" cy="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3" name="Line 16"/>
            <p:cNvSpPr>
              <a:spLocks noChangeShapeType="1"/>
            </p:cNvSpPr>
            <p:nvPr/>
          </p:nvSpPr>
          <p:spPr bwMode="auto">
            <a:xfrm>
              <a:off x="3324" y="385"/>
              <a:ext cx="0" cy="8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4" name="Line 17"/>
            <p:cNvSpPr>
              <a:spLocks noChangeShapeType="1"/>
            </p:cNvSpPr>
            <p:nvPr/>
          </p:nvSpPr>
          <p:spPr bwMode="auto">
            <a:xfrm>
              <a:off x="2094" y="586"/>
              <a:ext cx="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5" name="Line 18"/>
            <p:cNvSpPr>
              <a:spLocks noChangeShapeType="1"/>
            </p:cNvSpPr>
            <p:nvPr/>
          </p:nvSpPr>
          <p:spPr bwMode="auto">
            <a:xfrm>
              <a:off x="2990" y="656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6" name="Arc 19"/>
            <p:cNvSpPr>
              <a:spLocks/>
            </p:cNvSpPr>
            <p:nvPr/>
          </p:nvSpPr>
          <p:spPr bwMode="auto">
            <a:xfrm>
              <a:off x="2250" y="527"/>
              <a:ext cx="687" cy="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527" name="Rectangle 20"/>
            <p:cNvSpPr>
              <a:spLocks noChangeArrowheads="1"/>
            </p:cNvSpPr>
            <p:nvPr/>
          </p:nvSpPr>
          <p:spPr bwMode="auto">
            <a:xfrm>
              <a:off x="2022" y="153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  <p:sp>
          <p:nvSpPr>
            <p:cNvPr id="64528" name="Rectangle 21"/>
            <p:cNvSpPr>
              <a:spLocks noChangeArrowheads="1"/>
            </p:cNvSpPr>
            <p:nvPr/>
          </p:nvSpPr>
          <p:spPr bwMode="auto">
            <a:xfrm>
              <a:off x="2884" y="166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Tuple Calculus: </a:t>
            </a:r>
            <a:r>
              <a:rPr lang="en-US" altLang="zh-TW" sz="2800" b="0" smtClean="0"/>
              <a:t>EXAMPLE 1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47675" y="1341438"/>
            <a:ext cx="9080500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altLang="zh-TW" sz="2000" smtClean="0"/>
          </a:p>
          <a:p>
            <a:pPr lvl="2" eaLnBrk="1" hangingPunct="1">
              <a:buFontTx/>
              <a:buNone/>
            </a:pPr>
            <a:r>
              <a:rPr lang="en-US" altLang="zh-TW" sz="2000" smtClean="0"/>
              <a:t>  [Example 1]: Get Supplier numbers for suppliers in Paris with status &gt; 20</a:t>
            </a:r>
          </a:p>
          <a:p>
            <a:pPr lvl="3" eaLnBrk="1" hangingPunct="1"/>
            <a:r>
              <a:rPr lang="en-US" altLang="zh-TW" sz="1800" b="1" smtClean="0"/>
              <a:t>SQL:</a:t>
            </a:r>
            <a:r>
              <a:rPr lang="en-US" altLang="zh-TW" sz="1800" smtClean="0"/>
              <a:t> 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	SELECT S# 	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FROM    S 				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WHERE CITY = 'Paris' AND STATUS &gt;20</a:t>
            </a:r>
          </a:p>
          <a:p>
            <a:pPr lvl="3" eaLnBrk="1" hangingPunct="1">
              <a:lnSpc>
                <a:spcPct val="140000"/>
              </a:lnSpc>
            </a:pPr>
            <a:r>
              <a:rPr lang="en-US" altLang="zh-TW" sz="1800" b="1" smtClean="0"/>
              <a:t>Tuple calculus: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		SX.S# WHERE SX.CITY= 'Paris‘ AND SX.STATUS &gt; 20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zh-TW" sz="1800" b="1" smtClean="0"/>
              <a:t>Algebra: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    	</a:t>
            </a:r>
            <a:r>
              <a:rPr lang="en-US" altLang="zh-TW" sz="2400" smtClean="0">
                <a:latin typeface="Symbol" pitchFamily="18" charset="2"/>
              </a:rPr>
              <a:t></a:t>
            </a:r>
            <a:r>
              <a:rPr lang="en-US" altLang="zh-TW" sz="1800" baseline="-25000" smtClean="0"/>
              <a:t>S#</a:t>
            </a:r>
            <a:r>
              <a:rPr lang="en-US" altLang="zh-TW" sz="2400" smtClean="0"/>
              <a:t> (</a:t>
            </a:r>
            <a:r>
              <a:rPr lang="en-US" altLang="zh-TW" sz="3200" smtClean="0">
                <a:latin typeface="Symbol" pitchFamily="18" charset="2"/>
              </a:rPr>
              <a:t></a:t>
            </a:r>
            <a:r>
              <a:rPr lang="en-US" altLang="zh-TW" sz="1800" baseline="-25000" smtClean="0"/>
              <a:t>CITY='Paris', and STATUS&gt;20</a:t>
            </a:r>
            <a:r>
              <a:rPr lang="en-US" altLang="zh-TW" sz="2400" smtClean="0"/>
              <a:t>(</a:t>
            </a:r>
            <a:r>
              <a:rPr lang="en-US" altLang="zh-TW" sz="1800" smtClean="0"/>
              <a:t>S</a:t>
            </a:r>
            <a:r>
              <a:rPr lang="en-US" altLang="zh-TW" sz="2400" smtClean="0"/>
              <a:t>))</a:t>
            </a:r>
          </a:p>
          <a:p>
            <a:pPr eaLnBrk="1" hangingPunct="1"/>
            <a:endParaRPr lang="en-US" altLang="zh-TW" sz="2400" smtClean="0"/>
          </a:p>
        </p:txBody>
      </p:sp>
      <p:grpSp>
        <p:nvGrpSpPr>
          <p:cNvPr id="65540" name="Group 1044"/>
          <p:cNvGrpSpPr>
            <a:grpSpLocks/>
          </p:cNvGrpSpPr>
          <p:nvPr/>
        </p:nvGrpSpPr>
        <p:grpSpPr bwMode="auto">
          <a:xfrm>
            <a:off x="6681788" y="2119313"/>
            <a:ext cx="2600325" cy="1447800"/>
            <a:chOff x="636" y="1851"/>
            <a:chExt cx="1638" cy="912"/>
          </a:xfrm>
        </p:grpSpPr>
        <p:grpSp>
          <p:nvGrpSpPr>
            <p:cNvPr id="65542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65544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5545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46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47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48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49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50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51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52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553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5543" name="Rectangle 1056"/>
            <p:cNvSpPr>
              <a:spLocks noChangeArrowheads="1"/>
            </p:cNvSpPr>
            <p:nvPr/>
          </p:nvSpPr>
          <p:spPr bwMode="auto">
            <a:xfrm>
              <a:off x="636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172450" cy="1066800"/>
          </a:xfrm>
        </p:spPr>
        <p:txBody>
          <a:bodyPr/>
          <a:lstStyle/>
          <a:p>
            <a:pPr eaLnBrk="1" hangingPunct="1"/>
            <a:r>
              <a:rPr lang="en-US" altLang="zh-TW" smtClean="0"/>
              <a:t>Tuple Calculus: </a:t>
            </a:r>
            <a:r>
              <a:rPr lang="en-US" altLang="zh-TW" sz="2800" b="0" smtClean="0"/>
              <a:t>EXAMPLE 2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[Example 2]: Get all pairs of supplier numbers such that the two suppliers are located in the same city.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2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 smtClean="0"/>
              <a:t>SQL: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SELECT FIRST.S#, SECOND.S#	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FROM S FIRST, S SECOND		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 WHERE FIRST.CITY = SECOND.CITY AND FIRST.S# &lt; SECOND.S#;</a:t>
            </a:r>
            <a:endParaRPr lang="en-US" altLang="zh-TW" sz="12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 smtClean="0"/>
              <a:t>Tuple calculus: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FIRSTS#=SX.S#, SECONDS# =SY.S#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	     WHERE SX.CITY=SY.CITY AND  SX.S# &lt; SY.S# </a:t>
            </a:r>
            <a:endParaRPr lang="en-US" altLang="zh-TW" sz="12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 smtClean="0"/>
              <a:t>Algebra:</a:t>
            </a:r>
            <a:endParaRPr lang="en-US" altLang="zh-TW" sz="1900" smtClean="0"/>
          </a:p>
          <a:p>
            <a:pPr lvl="3" eaLnBrk="1" hangingPunct="1">
              <a:lnSpc>
                <a:spcPct val="60000"/>
              </a:lnSpc>
              <a:buFontTx/>
              <a:buNone/>
            </a:pP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1600" baseline="-25000" smtClean="0"/>
              <a:t>FIRSTS#,SECONDS#</a:t>
            </a:r>
            <a:r>
              <a:rPr lang="en-US" altLang="zh-TW" smtClean="0"/>
              <a:t> (</a:t>
            </a:r>
            <a:r>
              <a:rPr lang="en-US" altLang="zh-TW" sz="2800" smtClean="0">
                <a:latin typeface="Symbol" pitchFamily="18" charset="2"/>
              </a:rPr>
              <a:t></a:t>
            </a:r>
            <a:r>
              <a:rPr lang="en-US" altLang="zh-TW" sz="1600" baseline="-25000" smtClean="0"/>
              <a:t>FIRSTS#&lt;SECONDS#</a:t>
            </a:r>
            <a:endParaRPr lang="en-US" altLang="zh-TW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((</a:t>
            </a: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1600" baseline="-25000" smtClean="0"/>
              <a:t>FIRSTS#,CITY </a:t>
            </a:r>
            <a:r>
              <a:rPr lang="en-US" altLang="zh-TW" smtClean="0"/>
              <a:t>(</a:t>
            </a:r>
            <a:r>
              <a:rPr lang="en-US" altLang="zh-TW" sz="1400" smtClean="0"/>
              <a:t>S RENAME S# AS FIRSTS#</a:t>
            </a:r>
            <a:r>
              <a:rPr lang="en-US" altLang="zh-TW" smtClean="0"/>
              <a:t>))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(</a:t>
            </a: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1600" baseline="-25000" smtClean="0"/>
              <a:t>SECONDS#,CITY </a:t>
            </a:r>
            <a:r>
              <a:rPr lang="en-US" altLang="zh-TW" smtClean="0"/>
              <a:t>(</a:t>
            </a:r>
            <a:r>
              <a:rPr lang="en-US" altLang="zh-TW" sz="1400" smtClean="0"/>
              <a:t>S RENAME S# AS SECONDS#</a:t>
            </a:r>
            <a:r>
              <a:rPr lang="en-US" altLang="zh-TW" smtClean="0"/>
              <a:t>))))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/>
          </a:p>
        </p:txBody>
      </p:sp>
      <p:sp>
        <p:nvSpPr>
          <p:cNvPr id="66564" name="Rectangle 12"/>
          <p:cNvSpPr>
            <a:spLocks noChangeArrowheads="1"/>
          </p:cNvSpPr>
          <p:nvPr/>
        </p:nvSpPr>
        <p:spPr bwMode="auto">
          <a:xfrm>
            <a:off x="3276600" y="2743200"/>
            <a:ext cx="796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( S.S# )</a:t>
            </a:r>
          </a:p>
        </p:txBody>
      </p:sp>
      <p:sp>
        <p:nvSpPr>
          <p:cNvPr id="66565" name="Rectangle 13"/>
          <p:cNvSpPr>
            <a:spLocks noChangeArrowheads="1"/>
          </p:cNvSpPr>
          <p:nvPr/>
        </p:nvSpPr>
        <p:spPr bwMode="auto">
          <a:xfrm>
            <a:off x="4267200" y="2743200"/>
            <a:ext cx="796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( S.S# )</a:t>
            </a:r>
          </a:p>
        </p:txBody>
      </p:sp>
      <p:sp>
        <p:nvSpPr>
          <p:cNvPr id="66566" name="Rectangle 14"/>
          <p:cNvSpPr>
            <a:spLocks noChangeArrowheads="1"/>
          </p:cNvSpPr>
          <p:nvPr/>
        </p:nvSpPr>
        <p:spPr bwMode="auto">
          <a:xfrm>
            <a:off x="2438400" y="2209800"/>
            <a:ext cx="25257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Rename S FIRST, SECOND</a:t>
            </a:r>
          </a:p>
        </p:txBody>
      </p:sp>
      <p:sp>
        <p:nvSpPr>
          <p:cNvPr id="66567" name="Text Box 15"/>
          <p:cNvSpPr txBox="1">
            <a:spLocks noChangeArrowheads="1"/>
          </p:cNvSpPr>
          <p:nvPr/>
        </p:nvSpPr>
        <p:spPr bwMode="auto">
          <a:xfrm>
            <a:off x="7543800" y="5334000"/>
            <a:ext cx="1752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Output:</a:t>
            </a:r>
          </a:p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{S1,S4}{S2,S3}</a:t>
            </a:r>
          </a:p>
        </p:txBody>
      </p:sp>
      <p:grpSp>
        <p:nvGrpSpPr>
          <p:cNvPr id="66568" name="Group 20"/>
          <p:cNvGrpSpPr>
            <a:grpSpLocks/>
          </p:cNvGrpSpPr>
          <p:nvPr/>
        </p:nvGrpSpPr>
        <p:grpSpPr bwMode="auto">
          <a:xfrm>
            <a:off x="8266113" y="4365625"/>
            <a:ext cx="904875" cy="1323975"/>
            <a:chOff x="4902" y="2190"/>
            <a:chExt cx="570" cy="834"/>
          </a:xfrm>
        </p:grpSpPr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4902" y="2198"/>
              <a:ext cx="57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{S1, S1}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{S1, S4}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{S4, S1}</a:t>
              </a:r>
            </a:p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{S4, S4}</a:t>
              </a:r>
            </a:p>
            <a:p>
              <a:pPr eaLnBrk="0" latinLnBrk="1" hangingPunct="0"/>
              <a:endParaRPr lang="en-US" altLang="zh-TW" sz="16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6586" name="Rectangle 17"/>
            <p:cNvSpPr>
              <a:spLocks noChangeArrowheads="1"/>
            </p:cNvSpPr>
            <p:nvPr/>
          </p:nvSpPr>
          <p:spPr bwMode="auto">
            <a:xfrm>
              <a:off x="4943" y="2190"/>
              <a:ext cx="528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569" name="Freeform 18"/>
          <p:cNvSpPr>
            <a:spLocks/>
          </p:cNvSpPr>
          <p:nvPr/>
        </p:nvSpPr>
        <p:spPr bwMode="auto">
          <a:xfrm>
            <a:off x="5715000" y="54864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70" name="Text Box 19"/>
          <p:cNvSpPr txBox="1">
            <a:spLocks noChangeArrowheads="1"/>
          </p:cNvSpPr>
          <p:nvPr/>
        </p:nvSpPr>
        <p:spPr bwMode="auto">
          <a:xfrm>
            <a:off x="5486400" y="5562600"/>
            <a:ext cx="914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000">
                <a:latin typeface="Times New Roman" pitchFamily="18" charset="0"/>
                <a:ea typeface="新細明體" charset="-120"/>
              </a:rPr>
              <a:t>city=city</a:t>
            </a:r>
          </a:p>
        </p:txBody>
      </p:sp>
      <p:grpSp>
        <p:nvGrpSpPr>
          <p:cNvPr id="66571" name="Group 1044"/>
          <p:cNvGrpSpPr>
            <a:grpSpLocks/>
          </p:cNvGrpSpPr>
          <p:nvPr/>
        </p:nvGrpSpPr>
        <p:grpSpPr bwMode="auto">
          <a:xfrm>
            <a:off x="6243638" y="1785938"/>
            <a:ext cx="2600325" cy="1447800"/>
            <a:chOff x="636" y="1851"/>
            <a:chExt cx="1638" cy="912"/>
          </a:xfrm>
        </p:grpSpPr>
        <p:grpSp>
          <p:nvGrpSpPr>
            <p:cNvPr id="66573" name="Group 1045"/>
            <p:cNvGrpSpPr>
              <a:grpSpLocks/>
            </p:cNvGrpSpPr>
            <p:nvPr/>
          </p:nvGrpSpPr>
          <p:grpSpPr bwMode="auto">
            <a:xfrm>
              <a:off x="791" y="1879"/>
              <a:ext cx="1483" cy="884"/>
              <a:chOff x="791" y="1879"/>
              <a:chExt cx="1483" cy="884"/>
            </a:xfrm>
          </p:grpSpPr>
          <p:sp>
            <p:nvSpPr>
              <p:cNvPr id="66575" name="Rectangle 1046"/>
              <p:cNvSpPr>
                <a:spLocks noChangeArrowheads="1"/>
              </p:cNvSpPr>
              <p:nvPr/>
            </p:nvSpPr>
            <p:spPr bwMode="auto">
              <a:xfrm>
                <a:off x="791" y="1892"/>
                <a:ext cx="1478" cy="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S#   SNAME    STATUS      CITY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S1   Smith            20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S2   Jones            10 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S3   Blake            30           Paris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S4   Clark            20            London</a:t>
                </a:r>
              </a:p>
              <a:p>
                <a:pPr algn="l" eaLnBrk="0" hangingPunct="0"/>
                <a:r>
                  <a:rPr lang="en-US" altLang="zh-TW" sz="1200">
                    <a:latin typeface="Times New Roman" pitchFamily="18" charset="0"/>
                    <a:ea typeface="新細明體" charset="-120"/>
                  </a:rPr>
                  <a:t>S5   Adams          30            Athens </a:t>
                </a:r>
              </a:p>
              <a:p>
                <a:pPr algn="l" eaLnBrk="0" latinLnBrk="1" hangingPunct="0"/>
                <a:endParaRPr lang="en-US" altLang="zh-TW" sz="120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6576" name="Rectangle 1047"/>
              <p:cNvSpPr>
                <a:spLocks noChangeArrowheads="1"/>
              </p:cNvSpPr>
              <p:nvPr/>
            </p:nvSpPr>
            <p:spPr bwMode="auto">
              <a:xfrm>
                <a:off x="817" y="1879"/>
                <a:ext cx="1457" cy="7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77" name="Line 1048"/>
              <p:cNvSpPr>
                <a:spLocks noChangeShapeType="1"/>
              </p:cNvSpPr>
              <p:nvPr/>
            </p:nvSpPr>
            <p:spPr bwMode="auto">
              <a:xfrm>
                <a:off x="987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78" name="Line 1049"/>
              <p:cNvSpPr>
                <a:spLocks noChangeShapeType="1"/>
              </p:cNvSpPr>
              <p:nvPr/>
            </p:nvSpPr>
            <p:spPr bwMode="auto">
              <a:xfrm>
                <a:off x="1405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79" name="Line 1050"/>
              <p:cNvSpPr>
                <a:spLocks noChangeShapeType="1"/>
              </p:cNvSpPr>
              <p:nvPr/>
            </p:nvSpPr>
            <p:spPr bwMode="auto">
              <a:xfrm>
                <a:off x="1860" y="1879"/>
                <a:ext cx="0" cy="7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0" name="Line 1051"/>
              <p:cNvSpPr>
                <a:spLocks noChangeShapeType="1"/>
              </p:cNvSpPr>
              <p:nvPr/>
            </p:nvSpPr>
            <p:spPr bwMode="auto">
              <a:xfrm>
                <a:off x="817" y="202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1" name="Line 1052"/>
              <p:cNvSpPr>
                <a:spLocks noChangeShapeType="1"/>
              </p:cNvSpPr>
              <p:nvPr/>
            </p:nvSpPr>
            <p:spPr bwMode="auto">
              <a:xfrm>
                <a:off x="817" y="2134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2" name="Line 1053"/>
              <p:cNvSpPr>
                <a:spLocks noChangeShapeType="1"/>
              </p:cNvSpPr>
              <p:nvPr/>
            </p:nvSpPr>
            <p:spPr bwMode="auto">
              <a:xfrm>
                <a:off x="817" y="224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3" name="Line 1054"/>
              <p:cNvSpPr>
                <a:spLocks noChangeShapeType="1"/>
              </p:cNvSpPr>
              <p:nvPr/>
            </p:nvSpPr>
            <p:spPr bwMode="auto">
              <a:xfrm>
                <a:off x="817" y="236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584" name="Line 1055"/>
              <p:cNvSpPr>
                <a:spLocks noChangeShapeType="1"/>
              </p:cNvSpPr>
              <p:nvPr/>
            </p:nvSpPr>
            <p:spPr bwMode="auto">
              <a:xfrm>
                <a:off x="817" y="2485"/>
                <a:ext cx="14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6574" name="Rectangle 1056"/>
            <p:cNvSpPr>
              <a:spLocks noChangeArrowheads="1"/>
            </p:cNvSpPr>
            <p:nvPr/>
          </p:nvSpPr>
          <p:spPr bwMode="auto">
            <a:xfrm>
              <a:off x="636" y="1851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533400"/>
            <a:ext cx="8172450" cy="685800"/>
          </a:xfrm>
        </p:spPr>
        <p:txBody>
          <a:bodyPr/>
          <a:lstStyle/>
          <a:p>
            <a:pPr eaLnBrk="1" hangingPunct="1"/>
            <a:r>
              <a:rPr lang="en-US" altLang="zh-TW" smtClean="0"/>
              <a:t>Tuple Calculus: </a:t>
            </a:r>
            <a:r>
              <a:rPr lang="en-US" altLang="zh-TW" sz="2800" b="0" smtClean="0"/>
              <a:t>EXAMPLE 3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295400"/>
            <a:ext cx="9112250" cy="48768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zh-TW" sz="2000" smtClean="0"/>
              <a:t>[Example 3]: Get supplier names for suppliers who supply all parts.</a:t>
            </a:r>
          </a:p>
          <a:p>
            <a:pPr lvl="2" eaLnBrk="1" hangingPunct="1"/>
            <a:r>
              <a:rPr lang="en-US" altLang="zh-TW" sz="1600" b="1" smtClean="0"/>
              <a:t>SQL:</a:t>
            </a:r>
            <a:endParaRPr lang="en-US" altLang="zh-TW" sz="1600" smtClean="0"/>
          </a:p>
          <a:p>
            <a:pPr lvl="3" eaLnBrk="1" hangingPunct="1">
              <a:buFontTx/>
              <a:buNone/>
            </a:pPr>
            <a:r>
              <a:rPr lang="en-US" altLang="zh-TW" sz="1600" smtClean="0"/>
              <a:t> 	</a:t>
            </a:r>
            <a:r>
              <a:rPr lang="en-US" altLang="zh-TW" sz="1400" smtClean="0"/>
              <a:t>	SELECT SNAME	</a:t>
            </a:r>
            <a:br>
              <a:rPr lang="en-US" altLang="zh-TW" sz="1400" smtClean="0"/>
            </a:br>
            <a:r>
              <a:rPr lang="en-US" altLang="zh-TW" sz="1400" smtClean="0"/>
              <a:t>     FROM S					</a:t>
            </a:r>
            <a:br>
              <a:rPr lang="en-US" altLang="zh-TW" sz="1400" smtClean="0"/>
            </a:br>
            <a:r>
              <a:rPr lang="en-US" altLang="zh-TW" sz="1400" smtClean="0"/>
              <a:t>     WHERE NOT EXISTS</a:t>
            </a:r>
          </a:p>
          <a:p>
            <a:pPr lvl="3" eaLnBrk="1" hangingPunct="1">
              <a:buFontTx/>
              <a:buNone/>
            </a:pPr>
            <a:r>
              <a:rPr lang="en-US" altLang="zh-TW" sz="1400" smtClean="0"/>
              <a:t>		              ( SELECT *   FROM P				     	                  </a:t>
            </a:r>
            <a:br>
              <a:rPr lang="en-US" altLang="zh-TW" sz="1400" smtClean="0"/>
            </a:br>
            <a:r>
              <a:rPr lang="en-US" altLang="zh-TW" sz="1400" smtClean="0"/>
              <a:t>                    WHERE NOT EXISTS				 	                                </a:t>
            </a:r>
            <a:br>
              <a:rPr lang="en-US" altLang="zh-TW" sz="1400" smtClean="0"/>
            </a:br>
            <a:r>
              <a:rPr lang="en-US" altLang="zh-TW" sz="1400" smtClean="0"/>
              <a:t>                         ( SELECT *  FROM SP				                                 </a:t>
            </a:r>
            <a:br>
              <a:rPr lang="en-US" altLang="zh-TW" sz="1400" smtClean="0"/>
            </a:br>
            <a:r>
              <a:rPr lang="en-US" altLang="zh-TW" sz="1400" smtClean="0"/>
              <a:t>                         WHERE S# = S.S# AND  P# = P.P# ));</a:t>
            </a:r>
            <a:endParaRPr lang="en-US" altLang="zh-TW" sz="1600" smtClean="0"/>
          </a:p>
          <a:p>
            <a:pPr lvl="2" eaLnBrk="1" hangingPunct="1"/>
            <a:r>
              <a:rPr lang="en-US" altLang="zh-TW" sz="1600" b="1" smtClean="0"/>
              <a:t>Tuple calculus:</a:t>
            </a:r>
            <a:endParaRPr lang="en-US" altLang="zh-TW" sz="1600" smtClean="0"/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	</a:t>
            </a:r>
            <a:r>
              <a:rPr lang="en-US" altLang="zh-TW" sz="1400" smtClean="0"/>
              <a:t>	SX.SNAME  </a:t>
            </a:r>
          </a:p>
          <a:p>
            <a:pPr lvl="3" eaLnBrk="1" hangingPunct="1">
              <a:buFontTx/>
              <a:buNone/>
            </a:pPr>
            <a:r>
              <a:rPr lang="en-US" altLang="zh-TW" sz="1400" smtClean="0"/>
              <a:t>          WHERE FORALL PX</a:t>
            </a:r>
          </a:p>
          <a:p>
            <a:pPr lvl="3" eaLnBrk="1" hangingPunct="1">
              <a:buFontTx/>
              <a:buNone/>
            </a:pPr>
            <a:r>
              <a:rPr lang="en-US" altLang="zh-TW" sz="1400" smtClean="0"/>
              <a:t>			(EXISTS SPX</a:t>
            </a:r>
          </a:p>
          <a:p>
            <a:pPr lvl="3" eaLnBrk="1" hangingPunct="1">
              <a:buFontTx/>
              <a:buNone/>
            </a:pPr>
            <a:r>
              <a:rPr lang="en-US" altLang="zh-TW" sz="1400" smtClean="0"/>
              <a:t>			    ( SPX.S# = SX.S# AND SPX.P# = PX.P#))</a:t>
            </a:r>
            <a:endParaRPr lang="en-US" altLang="zh-TW" sz="1600" smtClean="0"/>
          </a:p>
          <a:p>
            <a:pPr lvl="2" eaLnBrk="1" hangingPunct="1"/>
            <a:r>
              <a:rPr lang="en-US" altLang="zh-TW" sz="1600" b="1" smtClean="0"/>
              <a:t>Algebra: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>
                <a:latin typeface="Symbol" pitchFamily="18" charset="2"/>
              </a:rPr>
              <a:t></a:t>
            </a:r>
            <a:r>
              <a:rPr lang="en-US" altLang="zh-TW" sz="1800" baseline="-25000" smtClean="0"/>
              <a:t>SNAME</a:t>
            </a:r>
            <a:r>
              <a:rPr lang="en-US" altLang="zh-TW" sz="1800" smtClean="0"/>
              <a:t> (((</a:t>
            </a:r>
            <a:r>
              <a:rPr lang="en-US" altLang="zh-TW" sz="1800" smtClean="0">
                <a:latin typeface="Symbol" pitchFamily="18" charset="2"/>
              </a:rPr>
              <a:t></a:t>
            </a:r>
            <a:r>
              <a:rPr lang="en-US" altLang="zh-TW" sz="1800" baseline="-25000" smtClean="0"/>
              <a:t>S#,P# </a:t>
            </a:r>
            <a:r>
              <a:rPr lang="en-US" altLang="zh-TW" sz="1800" smtClean="0"/>
              <a:t>SP) </a:t>
            </a:r>
            <a:r>
              <a:rPr lang="en-US" altLang="zh-TW" sz="1800" smtClean="0">
                <a:latin typeface="Symbol" pitchFamily="18" charset="2"/>
              </a:rPr>
              <a:t></a:t>
            </a:r>
            <a:r>
              <a:rPr lang="en-US" altLang="zh-TW" sz="1800" smtClean="0"/>
              <a:t> (</a:t>
            </a:r>
            <a:r>
              <a:rPr lang="en-US" altLang="zh-TW" sz="1800" smtClean="0">
                <a:latin typeface="Symbol" pitchFamily="18" charset="2"/>
              </a:rPr>
              <a:t></a:t>
            </a:r>
            <a:r>
              <a:rPr lang="en-US" altLang="zh-TW" sz="1800" baseline="-25000" smtClean="0"/>
              <a:t>P# </a:t>
            </a:r>
            <a:r>
              <a:rPr lang="en-US" altLang="zh-TW" sz="1800" smtClean="0"/>
              <a:t>P))    S)</a:t>
            </a:r>
          </a:p>
        </p:txBody>
      </p:sp>
      <p:sp>
        <p:nvSpPr>
          <p:cNvPr id="67588" name="Freeform 4"/>
          <p:cNvSpPr>
            <a:spLocks/>
          </p:cNvSpPr>
          <p:nvPr/>
        </p:nvSpPr>
        <p:spPr bwMode="auto">
          <a:xfrm>
            <a:off x="5257800" y="5410200"/>
            <a:ext cx="149225" cy="115888"/>
          </a:xfrm>
          <a:custGeom>
            <a:avLst/>
            <a:gdLst>
              <a:gd name="T0" fmla="*/ 0 w 94"/>
              <a:gd name="T1" fmla="*/ 0 h 73"/>
              <a:gd name="T2" fmla="*/ 0 w 94"/>
              <a:gd name="T3" fmla="*/ 2147483647 h 73"/>
              <a:gd name="T4" fmla="*/ 2147483647 w 94"/>
              <a:gd name="T5" fmla="*/ 0 h 73"/>
              <a:gd name="T6" fmla="*/ 2147483647 w 94"/>
              <a:gd name="T7" fmla="*/ 2147483647 h 73"/>
              <a:gd name="T8" fmla="*/ 0 w 94"/>
              <a:gd name="T9" fmla="*/ 0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73">
                <a:moveTo>
                  <a:pt x="0" y="0"/>
                </a:moveTo>
                <a:lnTo>
                  <a:pt x="0" y="72"/>
                </a:lnTo>
                <a:lnTo>
                  <a:pt x="93" y="0"/>
                </a:lnTo>
                <a:lnTo>
                  <a:pt x="93" y="72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7589" name="Group 46"/>
          <p:cNvGrpSpPr>
            <a:grpSpLocks/>
          </p:cNvGrpSpPr>
          <p:nvPr/>
        </p:nvGrpSpPr>
        <p:grpSpPr bwMode="auto">
          <a:xfrm>
            <a:off x="3505200" y="5486400"/>
            <a:ext cx="3027363" cy="673100"/>
            <a:chOff x="2202" y="3697"/>
            <a:chExt cx="1946" cy="383"/>
          </a:xfrm>
        </p:grpSpPr>
        <p:sp>
          <p:nvSpPr>
            <p:cNvPr id="67622" name="Rectangle 5"/>
            <p:cNvSpPr>
              <a:spLocks noChangeArrowheads="1"/>
            </p:cNvSpPr>
            <p:nvPr/>
          </p:nvSpPr>
          <p:spPr bwMode="auto">
            <a:xfrm>
              <a:off x="2253" y="3697"/>
              <a:ext cx="21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A</a:t>
              </a:r>
            </a:p>
          </p:txBody>
        </p:sp>
        <p:sp>
          <p:nvSpPr>
            <p:cNvPr id="67623" name="Rectangle 6"/>
            <p:cNvSpPr>
              <a:spLocks noChangeArrowheads="1"/>
            </p:cNvSpPr>
            <p:nvPr/>
          </p:nvSpPr>
          <p:spPr bwMode="auto">
            <a:xfrm>
              <a:off x="2948" y="3698"/>
              <a:ext cx="20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B</a:t>
              </a:r>
            </a:p>
          </p:txBody>
        </p:sp>
        <p:sp>
          <p:nvSpPr>
            <p:cNvPr id="67624" name="Rectangle 7"/>
            <p:cNvSpPr>
              <a:spLocks noChangeArrowheads="1"/>
            </p:cNvSpPr>
            <p:nvPr/>
          </p:nvSpPr>
          <p:spPr bwMode="auto">
            <a:xfrm>
              <a:off x="2781" y="3946"/>
              <a:ext cx="254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</a:pPr>
              <a:r>
                <a:rPr lang="en-US" altLang="zh-TW" sz="1600">
                  <a:solidFill>
                    <a:schemeClr val="folHlink"/>
                  </a:solidFill>
                  <a:latin typeface="Times New Roman" pitchFamily="18" charset="0"/>
                  <a:ea typeface="新細明體" charset="-120"/>
                </a:rPr>
                <a:t>S1</a:t>
              </a:r>
              <a:endParaRPr lang="en-US" altLang="zh-TW" sz="1200">
                <a:solidFill>
                  <a:schemeClr val="folHlink"/>
                </a:solidFill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7625" name="Rectangle 8"/>
            <p:cNvSpPr>
              <a:spLocks noChangeArrowheads="1"/>
            </p:cNvSpPr>
            <p:nvPr/>
          </p:nvSpPr>
          <p:spPr bwMode="auto">
            <a:xfrm>
              <a:off x="3732" y="3923"/>
              <a:ext cx="41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(P3-43)</a:t>
              </a:r>
            </a:p>
          </p:txBody>
        </p:sp>
        <p:grpSp>
          <p:nvGrpSpPr>
            <p:cNvPr id="67626" name="Group 9"/>
            <p:cNvGrpSpPr>
              <a:grpSpLocks/>
            </p:cNvGrpSpPr>
            <p:nvPr/>
          </p:nvGrpSpPr>
          <p:grpSpPr bwMode="auto">
            <a:xfrm>
              <a:off x="2202" y="3832"/>
              <a:ext cx="1414" cy="68"/>
              <a:chOff x="1610" y="5382"/>
              <a:chExt cx="1414" cy="68"/>
            </a:xfrm>
          </p:grpSpPr>
          <p:sp>
            <p:nvSpPr>
              <p:cNvPr id="67627" name="Line 10"/>
              <p:cNvSpPr>
                <a:spLocks noChangeShapeType="1"/>
              </p:cNvSpPr>
              <p:nvPr/>
            </p:nvSpPr>
            <p:spPr bwMode="auto">
              <a:xfrm>
                <a:off x="1610" y="5390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28" name="Line 11"/>
              <p:cNvSpPr>
                <a:spLocks noChangeShapeType="1"/>
              </p:cNvSpPr>
              <p:nvPr/>
            </p:nvSpPr>
            <p:spPr bwMode="auto">
              <a:xfrm>
                <a:off x="1613" y="5450"/>
                <a:ext cx="14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29" name="Line 12"/>
              <p:cNvSpPr>
                <a:spLocks noChangeShapeType="1"/>
              </p:cNvSpPr>
              <p:nvPr/>
            </p:nvSpPr>
            <p:spPr bwMode="auto">
              <a:xfrm flipV="1">
                <a:off x="3024" y="5382"/>
                <a:ext cx="0" cy="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4724400" y="4114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4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P1, P2, ..., P6 </a:t>
            </a:r>
            <a:r>
              <a:rPr lang="en-US" altLang="zh-TW" sz="1400">
                <a:solidFill>
                  <a:schemeClr val="folHlink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 PX</a:t>
            </a:r>
            <a:endParaRPr lang="en-US" altLang="zh-TW" b="1">
              <a:solidFill>
                <a:schemeClr val="folHlink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7591" name="Text Box 16"/>
          <p:cNvSpPr txBox="1">
            <a:spLocks noChangeArrowheads="1"/>
          </p:cNvSpPr>
          <p:nvPr/>
        </p:nvSpPr>
        <p:spPr bwMode="auto">
          <a:xfrm>
            <a:off x="4724400" y="4419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400">
                <a:solidFill>
                  <a:schemeClr val="folHlink"/>
                </a:solidFill>
                <a:latin typeface="Times New Roman" pitchFamily="18" charset="0"/>
                <a:ea typeface="新細明體" charset="-120"/>
              </a:rPr>
              <a:t>S1</a:t>
            </a:r>
          </a:p>
        </p:txBody>
      </p:sp>
      <p:grpSp>
        <p:nvGrpSpPr>
          <p:cNvPr id="67592" name="Group 45"/>
          <p:cNvGrpSpPr>
            <a:grpSpLocks/>
          </p:cNvGrpSpPr>
          <p:nvPr/>
        </p:nvGrpSpPr>
        <p:grpSpPr bwMode="auto">
          <a:xfrm>
            <a:off x="6553200" y="1752600"/>
            <a:ext cx="2590800" cy="4343400"/>
            <a:chOff x="4368" y="960"/>
            <a:chExt cx="1632" cy="2736"/>
          </a:xfrm>
        </p:grpSpPr>
        <p:grpSp>
          <p:nvGrpSpPr>
            <p:cNvPr id="67594" name="Group 17"/>
            <p:cNvGrpSpPr>
              <a:grpSpLocks/>
            </p:cNvGrpSpPr>
            <p:nvPr/>
          </p:nvGrpSpPr>
          <p:grpSpPr bwMode="auto">
            <a:xfrm>
              <a:off x="5232" y="960"/>
              <a:ext cx="768" cy="912"/>
              <a:chOff x="3360" y="1776"/>
              <a:chExt cx="768" cy="912"/>
            </a:xfrm>
          </p:grpSpPr>
          <p:sp>
            <p:nvSpPr>
              <p:cNvPr id="67615" name="Rectangle 18"/>
              <p:cNvSpPr>
                <a:spLocks noChangeArrowheads="1"/>
              </p:cNvSpPr>
              <p:nvPr/>
            </p:nvSpPr>
            <p:spPr bwMode="auto">
              <a:xfrm>
                <a:off x="3360" y="1968"/>
                <a:ext cx="768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6" name="Text Box 19"/>
              <p:cNvSpPr txBox="1">
                <a:spLocks noChangeArrowheads="1"/>
              </p:cNvSpPr>
              <p:nvPr/>
            </p:nvSpPr>
            <p:spPr bwMode="auto">
              <a:xfrm>
                <a:off x="3360" y="1968"/>
                <a:ext cx="336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1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S#</a:t>
                </a:r>
              </a:p>
              <a:p>
                <a:pPr algn="l">
                  <a:spcBef>
                    <a:spcPct val="1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S1</a:t>
                </a:r>
                <a:endParaRPr lang="en-US" altLang="zh-TW" b="1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7617" name="Line 20"/>
              <p:cNvSpPr>
                <a:spLocks noChangeShapeType="1"/>
              </p:cNvSpPr>
              <p:nvPr/>
            </p:nvSpPr>
            <p:spPr bwMode="auto">
              <a:xfrm>
                <a:off x="336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8" name="Line 21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9" name="Line 22"/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20" name="Line 23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21" name="Text Box 24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latin typeface="Times New Roman" pitchFamily="18" charset="0"/>
                    <a:ea typeface="新細明體" charset="-120"/>
                  </a:rPr>
                  <a:t>S</a:t>
                </a:r>
              </a:p>
            </p:txBody>
          </p:sp>
        </p:grpSp>
        <p:grpSp>
          <p:nvGrpSpPr>
            <p:cNvPr id="67595" name="Group 25"/>
            <p:cNvGrpSpPr>
              <a:grpSpLocks/>
            </p:cNvGrpSpPr>
            <p:nvPr/>
          </p:nvGrpSpPr>
          <p:grpSpPr bwMode="auto">
            <a:xfrm>
              <a:off x="4368" y="1152"/>
              <a:ext cx="768" cy="392"/>
              <a:chOff x="2496" y="2064"/>
              <a:chExt cx="768" cy="392"/>
            </a:xfrm>
          </p:grpSpPr>
          <p:sp>
            <p:nvSpPr>
              <p:cNvPr id="67610" name="Text Box 26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768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S1 Smith</a:t>
                </a:r>
                <a:endParaRPr lang="en-US" altLang="zh-TW" b="1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2" name="Line 28"/>
              <p:cNvSpPr>
                <a:spLocks noChangeShapeType="1"/>
              </p:cNvSpPr>
              <p:nvPr/>
            </p:nvSpPr>
            <p:spPr bwMode="auto">
              <a:xfrm>
                <a:off x="2976" y="225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3" name="Line 29"/>
              <p:cNvSpPr>
                <a:spLocks noChangeShapeType="1"/>
              </p:cNvSpPr>
              <p:nvPr/>
            </p:nvSpPr>
            <p:spPr bwMode="auto">
              <a:xfrm>
                <a:off x="3024" y="2352"/>
                <a:ext cx="192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14" name="Text Box 30"/>
              <p:cNvSpPr txBox="1">
                <a:spLocks noChangeArrowheads="1"/>
              </p:cNvSpPr>
              <p:nvPr/>
            </p:nvSpPr>
            <p:spPr bwMode="auto">
              <a:xfrm>
                <a:off x="2640" y="206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>
                    <a:latin typeface="Times New Roman" pitchFamily="18" charset="0"/>
                    <a:ea typeface="新細明體" charset="-120"/>
                  </a:rPr>
                  <a:t>SX</a:t>
                </a:r>
                <a:endParaRPr lang="en-US" altLang="zh-TW" b="1">
                  <a:latin typeface="Times New Roman" pitchFamily="18" charset="0"/>
                  <a:ea typeface="新細明體" charset="-120"/>
                </a:endParaRPr>
              </a:p>
            </p:txBody>
          </p:sp>
        </p:grpSp>
        <p:grpSp>
          <p:nvGrpSpPr>
            <p:cNvPr id="67596" name="Group 31"/>
            <p:cNvGrpSpPr>
              <a:grpSpLocks/>
            </p:cNvGrpSpPr>
            <p:nvPr/>
          </p:nvGrpSpPr>
          <p:grpSpPr bwMode="auto">
            <a:xfrm>
              <a:off x="5232" y="1872"/>
              <a:ext cx="768" cy="912"/>
              <a:chOff x="3360" y="1776"/>
              <a:chExt cx="768" cy="912"/>
            </a:xfrm>
          </p:grpSpPr>
          <p:sp>
            <p:nvSpPr>
              <p:cNvPr id="67603" name="Rectangle 32"/>
              <p:cNvSpPr>
                <a:spLocks noChangeArrowheads="1"/>
              </p:cNvSpPr>
              <p:nvPr/>
            </p:nvSpPr>
            <p:spPr bwMode="auto">
              <a:xfrm>
                <a:off x="3360" y="1968"/>
                <a:ext cx="768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04" name="Text Box 33"/>
              <p:cNvSpPr txBox="1">
                <a:spLocks noChangeArrowheads="1"/>
              </p:cNvSpPr>
              <p:nvPr/>
            </p:nvSpPr>
            <p:spPr bwMode="auto">
              <a:xfrm>
                <a:off x="3360" y="1968"/>
                <a:ext cx="336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1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P#</a:t>
                </a:r>
              </a:p>
              <a:p>
                <a:pPr algn="l">
                  <a:spcBef>
                    <a:spcPct val="10000"/>
                  </a:spcBef>
                </a:pPr>
                <a:r>
                  <a:rPr lang="en-US" altLang="zh-TW" sz="1400">
                    <a:latin typeface="Times New Roman" pitchFamily="18" charset="0"/>
                    <a:ea typeface="新細明體" charset="-120"/>
                  </a:rPr>
                  <a:t>P1</a:t>
                </a:r>
                <a:endParaRPr lang="en-US" altLang="zh-TW" b="1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67605" name="Line 34"/>
              <p:cNvSpPr>
                <a:spLocks noChangeShapeType="1"/>
              </p:cNvSpPr>
              <p:nvPr/>
            </p:nvSpPr>
            <p:spPr bwMode="auto">
              <a:xfrm>
                <a:off x="336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06" name="Line 35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07" name="Line 36"/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08" name="Line 37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60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latin typeface="Times New Roman" pitchFamily="18" charset="0"/>
                    <a:ea typeface="新細明體" charset="-120"/>
                  </a:rPr>
                  <a:t>P</a:t>
                </a:r>
              </a:p>
            </p:txBody>
          </p:sp>
        </p:grpSp>
        <p:sp>
          <p:nvSpPr>
            <p:cNvPr id="67597" name="Rectangle 39"/>
            <p:cNvSpPr>
              <a:spLocks noChangeArrowheads="1"/>
            </p:cNvSpPr>
            <p:nvPr/>
          </p:nvSpPr>
          <p:spPr bwMode="auto">
            <a:xfrm>
              <a:off x="5232" y="2976"/>
              <a:ext cx="768" cy="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598" name="Text Box 40"/>
            <p:cNvSpPr txBox="1">
              <a:spLocks noChangeArrowheads="1"/>
            </p:cNvSpPr>
            <p:nvPr/>
          </p:nvSpPr>
          <p:spPr bwMode="auto">
            <a:xfrm>
              <a:off x="5232" y="2976"/>
              <a:ext cx="7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1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S#  P#  QTY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TW" sz="1400">
                  <a:latin typeface="Times New Roman" pitchFamily="18" charset="0"/>
                  <a:ea typeface="新細明體" charset="-120"/>
                </a:rPr>
                <a:t>S1  P1</a:t>
              </a:r>
              <a:endParaRPr lang="en-US" altLang="zh-TW" b="1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5232" y="31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>
              <a:off x="5424" y="297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1" name="Line 43"/>
            <p:cNvSpPr>
              <a:spLocks noChangeShapeType="1"/>
            </p:cNvSpPr>
            <p:nvPr/>
          </p:nvSpPr>
          <p:spPr bwMode="auto">
            <a:xfrm>
              <a:off x="5616" y="297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602" name="Text Box 44"/>
            <p:cNvSpPr txBox="1">
              <a:spLocks noChangeArrowheads="1"/>
            </p:cNvSpPr>
            <p:nvPr/>
          </p:nvSpPr>
          <p:spPr bwMode="auto">
            <a:xfrm>
              <a:off x="5232" y="278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新細明體" charset="-120"/>
                </a:rPr>
                <a:t>SP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Tuple Calculus: </a:t>
            </a:r>
            <a:r>
              <a:rPr lang="en-US" altLang="zh-TW" sz="2800" b="0" smtClean="0"/>
              <a:t>EXAMPLE 4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9036050" cy="45720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[Example 4]: Get part numbers for parts that either weigh more than 16 pounds or are supplied by supplier S2, or both.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TW" sz="1600" b="1" smtClean="0"/>
              <a:t>SQL:</a:t>
            </a:r>
            <a:r>
              <a:rPr lang="en-US" altLang="zh-TW" sz="1600" smtClean="0"/>
              <a:t> 	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SELECT P#   FROM P 					WHERE	WEIGHT &gt; 16  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     UNION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		SELECT P#    FROM SP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		WHERE S# = 'S2'</a:t>
            </a:r>
            <a:endParaRPr lang="en-US" altLang="zh-TW" sz="1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b="1" smtClean="0"/>
              <a:t>Tuple calculus:</a:t>
            </a:r>
            <a:endParaRPr lang="en-US" altLang="zh-TW" sz="160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RANGE OF PU IS 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	   (PX.P# WHERE PX.WEIGHT&gt;16),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  	   (SPX.P# WHERE SPX.S#='S2');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/>
              <a:t> 		PU.P#;</a:t>
            </a:r>
            <a:endParaRPr lang="en-US" altLang="zh-TW" sz="14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b="1" smtClean="0"/>
              <a:t>Algebra:</a:t>
            </a:r>
            <a:endParaRPr lang="en-US" altLang="zh-TW" sz="160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(</a:t>
            </a: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1600" baseline="-25000" smtClean="0"/>
              <a:t>P#</a:t>
            </a:r>
            <a:r>
              <a:rPr lang="en-US" altLang="zh-TW" smtClean="0"/>
              <a:t> (</a:t>
            </a:r>
            <a:r>
              <a:rPr lang="en-US" altLang="zh-TW" sz="2800" smtClean="0">
                <a:latin typeface="Symbol" pitchFamily="18" charset="2"/>
              </a:rPr>
              <a:t></a:t>
            </a:r>
            <a:r>
              <a:rPr lang="en-US" altLang="zh-TW" sz="1600" baseline="-25000" smtClean="0"/>
              <a:t>WEIGHT&gt;16</a:t>
            </a:r>
            <a:r>
              <a:rPr lang="en-US" altLang="zh-TW" smtClean="0">
                <a:latin typeface="Symbol" pitchFamily="18" charset="2"/>
              </a:rPr>
              <a:t></a:t>
            </a:r>
            <a:r>
              <a:rPr lang="en-US" altLang="zh-TW" sz="1600" smtClean="0"/>
              <a:t>P</a:t>
            </a:r>
            <a:r>
              <a:rPr lang="en-US" altLang="zh-TW" smtClean="0"/>
              <a:t>)) </a:t>
            </a:r>
            <a:r>
              <a:rPr lang="en-US" altLang="zh-TW" sz="1600" smtClean="0">
                <a:latin typeface="Symbol" pitchFamily="18" charset="2"/>
              </a:rPr>
              <a:t></a:t>
            </a:r>
            <a:r>
              <a:rPr lang="en-US" altLang="zh-TW" smtClean="0"/>
              <a:t> (</a:t>
            </a:r>
            <a:r>
              <a:rPr lang="en-US" altLang="zh-TW" smtClean="0">
                <a:latin typeface="Symbol" pitchFamily="18" charset="2"/>
              </a:rPr>
              <a:t></a:t>
            </a:r>
            <a:r>
              <a:rPr lang="en-US" altLang="zh-TW" sz="1600" baseline="-25000" smtClean="0"/>
              <a:t>P# </a:t>
            </a:r>
            <a:r>
              <a:rPr lang="en-US" altLang="zh-TW" sz="1600" smtClean="0"/>
              <a:t>(</a:t>
            </a:r>
            <a:r>
              <a:rPr lang="en-US" altLang="zh-TW" sz="2800" smtClean="0">
                <a:latin typeface="Symbol" pitchFamily="18" charset="2"/>
              </a:rPr>
              <a:t></a:t>
            </a:r>
            <a:r>
              <a:rPr lang="en-US" altLang="zh-TW" sz="1600" baseline="-25000" smtClean="0"/>
              <a:t>S#='S2' </a:t>
            </a:r>
            <a:r>
              <a:rPr lang="en-US" altLang="zh-TW" sz="1600" smtClean="0"/>
              <a:t>SP</a:t>
            </a:r>
            <a:r>
              <a:rPr lang="en-US" altLang="zh-TW" smtClean="0"/>
              <a:t>))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smtClean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8610600" y="762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b="1">
                <a:latin typeface="Times New Roman" pitchFamily="18" charset="0"/>
              </a:rPr>
              <a:t>[</a:t>
            </a:r>
            <a:r>
              <a:rPr lang="zh-TW" altLang="en-US" b="1">
                <a:latin typeface="Times New Roman" pitchFamily="18" charset="0"/>
              </a:rPr>
              <a:t>參考用</a:t>
            </a:r>
            <a:r>
              <a:rPr lang="en-US" altLang="zh-TW" b="1">
                <a:latin typeface="Times New Roman" pitchFamily="18" charset="0"/>
              </a:rPr>
              <a:t>]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49275"/>
            <a:ext cx="8610600" cy="6096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3.5.2 Relational Calculus v.s. Relational Algebra.</a:t>
            </a:r>
          </a:p>
        </p:txBody>
      </p:sp>
      <p:grpSp>
        <p:nvGrpSpPr>
          <p:cNvPr id="69635" name="Group 11"/>
          <p:cNvGrpSpPr>
            <a:grpSpLocks/>
          </p:cNvGrpSpPr>
          <p:nvPr/>
        </p:nvGrpSpPr>
        <p:grpSpPr bwMode="auto">
          <a:xfrm>
            <a:off x="457200" y="1295400"/>
            <a:ext cx="9067800" cy="4648200"/>
            <a:chOff x="1384" y="816"/>
            <a:chExt cx="3735" cy="3408"/>
          </a:xfrm>
        </p:grpSpPr>
        <p:sp>
          <p:nvSpPr>
            <p:cNvPr id="69637" name="Rectangle 4"/>
            <p:cNvSpPr>
              <a:spLocks noChangeArrowheads="1"/>
            </p:cNvSpPr>
            <p:nvPr/>
          </p:nvSpPr>
          <p:spPr bwMode="auto">
            <a:xfrm>
              <a:off x="1390" y="816"/>
              <a:ext cx="1903" cy="3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l" eaLnBrk="0" hangingPunct="0">
                <a:lnSpc>
                  <a:spcPct val="170000"/>
                </a:lnSpc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       </a:t>
              </a:r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Algebra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Provides explicit operations 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[e.g.</a:t>
              </a:r>
              <a:r>
                <a:rPr lang="en-US" altLang="zh-TW" sz="1600">
                  <a:latin typeface="Times New Roman" pitchFamily="18" charset="0"/>
                  <a:ea typeface="新細明體" charset="-120"/>
                </a:rPr>
                <a:t>JOIN, UNION, PROJECT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,...]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to </a:t>
              </a:r>
              <a:r>
                <a:rPr lang="en-US" altLang="zh-TW" b="1" i="1" u="sng">
                  <a:latin typeface="Times New Roman" pitchFamily="18" charset="0"/>
                  <a:ea typeface="新細明體" charset="-120"/>
                </a:rPr>
                <a:t>build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 desired relation from the given relations.</a:t>
              </a:r>
            </a:p>
            <a:p>
              <a:pPr algn="l" eaLnBrk="0" hangingPunct="0"/>
              <a:endParaRPr lang="en-US" altLang="zh-TW" sz="14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endParaRPr lang="en-US" altLang="zh-TW" sz="8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</a:t>
              </a:r>
            </a:p>
            <a:p>
              <a:pPr algn="l" eaLnBrk="0" hangingPunct="0">
                <a:lnSpc>
                  <a:spcPct val="240000"/>
                </a:lnSpc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    1&gt; JOIN S with  SP on S#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2&gt; RESTRICT the result 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 with P# = 'P2'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3&gt; PROJECT the result 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on S# and  CITY</a:t>
              </a: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Prescriptive (how?)</a:t>
              </a:r>
            </a:p>
            <a:p>
              <a:pPr algn="l" eaLnBrk="0" hangingPunct="0"/>
              <a:endParaRPr lang="en-US" altLang="zh-TW" sz="8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Procedural</a:t>
              </a:r>
            </a:p>
          </p:txBody>
        </p:sp>
        <p:sp>
          <p:nvSpPr>
            <p:cNvPr id="69638" name="Rectangle 5"/>
            <p:cNvSpPr>
              <a:spLocks noChangeArrowheads="1"/>
            </p:cNvSpPr>
            <p:nvPr/>
          </p:nvSpPr>
          <p:spPr bwMode="auto">
            <a:xfrm>
              <a:off x="3301" y="816"/>
              <a:ext cx="1818" cy="34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l" eaLnBrk="0" hangingPunct="0">
                <a:lnSpc>
                  <a:spcPct val="170000"/>
                </a:lnSpc>
              </a:pPr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     </a:t>
              </a:r>
              <a:r>
                <a:rPr lang="en-US" altLang="zh-TW" sz="2000" b="1">
                  <a:latin typeface="Times New Roman" pitchFamily="18" charset="0"/>
                  <a:ea typeface="新細明體" charset="-120"/>
                </a:rPr>
                <a:t>Calculus</a:t>
              </a:r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Only provide a notation for </a:t>
              </a:r>
              <a:r>
                <a:rPr lang="en-US" altLang="zh-TW" b="1" i="1" u="sng">
                  <a:latin typeface="Times New Roman" pitchFamily="18" charset="0"/>
                  <a:ea typeface="新細明體" charset="-120"/>
                </a:rPr>
                <a:t>formulate</a:t>
              </a:r>
              <a:r>
                <a:rPr lang="en-US" altLang="zh-TW">
                  <a:latin typeface="Times New Roman" pitchFamily="18" charset="0"/>
                  <a:ea typeface="新細明體" charset="-120"/>
                </a:rPr>
                <a:t> 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the definition of that desired relation in 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terms of those given relation.</a:t>
              </a: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SX.S#, SX.CITY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WHERE EXISTS SPX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( SPX.S#=SX.S#</a:t>
              </a: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       AND SPX.P#= 'P2')</a:t>
              </a:r>
            </a:p>
            <a:p>
              <a:pPr algn="l" eaLnBrk="0" hangingPunct="0"/>
              <a:endParaRPr lang="en-US" altLang="zh-TW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descriptive (what ?)</a:t>
              </a:r>
            </a:p>
            <a:p>
              <a:pPr algn="l" eaLnBrk="0" hangingPunct="0"/>
              <a:endParaRPr lang="en-US" altLang="zh-TW" sz="1200">
                <a:latin typeface="Times New Roman" pitchFamily="18" charset="0"/>
                <a:ea typeface="新細明體" charset="-120"/>
              </a:endParaRPr>
            </a:p>
            <a:p>
              <a:pPr algn="l" eaLnBrk="0" hangingPunct="0"/>
              <a:r>
                <a:rPr lang="en-US" altLang="zh-TW">
                  <a:latin typeface="Times New Roman" pitchFamily="18" charset="0"/>
                  <a:ea typeface="新細明體" charset="-120"/>
                </a:rPr>
                <a:t>    non-procedural</a:t>
              </a:r>
            </a:p>
          </p:txBody>
        </p:sp>
        <p:sp>
          <p:nvSpPr>
            <p:cNvPr id="69639" name="Line 6"/>
            <p:cNvSpPr>
              <a:spLocks noChangeShapeType="1"/>
            </p:cNvSpPr>
            <p:nvPr/>
          </p:nvSpPr>
          <p:spPr bwMode="auto">
            <a:xfrm>
              <a:off x="1384" y="1193"/>
              <a:ext cx="3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0" name="Line 7"/>
            <p:cNvSpPr>
              <a:spLocks noChangeShapeType="1"/>
            </p:cNvSpPr>
            <p:nvPr/>
          </p:nvSpPr>
          <p:spPr bwMode="auto">
            <a:xfrm>
              <a:off x="1384" y="2082"/>
              <a:ext cx="37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1" name="Rectangle 8"/>
            <p:cNvSpPr>
              <a:spLocks noChangeArrowheads="1"/>
            </p:cNvSpPr>
            <p:nvPr/>
          </p:nvSpPr>
          <p:spPr bwMode="auto">
            <a:xfrm>
              <a:off x="1633" y="2184"/>
              <a:ext cx="3310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ea typeface="新細明體" charset="-120"/>
                </a:rPr>
                <a:t>&lt;e.g.&gt; Get supplier numbers and cities for suppliers who supply part P2.</a:t>
              </a:r>
            </a:p>
          </p:txBody>
        </p:sp>
        <p:sp>
          <p:nvSpPr>
            <p:cNvPr id="69642" name="Line 9"/>
            <p:cNvSpPr>
              <a:spLocks noChangeShapeType="1"/>
            </p:cNvSpPr>
            <p:nvPr/>
          </p:nvSpPr>
          <p:spPr bwMode="auto">
            <a:xfrm>
              <a:off x="1394" y="3564"/>
              <a:ext cx="3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643" name="Line 10"/>
            <p:cNvSpPr>
              <a:spLocks noChangeShapeType="1"/>
            </p:cNvSpPr>
            <p:nvPr/>
          </p:nvSpPr>
          <p:spPr bwMode="auto">
            <a:xfrm>
              <a:off x="1394" y="3931"/>
              <a:ext cx="3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1600" smtClean="0"/>
              <a:t>Relation      	: </a:t>
            </a:r>
            <a:r>
              <a:rPr lang="en-US" altLang="zh-TW" sz="1600" b="1" smtClean="0"/>
              <a:t>so far corresponds to a </a:t>
            </a:r>
            <a:r>
              <a:rPr lang="en-US" altLang="zh-TW" sz="1600" b="1" i="1" smtClean="0"/>
              <a:t>table</a:t>
            </a:r>
            <a:r>
              <a:rPr lang="en-US" altLang="zh-TW" sz="1600" b="1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Tuple    	: </a:t>
            </a:r>
            <a:r>
              <a:rPr lang="en-US" altLang="zh-TW" sz="1600" b="1" smtClean="0"/>
              <a:t>a </a:t>
            </a:r>
            <a:r>
              <a:rPr lang="en-US" altLang="zh-TW" sz="1600" b="1" i="1" smtClean="0"/>
              <a:t>row</a:t>
            </a:r>
            <a:r>
              <a:rPr lang="en-US" altLang="zh-TW" sz="1600" b="1" smtClean="0"/>
              <a:t> of such a table.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Attribute    	: </a:t>
            </a:r>
            <a:r>
              <a:rPr lang="en-US" altLang="zh-TW" sz="1600" b="1" smtClean="0"/>
              <a:t>a </a:t>
            </a:r>
            <a:r>
              <a:rPr lang="en-US" altLang="zh-TW" sz="1600" b="1" i="1" smtClean="0"/>
              <a:t>column</a:t>
            </a:r>
            <a:r>
              <a:rPr lang="en-US" altLang="zh-TW" sz="1600" b="1" smtClean="0"/>
              <a:t> of such a table.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Cardinality 	: </a:t>
            </a:r>
            <a:r>
              <a:rPr lang="en-US" altLang="zh-TW" sz="1600" b="1" smtClean="0"/>
              <a:t>number of tuples.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Degree     	: </a:t>
            </a:r>
            <a:r>
              <a:rPr lang="en-US" altLang="zh-TW" sz="1600" b="1" smtClean="0"/>
              <a:t>number of attributes.</a:t>
            </a:r>
            <a:endParaRPr lang="en-US" altLang="zh-TW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Primary key	: </a:t>
            </a:r>
            <a:r>
              <a:rPr lang="en-US" altLang="zh-TW" sz="1600" b="1" smtClean="0"/>
              <a:t>an attribute or attribute combination that  uniquely identify a  tuple.</a:t>
            </a:r>
            <a:endParaRPr lang="en-US" altLang="zh-TW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600" smtClean="0"/>
              <a:t>Domain 	: </a:t>
            </a:r>
            <a:r>
              <a:rPr lang="en-US" altLang="zh-TW" sz="1600" b="1" smtClean="0"/>
              <a:t>a pool of legal values.</a:t>
            </a:r>
            <a:endParaRPr lang="en-US" altLang="zh-TW" sz="1600" smtClean="0"/>
          </a:p>
        </p:txBody>
      </p:sp>
      <p:grpSp>
        <p:nvGrpSpPr>
          <p:cNvPr id="15364" name="Group 48"/>
          <p:cNvGrpSpPr>
            <a:grpSpLocks/>
          </p:cNvGrpSpPr>
          <p:nvPr/>
        </p:nvGrpSpPr>
        <p:grpSpPr bwMode="auto">
          <a:xfrm>
            <a:off x="2209800" y="3429000"/>
            <a:ext cx="6156325" cy="3184525"/>
            <a:chOff x="1392" y="2160"/>
            <a:chExt cx="3878" cy="2006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3801" y="2307"/>
              <a:ext cx="544" cy="3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London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Paris</a:t>
              </a:r>
            </a:p>
            <a:p>
              <a:pPr eaLnBrk="0" hangingPunct="0">
                <a:lnSpc>
                  <a:spcPct val="70000"/>
                </a:lnSpc>
              </a:pPr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etc.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3129" y="2319"/>
              <a:ext cx="544" cy="3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2445" y="2319"/>
              <a:ext cx="544" cy="3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1761" y="2319"/>
              <a:ext cx="544" cy="3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370" name="Group 9"/>
            <p:cNvGrpSpPr>
              <a:grpSpLocks/>
            </p:cNvGrpSpPr>
            <p:nvPr/>
          </p:nvGrpSpPr>
          <p:grpSpPr bwMode="auto">
            <a:xfrm>
              <a:off x="2235" y="3045"/>
              <a:ext cx="1807" cy="712"/>
              <a:chOff x="1162" y="4428"/>
              <a:chExt cx="1807" cy="712"/>
            </a:xfrm>
          </p:grpSpPr>
          <p:sp>
            <p:nvSpPr>
              <p:cNvPr id="15402" name="Rectangle 10"/>
              <p:cNvSpPr>
                <a:spLocks noChangeArrowheads="1"/>
              </p:cNvSpPr>
              <p:nvPr/>
            </p:nvSpPr>
            <p:spPr bwMode="auto">
              <a:xfrm>
                <a:off x="1162" y="4428"/>
                <a:ext cx="232" cy="7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S#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S1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S2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S3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S4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S5</a:t>
                </a:r>
              </a:p>
            </p:txBody>
          </p:sp>
          <p:sp>
            <p:nvSpPr>
              <p:cNvPr id="15403" name="Rectangle 11"/>
              <p:cNvSpPr>
                <a:spLocks noChangeArrowheads="1"/>
              </p:cNvSpPr>
              <p:nvPr/>
            </p:nvSpPr>
            <p:spPr bwMode="auto">
              <a:xfrm>
                <a:off x="1402" y="4428"/>
                <a:ext cx="532" cy="7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SNAME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Smith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Jones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Blake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Clark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Adams</a:t>
                </a:r>
              </a:p>
            </p:txBody>
          </p:sp>
          <p:sp>
            <p:nvSpPr>
              <p:cNvPr id="15404" name="Rectangle 12"/>
              <p:cNvSpPr>
                <a:spLocks noChangeArrowheads="1"/>
              </p:cNvSpPr>
              <p:nvPr/>
            </p:nvSpPr>
            <p:spPr bwMode="auto">
              <a:xfrm>
                <a:off x="1942" y="4428"/>
                <a:ext cx="484" cy="7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STATUS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20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10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30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20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30</a:t>
                </a:r>
              </a:p>
            </p:txBody>
          </p:sp>
          <p:sp>
            <p:nvSpPr>
              <p:cNvPr id="15405" name="Rectangle 13"/>
              <p:cNvSpPr>
                <a:spLocks noChangeArrowheads="1"/>
              </p:cNvSpPr>
              <p:nvPr/>
            </p:nvSpPr>
            <p:spPr bwMode="auto">
              <a:xfrm>
                <a:off x="2434" y="4428"/>
                <a:ext cx="532" cy="7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CITY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London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Paris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Paris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London</a:t>
                </a:r>
              </a:p>
              <a:p>
                <a:pPr eaLnBrk="0" hangingPunct="0"/>
                <a:r>
                  <a:rPr lang="en-US" altLang="zh-TW" sz="1200" b="1">
                    <a:latin typeface="Times New Roman" pitchFamily="18" charset="0"/>
                    <a:ea typeface="新細明體" charset="-120"/>
                  </a:rPr>
                  <a:t>Athens</a:t>
                </a:r>
              </a:p>
            </p:txBody>
          </p:sp>
          <p:sp>
            <p:nvSpPr>
              <p:cNvPr id="15406" name="Line 14"/>
              <p:cNvSpPr>
                <a:spLocks noChangeShapeType="1"/>
              </p:cNvSpPr>
              <p:nvPr/>
            </p:nvSpPr>
            <p:spPr bwMode="auto">
              <a:xfrm>
                <a:off x="1165" y="4540"/>
                <a:ext cx="18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5371" name="Group 15"/>
            <p:cNvGrpSpPr>
              <a:grpSpLocks/>
            </p:cNvGrpSpPr>
            <p:nvPr/>
          </p:nvGrpSpPr>
          <p:grpSpPr bwMode="auto">
            <a:xfrm>
              <a:off x="1946" y="3059"/>
              <a:ext cx="197" cy="704"/>
              <a:chOff x="873" y="4442"/>
              <a:chExt cx="197" cy="704"/>
            </a:xfrm>
          </p:grpSpPr>
          <p:sp>
            <p:nvSpPr>
              <p:cNvPr id="15399" name="Rectangle 16"/>
              <p:cNvSpPr>
                <a:spLocks noChangeArrowheads="1"/>
              </p:cNvSpPr>
              <p:nvPr/>
            </p:nvSpPr>
            <p:spPr bwMode="auto">
              <a:xfrm>
                <a:off x="873" y="4702"/>
                <a:ext cx="19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/>
                <a:r>
                  <a:rPr lang="en-US" altLang="zh-TW" b="1">
                    <a:latin typeface="Times New Roman" pitchFamily="18" charset="0"/>
                    <a:ea typeface="新細明體" charset="-120"/>
                  </a:rPr>
                  <a:t>&lt;</a:t>
                </a:r>
              </a:p>
            </p:txBody>
          </p:sp>
          <p:sp>
            <p:nvSpPr>
              <p:cNvPr id="15400" name="Arc 17"/>
              <p:cNvSpPr>
                <a:spLocks/>
              </p:cNvSpPr>
              <p:nvPr/>
            </p:nvSpPr>
            <p:spPr bwMode="auto">
              <a:xfrm>
                <a:off x="1006" y="4442"/>
                <a:ext cx="54" cy="340"/>
              </a:xfrm>
              <a:custGeom>
                <a:avLst/>
                <a:gdLst>
                  <a:gd name="T0" fmla="*/ 0 w 21600"/>
                  <a:gd name="T1" fmla="*/ 0 h 21596"/>
                  <a:gd name="T2" fmla="*/ 0 w 21600"/>
                  <a:gd name="T3" fmla="*/ 0 h 21596"/>
                  <a:gd name="T4" fmla="*/ 0 w 21600"/>
                  <a:gd name="T5" fmla="*/ 0 h 215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96" fill="none" extrusionOk="0">
                    <a:moveTo>
                      <a:pt x="0" y="21533"/>
                    </a:moveTo>
                    <a:cubicBezTo>
                      <a:pt x="34" y="9783"/>
                      <a:pt x="9453" y="216"/>
                      <a:pt x="21200" y="-1"/>
                    </a:cubicBezTo>
                  </a:path>
                  <a:path w="21600" h="21596" stroke="0" extrusionOk="0">
                    <a:moveTo>
                      <a:pt x="0" y="21533"/>
                    </a:moveTo>
                    <a:cubicBezTo>
                      <a:pt x="34" y="9783"/>
                      <a:pt x="9453" y="216"/>
                      <a:pt x="21200" y="-1"/>
                    </a:cubicBezTo>
                    <a:lnTo>
                      <a:pt x="21600" y="21596"/>
                    </a:lnTo>
                    <a:lnTo>
                      <a:pt x="0" y="21533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01" name="Arc 18"/>
              <p:cNvSpPr>
                <a:spLocks/>
              </p:cNvSpPr>
              <p:nvPr/>
            </p:nvSpPr>
            <p:spPr bwMode="auto">
              <a:xfrm>
                <a:off x="1008" y="4848"/>
                <a:ext cx="62" cy="298"/>
              </a:xfrm>
              <a:custGeom>
                <a:avLst/>
                <a:gdLst>
                  <a:gd name="T0" fmla="*/ 0 w 21600"/>
                  <a:gd name="T1" fmla="*/ 0 h 21669"/>
                  <a:gd name="T2" fmla="*/ 0 w 21600"/>
                  <a:gd name="T3" fmla="*/ 0 h 21669"/>
                  <a:gd name="T4" fmla="*/ 0 w 21600"/>
                  <a:gd name="T5" fmla="*/ 0 h 2166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69" fill="none" extrusionOk="0">
                    <a:moveTo>
                      <a:pt x="21600" y="21669"/>
                    </a:moveTo>
                    <a:cubicBezTo>
                      <a:pt x="9670" y="21669"/>
                      <a:pt x="0" y="11998"/>
                      <a:pt x="0" y="69"/>
                    </a:cubicBezTo>
                    <a:cubicBezTo>
                      <a:pt x="-1" y="46"/>
                      <a:pt x="0" y="23"/>
                      <a:pt x="0" y="0"/>
                    </a:cubicBezTo>
                  </a:path>
                  <a:path w="21600" h="21669" stroke="0" extrusionOk="0">
                    <a:moveTo>
                      <a:pt x="21600" y="21669"/>
                    </a:moveTo>
                    <a:cubicBezTo>
                      <a:pt x="9670" y="21669"/>
                      <a:pt x="0" y="11998"/>
                      <a:pt x="0" y="69"/>
                    </a:cubicBezTo>
                    <a:cubicBezTo>
                      <a:pt x="-1" y="46"/>
                      <a:pt x="0" y="23"/>
                      <a:pt x="0" y="0"/>
                    </a:cubicBezTo>
                    <a:lnTo>
                      <a:pt x="21600" y="69"/>
                    </a:lnTo>
                    <a:lnTo>
                      <a:pt x="21600" y="2166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372" name="Rectangle 19"/>
            <p:cNvSpPr>
              <a:spLocks noChangeArrowheads="1"/>
            </p:cNvSpPr>
            <p:nvPr/>
          </p:nvSpPr>
          <p:spPr bwMode="auto">
            <a:xfrm>
              <a:off x="1486" y="3304"/>
              <a:ext cx="6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Relation</a:t>
              </a:r>
            </a:p>
          </p:txBody>
        </p:sp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1392" y="2874"/>
              <a:ext cx="80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Primary key</a:t>
              </a:r>
            </a:p>
          </p:txBody>
        </p:sp>
        <p:sp>
          <p:nvSpPr>
            <p:cNvPr id="15374" name="Line 21"/>
            <p:cNvSpPr>
              <a:spLocks noChangeShapeType="1"/>
            </p:cNvSpPr>
            <p:nvPr/>
          </p:nvSpPr>
          <p:spPr bwMode="auto">
            <a:xfrm>
              <a:off x="2094" y="2991"/>
              <a:ext cx="205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Arc 22"/>
            <p:cNvSpPr>
              <a:spLocks/>
            </p:cNvSpPr>
            <p:nvPr/>
          </p:nvSpPr>
          <p:spPr bwMode="auto">
            <a:xfrm>
              <a:off x="2048" y="2641"/>
              <a:ext cx="293" cy="4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6" name="Arc 23"/>
            <p:cNvSpPr>
              <a:spLocks/>
            </p:cNvSpPr>
            <p:nvPr/>
          </p:nvSpPr>
          <p:spPr bwMode="auto">
            <a:xfrm>
              <a:off x="2683" y="2641"/>
              <a:ext cx="86" cy="401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7"/>
                    <a:pt x="9518" y="137"/>
                    <a:pt x="21349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7"/>
                    <a:pt x="9518" y="137"/>
                    <a:pt x="21349" y="0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7" name="Arc 24"/>
            <p:cNvSpPr>
              <a:spLocks/>
            </p:cNvSpPr>
            <p:nvPr/>
          </p:nvSpPr>
          <p:spPr bwMode="auto">
            <a:xfrm>
              <a:off x="3292" y="2638"/>
              <a:ext cx="86" cy="410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0" y="21599"/>
                  </a:moveTo>
                  <a:cubicBezTo>
                    <a:pt x="0" y="9767"/>
                    <a:pt x="9518" y="137"/>
                    <a:pt x="21349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7"/>
                    <a:pt x="9518" y="137"/>
                    <a:pt x="21349" y="0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8" name="Arc 25"/>
            <p:cNvSpPr>
              <a:spLocks/>
            </p:cNvSpPr>
            <p:nvPr/>
          </p:nvSpPr>
          <p:spPr bwMode="auto">
            <a:xfrm>
              <a:off x="3781" y="2623"/>
              <a:ext cx="293" cy="4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9"/>
                    <a:pt x="9625" y="40"/>
                    <a:pt x="21526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9"/>
                    <a:pt x="9625" y="40"/>
                    <a:pt x="21526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9" name="Rectangle 26"/>
            <p:cNvSpPr>
              <a:spLocks noChangeArrowheads="1"/>
            </p:cNvSpPr>
            <p:nvPr/>
          </p:nvSpPr>
          <p:spPr bwMode="auto">
            <a:xfrm>
              <a:off x="1933" y="2160"/>
              <a:ext cx="3337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S#                     NAME              STATUS               CITY</a:t>
              </a:r>
            </a:p>
          </p:txBody>
        </p:sp>
        <p:grpSp>
          <p:nvGrpSpPr>
            <p:cNvPr id="15380" name="Group 27"/>
            <p:cNvGrpSpPr>
              <a:grpSpLocks/>
            </p:cNvGrpSpPr>
            <p:nvPr/>
          </p:nvGrpSpPr>
          <p:grpSpPr bwMode="auto">
            <a:xfrm>
              <a:off x="4337" y="2231"/>
              <a:ext cx="272" cy="398"/>
              <a:chOff x="3264" y="3614"/>
              <a:chExt cx="272" cy="398"/>
            </a:xfrm>
          </p:grpSpPr>
          <p:sp>
            <p:nvSpPr>
              <p:cNvPr id="15396" name="Arc 28"/>
              <p:cNvSpPr>
                <a:spLocks/>
              </p:cNvSpPr>
              <p:nvPr/>
            </p:nvSpPr>
            <p:spPr bwMode="auto">
              <a:xfrm>
                <a:off x="3264" y="3841"/>
                <a:ext cx="74" cy="171"/>
              </a:xfrm>
              <a:custGeom>
                <a:avLst/>
                <a:gdLst>
                  <a:gd name="T0" fmla="*/ 0 w 21407"/>
                  <a:gd name="T1" fmla="*/ 0 h 21600"/>
                  <a:gd name="T2" fmla="*/ 0 w 21407"/>
                  <a:gd name="T3" fmla="*/ 0 h 21600"/>
                  <a:gd name="T4" fmla="*/ 0 w 2140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407" h="21600" fill="none" extrusionOk="0">
                    <a:moveTo>
                      <a:pt x="21407" y="2879"/>
                    </a:moveTo>
                    <a:cubicBezTo>
                      <a:pt x="19965" y="13599"/>
                      <a:pt x="10816" y="21599"/>
                      <a:pt x="0" y="21600"/>
                    </a:cubicBezTo>
                  </a:path>
                  <a:path w="21407" h="21600" stroke="0" extrusionOk="0">
                    <a:moveTo>
                      <a:pt x="21407" y="2879"/>
                    </a:moveTo>
                    <a:cubicBezTo>
                      <a:pt x="19965" y="13599"/>
                      <a:pt x="10816" y="21599"/>
                      <a:pt x="0" y="21600"/>
                    </a:cubicBezTo>
                    <a:lnTo>
                      <a:pt x="0" y="0"/>
                    </a:lnTo>
                    <a:lnTo>
                      <a:pt x="21407" y="287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7" name="Arc 29"/>
              <p:cNvSpPr>
                <a:spLocks/>
              </p:cNvSpPr>
              <p:nvPr/>
            </p:nvSpPr>
            <p:spPr bwMode="auto">
              <a:xfrm>
                <a:off x="3282" y="3614"/>
                <a:ext cx="75" cy="171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70" y="0"/>
                      <a:pt x="21820" y="9593"/>
                      <a:pt x="21890" y="2147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70" y="0"/>
                      <a:pt x="21820" y="9593"/>
                      <a:pt x="21890" y="2147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8" name="Rectangle 30"/>
              <p:cNvSpPr>
                <a:spLocks noChangeArrowheads="1"/>
              </p:cNvSpPr>
              <p:nvPr/>
            </p:nvSpPr>
            <p:spPr bwMode="auto">
              <a:xfrm>
                <a:off x="3295" y="3713"/>
                <a:ext cx="241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TW" b="1">
                    <a:latin typeface="Times New Roman" pitchFamily="18" charset="0"/>
                    <a:ea typeface="新細明體" charset="-120"/>
                  </a:rPr>
                  <a:t>&gt;</a:t>
                </a:r>
              </a:p>
            </p:txBody>
          </p:sp>
        </p:grpSp>
        <p:sp>
          <p:nvSpPr>
            <p:cNvPr id="15381" name="Rectangle 31"/>
            <p:cNvSpPr>
              <a:spLocks noChangeArrowheads="1"/>
            </p:cNvSpPr>
            <p:nvPr/>
          </p:nvSpPr>
          <p:spPr bwMode="auto">
            <a:xfrm>
              <a:off x="4481" y="2361"/>
              <a:ext cx="61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Domains</a:t>
              </a:r>
            </a:p>
          </p:txBody>
        </p:sp>
        <p:sp>
          <p:nvSpPr>
            <p:cNvPr id="15382" name="Rectangle 32"/>
            <p:cNvSpPr>
              <a:spLocks noChangeArrowheads="1"/>
            </p:cNvSpPr>
            <p:nvPr/>
          </p:nvSpPr>
          <p:spPr bwMode="auto">
            <a:xfrm>
              <a:off x="4212" y="3369"/>
              <a:ext cx="62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Tuples</a:t>
              </a:r>
            </a:p>
          </p:txBody>
        </p:sp>
        <p:sp>
          <p:nvSpPr>
            <p:cNvPr id="15383" name="Line 33"/>
            <p:cNvSpPr>
              <a:spLocks noChangeShapeType="1"/>
            </p:cNvSpPr>
            <p:nvPr/>
          </p:nvSpPr>
          <p:spPr bwMode="auto">
            <a:xfrm>
              <a:off x="4050" y="3464"/>
              <a:ext cx="1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4" name="Arc 34"/>
            <p:cNvSpPr>
              <a:spLocks/>
            </p:cNvSpPr>
            <p:nvPr/>
          </p:nvSpPr>
          <p:spPr bwMode="auto">
            <a:xfrm>
              <a:off x="4046" y="3343"/>
              <a:ext cx="185" cy="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5" name="Arc 35"/>
            <p:cNvSpPr>
              <a:spLocks/>
            </p:cNvSpPr>
            <p:nvPr/>
          </p:nvSpPr>
          <p:spPr bwMode="auto">
            <a:xfrm>
              <a:off x="4046" y="3217"/>
              <a:ext cx="239" cy="1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Arc 36"/>
            <p:cNvSpPr>
              <a:spLocks/>
            </p:cNvSpPr>
            <p:nvPr/>
          </p:nvSpPr>
          <p:spPr bwMode="auto">
            <a:xfrm>
              <a:off x="4046" y="3509"/>
              <a:ext cx="194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Arc 37"/>
            <p:cNvSpPr>
              <a:spLocks/>
            </p:cNvSpPr>
            <p:nvPr/>
          </p:nvSpPr>
          <p:spPr bwMode="auto">
            <a:xfrm>
              <a:off x="4046" y="3527"/>
              <a:ext cx="230" cy="1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38"/>
            <p:cNvSpPr>
              <a:spLocks noChangeShapeType="1"/>
            </p:cNvSpPr>
            <p:nvPr/>
          </p:nvSpPr>
          <p:spPr bwMode="auto">
            <a:xfrm>
              <a:off x="4667" y="3180"/>
              <a:ext cx="0" cy="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Rectangle 39"/>
            <p:cNvSpPr>
              <a:spLocks noChangeArrowheads="1"/>
            </p:cNvSpPr>
            <p:nvPr/>
          </p:nvSpPr>
          <p:spPr bwMode="auto">
            <a:xfrm>
              <a:off x="4740" y="3033"/>
              <a:ext cx="124" cy="9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新細明體" charset="-120"/>
                </a:rPr>
                <a:t>Cardinality</a:t>
              </a:r>
            </a:p>
          </p:txBody>
        </p:sp>
        <p:sp>
          <p:nvSpPr>
            <p:cNvPr id="15390" name="Rectangle 40"/>
            <p:cNvSpPr>
              <a:spLocks noChangeArrowheads="1"/>
            </p:cNvSpPr>
            <p:nvPr/>
          </p:nvSpPr>
          <p:spPr bwMode="auto">
            <a:xfrm>
              <a:off x="2805" y="3933"/>
              <a:ext cx="664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TW" sz="1400" b="1">
                  <a:latin typeface="Times New Roman" pitchFamily="18" charset="0"/>
                  <a:ea typeface="新細明體" charset="-120"/>
                </a:rPr>
                <a:t>Attributes</a:t>
              </a:r>
            </a:p>
          </p:txBody>
        </p:sp>
        <p:sp>
          <p:nvSpPr>
            <p:cNvPr id="15391" name="Line 41"/>
            <p:cNvSpPr>
              <a:spLocks noChangeShapeType="1"/>
            </p:cNvSpPr>
            <p:nvPr/>
          </p:nvSpPr>
          <p:spPr bwMode="auto">
            <a:xfrm>
              <a:off x="2358" y="3765"/>
              <a:ext cx="469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2" name="Line 42"/>
            <p:cNvSpPr>
              <a:spLocks noChangeShapeType="1"/>
            </p:cNvSpPr>
            <p:nvPr/>
          </p:nvSpPr>
          <p:spPr bwMode="auto">
            <a:xfrm>
              <a:off x="2754" y="3765"/>
              <a:ext cx="2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3" name="Line 43"/>
            <p:cNvSpPr>
              <a:spLocks noChangeShapeType="1"/>
            </p:cNvSpPr>
            <p:nvPr/>
          </p:nvSpPr>
          <p:spPr bwMode="auto">
            <a:xfrm flipH="1">
              <a:off x="3142" y="3765"/>
              <a:ext cx="116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4" name="Line 44"/>
            <p:cNvSpPr>
              <a:spLocks noChangeShapeType="1"/>
            </p:cNvSpPr>
            <p:nvPr/>
          </p:nvSpPr>
          <p:spPr bwMode="auto">
            <a:xfrm flipH="1">
              <a:off x="3367" y="3765"/>
              <a:ext cx="431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5" name="Line 45"/>
            <p:cNvSpPr>
              <a:spLocks noChangeShapeType="1"/>
            </p:cNvSpPr>
            <p:nvPr/>
          </p:nvSpPr>
          <p:spPr bwMode="auto">
            <a:xfrm>
              <a:off x="2232" y="4166"/>
              <a:ext cx="18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365" name="Rectangle 46"/>
          <p:cNvSpPr>
            <a:spLocks noChangeArrowheads="1"/>
          </p:cNvSpPr>
          <p:nvPr/>
        </p:nvSpPr>
        <p:spPr bwMode="auto">
          <a:xfrm>
            <a:off x="4598988" y="6491288"/>
            <a:ext cx="854075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TW" sz="1400" b="1">
                <a:latin typeface="Times New Roman" pitchFamily="18" charset="0"/>
                <a:ea typeface="新細明體" charset="-120"/>
              </a:rPr>
              <a:t>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Relational Calculus </a:t>
            </a:r>
            <a:r>
              <a:rPr lang="en-US" altLang="zh-TW" sz="2800" smtClean="0">
                <a:latin typeface="Symbol" pitchFamily="18" charset="2"/>
              </a:rPr>
              <a:t></a:t>
            </a:r>
            <a:r>
              <a:rPr lang="en-US" altLang="zh-TW" sz="2800" smtClean="0"/>
              <a:t> Relational Algebra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371600"/>
            <a:ext cx="8197850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Codd's reduction algorithm:</a:t>
            </a: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1. Show that any calculus expression can be reduced to an algebraic equivalent.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Algebra </a:t>
            </a:r>
            <a:r>
              <a:rPr lang="en-US" altLang="zh-TW" sz="1800" smtClean="0">
                <a:latin typeface="Symbol" pitchFamily="18" charset="2"/>
              </a:rPr>
              <a:t></a:t>
            </a:r>
            <a:r>
              <a:rPr lang="en-US" altLang="zh-TW" sz="1800" smtClean="0"/>
              <a:t> Calculus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2. show that any algebraic expression can  be reduced to a calculus equivalent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Calculus </a:t>
            </a:r>
            <a:r>
              <a:rPr lang="en-US" altLang="zh-TW" sz="1800" smtClean="0">
                <a:latin typeface="Symbol" pitchFamily="18" charset="2"/>
              </a:rPr>
              <a:t></a:t>
            </a:r>
            <a:r>
              <a:rPr lang="en-US" altLang="zh-TW" sz="1800" smtClean="0"/>
              <a:t> Algebra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3500" smtClean="0"/>
              <a:t>         </a:t>
            </a:r>
            <a:r>
              <a:rPr lang="en-US" altLang="zh-TW" sz="2000" smtClean="0"/>
              <a:t>Algebra </a:t>
            </a:r>
            <a:r>
              <a:rPr lang="en-US" altLang="zh-TW" sz="2000" smtClean="0">
                <a:latin typeface="Symbol" pitchFamily="18" charset="2"/>
              </a:rPr>
              <a:t></a:t>
            </a:r>
            <a:r>
              <a:rPr lang="en-US" altLang="zh-TW" sz="2000" smtClean="0"/>
              <a:t> Calculus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4038600" y="533400"/>
            <a:ext cx="21145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  <a:ea typeface="新細明體" charset="-120"/>
              </a:rPr>
              <a:t>("expressive power")</a:t>
            </a:r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 rot="16200000" flipH="1">
            <a:off x="2924175" y="2181225"/>
            <a:ext cx="292100" cy="349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 rot="16200000" flipH="1">
            <a:off x="2924175" y="3629025"/>
            <a:ext cx="292100" cy="349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 rot="16200000" flipH="1">
            <a:off x="2963069" y="4656931"/>
            <a:ext cx="238125" cy="5254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7245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Concluding Remarks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4625"/>
            <a:ext cx="9080500" cy="464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Relational </a:t>
            </a:r>
            <a:r>
              <a:rPr lang="en-US" altLang="zh-TW" u="sng" smtClean="0"/>
              <a:t>algebra</a:t>
            </a:r>
            <a:r>
              <a:rPr lang="en-US" altLang="zh-TW" smtClean="0"/>
              <a:t> provide a convenient target language as a vehicle for a possible implementation of the </a:t>
            </a:r>
            <a:r>
              <a:rPr lang="en-US" altLang="zh-TW" u="sng" smtClean="0"/>
              <a:t>calculus</a:t>
            </a:r>
            <a:r>
              <a:rPr lang="en-US" altLang="zh-TW" smtClean="0"/>
              <a:t>.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TW" sz="1200" smtClean="0"/>
              <a:t>  </a:t>
            </a:r>
            <a:endParaRPr lang="en-US" altLang="zh-TW" sz="11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</a:t>
            </a:r>
            <a:r>
              <a:rPr lang="en-US" altLang="zh-TW" sz="2400" smtClean="0"/>
              <a:t>Query in a calculus-based language.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  e.g. SQL, QUEL, QBE, 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                 </a:t>
            </a:r>
            <a:r>
              <a:rPr lang="en-US" altLang="zh-TW" sz="1800" b="1" i="1" u="sng" smtClean="0"/>
              <a:t>Codd reduction algorithm</a:t>
            </a:r>
            <a:endParaRPr lang="en-US" altLang="zh-TW" sz="1800" i="1" smtClean="0">
              <a:solidFill>
                <a:schemeClr val="accent2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200" smtClean="0"/>
              <a:t>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Equivalent algebraic expression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                 </a:t>
            </a:r>
            <a:r>
              <a:rPr lang="en-US" altLang="zh-TW" sz="1800" b="1" i="1" u="sng" smtClean="0"/>
              <a:t>Optimization</a:t>
            </a:r>
            <a:endParaRPr lang="en-US" altLang="zh-TW" sz="1800" i="1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3400" smtClean="0"/>
              <a:t>  </a:t>
            </a:r>
            <a:r>
              <a:rPr lang="en-US" altLang="zh-TW" sz="2400" smtClean="0"/>
              <a:t>More efficient algebraic expression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1800" smtClean="0"/>
              <a:t>                               </a:t>
            </a:r>
            <a:r>
              <a:rPr lang="en-US" altLang="zh-TW" sz="1800" b="1" i="1" smtClean="0"/>
              <a:t>Evaluated by the already  		          	  	           	               implemented algebraic 			        	 	               operations</a:t>
            </a:r>
            <a:r>
              <a:rPr lang="en-US" altLang="zh-TW" sz="1800" i="1" smtClean="0">
                <a:solidFill>
                  <a:schemeClr val="accent2"/>
                </a:solidFill>
              </a:rPr>
              <a:t> </a:t>
            </a:r>
            <a:endParaRPr lang="en-US" altLang="zh-TW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TW" sz="3400" smtClean="0"/>
              <a:t>          </a:t>
            </a:r>
            <a:r>
              <a:rPr lang="en-US" altLang="zh-TW" sz="2400" smtClean="0"/>
              <a:t>Result</a:t>
            </a: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 rot="16200000" flipH="1">
            <a:off x="2667000" y="3124200"/>
            <a:ext cx="2286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TW" altLang="zh-TW" sz="1200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 rot="16200000" flipH="1">
            <a:off x="2684463" y="4046537"/>
            <a:ext cx="228600" cy="2635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 rot="16200000" flipH="1">
            <a:off x="2590800" y="513556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eaLnBrk="0" hangingPunct="0">
              <a:spcBef>
                <a:spcPct val="50000"/>
              </a:spcBef>
            </a:pPr>
            <a:endParaRPr lang="zh-TW" altLang="zh-TW" sz="14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53238" y="3581400"/>
            <a:ext cx="14922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  <a:hlinkClick r:id="rId2" action="ppaction://hlinksldjump"/>
              </a:rPr>
              <a:t>(p. 3-47)</a:t>
            </a:r>
            <a:endParaRPr lang="en-US" altLang="zh-TW" sz="1600">
              <a:latin typeface="Times New Roman" pitchFamily="18" charset="0"/>
              <a:ea typeface="新細明體" charset="-120"/>
            </a:endParaRPr>
          </a:p>
          <a:p>
            <a:pPr eaLnBrk="0" hangingPunct="0"/>
            <a:r>
              <a:rPr lang="en-US" altLang="zh-TW" sz="1600">
                <a:latin typeface="Times New Roman" pitchFamily="18" charset="0"/>
                <a:ea typeface="新細明體" charset="-120"/>
              </a:rPr>
              <a:t>more in Unit 13</a:t>
            </a:r>
          </a:p>
        </p:txBody>
      </p:sp>
      <p:sp>
        <p:nvSpPr>
          <p:cNvPr id="71688" name="AutoShape 8"/>
          <p:cNvSpPr>
            <a:spLocks/>
          </p:cNvSpPr>
          <p:nvPr/>
        </p:nvSpPr>
        <p:spPr bwMode="auto">
          <a:xfrm>
            <a:off x="6677025" y="3500438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897688" y="4572000"/>
            <a:ext cx="1219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Unit 13</a:t>
            </a:r>
          </a:p>
          <a:p>
            <a:pPr algn="l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新細明體" charset="-120"/>
              </a:rPr>
              <a:t>   e.g. Join</a:t>
            </a:r>
          </a:p>
        </p:txBody>
      </p:sp>
      <p:sp>
        <p:nvSpPr>
          <p:cNvPr id="71690" name="AutoShape 10"/>
          <p:cNvSpPr>
            <a:spLocks/>
          </p:cNvSpPr>
          <p:nvPr/>
        </p:nvSpPr>
        <p:spPr bwMode="auto">
          <a:xfrm>
            <a:off x="6677025" y="44196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819400"/>
            <a:ext cx="8420100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3.2 Relational Data Structure</a:t>
            </a: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1857375" y="4221163"/>
            <a:ext cx="64087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US" altLang="zh-TW"/>
              <a:t>T</a:t>
            </a:r>
            <a:r>
              <a:rPr lang="en-US" altLang="zh-TW" sz="2000"/>
              <a:t>hree aspects of Relational Model: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1. </a:t>
            </a:r>
            <a:r>
              <a:rPr lang="en-US" altLang="zh-TW" sz="1600" u="sng"/>
              <a:t>Data structure</a:t>
            </a:r>
            <a:r>
              <a:rPr lang="en-US" altLang="zh-TW" sz="1600"/>
              <a:t>: Tables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2. </a:t>
            </a:r>
            <a:r>
              <a:rPr lang="en-US" altLang="zh-TW" sz="1600" u="sng"/>
              <a:t>Data integrity</a:t>
            </a:r>
            <a:r>
              <a:rPr lang="en-US" altLang="zh-TW" sz="1600"/>
              <a:t>: Primary key rule, Foreign key rule</a:t>
            </a:r>
          </a:p>
          <a:p>
            <a:pPr lvl="3" algn="l">
              <a:lnSpc>
                <a:spcPct val="150000"/>
              </a:lnSpc>
            </a:pPr>
            <a:r>
              <a:rPr lang="en-US" altLang="zh-TW" sz="1600"/>
              <a:t>3. </a:t>
            </a:r>
            <a:r>
              <a:rPr lang="en-US" altLang="zh-TW" sz="1600" u="sng"/>
              <a:t>Data manipulation:</a:t>
            </a:r>
            <a:r>
              <a:rPr lang="en-US" altLang="zh-TW" sz="1600" b="1"/>
              <a:t>  </a:t>
            </a:r>
            <a:r>
              <a:rPr lang="en-US" altLang="zh-TW" sz="1600"/>
              <a:t>Relational Operators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1200"/>
              <a:t>Unit 3  The Relational Model 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648200"/>
          </a:xfrm>
        </p:spPr>
        <p:txBody>
          <a:bodyPr/>
          <a:lstStyle/>
          <a:p>
            <a:pPr lvl="1" eaLnBrk="1" hangingPunct="1"/>
            <a:r>
              <a:rPr lang="en-US" altLang="zh-TW" sz="2000" smtClean="0"/>
              <a:t>Definition : </a:t>
            </a:r>
            <a:r>
              <a:rPr lang="en-US" altLang="zh-TW" sz="2000" b="1" smtClean="0"/>
              <a:t>A relation on domains D</a:t>
            </a:r>
            <a:r>
              <a:rPr lang="en-US" altLang="zh-TW" sz="2000" b="1" baseline="-25000" smtClean="0"/>
              <a:t>1</a:t>
            </a:r>
            <a:r>
              <a:rPr lang="en-US" altLang="zh-TW" sz="2000" b="1" smtClean="0"/>
              <a:t>, D</a:t>
            </a:r>
            <a:r>
              <a:rPr lang="en-US" altLang="zh-TW" sz="2000" b="1" baseline="-25000" smtClean="0"/>
              <a:t>2</a:t>
            </a:r>
            <a:r>
              <a:rPr lang="en-US" altLang="zh-TW" sz="2000" b="1" smtClean="0"/>
              <a:t>, ..., D</a:t>
            </a:r>
            <a:r>
              <a:rPr lang="en-US" altLang="zh-TW" sz="2000" b="1" baseline="-25000" smtClean="0"/>
              <a:t>n</a:t>
            </a:r>
            <a:r>
              <a:rPr lang="en-US" altLang="zh-TW" sz="2000" b="1" smtClean="0"/>
              <a:t> (not necessarily all distinct) consists of a </a:t>
            </a:r>
            <a:r>
              <a:rPr lang="en-US" altLang="zh-TW" sz="2000" b="1" i="1" u="sng" smtClean="0"/>
              <a:t>heading</a:t>
            </a:r>
            <a:r>
              <a:rPr lang="en-US" altLang="zh-TW" sz="2000" b="1" smtClean="0"/>
              <a:t> and a </a:t>
            </a:r>
            <a:r>
              <a:rPr lang="en-US" altLang="zh-TW" sz="2000" b="1" i="1" u="sng" smtClean="0"/>
              <a:t>body</a:t>
            </a:r>
            <a:r>
              <a:rPr lang="en-US" altLang="zh-TW" sz="2000" b="1" smtClean="0"/>
              <a:t>.</a:t>
            </a:r>
            <a:r>
              <a:rPr lang="en-US" altLang="zh-TW" b="1" smtClean="0"/>
              <a:t>                     </a:t>
            </a:r>
          </a:p>
          <a:p>
            <a:pPr lvl="2" eaLnBrk="1" hangingPunct="1">
              <a:buFontTx/>
              <a:buNone/>
            </a:pPr>
            <a:r>
              <a:rPr lang="en-US" altLang="zh-TW" smtClean="0"/>
              <a:t>   heading</a:t>
            </a:r>
          </a:p>
          <a:p>
            <a:pPr lvl="2" eaLnBrk="1" hangingPunct="1">
              <a:buFontTx/>
              <a:buNone/>
            </a:pPr>
            <a:r>
              <a:rPr lang="en-US" altLang="zh-TW" smtClean="0"/>
              <a:t>   body</a:t>
            </a:r>
          </a:p>
          <a:p>
            <a:pPr lvl="3" eaLnBrk="1" hangingPunct="1">
              <a:buFontTx/>
              <a:buNone/>
            </a:pPr>
            <a:endParaRPr lang="en-US" altLang="zh-TW" b="1" i="1" smtClean="0"/>
          </a:p>
          <a:p>
            <a:pPr lvl="3" eaLnBrk="1" hangingPunct="1"/>
            <a:r>
              <a:rPr lang="en-US" altLang="zh-TW" b="1" i="1" smtClean="0"/>
              <a:t>Heading :</a:t>
            </a:r>
            <a:r>
              <a:rPr lang="en-US" altLang="zh-TW" smtClean="0"/>
              <a:t> a </a:t>
            </a:r>
            <a:r>
              <a:rPr lang="en-US" altLang="zh-TW" u="sng" smtClean="0"/>
              <a:t>fixed set </a:t>
            </a:r>
            <a:r>
              <a:rPr lang="en-US" altLang="zh-TW" smtClean="0"/>
              <a:t>of attributes A</a:t>
            </a:r>
            <a:r>
              <a:rPr lang="en-US" altLang="zh-TW" baseline="-25000" smtClean="0"/>
              <a:t>1</a:t>
            </a:r>
            <a:r>
              <a:rPr lang="en-US" altLang="zh-TW" smtClean="0"/>
              <a:t>,....,A</a:t>
            </a:r>
            <a:r>
              <a:rPr lang="en-US" altLang="zh-TW" baseline="-25000" smtClean="0"/>
              <a:t>n</a:t>
            </a:r>
            <a:r>
              <a:rPr lang="en-US" altLang="zh-TW" smtClean="0"/>
              <a:t> such that A</a:t>
            </a:r>
            <a:r>
              <a:rPr lang="en-US" altLang="zh-TW" baseline="-25000" smtClean="0"/>
              <a:t>j</a:t>
            </a:r>
            <a:r>
              <a:rPr lang="en-US" altLang="zh-TW" smtClean="0"/>
              <a:t> underlying domain D</a:t>
            </a:r>
            <a:r>
              <a:rPr lang="en-US" altLang="zh-TW" baseline="-25000" smtClean="0"/>
              <a:t>j</a:t>
            </a:r>
            <a:r>
              <a:rPr lang="en-US" altLang="zh-TW" smtClean="0"/>
              <a:t> (j=1...n) .</a:t>
            </a:r>
          </a:p>
          <a:p>
            <a:pPr lvl="3" eaLnBrk="1" hangingPunct="1">
              <a:buFontTx/>
              <a:buNone/>
            </a:pPr>
            <a:endParaRPr lang="en-US" altLang="zh-TW" sz="900" smtClean="0"/>
          </a:p>
          <a:p>
            <a:pPr lvl="3" eaLnBrk="1" hangingPunct="1"/>
            <a:r>
              <a:rPr lang="en-US" altLang="zh-TW" b="1" i="1" smtClean="0"/>
              <a:t>Body:</a:t>
            </a:r>
            <a:r>
              <a:rPr lang="en-US" altLang="zh-TW" b="1" smtClean="0"/>
              <a:t> </a:t>
            </a:r>
            <a:r>
              <a:rPr lang="en-US" altLang="zh-TW" smtClean="0"/>
              <a:t> a </a:t>
            </a:r>
            <a:r>
              <a:rPr lang="en-US" altLang="zh-TW" u="sng" smtClean="0"/>
              <a:t>time-varying</a:t>
            </a:r>
            <a:r>
              <a:rPr lang="en-US" altLang="zh-TW" smtClean="0"/>
              <a:t> set of tuples.</a:t>
            </a:r>
          </a:p>
          <a:p>
            <a:pPr lvl="3" eaLnBrk="1" hangingPunct="1">
              <a:buFontTx/>
              <a:buNone/>
            </a:pPr>
            <a:endParaRPr lang="en-US" altLang="zh-TW" sz="900" smtClean="0"/>
          </a:p>
          <a:p>
            <a:pPr lvl="3" eaLnBrk="1" hangingPunct="1"/>
            <a:r>
              <a:rPr lang="en-US" altLang="zh-TW" b="1" i="1" smtClean="0"/>
              <a:t>Tuple:</a:t>
            </a:r>
            <a:r>
              <a:rPr lang="en-US" altLang="zh-TW" smtClean="0"/>
              <a:t> a set of attribute-value pairs.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          {A</a:t>
            </a:r>
            <a:r>
              <a:rPr lang="en-US" altLang="zh-TW" baseline="-25000" smtClean="0"/>
              <a:t>1</a:t>
            </a:r>
            <a:r>
              <a:rPr lang="en-US" altLang="zh-TW" smtClean="0"/>
              <a:t>:Vi</a:t>
            </a:r>
            <a:r>
              <a:rPr lang="en-US" altLang="zh-TW" baseline="-25000" smtClean="0"/>
              <a:t>1</a:t>
            </a:r>
            <a:r>
              <a:rPr lang="en-US" altLang="zh-TW" smtClean="0"/>
              <a:t>,  A</a:t>
            </a:r>
            <a:r>
              <a:rPr lang="en-US" altLang="zh-TW" baseline="-25000" smtClean="0"/>
              <a:t>2</a:t>
            </a:r>
            <a:r>
              <a:rPr lang="en-US" altLang="zh-TW" smtClean="0"/>
              <a:t>:Vi</a:t>
            </a:r>
            <a:r>
              <a:rPr lang="en-US" altLang="zh-TW" baseline="-25000" smtClean="0"/>
              <a:t>2</a:t>
            </a:r>
            <a:r>
              <a:rPr lang="en-US" altLang="zh-TW" smtClean="0"/>
              <a:t>,..., A</a:t>
            </a:r>
            <a:r>
              <a:rPr lang="en-US" altLang="zh-TW" baseline="-25000" smtClean="0"/>
              <a:t>n</a:t>
            </a:r>
            <a:r>
              <a:rPr lang="en-US" altLang="zh-TW" smtClean="0"/>
              <a:t>:Vi</a:t>
            </a:r>
            <a:r>
              <a:rPr lang="en-US" altLang="zh-TW" baseline="-25000" smtClean="0"/>
              <a:t>n</a:t>
            </a:r>
            <a:r>
              <a:rPr lang="en-US" altLang="zh-TW" smtClean="0"/>
              <a:t>}, where I = 1...m </a:t>
            </a:r>
            <a:br>
              <a:rPr lang="en-US" altLang="zh-TW" smtClean="0"/>
            </a:br>
            <a:r>
              <a:rPr lang="en-US" altLang="zh-TW" smtClean="0"/>
              <a:t>or </a:t>
            </a:r>
          </a:p>
        </p:txBody>
      </p:sp>
      <p:graphicFrame>
        <p:nvGraphicFramePr>
          <p:cNvPr id="174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5486400"/>
          <a:ext cx="487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4579934" imgH="632344" progId="Equation.3">
                  <p:embed/>
                </p:oleObj>
              </mc:Choice>
              <mc:Fallback>
                <p:oleObj name="Equation" r:id="rId3" imgW="4579934" imgH="63234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487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2743200" y="2209800"/>
            <a:ext cx="2359025" cy="644525"/>
            <a:chOff x="1428" y="5381"/>
            <a:chExt cx="1486" cy="406"/>
          </a:xfrm>
        </p:grpSpPr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1436" y="5395"/>
              <a:ext cx="1448" cy="3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1428" y="5381"/>
              <a:ext cx="148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S#   SNAME    STATUS   CITY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S1   Smith            20           London</a:t>
              </a:r>
            </a:p>
            <a:p>
              <a:pPr algn="l" eaLnBrk="0" hangingPunct="0"/>
              <a:r>
                <a:rPr lang="en-US" altLang="zh-TW" sz="1200">
                  <a:latin typeface="Times New Roman" pitchFamily="18" charset="0"/>
                  <a:ea typeface="新細明體" charset="-120"/>
                </a:rPr>
                <a:t>S4   Clark             20           London</a:t>
              </a:r>
            </a:p>
          </p:txBody>
        </p:sp>
        <p:grpSp>
          <p:nvGrpSpPr>
            <p:cNvPr id="17417" name="Group 8"/>
            <p:cNvGrpSpPr>
              <a:grpSpLocks/>
            </p:cNvGrpSpPr>
            <p:nvPr/>
          </p:nvGrpSpPr>
          <p:grpSpPr bwMode="auto">
            <a:xfrm>
              <a:off x="1606" y="5404"/>
              <a:ext cx="873" cy="354"/>
              <a:chOff x="1606" y="5404"/>
              <a:chExt cx="873" cy="354"/>
            </a:xfrm>
          </p:grpSpPr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1606" y="5404"/>
                <a:ext cx="0" cy="3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024" y="5404"/>
                <a:ext cx="0" cy="3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479" y="5404"/>
                <a:ext cx="0" cy="3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1436" y="5513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Line 13"/>
            <p:cNvSpPr>
              <a:spLocks noChangeShapeType="1"/>
            </p:cNvSpPr>
            <p:nvPr/>
          </p:nvSpPr>
          <p:spPr bwMode="auto">
            <a:xfrm>
              <a:off x="1436" y="5623"/>
              <a:ext cx="14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56975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1" eaLnBrk="1" hangingPunct="1"/>
            <a:r>
              <a:rPr lang="en-US" altLang="zh-TW" sz="2000" b="1" smtClean="0"/>
              <a:t>Domain</a:t>
            </a:r>
            <a:r>
              <a:rPr lang="en-US" altLang="zh-TW" sz="2000" smtClean="0"/>
              <a:t>: a set of scalar values with the same type. </a:t>
            </a:r>
            <a:endParaRPr lang="en-US" altLang="zh-TW" sz="2000" b="1" smtClean="0"/>
          </a:p>
          <a:p>
            <a:pPr lvl="1" eaLnBrk="1" hangingPunct="1"/>
            <a:r>
              <a:rPr lang="en-US" altLang="zh-TW" sz="2000" b="1" smtClean="0"/>
              <a:t>Scalar</a:t>
            </a:r>
            <a:r>
              <a:rPr lang="en-US" altLang="zh-TW" sz="2000" smtClean="0"/>
              <a:t>: the smallest semantic unit of data, atomic, nondecomposable.</a:t>
            </a:r>
          </a:p>
          <a:p>
            <a:pPr lvl="1" eaLnBrk="1" hangingPunct="1"/>
            <a:r>
              <a:rPr lang="en-US" altLang="zh-TW" sz="2000" b="1" smtClean="0"/>
              <a:t>Domain-Constrained Comparisons</a:t>
            </a:r>
            <a:r>
              <a:rPr lang="en-US" altLang="zh-TW" sz="2000" smtClean="0"/>
              <a:t>: two attributes defined on the same domain, then comparisons and hence joins, union, etc. will make sense.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</a:t>
            </a:r>
            <a:r>
              <a:rPr lang="en-US" altLang="zh-TW" smtClean="0"/>
              <a:t>&lt;e.g.&gt;</a:t>
            </a:r>
          </a:p>
          <a:p>
            <a:pPr lvl="3" eaLnBrk="1" hangingPunct="1">
              <a:buFontTx/>
              <a:buNone/>
            </a:pPr>
            <a:r>
              <a:rPr lang="en-US" altLang="zh-TW" smtClean="0"/>
              <a:t>  </a:t>
            </a:r>
            <a:r>
              <a:rPr lang="en-US" altLang="zh-TW" b="1" smtClean="0"/>
              <a:t>	</a:t>
            </a:r>
            <a:r>
              <a:rPr lang="en-US" altLang="zh-TW" sz="1600" b="1" smtClean="0"/>
              <a:t>SELECT  P.*,  SP.*                 SELECT  P.*, SP.*</a:t>
            </a:r>
            <a:br>
              <a:rPr lang="en-US" altLang="zh-TW" sz="1600" b="1" smtClean="0"/>
            </a:br>
            <a:r>
              <a:rPr lang="en-US" altLang="zh-TW" sz="1600" b="1" smtClean="0"/>
              <a:t>FROM     P, SP                         FROM      P, SP	</a:t>
            </a:r>
            <a:br>
              <a:rPr lang="en-US" altLang="zh-TW" sz="1600" b="1" smtClean="0"/>
            </a:br>
            <a:r>
              <a:rPr lang="en-US" altLang="zh-TW" sz="1600" b="1" smtClean="0"/>
              <a:t>WHERE  P.P#=SP.P#             WHERE   P.Weight=SP.Qty</a:t>
            </a:r>
          </a:p>
          <a:p>
            <a:pPr lvl="3" eaLnBrk="1" hangingPunct="1">
              <a:buFontTx/>
              <a:buNone/>
            </a:pPr>
            <a:endParaRPr lang="en-US" altLang="zh-TW" sz="1400" b="1" smtClean="0"/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             same domain                           different domain</a:t>
            </a:r>
            <a:endParaRPr lang="en-US" altLang="zh-TW" smtClean="0"/>
          </a:p>
          <a:p>
            <a:pPr lvl="1" eaLnBrk="1" hangingPunct="1"/>
            <a:r>
              <a:rPr lang="en-US" altLang="zh-TW" sz="2000" smtClean="0"/>
              <a:t>A system that supports domain will prevent users from making </a:t>
            </a:r>
            <a:r>
              <a:rPr lang="en-US" altLang="zh-TW" sz="2000" u="sng" smtClean="0"/>
              <a:t>silly</a:t>
            </a:r>
            <a:r>
              <a:rPr lang="en-US" altLang="zh-TW" sz="2000" smtClean="0"/>
              <a:t> mistakes.</a:t>
            </a:r>
          </a:p>
          <a:p>
            <a:pPr lvl="3" eaLnBrk="1" hangingPunct="1">
              <a:buFontTx/>
              <a:buNone/>
            </a:pPr>
            <a:r>
              <a:rPr lang="en-US" altLang="zh-TW" sz="1800" smtClean="0"/>
              <a:t>  </a:t>
            </a:r>
            <a:endParaRPr lang="en-US" altLang="zh-TW" sz="1400" b="1" smtClean="0"/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 rot="-5400000">
            <a:off x="3675062" y="4325938"/>
            <a:ext cx="123825" cy="311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-5400000">
            <a:off x="6723062" y="4325938"/>
            <a:ext cx="123825" cy="3111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Domain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Unit 3  The Relational Model </a:t>
            </a:r>
            <a:endParaRPr lang="en-US" altLang="zh-TW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cUnit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cpcUnit 1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cpcUni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Unit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Unit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cpcUnit 1</Template>
  <TotalTime>10714120</TotalTime>
  <Pages>61</Pages>
  <Words>5208</Words>
  <Application>Microsoft Office PowerPoint</Application>
  <PresentationFormat>A4 紙張 (210x297 公釐)</PresentationFormat>
  <Paragraphs>1859</Paragraphs>
  <Slides>61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61</vt:i4>
      </vt:variant>
    </vt:vector>
  </HeadingPairs>
  <TitlesOfParts>
    <vt:vector size="73" baseType="lpstr">
      <vt:lpstr>Arial</vt:lpstr>
      <vt:lpstr>標楷體</vt:lpstr>
      <vt:lpstr>Times New Roman</vt:lpstr>
      <vt:lpstr>華康行書體(P)</vt:lpstr>
      <vt:lpstr>Wingdings</vt:lpstr>
      <vt:lpstr>新細明體</vt:lpstr>
      <vt:lpstr>Symbol</vt:lpstr>
      <vt:lpstr>cpcUnit 1</vt:lpstr>
      <vt:lpstr>Microsoft 方程式編輯器 3.0</vt:lpstr>
      <vt:lpstr>Photo Editor 影像</vt:lpstr>
      <vt:lpstr>Equation</vt:lpstr>
      <vt:lpstr>Microsoft Excel 工作表</vt:lpstr>
      <vt:lpstr>Unit  3   The Relational Model</vt:lpstr>
      <vt:lpstr>Outline</vt:lpstr>
      <vt:lpstr>3.1 Introduction</vt:lpstr>
      <vt:lpstr>Relational Model [Codd, 1970]</vt:lpstr>
      <vt:lpstr>Relational Model (cont.)</vt:lpstr>
      <vt:lpstr>Terminologies</vt:lpstr>
      <vt:lpstr>3.2 Relational Data Structure</vt:lpstr>
      <vt:lpstr>Relations</vt:lpstr>
      <vt:lpstr>Domain </vt:lpstr>
      <vt:lpstr>Domain (cont.)</vt:lpstr>
      <vt:lpstr>Properties of Relations</vt:lpstr>
      <vt:lpstr>Properties of Relations (cont.)</vt:lpstr>
      <vt:lpstr>PowerPoint 簡報</vt:lpstr>
      <vt:lpstr>Kinds of Relations</vt:lpstr>
      <vt:lpstr>Relational Databases</vt:lpstr>
      <vt:lpstr>3.3 Relational Integrity Rules</vt:lpstr>
      <vt:lpstr> Keys</vt:lpstr>
      <vt:lpstr>Foreign keys (p.261 of C. J . Date)</vt:lpstr>
      <vt:lpstr>Two Integrity Rules of Relational Model</vt:lpstr>
      <vt:lpstr>Foreign Key Statement</vt:lpstr>
      <vt:lpstr>How to avoid against the referential Integrity Rule?</vt:lpstr>
      <vt:lpstr>3.4 Relational Algebra</vt:lpstr>
      <vt:lpstr>3.4.1 Introduction to Relational Algebra </vt:lpstr>
      <vt:lpstr>Relational Operators</vt:lpstr>
      <vt:lpstr>Relational Operators (cont.)</vt:lpstr>
      <vt:lpstr>Relational Algebra: property of closure </vt:lpstr>
      <vt:lpstr>SQL vs. Relational Operators</vt:lpstr>
      <vt:lpstr>3.4.2 Traditional Set Operations</vt:lpstr>
      <vt:lpstr>Traditional Set Operations: UNION</vt:lpstr>
      <vt:lpstr>Traditional Set Operations: INTERSECTION</vt:lpstr>
      <vt:lpstr>Traditional Set Operations: DIFFERENCE</vt:lpstr>
      <vt:lpstr>Traditional Set Operations: TIMES </vt:lpstr>
      <vt:lpstr>Traditional Set Operations: TIMES (cont.)</vt:lpstr>
      <vt:lpstr>Traditional Set Operations: TIMES (cont.) </vt:lpstr>
      <vt:lpstr>3.4.3 Special Relational Operations</vt:lpstr>
      <vt:lpstr>Special Relational Operations: Projection</vt:lpstr>
      <vt:lpstr>Special Relational Operations: Natural Join</vt:lpstr>
      <vt:lpstr>Special Relational Operations: Natural Join (cont.)</vt:lpstr>
      <vt:lpstr>Special Relational Operations: Theta Join</vt:lpstr>
      <vt:lpstr>Special Relational Operations: Division</vt:lpstr>
      <vt:lpstr>Special Relational Operations: primitive</vt:lpstr>
      <vt:lpstr>Special Relational Operations: primitive (cont.)</vt:lpstr>
      <vt:lpstr>Special Relational Operations: primitive (cont.))</vt:lpstr>
      <vt:lpstr>3.4.4 BNF Grammars for Relational Operator</vt:lpstr>
      <vt:lpstr>BNF Grammars for Relational Operator (cont.)</vt:lpstr>
      <vt:lpstr>Relational Algebra  V.S.  Database Language:</vt:lpstr>
      <vt:lpstr>What is the Algebra for?</vt:lpstr>
      <vt:lpstr>3.5 Relational Calculus</vt:lpstr>
      <vt:lpstr>3.5.1 Introduction to Relational Calculus</vt:lpstr>
      <vt:lpstr>Tuple Calculus</vt:lpstr>
      <vt:lpstr>Tuple Calculus (cont.)</vt:lpstr>
      <vt:lpstr>Tuple Calculus (cont.)</vt:lpstr>
      <vt:lpstr>Tuple Calculus: BNF</vt:lpstr>
      <vt:lpstr>Tuple Calculus: BNF - Well-Formed Formula (WFF)</vt:lpstr>
      <vt:lpstr>Tuple Calculus: EXAMPLE 1</vt:lpstr>
      <vt:lpstr>Tuple Calculus: EXAMPLE 2</vt:lpstr>
      <vt:lpstr>Tuple Calculus: EXAMPLE 3</vt:lpstr>
      <vt:lpstr>Tuple Calculus: EXAMPLE 4</vt:lpstr>
      <vt:lpstr>3.5.2 Relational Calculus v.s. Relational Algebra.</vt:lpstr>
      <vt:lpstr>Relational Calculus  Relational Algebra</vt:lpstr>
      <vt:lpstr>Concluding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subject/>
  <dc:creator>楊維邦</dc:creator>
  <cp:keywords/>
  <dc:description/>
  <cp:lastModifiedBy>ndh</cp:lastModifiedBy>
  <cp:revision>292</cp:revision>
  <cp:lastPrinted>2000-02-15T03:51:13Z</cp:lastPrinted>
  <dcterms:created xsi:type="dcterms:W3CDTF">1995-09-01T11:13:44Z</dcterms:created>
  <dcterms:modified xsi:type="dcterms:W3CDTF">2013-08-22T10:24:10Z</dcterms:modified>
</cp:coreProperties>
</file>