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71" r:id="rId2"/>
    <p:sldId id="272" r:id="rId3"/>
    <p:sldId id="273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6" autoAdjust="0"/>
    <p:restoredTop sz="94830" autoAdjust="0"/>
  </p:normalViewPr>
  <p:slideViewPr>
    <p:cSldViewPr showGuides="1">
      <p:cViewPr varScale="1">
        <p:scale>
          <a:sx n="83" d="100"/>
          <a:sy n="83" d="100"/>
        </p:scale>
        <p:origin x="-12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84D8-1488-4777-B648-8CC2B0C7AB3E}" type="datetimeFigureOut">
              <a:rPr lang="zh-TW" altLang="en-US" smtClean="0"/>
              <a:t>2013/8/23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7E9A5-3617-4DEF-ADD7-F176CAD22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5800" y="3657600"/>
            <a:ext cx="777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15472" y="628416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1-</a:t>
            </a:r>
            <a:fld id="{852B29D6-BE7B-4106-95D6-335FFFFCD6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5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9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3124200" y="623731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/>
              <a:t>Unit 4  The Hierarchical Model </a:t>
            </a:r>
          </a:p>
          <a:p>
            <a:pPr>
              <a:defRPr/>
            </a:pP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215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Unit 4  The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21704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886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9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6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5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103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Unit 4  The Hierarchical Model </a:t>
            </a:r>
          </a:p>
          <a:p>
            <a:pPr>
              <a:defRPr/>
            </a:pPr>
            <a:endParaRPr lang="en-US" altLang="zh-TW" sz="1100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81000" y="1230313"/>
            <a:ext cx="83820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6172200"/>
            <a:ext cx="8458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6915472" y="621216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zh-TW" altLang="en-US" sz="1400" dirty="0">
                <a:ea typeface="新細明體" pitchFamily="18" charset="-120"/>
              </a:rPr>
              <a:t>4-</a:t>
            </a:r>
            <a:fld id="{2F4CBB41-4B46-46C8-84CA-A518A1694E47}" type="slidenum">
              <a:rPr lang="zh-TW" altLang="en-US" sz="1400">
                <a:ea typeface="新細明體" pitchFamily="18" charset="-120"/>
              </a:rPr>
              <a:pPr algn="r"/>
              <a:t>‹#›</a:t>
            </a:fld>
            <a:endParaRPr lang="en-US" altLang="zh-TW" sz="1400" dirty="0">
              <a:ea typeface="新細明體" pitchFamily="18" charset="-12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l"/>
            <a:r>
              <a:rPr kumimoji="0" lang="en-US" altLang="zh-TW" sz="900" b="1" i="1"/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ee_data_structure" TargetMode="External"/><Relationship Id="rId2" Type="http://schemas.openxmlformats.org/officeDocument/2006/relationships/hyperlink" Target="http://en.wikipedia.org/wiki/Data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ational_Business_Machines" TargetMode="External"/><Relationship Id="rId2" Type="http://schemas.openxmlformats.org/officeDocument/2006/relationships/hyperlink" Target="http://en.wikipedia.org/wiki/Information_Management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Microsoft" TargetMode="External"/><Relationship Id="rId4" Type="http://schemas.openxmlformats.org/officeDocument/2006/relationships/hyperlink" Target="http://en.wikipedia.org/wiki/Windows_Regist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10%"/>
          <p:cNvSpPr>
            <a:spLocks noChangeArrowheads="1"/>
          </p:cNvSpPr>
          <p:nvPr/>
        </p:nvSpPr>
        <p:spPr bwMode="auto">
          <a:xfrm>
            <a:off x="366713" y="914400"/>
            <a:ext cx="8472487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b="1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solidFill>
                  <a:schemeClr val="tx1"/>
                </a:solidFill>
                <a:ea typeface="新細明體" pitchFamily="18" charset="-120"/>
              </a:rPr>
              <a:t>Unit  4</a:t>
            </a:r>
            <a:r>
              <a:rPr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The </a:t>
            </a:r>
            <a:r>
              <a:rPr lang="en-US" altLang="zh-TW" sz="4800" dirty="0">
                <a:ea typeface="新細明體" pitchFamily="18" charset="-120"/>
              </a:rPr>
              <a:t>Hierarchical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Model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3076" name="Group 70"/>
          <p:cNvGrpSpPr>
            <a:grpSpLocks/>
          </p:cNvGrpSpPr>
          <p:nvPr/>
        </p:nvGrpSpPr>
        <p:grpSpPr bwMode="auto">
          <a:xfrm>
            <a:off x="5791200" y="5029200"/>
            <a:ext cx="1981200" cy="1295400"/>
            <a:chOff x="1920" y="1488"/>
            <a:chExt cx="1920" cy="1008"/>
          </a:xfrm>
        </p:grpSpPr>
        <p:sp>
          <p:nvSpPr>
            <p:cNvPr id="3078" name="Rectangle 71"/>
            <p:cNvSpPr>
              <a:spLocks noChangeArrowheads="1"/>
            </p:cNvSpPr>
            <p:nvPr/>
          </p:nvSpPr>
          <p:spPr bwMode="auto">
            <a:xfrm>
              <a:off x="2352" y="1488"/>
              <a:ext cx="48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9" name="Group 72"/>
            <p:cNvGrpSpPr>
              <a:grpSpLocks/>
            </p:cNvGrpSpPr>
            <p:nvPr/>
          </p:nvGrpSpPr>
          <p:grpSpPr bwMode="auto">
            <a:xfrm>
              <a:off x="1920" y="1824"/>
              <a:ext cx="480" cy="240"/>
              <a:chOff x="1920" y="1824"/>
              <a:chExt cx="480" cy="240"/>
            </a:xfrm>
          </p:grpSpPr>
          <p:sp>
            <p:nvSpPr>
              <p:cNvPr id="3096" name="Rectangle 73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7" name="Line 74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80" name="Group 75"/>
            <p:cNvGrpSpPr>
              <a:grpSpLocks/>
            </p:cNvGrpSpPr>
            <p:nvPr/>
          </p:nvGrpSpPr>
          <p:grpSpPr bwMode="auto">
            <a:xfrm>
              <a:off x="2688" y="1824"/>
              <a:ext cx="480" cy="240"/>
              <a:chOff x="1920" y="1824"/>
              <a:chExt cx="480" cy="240"/>
            </a:xfrm>
          </p:grpSpPr>
          <p:sp>
            <p:nvSpPr>
              <p:cNvPr id="3094" name="Rectangle 76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5" name="Line 77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81" name="Group 78"/>
            <p:cNvGrpSpPr>
              <a:grpSpLocks/>
            </p:cNvGrpSpPr>
            <p:nvPr/>
          </p:nvGrpSpPr>
          <p:grpSpPr bwMode="auto">
            <a:xfrm>
              <a:off x="3360" y="2256"/>
              <a:ext cx="480" cy="240"/>
              <a:chOff x="1920" y="1824"/>
              <a:chExt cx="480" cy="240"/>
            </a:xfrm>
          </p:grpSpPr>
          <p:sp>
            <p:nvSpPr>
              <p:cNvPr id="3092" name="Rectangle 79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Line 80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82" name="Group 81"/>
            <p:cNvGrpSpPr>
              <a:grpSpLocks/>
            </p:cNvGrpSpPr>
            <p:nvPr/>
          </p:nvGrpSpPr>
          <p:grpSpPr bwMode="auto">
            <a:xfrm>
              <a:off x="2832" y="2256"/>
              <a:ext cx="480" cy="240"/>
              <a:chOff x="1920" y="1824"/>
              <a:chExt cx="480" cy="240"/>
            </a:xfrm>
          </p:grpSpPr>
          <p:sp>
            <p:nvSpPr>
              <p:cNvPr id="3090" name="Rectangle 82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Line 83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83" name="Group 84"/>
            <p:cNvGrpSpPr>
              <a:grpSpLocks/>
            </p:cNvGrpSpPr>
            <p:nvPr/>
          </p:nvGrpSpPr>
          <p:grpSpPr bwMode="auto">
            <a:xfrm>
              <a:off x="2304" y="2256"/>
              <a:ext cx="480" cy="240"/>
              <a:chOff x="1920" y="1824"/>
              <a:chExt cx="480" cy="240"/>
            </a:xfrm>
          </p:grpSpPr>
          <p:sp>
            <p:nvSpPr>
              <p:cNvPr id="3088" name="Rectangle 85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Line 86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84" name="Line 87"/>
            <p:cNvSpPr>
              <a:spLocks noChangeShapeType="1"/>
            </p:cNvSpPr>
            <p:nvPr/>
          </p:nvSpPr>
          <p:spPr bwMode="auto">
            <a:xfrm>
              <a:off x="2160" y="182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5" name="Line 88"/>
            <p:cNvSpPr>
              <a:spLocks noChangeShapeType="1"/>
            </p:cNvSpPr>
            <p:nvPr/>
          </p:nvSpPr>
          <p:spPr bwMode="auto">
            <a:xfrm>
              <a:off x="2544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6" name="Line 89"/>
            <p:cNvSpPr>
              <a:spLocks noChangeShapeType="1"/>
            </p:cNvSpPr>
            <p:nvPr/>
          </p:nvSpPr>
          <p:spPr bwMode="auto">
            <a:xfrm>
              <a:off x="2592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7" name="Line 90"/>
            <p:cNvSpPr>
              <a:spLocks noChangeShapeType="1"/>
            </p:cNvSpPr>
            <p:nvPr/>
          </p:nvSpPr>
          <p:spPr bwMode="auto">
            <a:xfrm>
              <a:off x="2928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77" name="Rectangle 91"/>
          <p:cNvSpPr>
            <a:spLocks noChangeArrowheads="1"/>
          </p:cNvSpPr>
          <p:nvPr/>
        </p:nvSpPr>
        <p:spPr bwMode="auto">
          <a:xfrm>
            <a:off x="1219200" y="4343400"/>
            <a:ext cx="6553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spcBef>
                <a:spcPct val="50000"/>
              </a:spcBef>
              <a:buClr>
                <a:srgbClr val="009900"/>
              </a:buClr>
              <a:buSzPct val="70000"/>
              <a:buFont typeface="Wingdings" pitchFamily="2" charset="2"/>
              <a:buChar char="q"/>
            </a:pPr>
            <a:r>
              <a:rPr lang="zh-TW" altLang="en-US" sz="2800" b="1" dirty="0">
                <a:ea typeface="新細明體" pitchFamily="18" charset="-120"/>
              </a:rPr>
              <a:t> 4.1  </a:t>
            </a:r>
            <a:r>
              <a:rPr lang="en-US" altLang="zh-TW" sz="2800" b="1" dirty="0">
                <a:ea typeface="新細明體" pitchFamily="18" charset="-120"/>
              </a:rPr>
              <a:t>The Hierarchical Model</a:t>
            </a:r>
          </a:p>
          <a:p>
            <a:pPr lvl="2" algn="l">
              <a:spcBef>
                <a:spcPct val="50000"/>
              </a:spcBef>
              <a:buClr>
                <a:srgbClr val="009900"/>
              </a:buClr>
              <a:buSzPct val="70000"/>
              <a:buFont typeface="Wingdings" pitchFamily="2" charset="2"/>
              <a:buChar char="q"/>
            </a:pPr>
            <a:r>
              <a:rPr lang="zh-TW" altLang="en-US" sz="2800" b="1" dirty="0">
                <a:ea typeface="新細明體" pitchFamily="18" charset="-120"/>
              </a:rPr>
              <a:t> 4.2  </a:t>
            </a:r>
            <a:r>
              <a:rPr lang="en-US" altLang="zh-TW" sz="2800" b="1" dirty="0">
                <a:ea typeface="新細明體" pitchFamily="18" charset="-120"/>
              </a:rPr>
              <a:t>IMS</a:t>
            </a:r>
            <a:endParaRPr lang="zh-TW" altLang="en-US" sz="2800" b="1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IMS: </a:t>
            </a:r>
            <a:r>
              <a:rPr lang="en-US" altLang="zh-TW" smtClean="0"/>
              <a:t>Data Definition</a:t>
            </a:r>
            <a:endParaRPr lang="zh-TW" altLang="en-US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79712" y="1371600"/>
            <a:ext cx="7772400" cy="4648200"/>
          </a:xfrm>
          <a:noFill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 smtClean="0"/>
              <a:t>(1) Data Definition</a:t>
            </a:r>
            <a:r>
              <a:rPr lang="en-US" altLang="zh-TW" sz="2000" dirty="0" smtClean="0"/>
              <a:t>       </a:t>
            </a:r>
            <a:r>
              <a:rPr lang="en-US" altLang="zh-TW" sz="1500" dirty="0" smtClean="0"/>
              <a:t>e.g. Educational Database (p.4-3)</a:t>
            </a:r>
            <a:endParaRPr lang="en-US" altLang="zh-TW" sz="2000" dirty="0" smtClean="0"/>
          </a:p>
          <a:p>
            <a:pPr lvl="2" eaLnBrk="1" hangingPunct="1">
              <a:buFontTx/>
              <a:buNone/>
            </a:pPr>
            <a:r>
              <a:rPr lang="en-US" altLang="zh-TW" sz="800" dirty="0" smtClean="0"/>
              <a:t> 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500" b="1" dirty="0" smtClean="0"/>
              <a:t>   </a:t>
            </a:r>
            <a:r>
              <a:rPr lang="en-US" altLang="zh-TW" sz="1600" b="1" dirty="0" smtClean="0"/>
              <a:t>1  DBD      NAME=EDUCPDBD, </a:t>
            </a:r>
            <a:r>
              <a:rPr lang="en-US" altLang="zh-TW" sz="1600" b="1" u="sng" dirty="0" smtClean="0"/>
              <a:t>ACCESS=HSAM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v 2  </a:t>
            </a:r>
            <a:r>
              <a:rPr lang="en-US" altLang="zh-TW" sz="1600" b="1" u="sng" dirty="0" smtClean="0"/>
              <a:t>SEGM</a:t>
            </a:r>
            <a:r>
              <a:rPr lang="en-US" altLang="zh-TW" sz="1600" b="1" dirty="0" smtClean="0"/>
              <a:t>   NAME=COURSE, </a:t>
            </a:r>
            <a:r>
              <a:rPr lang="en-US" altLang="zh-TW" sz="1600" b="1" u="sng" dirty="0" smtClean="0"/>
              <a:t>BYTES=36</a:t>
            </a:r>
            <a:endParaRPr lang="en-US" altLang="zh-TW" sz="1600" b="1" dirty="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zh-TW" altLang="en-US" sz="1600" b="1" dirty="0" smtClean="0"/>
              <a:t>   3  </a:t>
            </a:r>
            <a:r>
              <a:rPr lang="en-US" altLang="zh-TW" sz="1600" b="1" dirty="0" smtClean="0"/>
              <a:t>FIELD   NAME=(</a:t>
            </a:r>
            <a:r>
              <a:rPr lang="en-US" altLang="zh-TW" sz="1600" b="1" u="sng" dirty="0" smtClean="0"/>
              <a:t>COURSE#</a:t>
            </a:r>
            <a:r>
              <a:rPr lang="en-US" altLang="zh-TW" sz="1600" b="1" dirty="0" smtClean="0"/>
              <a:t>, SEQ), </a:t>
            </a:r>
            <a:r>
              <a:rPr lang="en-US" altLang="zh-TW" sz="1600" b="1" u="sng" dirty="0" smtClean="0"/>
              <a:t>BYTES=3</a:t>
            </a:r>
            <a:r>
              <a:rPr lang="en-US" altLang="zh-TW" sz="1600" b="1" dirty="0" smtClean="0"/>
              <a:t>, </a:t>
            </a:r>
            <a:r>
              <a:rPr lang="en-US" altLang="zh-TW" sz="1600" b="1" u="sng" dirty="0" smtClean="0"/>
              <a:t>START=1</a:t>
            </a:r>
            <a:endParaRPr lang="en-US" altLang="zh-TW" sz="1600" b="1" dirty="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 4  FIELD   NAME=</a:t>
            </a:r>
            <a:r>
              <a:rPr lang="en-US" altLang="zh-TW" sz="1600" b="1" u="sng" dirty="0" smtClean="0"/>
              <a:t>TITLE</a:t>
            </a:r>
            <a:r>
              <a:rPr lang="en-US" altLang="zh-TW" sz="1600" b="1" dirty="0" smtClean="0"/>
              <a:t>, </a:t>
            </a:r>
            <a:r>
              <a:rPr lang="en-US" altLang="zh-TW" sz="1600" b="1" u="sng" dirty="0" smtClean="0"/>
              <a:t>BYTES=33</a:t>
            </a:r>
            <a:r>
              <a:rPr lang="en-US" altLang="zh-TW" sz="1600" b="1" dirty="0" smtClean="0"/>
              <a:t>, </a:t>
            </a:r>
            <a:r>
              <a:rPr lang="en-US" altLang="zh-TW" sz="1600" b="1" u="sng" dirty="0" smtClean="0"/>
              <a:t>START=4</a:t>
            </a:r>
            <a:endParaRPr lang="en-US" altLang="zh-TW" sz="1600" b="1" dirty="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v 5  </a:t>
            </a:r>
            <a:r>
              <a:rPr lang="en-US" altLang="zh-TW" sz="1600" b="1" u="sng" dirty="0" smtClean="0"/>
              <a:t>SEGM</a:t>
            </a:r>
            <a:r>
              <a:rPr lang="en-US" altLang="zh-TW" sz="1600" b="1" dirty="0" smtClean="0"/>
              <a:t>   NAME=PREREQ, </a:t>
            </a:r>
            <a:r>
              <a:rPr lang="en-US" altLang="zh-TW" sz="1600" b="1" u="sng" dirty="0" smtClean="0"/>
              <a:t>PARENT=COURSE</a:t>
            </a:r>
            <a:r>
              <a:rPr lang="en-US" altLang="zh-TW" sz="1600" b="1" dirty="0" smtClean="0"/>
              <a:t>, BYTES=3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 6  FIELD  NAME=(PREREQ#, SEQ), BYTES=3, START=1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v 7  </a:t>
            </a:r>
            <a:r>
              <a:rPr lang="en-US" altLang="zh-TW" sz="1600" b="1" u="sng" dirty="0" smtClean="0"/>
              <a:t>SEGM</a:t>
            </a:r>
            <a:r>
              <a:rPr lang="en-US" altLang="zh-TW" sz="1600" b="1" dirty="0" smtClean="0"/>
              <a:t>   NAME=OFFERING, PARENT=COURSE, BYTES=21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 8  FIELD   NAME=(OFF#, SEQ), BYTES=3, START=1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 9  FIELD   NAME=DATE, BYTES=6, START=4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10 FIELD   NAME=LOCATION, BYTES=12, START=10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v11 </a:t>
            </a:r>
            <a:r>
              <a:rPr lang="en-US" altLang="zh-TW" sz="1600" b="1" u="sng" dirty="0" smtClean="0"/>
              <a:t>SEGM</a:t>
            </a:r>
            <a:r>
              <a:rPr lang="en-US" altLang="zh-TW" sz="1600" b="1" dirty="0" smtClean="0"/>
              <a:t>   NAME=TEACHER, PARENT=OFFERING, BYTES=24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12 FIELD   NAME=(EMP#, SEQ), BYTES=6, START=1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13 FIELD   NAME=NAME, BYTES=18, START=7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v14 </a:t>
            </a:r>
            <a:r>
              <a:rPr lang="en-US" altLang="zh-TW" sz="1600" b="1" u="sng" dirty="0" smtClean="0"/>
              <a:t>SEGM</a:t>
            </a:r>
            <a:r>
              <a:rPr lang="en-US" altLang="zh-TW" sz="1600" b="1" dirty="0" smtClean="0"/>
              <a:t>   NAME=STUDENT, PARENT=OFFERING, BYTES=25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15 FIELD   NAME=(EMP#, SEQ), BYTES=6, START=1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16 FIELD   NAME=NAME, BYTES=18, START=7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600" b="1" dirty="0" smtClean="0"/>
              <a:t>  17 FIELD   NAME=CRADE, BYTES=1, START=25</a:t>
            </a:r>
            <a:endParaRPr lang="zh-TW" alt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772816"/>
            <a:ext cx="298782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IMS: </a:t>
            </a:r>
            <a:r>
              <a:rPr lang="en-US" altLang="zh-TW" smtClean="0"/>
              <a:t>Data Manipulation</a:t>
            </a:r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1371600"/>
            <a:ext cx="8382000" cy="4876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TW" altLang="en-US" sz="2000" b="1" dirty="0" smtClean="0"/>
              <a:t>(2) </a:t>
            </a:r>
            <a:r>
              <a:rPr lang="en-US" altLang="zh-TW" sz="2000" b="1" dirty="0" smtClean="0"/>
              <a:t>Data Manipulation</a:t>
            </a:r>
          </a:p>
          <a:p>
            <a:pPr lvl="2" eaLnBrk="1" hangingPunct="1">
              <a:buFontTx/>
              <a:buNone/>
            </a:pPr>
            <a:r>
              <a:rPr lang="en-US" altLang="zh-TW" dirty="0" smtClean="0"/>
              <a:t>Application program      </a:t>
            </a:r>
            <a:r>
              <a:rPr lang="en-US" altLang="zh-TW" sz="1500" dirty="0" smtClean="0"/>
              <a:t>EDPCB</a:t>
            </a:r>
            <a:endParaRPr lang="en-US" altLang="zh-TW" dirty="0" smtClean="0"/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A PL/I program              </a:t>
            </a:r>
            <a:r>
              <a:rPr lang="en-US" altLang="zh-TW" sz="1600" dirty="0" smtClean="0"/>
              <a:t>STUDENTAREA</a:t>
            </a:r>
            <a:endParaRPr lang="en-US" altLang="zh-TW" sz="1800" dirty="0" smtClean="0"/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  PL/I                                    </a:t>
            </a:r>
            <a:r>
              <a:rPr lang="en-US" altLang="zh-TW" sz="1600" b="1" dirty="0" smtClean="0"/>
              <a:t>CSSA</a:t>
            </a:r>
            <a:endParaRPr lang="en-US" altLang="zh-TW" sz="1800" b="1" dirty="0" smtClean="0"/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                                             OSSA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                                              SSSA   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Call PLITDLI(SIX,GU, EDPCB 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STUDENTAREA, CSSA, 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OSSA, SSSA)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  PL/I</a:t>
            </a:r>
          </a:p>
          <a:p>
            <a:pPr lvl="3" eaLnBrk="1" hangingPunct="1">
              <a:buFontTx/>
              <a:buNone/>
            </a:pPr>
            <a:r>
              <a:rPr lang="en-US" altLang="zh-TW" sz="1800" dirty="0" smtClean="0"/>
              <a:t>               .</a:t>
            </a:r>
          </a:p>
          <a:p>
            <a:pPr lvl="3" eaLnBrk="1" hangingPunct="1">
              <a:buFontTx/>
              <a:buNone/>
            </a:pPr>
            <a:endParaRPr lang="en-US" altLang="zh-TW" sz="1800" dirty="0" smtClean="0"/>
          </a:p>
          <a:p>
            <a:pPr lvl="3"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endParaRPr lang="zh-TW" altLang="en-US" sz="2400" dirty="0" smtClean="0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1468885" y="2816225"/>
            <a:ext cx="6334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ea typeface="新細明體" pitchFamily="18" charset="-120"/>
              </a:rPr>
              <a:t>begin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479997" y="5877272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ea typeface="新細明體" pitchFamily="18" charset="-120"/>
              </a:rPr>
              <a:t>end</a:t>
            </a:r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1245047" y="3868738"/>
            <a:ext cx="61913" cy="873125"/>
            <a:chOff x="1206" y="1914"/>
            <a:chExt cx="39" cy="550"/>
          </a:xfrm>
        </p:grpSpPr>
        <p:sp>
          <p:nvSpPr>
            <p:cNvPr id="11296" name="Line 14"/>
            <p:cNvSpPr>
              <a:spLocks noChangeShapeType="1"/>
            </p:cNvSpPr>
            <p:nvPr/>
          </p:nvSpPr>
          <p:spPr bwMode="auto">
            <a:xfrm>
              <a:off x="1245" y="1914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7" name="Line 15"/>
            <p:cNvSpPr>
              <a:spLocks noChangeShapeType="1"/>
            </p:cNvSpPr>
            <p:nvPr/>
          </p:nvSpPr>
          <p:spPr bwMode="auto">
            <a:xfrm>
              <a:off x="1206" y="1915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1" name="Group 16"/>
          <p:cNvGrpSpPr>
            <a:grpSpLocks/>
          </p:cNvGrpSpPr>
          <p:nvPr/>
        </p:nvGrpSpPr>
        <p:grpSpPr bwMode="auto">
          <a:xfrm>
            <a:off x="4674047" y="3944938"/>
            <a:ext cx="61913" cy="873125"/>
            <a:chOff x="3350" y="1920"/>
            <a:chExt cx="39" cy="550"/>
          </a:xfrm>
        </p:grpSpPr>
        <p:sp>
          <p:nvSpPr>
            <p:cNvPr id="11294" name="Line 17"/>
            <p:cNvSpPr>
              <a:spLocks noChangeShapeType="1"/>
            </p:cNvSpPr>
            <p:nvPr/>
          </p:nvSpPr>
          <p:spPr bwMode="auto">
            <a:xfrm>
              <a:off x="3389" y="1920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Line 18"/>
            <p:cNvSpPr>
              <a:spLocks noChangeShapeType="1"/>
            </p:cNvSpPr>
            <p:nvPr/>
          </p:nvSpPr>
          <p:spPr bwMode="auto">
            <a:xfrm>
              <a:off x="3350" y="1921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249535" y="4105275"/>
            <a:ext cx="1154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ea typeface="新細明體" pitchFamily="18" charset="-120"/>
              </a:rPr>
              <a:t>PL/I + DL/I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4853435" y="4533900"/>
            <a:ext cx="5762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ea typeface="新細明體" pitchFamily="18" charset="-120"/>
              </a:rPr>
              <a:t>DL/I</a:t>
            </a:r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1076772" y="2974975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1083122" y="2981325"/>
            <a:ext cx="0" cy="311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1092647" y="6078538"/>
            <a:ext cx="38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Line 24"/>
          <p:cNvSpPr>
            <a:spLocks noChangeShapeType="1"/>
          </p:cNvSpPr>
          <p:nvPr/>
        </p:nvSpPr>
        <p:spPr bwMode="auto">
          <a:xfrm>
            <a:off x="971600" y="2610321"/>
            <a:ext cx="0" cy="348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78" name="Group 34"/>
          <p:cNvGrpSpPr>
            <a:grpSpLocks/>
          </p:cNvGrpSpPr>
          <p:nvPr/>
        </p:nvGrpSpPr>
        <p:grpSpPr bwMode="auto">
          <a:xfrm>
            <a:off x="3419872" y="1460747"/>
            <a:ext cx="2547938" cy="2400300"/>
            <a:chOff x="2544" y="883"/>
            <a:chExt cx="1605" cy="1512"/>
          </a:xfrm>
        </p:grpSpPr>
        <p:sp>
          <p:nvSpPr>
            <p:cNvPr id="11280" name="Rectangle 5"/>
            <p:cNvSpPr>
              <a:spLocks noChangeArrowheads="1"/>
            </p:cNvSpPr>
            <p:nvPr/>
          </p:nvSpPr>
          <p:spPr bwMode="auto">
            <a:xfrm>
              <a:off x="3073" y="1167"/>
              <a:ext cx="9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Rectangle 6"/>
            <p:cNvSpPr>
              <a:spLocks noChangeArrowheads="1"/>
            </p:cNvSpPr>
            <p:nvPr/>
          </p:nvSpPr>
          <p:spPr bwMode="auto">
            <a:xfrm>
              <a:off x="2593" y="1488"/>
              <a:ext cx="1408" cy="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2" name="Rectangle 7"/>
            <p:cNvSpPr>
              <a:spLocks noChangeArrowheads="1"/>
            </p:cNvSpPr>
            <p:nvPr/>
          </p:nvSpPr>
          <p:spPr bwMode="auto">
            <a:xfrm>
              <a:off x="2593" y="1791"/>
              <a:ext cx="71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3" name="Rectangle 8"/>
            <p:cNvSpPr>
              <a:spLocks noChangeArrowheads="1"/>
            </p:cNvSpPr>
            <p:nvPr/>
          </p:nvSpPr>
          <p:spPr bwMode="auto">
            <a:xfrm>
              <a:off x="2593" y="1971"/>
              <a:ext cx="71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4" name="Rectangle 9"/>
            <p:cNvSpPr>
              <a:spLocks noChangeArrowheads="1"/>
            </p:cNvSpPr>
            <p:nvPr/>
          </p:nvSpPr>
          <p:spPr bwMode="auto">
            <a:xfrm>
              <a:off x="2593" y="2139"/>
              <a:ext cx="71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5" name="Rectangle 10"/>
            <p:cNvSpPr>
              <a:spLocks noChangeArrowheads="1"/>
            </p:cNvSpPr>
            <p:nvPr/>
          </p:nvSpPr>
          <p:spPr bwMode="auto">
            <a:xfrm>
              <a:off x="2544" y="912"/>
              <a:ext cx="1605" cy="14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Line 25"/>
            <p:cNvSpPr>
              <a:spLocks noChangeShapeType="1"/>
            </p:cNvSpPr>
            <p:nvPr/>
          </p:nvSpPr>
          <p:spPr bwMode="auto">
            <a:xfrm>
              <a:off x="3388" y="11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7" name="Line 26"/>
            <p:cNvSpPr>
              <a:spLocks noChangeShapeType="1"/>
            </p:cNvSpPr>
            <p:nvPr/>
          </p:nvSpPr>
          <p:spPr bwMode="auto">
            <a:xfrm>
              <a:off x="3484" y="11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8" name="Line 27"/>
            <p:cNvSpPr>
              <a:spLocks noChangeShapeType="1"/>
            </p:cNvSpPr>
            <p:nvPr/>
          </p:nvSpPr>
          <p:spPr bwMode="auto">
            <a:xfrm>
              <a:off x="3628" y="11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9" name="Line 28"/>
            <p:cNvSpPr>
              <a:spLocks noChangeShapeType="1"/>
            </p:cNvSpPr>
            <p:nvPr/>
          </p:nvSpPr>
          <p:spPr bwMode="auto">
            <a:xfrm>
              <a:off x="3724" y="1248"/>
              <a:ext cx="19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3148" y="1248"/>
              <a:ext cx="19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2956" y="1632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2" name="Line 31"/>
            <p:cNvSpPr>
              <a:spLocks noChangeShapeType="1"/>
            </p:cNvSpPr>
            <p:nvPr/>
          </p:nvSpPr>
          <p:spPr bwMode="auto">
            <a:xfrm>
              <a:off x="3484" y="1632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3" name="Text Box 32"/>
            <p:cNvSpPr txBox="1">
              <a:spLocks noChangeArrowheads="1"/>
            </p:cNvSpPr>
            <p:nvPr/>
          </p:nvSpPr>
          <p:spPr bwMode="auto">
            <a:xfrm>
              <a:off x="2688" y="883"/>
              <a:ext cx="91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TW" sz="1600" b="1" dirty="0">
                  <a:ea typeface="新細明體" pitchFamily="18" charset="-120"/>
                </a:rPr>
                <a:t>Working Area</a:t>
              </a:r>
            </a:p>
          </p:txBody>
        </p:sp>
      </p:grpSp>
      <p:sp>
        <p:nvSpPr>
          <p:cNvPr id="11279" name="Rectangle 33"/>
          <p:cNvSpPr>
            <a:spLocks noChangeArrowheads="1"/>
          </p:cNvSpPr>
          <p:nvPr/>
        </p:nvSpPr>
        <p:spPr bwMode="auto">
          <a:xfrm>
            <a:off x="1648272" y="5410200"/>
            <a:ext cx="4572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spcBef>
                <a:spcPct val="50000"/>
              </a:spcBef>
              <a:buSzPct val="100000"/>
            </a:pPr>
            <a:endParaRPr lang="en-US" altLang="zh-TW" b="1" dirty="0">
              <a:ea typeface="新細明體" pitchFamily="18" charset="-120"/>
            </a:endParaRPr>
          </a:p>
          <a:p>
            <a:pPr lvl="3" eaLnBrk="0" hangingPunct="0">
              <a:spcBef>
                <a:spcPct val="50000"/>
              </a:spcBef>
              <a:buSzPct val="100000"/>
            </a:pPr>
            <a:r>
              <a:rPr lang="en-US" altLang="zh-TW" b="1" dirty="0">
                <a:ea typeface="新細明體" pitchFamily="18" charset="-120"/>
              </a:rPr>
              <a:t>PL/I to DL/I --&gt; into IMS</a:t>
            </a:r>
            <a:endParaRPr lang="zh-TW" altLang="en-US" b="1" dirty="0">
              <a:ea typeface="新細明體" pitchFamily="18" charset="-12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90923"/>
            <a:ext cx="2987824" cy="38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712" y="260648"/>
            <a:ext cx="7344816" cy="838200"/>
          </a:xfrm>
        </p:spPr>
        <p:txBody>
          <a:bodyPr/>
          <a:lstStyle/>
          <a:p>
            <a:pPr lvl="3" algn="l" eaLnBrk="1" hangingPunct="1"/>
            <a:r>
              <a:rPr lang="en-US" altLang="zh-TW" sz="2400" dirty="0"/>
              <a:t>Call PLITDLI(SIX,GU, </a:t>
            </a:r>
            <a:r>
              <a:rPr lang="en-US" altLang="zh-TW" sz="2400" dirty="0" smtClean="0"/>
              <a:t>EDPCB, STUDENTAREA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CSSA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OSSA</a:t>
            </a:r>
            <a:r>
              <a:rPr lang="en-US" altLang="zh-TW" sz="2400" dirty="0"/>
              <a:t>, SSSA)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56592" y="1556792"/>
            <a:ext cx="8382000" cy="4648200"/>
          </a:xfrm>
        </p:spPr>
        <p:txBody>
          <a:bodyPr/>
          <a:lstStyle/>
          <a:p>
            <a:pPr lvl="2" eaLnBrk="1" hangingPunct="1"/>
            <a:r>
              <a:rPr lang="en-US" altLang="zh-TW" sz="2000" dirty="0" smtClean="0"/>
              <a:t>SIX: six arguments will be used</a:t>
            </a:r>
          </a:p>
          <a:p>
            <a:pPr lvl="2" eaLnBrk="1" hangingPunct="1"/>
            <a:r>
              <a:rPr lang="en-US" altLang="zh-TW" sz="2000" dirty="0" smtClean="0"/>
              <a:t>GU: get unique, and operator</a:t>
            </a:r>
          </a:p>
          <a:p>
            <a:pPr lvl="2" eaLnBrk="1" hangingPunct="1"/>
            <a:r>
              <a:rPr lang="en-US" altLang="zh-TW" sz="2000" dirty="0" smtClean="0"/>
              <a:t>EDPCB </a:t>
            </a:r>
            <a:r>
              <a:rPr lang="en-US" altLang="zh-TW" sz="1800" dirty="0" smtClean="0"/>
              <a:t>(Communication Block)</a:t>
            </a:r>
            <a:r>
              <a:rPr lang="en-US" altLang="zh-TW" sz="2000" dirty="0" smtClean="0"/>
              <a:t>: </a:t>
            </a:r>
          </a:p>
          <a:p>
            <a:pPr lvl="3" eaLnBrk="1" hangingPunct="1"/>
            <a:r>
              <a:rPr lang="en-US" altLang="zh-TW" sz="1800" dirty="0" smtClean="0"/>
              <a:t>a cursor and a </a:t>
            </a:r>
            <a:r>
              <a:rPr lang="en-US" altLang="zh-TW" sz="1800" u="sng" dirty="0" smtClean="0"/>
              <a:t>feedback area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2000" dirty="0" smtClean="0"/>
              <a:t>                   (SQLCA in DB2) </a:t>
            </a:r>
            <a:r>
              <a:rPr lang="en-US" altLang="zh-TW" sz="1600" dirty="0" smtClean="0"/>
              <a:t>(ref. p.2-41)</a:t>
            </a:r>
          </a:p>
          <a:p>
            <a:pPr lvl="2" eaLnBrk="1" hangingPunct="1"/>
            <a:r>
              <a:rPr lang="en-US" altLang="zh-TW" sz="2000" dirty="0" smtClean="0"/>
              <a:t>STUDENTAREA: I/O area, a buffer</a:t>
            </a:r>
          </a:p>
          <a:p>
            <a:pPr lvl="2" eaLnBrk="1" hangingPunct="1"/>
            <a:r>
              <a:rPr lang="en-US" altLang="zh-TW" sz="2000" dirty="0" smtClean="0"/>
              <a:t>SSA: </a:t>
            </a:r>
            <a:r>
              <a:rPr lang="en-US" altLang="zh-TW" sz="2000" u="sng" dirty="0" smtClean="0"/>
              <a:t>S</a:t>
            </a:r>
            <a:r>
              <a:rPr lang="en-US" altLang="zh-TW" sz="2000" dirty="0" smtClean="0"/>
              <a:t>egment </a:t>
            </a:r>
            <a:r>
              <a:rPr lang="en-US" altLang="zh-TW" sz="2000" u="sng" dirty="0" smtClean="0"/>
              <a:t>S</a:t>
            </a:r>
            <a:r>
              <a:rPr lang="en-US" altLang="zh-TW" sz="2000" dirty="0" smtClean="0"/>
              <a:t>earch </a:t>
            </a:r>
            <a:r>
              <a:rPr lang="en-US" altLang="zh-TW" sz="2000" u="sng" dirty="0" smtClean="0"/>
              <a:t>A</a:t>
            </a:r>
            <a:r>
              <a:rPr lang="en-US" altLang="zh-TW" sz="2000" dirty="0" smtClean="0"/>
              <a:t>rguments </a:t>
            </a:r>
          </a:p>
          <a:p>
            <a:pPr lvl="2" eaLnBrk="1" hangingPunct="1"/>
            <a:r>
              <a:rPr lang="en-US" altLang="zh-TW" sz="2000" dirty="0" smtClean="0"/>
              <a:t>CSSA: Course, OSSA: Offering, and SSSA: Student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/>
              <a:t>    e.g.  </a:t>
            </a:r>
          </a:p>
          <a:p>
            <a:pPr lvl="3" eaLnBrk="1" hangingPunct="1"/>
            <a:r>
              <a:rPr lang="en-US" altLang="zh-TW" sz="1600" dirty="0" smtClean="0"/>
              <a:t>CSSA: Course where TITLE='DBMS'</a:t>
            </a:r>
          </a:p>
          <a:p>
            <a:pPr lvl="3" eaLnBrk="1" hangingPunct="1"/>
            <a:r>
              <a:rPr lang="en-US" altLang="zh-TW" sz="1600" dirty="0" smtClean="0"/>
              <a:t>OSSA: Offering where DATE='85/9/1'</a:t>
            </a:r>
          </a:p>
          <a:p>
            <a:pPr lvl="3" eaLnBrk="1" hangingPunct="1"/>
            <a:r>
              <a:rPr lang="en-US" altLang="zh-TW" sz="1600" dirty="0" smtClean="0"/>
              <a:t>SSSA: Student where GRADE=‘3'</a:t>
            </a:r>
          </a:p>
          <a:p>
            <a:pPr eaLnBrk="1" hangingPunct="1"/>
            <a:endParaRPr lang="zh-TW" altLang="en-US" sz="2000" dirty="0" smtClean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289216" y="4749195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365416" y="4749195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851920" y="5613291"/>
            <a:ext cx="9602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ea typeface="新細明體" pitchFamily="18" charset="-120"/>
              </a:rPr>
              <a:t>condition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06821"/>
            <a:ext cx="2592288" cy="309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3015678" y="1484784"/>
            <a:ext cx="4076602" cy="2376264"/>
            <a:chOff x="1891208" y="1484784"/>
            <a:chExt cx="4076602" cy="2376264"/>
          </a:xfrm>
        </p:grpSpPr>
        <p:grpSp>
          <p:nvGrpSpPr>
            <p:cNvPr id="25" name="群組 24"/>
            <p:cNvGrpSpPr/>
            <p:nvPr/>
          </p:nvGrpSpPr>
          <p:grpSpPr>
            <a:xfrm>
              <a:off x="3419872" y="1484784"/>
              <a:ext cx="2547938" cy="2376264"/>
              <a:chOff x="3419872" y="1484784"/>
              <a:chExt cx="2547938" cy="2376264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4259660" y="1911598"/>
                <a:ext cx="14732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497660" y="2421185"/>
                <a:ext cx="2235200" cy="2317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3497660" y="2902198"/>
                <a:ext cx="1130300" cy="2730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3497660" y="3187948"/>
                <a:ext cx="1130300" cy="2730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3497660" y="3454648"/>
                <a:ext cx="1130300" cy="2730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3419872" y="1506785"/>
                <a:ext cx="2547938" cy="23542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4759722" y="188778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4912122" y="188778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5140722" y="188778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5293122" y="2040185"/>
                <a:ext cx="30480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378722" y="2040185"/>
                <a:ext cx="30480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073922" y="2649785"/>
                <a:ext cx="0" cy="22860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912122" y="2649785"/>
                <a:ext cx="0" cy="22860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Text Box 32"/>
              <p:cNvSpPr txBox="1">
                <a:spLocks noChangeArrowheads="1"/>
              </p:cNvSpPr>
              <p:nvPr/>
            </p:nvSpPr>
            <p:spPr bwMode="auto">
              <a:xfrm>
                <a:off x="3648472" y="1484784"/>
                <a:ext cx="1447800" cy="312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TW" sz="1600" b="1" dirty="0">
                    <a:ea typeface="新細明體" pitchFamily="18" charset="-120"/>
                  </a:rPr>
                  <a:t>Working Area</a:t>
                </a: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4670951" y="2902198"/>
              <a:ext cx="7745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CSSA</a:t>
              </a:r>
            </a:p>
            <a:p>
              <a:r>
                <a:rPr lang="en-US" altLang="zh-TW" dirty="0" smtClean="0"/>
                <a:t>OSSA</a:t>
              </a:r>
            </a:p>
            <a:p>
              <a:r>
                <a:rPr lang="en-US" altLang="zh-TW" dirty="0" smtClean="0"/>
                <a:t>SSSA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891208" y="2154342"/>
              <a:ext cx="3256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3" eaLnBrk="1" hangingPunct="1">
                <a:buFontTx/>
                <a:buNone/>
              </a:pPr>
              <a:r>
                <a:rPr lang="en-US" altLang="zh-TW" sz="1600" dirty="0"/>
                <a:t>STUDENTAREA</a:t>
              </a:r>
              <a:endParaRPr lang="en-US" altLang="zh-TW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12066" y="1896065"/>
              <a:ext cx="17668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2" eaLnBrk="1" hangingPunct="1">
                <a:buFontTx/>
                <a:buNone/>
              </a:pPr>
              <a:r>
                <a:rPr lang="en-US" altLang="zh-TW" sz="1600" dirty="0"/>
                <a:t>EDPCB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Hierarchical Model: Occurrence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smtClean="0"/>
              <a:t>Occurrence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smtClean="0"/>
          </a:p>
          <a:p>
            <a:pPr eaLnBrk="1" hangingPunct="1"/>
            <a:endParaRPr lang="zh-TW" altLang="en-US" smtClean="0"/>
          </a:p>
        </p:txBody>
      </p:sp>
      <p:grpSp>
        <p:nvGrpSpPr>
          <p:cNvPr id="6149" name="Group 92"/>
          <p:cNvGrpSpPr>
            <a:grpSpLocks/>
          </p:cNvGrpSpPr>
          <p:nvPr/>
        </p:nvGrpSpPr>
        <p:grpSpPr bwMode="auto">
          <a:xfrm>
            <a:off x="2860675" y="1701822"/>
            <a:ext cx="5791200" cy="3852314"/>
            <a:chOff x="1632" y="1344"/>
            <a:chExt cx="3648" cy="2488"/>
          </a:xfrm>
        </p:grpSpPr>
        <p:grpSp>
          <p:nvGrpSpPr>
            <p:cNvPr id="6152" name="Group 90"/>
            <p:cNvGrpSpPr>
              <a:grpSpLocks/>
            </p:cNvGrpSpPr>
            <p:nvPr/>
          </p:nvGrpSpPr>
          <p:grpSpPr bwMode="auto">
            <a:xfrm>
              <a:off x="2672" y="1344"/>
              <a:ext cx="1209" cy="251"/>
              <a:chOff x="2672" y="1344"/>
              <a:chExt cx="1209" cy="251"/>
            </a:xfrm>
          </p:grpSpPr>
          <p:sp>
            <p:nvSpPr>
              <p:cNvPr id="6203" name="Rectangle 33"/>
              <p:cNvSpPr>
                <a:spLocks noChangeArrowheads="1"/>
              </p:cNvSpPr>
              <p:nvPr/>
            </p:nvSpPr>
            <p:spPr bwMode="auto">
              <a:xfrm>
                <a:off x="2672" y="1344"/>
                <a:ext cx="601" cy="2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M95</a:t>
                </a:r>
              </a:p>
            </p:txBody>
          </p:sp>
          <p:sp>
            <p:nvSpPr>
              <p:cNvPr id="6204" name="Rectangle 34"/>
              <p:cNvSpPr>
                <a:spLocks noChangeArrowheads="1"/>
              </p:cNvSpPr>
              <p:nvPr/>
            </p:nvSpPr>
            <p:spPr bwMode="auto">
              <a:xfrm>
                <a:off x="3280" y="1344"/>
                <a:ext cx="601" cy="2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N.N.</a:t>
                </a:r>
              </a:p>
            </p:txBody>
          </p:sp>
        </p:grpSp>
        <p:sp>
          <p:nvSpPr>
            <p:cNvPr id="6153" name="Rectangle 35"/>
            <p:cNvSpPr>
              <a:spLocks noChangeArrowheads="1"/>
            </p:cNvSpPr>
            <p:nvPr/>
          </p:nvSpPr>
          <p:spPr bwMode="auto">
            <a:xfrm>
              <a:off x="2022" y="2291"/>
              <a:ext cx="413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M19</a:t>
              </a:r>
            </a:p>
          </p:txBody>
        </p:sp>
        <p:sp>
          <p:nvSpPr>
            <p:cNvPr id="6154" name="Rectangle 36"/>
            <p:cNvSpPr>
              <a:spLocks noChangeArrowheads="1"/>
            </p:cNvSpPr>
            <p:nvPr/>
          </p:nvSpPr>
          <p:spPr bwMode="auto">
            <a:xfrm>
              <a:off x="3212" y="2285"/>
              <a:ext cx="487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5" name="Rectangle 37"/>
            <p:cNvSpPr>
              <a:spLocks noChangeArrowheads="1"/>
            </p:cNvSpPr>
            <p:nvPr/>
          </p:nvSpPr>
          <p:spPr bwMode="auto">
            <a:xfrm>
              <a:off x="3706" y="2285"/>
              <a:ext cx="48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6" name="Rectangle 38"/>
            <p:cNvSpPr>
              <a:spLocks noChangeArrowheads="1"/>
            </p:cNvSpPr>
            <p:nvPr/>
          </p:nvSpPr>
          <p:spPr bwMode="auto">
            <a:xfrm>
              <a:off x="4201" y="2285"/>
              <a:ext cx="487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7" name="Rectangle 39"/>
            <p:cNvSpPr>
              <a:spLocks noChangeArrowheads="1"/>
            </p:cNvSpPr>
            <p:nvPr/>
          </p:nvSpPr>
          <p:spPr bwMode="auto">
            <a:xfrm>
              <a:off x="3301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8" name="Rectangle 40"/>
            <p:cNvSpPr>
              <a:spLocks noChangeArrowheads="1"/>
            </p:cNvSpPr>
            <p:nvPr/>
          </p:nvSpPr>
          <p:spPr bwMode="auto">
            <a:xfrm>
              <a:off x="3909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9" name="Rectangle 41"/>
            <p:cNvSpPr>
              <a:spLocks noChangeArrowheads="1"/>
            </p:cNvSpPr>
            <p:nvPr/>
          </p:nvSpPr>
          <p:spPr bwMode="auto">
            <a:xfrm>
              <a:off x="4516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0" name="Rectangle 42"/>
            <p:cNvSpPr>
              <a:spLocks noChangeArrowheads="1"/>
            </p:cNvSpPr>
            <p:nvPr/>
          </p:nvSpPr>
          <p:spPr bwMode="auto">
            <a:xfrm>
              <a:off x="1802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T003</a:t>
              </a:r>
            </a:p>
          </p:txBody>
        </p:sp>
        <p:sp>
          <p:nvSpPr>
            <p:cNvPr id="6161" name="Rectangle 43"/>
            <p:cNvSpPr>
              <a:spLocks noChangeArrowheads="1"/>
            </p:cNvSpPr>
            <p:nvPr/>
          </p:nvSpPr>
          <p:spPr bwMode="auto">
            <a:xfrm>
              <a:off x="2410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Yang</a:t>
              </a:r>
            </a:p>
          </p:txBody>
        </p:sp>
        <p:sp>
          <p:nvSpPr>
            <p:cNvPr id="6162" name="Freeform 44"/>
            <p:cNvSpPr>
              <a:spLocks/>
            </p:cNvSpPr>
            <p:nvPr/>
          </p:nvSpPr>
          <p:spPr bwMode="auto">
            <a:xfrm>
              <a:off x="2245" y="1777"/>
              <a:ext cx="487" cy="506"/>
            </a:xfrm>
            <a:custGeom>
              <a:avLst/>
              <a:gdLst>
                <a:gd name="T0" fmla="*/ 486 w 577"/>
                <a:gd name="T1" fmla="*/ 0 h 761"/>
                <a:gd name="T2" fmla="*/ 486 w 577"/>
                <a:gd name="T3" fmla="*/ 285 h 761"/>
                <a:gd name="T4" fmla="*/ 0 w 577"/>
                <a:gd name="T5" fmla="*/ 285 h 761"/>
                <a:gd name="T6" fmla="*/ 0 w 577"/>
                <a:gd name="T7" fmla="*/ 505 h 7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1">
                  <a:moveTo>
                    <a:pt x="576" y="0"/>
                  </a:moveTo>
                  <a:lnTo>
                    <a:pt x="576" y="428"/>
                  </a:lnTo>
                  <a:lnTo>
                    <a:pt x="0" y="428"/>
                  </a:lnTo>
                  <a:lnTo>
                    <a:pt x="0" y="7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Freeform 45"/>
            <p:cNvSpPr>
              <a:spLocks/>
            </p:cNvSpPr>
            <p:nvPr/>
          </p:nvSpPr>
          <p:spPr bwMode="auto">
            <a:xfrm>
              <a:off x="2731" y="2059"/>
              <a:ext cx="1175" cy="224"/>
            </a:xfrm>
            <a:custGeom>
              <a:avLst/>
              <a:gdLst>
                <a:gd name="T0" fmla="*/ 0 w 1393"/>
                <a:gd name="T1" fmla="*/ 0 h 337"/>
                <a:gd name="T2" fmla="*/ 1174 w 1393"/>
                <a:gd name="T3" fmla="*/ 0 h 337"/>
                <a:gd name="T4" fmla="*/ 1174 w 1393"/>
                <a:gd name="T5" fmla="*/ 223 h 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3" h="337">
                  <a:moveTo>
                    <a:pt x="0" y="0"/>
                  </a:moveTo>
                  <a:lnTo>
                    <a:pt x="1392" y="0"/>
                  </a:lnTo>
                  <a:lnTo>
                    <a:pt x="1392" y="3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4" name="Freeform 46"/>
            <p:cNvSpPr>
              <a:spLocks/>
            </p:cNvSpPr>
            <p:nvPr/>
          </p:nvSpPr>
          <p:spPr bwMode="auto">
            <a:xfrm>
              <a:off x="2771" y="2557"/>
              <a:ext cx="1142" cy="685"/>
            </a:xfrm>
            <a:custGeom>
              <a:avLst/>
              <a:gdLst>
                <a:gd name="T0" fmla="*/ 1141 w 1353"/>
                <a:gd name="T1" fmla="*/ 0 h 1029"/>
                <a:gd name="T2" fmla="*/ 1141 w 1353"/>
                <a:gd name="T3" fmla="*/ 373 h 1029"/>
                <a:gd name="T4" fmla="*/ 0 w 1353"/>
                <a:gd name="T5" fmla="*/ 373 h 1029"/>
                <a:gd name="T6" fmla="*/ 0 w 1353"/>
                <a:gd name="T7" fmla="*/ 684 h 10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53" h="1029">
                  <a:moveTo>
                    <a:pt x="1352" y="0"/>
                  </a:moveTo>
                  <a:lnTo>
                    <a:pt x="1352" y="561"/>
                  </a:lnTo>
                  <a:lnTo>
                    <a:pt x="0" y="561"/>
                  </a:lnTo>
                  <a:lnTo>
                    <a:pt x="0" y="102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5" name="Freeform 47"/>
            <p:cNvSpPr>
              <a:spLocks/>
            </p:cNvSpPr>
            <p:nvPr/>
          </p:nvSpPr>
          <p:spPr bwMode="auto">
            <a:xfrm>
              <a:off x="3905" y="2927"/>
              <a:ext cx="454" cy="315"/>
            </a:xfrm>
            <a:custGeom>
              <a:avLst/>
              <a:gdLst>
                <a:gd name="T0" fmla="*/ 0 w 537"/>
                <a:gd name="T1" fmla="*/ 0 h 473"/>
                <a:gd name="T2" fmla="*/ 453 w 537"/>
                <a:gd name="T3" fmla="*/ 0 h 473"/>
                <a:gd name="T4" fmla="*/ 453 w 537"/>
                <a:gd name="T5" fmla="*/ 314 h 4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7" h="473">
                  <a:moveTo>
                    <a:pt x="0" y="0"/>
                  </a:moveTo>
                  <a:lnTo>
                    <a:pt x="536" y="0"/>
                  </a:lnTo>
                  <a:lnTo>
                    <a:pt x="536" y="4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6" name="Rectangle 48"/>
            <p:cNvSpPr>
              <a:spLocks noChangeArrowheads="1"/>
            </p:cNvSpPr>
            <p:nvPr/>
          </p:nvSpPr>
          <p:spPr bwMode="auto">
            <a:xfrm>
              <a:off x="4220" y="2092"/>
              <a:ext cx="82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Offering</a:t>
              </a:r>
            </a:p>
          </p:txBody>
        </p:sp>
        <p:sp>
          <p:nvSpPr>
            <p:cNvPr id="6167" name="Rectangle 49"/>
            <p:cNvSpPr>
              <a:spLocks noChangeArrowheads="1"/>
            </p:cNvSpPr>
            <p:nvPr/>
          </p:nvSpPr>
          <p:spPr bwMode="auto">
            <a:xfrm>
              <a:off x="1872" y="3075"/>
              <a:ext cx="92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Teacher</a:t>
              </a:r>
            </a:p>
          </p:txBody>
        </p:sp>
        <p:sp>
          <p:nvSpPr>
            <p:cNvPr id="6168" name="Rectangle 50"/>
            <p:cNvSpPr>
              <a:spLocks noChangeArrowheads="1"/>
            </p:cNvSpPr>
            <p:nvPr/>
          </p:nvSpPr>
          <p:spPr bwMode="auto">
            <a:xfrm>
              <a:off x="4527" y="3082"/>
              <a:ext cx="753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Student</a:t>
              </a:r>
            </a:p>
          </p:txBody>
        </p:sp>
        <p:sp>
          <p:nvSpPr>
            <p:cNvPr id="6169" name="Rectangle 51"/>
            <p:cNvSpPr>
              <a:spLocks noChangeArrowheads="1"/>
            </p:cNvSpPr>
            <p:nvPr/>
          </p:nvSpPr>
          <p:spPr bwMode="auto">
            <a:xfrm>
              <a:off x="3082" y="2376"/>
              <a:ext cx="487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0" name="Rectangle 52"/>
            <p:cNvSpPr>
              <a:spLocks noChangeArrowheads="1"/>
            </p:cNvSpPr>
            <p:nvPr/>
          </p:nvSpPr>
          <p:spPr bwMode="auto">
            <a:xfrm>
              <a:off x="3576" y="2376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1" name="Rectangle 53"/>
            <p:cNvSpPr>
              <a:spLocks noChangeArrowheads="1"/>
            </p:cNvSpPr>
            <p:nvPr/>
          </p:nvSpPr>
          <p:spPr bwMode="auto">
            <a:xfrm>
              <a:off x="4071" y="2376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2" name="Rectangle 54"/>
            <p:cNvSpPr>
              <a:spLocks noChangeArrowheads="1"/>
            </p:cNvSpPr>
            <p:nvPr/>
          </p:nvSpPr>
          <p:spPr bwMode="auto">
            <a:xfrm>
              <a:off x="2928" y="2484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6173" name="Rectangle 55"/>
            <p:cNvSpPr>
              <a:spLocks noChangeArrowheads="1"/>
            </p:cNvSpPr>
            <p:nvPr/>
          </p:nvSpPr>
          <p:spPr bwMode="auto">
            <a:xfrm>
              <a:off x="3423" y="2484"/>
              <a:ext cx="487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85/9/1</a:t>
              </a:r>
            </a:p>
          </p:txBody>
        </p:sp>
        <p:sp>
          <p:nvSpPr>
            <p:cNvPr id="6174" name="Rectangle 56"/>
            <p:cNvSpPr>
              <a:spLocks noChangeArrowheads="1"/>
            </p:cNvSpPr>
            <p:nvPr/>
          </p:nvSpPr>
          <p:spPr bwMode="auto">
            <a:xfrm>
              <a:off x="3917" y="2484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EC210</a:t>
              </a:r>
            </a:p>
          </p:txBody>
        </p:sp>
        <p:sp>
          <p:nvSpPr>
            <p:cNvPr id="6175" name="Rectangle 57"/>
            <p:cNvSpPr>
              <a:spLocks noChangeArrowheads="1"/>
            </p:cNvSpPr>
            <p:nvPr/>
          </p:nvSpPr>
          <p:spPr bwMode="auto">
            <a:xfrm>
              <a:off x="3227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6" name="Rectangle 58"/>
            <p:cNvSpPr>
              <a:spLocks noChangeArrowheads="1"/>
            </p:cNvSpPr>
            <p:nvPr/>
          </p:nvSpPr>
          <p:spPr bwMode="auto">
            <a:xfrm>
              <a:off x="3834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7" name="Rectangle 59"/>
            <p:cNvSpPr>
              <a:spLocks noChangeArrowheads="1"/>
            </p:cNvSpPr>
            <p:nvPr/>
          </p:nvSpPr>
          <p:spPr bwMode="auto">
            <a:xfrm>
              <a:off x="4442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8" name="Rectangle 60"/>
            <p:cNvSpPr>
              <a:spLocks noChangeArrowheads="1"/>
            </p:cNvSpPr>
            <p:nvPr/>
          </p:nvSpPr>
          <p:spPr bwMode="auto">
            <a:xfrm>
              <a:off x="3122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7617503</a:t>
              </a:r>
            </a:p>
          </p:txBody>
        </p:sp>
        <p:sp>
          <p:nvSpPr>
            <p:cNvPr id="6179" name="Rectangle 61"/>
            <p:cNvSpPr>
              <a:spLocks noChangeArrowheads="1"/>
            </p:cNvSpPr>
            <p:nvPr/>
          </p:nvSpPr>
          <p:spPr bwMode="auto">
            <a:xfrm>
              <a:off x="3730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G.Hwang</a:t>
              </a:r>
            </a:p>
          </p:txBody>
        </p:sp>
        <p:sp>
          <p:nvSpPr>
            <p:cNvPr id="6180" name="Rectangle 62"/>
            <p:cNvSpPr>
              <a:spLocks noChangeArrowheads="1"/>
            </p:cNvSpPr>
            <p:nvPr/>
          </p:nvSpPr>
          <p:spPr bwMode="auto">
            <a:xfrm>
              <a:off x="4337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6181" name="Rectangle 63"/>
            <p:cNvSpPr>
              <a:spLocks noChangeArrowheads="1"/>
            </p:cNvSpPr>
            <p:nvPr/>
          </p:nvSpPr>
          <p:spPr bwMode="auto">
            <a:xfrm>
              <a:off x="1932" y="2444"/>
              <a:ext cx="414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M16</a:t>
              </a:r>
            </a:p>
          </p:txBody>
        </p:sp>
        <p:grpSp>
          <p:nvGrpSpPr>
            <p:cNvPr id="6182" name="Group 89"/>
            <p:cNvGrpSpPr>
              <a:grpSpLocks/>
            </p:cNvGrpSpPr>
            <p:nvPr/>
          </p:nvGrpSpPr>
          <p:grpSpPr bwMode="auto">
            <a:xfrm>
              <a:off x="2110" y="1510"/>
              <a:ext cx="1209" cy="250"/>
              <a:chOff x="2110" y="1510"/>
              <a:chExt cx="1209" cy="250"/>
            </a:xfrm>
          </p:grpSpPr>
          <p:sp>
            <p:nvSpPr>
              <p:cNvPr id="6201" name="Rectangle 65"/>
              <p:cNvSpPr>
                <a:spLocks noChangeArrowheads="1"/>
              </p:cNvSpPr>
              <p:nvPr/>
            </p:nvSpPr>
            <p:spPr bwMode="auto">
              <a:xfrm>
                <a:off x="2110" y="1510"/>
                <a:ext cx="601" cy="2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M23</a:t>
                </a:r>
              </a:p>
            </p:txBody>
          </p:sp>
          <p:sp>
            <p:nvSpPr>
              <p:cNvPr id="6202" name="Rectangle 66"/>
              <p:cNvSpPr>
                <a:spLocks noChangeArrowheads="1"/>
              </p:cNvSpPr>
              <p:nvPr/>
            </p:nvSpPr>
            <p:spPr bwMode="auto">
              <a:xfrm>
                <a:off x="2718" y="1510"/>
                <a:ext cx="601" cy="2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DBMS</a:t>
                </a:r>
              </a:p>
            </p:txBody>
          </p:sp>
        </p:grpSp>
        <p:sp>
          <p:nvSpPr>
            <p:cNvPr id="6184" name="Rectangle 68"/>
            <p:cNvSpPr>
              <a:spLocks noChangeArrowheads="1"/>
            </p:cNvSpPr>
            <p:nvPr/>
          </p:nvSpPr>
          <p:spPr bwMode="auto">
            <a:xfrm>
              <a:off x="5019" y="3493"/>
              <a:ext cx="132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5" name="Arc 69"/>
            <p:cNvSpPr>
              <a:spLocks/>
            </p:cNvSpPr>
            <p:nvPr/>
          </p:nvSpPr>
          <p:spPr bwMode="auto">
            <a:xfrm>
              <a:off x="1970" y="1776"/>
              <a:ext cx="326" cy="666"/>
            </a:xfrm>
            <a:custGeom>
              <a:avLst/>
              <a:gdLst>
                <a:gd name="T0" fmla="*/ 0 w 21600"/>
                <a:gd name="T1" fmla="*/ 666 h 21600"/>
                <a:gd name="T2" fmla="*/ 325 w 21600"/>
                <a:gd name="T3" fmla="*/ 0 h 21600"/>
                <a:gd name="T4" fmla="*/ 326 w 21600"/>
                <a:gd name="T5" fmla="*/ 66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6" name="Arc 70"/>
            <p:cNvSpPr>
              <a:spLocks/>
            </p:cNvSpPr>
            <p:nvPr/>
          </p:nvSpPr>
          <p:spPr bwMode="auto">
            <a:xfrm>
              <a:off x="2229" y="2697"/>
              <a:ext cx="158" cy="69"/>
            </a:xfrm>
            <a:custGeom>
              <a:avLst/>
              <a:gdLst>
                <a:gd name="T0" fmla="*/ 158 w 21600"/>
                <a:gd name="T1" fmla="*/ 69 h 21600"/>
                <a:gd name="T2" fmla="*/ 0 w 21600"/>
                <a:gd name="T3" fmla="*/ 0 h 21600"/>
                <a:gd name="T4" fmla="*/ 158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7" name="Arc 71"/>
            <p:cNvSpPr>
              <a:spLocks/>
            </p:cNvSpPr>
            <p:nvPr/>
          </p:nvSpPr>
          <p:spPr bwMode="auto">
            <a:xfrm>
              <a:off x="2392" y="2561"/>
              <a:ext cx="18" cy="205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0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8" name="Arc 72"/>
            <p:cNvSpPr>
              <a:spLocks/>
            </p:cNvSpPr>
            <p:nvPr/>
          </p:nvSpPr>
          <p:spPr bwMode="auto">
            <a:xfrm>
              <a:off x="2451" y="2428"/>
              <a:ext cx="493" cy="360"/>
            </a:xfrm>
            <a:custGeom>
              <a:avLst/>
              <a:gdLst>
                <a:gd name="T0" fmla="*/ 493 w 21600"/>
                <a:gd name="T1" fmla="*/ 360 h 21600"/>
                <a:gd name="T2" fmla="*/ 0 w 21600"/>
                <a:gd name="T3" fmla="*/ 0 h 21600"/>
                <a:gd name="T4" fmla="*/ 493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9" name="Arc 73"/>
            <p:cNvSpPr>
              <a:spLocks/>
            </p:cNvSpPr>
            <p:nvPr/>
          </p:nvSpPr>
          <p:spPr bwMode="auto">
            <a:xfrm>
              <a:off x="2932" y="2719"/>
              <a:ext cx="240" cy="65"/>
            </a:xfrm>
            <a:custGeom>
              <a:avLst/>
              <a:gdLst>
                <a:gd name="T0" fmla="*/ 240 w 21600"/>
                <a:gd name="T1" fmla="*/ 0 h 21600"/>
                <a:gd name="T2" fmla="*/ 0 w 21600"/>
                <a:gd name="T3" fmla="*/ 6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0" name="Rectangle 74"/>
            <p:cNvSpPr>
              <a:spLocks noChangeArrowheads="1"/>
            </p:cNvSpPr>
            <p:nvPr/>
          </p:nvSpPr>
          <p:spPr bwMode="auto">
            <a:xfrm>
              <a:off x="3273" y="2366"/>
              <a:ext cx="19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6191" name="Rectangle 75"/>
            <p:cNvSpPr>
              <a:spLocks noChangeArrowheads="1"/>
            </p:cNvSpPr>
            <p:nvPr/>
          </p:nvSpPr>
          <p:spPr bwMode="auto">
            <a:xfrm>
              <a:off x="3376" y="2263"/>
              <a:ext cx="19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6192" name="Arc 76"/>
            <p:cNvSpPr>
              <a:spLocks/>
            </p:cNvSpPr>
            <p:nvPr/>
          </p:nvSpPr>
          <p:spPr bwMode="auto">
            <a:xfrm>
              <a:off x="2618" y="3498"/>
              <a:ext cx="504" cy="334"/>
            </a:xfrm>
            <a:custGeom>
              <a:avLst/>
              <a:gdLst>
                <a:gd name="T0" fmla="*/ 504 w 21600"/>
                <a:gd name="T1" fmla="*/ 334 h 21600"/>
                <a:gd name="T2" fmla="*/ 0 w 21600"/>
                <a:gd name="T3" fmla="*/ 0 h 21600"/>
                <a:gd name="T4" fmla="*/ 504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3" name="Arc 77"/>
            <p:cNvSpPr>
              <a:spLocks/>
            </p:cNvSpPr>
            <p:nvPr/>
          </p:nvSpPr>
          <p:spPr bwMode="auto">
            <a:xfrm>
              <a:off x="3126" y="3732"/>
              <a:ext cx="305" cy="100"/>
            </a:xfrm>
            <a:custGeom>
              <a:avLst/>
              <a:gdLst>
                <a:gd name="T0" fmla="*/ 305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4" name="Arc 78"/>
            <p:cNvSpPr>
              <a:spLocks/>
            </p:cNvSpPr>
            <p:nvPr/>
          </p:nvSpPr>
          <p:spPr bwMode="auto">
            <a:xfrm>
              <a:off x="4802" y="3741"/>
              <a:ext cx="190" cy="65"/>
            </a:xfrm>
            <a:custGeom>
              <a:avLst/>
              <a:gdLst>
                <a:gd name="T0" fmla="*/ 186 w 21600"/>
                <a:gd name="T1" fmla="*/ 65 h 21596"/>
                <a:gd name="T2" fmla="*/ 0 w 21600"/>
                <a:gd name="T3" fmla="*/ 0 h 21596"/>
                <a:gd name="T4" fmla="*/ 190 w 21600"/>
                <a:gd name="T5" fmla="*/ 0 h 215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6" fill="none" extrusionOk="0">
                  <a:moveTo>
                    <a:pt x="21165" y="21595"/>
                  </a:moveTo>
                  <a:cubicBezTo>
                    <a:pt x="9407" y="21358"/>
                    <a:pt x="0" y="11759"/>
                    <a:pt x="0" y="0"/>
                  </a:cubicBezTo>
                </a:path>
                <a:path w="21600" h="21596" stroke="0" extrusionOk="0">
                  <a:moveTo>
                    <a:pt x="21165" y="21595"/>
                  </a:moveTo>
                  <a:cubicBezTo>
                    <a:pt x="9407" y="21358"/>
                    <a:pt x="0" y="11759"/>
                    <a:pt x="0" y="0"/>
                  </a:cubicBezTo>
                  <a:lnTo>
                    <a:pt x="21600" y="0"/>
                  </a:lnTo>
                  <a:lnTo>
                    <a:pt x="21165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5" name="Arc 79"/>
            <p:cNvSpPr>
              <a:spLocks/>
            </p:cNvSpPr>
            <p:nvPr/>
          </p:nvSpPr>
          <p:spPr bwMode="auto">
            <a:xfrm>
              <a:off x="4991" y="3613"/>
              <a:ext cx="24" cy="189"/>
            </a:xfrm>
            <a:custGeom>
              <a:avLst/>
              <a:gdLst>
                <a:gd name="T0" fmla="*/ 24 w 21600"/>
                <a:gd name="T1" fmla="*/ 0 h 21600"/>
                <a:gd name="T2" fmla="*/ 0 w 21600"/>
                <a:gd name="T3" fmla="*/ 189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6" name="Arc 80"/>
            <p:cNvSpPr>
              <a:spLocks/>
            </p:cNvSpPr>
            <p:nvPr/>
          </p:nvSpPr>
          <p:spPr bwMode="auto">
            <a:xfrm>
              <a:off x="5049" y="3609"/>
              <a:ext cx="104" cy="69"/>
            </a:xfrm>
            <a:custGeom>
              <a:avLst/>
              <a:gdLst>
                <a:gd name="T0" fmla="*/ 90 w 21600"/>
                <a:gd name="T1" fmla="*/ 69 h 21392"/>
                <a:gd name="T2" fmla="*/ 0 w 21600"/>
                <a:gd name="T3" fmla="*/ 0 h 21392"/>
                <a:gd name="T4" fmla="*/ 104 w 21600"/>
                <a:gd name="T5" fmla="*/ 0 h 2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392" fill="none" extrusionOk="0">
                  <a:moveTo>
                    <a:pt x="18611" y="21392"/>
                  </a:moveTo>
                  <a:cubicBezTo>
                    <a:pt x="7940" y="19901"/>
                    <a:pt x="0" y="10774"/>
                    <a:pt x="0" y="0"/>
                  </a:cubicBezTo>
                </a:path>
                <a:path w="21600" h="21392" stroke="0" extrusionOk="0">
                  <a:moveTo>
                    <a:pt x="18611" y="21392"/>
                  </a:moveTo>
                  <a:cubicBezTo>
                    <a:pt x="7940" y="19901"/>
                    <a:pt x="0" y="10774"/>
                    <a:pt x="0" y="0"/>
                  </a:cubicBezTo>
                  <a:lnTo>
                    <a:pt x="21600" y="0"/>
                  </a:lnTo>
                  <a:lnTo>
                    <a:pt x="18611" y="2139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7" name="Arc 81"/>
            <p:cNvSpPr>
              <a:spLocks/>
            </p:cNvSpPr>
            <p:nvPr/>
          </p:nvSpPr>
          <p:spPr bwMode="auto">
            <a:xfrm>
              <a:off x="5123" y="3505"/>
              <a:ext cx="24" cy="173"/>
            </a:xfrm>
            <a:custGeom>
              <a:avLst/>
              <a:gdLst>
                <a:gd name="T0" fmla="*/ 0 w 21600"/>
                <a:gd name="T1" fmla="*/ 0 h 21600"/>
                <a:gd name="T2" fmla="*/ 24 w 21600"/>
                <a:gd name="T3" fmla="*/ 173 h 21600"/>
                <a:gd name="T4" fmla="*/ 0 w 21600"/>
                <a:gd name="T5" fmla="*/ 17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8" name="Arc 82"/>
            <p:cNvSpPr>
              <a:spLocks/>
            </p:cNvSpPr>
            <p:nvPr/>
          </p:nvSpPr>
          <p:spPr bwMode="auto">
            <a:xfrm>
              <a:off x="5077" y="3051"/>
              <a:ext cx="93" cy="227"/>
            </a:xfrm>
            <a:custGeom>
              <a:avLst/>
              <a:gdLst>
                <a:gd name="T0" fmla="*/ 93 w 21600"/>
                <a:gd name="T1" fmla="*/ 0 h 21600"/>
                <a:gd name="T2" fmla="*/ 0 w 21600"/>
                <a:gd name="T3" fmla="*/ 22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9" name="Arc 83"/>
            <p:cNvSpPr>
              <a:spLocks/>
            </p:cNvSpPr>
            <p:nvPr/>
          </p:nvSpPr>
          <p:spPr bwMode="auto">
            <a:xfrm>
              <a:off x="4580" y="2585"/>
              <a:ext cx="590" cy="479"/>
            </a:xfrm>
            <a:custGeom>
              <a:avLst/>
              <a:gdLst>
                <a:gd name="T0" fmla="*/ 0 w 21600"/>
                <a:gd name="T1" fmla="*/ 0 h 21600"/>
                <a:gd name="T2" fmla="*/ 590 w 21600"/>
                <a:gd name="T3" fmla="*/ 479 h 21600"/>
                <a:gd name="T4" fmla="*/ 0 w 21600"/>
                <a:gd name="T5" fmla="*/ 47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0" name="Freeform 84"/>
            <p:cNvSpPr>
              <a:spLocks/>
            </p:cNvSpPr>
            <p:nvPr/>
          </p:nvSpPr>
          <p:spPr bwMode="auto">
            <a:xfrm>
              <a:off x="1632" y="2712"/>
              <a:ext cx="2505" cy="948"/>
            </a:xfrm>
            <a:custGeom>
              <a:avLst/>
              <a:gdLst>
                <a:gd name="T0" fmla="*/ 2505 w 2968"/>
                <a:gd name="T1" fmla="*/ 0 h 1424"/>
                <a:gd name="T2" fmla="*/ 398 w 2968"/>
                <a:gd name="T3" fmla="*/ 288 h 1424"/>
                <a:gd name="T4" fmla="*/ 115 w 2968"/>
                <a:gd name="T5" fmla="*/ 863 h 1424"/>
                <a:gd name="T6" fmla="*/ 439 w 2968"/>
                <a:gd name="T7" fmla="*/ 799 h 1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8" h="1424">
                  <a:moveTo>
                    <a:pt x="2968" y="0"/>
                  </a:moveTo>
                  <a:cubicBezTo>
                    <a:pt x="1956" y="108"/>
                    <a:pt x="944" y="216"/>
                    <a:pt x="472" y="432"/>
                  </a:cubicBezTo>
                  <a:cubicBezTo>
                    <a:pt x="0" y="648"/>
                    <a:pt x="128" y="1168"/>
                    <a:pt x="136" y="1296"/>
                  </a:cubicBezTo>
                  <a:cubicBezTo>
                    <a:pt x="144" y="1424"/>
                    <a:pt x="456" y="1216"/>
                    <a:pt x="520" y="120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0" name="Rectangle 86"/>
          <p:cNvSpPr>
            <a:spLocks noChangeArrowheads="1"/>
          </p:cNvSpPr>
          <p:nvPr/>
        </p:nvSpPr>
        <p:spPr bwMode="auto">
          <a:xfrm>
            <a:off x="2746375" y="1981200"/>
            <a:ext cx="129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TW" sz="2000" b="1">
                <a:latin typeface="Arial" charset="0"/>
                <a:ea typeface="新細明體" pitchFamily="18" charset="-120"/>
              </a:rPr>
              <a:t>  </a:t>
            </a:r>
            <a:r>
              <a:rPr lang="en-US" altLang="zh-TW" b="1">
                <a:latin typeface="Arial" charset="0"/>
                <a:ea typeface="新細明體" pitchFamily="18" charset="-120"/>
              </a:rPr>
              <a:t>Course</a:t>
            </a:r>
          </a:p>
        </p:txBody>
      </p:sp>
      <p:sp>
        <p:nvSpPr>
          <p:cNvPr id="6151" name="Text Box 93"/>
          <p:cNvSpPr txBox="1">
            <a:spLocks noChangeArrowheads="1"/>
          </p:cNvSpPr>
          <p:nvPr/>
        </p:nvSpPr>
        <p:spPr bwMode="auto">
          <a:xfrm>
            <a:off x="7467600" y="5257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latin typeface="Arial" charset="0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-879276" y="4173425"/>
            <a:ext cx="422890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 eaLnBrk="1" hangingPunct="1">
              <a:buFontTx/>
              <a:buNone/>
            </a:pPr>
            <a:r>
              <a:rPr lang="en-US" altLang="zh-TW" sz="2000" dirty="0"/>
              <a:t>e.g.  </a:t>
            </a:r>
          </a:p>
          <a:p>
            <a:pPr lvl="3" algn="l" eaLnBrk="1" hangingPunct="1"/>
            <a:r>
              <a:rPr lang="en-US" altLang="zh-TW" sz="1600" dirty="0"/>
              <a:t>CSSA: Course where TITLE='DBMS'</a:t>
            </a:r>
          </a:p>
          <a:p>
            <a:pPr lvl="3" algn="l" eaLnBrk="1" hangingPunct="1"/>
            <a:r>
              <a:rPr lang="en-US" altLang="zh-TW" sz="1600" dirty="0"/>
              <a:t>OSSA: Offering where DATE='85/9/1'</a:t>
            </a:r>
          </a:p>
          <a:p>
            <a:pPr lvl="3" algn="l" eaLnBrk="1" hangingPunct="1"/>
            <a:r>
              <a:rPr lang="en-US" altLang="zh-TW" sz="1600" dirty="0"/>
              <a:t>SSSA: Student where GRADE=‘3'</a:t>
            </a:r>
          </a:p>
        </p:txBody>
      </p:sp>
    </p:spTree>
    <p:extLst>
      <p:ext uri="{BB962C8B-B14F-4D97-AF65-F5344CB8AC3E}">
        <p14:creationId xmlns:p14="http://schemas.microsoft.com/office/powerpoint/2010/main" val="6614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IMS: </a:t>
            </a:r>
            <a:r>
              <a:rPr lang="en-US" altLang="zh-TW" dirty="0" smtClean="0"/>
              <a:t>Data </a:t>
            </a:r>
            <a:r>
              <a:rPr lang="en-US" altLang="zh-TW" dirty="0"/>
              <a:t>Manipulation operation</a:t>
            </a:r>
            <a:endParaRPr lang="zh-TW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8560" y="1484784"/>
            <a:ext cx="6207224" cy="4648200"/>
          </a:xfrm>
        </p:spPr>
        <p:txBody>
          <a:bodyPr/>
          <a:lstStyle/>
          <a:p>
            <a:pPr lvl="1" eaLnBrk="1" hangingPunct="1"/>
            <a:r>
              <a:rPr lang="en-US" altLang="zh-TW" sz="2000" b="1" dirty="0" smtClean="0"/>
              <a:t>IMS operations:</a:t>
            </a:r>
          </a:p>
          <a:p>
            <a:pPr lvl="1" eaLnBrk="1" hangingPunct="1"/>
            <a:endParaRPr lang="en-US" altLang="zh-TW" sz="700" dirty="0" smtClean="0"/>
          </a:p>
          <a:p>
            <a:pPr lvl="2" eaLnBrk="1" hangingPunct="1"/>
            <a:r>
              <a:rPr lang="en-US" altLang="zh-TW" sz="1800" u="sng" dirty="0" smtClean="0"/>
              <a:t>GET Unique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GU</a:t>
            </a:r>
            <a:r>
              <a:rPr lang="en-US" altLang="zh-TW" sz="1800" dirty="0" smtClean="0"/>
              <a:t> ): Direct Retrieval</a:t>
            </a:r>
          </a:p>
          <a:p>
            <a:pPr lvl="2" eaLnBrk="1" hangingPunct="1"/>
            <a:r>
              <a:rPr lang="en-US" altLang="zh-TW" sz="1800" u="sng" dirty="0" smtClean="0"/>
              <a:t>GET Next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GN</a:t>
            </a:r>
            <a:r>
              <a:rPr lang="en-US" altLang="zh-TW" sz="1800" dirty="0" smtClean="0"/>
              <a:t> ): Sequential Retrieval</a:t>
            </a:r>
          </a:p>
          <a:p>
            <a:pPr lvl="2" eaLnBrk="1" hangingPunct="1"/>
            <a:r>
              <a:rPr lang="en-US" altLang="zh-TW" sz="1800" u="sng" dirty="0" smtClean="0"/>
              <a:t>GET Next within Parent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GNP</a:t>
            </a:r>
            <a:r>
              <a:rPr lang="en-US" altLang="zh-TW" sz="1800" dirty="0" smtClean="0"/>
              <a:t>):</a:t>
            </a:r>
          </a:p>
          <a:p>
            <a:pPr lvl="2" eaLnBrk="1" hangingPunct="1">
              <a:buFontTx/>
              <a:buNone/>
            </a:pPr>
            <a:r>
              <a:rPr lang="en-US" altLang="zh-TW" sz="1800" dirty="0" smtClean="0"/>
              <a:t>        Sequential Retrieval under current parent</a:t>
            </a:r>
          </a:p>
          <a:p>
            <a:pPr lvl="2" eaLnBrk="1" hangingPunct="1"/>
            <a:r>
              <a:rPr lang="en-US" altLang="zh-TW" sz="1800" u="sng" dirty="0" smtClean="0"/>
              <a:t>GET Hold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GHU, GHN, GHNP</a:t>
            </a:r>
            <a:r>
              <a:rPr lang="en-US" altLang="zh-TW" sz="1800" dirty="0" smtClean="0"/>
              <a:t>): </a:t>
            </a:r>
          </a:p>
          <a:p>
            <a:pPr marL="914400" lvl="2" indent="0" eaLnBrk="1" hangingPunct="1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</a:t>
            </a:r>
            <a:r>
              <a:rPr lang="en-US" altLang="zh-TW" sz="1800" dirty="0"/>
              <a:t>a</a:t>
            </a:r>
            <a:r>
              <a:rPr lang="en-US" altLang="zh-TW" sz="1800" dirty="0" smtClean="0"/>
              <a:t>s above but 'LOCK'</a:t>
            </a:r>
          </a:p>
          <a:p>
            <a:pPr lvl="2" eaLnBrk="1" hangingPunct="1"/>
            <a:r>
              <a:rPr lang="en-US" altLang="zh-TW" sz="1800" u="sng" dirty="0" smtClean="0"/>
              <a:t>Insert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ISRT</a:t>
            </a:r>
            <a:r>
              <a:rPr lang="en-US" altLang="zh-TW" sz="1800" dirty="0" smtClean="0"/>
              <a:t>): Add new segment</a:t>
            </a:r>
          </a:p>
          <a:p>
            <a:pPr lvl="2" eaLnBrk="1" hangingPunct="1"/>
            <a:r>
              <a:rPr lang="en-US" altLang="zh-TW" sz="1800" u="sng" dirty="0" smtClean="0"/>
              <a:t>Delete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DLET</a:t>
            </a:r>
            <a:r>
              <a:rPr lang="en-US" altLang="zh-TW" sz="1800" dirty="0" smtClean="0"/>
              <a:t>): Delete existing segment</a:t>
            </a:r>
          </a:p>
          <a:p>
            <a:pPr lvl="2" eaLnBrk="1" hangingPunct="1"/>
            <a:r>
              <a:rPr lang="en-US" altLang="zh-TW" sz="1800" u="sng" dirty="0" smtClean="0"/>
              <a:t>Replace</a:t>
            </a:r>
            <a:r>
              <a:rPr lang="en-US" altLang="zh-TW" sz="1800" dirty="0" smtClean="0"/>
              <a:t> (</a:t>
            </a:r>
            <a:r>
              <a:rPr lang="en-US" altLang="zh-TW" sz="1800" b="1" dirty="0" smtClean="0"/>
              <a:t>REPL</a:t>
            </a:r>
            <a:r>
              <a:rPr lang="en-US" altLang="zh-TW" sz="1800" dirty="0" smtClean="0"/>
              <a:t>): Replace existing segment</a:t>
            </a:r>
          </a:p>
          <a:p>
            <a:pPr lvl="1" eaLnBrk="1" hangingPunct="1"/>
            <a:endParaRPr lang="zh-TW" altLang="en-US" sz="20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4953000"/>
            <a:ext cx="4587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828800" y="5319613"/>
            <a:ext cx="549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sz="2400" b="1" dirty="0"/>
              <a:t>……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73" y="2570416"/>
            <a:ext cx="4190727" cy="287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548680"/>
            <a:ext cx="7543800" cy="838200"/>
          </a:xfrm>
        </p:spPr>
        <p:txBody>
          <a:bodyPr/>
          <a:lstStyle/>
          <a:p>
            <a:r>
              <a:rPr lang="en-US" altLang="zh-TW" dirty="0"/>
              <a:t>Hierarchical </a:t>
            </a:r>
            <a:r>
              <a:rPr lang="en-US" altLang="zh-TW" dirty="0" smtClean="0"/>
              <a:t>Database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68463"/>
            <a:ext cx="4536504" cy="3382888"/>
          </a:xfrm>
        </p:spPr>
        <p:txBody>
          <a:bodyPr/>
          <a:lstStyle/>
          <a:p>
            <a:r>
              <a:rPr lang="en-US" altLang="zh-TW" sz="2400" dirty="0" smtClean="0"/>
              <a:t>A </a:t>
            </a:r>
            <a:r>
              <a:rPr lang="en-US" altLang="zh-TW" sz="2400" b="1" dirty="0"/>
              <a:t>hierarchical database model</a:t>
            </a:r>
            <a:r>
              <a:rPr lang="en-US" altLang="zh-TW" sz="2400" dirty="0"/>
              <a:t> is a </a:t>
            </a:r>
            <a:r>
              <a:rPr lang="en-US" altLang="zh-TW" sz="2400" dirty="0">
                <a:hlinkClick r:id="rId2" action="ppaction://hlinkfile" tooltip="Data model"/>
              </a:rPr>
              <a:t>data model</a:t>
            </a:r>
            <a:r>
              <a:rPr lang="en-US" altLang="zh-TW" sz="2400" dirty="0"/>
              <a:t> in which the data is organized into a </a:t>
            </a:r>
            <a:r>
              <a:rPr lang="en-US" altLang="zh-TW" sz="2400" dirty="0">
                <a:hlinkClick r:id="rId3" action="ppaction://hlinkfile" tooltip="Tree data structure"/>
              </a:rPr>
              <a:t>tree</a:t>
            </a:r>
            <a:r>
              <a:rPr lang="en-US" altLang="zh-TW" sz="2400" dirty="0"/>
              <a:t>-like structure. </a:t>
            </a:r>
            <a:endParaRPr lang="en-US" altLang="zh-TW" sz="2400" dirty="0" smtClean="0"/>
          </a:p>
          <a:p>
            <a:r>
              <a:rPr lang="en-US" altLang="zh-TW" sz="2400" dirty="0" smtClean="0"/>
              <a:t>Example of a hierarchical model</a:t>
            </a:r>
            <a:endParaRPr lang="en-US" altLang="zh-TW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81869"/>
            <a:ext cx="3552428" cy="34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71600" y="5825008"/>
            <a:ext cx="313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rgbClr val="009900"/>
              </a:buClr>
              <a:buSzPct val="70000"/>
            </a:pPr>
            <a:r>
              <a:rPr lang="en-US" altLang="zh-TW" sz="1200" dirty="0" smtClean="0">
                <a:latin typeface="+mn-lt"/>
                <a:ea typeface="+mn-ea"/>
              </a:rPr>
              <a:t>Source: From </a:t>
            </a:r>
            <a:r>
              <a:rPr lang="en-US" altLang="zh-TW" sz="1200" dirty="0">
                <a:latin typeface="+mn-lt"/>
                <a:ea typeface="+mn-ea"/>
              </a:rPr>
              <a:t>Wikipedia, the free encyclopedia </a:t>
            </a:r>
          </a:p>
        </p:txBody>
      </p:sp>
    </p:spTree>
    <p:extLst>
      <p:ext uri="{BB962C8B-B14F-4D97-AF65-F5344CB8AC3E}">
        <p14:creationId xmlns:p14="http://schemas.microsoft.com/office/powerpoint/2010/main" val="33081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543800" cy="838200"/>
          </a:xfrm>
        </p:spPr>
        <p:txBody>
          <a:bodyPr/>
          <a:lstStyle/>
          <a:p>
            <a:r>
              <a:rPr lang="en-US" altLang="zh-TW" dirty="0" smtClean="0"/>
              <a:t>The First Database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238" y="2964200"/>
            <a:ext cx="4896544" cy="3201104"/>
          </a:xfrm>
        </p:spPr>
        <p:txBody>
          <a:bodyPr/>
          <a:lstStyle/>
          <a:p>
            <a:r>
              <a:rPr lang="en-US" altLang="zh-TW" sz="2400" dirty="0" smtClean="0"/>
              <a:t>This </a:t>
            </a:r>
            <a:r>
              <a:rPr lang="en-US" altLang="zh-TW" sz="2400" dirty="0"/>
              <a:t>model is recognized as the first database model created by IBM in the 1960s.</a:t>
            </a:r>
          </a:p>
          <a:p>
            <a:r>
              <a:rPr lang="en-US" altLang="zh-TW" sz="2400" dirty="0"/>
              <a:t>Currently the most widely used hierarchical databases are </a:t>
            </a:r>
            <a:r>
              <a:rPr lang="en-US" altLang="zh-TW" sz="2400" dirty="0">
                <a:hlinkClick r:id="rId2" action="ppaction://hlinkfile" tooltip="Information Management System"/>
              </a:rPr>
              <a:t>IMS</a:t>
            </a:r>
            <a:r>
              <a:rPr lang="en-US" altLang="zh-TW" sz="2400" dirty="0"/>
              <a:t> developed by </a:t>
            </a:r>
            <a:r>
              <a:rPr lang="en-US" altLang="zh-TW" sz="2400" dirty="0">
                <a:hlinkClick r:id="rId3" action="ppaction://hlinkfile" tooltip="International Business Machines"/>
              </a:rPr>
              <a:t>IBM</a:t>
            </a:r>
            <a:r>
              <a:rPr lang="en-US" altLang="zh-TW" sz="2400" dirty="0"/>
              <a:t> and </a:t>
            </a:r>
            <a:r>
              <a:rPr lang="en-US" altLang="zh-TW" sz="2400" dirty="0">
                <a:hlinkClick r:id="rId4" action="ppaction://hlinkfile" tooltip="Windows Registry"/>
              </a:rPr>
              <a:t>Windows Registry</a:t>
            </a:r>
            <a:r>
              <a:rPr lang="en-US" altLang="zh-TW" sz="2400" dirty="0"/>
              <a:t> by </a:t>
            </a:r>
            <a:r>
              <a:rPr lang="en-US" altLang="zh-TW" sz="2400" dirty="0">
                <a:hlinkClick r:id="rId5" action="ppaction://hlinkfile" tooltip="Microsoft"/>
              </a:rPr>
              <a:t>Microsoft</a:t>
            </a:r>
            <a:r>
              <a:rPr lang="en-US" altLang="zh-TW" sz="2400" dirty="0"/>
              <a:t>.</a:t>
            </a:r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2" y="2492896"/>
            <a:ext cx="3552428" cy="34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84584" y="1268760"/>
            <a:ext cx="7687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50000"/>
              </a:spcBef>
              <a:buClr>
                <a:srgbClr val="009900"/>
              </a:buClr>
              <a:buSzPct val="70000"/>
              <a:buFont typeface="Wingdings" pitchFamily="2" charset="2"/>
              <a:buChar char="q"/>
            </a:pPr>
            <a:r>
              <a:rPr lang="en-US" altLang="zh-TW" sz="2400" dirty="0">
                <a:latin typeface="+mn-lt"/>
                <a:ea typeface="+mn-ea"/>
              </a:rPr>
              <a:t>The structure allows representing information using parent/child relationships: each parent can have many children, but each child has only one parent (also known as a 1-to-many relationship). </a:t>
            </a:r>
          </a:p>
        </p:txBody>
      </p:sp>
      <p:sp>
        <p:nvSpPr>
          <p:cNvPr id="7" name="矩形 6"/>
          <p:cNvSpPr/>
          <p:nvPr/>
        </p:nvSpPr>
        <p:spPr>
          <a:xfrm>
            <a:off x="1331640" y="5848657"/>
            <a:ext cx="313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rgbClr val="009900"/>
              </a:buClr>
              <a:buSzPct val="70000"/>
            </a:pPr>
            <a:r>
              <a:rPr lang="en-US" altLang="zh-TW" sz="1200" dirty="0" smtClean="0">
                <a:latin typeface="+mn-lt"/>
                <a:ea typeface="+mn-ea"/>
              </a:rPr>
              <a:t>Source: From </a:t>
            </a:r>
            <a:r>
              <a:rPr lang="en-US" altLang="zh-TW" sz="1200" dirty="0">
                <a:latin typeface="+mn-lt"/>
                <a:ea typeface="+mn-ea"/>
              </a:rPr>
              <a:t>Wikipedia, the free encyclopedia </a:t>
            </a:r>
          </a:p>
        </p:txBody>
      </p:sp>
    </p:spTree>
    <p:extLst>
      <p:ext uri="{BB962C8B-B14F-4D97-AF65-F5344CB8AC3E}">
        <p14:creationId xmlns:p14="http://schemas.microsoft.com/office/powerpoint/2010/main" val="42076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4.1 The Hierarchical Model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TW" sz="2400" b="1" dirty="0" smtClean="0"/>
              <a:t>(1)  Data Structure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lang="en-US" altLang="zh-TW" dirty="0" smtClean="0"/>
              <a:t>An ordered set of trees, more precisely,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lang="en-US" altLang="zh-TW" dirty="0" smtClean="0"/>
              <a:t>an </a:t>
            </a:r>
            <a:r>
              <a:rPr lang="en-US" altLang="zh-TW" u="sng" dirty="0" smtClean="0"/>
              <a:t>ordered set</a:t>
            </a:r>
            <a:r>
              <a:rPr lang="en-US" altLang="zh-TW" dirty="0" smtClean="0"/>
              <a:t> consisting of </a:t>
            </a:r>
            <a:r>
              <a:rPr lang="en-US" altLang="zh-TW" u="sng" dirty="0" smtClean="0"/>
              <a:t>multiple 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lang="en-US" altLang="zh-TW" u="sng" dirty="0" smtClean="0"/>
              <a:t>occurrences</a:t>
            </a:r>
            <a:r>
              <a:rPr lang="en-US" altLang="zh-TW" dirty="0" smtClean="0"/>
              <a:t> of a </a:t>
            </a:r>
            <a:r>
              <a:rPr lang="en-US" altLang="zh-TW" u="sng" dirty="0" smtClean="0"/>
              <a:t>single type of tree</a:t>
            </a:r>
            <a:r>
              <a:rPr lang="en-US" altLang="zh-TW" i="1" u="sng" dirty="0" smtClean="0"/>
              <a:t>.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433638" y="3124200"/>
            <a:ext cx="141828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zh-TW" altLang="en-US" sz="1600" dirty="0">
                <a:latin typeface="Arial" charset="0"/>
                <a:ea typeface="新細明體" pitchFamily="18" charset="-120"/>
              </a:rPr>
              <a:t>(</a:t>
            </a:r>
            <a:r>
              <a:rPr lang="en-US" altLang="zh-TW" sz="1600" dirty="0">
                <a:latin typeface="Arial" charset="0"/>
                <a:ea typeface="新細明體" pitchFamily="18" charset="-120"/>
              </a:rPr>
              <a:t>records)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868863" y="4297363"/>
            <a:ext cx="373062" cy="169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5005388" y="40560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52700" y="3954463"/>
            <a:ext cx="373063" cy="169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147888" y="4419600"/>
            <a:ext cx="373062" cy="169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949575" y="4410075"/>
            <a:ext cx="373063" cy="169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2343150" y="4316413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349500" y="4322763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155950" y="4329113"/>
            <a:ext cx="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738438" y="4137025"/>
            <a:ext cx="0" cy="16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5730875" y="3581400"/>
            <a:ext cx="698500" cy="301625"/>
            <a:chOff x="2835" y="4451"/>
            <a:chExt cx="440" cy="190"/>
          </a:xfrm>
        </p:grpSpPr>
        <p:sp>
          <p:nvSpPr>
            <p:cNvPr id="4166" name="Rectangle 15"/>
            <p:cNvSpPr>
              <a:spLocks noChangeArrowheads="1"/>
            </p:cNvSpPr>
            <p:nvPr/>
          </p:nvSpPr>
          <p:spPr bwMode="auto">
            <a:xfrm>
              <a:off x="3040" y="4451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67" name="Rectangle 16"/>
            <p:cNvSpPr>
              <a:spLocks noChangeArrowheads="1"/>
            </p:cNvSpPr>
            <p:nvPr/>
          </p:nvSpPr>
          <p:spPr bwMode="auto">
            <a:xfrm>
              <a:off x="2969" y="4477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68" name="Rectangle 17"/>
            <p:cNvSpPr>
              <a:spLocks noChangeArrowheads="1"/>
            </p:cNvSpPr>
            <p:nvPr/>
          </p:nvSpPr>
          <p:spPr bwMode="auto">
            <a:xfrm>
              <a:off x="2906" y="4503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69" name="Rectangle 18"/>
            <p:cNvSpPr>
              <a:spLocks noChangeArrowheads="1"/>
            </p:cNvSpPr>
            <p:nvPr/>
          </p:nvSpPr>
          <p:spPr bwMode="auto">
            <a:xfrm>
              <a:off x="2835" y="4534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11" name="Rectangle 19"/>
          <p:cNvSpPr>
            <a:spLocks noChangeArrowheads="1"/>
          </p:cNvSpPr>
          <p:nvPr/>
        </p:nvSpPr>
        <p:spPr bwMode="auto">
          <a:xfrm>
            <a:off x="2201863" y="4738688"/>
            <a:ext cx="8794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Arial" charset="0"/>
                <a:ea typeface="新細明體" pitchFamily="18" charset="-120"/>
              </a:rPr>
              <a:t>1. </a:t>
            </a:r>
            <a:r>
              <a:rPr lang="en-US" altLang="zh-TW" sz="1400">
                <a:latin typeface="Arial" charset="0"/>
                <a:ea typeface="新細明體" pitchFamily="18" charset="-120"/>
              </a:rPr>
              <a:t>format</a:t>
            </a:r>
          </a:p>
        </p:txBody>
      </p:sp>
      <p:grpSp>
        <p:nvGrpSpPr>
          <p:cNvPr id="4112" name="Group 20"/>
          <p:cNvGrpSpPr>
            <a:grpSpLocks/>
          </p:cNvGrpSpPr>
          <p:nvPr/>
        </p:nvGrpSpPr>
        <p:grpSpPr bwMode="auto">
          <a:xfrm>
            <a:off x="6332538" y="4270375"/>
            <a:ext cx="1439862" cy="301625"/>
            <a:chOff x="3214" y="4885"/>
            <a:chExt cx="907" cy="190"/>
          </a:xfrm>
        </p:grpSpPr>
        <p:sp>
          <p:nvSpPr>
            <p:cNvPr id="4159" name="Rectangle 21"/>
            <p:cNvSpPr>
              <a:spLocks noChangeArrowheads="1"/>
            </p:cNvSpPr>
            <p:nvPr/>
          </p:nvSpPr>
          <p:spPr bwMode="auto">
            <a:xfrm>
              <a:off x="3291" y="4922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60" name="Rectangle 22"/>
            <p:cNvSpPr>
              <a:spLocks noChangeArrowheads="1"/>
            </p:cNvSpPr>
            <p:nvPr/>
          </p:nvSpPr>
          <p:spPr bwMode="auto">
            <a:xfrm>
              <a:off x="3214" y="4967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161" name="Group 23"/>
            <p:cNvGrpSpPr>
              <a:grpSpLocks/>
            </p:cNvGrpSpPr>
            <p:nvPr/>
          </p:nvGrpSpPr>
          <p:grpSpPr bwMode="auto">
            <a:xfrm>
              <a:off x="3681" y="4885"/>
              <a:ext cx="440" cy="190"/>
              <a:chOff x="3681" y="4885"/>
              <a:chExt cx="440" cy="190"/>
            </a:xfrm>
          </p:grpSpPr>
          <p:sp>
            <p:nvSpPr>
              <p:cNvPr id="4162" name="Rectangle 24"/>
              <p:cNvSpPr>
                <a:spLocks noChangeArrowheads="1"/>
              </p:cNvSpPr>
              <p:nvPr/>
            </p:nvSpPr>
            <p:spPr bwMode="auto">
              <a:xfrm>
                <a:off x="3886" y="4885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63" name="Rectangle 25"/>
              <p:cNvSpPr>
                <a:spLocks noChangeArrowheads="1"/>
              </p:cNvSpPr>
              <p:nvPr/>
            </p:nvSpPr>
            <p:spPr bwMode="auto">
              <a:xfrm>
                <a:off x="3815" y="4911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64" name="Rectangle 26"/>
              <p:cNvSpPr>
                <a:spLocks noChangeArrowheads="1"/>
              </p:cNvSpPr>
              <p:nvPr/>
            </p:nvSpPr>
            <p:spPr bwMode="auto">
              <a:xfrm>
                <a:off x="3752" y="4937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65" name="Rectangle 27"/>
              <p:cNvSpPr>
                <a:spLocks noChangeArrowheads="1"/>
              </p:cNvSpPr>
              <p:nvPr/>
            </p:nvSpPr>
            <p:spPr bwMode="auto">
              <a:xfrm>
                <a:off x="3681" y="4968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4113" name="Rectangle 28"/>
          <p:cNvSpPr>
            <a:spLocks noChangeArrowheads="1"/>
          </p:cNvSpPr>
          <p:nvPr/>
        </p:nvSpPr>
        <p:spPr bwMode="auto">
          <a:xfrm>
            <a:off x="5797550" y="36655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1</a:t>
            </a:r>
          </a:p>
        </p:txBody>
      </p:sp>
      <p:sp>
        <p:nvSpPr>
          <p:cNvPr id="4114" name="Rectangle 29"/>
          <p:cNvSpPr>
            <a:spLocks noChangeArrowheads="1"/>
          </p:cNvSpPr>
          <p:nvPr/>
        </p:nvSpPr>
        <p:spPr bwMode="auto">
          <a:xfrm>
            <a:off x="5462588" y="43767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4</a:t>
            </a:r>
          </a:p>
        </p:txBody>
      </p:sp>
      <p:sp>
        <p:nvSpPr>
          <p:cNvPr id="4115" name="Rectangle 30"/>
          <p:cNvSpPr>
            <a:spLocks noChangeArrowheads="1"/>
          </p:cNvSpPr>
          <p:nvPr/>
        </p:nvSpPr>
        <p:spPr bwMode="auto">
          <a:xfrm>
            <a:off x="5707063" y="43259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5</a:t>
            </a:r>
          </a:p>
        </p:txBody>
      </p:sp>
      <p:sp>
        <p:nvSpPr>
          <p:cNvPr id="4116" name="Line 31"/>
          <p:cNvSpPr>
            <a:spLocks noChangeShapeType="1"/>
          </p:cNvSpPr>
          <p:nvPr/>
        </p:nvSpPr>
        <p:spPr bwMode="auto">
          <a:xfrm>
            <a:off x="5908675" y="3892550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32"/>
          <p:cNvSpPr>
            <a:spLocks noChangeShapeType="1"/>
          </p:cNvSpPr>
          <p:nvPr/>
        </p:nvSpPr>
        <p:spPr bwMode="auto">
          <a:xfrm flipH="1">
            <a:off x="4999038" y="4049713"/>
            <a:ext cx="915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8" name="Line 33"/>
          <p:cNvSpPr>
            <a:spLocks noChangeShapeType="1"/>
          </p:cNvSpPr>
          <p:nvPr/>
        </p:nvSpPr>
        <p:spPr bwMode="auto">
          <a:xfrm>
            <a:off x="5905500" y="4049713"/>
            <a:ext cx="10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34"/>
          <p:cNvSpPr>
            <a:spLocks noChangeShapeType="1"/>
          </p:cNvSpPr>
          <p:nvPr/>
        </p:nvSpPr>
        <p:spPr bwMode="auto">
          <a:xfrm>
            <a:off x="6011863" y="4046538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35"/>
          <p:cNvSpPr>
            <a:spLocks noChangeShapeType="1"/>
          </p:cNvSpPr>
          <p:nvPr/>
        </p:nvSpPr>
        <p:spPr bwMode="auto">
          <a:xfrm>
            <a:off x="6183313" y="3852863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Line 36"/>
          <p:cNvSpPr>
            <a:spLocks noChangeShapeType="1"/>
          </p:cNvSpPr>
          <p:nvPr/>
        </p:nvSpPr>
        <p:spPr bwMode="auto">
          <a:xfrm>
            <a:off x="6189663" y="4068763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2" name="Line 37"/>
          <p:cNvSpPr>
            <a:spLocks noChangeShapeType="1"/>
          </p:cNvSpPr>
          <p:nvPr/>
        </p:nvSpPr>
        <p:spPr bwMode="auto">
          <a:xfrm>
            <a:off x="6640513" y="4075113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3" name="Line 38"/>
          <p:cNvSpPr>
            <a:spLocks noChangeShapeType="1"/>
          </p:cNvSpPr>
          <p:nvPr/>
        </p:nvSpPr>
        <p:spPr bwMode="auto">
          <a:xfrm>
            <a:off x="6646863" y="4068763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4" name="Line 39"/>
          <p:cNvSpPr>
            <a:spLocks noChangeShapeType="1"/>
          </p:cNvSpPr>
          <p:nvPr/>
        </p:nvSpPr>
        <p:spPr bwMode="auto">
          <a:xfrm>
            <a:off x="7605713" y="4075113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5" name="Rectangle 40"/>
          <p:cNvSpPr>
            <a:spLocks noChangeArrowheads="1"/>
          </p:cNvSpPr>
          <p:nvPr/>
        </p:nvSpPr>
        <p:spPr bwMode="auto">
          <a:xfrm>
            <a:off x="4986338" y="4757738"/>
            <a:ext cx="202088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Arial" charset="0"/>
                <a:ea typeface="新細明體" pitchFamily="18" charset="-120"/>
              </a:rPr>
              <a:t>2. </a:t>
            </a:r>
            <a:r>
              <a:rPr lang="en-US" altLang="zh-TW" sz="1400">
                <a:latin typeface="Arial" charset="0"/>
                <a:ea typeface="新細明體" pitchFamily="18" charset="-120"/>
              </a:rPr>
              <a:t>occurrences</a:t>
            </a:r>
          </a:p>
          <a:p>
            <a:pPr algn="l" eaLnBrk="0" hangingPunct="0"/>
            <a:r>
              <a:rPr lang="en-US" altLang="zh-TW" sz="1400">
                <a:latin typeface="Arial" charset="0"/>
                <a:ea typeface="新細明體" pitchFamily="18" charset="-120"/>
              </a:rPr>
              <a:t>     (records)           data</a:t>
            </a:r>
          </a:p>
        </p:txBody>
      </p:sp>
      <p:sp>
        <p:nvSpPr>
          <p:cNvPr id="4126" name="Rectangle 41"/>
          <p:cNvSpPr>
            <a:spLocks noChangeArrowheads="1"/>
          </p:cNvSpPr>
          <p:nvPr/>
        </p:nvSpPr>
        <p:spPr bwMode="auto">
          <a:xfrm>
            <a:off x="4838700" y="5529263"/>
            <a:ext cx="331788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7" name="Rectangle 42"/>
          <p:cNvSpPr>
            <a:spLocks noChangeArrowheads="1"/>
          </p:cNvSpPr>
          <p:nvPr/>
        </p:nvSpPr>
        <p:spPr bwMode="auto">
          <a:xfrm>
            <a:off x="5549900" y="5527675"/>
            <a:ext cx="331788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8" name="Rectangle 43"/>
          <p:cNvSpPr>
            <a:spLocks noChangeArrowheads="1"/>
          </p:cNvSpPr>
          <p:nvPr/>
        </p:nvSpPr>
        <p:spPr bwMode="auto">
          <a:xfrm>
            <a:off x="6281738" y="5527675"/>
            <a:ext cx="331787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9" name="Rectangle 44"/>
          <p:cNvSpPr>
            <a:spLocks noChangeArrowheads="1"/>
          </p:cNvSpPr>
          <p:nvPr/>
        </p:nvSpPr>
        <p:spPr bwMode="auto">
          <a:xfrm>
            <a:off x="5949950" y="38179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1</a:t>
            </a:r>
          </a:p>
        </p:txBody>
      </p:sp>
      <p:sp>
        <p:nvSpPr>
          <p:cNvPr id="4130" name="Rectangle 45"/>
          <p:cNvSpPr>
            <a:spLocks noChangeArrowheads="1"/>
          </p:cNvSpPr>
          <p:nvPr/>
        </p:nvSpPr>
        <p:spPr bwMode="auto">
          <a:xfrm>
            <a:off x="4894263" y="54943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1</a:t>
            </a:r>
          </a:p>
        </p:txBody>
      </p:sp>
      <p:sp>
        <p:nvSpPr>
          <p:cNvPr id="4131" name="Rectangle 46"/>
          <p:cNvSpPr>
            <a:spLocks noChangeArrowheads="1"/>
          </p:cNvSpPr>
          <p:nvPr/>
        </p:nvSpPr>
        <p:spPr bwMode="auto">
          <a:xfrm>
            <a:off x="5595938" y="54943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2</a:t>
            </a:r>
          </a:p>
        </p:txBody>
      </p:sp>
      <p:sp>
        <p:nvSpPr>
          <p:cNvPr id="4132" name="Rectangle 47"/>
          <p:cNvSpPr>
            <a:spLocks noChangeArrowheads="1"/>
          </p:cNvSpPr>
          <p:nvPr/>
        </p:nvSpPr>
        <p:spPr bwMode="auto">
          <a:xfrm>
            <a:off x="6316663" y="5494338"/>
            <a:ext cx="257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3</a:t>
            </a:r>
          </a:p>
        </p:txBody>
      </p:sp>
      <p:sp>
        <p:nvSpPr>
          <p:cNvPr id="4133" name="Line 48"/>
          <p:cNvSpPr>
            <a:spLocks noChangeShapeType="1"/>
          </p:cNvSpPr>
          <p:nvPr/>
        </p:nvSpPr>
        <p:spPr bwMode="auto">
          <a:xfrm>
            <a:off x="5183188" y="5643563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34" name="Line 49"/>
          <p:cNvSpPr>
            <a:spLocks noChangeShapeType="1"/>
          </p:cNvSpPr>
          <p:nvPr/>
        </p:nvSpPr>
        <p:spPr bwMode="auto">
          <a:xfrm>
            <a:off x="5903913" y="5634038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35" name="Rectangle 50"/>
          <p:cNvSpPr>
            <a:spLocks noChangeArrowheads="1"/>
          </p:cNvSpPr>
          <p:nvPr/>
        </p:nvSpPr>
        <p:spPr bwMode="auto">
          <a:xfrm>
            <a:off x="5799138" y="5216525"/>
            <a:ext cx="7223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Arial" charset="0"/>
                <a:ea typeface="新細明體" pitchFamily="18" charset="-120"/>
              </a:rPr>
              <a:t>pointer</a:t>
            </a:r>
          </a:p>
        </p:txBody>
      </p:sp>
      <p:sp>
        <p:nvSpPr>
          <p:cNvPr id="4136" name="AutoShape 51"/>
          <p:cNvSpPr>
            <a:spLocks noChangeArrowheads="1"/>
          </p:cNvSpPr>
          <p:nvPr/>
        </p:nvSpPr>
        <p:spPr bwMode="auto">
          <a:xfrm rot="16200000" flipH="1">
            <a:off x="5630863" y="5305425"/>
            <a:ext cx="139700" cy="79375"/>
          </a:xfrm>
          <a:prstGeom prst="rightArrow">
            <a:avLst>
              <a:gd name="adj1" fmla="val 50000"/>
              <a:gd name="adj2" fmla="val 8800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37" name="Rectangle 52"/>
          <p:cNvSpPr>
            <a:spLocks noChangeArrowheads="1"/>
          </p:cNvSpPr>
          <p:nvPr/>
        </p:nvSpPr>
        <p:spPr bwMode="auto">
          <a:xfrm>
            <a:off x="4945063" y="4286250"/>
            <a:ext cx="2571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3</a:t>
            </a:r>
          </a:p>
        </p:txBody>
      </p:sp>
      <p:grpSp>
        <p:nvGrpSpPr>
          <p:cNvPr id="4138" name="Group 53"/>
          <p:cNvGrpSpPr>
            <a:grpSpLocks/>
          </p:cNvGrpSpPr>
          <p:nvPr/>
        </p:nvGrpSpPr>
        <p:grpSpPr bwMode="auto">
          <a:xfrm>
            <a:off x="4656138" y="4291013"/>
            <a:ext cx="1439862" cy="301625"/>
            <a:chOff x="2158" y="4898"/>
            <a:chExt cx="907" cy="190"/>
          </a:xfrm>
        </p:grpSpPr>
        <p:grpSp>
          <p:nvGrpSpPr>
            <p:cNvPr id="4152" name="Group 54"/>
            <p:cNvGrpSpPr>
              <a:grpSpLocks/>
            </p:cNvGrpSpPr>
            <p:nvPr/>
          </p:nvGrpSpPr>
          <p:grpSpPr bwMode="auto">
            <a:xfrm>
              <a:off x="2625" y="4898"/>
              <a:ext cx="440" cy="190"/>
              <a:chOff x="2625" y="4898"/>
              <a:chExt cx="440" cy="190"/>
            </a:xfrm>
          </p:grpSpPr>
          <p:sp>
            <p:nvSpPr>
              <p:cNvPr id="4155" name="Rectangle 55"/>
              <p:cNvSpPr>
                <a:spLocks noChangeArrowheads="1"/>
              </p:cNvSpPr>
              <p:nvPr/>
            </p:nvSpPr>
            <p:spPr bwMode="auto">
              <a:xfrm>
                <a:off x="2830" y="4898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56" name="Rectangle 56"/>
              <p:cNvSpPr>
                <a:spLocks noChangeArrowheads="1"/>
              </p:cNvSpPr>
              <p:nvPr/>
            </p:nvSpPr>
            <p:spPr bwMode="auto">
              <a:xfrm>
                <a:off x="2759" y="4924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57" name="Rectangle 57"/>
              <p:cNvSpPr>
                <a:spLocks noChangeArrowheads="1"/>
              </p:cNvSpPr>
              <p:nvPr/>
            </p:nvSpPr>
            <p:spPr bwMode="auto">
              <a:xfrm>
                <a:off x="2696" y="4950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58" name="Rectangle 58"/>
              <p:cNvSpPr>
                <a:spLocks noChangeArrowheads="1"/>
              </p:cNvSpPr>
              <p:nvPr/>
            </p:nvSpPr>
            <p:spPr bwMode="auto">
              <a:xfrm>
                <a:off x="2625" y="4981"/>
                <a:ext cx="235" cy="1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53" name="Rectangle 59"/>
            <p:cNvSpPr>
              <a:spLocks noChangeArrowheads="1"/>
            </p:cNvSpPr>
            <p:nvPr/>
          </p:nvSpPr>
          <p:spPr bwMode="auto">
            <a:xfrm>
              <a:off x="2235" y="4935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54" name="Rectangle 60"/>
            <p:cNvSpPr>
              <a:spLocks noChangeArrowheads="1"/>
            </p:cNvSpPr>
            <p:nvPr/>
          </p:nvSpPr>
          <p:spPr bwMode="auto">
            <a:xfrm>
              <a:off x="2158" y="4980"/>
              <a:ext cx="235" cy="1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39" name="Rectangle 61"/>
          <p:cNvSpPr>
            <a:spLocks noChangeArrowheads="1"/>
          </p:cNvSpPr>
          <p:nvPr/>
        </p:nvSpPr>
        <p:spPr bwMode="auto">
          <a:xfrm>
            <a:off x="4721225" y="4384675"/>
            <a:ext cx="2571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ea typeface="新細明體" pitchFamily="18" charset="-120"/>
              </a:rPr>
              <a:t>2</a:t>
            </a:r>
          </a:p>
        </p:txBody>
      </p:sp>
      <p:grpSp>
        <p:nvGrpSpPr>
          <p:cNvPr id="74" name="Group 1044"/>
          <p:cNvGrpSpPr>
            <a:grpSpLocks/>
          </p:cNvGrpSpPr>
          <p:nvPr/>
        </p:nvGrpSpPr>
        <p:grpSpPr bwMode="auto">
          <a:xfrm>
            <a:off x="6359525" y="1713955"/>
            <a:ext cx="2600325" cy="1447800"/>
            <a:chOff x="636" y="1851"/>
            <a:chExt cx="1638" cy="912"/>
          </a:xfrm>
        </p:grpSpPr>
        <p:grpSp>
          <p:nvGrpSpPr>
            <p:cNvPr id="75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77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78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9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0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3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4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5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6" name="Rectangle 1056"/>
            <p:cNvSpPr>
              <a:spLocks noChangeArrowheads="1"/>
            </p:cNvSpPr>
            <p:nvPr/>
          </p:nvSpPr>
          <p:spPr bwMode="auto">
            <a:xfrm>
              <a:off x="636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6411913" y="1340768"/>
            <a:ext cx="2840607" cy="746820"/>
            <a:chOff x="6411913" y="1340768"/>
            <a:chExt cx="2840607" cy="746820"/>
          </a:xfrm>
        </p:grpSpPr>
        <p:sp>
          <p:nvSpPr>
            <p:cNvPr id="2" name="橢圓 1"/>
            <p:cNvSpPr/>
            <p:nvPr/>
          </p:nvSpPr>
          <p:spPr bwMode="auto">
            <a:xfrm>
              <a:off x="6411913" y="1628800"/>
              <a:ext cx="2840607" cy="45878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091595" y="134076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format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Hierarchical Model: Segment</a:t>
            </a:r>
            <a:endParaRPr lang="zh-TW" altLang="en-US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/>
              <a:t>e.g. Tree type of an </a:t>
            </a:r>
            <a:r>
              <a:rPr lang="en-US" altLang="zh-TW" sz="2000" b="1" u="sng" dirty="0" smtClean="0"/>
              <a:t>education database</a:t>
            </a:r>
            <a:endParaRPr lang="zh-TW" altLang="en-US" sz="2000" b="1" u="sng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71600" y="3124200"/>
            <a:ext cx="30099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ea typeface="新細明體" pitchFamily="18" charset="-120"/>
              </a:rPr>
              <a:t>course#, name    prereq     off. 1    off. 2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1371600" y="3124200"/>
            <a:ext cx="301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371600" y="3124200"/>
            <a:ext cx="0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1384300" y="337026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590800" y="3124200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276600" y="31242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3810000" y="312420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 rot="16200000" flipH="1">
            <a:off x="4084638" y="2836862"/>
            <a:ext cx="241300" cy="180975"/>
          </a:xfrm>
          <a:prstGeom prst="rightArrow">
            <a:avLst>
              <a:gd name="adj1" fmla="val 50000"/>
              <a:gd name="adj2" fmla="val 6667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Arc 12"/>
          <p:cNvSpPr>
            <a:spLocks/>
          </p:cNvSpPr>
          <p:nvPr/>
        </p:nvSpPr>
        <p:spPr bwMode="auto">
          <a:xfrm>
            <a:off x="2286000" y="3581400"/>
            <a:ext cx="319088" cy="623888"/>
          </a:xfrm>
          <a:custGeom>
            <a:avLst/>
            <a:gdLst>
              <a:gd name="T0" fmla="*/ 0 w 21600"/>
              <a:gd name="T1" fmla="*/ 623888 h 21600"/>
              <a:gd name="T2" fmla="*/ 317507 w 21600"/>
              <a:gd name="T3" fmla="*/ 0 h 21600"/>
              <a:gd name="T4" fmla="*/ 319088 w 21600"/>
              <a:gd name="T5" fmla="*/ 6238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2"/>
                  <a:pt x="9605" y="59"/>
                  <a:pt x="2149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2"/>
                  <a:pt x="9605" y="59"/>
                  <a:pt x="2149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Arc 13"/>
          <p:cNvSpPr>
            <a:spLocks/>
          </p:cNvSpPr>
          <p:nvPr/>
        </p:nvSpPr>
        <p:spPr bwMode="auto">
          <a:xfrm>
            <a:off x="2593975" y="3352800"/>
            <a:ext cx="227013" cy="228600"/>
          </a:xfrm>
          <a:custGeom>
            <a:avLst/>
            <a:gdLst>
              <a:gd name="T0" fmla="*/ 227013 w 23699"/>
              <a:gd name="T1" fmla="*/ 28385 h 21600"/>
              <a:gd name="T2" fmla="*/ 0 w 23699"/>
              <a:gd name="T3" fmla="*/ 227341 h 21600"/>
              <a:gd name="T4" fmla="*/ 21706 w 2369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99" h="21600" fill="none" extrusionOk="0">
                <a:moveTo>
                  <a:pt x="23698" y="2681"/>
                </a:moveTo>
                <a:cubicBezTo>
                  <a:pt x="22346" y="13489"/>
                  <a:pt x="13158" y="21599"/>
                  <a:pt x="2266" y="21600"/>
                </a:cubicBezTo>
                <a:cubicBezTo>
                  <a:pt x="1509" y="21600"/>
                  <a:pt x="752" y="21560"/>
                  <a:pt x="0" y="21480"/>
                </a:cubicBezTo>
              </a:path>
              <a:path w="23699" h="21600" stroke="0" extrusionOk="0">
                <a:moveTo>
                  <a:pt x="23698" y="2681"/>
                </a:moveTo>
                <a:cubicBezTo>
                  <a:pt x="22346" y="13489"/>
                  <a:pt x="13158" y="21599"/>
                  <a:pt x="2266" y="21600"/>
                </a:cubicBezTo>
                <a:cubicBezTo>
                  <a:pt x="1509" y="21600"/>
                  <a:pt x="752" y="21560"/>
                  <a:pt x="0" y="21480"/>
                </a:cubicBezTo>
                <a:lnTo>
                  <a:pt x="2266" y="0"/>
                </a:lnTo>
                <a:lnTo>
                  <a:pt x="23698" y="268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1922463" y="4157663"/>
            <a:ext cx="2500312" cy="346075"/>
            <a:chOff x="2595" y="1600"/>
            <a:chExt cx="1575" cy="218"/>
          </a:xfrm>
        </p:grpSpPr>
        <p:sp>
          <p:nvSpPr>
            <p:cNvPr id="5181" name="Rectangle 15"/>
            <p:cNvSpPr>
              <a:spLocks noChangeArrowheads="1"/>
            </p:cNvSpPr>
            <p:nvPr/>
          </p:nvSpPr>
          <p:spPr bwMode="auto">
            <a:xfrm>
              <a:off x="2595" y="1615"/>
              <a:ext cx="11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ea typeface="新細明體" pitchFamily="18" charset="-120"/>
                </a:rPr>
                <a:t>prereq.1          prereq.2</a:t>
              </a:r>
            </a:p>
          </p:txBody>
        </p:sp>
        <p:sp>
          <p:nvSpPr>
            <p:cNvPr id="5182" name="Rectangle 16"/>
            <p:cNvSpPr>
              <a:spLocks noChangeArrowheads="1"/>
            </p:cNvSpPr>
            <p:nvPr/>
          </p:nvSpPr>
          <p:spPr bwMode="auto">
            <a:xfrm>
              <a:off x="2624" y="1626"/>
              <a:ext cx="453" cy="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83" name="Line 17"/>
            <p:cNvSpPr>
              <a:spLocks noChangeShapeType="1"/>
            </p:cNvSpPr>
            <p:nvPr/>
          </p:nvSpPr>
          <p:spPr bwMode="auto">
            <a:xfrm>
              <a:off x="3024" y="1632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84" name="Line 18"/>
            <p:cNvSpPr>
              <a:spLocks noChangeShapeType="1"/>
            </p:cNvSpPr>
            <p:nvPr/>
          </p:nvSpPr>
          <p:spPr bwMode="auto">
            <a:xfrm>
              <a:off x="3060" y="1718"/>
              <a:ext cx="2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85" name="Group 19"/>
            <p:cNvGrpSpPr>
              <a:grpSpLocks/>
            </p:cNvGrpSpPr>
            <p:nvPr/>
          </p:nvGrpSpPr>
          <p:grpSpPr bwMode="auto">
            <a:xfrm>
              <a:off x="3277" y="1600"/>
              <a:ext cx="893" cy="218"/>
              <a:chOff x="3277" y="1600"/>
              <a:chExt cx="893" cy="218"/>
            </a:xfrm>
          </p:grpSpPr>
          <p:grpSp>
            <p:nvGrpSpPr>
              <p:cNvPr id="5186" name="Group 20"/>
              <p:cNvGrpSpPr>
                <a:grpSpLocks/>
              </p:cNvGrpSpPr>
              <p:nvPr/>
            </p:nvGrpSpPr>
            <p:grpSpPr bwMode="auto">
              <a:xfrm>
                <a:off x="3277" y="1633"/>
                <a:ext cx="453" cy="165"/>
                <a:chOff x="3277" y="1633"/>
                <a:chExt cx="453" cy="165"/>
              </a:xfrm>
            </p:grpSpPr>
            <p:sp>
              <p:nvSpPr>
                <p:cNvPr id="5189" name="Rectangle 21"/>
                <p:cNvSpPr>
                  <a:spLocks noChangeArrowheads="1"/>
                </p:cNvSpPr>
                <p:nvPr/>
              </p:nvSpPr>
              <p:spPr bwMode="auto">
                <a:xfrm>
                  <a:off x="3277" y="1633"/>
                  <a:ext cx="453" cy="1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190" name="Line 22"/>
                <p:cNvSpPr>
                  <a:spLocks noChangeShapeType="1"/>
                </p:cNvSpPr>
                <p:nvPr/>
              </p:nvSpPr>
              <p:spPr bwMode="auto">
                <a:xfrm>
                  <a:off x="3689" y="1633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87" name="Line 23"/>
              <p:cNvSpPr>
                <a:spLocks noChangeShapeType="1"/>
              </p:cNvSpPr>
              <p:nvPr/>
            </p:nvSpPr>
            <p:spPr bwMode="auto">
              <a:xfrm>
                <a:off x="3696" y="1728"/>
                <a:ext cx="2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88" name="Rectangle 24"/>
              <p:cNvSpPr>
                <a:spLocks noChangeArrowheads="1"/>
              </p:cNvSpPr>
              <p:nvPr/>
            </p:nvSpPr>
            <p:spPr bwMode="auto">
              <a:xfrm>
                <a:off x="3952" y="1600"/>
                <a:ext cx="218" cy="2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zh-TW" altLang="en-US" sz="1600">
                    <a:ea typeface="新細明體" pitchFamily="18" charset="-120"/>
                  </a:rPr>
                  <a:t>...</a:t>
                </a:r>
              </a:p>
            </p:txBody>
          </p:sp>
        </p:grpSp>
      </p:grpSp>
      <p:grpSp>
        <p:nvGrpSpPr>
          <p:cNvPr id="5135" name="Group 25"/>
          <p:cNvGrpSpPr>
            <a:grpSpLocks/>
          </p:cNvGrpSpPr>
          <p:nvPr/>
        </p:nvGrpSpPr>
        <p:grpSpPr bwMode="auto">
          <a:xfrm>
            <a:off x="3000375" y="3732213"/>
            <a:ext cx="1423988" cy="346075"/>
            <a:chOff x="3274" y="1332"/>
            <a:chExt cx="897" cy="218"/>
          </a:xfrm>
        </p:grpSpPr>
        <p:grpSp>
          <p:nvGrpSpPr>
            <p:cNvPr id="5174" name="Group 26"/>
            <p:cNvGrpSpPr>
              <a:grpSpLocks/>
            </p:cNvGrpSpPr>
            <p:nvPr/>
          </p:nvGrpSpPr>
          <p:grpSpPr bwMode="auto">
            <a:xfrm>
              <a:off x="3278" y="1332"/>
              <a:ext cx="893" cy="218"/>
              <a:chOff x="3278" y="1332"/>
              <a:chExt cx="893" cy="218"/>
            </a:xfrm>
          </p:grpSpPr>
          <p:grpSp>
            <p:nvGrpSpPr>
              <p:cNvPr id="5176" name="Group 27"/>
              <p:cNvGrpSpPr>
                <a:grpSpLocks/>
              </p:cNvGrpSpPr>
              <p:nvPr/>
            </p:nvGrpSpPr>
            <p:grpSpPr bwMode="auto">
              <a:xfrm>
                <a:off x="3278" y="1365"/>
                <a:ext cx="453" cy="165"/>
                <a:chOff x="3278" y="1365"/>
                <a:chExt cx="453" cy="165"/>
              </a:xfrm>
            </p:grpSpPr>
            <p:sp>
              <p:nvSpPr>
                <p:cNvPr id="5179" name="Rectangle 28"/>
                <p:cNvSpPr>
                  <a:spLocks noChangeArrowheads="1"/>
                </p:cNvSpPr>
                <p:nvPr/>
              </p:nvSpPr>
              <p:spPr bwMode="auto">
                <a:xfrm>
                  <a:off x="3278" y="1365"/>
                  <a:ext cx="453" cy="1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180" name="Line 29"/>
                <p:cNvSpPr>
                  <a:spLocks noChangeShapeType="1"/>
                </p:cNvSpPr>
                <p:nvPr/>
              </p:nvSpPr>
              <p:spPr bwMode="auto">
                <a:xfrm>
                  <a:off x="3690" y="1365"/>
                  <a:ext cx="0" cy="1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77" name="Line 30"/>
              <p:cNvSpPr>
                <a:spLocks noChangeShapeType="1"/>
              </p:cNvSpPr>
              <p:nvPr/>
            </p:nvSpPr>
            <p:spPr bwMode="auto">
              <a:xfrm>
                <a:off x="3708" y="1456"/>
                <a:ext cx="2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78" name="Rectangle 31"/>
              <p:cNvSpPr>
                <a:spLocks noChangeArrowheads="1"/>
              </p:cNvSpPr>
              <p:nvPr/>
            </p:nvSpPr>
            <p:spPr bwMode="auto">
              <a:xfrm>
                <a:off x="3953" y="1332"/>
                <a:ext cx="218" cy="2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zh-TW" altLang="en-US" sz="1600">
                    <a:ea typeface="新細明體" pitchFamily="18" charset="-120"/>
                  </a:rPr>
                  <a:t>...</a:t>
                </a:r>
              </a:p>
            </p:txBody>
          </p:sp>
        </p:grpSp>
        <p:sp>
          <p:nvSpPr>
            <p:cNvPr id="5175" name="Rectangle 32"/>
            <p:cNvSpPr>
              <a:spLocks noChangeArrowheads="1"/>
            </p:cNvSpPr>
            <p:nvPr/>
          </p:nvSpPr>
          <p:spPr bwMode="auto">
            <a:xfrm>
              <a:off x="3274" y="1358"/>
              <a:ext cx="4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sz="1400">
                  <a:ea typeface="新細明體" pitchFamily="18" charset="-120"/>
                </a:rPr>
                <a:t>85/2/6</a:t>
              </a:r>
            </a:p>
          </p:txBody>
        </p:sp>
      </p:grpSp>
      <p:sp>
        <p:nvSpPr>
          <p:cNvPr id="5136" name="Arc 33"/>
          <p:cNvSpPr>
            <a:spLocks/>
          </p:cNvSpPr>
          <p:nvPr/>
        </p:nvSpPr>
        <p:spPr bwMode="auto">
          <a:xfrm>
            <a:off x="3365500" y="3522663"/>
            <a:ext cx="149225" cy="255587"/>
          </a:xfrm>
          <a:custGeom>
            <a:avLst/>
            <a:gdLst>
              <a:gd name="T0" fmla="*/ 0 w 21600"/>
              <a:gd name="T1" fmla="*/ 255587 h 21599"/>
              <a:gd name="T2" fmla="*/ 148023 w 21600"/>
              <a:gd name="T3" fmla="*/ 0 h 21599"/>
              <a:gd name="T4" fmla="*/ 149225 w 21600"/>
              <a:gd name="T5" fmla="*/ 255587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37"/>
                  <a:pt x="9564" y="95"/>
                  <a:pt x="2142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37"/>
                  <a:pt x="9564" y="95"/>
                  <a:pt x="21425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7" name="Arc 34"/>
          <p:cNvSpPr>
            <a:spLocks/>
          </p:cNvSpPr>
          <p:nvPr/>
        </p:nvSpPr>
        <p:spPr bwMode="auto">
          <a:xfrm>
            <a:off x="3516313" y="3368675"/>
            <a:ext cx="134937" cy="158750"/>
          </a:xfrm>
          <a:custGeom>
            <a:avLst/>
            <a:gdLst>
              <a:gd name="T0" fmla="*/ 134820 w 21820"/>
              <a:gd name="T1" fmla="*/ 0 h 22502"/>
              <a:gd name="T2" fmla="*/ 0 w 21820"/>
              <a:gd name="T3" fmla="*/ 158743 h 22502"/>
              <a:gd name="T4" fmla="*/ 1361 w 21820"/>
              <a:gd name="T5" fmla="*/ 6364 h 22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20" h="22502" fill="none" extrusionOk="0">
                <a:moveTo>
                  <a:pt x="21801" y="-1"/>
                </a:moveTo>
                <a:cubicBezTo>
                  <a:pt x="21813" y="300"/>
                  <a:pt x="21820" y="601"/>
                  <a:pt x="21820" y="902"/>
                </a:cubicBezTo>
                <a:cubicBezTo>
                  <a:pt x="21820" y="12831"/>
                  <a:pt x="12149" y="22502"/>
                  <a:pt x="220" y="22502"/>
                </a:cubicBezTo>
                <a:cubicBezTo>
                  <a:pt x="146" y="22502"/>
                  <a:pt x="73" y="22501"/>
                  <a:pt x="0" y="22500"/>
                </a:cubicBezTo>
              </a:path>
              <a:path w="21820" h="22502" stroke="0" extrusionOk="0">
                <a:moveTo>
                  <a:pt x="21801" y="-1"/>
                </a:moveTo>
                <a:cubicBezTo>
                  <a:pt x="21813" y="300"/>
                  <a:pt x="21820" y="601"/>
                  <a:pt x="21820" y="902"/>
                </a:cubicBezTo>
                <a:cubicBezTo>
                  <a:pt x="21820" y="12831"/>
                  <a:pt x="12149" y="22502"/>
                  <a:pt x="220" y="22502"/>
                </a:cubicBezTo>
                <a:cubicBezTo>
                  <a:pt x="146" y="22502"/>
                  <a:pt x="73" y="22501"/>
                  <a:pt x="0" y="22500"/>
                </a:cubicBezTo>
                <a:lnTo>
                  <a:pt x="220" y="902"/>
                </a:lnTo>
                <a:lnTo>
                  <a:pt x="21801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138" name="Group 35"/>
          <p:cNvGrpSpPr>
            <a:grpSpLocks/>
          </p:cNvGrpSpPr>
          <p:nvPr/>
        </p:nvGrpSpPr>
        <p:grpSpPr bwMode="auto">
          <a:xfrm>
            <a:off x="152400" y="2133600"/>
            <a:ext cx="5334000" cy="533400"/>
            <a:chOff x="768" y="192"/>
            <a:chExt cx="3360" cy="336"/>
          </a:xfrm>
        </p:grpSpPr>
        <p:grpSp>
          <p:nvGrpSpPr>
            <p:cNvPr id="5161" name="Group 36"/>
            <p:cNvGrpSpPr>
              <a:grpSpLocks/>
            </p:cNvGrpSpPr>
            <p:nvPr/>
          </p:nvGrpSpPr>
          <p:grpSpPr bwMode="auto">
            <a:xfrm>
              <a:off x="768" y="192"/>
              <a:ext cx="3185" cy="336"/>
              <a:chOff x="960" y="192"/>
              <a:chExt cx="3185" cy="336"/>
            </a:xfrm>
          </p:grpSpPr>
          <p:sp>
            <p:nvSpPr>
              <p:cNvPr id="5165" name="Rectangle 37"/>
              <p:cNvSpPr>
                <a:spLocks noChangeArrowheads="1"/>
              </p:cNvSpPr>
              <p:nvPr/>
            </p:nvSpPr>
            <p:spPr bwMode="auto">
              <a:xfrm>
                <a:off x="960" y="192"/>
                <a:ext cx="3185" cy="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ea typeface="新細明體" pitchFamily="18" charset="-120"/>
                  </a:rPr>
                  <a:t>course#     name  prereq.1  prereq.2  off.1  85/2/6   EE   T003  Yang </a:t>
                </a:r>
              </a:p>
              <a:p>
                <a:pPr algn="l" eaLnBrk="0" hangingPunct="0"/>
                <a:r>
                  <a:rPr lang="en-US" altLang="zh-TW" sz="1400">
                    <a:ea typeface="新細明體" pitchFamily="18" charset="-120"/>
                  </a:rPr>
                  <a:t>                                                                                 108</a:t>
                </a:r>
              </a:p>
            </p:txBody>
          </p:sp>
          <p:sp>
            <p:nvSpPr>
              <p:cNvPr id="5166" name="Line 38"/>
              <p:cNvSpPr>
                <a:spLocks noChangeShapeType="1"/>
              </p:cNvSpPr>
              <p:nvPr/>
            </p:nvSpPr>
            <p:spPr bwMode="auto">
              <a:xfrm>
                <a:off x="1440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67" name="Line 39"/>
              <p:cNvSpPr>
                <a:spLocks noChangeShapeType="1"/>
              </p:cNvSpPr>
              <p:nvPr/>
            </p:nvSpPr>
            <p:spPr bwMode="auto">
              <a:xfrm>
                <a:off x="1776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68" name="Line 40"/>
              <p:cNvSpPr>
                <a:spLocks noChangeShapeType="1"/>
              </p:cNvSpPr>
              <p:nvPr/>
            </p:nvSpPr>
            <p:spPr bwMode="auto">
              <a:xfrm>
                <a:off x="2208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69" name="Line 41"/>
              <p:cNvSpPr>
                <a:spLocks noChangeShapeType="1"/>
              </p:cNvSpPr>
              <p:nvPr/>
            </p:nvSpPr>
            <p:spPr bwMode="auto">
              <a:xfrm>
                <a:off x="2640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70" name="Line 42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71" name="Line 43"/>
              <p:cNvSpPr>
                <a:spLocks noChangeShapeType="1"/>
              </p:cNvSpPr>
              <p:nvPr/>
            </p:nvSpPr>
            <p:spPr bwMode="auto">
              <a:xfrm>
                <a:off x="3264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72" name="Line 44"/>
              <p:cNvSpPr>
                <a:spLocks noChangeShapeType="1"/>
              </p:cNvSpPr>
              <p:nvPr/>
            </p:nvSpPr>
            <p:spPr bwMode="auto">
              <a:xfrm>
                <a:off x="3504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73" name="Line 45"/>
              <p:cNvSpPr>
                <a:spLocks noChangeShapeType="1"/>
              </p:cNvSpPr>
              <p:nvPr/>
            </p:nvSpPr>
            <p:spPr bwMode="auto">
              <a:xfrm>
                <a:off x="3792" y="19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162" name="Line 46"/>
            <p:cNvSpPr>
              <a:spLocks noChangeShapeType="1"/>
            </p:cNvSpPr>
            <p:nvPr/>
          </p:nvSpPr>
          <p:spPr bwMode="auto">
            <a:xfrm>
              <a:off x="3936" y="5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3" name="Line 47"/>
            <p:cNvSpPr>
              <a:spLocks noChangeShapeType="1"/>
            </p:cNvSpPr>
            <p:nvPr/>
          </p:nvSpPr>
          <p:spPr bwMode="auto">
            <a:xfrm>
              <a:off x="3936" y="1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4" name="Line 48"/>
            <p:cNvSpPr>
              <a:spLocks noChangeShapeType="1"/>
            </p:cNvSpPr>
            <p:nvPr/>
          </p:nvSpPr>
          <p:spPr bwMode="auto">
            <a:xfrm>
              <a:off x="3984" y="336"/>
              <a:ext cx="14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39" name="Text Box 49"/>
          <p:cNvSpPr txBox="1">
            <a:spLocks noChangeArrowheads="1"/>
          </p:cNvSpPr>
          <p:nvPr/>
        </p:nvSpPr>
        <p:spPr bwMode="auto">
          <a:xfrm>
            <a:off x="71438" y="1752600"/>
            <a:ext cx="1312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ea typeface="新細明體" pitchFamily="18" charset="-120"/>
              </a:rPr>
              <a:t>“</a:t>
            </a:r>
            <a:r>
              <a:rPr lang="en-US" altLang="zh-TW" sz="1600">
                <a:ea typeface="新細明體" pitchFamily="18" charset="-120"/>
              </a:rPr>
              <a:t>pile”</a:t>
            </a:r>
          </a:p>
        </p:txBody>
      </p:sp>
      <p:sp>
        <p:nvSpPr>
          <p:cNvPr id="5159" name="Rectangle 70"/>
          <p:cNvSpPr>
            <a:spLocks noChangeArrowheads="1"/>
          </p:cNvSpPr>
          <p:nvPr/>
        </p:nvSpPr>
        <p:spPr bwMode="auto">
          <a:xfrm>
            <a:off x="0" y="4724400"/>
            <a:ext cx="5867400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TW" altLang="en-US" b="1">
                <a:latin typeface="Arial" charset="0"/>
                <a:ea typeface="新細明體" pitchFamily="18" charset="-120"/>
              </a:rPr>
              <a:t>         </a:t>
            </a:r>
            <a:r>
              <a:rPr lang="zh-TW" altLang="en-US" sz="1400" b="1">
                <a:latin typeface="Arial" charset="0"/>
                <a:ea typeface="新細明體" pitchFamily="18" charset="-120"/>
              </a:rPr>
              <a:t>1. </a:t>
            </a:r>
            <a:r>
              <a:rPr lang="en-US" altLang="zh-TW" sz="1400" b="1">
                <a:latin typeface="Arial" charset="0"/>
                <a:ea typeface="新細明體" pitchFamily="18" charset="-120"/>
              </a:rPr>
              <a:t>Five record (segment) types: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                Course, Prereq, Offering, Teacher, student.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            2. Difference with relational model: 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                (i) parent:child vs. foreign key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                (ii) operators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800600" y="1752600"/>
            <a:ext cx="4311650" cy="4114800"/>
            <a:chOff x="4800600" y="1752600"/>
            <a:chExt cx="4311650" cy="4114800"/>
          </a:xfrm>
        </p:grpSpPr>
        <p:sp>
          <p:nvSpPr>
            <p:cNvPr id="5140" name="Rectangle 51"/>
            <p:cNvSpPr>
              <a:spLocks noChangeArrowheads="1"/>
            </p:cNvSpPr>
            <p:nvPr/>
          </p:nvSpPr>
          <p:spPr bwMode="auto">
            <a:xfrm>
              <a:off x="5741988" y="2119313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Course#</a:t>
              </a:r>
            </a:p>
          </p:txBody>
        </p:sp>
        <p:sp>
          <p:nvSpPr>
            <p:cNvPr id="5141" name="Rectangle 52"/>
            <p:cNvSpPr>
              <a:spLocks noChangeArrowheads="1"/>
            </p:cNvSpPr>
            <p:nvPr/>
          </p:nvSpPr>
          <p:spPr bwMode="auto">
            <a:xfrm>
              <a:off x="6521450" y="2119313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Title</a:t>
              </a:r>
            </a:p>
          </p:txBody>
        </p:sp>
        <p:sp>
          <p:nvSpPr>
            <p:cNvPr id="5142" name="Rectangle 53"/>
            <p:cNvSpPr>
              <a:spLocks noChangeArrowheads="1"/>
            </p:cNvSpPr>
            <p:nvPr/>
          </p:nvSpPr>
          <p:spPr bwMode="auto">
            <a:xfrm>
              <a:off x="5738813" y="1752600"/>
              <a:ext cx="881062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pitchFamily="18" charset="-120"/>
                </a:rPr>
                <a:t>Course</a:t>
              </a:r>
            </a:p>
          </p:txBody>
        </p:sp>
        <p:sp>
          <p:nvSpPr>
            <p:cNvPr id="5143" name="Rectangle 54"/>
            <p:cNvSpPr>
              <a:spLocks noChangeArrowheads="1"/>
            </p:cNvSpPr>
            <p:nvPr/>
          </p:nvSpPr>
          <p:spPr bwMode="auto">
            <a:xfrm>
              <a:off x="5273675" y="3575050"/>
              <a:ext cx="771525" cy="4746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Prereq.#</a:t>
              </a:r>
            </a:p>
          </p:txBody>
        </p:sp>
        <p:sp>
          <p:nvSpPr>
            <p:cNvPr id="5144" name="Rectangle 55"/>
            <p:cNvSpPr>
              <a:spLocks noChangeArrowheads="1"/>
            </p:cNvSpPr>
            <p:nvPr/>
          </p:nvSpPr>
          <p:spPr bwMode="auto">
            <a:xfrm>
              <a:off x="6573838" y="3575050"/>
              <a:ext cx="771525" cy="4746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Off.#</a:t>
              </a:r>
            </a:p>
          </p:txBody>
        </p:sp>
        <p:sp>
          <p:nvSpPr>
            <p:cNvPr id="5145" name="Rectangle 56"/>
            <p:cNvSpPr>
              <a:spLocks noChangeArrowheads="1"/>
            </p:cNvSpPr>
            <p:nvPr/>
          </p:nvSpPr>
          <p:spPr bwMode="auto">
            <a:xfrm>
              <a:off x="7353300" y="3575050"/>
              <a:ext cx="771525" cy="4746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Date</a:t>
              </a:r>
            </a:p>
          </p:txBody>
        </p:sp>
        <p:sp>
          <p:nvSpPr>
            <p:cNvPr id="5146" name="Rectangle 57"/>
            <p:cNvSpPr>
              <a:spLocks noChangeArrowheads="1"/>
            </p:cNvSpPr>
            <p:nvPr/>
          </p:nvSpPr>
          <p:spPr bwMode="auto">
            <a:xfrm>
              <a:off x="8132763" y="3575050"/>
              <a:ext cx="771525" cy="4746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Location</a:t>
              </a:r>
            </a:p>
          </p:txBody>
        </p:sp>
        <p:sp>
          <p:nvSpPr>
            <p:cNvPr id="5147" name="Rectangle 58"/>
            <p:cNvSpPr>
              <a:spLocks noChangeArrowheads="1"/>
            </p:cNvSpPr>
            <p:nvPr/>
          </p:nvSpPr>
          <p:spPr bwMode="auto">
            <a:xfrm>
              <a:off x="6781800" y="5392738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Emp.#</a:t>
              </a:r>
            </a:p>
          </p:txBody>
        </p:sp>
        <p:sp>
          <p:nvSpPr>
            <p:cNvPr id="5148" name="Rectangle 59"/>
            <p:cNvSpPr>
              <a:spLocks noChangeArrowheads="1"/>
            </p:cNvSpPr>
            <p:nvPr/>
          </p:nvSpPr>
          <p:spPr bwMode="auto">
            <a:xfrm>
              <a:off x="7561263" y="5392738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Name</a:t>
              </a:r>
            </a:p>
          </p:txBody>
        </p:sp>
        <p:sp>
          <p:nvSpPr>
            <p:cNvPr id="5149" name="Rectangle 60"/>
            <p:cNvSpPr>
              <a:spLocks noChangeArrowheads="1"/>
            </p:cNvSpPr>
            <p:nvPr/>
          </p:nvSpPr>
          <p:spPr bwMode="auto">
            <a:xfrm>
              <a:off x="8340725" y="5392738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Grade</a:t>
              </a:r>
            </a:p>
          </p:txBody>
        </p:sp>
        <p:sp>
          <p:nvSpPr>
            <p:cNvPr id="5150" name="Rectangle 61"/>
            <p:cNvSpPr>
              <a:spLocks noChangeArrowheads="1"/>
            </p:cNvSpPr>
            <p:nvPr/>
          </p:nvSpPr>
          <p:spPr bwMode="auto">
            <a:xfrm>
              <a:off x="4876800" y="5392738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Emp.#</a:t>
              </a:r>
            </a:p>
          </p:txBody>
        </p:sp>
        <p:sp>
          <p:nvSpPr>
            <p:cNvPr id="5151" name="Rectangle 62"/>
            <p:cNvSpPr>
              <a:spLocks noChangeArrowheads="1"/>
            </p:cNvSpPr>
            <p:nvPr/>
          </p:nvSpPr>
          <p:spPr bwMode="auto">
            <a:xfrm>
              <a:off x="5656263" y="5392738"/>
              <a:ext cx="771525" cy="474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 b="1">
                  <a:ea typeface="新細明體" pitchFamily="18" charset="-120"/>
                </a:rPr>
                <a:t>Name</a:t>
              </a:r>
            </a:p>
          </p:txBody>
        </p:sp>
        <p:sp>
          <p:nvSpPr>
            <p:cNvPr id="5152" name="Freeform 63"/>
            <p:cNvSpPr>
              <a:spLocks/>
            </p:cNvSpPr>
            <p:nvPr/>
          </p:nvSpPr>
          <p:spPr bwMode="auto">
            <a:xfrm>
              <a:off x="5686425" y="2609850"/>
              <a:ext cx="623888" cy="960438"/>
            </a:xfrm>
            <a:custGeom>
              <a:avLst/>
              <a:gdLst>
                <a:gd name="T0" fmla="*/ 622807 w 577"/>
                <a:gd name="T1" fmla="*/ 0 h 761"/>
                <a:gd name="T2" fmla="*/ 622807 w 577"/>
                <a:gd name="T3" fmla="*/ 540167 h 761"/>
                <a:gd name="T4" fmla="*/ 0 w 577"/>
                <a:gd name="T5" fmla="*/ 540167 h 761"/>
                <a:gd name="T6" fmla="*/ 0 w 577"/>
                <a:gd name="T7" fmla="*/ 959176 h 7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1">
                  <a:moveTo>
                    <a:pt x="576" y="0"/>
                  </a:moveTo>
                  <a:lnTo>
                    <a:pt x="576" y="428"/>
                  </a:lnTo>
                  <a:lnTo>
                    <a:pt x="0" y="428"/>
                  </a:lnTo>
                  <a:lnTo>
                    <a:pt x="0" y="7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3" name="Freeform 64"/>
            <p:cNvSpPr>
              <a:spLocks/>
            </p:cNvSpPr>
            <p:nvPr/>
          </p:nvSpPr>
          <p:spPr bwMode="auto">
            <a:xfrm>
              <a:off x="6310313" y="3144838"/>
              <a:ext cx="1508125" cy="425450"/>
            </a:xfrm>
            <a:custGeom>
              <a:avLst/>
              <a:gdLst>
                <a:gd name="T0" fmla="*/ 0 w 1393"/>
                <a:gd name="T1" fmla="*/ 0 h 337"/>
                <a:gd name="T2" fmla="*/ 1507042 w 1393"/>
                <a:gd name="T3" fmla="*/ 0 h 337"/>
                <a:gd name="T4" fmla="*/ 1507042 w 1393"/>
                <a:gd name="T5" fmla="*/ 424188 h 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3" h="337">
                  <a:moveTo>
                    <a:pt x="0" y="0"/>
                  </a:moveTo>
                  <a:lnTo>
                    <a:pt x="1392" y="0"/>
                  </a:lnTo>
                  <a:lnTo>
                    <a:pt x="1392" y="3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Freeform 65"/>
            <p:cNvSpPr>
              <a:spLocks/>
            </p:cNvSpPr>
            <p:nvPr/>
          </p:nvSpPr>
          <p:spPr bwMode="auto">
            <a:xfrm>
              <a:off x="6096000" y="4089400"/>
              <a:ext cx="1730375" cy="1300163"/>
            </a:xfrm>
            <a:custGeom>
              <a:avLst/>
              <a:gdLst>
                <a:gd name="T0" fmla="*/ 1729096 w 1353"/>
                <a:gd name="T1" fmla="*/ 0 h 1029"/>
                <a:gd name="T2" fmla="*/ 1729096 w 1353"/>
                <a:gd name="T3" fmla="*/ 708835 h 1029"/>
                <a:gd name="T4" fmla="*/ 0 w 1353"/>
                <a:gd name="T5" fmla="*/ 708835 h 1029"/>
                <a:gd name="T6" fmla="*/ 0 w 1353"/>
                <a:gd name="T7" fmla="*/ 1298899 h 10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53" h="1029">
                  <a:moveTo>
                    <a:pt x="1352" y="0"/>
                  </a:moveTo>
                  <a:lnTo>
                    <a:pt x="1352" y="561"/>
                  </a:lnTo>
                  <a:lnTo>
                    <a:pt x="0" y="561"/>
                  </a:lnTo>
                  <a:lnTo>
                    <a:pt x="0" y="102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Freeform 66"/>
            <p:cNvSpPr>
              <a:spLocks/>
            </p:cNvSpPr>
            <p:nvPr/>
          </p:nvSpPr>
          <p:spPr bwMode="auto">
            <a:xfrm>
              <a:off x="7816850" y="4791075"/>
              <a:ext cx="582613" cy="598488"/>
            </a:xfrm>
            <a:custGeom>
              <a:avLst/>
              <a:gdLst>
                <a:gd name="T0" fmla="*/ 0 w 537"/>
                <a:gd name="T1" fmla="*/ 0 h 473"/>
                <a:gd name="T2" fmla="*/ 581528 w 537"/>
                <a:gd name="T3" fmla="*/ 0 h 473"/>
                <a:gd name="T4" fmla="*/ 581528 w 537"/>
                <a:gd name="T5" fmla="*/ 597223 h 4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7" h="473">
                  <a:moveTo>
                    <a:pt x="0" y="0"/>
                  </a:moveTo>
                  <a:lnTo>
                    <a:pt x="536" y="0"/>
                  </a:lnTo>
                  <a:lnTo>
                    <a:pt x="536" y="4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6" name="Rectangle 67"/>
            <p:cNvSpPr>
              <a:spLocks noChangeArrowheads="1"/>
            </p:cNvSpPr>
            <p:nvPr/>
          </p:nvSpPr>
          <p:spPr bwMode="auto">
            <a:xfrm>
              <a:off x="8077200" y="3206750"/>
              <a:ext cx="954088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pitchFamily="18" charset="-120"/>
                </a:rPr>
                <a:t>Offering</a:t>
              </a:r>
            </a:p>
          </p:txBody>
        </p:sp>
        <p:sp>
          <p:nvSpPr>
            <p:cNvPr id="5157" name="Rectangle 68"/>
            <p:cNvSpPr>
              <a:spLocks noChangeArrowheads="1"/>
            </p:cNvSpPr>
            <p:nvPr/>
          </p:nvSpPr>
          <p:spPr bwMode="auto">
            <a:xfrm>
              <a:off x="5235575" y="5073650"/>
              <a:ext cx="914400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pitchFamily="18" charset="-120"/>
                </a:rPr>
                <a:t>Teacher</a:t>
              </a:r>
            </a:p>
          </p:txBody>
        </p:sp>
        <p:sp>
          <p:nvSpPr>
            <p:cNvPr id="5158" name="Rectangle 69"/>
            <p:cNvSpPr>
              <a:spLocks noChangeArrowheads="1"/>
            </p:cNvSpPr>
            <p:nvPr/>
          </p:nvSpPr>
          <p:spPr bwMode="auto">
            <a:xfrm>
              <a:off x="4800600" y="3217863"/>
              <a:ext cx="7620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pitchFamily="18" charset="-120"/>
                </a:rPr>
                <a:t>Prereq</a:t>
              </a:r>
              <a:r>
                <a:rPr lang="en-US" altLang="zh-TW">
                  <a:ea typeface="新細明體" pitchFamily="18" charset="-120"/>
                </a:rPr>
                <a:t>.</a:t>
              </a:r>
            </a:p>
          </p:txBody>
        </p:sp>
        <p:sp>
          <p:nvSpPr>
            <p:cNvPr id="5160" name="Rectangle 72"/>
            <p:cNvSpPr>
              <a:spLocks noChangeArrowheads="1"/>
            </p:cNvSpPr>
            <p:nvPr/>
          </p:nvSpPr>
          <p:spPr bwMode="auto">
            <a:xfrm>
              <a:off x="7239000" y="5046663"/>
              <a:ext cx="1416050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pitchFamily="18" charset="-120"/>
                </a:rPr>
                <a:t>Student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Hierarchical Model: Occurrence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smtClean="0"/>
              <a:t>Occurrence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smtClean="0"/>
          </a:p>
          <a:p>
            <a:pPr eaLnBrk="1" hangingPunct="1"/>
            <a:endParaRPr lang="zh-TW" altLang="en-US" smtClean="0"/>
          </a:p>
        </p:txBody>
      </p:sp>
      <p:grpSp>
        <p:nvGrpSpPr>
          <p:cNvPr id="6148" name="Group 91"/>
          <p:cNvGrpSpPr>
            <a:grpSpLocks/>
          </p:cNvGrpSpPr>
          <p:nvPr/>
        </p:nvGrpSpPr>
        <p:grpSpPr bwMode="auto">
          <a:xfrm>
            <a:off x="2268538" y="1412875"/>
            <a:ext cx="5715000" cy="457200"/>
            <a:chOff x="1488" y="960"/>
            <a:chExt cx="3600" cy="288"/>
          </a:xfrm>
        </p:grpSpPr>
        <p:grpSp>
          <p:nvGrpSpPr>
            <p:cNvPr id="6205" name="Group 88"/>
            <p:cNvGrpSpPr>
              <a:grpSpLocks/>
            </p:cNvGrpSpPr>
            <p:nvPr/>
          </p:nvGrpSpPr>
          <p:grpSpPr bwMode="auto">
            <a:xfrm>
              <a:off x="1488" y="960"/>
              <a:ext cx="3600" cy="198"/>
              <a:chOff x="1488" y="960"/>
              <a:chExt cx="3600" cy="198"/>
            </a:xfrm>
          </p:grpSpPr>
          <p:sp>
            <p:nvSpPr>
              <p:cNvPr id="6217" name="Rectangle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408" cy="1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ea typeface="新細明體" pitchFamily="18" charset="-120"/>
                  </a:rPr>
                  <a:t>M23 DBMS M16 M19   1   85/9/1   EC210   T003  Yang  7617503 ...   2                                                                                </a:t>
                </a:r>
              </a:p>
            </p:txBody>
          </p:sp>
          <p:sp>
            <p:nvSpPr>
              <p:cNvPr id="6218" name="Line 7"/>
              <p:cNvSpPr>
                <a:spLocks noChangeShapeType="1"/>
              </p:cNvSpPr>
              <p:nvPr/>
            </p:nvSpPr>
            <p:spPr bwMode="auto">
              <a:xfrm>
                <a:off x="4896" y="96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19" name="Line 8"/>
              <p:cNvSpPr>
                <a:spLocks noChangeShapeType="1"/>
              </p:cNvSpPr>
              <p:nvPr/>
            </p:nvSpPr>
            <p:spPr bwMode="auto">
              <a:xfrm>
                <a:off x="4944" y="1056"/>
                <a:ext cx="144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0" name="Line 9"/>
              <p:cNvSpPr>
                <a:spLocks noChangeShapeType="1"/>
              </p:cNvSpPr>
              <p:nvPr/>
            </p:nvSpPr>
            <p:spPr bwMode="auto">
              <a:xfrm>
                <a:off x="1776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1" name="Line 10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2" name="Line 11"/>
              <p:cNvSpPr>
                <a:spLocks noChangeShapeType="1"/>
              </p:cNvSpPr>
              <p:nvPr/>
            </p:nvSpPr>
            <p:spPr bwMode="auto">
              <a:xfrm>
                <a:off x="2352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3" name="Line 12"/>
              <p:cNvSpPr>
                <a:spLocks noChangeShapeType="1"/>
              </p:cNvSpPr>
              <p:nvPr/>
            </p:nvSpPr>
            <p:spPr bwMode="auto">
              <a:xfrm>
                <a:off x="2640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4" name="Line 13"/>
              <p:cNvSpPr>
                <a:spLocks noChangeShapeType="1"/>
              </p:cNvSpPr>
              <p:nvPr/>
            </p:nvSpPr>
            <p:spPr bwMode="auto">
              <a:xfrm>
                <a:off x="2784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5" name="Line 14"/>
              <p:cNvSpPr>
                <a:spLocks noChangeShapeType="1"/>
              </p:cNvSpPr>
              <p:nvPr/>
            </p:nvSpPr>
            <p:spPr bwMode="auto">
              <a:xfrm>
                <a:off x="3120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6" name="Line 15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7" name="Line 16"/>
              <p:cNvSpPr>
                <a:spLocks noChangeShapeType="1"/>
              </p:cNvSpPr>
              <p:nvPr/>
            </p:nvSpPr>
            <p:spPr bwMode="auto">
              <a:xfrm>
                <a:off x="3840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8" name="Line 17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29" name="Line 18"/>
              <p:cNvSpPr>
                <a:spLocks noChangeShapeType="1"/>
              </p:cNvSpPr>
              <p:nvPr/>
            </p:nvSpPr>
            <p:spPr bwMode="auto">
              <a:xfrm>
                <a:off x="4704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30" name="Line 19"/>
              <p:cNvSpPr>
                <a:spLocks noChangeShapeType="1"/>
              </p:cNvSpPr>
              <p:nvPr/>
            </p:nvSpPr>
            <p:spPr bwMode="auto">
              <a:xfrm>
                <a:off x="4560" y="9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31" name="Line 20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206" name="Line 21"/>
            <p:cNvSpPr>
              <a:spLocks noChangeShapeType="1"/>
            </p:cNvSpPr>
            <p:nvPr/>
          </p:nvSpPr>
          <p:spPr bwMode="auto">
            <a:xfrm>
              <a:off x="2640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7" name="Line 22"/>
            <p:cNvSpPr>
              <a:spLocks noChangeShapeType="1"/>
            </p:cNvSpPr>
            <p:nvPr/>
          </p:nvSpPr>
          <p:spPr bwMode="auto">
            <a:xfrm>
              <a:off x="3504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8" name="Line 23"/>
            <p:cNvSpPr>
              <a:spLocks noChangeShapeType="1"/>
            </p:cNvSpPr>
            <p:nvPr/>
          </p:nvSpPr>
          <p:spPr bwMode="auto">
            <a:xfrm>
              <a:off x="3552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9" name="Line 24"/>
            <p:cNvSpPr>
              <a:spLocks noChangeShapeType="1"/>
            </p:cNvSpPr>
            <p:nvPr/>
          </p:nvSpPr>
          <p:spPr bwMode="auto">
            <a:xfrm>
              <a:off x="4080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0" name="Line 25"/>
            <p:cNvSpPr>
              <a:spLocks noChangeShapeType="1"/>
            </p:cNvSpPr>
            <p:nvPr/>
          </p:nvSpPr>
          <p:spPr bwMode="auto">
            <a:xfrm>
              <a:off x="4128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1" name="Line 26"/>
            <p:cNvSpPr>
              <a:spLocks noChangeShapeType="1"/>
            </p:cNvSpPr>
            <p:nvPr/>
          </p:nvSpPr>
          <p:spPr bwMode="auto">
            <a:xfrm>
              <a:off x="4656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2" name="Line 27"/>
            <p:cNvSpPr>
              <a:spLocks noChangeShapeType="1"/>
            </p:cNvSpPr>
            <p:nvPr/>
          </p:nvSpPr>
          <p:spPr bwMode="auto">
            <a:xfrm>
              <a:off x="4704" y="120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3" name="Line 28"/>
            <p:cNvSpPr>
              <a:spLocks noChangeShapeType="1"/>
            </p:cNvSpPr>
            <p:nvPr/>
          </p:nvSpPr>
          <p:spPr bwMode="auto">
            <a:xfrm>
              <a:off x="2640" y="12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4" name="Line 29"/>
            <p:cNvSpPr>
              <a:spLocks noChangeShapeType="1"/>
            </p:cNvSpPr>
            <p:nvPr/>
          </p:nvSpPr>
          <p:spPr bwMode="auto">
            <a:xfrm>
              <a:off x="3552" y="12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5" name="Line 30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16" name="Line 31"/>
            <p:cNvSpPr>
              <a:spLocks noChangeShapeType="1"/>
            </p:cNvSpPr>
            <p:nvPr/>
          </p:nvSpPr>
          <p:spPr bwMode="auto">
            <a:xfrm>
              <a:off x="470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49" name="Group 92"/>
          <p:cNvGrpSpPr>
            <a:grpSpLocks/>
          </p:cNvGrpSpPr>
          <p:nvPr/>
        </p:nvGrpSpPr>
        <p:grpSpPr bwMode="auto">
          <a:xfrm>
            <a:off x="-93663" y="2205038"/>
            <a:ext cx="8475663" cy="3852314"/>
            <a:chOff x="-59" y="1344"/>
            <a:chExt cx="5339" cy="2488"/>
          </a:xfrm>
        </p:grpSpPr>
        <p:grpSp>
          <p:nvGrpSpPr>
            <p:cNvPr id="6152" name="Group 90"/>
            <p:cNvGrpSpPr>
              <a:grpSpLocks/>
            </p:cNvGrpSpPr>
            <p:nvPr/>
          </p:nvGrpSpPr>
          <p:grpSpPr bwMode="auto">
            <a:xfrm>
              <a:off x="2672" y="1344"/>
              <a:ext cx="1209" cy="251"/>
              <a:chOff x="2672" y="1344"/>
              <a:chExt cx="1209" cy="251"/>
            </a:xfrm>
          </p:grpSpPr>
          <p:sp>
            <p:nvSpPr>
              <p:cNvPr id="6203" name="Rectangle 33"/>
              <p:cNvSpPr>
                <a:spLocks noChangeArrowheads="1"/>
              </p:cNvSpPr>
              <p:nvPr/>
            </p:nvSpPr>
            <p:spPr bwMode="auto">
              <a:xfrm>
                <a:off x="2672" y="1344"/>
                <a:ext cx="601" cy="2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M95</a:t>
                </a:r>
              </a:p>
            </p:txBody>
          </p:sp>
          <p:sp>
            <p:nvSpPr>
              <p:cNvPr id="6204" name="Rectangle 34"/>
              <p:cNvSpPr>
                <a:spLocks noChangeArrowheads="1"/>
              </p:cNvSpPr>
              <p:nvPr/>
            </p:nvSpPr>
            <p:spPr bwMode="auto">
              <a:xfrm>
                <a:off x="3280" y="1344"/>
                <a:ext cx="601" cy="2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N.N.</a:t>
                </a:r>
              </a:p>
            </p:txBody>
          </p:sp>
        </p:grpSp>
        <p:sp>
          <p:nvSpPr>
            <p:cNvPr id="6153" name="Rectangle 35"/>
            <p:cNvSpPr>
              <a:spLocks noChangeArrowheads="1"/>
            </p:cNvSpPr>
            <p:nvPr/>
          </p:nvSpPr>
          <p:spPr bwMode="auto">
            <a:xfrm>
              <a:off x="2022" y="2291"/>
              <a:ext cx="413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M19</a:t>
              </a:r>
            </a:p>
          </p:txBody>
        </p:sp>
        <p:sp>
          <p:nvSpPr>
            <p:cNvPr id="6154" name="Rectangle 36"/>
            <p:cNvSpPr>
              <a:spLocks noChangeArrowheads="1"/>
            </p:cNvSpPr>
            <p:nvPr/>
          </p:nvSpPr>
          <p:spPr bwMode="auto">
            <a:xfrm>
              <a:off x="3212" y="2285"/>
              <a:ext cx="487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5" name="Rectangle 37"/>
            <p:cNvSpPr>
              <a:spLocks noChangeArrowheads="1"/>
            </p:cNvSpPr>
            <p:nvPr/>
          </p:nvSpPr>
          <p:spPr bwMode="auto">
            <a:xfrm>
              <a:off x="3706" y="2285"/>
              <a:ext cx="48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6" name="Rectangle 38"/>
            <p:cNvSpPr>
              <a:spLocks noChangeArrowheads="1"/>
            </p:cNvSpPr>
            <p:nvPr/>
          </p:nvSpPr>
          <p:spPr bwMode="auto">
            <a:xfrm>
              <a:off x="4201" y="2285"/>
              <a:ext cx="487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7" name="Rectangle 39"/>
            <p:cNvSpPr>
              <a:spLocks noChangeArrowheads="1"/>
            </p:cNvSpPr>
            <p:nvPr/>
          </p:nvSpPr>
          <p:spPr bwMode="auto">
            <a:xfrm>
              <a:off x="3301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8" name="Rectangle 40"/>
            <p:cNvSpPr>
              <a:spLocks noChangeArrowheads="1"/>
            </p:cNvSpPr>
            <p:nvPr/>
          </p:nvSpPr>
          <p:spPr bwMode="auto">
            <a:xfrm>
              <a:off x="3909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9" name="Rectangle 41"/>
            <p:cNvSpPr>
              <a:spLocks noChangeArrowheads="1"/>
            </p:cNvSpPr>
            <p:nvPr/>
          </p:nvSpPr>
          <p:spPr bwMode="auto">
            <a:xfrm>
              <a:off x="4516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0" name="Rectangle 42"/>
            <p:cNvSpPr>
              <a:spLocks noChangeArrowheads="1"/>
            </p:cNvSpPr>
            <p:nvPr/>
          </p:nvSpPr>
          <p:spPr bwMode="auto">
            <a:xfrm>
              <a:off x="1802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T003</a:t>
              </a:r>
            </a:p>
          </p:txBody>
        </p:sp>
        <p:sp>
          <p:nvSpPr>
            <p:cNvPr id="6161" name="Rectangle 43"/>
            <p:cNvSpPr>
              <a:spLocks noChangeArrowheads="1"/>
            </p:cNvSpPr>
            <p:nvPr/>
          </p:nvSpPr>
          <p:spPr bwMode="auto">
            <a:xfrm>
              <a:off x="2410" y="3244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Yang</a:t>
              </a:r>
            </a:p>
          </p:txBody>
        </p:sp>
        <p:sp>
          <p:nvSpPr>
            <p:cNvPr id="6162" name="Freeform 44"/>
            <p:cNvSpPr>
              <a:spLocks/>
            </p:cNvSpPr>
            <p:nvPr/>
          </p:nvSpPr>
          <p:spPr bwMode="auto">
            <a:xfrm>
              <a:off x="2245" y="1777"/>
              <a:ext cx="487" cy="506"/>
            </a:xfrm>
            <a:custGeom>
              <a:avLst/>
              <a:gdLst>
                <a:gd name="T0" fmla="*/ 486 w 577"/>
                <a:gd name="T1" fmla="*/ 0 h 761"/>
                <a:gd name="T2" fmla="*/ 486 w 577"/>
                <a:gd name="T3" fmla="*/ 285 h 761"/>
                <a:gd name="T4" fmla="*/ 0 w 577"/>
                <a:gd name="T5" fmla="*/ 285 h 761"/>
                <a:gd name="T6" fmla="*/ 0 w 577"/>
                <a:gd name="T7" fmla="*/ 505 h 7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1">
                  <a:moveTo>
                    <a:pt x="576" y="0"/>
                  </a:moveTo>
                  <a:lnTo>
                    <a:pt x="576" y="428"/>
                  </a:lnTo>
                  <a:lnTo>
                    <a:pt x="0" y="428"/>
                  </a:lnTo>
                  <a:lnTo>
                    <a:pt x="0" y="7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Freeform 45"/>
            <p:cNvSpPr>
              <a:spLocks/>
            </p:cNvSpPr>
            <p:nvPr/>
          </p:nvSpPr>
          <p:spPr bwMode="auto">
            <a:xfrm>
              <a:off x="2731" y="2059"/>
              <a:ext cx="1175" cy="224"/>
            </a:xfrm>
            <a:custGeom>
              <a:avLst/>
              <a:gdLst>
                <a:gd name="T0" fmla="*/ 0 w 1393"/>
                <a:gd name="T1" fmla="*/ 0 h 337"/>
                <a:gd name="T2" fmla="*/ 1174 w 1393"/>
                <a:gd name="T3" fmla="*/ 0 h 337"/>
                <a:gd name="T4" fmla="*/ 1174 w 1393"/>
                <a:gd name="T5" fmla="*/ 223 h 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3" h="337">
                  <a:moveTo>
                    <a:pt x="0" y="0"/>
                  </a:moveTo>
                  <a:lnTo>
                    <a:pt x="1392" y="0"/>
                  </a:lnTo>
                  <a:lnTo>
                    <a:pt x="1392" y="3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4" name="Freeform 46"/>
            <p:cNvSpPr>
              <a:spLocks/>
            </p:cNvSpPr>
            <p:nvPr/>
          </p:nvSpPr>
          <p:spPr bwMode="auto">
            <a:xfrm>
              <a:off x="2771" y="2557"/>
              <a:ext cx="1142" cy="685"/>
            </a:xfrm>
            <a:custGeom>
              <a:avLst/>
              <a:gdLst>
                <a:gd name="T0" fmla="*/ 1141 w 1353"/>
                <a:gd name="T1" fmla="*/ 0 h 1029"/>
                <a:gd name="T2" fmla="*/ 1141 w 1353"/>
                <a:gd name="T3" fmla="*/ 373 h 1029"/>
                <a:gd name="T4" fmla="*/ 0 w 1353"/>
                <a:gd name="T5" fmla="*/ 373 h 1029"/>
                <a:gd name="T6" fmla="*/ 0 w 1353"/>
                <a:gd name="T7" fmla="*/ 684 h 10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53" h="1029">
                  <a:moveTo>
                    <a:pt x="1352" y="0"/>
                  </a:moveTo>
                  <a:lnTo>
                    <a:pt x="1352" y="561"/>
                  </a:lnTo>
                  <a:lnTo>
                    <a:pt x="0" y="561"/>
                  </a:lnTo>
                  <a:lnTo>
                    <a:pt x="0" y="102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5" name="Freeform 47"/>
            <p:cNvSpPr>
              <a:spLocks/>
            </p:cNvSpPr>
            <p:nvPr/>
          </p:nvSpPr>
          <p:spPr bwMode="auto">
            <a:xfrm>
              <a:off x="3905" y="2927"/>
              <a:ext cx="454" cy="315"/>
            </a:xfrm>
            <a:custGeom>
              <a:avLst/>
              <a:gdLst>
                <a:gd name="T0" fmla="*/ 0 w 537"/>
                <a:gd name="T1" fmla="*/ 0 h 473"/>
                <a:gd name="T2" fmla="*/ 453 w 537"/>
                <a:gd name="T3" fmla="*/ 0 h 473"/>
                <a:gd name="T4" fmla="*/ 453 w 537"/>
                <a:gd name="T5" fmla="*/ 314 h 4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7" h="473">
                  <a:moveTo>
                    <a:pt x="0" y="0"/>
                  </a:moveTo>
                  <a:lnTo>
                    <a:pt x="536" y="0"/>
                  </a:lnTo>
                  <a:lnTo>
                    <a:pt x="536" y="4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6" name="Rectangle 48"/>
            <p:cNvSpPr>
              <a:spLocks noChangeArrowheads="1"/>
            </p:cNvSpPr>
            <p:nvPr/>
          </p:nvSpPr>
          <p:spPr bwMode="auto">
            <a:xfrm>
              <a:off x="4220" y="2092"/>
              <a:ext cx="82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Offering</a:t>
              </a:r>
            </a:p>
          </p:txBody>
        </p:sp>
        <p:sp>
          <p:nvSpPr>
            <p:cNvPr id="6167" name="Rectangle 49"/>
            <p:cNvSpPr>
              <a:spLocks noChangeArrowheads="1"/>
            </p:cNvSpPr>
            <p:nvPr/>
          </p:nvSpPr>
          <p:spPr bwMode="auto">
            <a:xfrm>
              <a:off x="1872" y="3075"/>
              <a:ext cx="92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Teacher</a:t>
              </a:r>
            </a:p>
          </p:txBody>
        </p:sp>
        <p:sp>
          <p:nvSpPr>
            <p:cNvPr id="6168" name="Rectangle 50"/>
            <p:cNvSpPr>
              <a:spLocks noChangeArrowheads="1"/>
            </p:cNvSpPr>
            <p:nvPr/>
          </p:nvSpPr>
          <p:spPr bwMode="auto">
            <a:xfrm>
              <a:off x="4527" y="3082"/>
              <a:ext cx="753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Student</a:t>
              </a:r>
            </a:p>
          </p:txBody>
        </p:sp>
        <p:sp>
          <p:nvSpPr>
            <p:cNvPr id="6169" name="Rectangle 51"/>
            <p:cNvSpPr>
              <a:spLocks noChangeArrowheads="1"/>
            </p:cNvSpPr>
            <p:nvPr/>
          </p:nvSpPr>
          <p:spPr bwMode="auto">
            <a:xfrm>
              <a:off x="3082" y="2376"/>
              <a:ext cx="487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0" name="Rectangle 52"/>
            <p:cNvSpPr>
              <a:spLocks noChangeArrowheads="1"/>
            </p:cNvSpPr>
            <p:nvPr/>
          </p:nvSpPr>
          <p:spPr bwMode="auto">
            <a:xfrm>
              <a:off x="3576" y="2376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1" name="Rectangle 53"/>
            <p:cNvSpPr>
              <a:spLocks noChangeArrowheads="1"/>
            </p:cNvSpPr>
            <p:nvPr/>
          </p:nvSpPr>
          <p:spPr bwMode="auto">
            <a:xfrm>
              <a:off x="4071" y="2376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2" name="Rectangle 54"/>
            <p:cNvSpPr>
              <a:spLocks noChangeArrowheads="1"/>
            </p:cNvSpPr>
            <p:nvPr/>
          </p:nvSpPr>
          <p:spPr bwMode="auto">
            <a:xfrm>
              <a:off x="2928" y="2484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6173" name="Rectangle 55"/>
            <p:cNvSpPr>
              <a:spLocks noChangeArrowheads="1"/>
            </p:cNvSpPr>
            <p:nvPr/>
          </p:nvSpPr>
          <p:spPr bwMode="auto">
            <a:xfrm>
              <a:off x="3423" y="2484"/>
              <a:ext cx="487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85/9/1</a:t>
              </a:r>
            </a:p>
          </p:txBody>
        </p:sp>
        <p:sp>
          <p:nvSpPr>
            <p:cNvPr id="6174" name="Rectangle 56"/>
            <p:cNvSpPr>
              <a:spLocks noChangeArrowheads="1"/>
            </p:cNvSpPr>
            <p:nvPr/>
          </p:nvSpPr>
          <p:spPr bwMode="auto">
            <a:xfrm>
              <a:off x="3917" y="2484"/>
              <a:ext cx="488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EC210</a:t>
              </a:r>
            </a:p>
          </p:txBody>
        </p:sp>
        <p:sp>
          <p:nvSpPr>
            <p:cNvPr id="6175" name="Rectangle 57"/>
            <p:cNvSpPr>
              <a:spLocks noChangeArrowheads="1"/>
            </p:cNvSpPr>
            <p:nvPr/>
          </p:nvSpPr>
          <p:spPr bwMode="auto">
            <a:xfrm>
              <a:off x="3227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6" name="Rectangle 58"/>
            <p:cNvSpPr>
              <a:spLocks noChangeArrowheads="1"/>
            </p:cNvSpPr>
            <p:nvPr/>
          </p:nvSpPr>
          <p:spPr bwMode="auto">
            <a:xfrm>
              <a:off x="3834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7" name="Rectangle 59"/>
            <p:cNvSpPr>
              <a:spLocks noChangeArrowheads="1"/>
            </p:cNvSpPr>
            <p:nvPr/>
          </p:nvSpPr>
          <p:spPr bwMode="auto">
            <a:xfrm>
              <a:off x="4442" y="3360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78" name="Rectangle 60"/>
            <p:cNvSpPr>
              <a:spLocks noChangeArrowheads="1"/>
            </p:cNvSpPr>
            <p:nvPr/>
          </p:nvSpPr>
          <p:spPr bwMode="auto">
            <a:xfrm>
              <a:off x="3122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7617503</a:t>
              </a:r>
            </a:p>
          </p:txBody>
        </p:sp>
        <p:sp>
          <p:nvSpPr>
            <p:cNvPr id="6179" name="Rectangle 61"/>
            <p:cNvSpPr>
              <a:spLocks noChangeArrowheads="1"/>
            </p:cNvSpPr>
            <p:nvPr/>
          </p:nvSpPr>
          <p:spPr bwMode="auto">
            <a:xfrm>
              <a:off x="3730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G.Hwang</a:t>
              </a:r>
            </a:p>
          </p:txBody>
        </p:sp>
        <p:sp>
          <p:nvSpPr>
            <p:cNvPr id="6180" name="Rectangle 62"/>
            <p:cNvSpPr>
              <a:spLocks noChangeArrowheads="1"/>
            </p:cNvSpPr>
            <p:nvPr/>
          </p:nvSpPr>
          <p:spPr bwMode="auto">
            <a:xfrm>
              <a:off x="4337" y="3481"/>
              <a:ext cx="601" cy="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6181" name="Rectangle 63"/>
            <p:cNvSpPr>
              <a:spLocks noChangeArrowheads="1"/>
            </p:cNvSpPr>
            <p:nvPr/>
          </p:nvSpPr>
          <p:spPr bwMode="auto">
            <a:xfrm>
              <a:off x="1932" y="2444"/>
              <a:ext cx="414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M16</a:t>
              </a:r>
            </a:p>
          </p:txBody>
        </p:sp>
        <p:grpSp>
          <p:nvGrpSpPr>
            <p:cNvPr id="6182" name="Group 89"/>
            <p:cNvGrpSpPr>
              <a:grpSpLocks/>
            </p:cNvGrpSpPr>
            <p:nvPr/>
          </p:nvGrpSpPr>
          <p:grpSpPr bwMode="auto">
            <a:xfrm>
              <a:off x="2110" y="1510"/>
              <a:ext cx="1209" cy="250"/>
              <a:chOff x="2110" y="1510"/>
              <a:chExt cx="1209" cy="250"/>
            </a:xfrm>
          </p:grpSpPr>
          <p:sp>
            <p:nvSpPr>
              <p:cNvPr id="6201" name="Rectangle 65"/>
              <p:cNvSpPr>
                <a:spLocks noChangeArrowheads="1"/>
              </p:cNvSpPr>
              <p:nvPr/>
            </p:nvSpPr>
            <p:spPr bwMode="auto">
              <a:xfrm>
                <a:off x="2110" y="1510"/>
                <a:ext cx="601" cy="2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M23</a:t>
                </a:r>
              </a:p>
            </p:txBody>
          </p:sp>
          <p:sp>
            <p:nvSpPr>
              <p:cNvPr id="6202" name="Rectangle 66"/>
              <p:cNvSpPr>
                <a:spLocks noChangeArrowheads="1"/>
              </p:cNvSpPr>
              <p:nvPr/>
            </p:nvSpPr>
            <p:spPr bwMode="auto">
              <a:xfrm>
                <a:off x="2718" y="1510"/>
                <a:ext cx="601" cy="2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b="1">
                    <a:latin typeface="Arial" charset="0"/>
                    <a:ea typeface="新細明體" pitchFamily="18" charset="-120"/>
                  </a:rPr>
                  <a:t>DBMS</a:t>
                </a:r>
              </a:p>
            </p:txBody>
          </p:sp>
        </p:grpSp>
        <p:sp>
          <p:nvSpPr>
            <p:cNvPr id="6183" name="Rectangle 67"/>
            <p:cNvSpPr>
              <a:spLocks noChangeArrowheads="1"/>
            </p:cNvSpPr>
            <p:nvPr/>
          </p:nvSpPr>
          <p:spPr bwMode="auto">
            <a:xfrm>
              <a:off x="-59" y="1982"/>
              <a:ext cx="1492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pitchFamily="18" charset="-120"/>
                </a:rPr>
                <a:t>Fig. 4.2: </a:t>
              </a:r>
              <a:r>
                <a:rPr lang="en-US" altLang="zh-TW" b="1" dirty="0">
                  <a:latin typeface="Arial" charset="0"/>
                  <a:ea typeface="新細明體" pitchFamily="18" charset="-120"/>
                </a:rPr>
                <a:t>Hierarchical Sequence</a:t>
              </a:r>
            </a:p>
          </p:txBody>
        </p:sp>
        <p:sp>
          <p:nvSpPr>
            <p:cNvPr id="6184" name="Rectangle 68"/>
            <p:cNvSpPr>
              <a:spLocks noChangeArrowheads="1"/>
            </p:cNvSpPr>
            <p:nvPr/>
          </p:nvSpPr>
          <p:spPr bwMode="auto">
            <a:xfrm>
              <a:off x="5019" y="3493"/>
              <a:ext cx="132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5" name="Arc 69"/>
            <p:cNvSpPr>
              <a:spLocks/>
            </p:cNvSpPr>
            <p:nvPr/>
          </p:nvSpPr>
          <p:spPr bwMode="auto">
            <a:xfrm>
              <a:off x="1970" y="1776"/>
              <a:ext cx="326" cy="666"/>
            </a:xfrm>
            <a:custGeom>
              <a:avLst/>
              <a:gdLst>
                <a:gd name="T0" fmla="*/ 0 w 21600"/>
                <a:gd name="T1" fmla="*/ 666 h 21600"/>
                <a:gd name="T2" fmla="*/ 325 w 21600"/>
                <a:gd name="T3" fmla="*/ 0 h 21600"/>
                <a:gd name="T4" fmla="*/ 326 w 21600"/>
                <a:gd name="T5" fmla="*/ 66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6" name="Arc 70"/>
            <p:cNvSpPr>
              <a:spLocks/>
            </p:cNvSpPr>
            <p:nvPr/>
          </p:nvSpPr>
          <p:spPr bwMode="auto">
            <a:xfrm>
              <a:off x="2229" y="2697"/>
              <a:ext cx="158" cy="69"/>
            </a:xfrm>
            <a:custGeom>
              <a:avLst/>
              <a:gdLst>
                <a:gd name="T0" fmla="*/ 158 w 21600"/>
                <a:gd name="T1" fmla="*/ 69 h 21600"/>
                <a:gd name="T2" fmla="*/ 0 w 21600"/>
                <a:gd name="T3" fmla="*/ 0 h 21600"/>
                <a:gd name="T4" fmla="*/ 158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7" name="Arc 71"/>
            <p:cNvSpPr>
              <a:spLocks/>
            </p:cNvSpPr>
            <p:nvPr/>
          </p:nvSpPr>
          <p:spPr bwMode="auto">
            <a:xfrm>
              <a:off x="2392" y="2561"/>
              <a:ext cx="18" cy="205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0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8" name="Arc 72"/>
            <p:cNvSpPr>
              <a:spLocks/>
            </p:cNvSpPr>
            <p:nvPr/>
          </p:nvSpPr>
          <p:spPr bwMode="auto">
            <a:xfrm>
              <a:off x="2451" y="2428"/>
              <a:ext cx="493" cy="360"/>
            </a:xfrm>
            <a:custGeom>
              <a:avLst/>
              <a:gdLst>
                <a:gd name="T0" fmla="*/ 493 w 21600"/>
                <a:gd name="T1" fmla="*/ 360 h 21600"/>
                <a:gd name="T2" fmla="*/ 0 w 21600"/>
                <a:gd name="T3" fmla="*/ 0 h 21600"/>
                <a:gd name="T4" fmla="*/ 493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9" name="Arc 73"/>
            <p:cNvSpPr>
              <a:spLocks/>
            </p:cNvSpPr>
            <p:nvPr/>
          </p:nvSpPr>
          <p:spPr bwMode="auto">
            <a:xfrm>
              <a:off x="2932" y="2719"/>
              <a:ext cx="240" cy="65"/>
            </a:xfrm>
            <a:custGeom>
              <a:avLst/>
              <a:gdLst>
                <a:gd name="T0" fmla="*/ 240 w 21600"/>
                <a:gd name="T1" fmla="*/ 0 h 21600"/>
                <a:gd name="T2" fmla="*/ 0 w 21600"/>
                <a:gd name="T3" fmla="*/ 6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0" name="Rectangle 74"/>
            <p:cNvSpPr>
              <a:spLocks noChangeArrowheads="1"/>
            </p:cNvSpPr>
            <p:nvPr/>
          </p:nvSpPr>
          <p:spPr bwMode="auto">
            <a:xfrm>
              <a:off x="3273" y="2366"/>
              <a:ext cx="19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6191" name="Rectangle 75"/>
            <p:cNvSpPr>
              <a:spLocks noChangeArrowheads="1"/>
            </p:cNvSpPr>
            <p:nvPr/>
          </p:nvSpPr>
          <p:spPr bwMode="auto">
            <a:xfrm>
              <a:off x="3376" y="2263"/>
              <a:ext cx="19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6192" name="Arc 76"/>
            <p:cNvSpPr>
              <a:spLocks/>
            </p:cNvSpPr>
            <p:nvPr/>
          </p:nvSpPr>
          <p:spPr bwMode="auto">
            <a:xfrm>
              <a:off x="2618" y="3498"/>
              <a:ext cx="504" cy="334"/>
            </a:xfrm>
            <a:custGeom>
              <a:avLst/>
              <a:gdLst>
                <a:gd name="T0" fmla="*/ 504 w 21600"/>
                <a:gd name="T1" fmla="*/ 334 h 21600"/>
                <a:gd name="T2" fmla="*/ 0 w 21600"/>
                <a:gd name="T3" fmla="*/ 0 h 21600"/>
                <a:gd name="T4" fmla="*/ 504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3" name="Arc 77"/>
            <p:cNvSpPr>
              <a:spLocks/>
            </p:cNvSpPr>
            <p:nvPr/>
          </p:nvSpPr>
          <p:spPr bwMode="auto">
            <a:xfrm>
              <a:off x="3126" y="3732"/>
              <a:ext cx="305" cy="100"/>
            </a:xfrm>
            <a:custGeom>
              <a:avLst/>
              <a:gdLst>
                <a:gd name="T0" fmla="*/ 305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4" name="Arc 78"/>
            <p:cNvSpPr>
              <a:spLocks/>
            </p:cNvSpPr>
            <p:nvPr/>
          </p:nvSpPr>
          <p:spPr bwMode="auto">
            <a:xfrm>
              <a:off x="4802" y="3741"/>
              <a:ext cx="190" cy="65"/>
            </a:xfrm>
            <a:custGeom>
              <a:avLst/>
              <a:gdLst>
                <a:gd name="T0" fmla="*/ 186 w 21600"/>
                <a:gd name="T1" fmla="*/ 65 h 21596"/>
                <a:gd name="T2" fmla="*/ 0 w 21600"/>
                <a:gd name="T3" fmla="*/ 0 h 21596"/>
                <a:gd name="T4" fmla="*/ 190 w 21600"/>
                <a:gd name="T5" fmla="*/ 0 h 215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6" fill="none" extrusionOk="0">
                  <a:moveTo>
                    <a:pt x="21165" y="21595"/>
                  </a:moveTo>
                  <a:cubicBezTo>
                    <a:pt x="9407" y="21358"/>
                    <a:pt x="0" y="11759"/>
                    <a:pt x="0" y="0"/>
                  </a:cubicBezTo>
                </a:path>
                <a:path w="21600" h="21596" stroke="0" extrusionOk="0">
                  <a:moveTo>
                    <a:pt x="21165" y="21595"/>
                  </a:moveTo>
                  <a:cubicBezTo>
                    <a:pt x="9407" y="21358"/>
                    <a:pt x="0" y="11759"/>
                    <a:pt x="0" y="0"/>
                  </a:cubicBezTo>
                  <a:lnTo>
                    <a:pt x="21600" y="0"/>
                  </a:lnTo>
                  <a:lnTo>
                    <a:pt x="21165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5" name="Arc 79"/>
            <p:cNvSpPr>
              <a:spLocks/>
            </p:cNvSpPr>
            <p:nvPr/>
          </p:nvSpPr>
          <p:spPr bwMode="auto">
            <a:xfrm>
              <a:off x="4991" y="3613"/>
              <a:ext cx="24" cy="189"/>
            </a:xfrm>
            <a:custGeom>
              <a:avLst/>
              <a:gdLst>
                <a:gd name="T0" fmla="*/ 24 w 21600"/>
                <a:gd name="T1" fmla="*/ 0 h 21600"/>
                <a:gd name="T2" fmla="*/ 0 w 21600"/>
                <a:gd name="T3" fmla="*/ 189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6" name="Arc 80"/>
            <p:cNvSpPr>
              <a:spLocks/>
            </p:cNvSpPr>
            <p:nvPr/>
          </p:nvSpPr>
          <p:spPr bwMode="auto">
            <a:xfrm>
              <a:off x="5049" y="3609"/>
              <a:ext cx="104" cy="69"/>
            </a:xfrm>
            <a:custGeom>
              <a:avLst/>
              <a:gdLst>
                <a:gd name="T0" fmla="*/ 90 w 21600"/>
                <a:gd name="T1" fmla="*/ 69 h 21392"/>
                <a:gd name="T2" fmla="*/ 0 w 21600"/>
                <a:gd name="T3" fmla="*/ 0 h 21392"/>
                <a:gd name="T4" fmla="*/ 104 w 21600"/>
                <a:gd name="T5" fmla="*/ 0 h 2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392" fill="none" extrusionOk="0">
                  <a:moveTo>
                    <a:pt x="18611" y="21392"/>
                  </a:moveTo>
                  <a:cubicBezTo>
                    <a:pt x="7940" y="19901"/>
                    <a:pt x="0" y="10774"/>
                    <a:pt x="0" y="0"/>
                  </a:cubicBezTo>
                </a:path>
                <a:path w="21600" h="21392" stroke="0" extrusionOk="0">
                  <a:moveTo>
                    <a:pt x="18611" y="21392"/>
                  </a:moveTo>
                  <a:cubicBezTo>
                    <a:pt x="7940" y="19901"/>
                    <a:pt x="0" y="10774"/>
                    <a:pt x="0" y="0"/>
                  </a:cubicBezTo>
                  <a:lnTo>
                    <a:pt x="21600" y="0"/>
                  </a:lnTo>
                  <a:lnTo>
                    <a:pt x="18611" y="2139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7" name="Arc 81"/>
            <p:cNvSpPr>
              <a:spLocks/>
            </p:cNvSpPr>
            <p:nvPr/>
          </p:nvSpPr>
          <p:spPr bwMode="auto">
            <a:xfrm>
              <a:off x="5123" y="3505"/>
              <a:ext cx="24" cy="173"/>
            </a:xfrm>
            <a:custGeom>
              <a:avLst/>
              <a:gdLst>
                <a:gd name="T0" fmla="*/ 0 w 21600"/>
                <a:gd name="T1" fmla="*/ 0 h 21600"/>
                <a:gd name="T2" fmla="*/ 24 w 21600"/>
                <a:gd name="T3" fmla="*/ 173 h 21600"/>
                <a:gd name="T4" fmla="*/ 0 w 21600"/>
                <a:gd name="T5" fmla="*/ 17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8" name="Arc 82"/>
            <p:cNvSpPr>
              <a:spLocks/>
            </p:cNvSpPr>
            <p:nvPr/>
          </p:nvSpPr>
          <p:spPr bwMode="auto">
            <a:xfrm>
              <a:off x="5077" y="3051"/>
              <a:ext cx="93" cy="227"/>
            </a:xfrm>
            <a:custGeom>
              <a:avLst/>
              <a:gdLst>
                <a:gd name="T0" fmla="*/ 93 w 21600"/>
                <a:gd name="T1" fmla="*/ 0 h 21600"/>
                <a:gd name="T2" fmla="*/ 0 w 21600"/>
                <a:gd name="T3" fmla="*/ 22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9" name="Arc 83"/>
            <p:cNvSpPr>
              <a:spLocks/>
            </p:cNvSpPr>
            <p:nvPr/>
          </p:nvSpPr>
          <p:spPr bwMode="auto">
            <a:xfrm>
              <a:off x="4580" y="2585"/>
              <a:ext cx="590" cy="479"/>
            </a:xfrm>
            <a:custGeom>
              <a:avLst/>
              <a:gdLst>
                <a:gd name="T0" fmla="*/ 0 w 21600"/>
                <a:gd name="T1" fmla="*/ 0 h 21600"/>
                <a:gd name="T2" fmla="*/ 590 w 21600"/>
                <a:gd name="T3" fmla="*/ 479 h 21600"/>
                <a:gd name="T4" fmla="*/ 0 w 21600"/>
                <a:gd name="T5" fmla="*/ 47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0" name="Freeform 84"/>
            <p:cNvSpPr>
              <a:spLocks/>
            </p:cNvSpPr>
            <p:nvPr/>
          </p:nvSpPr>
          <p:spPr bwMode="auto">
            <a:xfrm>
              <a:off x="1632" y="2712"/>
              <a:ext cx="2505" cy="948"/>
            </a:xfrm>
            <a:custGeom>
              <a:avLst/>
              <a:gdLst>
                <a:gd name="T0" fmla="*/ 2505 w 2968"/>
                <a:gd name="T1" fmla="*/ 0 h 1424"/>
                <a:gd name="T2" fmla="*/ 398 w 2968"/>
                <a:gd name="T3" fmla="*/ 288 h 1424"/>
                <a:gd name="T4" fmla="*/ 115 w 2968"/>
                <a:gd name="T5" fmla="*/ 863 h 1424"/>
                <a:gd name="T6" fmla="*/ 439 w 2968"/>
                <a:gd name="T7" fmla="*/ 799 h 1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8" h="1424">
                  <a:moveTo>
                    <a:pt x="2968" y="0"/>
                  </a:moveTo>
                  <a:cubicBezTo>
                    <a:pt x="1956" y="108"/>
                    <a:pt x="944" y="216"/>
                    <a:pt x="472" y="432"/>
                  </a:cubicBezTo>
                  <a:cubicBezTo>
                    <a:pt x="0" y="648"/>
                    <a:pt x="128" y="1168"/>
                    <a:pt x="136" y="1296"/>
                  </a:cubicBezTo>
                  <a:cubicBezTo>
                    <a:pt x="144" y="1424"/>
                    <a:pt x="456" y="1216"/>
                    <a:pt x="520" y="120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0" name="Rectangle 86"/>
          <p:cNvSpPr>
            <a:spLocks noChangeArrowheads="1"/>
          </p:cNvSpPr>
          <p:nvPr/>
        </p:nvSpPr>
        <p:spPr bwMode="auto">
          <a:xfrm>
            <a:off x="2746375" y="1981200"/>
            <a:ext cx="129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TW" sz="2000" b="1">
                <a:latin typeface="Arial" charset="0"/>
                <a:ea typeface="新細明體" pitchFamily="18" charset="-120"/>
              </a:rPr>
              <a:t>  </a:t>
            </a:r>
            <a:r>
              <a:rPr lang="en-US" altLang="zh-TW" b="1">
                <a:latin typeface="Arial" charset="0"/>
                <a:ea typeface="新細明體" pitchFamily="18" charset="-120"/>
              </a:rPr>
              <a:t>Course</a:t>
            </a:r>
          </a:p>
        </p:txBody>
      </p:sp>
      <p:sp>
        <p:nvSpPr>
          <p:cNvPr id="6151" name="Text Box 93"/>
          <p:cNvSpPr txBox="1">
            <a:spLocks noChangeArrowheads="1"/>
          </p:cNvSpPr>
          <p:nvPr/>
        </p:nvSpPr>
        <p:spPr bwMode="auto">
          <a:xfrm>
            <a:off x="7467600" y="5257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The Hierarchical Model: Data Manipulation</a:t>
            </a:r>
            <a:endParaRPr lang="zh-TW" altLang="en-US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0763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TW" altLang="en-US" sz="2000" b="1" smtClean="0"/>
              <a:t>(2) </a:t>
            </a:r>
            <a:r>
              <a:rPr lang="en-US" altLang="zh-TW" sz="2000" b="1" smtClean="0"/>
              <a:t>Hierarchical Data Manipulation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2000" b="1" smtClean="0"/>
              <a:t>      </a:t>
            </a:r>
            <a:r>
              <a:rPr lang="en-US" altLang="zh-TW" sz="2000" smtClean="0"/>
              <a:t>A set of operators for processing data represented in the form of trees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sz="2000" smtClean="0"/>
          </a:p>
        </p:txBody>
      </p:sp>
      <p:grpSp>
        <p:nvGrpSpPr>
          <p:cNvPr id="7172" name="Group 44"/>
          <p:cNvGrpSpPr>
            <a:grpSpLocks/>
          </p:cNvGrpSpPr>
          <p:nvPr/>
        </p:nvGrpSpPr>
        <p:grpSpPr bwMode="auto">
          <a:xfrm>
            <a:off x="136525" y="2209800"/>
            <a:ext cx="8093075" cy="3886200"/>
            <a:chOff x="86" y="1392"/>
            <a:chExt cx="5098" cy="2448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997" y="1662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M23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644" y="1662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DBMS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438" y="1392"/>
              <a:ext cx="73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TW" sz="2000" b="1">
                  <a:latin typeface="Arial" charset="0"/>
                  <a:ea typeface="新細明體" pitchFamily="18" charset="-120"/>
                </a:rPr>
                <a:t>Course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713" y="2311"/>
              <a:ext cx="440" cy="3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0" rIns="90488" bIns="4445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M19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980" y="2304"/>
              <a:ext cx="520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507" y="2304"/>
              <a:ext cx="520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034" y="2304"/>
              <a:ext cx="520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3076" y="3233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3723" y="3233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4370" y="3233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1479" y="3233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T003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126" y="3233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Yang</a:t>
              </a:r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1950" y="1984"/>
              <a:ext cx="519" cy="320"/>
            </a:xfrm>
            <a:custGeom>
              <a:avLst/>
              <a:gdLst>
                <a:gd name="T0" fmla="*/ 518 w 577"/>
                <a:gd name="T1" fmla="*/ 0 h 761"/>
                <a:gd name="T2" fmla="*/ 518 w 577"/>
                <a:gd name="T3" fmla="*/ 180 h 761"/>
                <a:gd name="T4" fmla="*/ 0 w 577"/>
                <a:gd name="T5" fmla="*/ 180 h 761"/>
                <a:gd name="T6" fmla="*/ 0 w 577"/>
                <a:gd name="T7" fmla="*/ 320 h 7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1">
                  <a:moveTo>
                    <a:pt x="576" y="0"/>
                  </a:moveTo>
                  <a:lnTo>
                    <a:pt x="576" y="428"/>
                  </a:lnTo>
                  <a:lnTo>
                    <a:pt x="0" y="428"/>
                  </a:lnTo>
                  <a:lnTo>
                    <a:pt x="0" y="7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2468" y="2160"/>
              <a:ext cx="1252" cy="160"/>
            </a:xfrm>
            <a:custGeom>
              <a:avLst/>
              <a:gdLst>
                <a:gd name="T0" fmla="*/ 0 w 1393"/>
                <a:gd name="T1" fmla="*/ 0 h 337"/>
                <a:gd name="T2" fmla="*/ 1251 w 1393"/>
                <a:gd name="T3" fmla="*/ 0 h 337"/>
                <a:gd name="T4" fmla="*/ 1251 w 1393"/>
                <a:gd name="T5" fmla="*/ 160 h 3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3" h="337">
                  <a:moveTo>
                    <a:pt x="0" y="0"/>
                  </a:moveTo>
                  <a:lnTo>
                    <a:pt x="1392" y="0"/>
                  </a:lnTo>
                  <a:lnTo>
                    <a:pt x="1392" y="3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2511" y="2832"/>
              <a:ext cx="1216" cy="384"/>
            </a:xfrm>
            <a:custGeom>
              <a:avLst/>
              <a:gdLst>
                <a:gd name="T0" fmla="*/ 1215 w 1353"/>
                <a:gd name="T1" fmla="*/ 0 h 1029"/>
                <a:gd name="T2" fmla="*/ 1215 w 1353"/>
                <a:gd name="T3" fmla="*/ 209 h 1029"/>
                <a:gd name="T4" fmla="*/ 0 w 1353"/>
                <a:gd name="T5" fmla="*/ 209 h 1029"/>
                <a:gd name="T6" fmla="*/ 0 w 1353"/>
                <a:gd name="T7" fmla="*/ 384 h 10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53" h="1029">
                  <a:moveTo>
                    <a:pt x="1352" y="0"/>
                  </a:moveTo>
                  <a:lnTo>
                    <a:pt x="1352" y="561"/>
                  </a:lnTo>
                  <a:lnTo>
                    <a:pt x="0" y="561"/>
                  </a:lnTo>
                  <a:lnTo>
                    <a:pt x="0" y="102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3726" y="3036"/>
              <a:ext cx="483" cy="180"/>
            </a:xfrm>
            <a:custGeom>
              <a:avLst/>
              <a:gdLst>
                <a:gd name="T0" fmla="*/ 0 w 537"/>
                <a:gd name="T1" fmla="*/ 0 h 473"/>
                <a:gd name="T2" fmla="*/ 482 w 537"/>
                <a:gd name="T3" fmla="*/ 0 h 473"/>
                <a:gd name="T4" fmla="*/ 482 w 537"/>
                <a:gd name="T5" fmla="*/ 180 h 4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7" h="473">
                  <a:moveTo>
                    <a:pt x="0" y="0"/>
                  </a:moveTo>
                  <a:lnTo>
                    <a:pt x="536" y="0"/>
                  </a:lnTo>
                  <a:lnTo>
                    <a:pt x="536" y="4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4055" y="2103"/>
              <a:ext cx="88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Offering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776" y="3024"/>
              <a:ext cx="75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Teacher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4382" y="3032"/>
              <a:ext cx="8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b="1">
                  <a:latin typeface="Arial" charset="0"/>
                  <a:ea typeface="新細明體" pitchFamily="18" charset="-120"/>
                </a:rPr>
                <a:t>Student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2842" y="2417"/>
              <a:ext cx="519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3369" y="2417"/>
              <a:ext cx="519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3896" y="2417"/>
              <a:ext cx="519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2678" y="2552"/>
              <a:ext cx="52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3205" y="2552"/>
              <a:ext cx="52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85/9/1</a:t>
              </a:r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3732" y="2552"/>
              <a:ext cx="52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EC210</a:t>
              </a: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2996" y="3378"/>
              <a:ext cx="64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3644" y="3378"/>
              <a:ext cx="640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4291" y="3378"/>
              <a:ext cx="640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885" y="3528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7617503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3532" y="3528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G.Hwang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4180" y="3528"/>
              <a:ext cx="640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b="1">
                  <a:latin typeface="Arial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1617" y="2502"/>
              <a:ext cx="441" cy="3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Arial" charset="0"/>
                  <a:ea typeface="新細明體" pitchFamily="18" charset="-120"/>
                </a:rPr>
                <a:t>M16</a:t>
              </a: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3734" y="1536"/>
              <a:ext cx="132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b="1">
                  <a:latin typeface="Arial" charset="0"/>
                  <a:ea typeface="新細明體" pitchFamily="18" charset="-120"/>
                </a:rPr>
                <a:t>[1] </a:t>
              </a:r>
              <a:r>
                <a:rPr lang="en-US" altLang="zh-TW" b="1">
                  <a:latin typeface="Arial" charset="0"/>
                  <a:ea typeface="新細明體" pitchFamily="18" charset="-120"/>
                </a:rPr>
                <a:t>Locating </a:t>
              </a:r>
              <a:r>
                <a:rPr lang="en-US" altLang="zh-TW">
                  <a:latin typeface="Arial" charset="0"/>
                  <a:ea typeface="新細明體" pitchFamily="18" charset="-120"/>
                </a:rPr>
                <a:t>to a specific segment.</a:t>
              </a: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H="1">
              <a:off x="4358" y="1968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86" y="3168"/>
              <a:ext cx="1241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lvl="1" algn="l" eaLnBrk="0" hangingPunct="0">
                <a:spcBef>
                  <a:spcPct val="50000"/>
                </a:spcBef>
              </a:pPr>
              <a:r>
                <a:rPr lang="zh-TW" altLang="en-US" b="1">
                  <a:latin typeface="Arial" charset="0"/>
                  <a:ea typeface="新細明體" pitchFamily="18" charset="-120"/>
                </a:rPr>
                <a:t>[2]</a:t>
              </a:r>
              <a:r>
                <a:rPr lang="zh-TW" altLang="en-US">
                  <a:latin typeface="Arial" charset="0"/>
                  <a:ea typeface="新細明體" pitchFamily="18" charset="-120"/>
                </a:rPr>
                <a:t> </a:t>
              </a:r>
              <a:r>
                <a:rPr lang="en-US" altLang="zh-TW">
                  <a:latin typeface="Arial" charset="0"/>
                  <a:ea typeface="新細明體" pitchFamily="18" charset="-120"/>
                </a:rPr>
                <a:t>Now, where is the </a:t>
              </a:r>
              <a:r>
                <a:rPr lang="en-US" altLang="zh-TW" b="1">
                  <a:latin typeface="Arial" charset="0"/>
                  <a:ea typeface="新細明體" pitchFamily="18" charset="-120"/>
                </a:rPr>
                <a:t>next</a:t>
              </a:r>
              <a:r>
                <a:rPr lang="en-US" altLang="zh-TW">
                  <a:latin typeface="Arial" charset="0"/>
                  <a:ea typeface="新細明體" pitchFamily="18" charset="-120"/>
                </a:rPr>
                <a:t>?</a:t>
              </a: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V="1">
              <a:off x="998" y="3571"/>
              <a:ext cx="72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614" y="1393"/>
              <a:ext cx="1165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b="1">
                  <a:latin typeface="Arial" charset="0"/>
                  <a:ea typeface="新細明體" pitchFamily="18" charset="-120"/>
                </a:rPr>
                <a:t>[3]</a:t>
              </a:r>
              <a:r>
                <a:rPr lang="zh-TW" altLang="en-US">
                  <a:latin typeface="Arial" charset="0"/>
                  <a:ea typeface="新細明體" pitchFamily="18" charset="-120"/>
                </a:rPr>
                <a:t> </a:t>
              </a:r>
              <a:r>
                <a:rPr lang="en-US" altLang="zh-TW">
                  <a:latin typeface="Arial" charset="0"/>
                  <a:ea typeface="新細明體" pitchFamily="18" charset="-120"/>
                </a:rPr>
                <a:t>Now, where is the </a:t>
              </a:r>
              <a:r>
                <a:rPr lang="en-US" altLang="zh-TW" b="1">
                  <a:latin typeface="Arial" charset="0"/>
                  <a:ea typeface="新細明體" pitchFamily="18" charset="-120"/>
                </a:rPr>
                <a:t>first child</a:t>
              </a:r>
              <a:r>
                <a:rPr lang="en-US" altLang="zh-TW">
                  <a:latin typeface="Arial" charset="0"/>
                  <a:ea typeface="新細明體" pitchFamily="18" charset="-120"/>
                </a:rPr>
                <a:t>?</a:t>
              </a:r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1766" y="1536"/>
              <a:ext cx="67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The Hierarchical Model: Data Integrity</a:t>
            </a:r>
            <a:endParaRPr lang="zh-TW" altLang="en-US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smtClean="0"/>
              <a:t>(3) Hierarchical Data Integrity</a:t>
            </a:r>
            <a:endParaRPr lang="en-US" altLang="zh-TW" sz="2000" smtClean="0"/>
          </a:p>
          <a:p>
            <a:pPr lvl="2" eaLnBrk="1" hangingPunct="1">
              <a:buFontTx/>
              <a:buNone/>
            </a:pPr>
            <a:r>
              <a:rPr lang="en-US" altLang="zh-TW" sz="2000" smtClean="0"/>
              <a:t>Rule: no child is allowed to exist without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its parent, i.e., a kind of referential integrity.</a:t>
            </a:r>
          </a:p>
          <a:p>
            <a:pPr eaLnBrk="1" hangingPunct="1"/>
            <a:endParaRPr lang="zh-TW" altLang="en-US" sz="200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581400" y="2895600"/>
            <a:ext cx="1981200" cy="1295400"/>
            <a:chOff x="1920" y="1488"/>
            <a:chExt cx="1920" cy="1008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352" y="1488"/>
              <a:ext cx="48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1920" y="1824"/>
              <a:ext cx="480" cy="240"/>
              <a:chOff x="1920" y="1824"/>
              <a:chExt cx="480" cy="240"/>
            </a:xfrm>
          </p:grpSpPr>
          <p:sp>
            <p:nvSpPr>
              <p:cNvPr id="8215" name="Rectangle 7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16" name="Line 8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9" name="Group 9"/>
            <p:cNvGrpSpPr>
              <a:grpSpLocks/>
            </p:cNvGrpSpPr>
            <p:nvPr/>
          </p:nvGrpSpPr>
          <p:grpSpPr bwMode="auto">
            <a:xfrm>
              <a:off x="2688" y="1824"/>
              <a:ext cx="480" cy="240"/>
              <a:chOff x="1920" y="1824"/>
              <a:chExt cx="480" cy="240"/>
            </a:xfrm>
          </p:grpSpPr>
          <p:sp>
            <p:nvSpPr>
              <p:cNvPr id="8213" name="Rectangle 10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14" name="Line 11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200" name="Group 12"/>
            <p:cNvGrpSpPr>
              <a:grpSpLocks/>
            </p:cNvGrpSpPr>
            <p:nvPr/>
          </p:nvGrpSpPr>
          <p:grpSpPr bwMode="auto">
            <a:xfrm>
              <a:off x="3360" y="2256"/>
              <a:ext cx="480" cy="240"/>
              <a:chOff x="1920" y="1824"/>
              <a:chExt cx="480" cy="240"/>
            </a:xfrm>
          </p:grpSpPr>
          <p:sp>
            <p:nvSpPr>
              <p:cNvPr id="8211" name="Rectangle 13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12" name="Line 14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201" name="Group 15"/>
            <p:cNvGrpSpPr>
              <a:grpSpLocks/>
            </p:cNvGrpSpPr>
            <p:nvPr/>
          </p:nvGrpSpPr>
          <p:grpSpPr bwMode="auto">
            <a:xfrm>
              <a:off x="2832" y="2256"/>
              <a:ext cx="480" cy="240"/>
              <a:chOff x="1920" y="1824"/>
              <a:chExt cx="480" cy="240"/>
            </a:xfrm>
          </p:grpSpPr>
          <p:sp>
            <p:nvSpPr>
              <p:cNvPr id="8209" name="Rectangle 16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10" name="Line 17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202" name="Group 18"/>
            <p:cNvGrpSpPr>
              <a:grpSpLocks/>
            </p:cNvGrpSpPr>
            <p:nvPr/>
          </p:nvGrpSpPr>
          <p:grpSpPr bwMode="auto">
            <a:xfrm>
              <a:off x="2304" y="2256"/>
              <a:ext cx="480" cy="240"/>
              <a:chOff x="1920" y="1824"/>
              <a:chExt cx="480" cy="240"/>
            </a:xfrm>
          </p:grpSpPr>
          <p:sp>
            <p:nvSpPr>
              <p:cNvPr id="8207" name="Rectangle 19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480" cy="1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08" name="Line 20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203" name="Line 21"/>
            <p:cNvSpPr>
              <a:spLocks noChangeShapeType="1"/>
            </p:cNvSpPr>
            <p:nvPr/>
          </p:nvSpPr>
          <p:spPr bwMode="auto">
            <a:xfrm>
              <a:off x="2160" y="182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4" name="Line 22"/>
            <p:cNvSpPr>
              <a:spLocks noChangeShapeType="1"/>
            </p:cNvSpPr>
            <p:nvPr/>
          </p:nvSpPr>
          <p:spPr bwMode="auto">
            <a:xfrm>
              <a:off x="2544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5" name="Line 23"/>
            <p:cNvSpPr>
              <a:spLocks noChangeShapeType="1"/>
            </p:cNvSpPr>
            <p:nvPr/>
          </p:nvSpPr>
          <p:spPr bwMode="auto">
            <a:xfrm>
              <a:off x="2592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>
              <a:off x="2928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4.2 IMS</a:t>
            </a:r>
            <a:endParaRPr lang="zh-TW" altLang="en-US" smtClean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770440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Overview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 dirty="0" smtClean="0"/>
              <a:t>IMS</a:t>
            </a:r>
            <a:r>
              <a:rPr lang="en-US" altLang="zh-TW" sz="2000" dirty="0" smtClean="0"/>
              <a:t> (</a:t>
            </a:r>
            <a:r>
              <a:rPr lang="en-US" altLang="zh-TW" sz="2000" b="1" dirty="0" smtClean="0"/>
              <a:t>I</a:t>
            </a:r>
            <a:r>
              <a:rPr lang="en-US" altLang="zh-TW" sz="2000" dirty="0" smtClean="0"/>
              <a:t>nformation </a:t>
            </a:r>
            <a:r>
              <a:rPr lang="en-US" altLang="zh-TW" sz="2000" b="1" dirty="0" smtClean="0"/>
              <a:t>M</a:t>
            </a:r>
            <a:r>
              <a:rPr lang="en-US" altLang="zh-TW" sz="2000" dirty="0" smtClean="0"/>
              <a:t>anagement </a:t>
            </a:r>
            <a:r>
              <a:rPr lang="en-US" altLang="zh-TW" sz="2000" b="1" dirty="0" smtClean="0"/>
              <a:t>S</a:t>
            </a:r>
            <a:r>
              <a:rPr lang="en-US" altLang="zh-TW" sz="2000" dirty="0" smtClean="0"/>
              <a:t>ystem)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 smtClean="0"/>
              <a:t>An IBM product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 smtClean="0"/>
              <a:t>One of the first DBMS to be commercially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dirty="0" smtClean="0"/>
              <a:t>Available in 1968</a:t>
            </a:r>
          </a:p>
          <a:p>
            <a:pPr eaLnBrk="1" hangingPunct="1"/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cUnit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cpcUnit 1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pcUni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Unit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H:\dbms(new)\cpcUnit 1.pot</Template>
  <TotalTime>355</TotalTime>
  <Words>951</Words>
  <Application>Microsoft Office PowerPoint</Application>
  <PresentationFormat>如螢幕大小 (4:3)</PresentationFormat>
  <Paragraphs>229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cpcUnit 1</vt:lpstr>
      <vt:lpstr>Unit  4   The Hierarchical Model </vt:lpstr>
      <vt:lpstr>Hierarchical Database Model</vt:lpstr>
      <vt:lpstr>The First Database Model</vt:lpstr>
      <vt:lpstr>4.1 The Hierarchical Model</vt:lpstr>
      <vt:lpstr>The Hierarchical Model: Segment</vt:lpstr>
      <vt:lpstr>The Hierarchical Model: Occurrence</vt:lpstr>
      <vt:lpstr>The Hierarchical Model: Data Manipulation</vt:lpstr>
      <vt:lpstr>The Hierarchical Model: Data Integrity</vt:lpstr>
      <vt:lpstr>4.2 IMS</vt:lpstr>
      <vt:lpstr>IMS: Data Definition</vt:lpstr>
      <vt:lpstr>IMS: Data Manipulation</vt:lpstr>
      <vt:lpstr>Call PLITDLI(SIX,GU, EDPCB, STUDENTAREA,  CSSA, OSSA, SSSA)</vt:lpstr>
      <vt:lpstr>The Hierarchical Model: Occurrence</vt:lpstr>
      <vt:lpstr>IMS: Data Manipulation operation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ndh</cp:lastModifiedBy>
  <cp:revision>29</cp:revision>
  <dcterms:created xsi:type="dcterms:W3CDTF">1601-01-01T00:00:00Z</dcterms:created>
  <dcterms:modified xsi:type="dcterms:W3CDTF">2013-08-23T09:41:24Z</dcterms:modified>
</cp:coreProperties>
</file>