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76" r:id="rId2"/>
    <p:sldId id="258" r:id="rId3"/>
    <p:sldId id="260" r:id="rId4"/>
    <p:sldId id="261" r:id="rId5"/>
    <p:sldId id="262" r:id="rId6"/>
    <p:sldId id="277" r:id="rId7"/>
    <p:sldId id="266" r:id="rId8"/>
    <p:sldId id="268" r:id="rId9"/>
    <p:sldId id="267" r:id="rId10"/>
    <p:sldId id="269" r:id="rId11"/>
    <p:sldId id="271" r:id="rId12"/>
    <p:sldId id="272" r:id="rId13"/>
    <p:sldId id="273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1297" autoAdjust="0"/>
  </p:normalViewPr>
  <p:slideViewPr>
    <p:cSldViewPr showGuides="1">
      <p:cViewPr varScale="1">
        <p:scale>
          <a:sx n="79" d="100"/>
          <a:sy n="7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C474C4B-52C5-4722-A674-69FB59D424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4356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0AF49-431C-4F02-8058-EFDE733CEAB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AF0E-9A7A-45BD-9E83-D6819C731019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BE3FC-57F1-4E8F-A0B4-76B18E2EB14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60345-9FC1-4999-B833-3FBE9C3BE216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27120-70BF-4611-9D4D-8E6122B22AFB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8A60E-F700-4392-A11C-25F6A12DF6F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4D31B-9098-413A-BCA3-BF645D225444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F6347-3925-4EA3-8051-9CE81F977C3A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382A2-0740-4D83-A7A3-74898291AAA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D63CA-9E35-4619-B836-07756806BB5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2A6B9-7338-414E-AF22-CA21138DD46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223D9-9A35-4AA4-A24F-A2D8ADCC99A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E8FFB-5092-4DE3-81AD-ED8DA2354FE6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72417-B9CD-4C17-A274-932C131E18F8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4D10C-133B-4486-AD5C-E257474EEFC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itchFamily="18" charset="-120"/>
              </a:defRPr>
            </a:lvl1pPr>
          </a:lstStyle>
          <a:p>
            <a:r>
              <a:rPr lang="zh-TW" altLang="en-US"/>
              <a:t>1-</a:t>
            </a:r>
            <a:fld id="{03A2AF01-4DF7-4434-8132-228EC5F9BA7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85800" y="3657600"/>
            <a:ext cx="777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+mn-lt"/>
                <a:ea typeface="新細明體" pitchFamily="18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r>
              <a:rPr lang="en-US" altLang="zh-TW" dirty="0" smtClean="0"/>
              <a:t>Unit 5  The Network Model</a:t>
            </a:r>
          </a:p>
          <a:p>
            <a:endParaRPr lang="en-US" altLang="zh-TW"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972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1788" y="381000"/>
            <a:ext cx="2095500" cy="54641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381000"/>
            <a:ext cx="6134100" cy="54641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32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56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41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2488" y="1196975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4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9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55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32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410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1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96975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" y="1230313"/>
            <a:ext cx="83820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81000" y="6172200"/>
            <a:ext cx="8458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6915472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 dirty="0">
                <a:latin typeface="Times New Roman" pitchFamily="18" charset="0"/>
                <a:ea typeface="新細明體" pitchFamily="18" charset="-120"/>
              </a:rPr>
              <a:t>5-</a:t>
            </a:r>
            <a:fld id="{CF19AF34-A114-4E35-B67A-673F1BF46CD4}" type="slidenum">
              <a:rPr lang="en-US" altLang="zh-TW" sz="1400">
                <a:latin typeface="Times New Roman" pitchFamily="18" charset="0"/>
                <a:ea typeface="新細明體" pitchFamily="18" charset="-120"/>
              </a:rPr>
              <a:pPr algn="r"/>
              <a:t>‹#›</a:t>
            </a:fld>
            <a:endParaRPr lang="en-US" altLang="zh-TW" sz="1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tx1"/>
                </a:solidFill>
                <a:latin typeface="+mn-lt"/>
                <a:ea typeface="新細明體" pitchFamily="18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標楷體" pitchFamily="65" charset="-120"/>
                <a:cs typeface="+mn-cs"/>
              </a:defRPr>
            </a:lvl9pPr>
          </a:lstStyle>
          <a:p>
            <a:r>
              <a:rPr lang="en-US" altLang="zh-TW" dirty="0" smtClean="0"/>
              <a:t>Unit 5  The Network Model</a:t>
            </a:r>
          </a:p>
          <a:p>
            <a:endParaRPr lang="en-US" altLang="zh-TW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10%"/>
          <p:cNvSpPr>
            <a:spLocks noChangeArrowheads="1"/>
          </p:cNvSpPr>
          <p:nvPr/>
        </p:nvSpPr>
        <p:spPr bwMode="auto">
          <a:xfrm>
            <a:off x="366713" y="914400"/>
            <a:ext cx="8472487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ea typeface="新細明體" pitchFamily="18" charset="-120"/>
              </a:rPr>
              <a:t>Unit  5</a:t>
            </a:r>
            <a:r>
              <a:rPr lang="en-US" altLang="zh-TW" sz="280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80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60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60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5400">
                <a:solidFill>
                  <a:schemeClr val="tx1"/>
                </a:solidFill>
                <a:ea typeface="新細明體" pitchFamily="18" charset="-120"/>
              </a:rPr>
              <a:t>The Network Model</a:t>
            </a:r>
            <a:r>
              <a:rPr lang="en-US" altLang="zh-TW" sz="4400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600200" y="4343400"/>
            <a:ext cx="6172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spcBef>
                <a:spcPct val="50000"/>
              </a:spcBef>
              <a:buClr>
                <a:srgbClr val="009900"/>
              </a:buClr>
              <a:buSzPct val="70000"/>
              <a:buFont typeface="Wingdings" pitchFamily="2" charset="2"/>
              <a:buChar char="q"/>
            </a:pPr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</a:rPr>
              <a:t> 5.1 </a:t>
            </a:r>
            <a:r>
              <a:rPr lang="en-US" altLang="zh-TW" sz="2800" b="1" dirty="0">
                <a:latin typeface="Times New Roman" pitchFamily="18" charset="0"/>
              </a:rPr>
              <a:t>The Network Model</a:t>
            </a:r>
          </a:p>
          <a:p>
            <a:pPr lvl="2" algn="l">
              <a:spcBef>
                <a:spcPct val="50000"/>
              </a:spcBef>
              <a:buClr>
                <a:srgbClr val="009900"/>
              </a:buClr>
              <a:buSzPct val="70000"/>
              <a:buFont typeface="Wingdings" pitchFamily="2" charset="2"/>
              <a:buChar char="q"/>
            </a:pPr>
            <a:r>
              <a:rPr lang="zh-TW" altLang="en-US" sz="2800" b="1" dirty="0">
                <a:latin typeface="Times New Roman" pitchFamily="18" charset="0"/>
              </a:rPr>
              <a:t> 5</a:t>
            </a:r>
            <a:r>
              <a:rPr lang="zh-TW" altLang="en-US" sz="2800" b="1" dirty="0" smtClean="0">
                <a:latin typeface="Times New Roman" pitchFamily="18" charset="0"/>
              </a:rPr>
              <a:t>.</a:t>
            </a:r>
            <a:r>
              <a:rPr lang="en-US" altLang="zh-TW" sz="2800" b="1" dirty="0" smtClean="0">
                <a:latin typeface="Times New Roman" pitchFamily="18" charset="0"/>
              </a:rPr>
              <a:t>2</a:t>
            </a:r>
            <a:r>
              <a:rPr lang="zh-TW" altLang="en-US" sz="2800" b="1" dirty="0" smtClean="0">
                <a:latin typeface="Times New Roman" pitchFamily="18" charset="0"/>
              </a:rPr>
              <a:t> </a:t>
            </a:r>
            <a:r>
              <a:rPr lang="en-US" altLang="zh-TW" sz="2800" b="1" dirty="0">
                <a:latin typeface="Times New Roman" pitchFamily="18" charset="0"/>
              </a:rPr>
              <a:t>IDMS</a:t>
            </a:r>
            <a:endParaRPr lang="zh-TW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ea typeface="新細明體" pitchFamily="18" charset="-120"/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  <a:ea typeface="新細明體" pitchFamily="18" charset="-120"/>
              </a:rPr>
              <a:t>.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IDMS: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648200"/>
          </a:xfrm>
        </p:spPr>
        <p:txBody>
          <a:bodyPr/>
          <a:lstStyle/>
          <a:p>
            <a:pPr lvl="1"/>
            <a:r>
              <a:rPr lang="en-US" altLang="zh-TW" sz="2000"/>
              <a:t>Runs on IBM mainframes; a product of Cullinet Software</a:t>
            </a:r>
          </a:p>
          <a:p>
            <a:pPr lvl="1"/>
            <a:r>
              <a:rPr lang="en-US" altLang="zh-TW" sz="2000"/>
              <a:t>The best known example that based on</a:t>
            </a:r>
            <a:r>
              <a:rPr lang="en-US" altLang="zh-TW" sz="2000" b="1"/>
              <a:t> DBTG </a:t>
            </a:r>
            <a:r>
              <a:rPr lang="en-US" altLang="zh-TW" sz="2000"/>
              <a:t>(The CODASYL DataBase Task Group)</a:t>
            </a:r>
          </a:p>
          <a:p>
            <a:pPr lvl="1"/>
            <a:r>
              <a:rPr lang="en-US" altLang="zh-TW" sz="2000"/>
              <a:t>An</a:t>
            </a:r>
            <a:r>
              <a:rPr lang="en-US" altLang="zh-TW" sz="2000" b="1"/>
              <a:t> IDMS</a:t>
            </a:r>
            <a:r>
              <a:rPr lang="en-US" altLang="zh-TW" sz="2000"/>
              <a:t> database is defined by DMS Schema DDL </a:t>
            </a:r>
            <a:r>
              <a:rPr lang="zh-TW" altLang="en-US" sz="1600">
                <a:ea typeface="新細明體" pitchFamily="18" charset="-120"/>
              </a:rPr>
              <a:t>(</a:t>
            </a:r>
            <a:r>
              <a:rPr lang="en-US" altLang="zh-TW" sz="1600" i="1">
                <a:ea typeface="新細明體" pitchFamily="18" charset="-120"/>
              </a:rPr>
              <a:t>Data Definition Language</a:t>
            </a:r>
            <a:r>
              <a:rPr lang="en-US" altLang="zh-TW" sz="160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000"/>
              <a:t>Schema defines:</a:t>
            </a:r>
          </a:p>
          <a:p>
            <a:pPr lvl="2">
              <a:buFontTx/>
              <a:buNone/>
            </a:pPr>
            <a:r>
              <a:rPr lang="en-US" altLang="zh-TW" sz="2000"/>
              <a:t>(1) records in the database</a:t>
            </a:r>
          </a:p>
          <a:p>
            <a:pPr lvl="2">
              <a:buFontTx/>
              <a:buNone/>
            </a:pPr>
            <a:r>
              <a:rPr lang="en-US" altLang="zh-TW" sz="2000"/>
              <a:t>(2) elements (i.e. fields)</a:t>
            </a:r>
          </a:p>
          <a:p>
            <a:pPr lvl="2">
              <a:buFontTx/>
              <a:buNone/>
            </a:pPr>
            <a:r>
              <a:rPr lang="en-US" altLang="zh-TW" sz="2000"/>
              <a:t>(3) sets (i.e. links)</a:t>
            </a:r>
          </a:p>
          <a:p>
            <a:pPr lvl="3"/>
            <a:r>
              <a:rPr lang="en-US" altLang="zh-TW" sz="1800"/>
              <a:t>owner (parent)</a:t>
            </a:r>
          </a:p>
          <a:p>
            <a:pPr lvl="3"/>
            <a:r>
              <a:rPr lang="en-US" altLang="zh-TW" sz="1800"/>
              <a:t>member (child)</a:t>
            </a:r>
          </a:p>
          <a:p>
            <a:endParaRPr lang="zh-TW" altLang="en-US" sz="2400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4919663" y="3616325"/>
            <a:ext cx="2928937" cy="1336675"/>
            <a:chOff x="1200" y="4464"/>
            <a:chExt cx="1845" cy="842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349" y="4501"/>
              <a:ext cx="443" cy="1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603" y="4505"/>
              <a:ext cx="442" cy="1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967" y="5123"/>
              <a:ext cx="443" cy="1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337" y="4814"/>
              <a:ext cx="373" cy="1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1632" y="4819"/>
              <a:ext cx="374" cy="1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200" y="4464"/>
              <a:ext cx="3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pitchFamily="18" charset="-120"/>
                </a:rPr>
                <a:t>S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430" y="4469"/>
              <a:ext cx="3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7" y="5086"/>
              <a:ext cx="3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pitchFamily="18" charset="-120"/>
                </a:rPr>
                <a:t>SP</a:t>
              </a: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536" y="4704"/>
              <a:ext cx="149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915" y="4992"/>
              <a:ext cx="148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2624" y="4696"/>
              <a:ext cx="204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2265" y="4997"/>
              <a:ext cx="204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453063" y="369411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605463" y="369411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5300663" y="369411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757863" y="369411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838200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IDMS:</a:t>
            </a:r>
            <a:r>
              <a:rPr lang="en-US" altLang="zh-TW"/>
              <a:t> Data Structure</a:t>
            </a:r>
            <a:endParaRPr lang="zh-TW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95400"/>
            <a:ext cx="8382000" cy="4549775"/>
          </a:xfrm>
        </p:spPr>
        <p:txBody>
          <a:bodyPr/>
          <a:lstStyle/>
          <a:p>
            <a:pPr lvl="1"/>
            <a:r>
              <a:rPr lang="en-US" altLang="zh-TW" sz="2000" dirty="0"/>
              <a:t>Consider the data structure of the "suppliers-and-parts" database:</a:t>
            </a:r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zh-TW" altLang="en-US" sz="2000" dirty="0"/>
          </a:p>
        </p:txBody>
      </p:sp>
      <p:grpSp>
        <p:nvGrpSpPr>
          <p:cNvPr id="21569" name="Group 65"/>
          <p:cNvGrpSpPr>
            <a:grpSpLocks/>
          </p:cNvGrpSpPr>
          <p:nvPr/>
        </p:nvGrpSpPr>
        <p:grpSpPr bwMode="auto">
          <a:xfrm>
            <a:off x="1066800" y="1828800"/>
            <a:ext cx="7859713" cy="4518025"/>
            <a:chOff x="617" y="1087"/>
            <a:chExt cx="5047" cy="3012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617" y="1087"/>
              <a:ext cx="2935" cy="2810"/>
              <a:chOff x="853" y="1680"/>
              <a:chExt cx="2935" cy="2810"/>
            </a:xfrm>
          </p:grpSpPr>
          <p:grpSp>
            <p:nvGrpSpPr>
              <p:cNvPr id="21509" name="Group 5"/>
              <p:cNvGrpSpPr>
                <a:grpSpLocks/>
              </p:cNvGrpSpPr>
              <p:nvPr/>
            </p:nvGrpSpPr>
            <p:grpSpPr bwMode="auto">
              <a:xfrm>
                <a:off x="912" y="1680"/>
                <a:ext cx="922" cy="377"/>
                <a:chOff x="912" y="1680"/>
                <a:chExt cx="922" cy="377"/>
              </a:xfrm>
            </p:grpSpPr>
            <p:sp>
              <p:nvSpPr>
                <p:cNvPr id="21510" name="Rectangle 6"/>
                <p:cNvSpPr>
                  <a:spLocks noChangeArrowheads="1"/>
                </p:cNvSpPr>
                <p:nvPr/>
              </p:nvSpPr>
              <p:spPr bwMode="auto">
                <a:xfrm>
                  <a:off x="944" y="1870"/>
                  <a:ext cx="890" cy="1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1" name="Line 7"/>
                <p:cNvSpPr>
                  <a:spLocks noChangeShapeType="1"/>
                </p:cNvSpPr>
                <p:nvPr/>
              </p:nvSpPr>
              <p:spPr bwMode="auto">
                <a:xfrm>
                  <a:off x="1167" y="1870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2" name="Line 8"/>
                <p:cNvSpPr>
                  <a:spLocks noChangeShapeType="1"/>
                </p:cNvSpPr>
                <p:nvPr/>
              </p:nvSpPr>
              <p:spPr bwMode="auto">
                <a:xfrm>
                  <a:off x="1383" y="1870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3" name="Line 9"/>
                <p:cNvSpPr>
                  <a:spLocks noChangeShapeType="1"/>
                </p:cNvSpPr>
                <p:nvPr/>
              </p:nvSpPr>
              <p:spPr bwMode="auto">
                <a:xfrm>
                  <a:off x="1598" y="1870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4" name="Rectangle 10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205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TW" sz="1600">
                      <a:latin typeface="Times New Roman" pitchFamily="18" charset="0"/>
                      <a:ea typeface="新細明體" pitchFamily="18" charset="-120"/>
                    </a:rPr>
                    <a:t>S</a:t>
                  </a:r>
                </a:p>
              </p:txBody>
            </p:sp>
          </p:grpSp>
          <p:grpSp>
            <p:nvGrpSpPr>
              <p:cNvPr id="21515" name="Group 11"/>
              <p:cNvGrpSpPr>
                <a:grpSpLocks/>
              </p:cNvGrpSpPr>
              <p:nvPr/>
            </p:nvGrpSpPr>
            <p:grpSpPr bwMode="auto">
              <a:xfrm>
                <a:off x="2571" y="1716"/>
                <a:ext cx="917" cy="373"/>
                <a:chOff x="2571" y="1716"/>
                <a:chExt cx="917" cy="372"/>
              </a:xfrm>
            </p:grpSpPr>
            <p:sp>
              <p:nvSpPr>
                <p:cNvPr id="21516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7" y="1904"/>
                  <a:ext cx="891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7" name="Line 13"/>
                <p:cNvSpPr>
                  <a:spLocks noChangeShapeType="1"/>
                </p:cNvSpPr>
                <p:nvPr/>
              </p:nvSpPr>
              <p:spPr bwMode="auto">
                <a:xfrm>
                  <a:off x="2761" y="1904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8" name="Line 14"/>
                <p:cNvSpPr>
                  <a:spLocks noChangeShapeType="1"/>
                </p:cNvSpPr>
                <p:nvPr/>
              </p:nvSpPr>
              <p:spPr bwMode="auto">
                <a:xfrm>
                  <a:off x="3122" y="1904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19" name="Line 15"/>
                <p:cNvSpPr>
                  <a:spLocks noChangeShapeType="1"/>
                </p:cNvSpPr>
                <p:nvPr/>
              </p:nvSpPr>
              <p:spPr bwMode="auto">
                <a:xfrm>
                  <a:off x="2930" y="1909"/>
                  <a:ext cx="0" cy="1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20" name="Line 16"/>
                <p:cNvSpPr>
                  <a:spLocks noChangeShapeType="1"/>
                </p:cNvSpPr>
                <p:nvPr/>
              </p:nvSpPr>
              <p:spPr bwMode="auto">
                <a:xfrm>
                  <a:off x="3313" y="1909"/>
                  <a:ext cx="0" cy="1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21" name="Rectangle 17"/>
                <p:cNvSpPr>
                  <a:spLocks noChangeArrowheads="1"/>
                </p:cNvSpPr>
                <p:nvPr/>
              </p:nvSpPr>
              <p:spPr bwMode="auto">
                <a:xfrm>
                  <a:off x="2571" y="1716"/>
                  <a:ext cx="205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TW" sz="1600">
                      <a:latin typeface="Times New Roman" pitchFamily="18" charset="0"/>
                      <a:ea typeface="新細明體" pitchFamily="18" charset="-120"/>
                    </a:rPr>
                    <a:t>P</a:t>
                  </a:r>
                </a:p>
              </p:txBody>
            </p:sp>
          </p:grpSp>
          <p:sp>
            <p:nvSpPr>
              <p:cNvPr id="21522" name="Rectangle 18"/>
              <p:cNvSpPr>
                <a:spLocks noChangeArrowheads="1"/>
              </p:cNvSpPr>
              <p:nvPr/>
            </p:nvSpPr>
            <p:spPr bwMode="auto">
              <a:xfrm>
                <a:off x="1348" y="2180"/>
                <a:ext cx="501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S-SP</a:t>
                </a:r>
              </a:p>
            </p:txBody>
          </p:sp>
          <p:sp>
            <p:nvSpPr>
              <p:cNvPr id="21523" name="Rectangle 19"/>
              <p:cNvSpPr>
                <a:spLocks noChangeArrowheads="1"/>
              </p:cNvSpPr>
              <p:nvPr/>
            </p:nvSpPr>
            <p:spPr bwMode="auto">
              <a:xfrm>
                <a:off x="2658" y="2246"/>
                <a:ext cx="502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P-SP</a:t>
                </a:r>
              </a:p>
            </p:txBody>
          </p:sp>
          <p:sp>
            <p:nvSpPr>
              <p:cNvPr id="21524" name="Rectangle 20"/>
              <p:cNvSpPr>
                <a:spLocks noChangeArrowheads="1"/>
              </p:cNvSpPr>
              <p:nvPr/>
            </p:nvSpPr>
            <p:spPr bwMode="auto">
              <a:xfrm>
                <a:off x="1946" y="2213"/>
                <a:ext cx="28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600">
                    <a:latin typeface="Times New Roman" pitchFamily="18" charset="0"/>
                    <a:ea typeface="新細明體" pitchFamily="18" charset="-120"/>
                  </a:rPr>
                  <a:t>SP</a:t>
                </a:r>
              </a:p>
            </p:txBody>
          </p:sp>
          <p:sp>
            <p:nvSpPr>
              <p:cNvPr id="21525" name="Rectangle 21"/>
              <p:cNvSpPr>
                <a:spLocks noChangeArrowheads="1"/>
              </p:cNvSpPr>
              <p:nvPr/>
            </p:nvSpPr>
            <p:spPr bwMode="auto">
              <a:xfrm>
                <a:off x="1957" y="2425"/>
                <a:ext cx="504" cy="2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278" cy="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 flipH="1">
                <a:off x="2461" y="2094"/>
                <a:ext cx="251" cy="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1402" y="3354"/>
                <a:ext cx="502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S-File</a:t>
                </a:r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2610" y="3350"/>
                <a:ext cx="117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P-File (system link)</a:t>
                </a:r>
              </a:p>
            </p:txBody>
          </p:sp>
          <p:grpSp>
            <p:nvGrpSpPr>
              <p:cNvPr id="21530" name="Group 26"/>
              <p:cNvGrpSpPr>
                <a:grpSpLocks/>
              </p:cNvGrpSpPr>
              <p:nvPr/>
            </p:nvGrpSpPr>
            <p:grpSpPr bwMode="auto">
              <a:xfrm>
                <a:off x="853" y="3527"/>
                <a:ext cx="921" cy="377"/>
                <a:chOff x="853" y="3527"/>
                <a:chExt cx="921" cy="378"/>
              </a:xfrm>
            </p:grpSpPr>
            <p:sp>
              <p:nvSpPr>
                <p:cNvPr id="21531" name="Rectangle 27"/>
                <p:cNvSpPr>
                  <a:spLocks noChangeArrowheads="1"/>
                </p:cNvSpPr>
                <p:nvPr/>
              </p:nvSpPr>
              <p:spPr bwMode="auto">
                <a:xfrm>
                  <a:off x="883" y="3717"/>
                  <a:ext cx="891" cy="1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32" name="Line 28"/>
                <p:cNvSpPr>
                  <a:spLocks noChangeShapeType="1"/>
                </p:cNvSpPr>
                <p:nvPr/>
              </p:nvSpPr>
              <p:spPr bwMode="auto">
                <a:xfrm>
                  <a:off x="1108" y="3717"/>
                  <a:ext cx="0" cy="1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33" name="Line 29"/>
                <p:cNvSpPr>
                  <a:spLocks noChangeShapeType="1"/>
                </p:cNvSpPr>
                <p:nvPr/>
              </p:nvSpPr>
              <p:spPr bwMode="auto">
                <a:xfrm>
                  <a:off x="1321" y="3717"/>
                  <a:ext cx="0" cy="1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34" name="Line 30"/>
                <p:cNvSpPr>
                  <a:spLocks noChangeShapeType="1"/>
                </p:cNvSpPr>
                <p:nvPr/>
              </p:nvSpPr>
              <p:spPr bwMode="auto">
                <a:xfrm>
                  <a:off x="1537" y="3717"/>
                  <a:ext cx="0" cy="1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35" name="Rectangle 31"/>
                <p:cNvSpPr>
                  <a:spLocks noChangeArrowheads="1"/>
                </p:cNvSpPr>
                <p:nvPr/>
              </p:nvSpPr>
              <p:spPr bwMode="auto">
                <a:xfrm>
                  <a:off x="853" y="3527"/>
                  <a:ext cx="205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TW" sz="1600">
                      <a:latin typeface="Times New Roman" pitchFamily="18" charset="0"/>
                      <a:ea typeface="新細明體" pitchFamily="18" charset="-120"/>
                    </a:rPr>
                    <a:t>S</a:t>
                  </a:r>
                </a:p>
              </p:txBody>
            </p:sp>
          </p:grpSp>
          <p:grpSp>
            <p:nvGrpSpPr>
              <p:cNvPr id="21536" name="Group 32"/>
              <p:cNvGrpSpPr>
                <a:grpSpLocks/>
              </p:cNvGrpSpPr>
              <p:nvPr/>
            </p:nvGrpSpPr>
            <p:grpSpPr bwMode="auto">
              <a:xfrm>
                <a:off x="2521" y="3545"/>
                <a:ext cx="918" cy="372"/>
                <a:chOff x="2521" y="3545"/>
                <a:chExt cx="918" cy="372"/>
              </a:xfrm>
            </p:grpSpPr>
            <p:sp>
              <p:nvSpPr>
                <p:cNvPr id="21537" name="Rectangle 33"/>
                <p:cNvSpPr>
                  <a:spLocks noChangeArrowheads="1"/>
                </p:cNvSpPr>
                <p:nvPr/>
              </p:nvSpPr>
              <p:spPr bwMode="auto">
                <a:xfrm>
                  <a:off x="2547" y="3732"/>
                  <a:ext cx="892" cy="18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38" name="Line 34"/>
                <p:cNvSpPr>
                  <a:spLocks noChangeShapeType="1"/>
                </p:cNvSpPr>
                <p:nvPr/>
              </p:nvSpPr>
              <p:spPr bwMode="auto">
                <a:xfrm>
                  <a:off x="2713" y="3732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39" name="Line 35"/>
                <p:cNvSpPr>
                  <a:spLocks noChangeShapeType="1"/>
                </p:cNvSpPr>
                <p:nvPr/>
              </p:nvSpPr>
              <p:spPr bwMode="auto">
                <a:xfrm>
                  <a:off x="3071" y="3732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40" name="Line 36"/>
                <p:cNvSpPr>
                  <a:spLocks noChangeShapeType="1"/>
                </p:cNvSpPr>
                <p:nvPr/>
              </p:nvSpPr>
              <p:spPr bwMode="auto">
                <a:xfrm>
                  <a:off x="2879" y="3735"/>
                  <a:ext cx="0" cy="1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41" name="Line 37"/>
                <p:cNvSpPr>
                  <a:spLocks noChangeShapeType="1"/>
                </p:cNvSpPr>
                <p:nvPr/>
              </p:nvSpPr>
              <p:spPr bwMode="auto">
                <a:xfrm>
                  <a:off x="3261" y="3735"/>
                  <a:ext cx="0" cy="1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42" name="Rectangle 38"/>
                <p:cNvSpPr>
                  <a:spLocks noChangeArrowheads="1"/>
                </p:cNvSpPr>
                <p:nvPr/>
              </p:nvSpPr>
              <p:spPr bwMode="auto">
                <a:xfrm>
                  <a:off x="2521" y="3545"/>
                  <a:ext cx="205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TW" sz="1600">
                      <a:latin typeface="Times New Roman" pitchFamily="18" charset="0"/>
                      <a:ea typeface="新細明體" pitchFamily="18" charset="-120"/>
                    </a:rPr>
                    <a:t>P</a:t>
                  </a:r>
                </a:p>
              </p:txBody>
            </p:sp>
          </p:grpSp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>
                <a:off x="1332" y="3959"/>
                <a:ext cx="502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S-SP</a:t>
                </a:r>
              </a:p>
            </p:txBody>
          </p:sp>
          <p:sp>
            <p:nvSpPr>
              <p:cNvPr id="21544" name="Rectangle 40"/>
              <p:cNvSpPr>
                <a:spLocks noChangeArrowheads="1"/>
              </p:cNvSpPr>
              <p:nvPr/>
            </p:nvSpPr>
            <p:spPr bwMode="auto">
              <a:xfrm>
                <a:off x="2651" y="3958"/>
                <a:ext cx="502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P-SP</a:t>
                </a:r>
              </a:p>
            </p:txBody>
          </p:sp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1895" y="4043"/>
                <a:ext cx="28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600">
                    <a:latin typeface="Times New Roman" pitchFamily="18" charset="0"/>
                    <a:ea typeface="新細明體" pitchFamily="18" charset="-120"/>
                  </a:rPr>
                  <a:t>SP</a:t>
                </a:r>
              </a:p>
            </p:txBody>
          </p:sp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1924" y="4264"/>
                <a:ext cx="507" cy="2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21547" name="Group 43"/>
              <p:cNvGrpSpPr>
                <a:grpSpLocks/>
              </p:cNvGrpSpPr>
              <p:nvPr/>
            </p:nvGrpSpPr>
            <p:grpSpPr bwMode="auto">
              <a:xfrm>
                <a:off x="1656" y="3913"/>
                <a:ext cx="252" cy="342"/>
                <a:chOff x="1656" y="3913"/>
                <a:chExt cx="252" cy="343"/>
              </a:xfrm>
            </p:grpSpPr>
            <p:sp>
              <p:nvSpPr>
                <p:cNvPr id="21548" name="Line 44"/>
                <p:cNvSpPr>
                  <a:spLocks noChangeShapeType="1"/>
                </p:cNvSpPr>
                <p:nvPr/>
              </p:nvSpPr>
              <p:spPr bwMode="auto">
                <a:xfrm>
                  <a:off x="1656" y="3913"/>
                  <a:ext cx="252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49" name="Oval 45"/>
                <p:cNvSpPr>
                  <a:spLocks noChangeArrowheads="1"/>
                </p:cNvSpPr>
                <p:nvPr/>
              </p:nvSpPr>
              <p:spPr bwMode="auto">
                <a:xfrm>
                  <a:off x="1667" y="4011"/>
                  <a:ext cx="181" cy="7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1550" name="Oval 46"/>
              <p:cNvSpPr>
                <a:spLocks noChangeArrowheads="1"/>
              </p:cNvSpPr>
              <p:nvPr/>
            </p:nvSpPr>
            <p:spPr bwMode="auto">
              <a:xfrm>
                <a:off x="1737" y="3471"/>
                <a:ext cx="179" cy="7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1" name="Oval 47"/>
              <p:cNvSpPr>
                <a:spLocks noChangeArrowheads="1"/>
              </p:cNvSpPr>
              <p:nvPr/>
            </p:nvSpPr>
            <p:spPr bwMode="auto">
              <a:xfrm>
                <a:off x="2471" y="3480"/>
                <a:ext cx="181" cy="7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21552" name="Group 48"/>
              <p:cNvGrpSpPr>
                <a:grpSpLocks/>
              </p:cNvGrpSpPr>
              <p:nvPr/>
            </p:nvGrpSpPr>
            <p:grpSpPr bwMode="auto">
              <a:xfrm>
                <a:off x="2411" y="3922"/>
                <a:ext cx="266" cy="325"/>
                <a:chOff x="2411" y="3921"/>
                <a:chExt cx="266" cy="325"/>
              </a:xfrm>
            </p:grpSpPr>
            <p:sp>
              <p:nvSpPr>
                <p:cNvPr id="21553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411" y="3921"/>
                  <a:ext cx="252" cy="3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4" name="Oval 50"/>
                <p:cNvSpPr>
                  <a:spLocks noChangeArrowheads="1"/>
                </p:cNvSpPr>
                <p:nvPr/>
              </p:nvSpPr>
              <p:spPr bwMode="auto">
                <a:xfrm>
                  <a:off x="2493" y="4000"/>
                  <a:ext cx="184" cy="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2408" y="3402"/>
                <a:ext cx="395" cy="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H="1">
                <a:off x="1617" y="3393"/>
                <a:ext cx="367" cy="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7" name="Oval 53"/>
              <p:cNvSpPr>
                <a:spLocks noChangeArrowheads="1"/>
              </p:cNvSpPr>
              <p:nvPr/>
            </p:nvSpPr>
            <p:spPr bwMode="auto">
              <a:xfrm>
                <a:off x="1946" y="3238"/>
                <a:ext cx="469" cy="19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system</a:t>
                </a:r>
              </a:p>
            </p:txBody>
          </p:sp>
          <p:sp>
            <p:nvSpPr>
              <p:cNvPr id="21558" name="Rectangle 54"/>
              <p:cNvSpPr>
                <a:spLocks noChangeArrowheads="1"/>
              </p:cNvSpPr>
              <p:nvPr/>
            </p:nvSpPr>
            <p:spPr bwMode="auto">
              <a:xfrm>
                <a:off x="2277" y="2739"/>
                <a:ext cx="106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600">
                    <a:latin typeface="Times New Roman" pitchFamily="18" charset="0"/>
                    <a:ea typeface="新細明體" pitchFamily="18" charset="-120"/>
                  </a:rPr>
                  <a:t>an </a:t>
                </a:r>
                <a:r>
                  <a:rPr lang="en-US" altLang="zh-TW" sz="1600" u="sng">
                    <a:latin typeface="Times New Roman" pitchFamily="18" charset="0"/>
                    <a:ea typeface="新細明體" pitchFamily="18" charset="-120"/>
                  </a:rPr>
                  <a:t>extended form</a:t>
                </a:r>
              </a:p>
            </p:txBody>
          </p:sp>
          <p:sp>
            <p:nvSpPr>
              <p:cNvPr id="21559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2031" y="2818"/>
                <a:ext cx="346" cy="224"/>
              </a:xfrm>
              <a:prstGeom prst="rightArrow">
                <a:avLst>
                  <a:gd name="adj1" fmla="val 50000"/>
                  <a:gd name="adj2" fmla="val 7723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0" name="Oval 56"/>
              <p:cNvSpPr>
                <a:spLocks noChangeArrowheads="1"/>
              </p:cNvSpPr>
              <p:nvPr/>
            </p:nvSpPr>
            <p:spPr bwMode="auto">
              <a:xfrm>
                <a:off x="1737" y="2197"/>
                <a:ext cx="179" cy="7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1" name="Oval 57"/>
              <p:cNvSpPr>
                <a:spLocks noChangeArrowheads="1"/>
              </p:cNvSpPr>
              <p:nvPr/>
            </p:nvSpPr>
            <p:spPr bwMode="auto">
              <a:xfrm>
                <a:off x="2517" y="2184"/>
                <a:ext cx="179" cy="7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2" name="Rectangle 58"/>
              <p:cNvSpPr>
                <a:spLocks noChangeArrowheads="1"/>
              </p:cNvSpPr>
              <p:nvPr/>
            </p:nvSpPr>
            <p:spPr bwMode="auto">
              <a:xfrm>
                <a:off x="925" y="1885"/>
                <a:ext cx="23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S#</a:t>
                </a:r>
              </a:p>
            </p:txBody>
          </p:sp>
          <p:sp>
            <p:nvSpPr>
              <p:cNvPr id="21563" name="Rectangle 59"/>
              <p:cNvSpPr>
                <a:spLocks noChangeArrowheads="1"/>
              </p:cNvSpPr>
              <p:nvPr/>
            </p:nvSpPr>
            <p:spPr bwMode="auto">
              <a:xfrm>
                <a:off x="2556" y="1910"/>
                <a:ext cx="23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P#</a:t>
                </a:r>
              </a:p>
            </p:txBody>
          </p:sp>
          <p:sp>
            <p:nvSpPr>
              <p:cNvPr id="21564" name="Rectangle 60"/>
              <p:cNvSpPr>
                <a:spLocks noChangeArrowheads="1"/>
              </p:cNvSpPr>
              <p:nvPr/>
            </p:nvSpPr>
            <p:spPr bwMode="auto">
              <a:xfrm>
                <a:off x="2031" y="2447"/>
                <a:ext cx="351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QTY</a:t>
                </a:r>
              </a:p>
            </p:txBody>
          </p:sp>
          <p:sp>
            <p:nvSpPr>
              <p:cNvPr id="21565" name="Rectangle 61"/>
              <p:cNvSpPr>
                <a:spLocks noChangeArrowheads="1"/>
              </p:cNvSpPr>
              <p:nvPr/>
            </p:nvSpPr>
            <p:spPr bwMode="auto">
              <a:xfrm>
                <a:off x="874" y="3721"/>
                <a:ext cx="23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S#</a:t>
                </a:r>
              </a:p>
            </p:txBody>
          </p: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2518" y="3734"/>
                <a:ext cx="236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P#</a:t>
                </a:r>
              </a:p>
            </p:txBody>
          </p:sp>
          <p:sp>
            <p:nvSpPr>
              <p:cNvPr id="21567" name="Rectangle 63"/>
              <p:cNvSpPr>
                <a:spLocks noChangeArrowheads="1"/>
              </p:cNvSpPr>
              <p:nvPr/>
            </p:nvSpPr>
            <p:spPr bwMode="auto">
              <a:xfrm>
                <a:off x="2025" y="4289"/>
                <a:ext cx="351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pitchFamily="18" charset="-120"/>
                  </a:rPr>
                  <a:t>QTY</a:t>
                </a:r>
              </a:p>
            </p:txBody>
          </p:sp>
        </p:grp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2160" y="3268"/>
              <a:ext cx="3504" cy="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2" algn="l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120000"/>
                <a:buFontTx/>
                <a:buChar char="•"/>
              </a:pPr>
              <a:endParaRPr lang="en-US" altLang="zh-TW">
                <a:latin typeface="Times New Roman" pitchFamily="18" charset="0"/>
                <a:ea typeface="華康行書體(P)" pitchFamily="66" charset="-120"/>
              </a:endParaRPr>
            </a:p>
            <a:p>
              <a:pPr lvl="2" algn="l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120000"/>
              </a:pPr>
              <a:endParaRPr lang="en-US" altLang="zh-TW" sz="1600">
                <a:latin typeface="Times New Roman" pitchFamily="18" charset="0"/>
                <a:ea typeface="華康行書體(P)" pitchFamily="66" charset="-120"/>
              </a:endParaRPr>
            </a:p>
            <a:p>
              <a:pPr lvl="2" algn="l">
                <a:lnSpc>
                  <a:spcPct val="70000"/>
                </a:lnSpc>
                <a:spcBef>
                  <a:spcPct val="20000"/>
                </a:spcBef>
                <a:buClr>
                  <a:schemeClr val="accent1"/>
                </a:buClr>
                <a:buSzPct val="120000"/>
              </a:pPr>
              <a:r>
                <a:rPr lang="en-US" altLang="zh-TW" sz="1600">
                  <a:latin typeface="Times New Roman" pitchFamily="18" charset="0"/>
                  <a:ea typeface="華康行書體(P)" pitchFamily="66" charset="-120"/>
                </a:rPr>
                <a:t>Note: It may be convenient regarding all </a:t>
              </a:r>
              <a:r>
                <a:rPr lang="en-US" altLang="zh-TW" sz="1600" u="sng">
                  <a:latin typeface="Times New Roman" pitchFamily="18" charset="0"/>
                  <a:ea typeface="華康行書體(P)" pitchFamily="66" charset="-120"/>
                </a:rPr>
                <a:t>roots</a:t>
              </a:r>
              <a:r>
                <a:rPr lang="en-US" altLang="zh-TW" sz="1600">
                  <a:latin typeface="Times New Roman" pitchFamily="18" charset="0"/>
                  <a:ea typeface="華康行書體(P)" pitchFamily="66" charset="-120"/>
                </a:rPr>
                <a:t>  as children of a hypothetical system record.</a:t>
              </a:r>
            </a:p>
            <a:p>
              <a:pPr algn="l"/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l"/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IDMS:</a:t>
            </a:r>
            <a:r>
              <a:rPr lang="en-US" altLang="zh-TW" dirty="0"/>
              <a:t> </a:t>
            </a:r>
            <a:r>
              <a:rPr lang="en-US" altLang="zh-TW" dirty="0" smtClean="0"/>
              <a:t>Schema</a:t>
            </a:r>
            <a:endParaRPr lang="zh-TW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-180528" y="1374774"/>
            <a:ext cx="45720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    SCHEMA NAME IS </a:t>
            </a:r>
            <a:r>
              <a:rPr lang="en-US" altLang="zh-TW" sz="1200" u="sng" dirty="0">
                <a:latin typeface="Times New Roman" pitchFamily="18" charset="0"/>
                <a:ea typeface="新細明體" pitchFamily="18" charset="-120"/>
              </a:rPr>
              <a:t>SUPPLIERS-AND-PARTS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    RECORD NAME IS S.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    LOCATION MODE IS CALC USING S#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4                          DUPLICATES NOT ALLOWED.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5            02 S#              PIC X(5).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6            02 SNAME    PIC X(20).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7            02 STATUS   PIC 999 USAGE COMP-3.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8            02 CITY        PIC X(15).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9    RECORD NAME IS P.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10  LOCATION MODE IS CALC USING P#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11                      DUPLICATES NOT ALLOWED.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12           02 P#              PIC X(6).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13           02 PNAME    PIC X(20).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14           02 COLOR    PIC X(6).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15           02 WEIGHT  PIC  999 USAGE COMP-3.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16           02 CITY         PIC X(15).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17   RECORD NAME IS SP.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18   LOCATION MODE IS VIA S-SP SET.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19           02 QTY          PIC 99999 USAGE COMP-3.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23928" y="1374775"/>
            <a:ext cx="43434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20  </a:t>
            </a:r>
            <a:r>
              <a:rPr lang="en-US" altLang="zh-TW" sz="1200" u="sng" dirty="0">
                <a:latin typeface="Times New Roman" pitchFamily="18" charset="0"/>
                <a:ea typeface="新細明體" pitchFamily="18" charset="-120"/>
              </a:rPr>
              <a:t> SET</a:t>
            </a: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 NAME IS S-SP.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21   ORDER IS NEXT.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22   OWER IS S.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23   MEMBER IS SP OPTIONAL MANUAL.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24  </a:t>
            </a:r>
            <a:r>
              <a:rPr lang="en-US" altLang="zh-TW" sz="1200" u="sng" dirty="0">
                <a:latin typeface="Times New Roman" pitchFamily="18" charset="0"/>
                <a:ea typeface="新細明體" pitchFamily="18" charset="-120"/>
              </a:rPr>
              <a:t> SET</a:t>
            </a: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 NAME IS P-SP.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25   ORDER IS NEXT.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26   OWNER IS P.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27   MEMBER IS SP OPTIONAL MANUAL.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28   </a:t>
            </a:r>
            <a:r>
              <a:rPr lang="en-US" altLang="zh-TW" sz="1200" u="sng" dirty="0">
                <a:latin typeface="Times New Roman" pitchFamily="18" charset="0"/>
                <a:ea typeface="新細明體" pitchFamily="18" charset="-120"/>
              </a:rPr>
              <a:t>SET</a:t>
            </a: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 NAME IS S-FILE.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29   ORDER IS SORTED.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30   OWER IS SYSTEM.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31   MEMBER IS S MANDATORY AUTOMATIC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32                               ASCENDING KEY IS CITY.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endParaRPr lang="en-US" altLang="zh-TW" sz="1200" dirty="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33   </a:t>
            </a:r>
            <a:r>
              <a:rPr lang="en-US" altLang="zh-TW" sz="1200" u="sng" dirty="0">
                <a:latin typeface="Times New Roman" pitchFamily="18" charset="0"/>
                <a:ea typeface="新細明體" pitchFamily="18" charset="-120"/>
              </a:rPr>
              <a:t>SET</a:t>
            </a: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 NAME IS P-FILE.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34   ORDER IS SORTED.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35   OWNER IS SYSTEM.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36   MEMBER IS P MANDATORY AUTOMATIC</a:t>
            </a:r>
          </a:p>
          <a:p>
            <a:pPr lvl="1" algn="l" eaLnBrk="0" hangingPunct="0">
              <a:lnSpc>
                <a:spcPct val="65000"/>
              </a:lnSpc>
              <a:spcBef>
                <a:spcPct val="50000"/>
              </a:spcBef>
              <a:buSzPct val="100000"/>
            </a:pPr>
            <a:r>
              <a:rPr lang="en-US" altLang="zh-TW" sz="1200" dirty="0">
                <a:latin typeface="Times New Roman" pitchFamily="18" charset="0"/>
                <a:ea typeface="新細明體" pitchFamily="18" charset="-120"/>
              </a:rPr>
              <a:t>37                               ASCENDING KEY IS COLOR.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60023" y="16002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85" y="44624"/>
            <a:ext cx="4325743" cy="207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685800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IDMS:</a:t>
            </a:r>
            <a:r>
              <a:rPr lang="en-US" altLang="zh-TW"/>
              <a:t> Subschema “View”</a:t>
            </a:r>
            <a:endParaRPr lang="zh-TW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1    ADD SUBSCHEMA NAME IS </a:t>
            </a:r>
            <a:r>
              <a:rPr lang="en-US" altLang="zh-TW" sz="1400" b="1"/>
              <a:t>S-AND-P-ONLY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2              OF SCHEMA NAME IS </a:t>
            </a:r>
            <a:r>
              <a:rPr lang="en-US" altLang="zh-TW" sz="1400" b="1"/>
              <a:t>SUPPLIERS-AND-PARTS.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zh-TW" sz="140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3    ADD RECORD </a:t>
            </a:r>
            <a:r>
              <a:rPr lang="en-US" altLang="zh-TW" sz="1400" b="1"/>
              <a:t>S.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4    ADD RECORD </a:t>
            </a:r>
            <a:r>
              <a:rPr lang="en-US" altLang="zh-TW" sz="1400" b="1"/>
              <a:t>P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5              ELEMENTS ARE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6                               P#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7                               COLOR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8                               CITY.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zh-TW" sz="140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9    ADD SET </a:t>
            </a:r>
            <a:r>
              <a:rPr lang="en-US" altLang="zh-TW" sz="1400" b="1"/>
              <a:t>S-FILE</a:t>
            </a:r>
            <a:r>
              <a:rPr lang="en-US" altLang="zh-TW" sz="1400"/>
              <a:t>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sz="1400"/>
              <a:t>10  ADD SET </a:t>
            </a:r>
            <a:r>
              <a:rPr lang="en-US" altLang="zh-TW" sz="1400" b="1"/>
              <a:t>P-FILE</a:t>
            </a:r>
            <a:r>
              <a:rPr lang="en-US" altLang="zh-TW" sz="1400"/>
              <a:t>.</a:t>
            </a:r>
          </a:p>
          <a:p>
            <a:endParaRPr lang="zh-TW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19600" y="1295400"/>
            <a:ext cx="1651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Subschema name</a:t>
            </a:r>
            <a:endParaRPr lang="en-US" altLang="zh-TW" sz="160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3886200" y="1524000"/>
            <a:ext cx="60960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895600" y="3646488"/>
            <a:ext cx="60198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                          </a:t>
            </a:r>
          </a:p>
          <a:p>
            <a:pPr lvl="2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</a:t>
            </a:r>
          </a:p>
          <a:p>
            <a:pPr lvl="2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lvl="2" algn="l" eaLnBrk="0" hangingPunct="0">
              <a:lnSpc>
                <a:spcPct val="0"/>
              </a:lnSpc>
              <a:spcBef>
                <a:spcPct val="50000"/>
              </a:spcBef>
              <a:buSzPct val="100000"/>
            </a:pPr>
            <a:endParaRPr lang="en-US" altLang="zh-TW" sz="900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         S-File                                P-File (system link)</a:t>
            </a:r>
          </a:p>
          <a:p>
            <a:pPr lvl="1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lvl="1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S                                               P</a:t>
            </a:r>
          </a:p>
          <a:p>
            <a:pPr lvl="1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                                                </a:t>
            </a:r>
          </a:p>
          <a:p>
            <a:pPr lvl="1" algn="l" eaLnBrk="0" hangingPunct="0">
              <a:lnSpc>
                <a:spcPct val="50000"/>
              </a:lnSpc>
              <a:spcBef>
                <a:spcPct val="5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                                               P#  COLOR  CITY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3581400" y="3962400"/>
            <a:ext cx="4648200" cy="1608138"/>
            <a:chOff x="2160" y="2304"/>
            <a:chExt cx="3180" cy="1013"/>
          </a:xfrm>
        </p:grpSpPr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2160" y="2352"/>
              <a:ext cx="3180" cy="965"/>
              <a:chOff x="480" y="2956"/>
              <a:chExt cx="3180" cy="964"/>
            </a:xfrm>
          </p:grpSpPr>
          <p:sp>
            <p:nvSpPr>
              <p:cNvPr id="23559" name="Rectangle 7"/>
              <p:cNvSpPr>
                <a:spLocks noChangeArrowheads="1"/>
              </p:cNvSpPr>
              <p:nvPr/>
            </p:nvSpPr>
            <p:spPr bwMode="auto">
              <a:xfrm>
                <a:off x="2448" y="3731"/>
                <a:ext cx="1212" cy="1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1530" y="2956"/>
                <a:ext cx="578" cy="1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1108" y="3398"/>
                <a:ext cx="328" cy="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02" y="3386"/>
                <a:ext cx="280" cy="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3" name="Rectangle 11"/>
              <p:cNvSpPr>
                <a:spLocks noChangeArrowheads="1"/>
              </p:cNvSpPr>
              <p:nvPr/>
            </p:nvSpPr>
            <p:spPr bwMode="auto">
              <a:xfrm>
                <a:off x="480" y="3732"/>
                <a:ext cx="808" cy="1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 flipH="1">
                <a:off x="864" y="3732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auto">
              <a:xfrm>
                <a:off x="674" y="3738"/>
                <a:ext cx="4" cy="1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 flipH="1">
                <a:off x="1090" y="3750"/>
                <a:ext cx="8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2688" y="3736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 flipH="1">
                <a:off x="3264" y="3736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 flipH="1">
                <a:off x="850" y="3142"/>
                <a:ext cx="806" cy="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1980" y="3122"/>
                <a:ext cx="948" cy="5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195" y="2304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system</a:t>
              </a: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IDMS: </a:t>
            </a:r>
            <a:r>
              <a:rPr lang="en-US" altLang="zh-TW"/>
              <a:t>Data Manipulation</a:t>
            </a:r>
            <a:endParaRPr lang="zh-TW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772400" cy="44958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TW" sz="2000" b="1"/>
              <a:t>Working area</a:t>
            </a:r>
            <a:r>
              <a:rPr lang="en-US" altLang="zh-TW" sz="2000"/>
              <a:t>:</a:t>
            </a:r>
          </a:p>
          <a:p>
            <a:pPr lvl="2">
              <a:lnSpc>
                <a:spcPct val="90000"/>
              </a:lnSpc>
            </a:pPr>
            <a:endParaRPr lang="en-US" altLang="zh-TW" sz="2800"/>
          </a:p>
          <a:p>
            <a:pPr lvl="2">
              <a:lnSpc>
                <a:spcPct val="90000"/>
              </a:lnSpc>
            </a:pPr>
            <a:endParaRPr lang="en-US" altLang="zh-TW" sz="2900"/>
          </a:p>
          <a:p>
            <a:pPr lvl="2">
              <a:lnSpc>
                <a:spcPct val="90000"/>
              </a:lnSpc>
            </a:pPr>
            <a:endParaRPr lang="en-US" altLang="zh-TW" sz="2900"/>
          </a:p>
          <a:p>
            <a:pPr lvl="2">
              <a:lnSpc>
                <a:spcPct val="90000"/>
              </a:lnSpc>
            </a:pPr>
            <a:endParaRPr lang="en-US" altLang="zh-TW" sz="2900"/>
          </a:p>
          <a:p>
            <a:pPr lvl="2">
              <a:lnSpc>
                <a:spcPct val="90000"/>
              </a:lnSpc>
            </a:pPr>
            <a:endParaRPr lang="en-US" altLang="zh-TW" sz="2900"/>
          </a:p>
          <a:p>
            <a:pPr lvl="2">
              <a:lnSpc>
                <a:spcPct val="90000"/>
              </a:lnSpc>
            </a:pPr>
            <a:endParaRPr lang="en-US" altLang="zh-TW" sz="2900"/>
          </a:p>
          <a:p>
            <a:pPr lvl="2">
              <a:lnSpc>
                <a:spcPct val="90000"/>
              </a:lnSpc>
            </a:pPr>
            <a:endParaRPr lang="en-US" altLang="zh-TW" sz="2900"/>
          </a:p>
          <a:p>
            <a:pPr lvl="2">
              <a:lnSpc>
                <a:spcPct val="90000"/>
              </a:lnSpc>
            </a:pPr>
            <a:r>
              <a:rPr lang="en-US" altLang="zh-TW" sz="2000" b="1"/>
              <a:t>Currency indicator</a:t>
            </a:r>
            <a:r>
              <a:rPr lang="en-US" altLang="zh-TW" sz="2000"/>
              <a:t>: similar to current of </a:t>
            </a:r>
            <a:r>
              <a:rPr lang="en-US" altLang="zh-TW" sz="2000" u="sng"/>
              <a:t>cursor in SQL</a:t>
            </a:r>
            <a:r>
              <a:rPr lang="en-US" altLang="zh-TW" sz="2000"/>
              <a:t>, and </a:t>
            </a:r>
            <a:r>
              <a:rPr lang="en-US" altLang="zh-TW" sz="2000" u="sng"/>
              <a:t>current position </a:t>
            </a:r>
            <a:r>
              <a:rPr lang="en-US" altLang="zh-TW" sz="2000"/>
              <a:t>in IMS</a:t>
            </a:r>
            <a:endParaRPr lang="zh-TW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557463" y="1989138"/>
            <a:ext cx="1730375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COBOL</a:t>
            </a: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     .</a:t>
            </a: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     . </a:t>
            </a: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     .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record description</a:t>
            </a: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endParaRPr lang="en-US" altLang="zh-TW" sz="1600">
              <a:latin typeface="Times New Roman" pitchFamily="18" charset="0"/>
              <a:ea typeface="新細明體" pitchFamily="18" charset="-120"/>
            </a:endParaRP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endParaRPr lang="en-US" altLang="zh-TW" sz="1600">
              <a:latin typeface="Times New Roman" pitchFamily="18" charset="0"/>
              <a:ea typeface="新細明體" pitchFamily="18" charset="-120"/>
            </a:endParaRP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endParaRPr lang="en-US" altLang="zh-TW" sz="1600">
              <a:latin typeface="Times New Roman" pitchFamily="18" charset="0"/>
              <a:ea typeface="新細明體" pitchFamily="18" charset="-120"/>
            </a:endParaRP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endParaRPr lang="en-US" altLang="zh-TW" sz="1600">
              <a:latin typeface="Times New Roman" pitchFamily="18" charset="0"/>
              <a:ea typeface="新細明體" pitchFamily="18" charset="-120"/>
            </a:endParaRP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endParaRPr lang="en-US" altLang="zh-TW" sz="1600">
              <a:latin typeface="Times New Roman" pitchFamily="18" charset="0"/>
              <a:ea typeface="新細明體" pitchFamily="18" charset="-120"/>
            </a:endParaRP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      .</a:t>
            </a: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      .</a:t>
            </a:r>
          </a:p>
          <a:p>
            <a:pPr algn="l"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       .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590800" y="2727325"/>
            <a:ext cx="1520825" cy="500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411663" y="2759075"/>
            <a:ext cx="31019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for each subschema record type to  be processed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(i.e. UWA working area in DBTG)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060825" y="2587625"/>
            <a:ext cx="4540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4400">
                <a:latin typeface="Times New Roman" pitchFamily="18" charset="0"/>
                <a:ea typeface="新細明體" pitchFamily="18" charset="-120"/>
              </a:rPr>
              <a:t>}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555875" y="3702050"/>
            <a:ext cx="4895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 sz="1600">
                <a:latin typeface="Times New Roman" pitchFamily="18" charset="0"/>
                <a:ea typeface="新細明體" pitchFamily="18" charset="-120"/>
              </a:rPr>
              <a:t>77 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ICB (</a:t>
            </a:r>
            <a:r>
              <a:rPr lang="en-US" altLang="zh-TW" sz="1600" u="sng"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DMS </a:t>
            </a:r>
            <a:r>
              <a:rPr lang="en-US" altLang="zh-TW" sz="1600" u="sng"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ommunication </a:t>
            </a:r>
            <a:r>
              <a:rPr lang="en-US" altLang="zh-TW" sz="1600" u="sng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lock)    (ref 4-9)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598738" y="4125913"/>
            <a:ext cx="2273300" cy="33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475038" y="4125913"/>
            <a:ext cx="577850" cy="330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3773488" y="4468813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3260725" y="4730750"/>
            <a:ext cx="1139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error-status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994275" y="4121150"/>
            <a:ext cx="289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TW" altLang="en-US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similar to </a:t>
            </a:r>
            <a:r>
              <a:rPr lang="en-US" altLang="zh-TW" u="sng">
                <a:latin typeface="Times New Roman" pitchFamily="18" charset="0"/>
                <a:ea typeface="新細明體" pitchFamily="18" charset="-120"/>
              </a:rPr>
              <a:t>SQLCA in DB2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IDMS: </a:t>
            </a:r>
            <a:r>
              <a:rPr lang="en-US" altLang="zh-TW"/>
              <a:t>Data Manipulation </a:t>
            </a:r>
            <a:r>
              <a:rPr lang="en-US" altLang="zh-TW" sz="2400" b="0"/>
              <a:t>(cont.)</a:t>
            </a:r>
            <a:endParaRPr lang="zh-TW" altLang="en-US" sz="2400" b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915400" cy="4648200"/>
          </a:xfrm>
        </p:spPr>
        <p:txBody>
          <a:bodyPr/>
          <a:lstStyle/>
          <a:p>
            <a:pPr lvl="1"/>
            <a:r>
              <a:rPr lang="en-US" altLang="zh-TW"/>
              <a:t>Selected commands:</a:t>
            </a:r>
            <a:endParaRPr lang="en-US" altLang="zh-TW" sz="2100"/>
          </a:p>
          <a:p>
            <a:pPr lvl="2">
              <a:lnSpc>
                <a:spcPct val="90000"/>
              </a:lnSpc>
            </a:pPr>
            <a:r>
              <a:rPr lang="en-US" altLang="zh-TW" sz="1700" b="1"/>
              <a:t>Bind: </a:t>
            </a:r>
            <a:r>
              <a:rPr lang="en-US" altLang="zh-TW" sz="1700"/>
              <a:t>Associates IDMS record types and control blocks with space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Ready:</a:t>
            </a:r>
            <a:r>
              <a:rPr lang="en-US" altLang="zh-TW" sz="1700"/>
              <a:t>Prepares database areas for processing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Commit: </a:t>
            </a:r>
            <a:r>
              <a:rPr lang="en-US" altLang="zh-TW" sz="1700"/>
              <a:t>Effects a checkpoint for recovery procedures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Rollback: </a:t>
            </a:r>
            <a:r>
              <a:rPr lang="en-US" altLang="zh-TW" sz="1700"/>
              <a:t>Requests recovery of the database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Finish: </a:t>
            </a:r>
            <a:r>
              <a:rPr lang="en-US" altLang="zh-TW" sz="1700"/>
              <a:t>Releases database areas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Find: </a:t>
            </a:r>
            <a:r>
              <a:rPr lang="en-US" altLang="zh-TW" sz="1700"/>
              <a:t>Locates a record occurrence in the database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Get: </a:t>
            </a:r>
            <a:r>
              <a:rPr lang="en-US" altLang="zh-TW" sz="1700"/>
              <a:t>Delivers a record occurrence to  variable storage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Store: </a:t>
            </a:r>
            <a:r>
              <a:rPr lang="en-US" altLang="zh-TW" sz="1700"/>
              <a:t>Adds a record occurrence to the database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Modify: </a:t>
            </a:r>
            <a:r>
              <a:rPr lang="en-US" altLang="zh-TW" sz="1700"/>
              <a:t>Rewrites a record occurrence in the database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Connect: </a:t>
            </a:r>
            <a:r>
              <a:rPr lang="en-US" altLang="zh-TW" sz="1700"/>
              <a:t>Links a record occurrence to a set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Disconnect: </a:t>
            </a:r>
            <a:r>
              <a:rPr lang="en-US" altLang="zh-TW" sz="1700"/>
              <a:t>Dissociates a record occurrence from the database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Erase: </a:t>
            </a:r>
            <a:r>
              <a:rPr lang="en-US" altLang="zh-TW" sz="1700"/>
              <a:t>Deletes a record occurrence from the database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If: </a:t>
            </a:r>
            <a:r>
              <a:rPr lang="en-US" altLang="zh-TW" sz="1700"/>
              <a:t>Tests whether a set is empty or whether a record occurrence is a member</a:t>
            </a:r>
          </a:p>
          <a:p>
            <a:pPr lvl="2">
              <a:lnSpc>
                <a:spcPct val="90000"/>
              </a:lnSpc>
            </a:pPr>
            <a:r>
              <a:rPr lang="en-US" altLang="zh-TW" sz="1700" b="1"/>
              <a:t>Keep: </a:t>
            </a:r>
            <a:r>
              <a:rPr lang="en-US" altLang="zh-TW" sz="1700"/>
              <a:t>Locks a record occurrence against access or update by another run unit</a:t>
            </a:r>
          </a:p>
          <a:p>
            <a:pPr>
              <a:lnSpc>
                <a:spcPct val="90000"/>
              </a:lnSpc>
            </a:pPr>
            <a:endParaRPr lang="zh-TW" altLang="en-US" sz="170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547813" y="5661025"/>
            <a:ext cx="5492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59633" y="2852936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e</a:t>
            </a:r>
            <a:r>
              <a:rPr lang="en-US" altLang="zh-TW" sz="7200" dirty="0" smtClean="0"/>
              <a:t>nd of </a:t>
            </a:r>
            <a:r>
              <a:rPr lang="en-US" altLang="zh-TW" sz="7200" smtClean="0"/>
              <a:t>unit 5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313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Data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Modeling Issue</a:t>
            </a:r>
            <a:endParaRPr lang="zh-TW" altLang="en-US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543800" cy="4495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TW" sz="2000"/>
              <a:t>Issue: </a:t>
            </a:r>
            <a:r>
              <a:rPr lang="en-US" altLang="zh-TW" sz="2000" b="1"/>
              <a:t>How to represent </a:t>
            </a:r>
            <a:r>
              <a:rPr lang="en-US" altLang="zh-TW" sz="2000" b="1" u="sng"/>
              <a:t>entities</a:t>
            </a:r>
            <a:r>
              <a:rPr lang="en-US" altLang="zh-TW" sz="2000" b="1"/>
              <a:t> and </a:t>
            </a:r>
            <a:r>
              <a:rPr lang="en-US" altLang="zh-TW" sz="2000" b="1" u="sng"/>
              <a:t>relationships</a:t>
            </a:r>
            <a:r>
              <a:rPr lang="en-US" altLang="zh-TW" sz="2000" b="1"/>
              <a:t>?</a:t>
            </a:r>
            <a:endParaRPr lang="en-US" altLang="zh-TW" sz="2000"/>
          </a:p>
          <a:p>
            <a:pPr lvl="1">
              <a:lnSpc>
                <a:spcPct val="120000"/>
              </a:lnSpc>
            </a:pPr>
            <a:r>
              <a:rPr lang="en-US" altLang="zh-TW" sz="2000"/>
              <a:t>Two major paradigms</a:t>
            </a:r>
          </a:p>
          <a:p>
            <a:pPr lvl="2">
              <a:lnSpc>
                <a:spcPct val="90000"/>
              </a:lnSpc>
            </a:pPr>
            <a:r>
              <a:rPr lang="en-US" altLang="zh-TW" sz="1800"/>
              <a:t>Relational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Graph </a:t>
            </a:r>
            <a:r>
              <a:rPr lang="en-US" altLang="zh-TW" sz="3500"/>
              <a:t> {</a:t>
            </a:r>
            <a:endParaRPr lang="en-US" altLang="zh-TW" sz="3500" b="1"/>
          </a:p>
          <a:p>
            <a:pPr lvl="1">
              <a:lnSpc>
                <a:spcPct val="160000"/>
              </a:lnSpc>
            </a:pPr>
            <a:r>
              <a:rPr lang="en-US" altLang="zh-TW" sz="1600" b="1"/>
              <a:t>E.g.,  a  'pile' of data</a:t>
            </a:r>
          </a:p>
          <a:p>
            <a:pPr lvl="2">
              <a:lnSpc>
                <a:spcPct val="90000"/>
              </a:lnSpc>
            </a:pPr>
            <a:r>
              <a:rPr lang="en-US" altLang="zh-TW" sz="1600"/>
              <a:t>John, 25, NCTU, CS Dept, ...</a:t>
            </a:r>
          </a:p>
          <a:p>
            <a:pPr lvl="2">
              <a:lnSpc>
                <a:spcPct val="90000"/>
              </a:lnSpc>
            </a:pPr>
            <a:r>
              <a:rPr lang="en-US" altLang="zh-TW" sz="1600"/>
              <a:t>Mary, 22, NCTU, IS Dept, ...</a:t>
            </a:r>
          </a:p>
          <a:p>
            <a:pPr lvl="4">
              <a:lnSpc>
                <a:spcPct val="50000"/>
              </a:lnSpc>
              <a:buFontTx/>
              <a:buNone/>
            </a:pPr>
            <a:r>
              <a:rPr lang="en-US" altLang="zh-TW" sz="1600"/>
              <a:t>.</a:t>
            </a:r>
          </a:p>
          <a:p>
            <a:pPr lvl="4">
              <a:lnSpc>
                <a:spcPct val="50000"/>
              </a:lnSpc>
              <a:buFontTx/>
              <a:buNone/>
            </a:pPr>
            <a:r>
              <a:rPr lang="en-US" altLang="zh-TW" sz="1600"/>
              <a:t>..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COBOL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01 data-record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     02 name    PIC X(6)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     02 age       PIC 9(2)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     02 univ     PIC X(4)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1600"/>
              <a:t>           02 dept     PIC X(3)	</a:t>
            </a:r>
          </a:p>
          <a:p>
            <a:pPr>
              <a:lnSpc>
                <a:spcPct val="90000"/>
              </a:lnSpc>
            </a:pPr>
            <a:endParaRPr lang="zh-TW" altLang="en-US" sz="20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048000" y="2590800"/>
            <a:ext cx="17002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latin typeface="Times New Roman" pitchFamily="18" charset="0"/>
                <a:ea typeface="新細明體" pitchFamily="18" charset="-120"/>
              </a:rPr>
              <a:t>Hierarchical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0" y="2819400"/>
            <a:ext cx="12192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latin typeface="Times New Roman" pitchFamily="18" charset="0"/>
                <a:ea typeface="新細明體" pitchFamily="18" charset="-120"/>
              </a:rPr>
              <a:t>Network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175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S       P	SP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486400" y="2209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943600" y="2209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400800" y="2209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562600" y="4651375"/>
            <a:ext cx="1524000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10000"/>
              </a:spcBef>
            </a:pPr>
            <a:r>
              <a:rPr lang="zh-TW" altLang="en-US" sz="1600">
                <a:latin typeface="Times New Roman" pitchFamily="18" charset="0"/>
                <a:ea typeface="新細明體" pitchFamily="18" charset="-120"/>
              </a:rPr>
              <a:t>01</a:t>
            </a:r>
          </a:p>
          <a:p>
            <a:pPr algn="l" eaLnBrk="0" hangingPunct="0">
              <a:spcBef>
                <a:spcPct val="15000"/>
              </a:spcBef>
            </a:pPr>
            <a:r>
              <a:rPr lang="zh-TW" altLang="en-US" sz="1600">
                <a:latin typeface="Times New Roman" pitchFamily="18" charset="0"/>
                <a:ea typeface="新細明體" pitchFamily="18" charset="-120"/>
              </a:rPr>
              <a:t>02 02   02     02</a:t>
            </a:r>
          </a:p>
          <a:p>
            <a:pPr algn="l" eaLnBrk="0" hangingPunct="0">
              <a:spcBef>
                <a:spcPct val="20000"/>
              </a:spcBef>
            </a:pPr>
            <a:r>
              <a:rPr lang="zh-TW" altLang="en-US" sz="1600">
                <a:latin typeface="Times New Roman" pitchFamily="18" charset="0"/>
                <a:ea typeface="新細明體" pitchFamily="18" charset="-120"/>
              </a:rPr>
              <a:t>           0303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562600" y="4956175"/>
            <a:ext cx="1447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562600" y="55626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867400" y="495617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172200" y="495617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400800" y="5257800"/>
            <a:ext cx="0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629400" y="495617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5334000" y="3581400"/>
            <a:ext cx="1371600" cy="1071563"/>
            <a:chOff x="384" y="3840"/>
            <a:chExt cx="864" cy="674"/>
          </a:xfrm>
        </p:grpSpPr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84" y="3840"/>
              <a:ext cx="864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TW" altLang="en-US" sz="1600">
                  <a:latin typeface="Times New Roman" pitchFamily="18" charset="0"/>
                  <a:ea typeface="新細明體" pitchFamily="18" charset="-120"/>
                </a:rPr>
                <a:t>01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TW" altLang="en-US" sz="1600">
                  <a:latin typeface="Times New Roman" pitchFamily="18" charset="0"/>
                  <a:ea typeface="新細明體" pitchFamily="18" charset="-120"/>
                </a:rPr>
                <a:t>02 02 02 02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TW" altLang="en-US" sz="1600">
                  <a:latin typeface="Times New Roman" pitchFamily="18" charset="0"/>
                  <a:ea typeface="新細明體" pitchFamily="18" charset="-120"/>
                </a:rPr>
                <a:t>03 03</a:t>
              </a: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>
              <a:off x="576" y="39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H="1">
              <a:off x="768" y="398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816" y="3984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816" y="39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H="1">
              <a:off x="720" y="422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864" y="422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Model 1: Relational</a:t>
            </a: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648200"/>
          </a:xfrm>
        </p:spPr>
        <p:txBody>
          <a:bodyPr/>
          <a:lstStyle/>
          <a:p>
            <a:pPr lvl="1"/>
            <a:r>
              <a:rPr lang="en-US" altLang="zh-TW"/>
              <a:t>Model 1: Relational </a:t>
            </a:r>
          </a:p>
          <a:p>
            <a:pPr lvl="2">
              <a:buFontTx/>
              <a:buNone/>
            </a:pPr>
            <a:r>
              <a:rPr lang="en-US" altLang="zh-TW"/>
              <a:t>- Decomposition (normalization issue)</a:t>
            </a:r>
          </a:p>
          <a:p>
            <a:endParaRPr lang="zh-TW" altLang="en-US"/>
          </a:p>
        </p:txBody>
      </p: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1676400" y="2514600"/>
            <a:ext cx="6172200" cy="1828800"/>
            <a:chOff x="486" y="1536"/>
            <a:chExt cx="4890" cy="1189"/>
          </a:xfrm>
        </p:grpSpPr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486" y="1853"/>
              <a:ext cx="1345" cy="871"/>
              <a:chOff x="486" y="2241"/>
              <a:chExt cx="1345" cy="871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6" y="2241"/>
                <a:ext cx="1345" cy="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/>
            </p:nvSpPr>
            <p:spPr bwMode="auto">
              <a:xfrm>
                <a:off x="486" y="2513"/>
                <a:ext cx="13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1" name="Line 7"/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2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1296" y="2256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1576" y="2256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2235" y="1851"/>
              <a:ext cx="1345" cy="874"/>
              <a:chOff x="2530" y="2190"/>
              <a:chExt cx="1345" cy="874"/>
            </a:xfrm>
          </p:grpSpPr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2530" y="2193"/>
                <a:ext cx="1345" cy="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2530" y="2465"/>
                <a:ext cx="13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>
                <a:off x="3226" y="2190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497" y="1564"/>
              <a:ext cx="112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Emp</a:t>
              </a: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209" y="1583"/>
              <a:ext cx="13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Dept</a:t>
              </a:r>
            </a:p>
          </p:txBody>
        </p:sp>
        <p:grpSp>
          <p:nvGrpSpPr>
            <p:cNvPr id="1043" name="Group 19"/>
            <p:cNvGrpSpPr>
              <a:grpSpLocks/>
            </p:cNvGrpSpPr>
            <p:nvPr/>
          </p:nvGrpSpPr>
          <p:grpSpPr bwMode="auto">
            <a:xfrm>
              <a:off x="3921" y="1849"/>
              <a:ext cx="1345" cy="874"/>
              <a:chOff x="1396" y="3867"/>
              <a:chExt cx="1345" cy="874"/>
            </a:xfrm>
          </p:grpSpPr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1396" y="3870"/>
                <a:ext cx="1345" cy="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5" name="Line 21"/>
              <p:cNvSpPr>
                <a:spLocks noChangeShapeType="1"/>
              </p:cNvSpPr>
              <p:nvPr/>
            </p:nvSpPr>
            <p:spPr bwMode="auto">
              <a:xfrm>
                <a:off x="1396" y="4142"/>
                <a:ext cx="13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6" name="Line 22"/>
              <p:cNvSpPr>
                <a:spLocks noChangeShapeType="1"/>
              </p:cNvSpPr>
              <p:nvPr/>
            </p:nvSpPr>
            <p:spPr bwMode="auto">
              <a:xfrm>
                <a:off x="1746" y="3885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auto">
              <a:xfrm>
                <a:off x="2092" y="3867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auto">
              <a:xfrm>
                <a:off x="2418" y="3885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3928" y="1536"/>
              <a:ext cx="144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Project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Model 2: Hierarchical</a:t>
            </a:r>
            <a:endParaRPr lang="zh-TW" altLang="en-US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2362200" y="1447800"/>
            <a:ext cx="5181600" cy="4495800"/>
            <a:chOff x="1344" y="720"/>
            <a:chExt cx="3718" cy="3120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999" y="1012"/>
              <a:ext cx="71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719" y="1012"/>
              <a:ext cx="71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996" y="720"/>
              <a:ext cx="81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Dept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1539" y="1849"/>
              <a:ext cx="850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911" y="1824"/>
              <a:ext cx="1055" cy="3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947" y="1401"/>
              <a:ext cx="577" cy="423"/>
            </a:xfrm>
            <a:custGeom>
              <a:avLst/>
              <a:gdLst>
                <a:gd name="T0" fmla="*/ 576 w 577"/>
                <a:gd name="T1" fmla="*/ 0 h 761"/>
                <a:gd name="T2" fmla="*/ 576 w 577"/>
                <a:gd name="T3" fmla="*/ 428 h 761"/>
                <a:gd name="T4" fmla="*/ 0 w 577"/>
                <a:gd name="T5" fmla="*/ 428 h 761"/>
                <a:gd name="T6" fmla="*/ 0 w 577"/>
                <a:gd name="T7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761">
                  <a:moveTo>
                    <a:pt x="576" y="0"/>
                  </a:moveTo>
                  <a:lnTo>
                    <a:pt x="576" y="428"/>
                  </a:lnTo>
                  <a:lnTo>
                    <a:pt x="0" y="428"/>
                  </a:lnTo>
                  <a:lnTo>
                    <a:pt x="0" y="7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537" y="1632"/>
              <a:ext cx="916" cy="192"/>
            </a:xfrm>
            <a:custGeom>
              <a:avLst/>
              <a:gdLst>
                <a:gd name="T0" fmla="*/ 0 w 1393"/>
                <a:gd name="T1" fmla="*/ 0 h 337"/>
                <a:gd name="T2" fmla="*/ 1392 w 1393"/>
                <a:gd name="T3" fmla="*/ 0 h 337"/>
                <a:gd name="T4" fmla="*/ 1392 w 1393"/>
                <a:gd name="T5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3" h="337">
                  <a:moveTo>
                    <a:pt x="0" y="0"/>
                  </a:moveTo>
                  <a:lnTo>
                    <a:pt x="1392" y="0"/>
                  </a:lnTo>
                  <a:lnTo>
                    <a:pt x="1392" y="3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3497" y="1536"/>
              <a:ext cx="919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Project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433" y="2064"/>
              <a:ext cx="865" cy="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463" y="1536"/>
              <a:ext cx="63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Emp</a:t>
              </a: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344" y="3488"/>
              <a:ext cx="850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1804" y="2734"/>
              <a:ext cx="1287" cy="783"/>
            </a:xfrm>
            <a:custGeom>
              <a:avLst/>
              <a:gdLst>
                <a:gd name="T0" fmla="*/ 1286 w 1287"/>
                <a:gd name="T1" fmla="*/ 0 h 784"/>
                <a:gd name="T2" fmla="*/ 1286 w 1287"/>
                <a:gd name="T3" fmla="*/ 440 h 784"/>
                <a:gd name="T4" fmla="*/ 0 w 1287"/>
                <a:gd name="T5" fmla="*/ 440 h 784"/>
                <a:gd name="T6" fmla="*/ 0 w 1287"/>
                <a:gd name="T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7" h="784">
                  <a:moveTo>
                    <a:pt x="1286" y="0"/>
                  </a:moveTo>
                  <a:lnTo>
                    <a:pt x="1286" y="440"/>
                  </a:lnTo>
                  <a:lnTo>
                    <a:pt x="0" y="440"/>
                  </a:lnTo>
                  <a:lnTo>
                    <a:pt x="0" y="78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100" y="3166"/>
              <a:ext cx="1385" cy="317"/>
            </a:xfrm>
            <a:custGeom>
              <a:avLst/>
              <a:gdLst>
                <a:gd name="T0" fmla="*/ 0 w 1385"/>
                <a:gd name="T1" fmla="*/ 0 h 319"/>
                <a:gd name="T2" fmla="*/ 1384 w 1385"/>
                <a:gd name="T3" fmla="*/ 0 h 319"/>
                <a:gd name="T4" fmla="*/ 1384 w 1385"/>
                <a:gd name="T5" fmla="*/ 3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5" h="319">
                  <a:moveTo>
                    <a:pt x="0" y="0"/>
                  </a:moveTo>
                  <a:lnTo>
                    <a:pt x="1384" y="0"/>
                  </a:lnTo>
                  <a:lnTo>
                    <a:pt x="1384" y="31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2304" y="3485"/>
              <a:ext cx="850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3264" y="3478"/>
              <a:ext cx="850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4212" y="3475"/>
              <a:ext cx="850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2668" y="3166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3676" y="3166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2476" y="2474"/>
              <a:ext cx="1202" cy="3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Model 3: Network</a:t>
            </a:r>
            <a:endParaRPr lang="zh-TW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6858000" cy="4321175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/>
              <a:t>Model 3: Network</a:t>
            </a:r>
            <a:r>
              <a:rPr lang="en-US" altLang="zh-TW" sz="1800"/>
              <a:t> 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TW"/>
              <a:t>proposed by CODASYL</a:t>
            </a:r>
            <a:endParaRPr lang="zh-TW" altLang="en-US"/>
          </a:p>
        </p:txBody>
      </p: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191000" y="2743200"/>
            <a:ext cx="3200400" cy="2971800"/>
            <a:chOff x="2184" y="1084"/>
            <a:chExt cx="3048" cy="2756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2750" y="1084"/>
              <a:ext cx="1212" cy="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Dept</a:t>
              </a: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290" y="2236"/>
              <a:ext cx="850" cy="3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177" y="2228"/>
              <a:ext cx="1055" cy="3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Project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184" y="2451"/>
              <a:ext cx="865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Emp</a:t>
              </a: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H="1">
              <a:off x="2607" y="1467"/>
              <a:ext cx="478" cy="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2350" y="1695"/>
              <a:ext cx="61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TW" altLang="en-US" sz="1600" b="1">
                  <a:latin typeface="Times New Roman" pitchFamily="18" charset="0"/>
                  <a:ea typeface="新細明體" pitchFamily="18" charset="-120"/>
                </a:rPr>
                <a:t>1:</a:t>
              </a:r>
              <a:r>
                <a:rPr lang="en-US" altLang="zh-TW" sz="1600" b="1">
                  <a:latin typeface="Times New Roman" pitchFamily="18" charset="0"/>
                  <a:ea typeface="新細明體" pitchFamily="18" charset="-120"/>
                </a:rPr>
                <a:t>M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161" y="2405"/>
              <a:ext cx="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3378" y="2157"/>
              <a:ext cx="74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ea typeface="新細明體" pitchFamily="18" charset="-120"/>
                </a:rPr>
                <a:t>M : M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057" y="3312"/>
              <a:ext cx="1364" cy="5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E-P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633" y="2841"/>
              <a:ext cx="646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2541" y="3072"/>
              <a:ext cx="61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TW" altLang="en-US" sz="1600" b="1">
                  <a:latin typeface="Times New Roman" pitchFamily="18" charset="0"/>
                  <a:ea typeface="新細明體" pitchFamily="18" charset="-120"/>
                </a:rPr>
                <a:t>1:</a:t>
              </a:r>
              <a:r>
                <a:rPr lang="en-US" altLang="zh-TW" sz="1600" b="1">
                  <a:latin typeface="Times New Roman" pitchFamily="18" charset="0"/>
                  <a:ea typeface="新細明體" pitchFamily="18" charset="-120"/>
                </a:rPr>
                <a:t>M</a:t>
              </a: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H="1">
              <a:off x="4103" y="2601"/>
              <a:ext cx="594" cy="7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4434" y="2896"/>
              <a:ext cx="61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TW" altLang="en-US" sz="1600" b="1">
                  <a:latin typeface="Times New Roman" pitchFamily="18" charset="0"/>
                  <a:ea typeface="新細明體" pitchFamily="18" charset="-120"/>
                </a:rPr>
                <a:t>1:</a:t>
              </a:r>
              <a:r>
                <a:rPr lang="en-US" altLang="zh-TW" sz="1600" b="1">
                  <a:latin typeface="Times New Roman" pitchFamily="18" charset="0"/>
                  <a:ea typeface="新細明體" pitchFamily="18" charset="-120"/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5.1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The Network Model</a:t>
            </a:r>
            <a:endParaRPr lang="zh-TW" altLang="en-US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634288" cy="4397375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/>
              <a:t>Data Structure</a:t>
            </a:r>
          </a:p>
          <a:p>
            <a:pPr lvl="2">
              <a:buFontTx/>
              <a:buNone/>
            </a:pPr>
            <a:r>
              <a:rPr lang="en-US" altLang="zh-TW"/>
              <a:t>Consider the 'supplier-and-parts‘ database</a:t>
            </a:r>
            <a:endParaRPr lang="zh-TW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971550" y="2420938"/>
            <a:ext cx="12493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2200" b="1">
                <a:latin typeface="Times New Roman" pitchFamily="18" charset="0"/>
                <a:ea typeface="新細明體" pitchFamily="18" charset="-120"/>
              </a:rPr>
              <a:t>S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348038" y="2420938"/>
            <a:ext cx="153035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2200" b="1">
                <a:latin typeface="Times New Roman" pitchFamily="18" charset="0"/>
                <a:ea typeface="新細明體" pitchFamily="18" charset="-120"/>
              </a:rPr>
              <a:t>P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5940425" y="2420938"/>
            <a:ext cx="16160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2200" b="1">
                <a:latin typeface="Times New Roman" pitchFamily="18" charset="0"/>
                <a:ea typeface="新細明體" pitchFamily="18" charset="-120"/>
              </a:rPr>
              <a:t>SP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921500" y="2924175"/>
            <a:ext cx="2222500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新細明體" pitchFamily="18" charset="-120"/>
              </a:rPr>
              <a:t>}</a:t>
            </a:r>
            <a:r>
              <a:rPr lang="zh-TW" altLang="en-US" sz="240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zh-TW" altLang="en-US" sz="1600">
                <a:latin typeface="Times New Roman" pitchFamily="18" charset="0"/>
                <a:ea typeface="新細明體" pitchFamily="18" charset="-120"/>
              </a:rPr>
              <a:t>   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Structure</a:t>
            </a: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</a:t>
            </a: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</a:t>
            </a: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  </a:t>
            </a: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      Sample values</a:t>
            </a: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  <a:p>
            <a:pPr algn="l" defTabSz="822325" eaLnBrk="0" hangingPunct="0">
              <a:lnSpc>
                <a:spcPct val="50000"/>
              </a:lnSpc>
              <a:spcBef>
                <a:spcPct val="50000"/>
              </a:spcBef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44058" name="Group 26"/>
          <p:cNvGrpSpPr>
            <a:grpSpLocks/>
          </p:cNvGrpSpPr>
          <p:nvPr/>
        </p:nvGrpSpPr>
        <p:grpSpPr bwMode="auto">
          <a:xfrm>
            <a:off x="-252413" y="2852738"/>
            <a:ext cx="2633663" cy="1431925"/>
            <a:chOff x="615" y="1851"/>
            <a:chExt cx="1659" cy="902"/>
          </a:xfrm>
        </p:grpSpPr>
        <p:grpSp>
          <p:nvGrpSpPr>
            <p:cNvPr id="44059" name="Group 27"/>
            <p:cNvGrpSpPr>
              <a:grpSpLocks/>
            </p:cNvGrpSpPr>
            <p:nvPr/>
          </p:nvGrpSpPr>
          <p:grpSpPr bwMode="auto">
            <a:xfrm>
              <a:off x="791" y="1879"/>
              <a:ext cx="1483" cy="874"/>
              <a:chOff x="791" y="1879"/>
              <a:chExt cx="1483" cy="874"/>
            </a:xfrm>
          </p:grpSpPr>
          <p:sp>
            <p:nvSpPr>
              <p:cNvPr id="44060" name="Rectangle 28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64" cy="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S3   Blake            30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S4   Clark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S5   Adams          30           Athens </a:t>
                </a:r>
              </a:p>
              <a:p>
                <a:pPr algn="l" eaLnBrk="0" latinLnBrk="1" hangingPunct="0"/>
                <a:endParaRPr lang="zh-TW" altLang="en-US" sz="12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44061" name="Rectangle 29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2" name="Line 30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3" name="Line 31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4" name="Line 32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5" name="Line 33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6" name="Line 34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7" name="Line 35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8" name="Line 36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69" name="Line 37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4070" name="Rectangle 38"/>
            <p:cNvSpPr>
              <a:spLocks noChangeArrowheads="1"/>
            </p:cNvSpPr>
            <p:nvPr/>
          </p:nvSpPr>
          <p:spPr bwMode="auto">
            <a:xfrm>
              <a:off x="615" y="1851"/>
              <a:ext cx="11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en-US" altLang="zh-TW" sz="1400"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44071" name="Group 39"/>
          <p:cNvGrpSpPr>
            <a:grpSpLocks/>
          </p:cNvGrpSpPr>
          <p:nvPr/>
        </p:nvGrpSpPr>
        <p:grpSpPr bwMode="auto">
          <a:xfrm>
            <a:off x="2195513" y="2852738"/>
            <a:ext cx="3492500" cy="1563687"/>
            <a:chOff x="615" y="2741"/>
            <a:chExt cx="2200" cy="985"/>
          </a:xfrm>
        </p:grpSpPr>
        <p:sp>
          <p:nvSpPr>
            <p:cNvPr id="44072" name="Rectangle 40"/>
            <p:cNvSpPr>
              <a:spLocks noChangeArrowheads="1"/>
            </p:cNvSpPr>
            <p:nvPr/>
          </p:nvSpPr>
          <p:spPr bwMode="auto">
            <a:xfrm>
              <a:off x="830" y="2750"/>
              <a:ext cx="1985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P#   PNAME   COLOR    WEIGHT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P1   Nut           Red                12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P2   Bolt          Green             17          Paris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P3   Screw       Blue               17          Rome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P4   Screw       Red                14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P5   Cam         Blue               12          Paris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P6   Cog          Red                19          London </a:t>
              </a:r>
            </a:p>
            <a:p>
              <a:pPr algn="l" eaLnBrk="0" latinLnBrk="1" hangingPunct="0"/>
              <a:endParaRPr lang="en-US" altLang="zh-TW" sz="12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820" y="2770"/>
              <a:ext cx="1959" cy="8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4" name="Line 42"/>
            <p:cNvSpPr>
              <a:spLocks noChangeShapeType="1"/>
            </p:cNvSpPr>
            <p:nvPr/>
          </p:nvSpPr>
          <p:spPr bwMode="auto">
            <a:xfrm>
              <a:off x="820" y="2890"/>
              <a:ext cx="1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820" y="2997"/>
              <a:ext cx="1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820" y="3104"/>
              <a:ext cx="1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>
              <a:off x="825" y="3226"/>
              <a:ext cx="1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>
              <a:off x="820" y="3347"/>
              <a:ext cx="1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820" y="3461"/>
              <a:ext cx="1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1031" y="2778"/>
              <a:ext cx="0" cy="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>
              <a:off x="1422" y="2778"/>
              <a:ext cx="0" cy="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2" name="Line 50"/>
            <p:cNvSpPr>
              <a:spLocks noChangeShapeType="1"/>
            </p:cNvSpPr>
            <p:nvPr/>
          </p:nvSpPr>
          <p:spPr bwMode="auto">
            <a:xfrm>
              <a:off x="1885" y="2778"/>
              <a:ext cx="0" cy="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>
              <a:off x="2312" y="2778"/>
              <a:ext cx="0" cy="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615" y="2741"/>
              <a:ext cx="11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en-US" altLang="zh-TW" sz="1400"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5364163" y="2852738"/>
            <a:ext cx="1539875" cy="2476500"/>
            <a:chOff x="2631" y="1851"/>
            <a:chExt cx="970" cy="1560"/>
          </a:xfrm>
        </p:grpSpPr>
        <p:grpSp>
          <p:nvGrpSpPr>
            <p:cNvPr id="44086" name="Group 54"/>
            <p:cNvGrpSpPr>
              <a:grpSpLocks/>
            </p:cNvGrpSpPr>
            <p:nvPr/>
          </p:nvGrpSpPr>
          <p:grpSpPr bwMode="auto">
            <a:xfrm>
              <a:off x="2884" y="1883"/>
              <a:ext cx="717" cy="1528"/>
              <a:chOff x="2884" y="1883"/>
              <a:chExt cx="717" cy="1528"/>
            </a:xfrm>
          </p:grpSpPr>
          <p:sp>
            <p:nvSpPr>
              <p:cNvPr id="44087" name="Rectangle 55"/>
              <p:cNvSpPr>
                <a:spLocks noChangeArrowheads="1"/>
              </p:cNvSpPr>
              <p:nvPr/>
            </p:nvSpPr>
            <p:spPr bwMode="auto">
              <a:xfrm>
                <a:off x="2884" y="1883"/>
                <a:ext cx="712" cy="1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zh-TW" altLang="en-US" sz="1200">
                    <a:latin typeface="Times New Roman" pitchFamily="18" charset="0"/>
                    <a:ea typeface="新細明體" pitchFamily="18" charset="-120"/>
                  </a:rPr>
                  <a:t>    </a:t>
                </a:r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S#     P#     QTY   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S1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 S1     P2     200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 S1     P3     400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S1     P4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S1     P5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S1     P6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S2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S2     P2     400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S3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S4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S4     P4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pitchFamily="18" charset="-120"/>
                  </a:rPr>
                  <a:t>S4     P5     400</a:t>
                </a:r>
              </a:p>
            </p:txBody>
          </p:sp>
          <p:sp>
            <p:nvSpPr>
              <p:cNvPr id="44088" name="Line 56"/>
              <p:cNvSpPr>
                <a:spLocks noChangeShapeType="1"/>
              </p:cNvSpPr>
              <p:nvPr/>
            </p:nvSpPr>
            <p:spPr bwMode="auto">
              <a:xfrm>
                <a:off x="312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89" name="Line 57"/>
              <p:cNvSpPr>
                <a:spLocks noChangeShapeType="1"/>
              </p:cNvSpPr>
              <p:nvPr/>
            </p:nvSpPr>
            <p:spPr bwMode="auto">
              <a:xfrm>
                <a:off x="333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0" name="Line 58"/>
              <p:cNvSpPr>
                <a:spLocks noChangeShapeType="1"/>
              </p:cNvSpPr>
              <p:nvPr/>
            </p:nvSpPr>
            <p:spPr bwMode="auto">
              <a:xfrm>
                <a:off x="2884" y="202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1" name="Line 59"/>
              <p:cNvSpPr>
                <a:spLocks noChangeShapeType="1"/>
              </p:cNvSpPr>
              <p:nvPr/>
            </p:nvSpPr>
            <p:spPr bwMode="auto">
              <a:xfrm>
                <a:off x="2884" y="212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2" name="Line 60"/>
              <p:cNvSpPr>
                <a:spLocks noChangeShapeType="1"/>
              </p:cNvSpPr>
              <p:nvPr/>
            </p:nvSpPr>
            <p:spPr bwMode="auto">
              <a:xfrm>
                <a:off x="2884" y="2236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3" name="Line 61"/>
              <p:cNvSpPr>
                <a:spLocks noChangeShapeType="1"/>
              </p:cNvSpPr>
              <p:nvPr/>
            </p:nvSpPr>
            <p:spPr bwMode="auto">
              <a:xfrm>
                <a:off x="2884" y="2347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4" name="Line 62"/>
              <p:cNvSpPr>
                <a:spLocks noChangeShapeType="1"/>
              </p:cNvSpPr>
              <p:nvPr/>
            </p:nvSpPr>
            <p:spPr bwMode="auto">
              <a:xfrm>
                <a:off x="2884" y="246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5" name="Line 63"/>
              <p:cNvSpPr>
                <a:spLocks noChangeShapeType="1"/>
              </p:cNvSpPr>
              <p:nvPr/>
            </p:nvSpPr>
            <p:spPr bwMode="auto">
              <a:xfrm>
                <a:off x="2889" y="258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6" name="Line 64"/>
              <p:cNvSpPr>
                <a:spLocks noChangeShapeType="1"/>
              </p:cNvSpPr>
              <p:nvPr/>
            </p:nvSpPr>
            <p:spPr bwMode="auto">
              <a:xfrm>
                <a:off x="2884" y="2700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7" name="Line 65"/>
              <p:cNvSpPr>
                <a:spLocks noChangeShapeType="1"/>
              </p:cNvSpPr>
              <p:nvPr/>
            </p:nvSpPr>
            <p:spPr bwMode="auto">
              <a:xfrm>
                <a:off x="2884" y="280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8" name="Line 66"/>
              <p:cNvSpPr>
                <a:spLocks noChangeShapeType="1"/>
              </p:cNvSpPr>
              <p:nvPr/>
            </p:nvSpPr>
            <p:spPr bwMode="auto">
              <a:xfrm>
                <a:off x="2884" y="2924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99" name="Line 67"/>
              <p:cNvSpPr>
                <a:spLocks noChangeShapeType="1"/>
              </p:cNvSpPr>
              <p:nvPr/>
            </p:nvSpPr>
            <p:spPr bwMode="auto">
              <a:xfrm>
                <a:off x="2885" y="303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00" name="Line 68"/>
              <p:cNvSpPr>
                <a:spLocks noChangeShapeType="1"/>
              </p:cNvSpPr>
              <p:nvPr/>
            </p:nvSpPr>
            <p:spPr bwMode="auto">
              <a:xfrm>
                <a:off x="2884" y="3165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01" name="Line 69"/>
              <p:cNvSpPr>
                <a:spLocks noChangeShapeType="1"/>
              </p:cNvSpPr>
              <p:nvPr/>
            </p:nvSpPr>
            <p:spPr bwMode="auto">
              <a:xfrm>
                <a:off x="2884" y="32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4102" name="Rectangle 70"/>
            <p:cNvSpPr>
              <a:spLocks noChangeArrowheads="1"/>
            </p:cNvSpPr>
            <p:nvPr/>
          </p:nvSpPr>
          <p:spPr bwMode="auto">
            <a:xfrm>
              <a:off x="2631" y="1851"/>
              <a:ext cx="11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en-US" altLang="zh-TW" sz="1400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44103" name="AutoShape 71"/>
          <p:cNvSpPr>
            <a:spLocks/>
          </p:cNvSpPr>
          <p:nvPr/>
        </p:nvSpPr>
        <p:spPr bwMode="auto">
          <a:xfrm>
            <a:off x="7092950" y="3213100"/>
            <a:ext cx="71438" cy="2087563"/>
          </a:xfrm>
          <a:prstGeom prst="rightBrace">
            <a:avLst>
              <a:gd name="adj1" fmla="val 24351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solidFill>
                  <a:schemeClr val="tx1"/>
                </a:solidFill>
                <a:ea typeface="新細明體" pitchFamily="18" charset="-120"/>
              </a:rPr>
              <a:t>The Network Model: Sets and Structure</a:t>
            </a:r>
            <a:endParaRPr lang="zh-TW" altLang="en-US" sz="3200" b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473575"/>
          </a:xfrm>
        </p:spPr>
        <p:txBody>
          <a:bodyPr/>
          <a:lstStyle/>
          <a:p>
            <a:r>
              <a:rPr lang="en-US" altLang="zh-TW" b="1" dirty="0"/>
              <a:t>Network Model</a:t>
            </a:r>
            <a:endParaRPr lang="en-US" altLang="zh-TW" sz="2400" b="1" dirty="0"/>
          </a:p>
          <a:p>
            <a:pPr lvl="1"/>
            <a:r>
              <a:rPr lang="en-US" altLang="zh-TW" sz="2200" dirty="0"/>
              <a:t>two sets{</a:t>
            </a:r>
          </a:p>
          <a:p>
            <a:pPr lvl="1">
              <a:lnSpc>
                <a:spcPct val="120000"/>
              </a:lnSpc>
            </a:pPr>
            <a:r>
              <a:rPr lang="en-US" altLang="zh-TW" sz="2200" dirty="0"/>
              <a:t>Structure</a:t>
            </a:r>
          </a:p>
          <a:p>
            <a:pPr lvl="1"/>
            <a:r>
              <a:rPr lang="en-US" altLang="zh-TW" sz="2200" dirty="0">
                <a:ea typeface="新細明體" pitchFamily="18" charset="-120"/>
              </a:rPr>
              <a:t>Sample values: </a:t>
            </a:r>
          </a:p>
          <a:p>
            <a:pPr lvl="2"/>
            <a:r>
              <a:rPr lang="en-US" altLang="zh-TW" sz="2000" dirty="0">
                <a:ea typeface="新細明體" pitchFamily="18" charset="-120"/>
              </a:rPr>
              <a:t>occurrences, data, records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(Ref. next page)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sz="2200" dirty="0">
                <a:ea typeface="新細明體" pitchFamily="18" charset="-120"/>
              </a:rPr>
              <a:t>Note: 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Three </a:t>
            </a:r>
            <a:r>
              <a:rPr lang="en-US" altLang="zh-TW" sz="1800" b="1" dirty="0">
                <a:ea typeface="新細明體" pitchFamily="18" charset="-120"/>
              </a:rPr>
              <a:t>record types</a:t>
            </a:r>
            <a:r>
              <a:rPr lang="en-US" altLang="zh-TW" sz="1800" dirty="0">
                <a:ea typeface="新細明體" pitchFamily="18" charset="-120"/>
              </a:rPr>
              <a:t>: S, P, SP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Two </a:t>
            </a:r>
            <a:r>
              <a:rPr lang="en-US" altLang="zh-TW" sz="1800" b="1" dirty="0">
                <a:ea typeface="新細明體" pitchFamily="18" charset="-120"/>
              </a:rPr>
              <a:t>link types</a:t>
            </a:r>
            <a:r>
              <a:rPr lang="en-US" altLang="zh-TW" sz="1800" dirty="0">
                <a:ea typeface="新細明體" pitchFamily="18" charset="-120"/>
              </a:rPr>
              <a:t>: S-SP, </a:t>
            </a:r>
            <a:r>
              <a:rPr lang="en-US" altLang="zh-TW" sz="1800" dirty="0" smtClean="0">
                <a:ea typeface="新細明體" pitchFamily="18" charset="-120"/>
              </a:rPr>
              <a:t>P-SP</a:t>
            </a:r>
            <a:endParaRPr lang="en-US" altLang="zh-TW" sz="1800" dirty="0">
              <a:ea typeface="新細明體" pitchFamily="18" charset="-120"/>
            </a:endParaRPr>
          </a:p>
          <a:p>
            <a:pPr lvl="2"/>
            <a:endParaRPr lang="en-US" altLang="zh-TW" sz="2000" dirty="0"/>
          </a:p>
          <a:p>
            <a:pPr lvl="2"/>
            <a:endParaRPr lang="zh-TW" altLang="en-US" sz="2000" b="1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09800" y="1828800"/>
            <a:ext cx="46307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a set of records </a:t>
            </a:r>
            <a:r>
              <a:rPr lang="en-US" altLang="zh-TW" b="1">
                <a:latin typeface="Times New Roman" pitchFamily="18" charset="0"/>
                <a:ea typeface="新細明體" pitchFamily="18" charset="-120"/>
              </a:rPr>
              <a:t>(Record types)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: entities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 a set of links </a:t>
            </a:r>
            <a:r>
              <a:rPr lang="en-US" altLang="zh-TW" b="1">
                <a:latin typeface="Times New Roman" pitchFamily="18" charset="0"/>
                <a:ea typeface="新細明體" pitchFamily="18" charset="-120"/>
              </a:rPr>
              <a:t>(Link types)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: relationship</a:t>
            </a:r>
          </a:p>
        </p:txBody>
      </p: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4876800" y="2743200"/>
            <a:ext cx="3846513" cy="2995613"/>
            <a:chOff x="288" y="1920"/>
            <a:chExt cx="2423" cy="1887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1580" y="2136"/>
              <a:ext cx="825" cy="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1739" y="2146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904" y="2146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068" y="2146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233" y="2146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312" y="2136"/>
              <a:ext cx="825" cy="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515" y="2146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716" y="2136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924" y="2146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292" y="1920"/>
              <a:ext cx="37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000" b="1">
                  <a:latin typeface="Times New Roman" pitchFamily="18" charset="0"/>
                  <a:ea typeface="新細明體" pitchFamily="18" charset="-120"/>
                </a:rPr>
                <a:t>S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539" y="1939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000" b="1">
                  <a:latin typeface="Times New Roman" pitchFamily="18" charset="0"/>
                  <a:ea typeface="新細明體" pitchFamily="18" charset="-120"/>
                </a:rPr>
                <a:t>P</a:t>
              </a:r>
            </a:p>
          </p:txBody>
        </p:sp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425" y="2850"/>
              <a:ext cx="764" cy="32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pitchFamily="18" charset="-120"/>
                </a:rPr>
                <a:t>S-SP</a:t>
              </a:r>
            </a:p>
          </p:txBody>
        </p:sp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1421" y="2841"/>
              <a:ext cx="765" cy="32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pitchFamily="18" charset="-120"/>
                </a:rPr>
                <a:t>P-SP</a:t>
              </a:r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667" y="2378"/>
              <a:ext cx="123" cy="4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H="1">
              <a:off x="1813" y="2369"/>
              <a:ext cx="172" cy="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160" y="3570"/>
              <a:ext cx="368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000">
                  <a:latin typeface="Times New Roman" pitchFamily="18" charset="0"/>
                  <a:ea typeface="新細明體" pitchFamily="18" charset="-120"/>
                </a:rPr>
                <a:t>QTY</a:t>
              </a: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866" y="3190"/>
              <a:ext cx="401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H="1">
              <a:off x="1432" y="3181"/>
              <a:ext cx="32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2173" y="2884"/>
              <a:ext cx="5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(</a:t>
              </a:r>
              <a:r>
                <a:rPr lang="en-US" altLang="zh-TW">
                  <a:latin typeface="Times New Roman" pitchFamily="18" charset="0"/>
                  <a:ea typeface="新細明體" pitchFamily="18" charset="-120"/>
                </a:rPr>
                <a:t>Links)</a:t>
              </a:r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288" y="2183"/>
              <a:ext cx="93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zh-TW" altLang="en-US" sz="1000">
                  <a:latin typeface="Times New Roman" pitchFamily="18" charset="0"/>
                  <a:ea typeface="新細明體" pitchFamily="18" charset="-120"/>
                </a:rPr>
                <a:t>  </a:t>
              </a:r>
              <a:r>
                <a:rPr lang="en-US" altLang="zh-TW" sz="1000">
                  <a:latin typeface="Times New Roman" pitchFamily="18" charset="0"/>
                  <a:ea typeface="新細明體" pitchFamily="18" charset="-120"/>
                </a:rPr>
                <a:t>S#    </a:t>
              </a:r>
              <a:r>
                <a:rPr lang="en-US" altLang="zh-TW" sz="600">
                  <a:latin typeface="Times New Roman" pitchFamily="18" charset="0"/>
                  <a:ea typeface="新細明體" pitchFamily="18" charset="-120"/>
                </a:rPr>
                <a:t>SNAME     STATUS        CITY</a:t>
              </a: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864" y="3504"/>
              <a:ext cx="30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000" b="1">
                  <a:latin typeface="Times New Roman" pitchFamily="18" charset="0"/>
                  <a:ea typeface="新細明體" pitchFamily="18" charset="-120"/>
                </a:rPr>
                <a:t>SP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92075" y="1371600"/>
            <a:ext cx="9083675" cy="4587875"/>
            <a:chOff x="-92075" y="1371600"/>
            <a:chExt cx="9083675" cy="4587875"/>
          </a:xfrm>
        </p:grpSpPr>
        <p:sp>
          <p:nvSpPr>
            <p:cNvPr id="18591" name="Rectangle 1183"/>
            <p:cNvSpPr>
              <a:spLocks noChangeArrowheads="1"/>
            </p:cNvSpPr>
            <p:nvPr/>
          </p:nvSpPr>
          <p:spPr bwMode="auto">
            <a:xfrm rot="16200000">
              <a:off x="291307" y="3759993"/>
              <a:ext cx="6350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2" name="Rectangle 1184"/>
            <p:cNvSpPr>
              <a:spLocks noChangeArrowheads="1"/>
            </p:cNvSpPr>
            <p:nvPr/>
          </p:nvSpPr>
          <p:spPr bwMode="auto">
            <a:xfrm rot="10800000">
              <a:off x="2625725" y="5600700"/>
              <a:ext cx="989013" cy="266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8594" name="Rectangle 1186"/>
            <p:cNvSpPr>
              <a:spLocks noChangeArrowheads="1"/>
            </p:cNvSpPr>
            <p:nvPr/>
          </p:nvSpPr>
          <p:spPr bwMode="auto">
            <a:xfrm rot="10800000">
              <a:off x="4270375" y="5562600"/>
              <a:ext cx="987425" cy="265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5" name="Rectangle 1187"/>
            <p:cNvSpPr>
              <a:spLocks noChangeArrowheads="1"/>
            </p:cNvSpPr>
            <p:nvPr/>
          </p:nvSpPr>
          <p:spPr bwMode="auto">
            <a:xfrm rot="10800000">
              <a:off x="5697538" y="5527675"/>
              <a:ext cx="9890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6" name="Rectangle 1188"/>
            <p:cNvSpPr>
              <a:spLocks noChangeArrowheads="1"/>
            </p:cNvSpPr>
            <p:nvPr/>
          </p:nvSpPr>
          <p:spPr bwMode="auto">
            <a:xfrm rot="10800000">
              <a:off x="6853238" y="5527675"/>
              <a:ext cx="9890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7" name="Rectangle 1189"/>
            <p:cNvSpPr>
              <a:spLocks noChangeArrowheads="1"/>
            </p:cNvSpPr>
            <p:nvPr/>
          </p:nvSpPr>
          <p:spPr bwMode="auto">
            <a:xfrm rot="10800000">
              <a:off x="782638" y="1487488"/>
              <a:ext cx="989012" cy="265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8" name="Rectangle 1190"/>
            <p:cNvSpPr>
              <a:spLocks noChangeArrowheads="1"/>
            </p:cNvSpPr>
            <p:nvPr/>
          </p:nvSpPr>
          <p:spPr bwMode="auto">
            <a:xfrm rot="10800000">
              <a:off x="2025650" y="1447800"/>
              <a:ext cx="987425" cy="266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9" name="Rectangle 1191"/>
            <p:cNvSpPr>
              <a:spLocks noChangeArrowheads="1"/>
            </p:cNvSpPr>
            <p:nvPr/>
          </p:nvSpPr>
          <p:spPr bwMode="auto">
            <a:xfrm rot="10800000">
              <a:off x="3175000" y="1447800"/>
              <a:ext cx="989013" cy="265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0" name="Rectangle 1192"/>
            <p:cNvSpPr>
              <a:spLocks noChangeArrowheads="1"/>
            </p:cNvSpPr>
            <p:nvPr/>
          </p:nvSpPr>
          <p:spPr bwMode="auto">
            <a:xfrm rot="10800000">
              <a:off x="4351338" y="1411288"/>
              <a:ext cx="990600" cy="265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1" name="Rectangle 1193"/>
            <p:cNvSpPr>
              <a:spLocks noChangeArrowheads="1"/>
            </p:cNvSpPr>
            <p:nvPr/>
          </p:nvSpPr>
          <p:spPr bwMode="auto">
            <a:xfrm rot="10800000">
              <a:off x="5602288" y="1409700"/>
              <a:ext cx="989012" cy="266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2" name="Rectangle 1194"/>
            <p:cNvSpPr>
              <a:spLocks noChangeArrowheads="1"/>
            </p:cNvSpPr>
            <p:nvPr/>
          </p:nvSpPr>
          <p:spPr bwMode="auto">
            <a:xfrm rot="10800000">
              <a:off x="6853238" y="1411288"/>
              <a:ext cx="989012" cy="265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3" name="Rectangle 1195"/>
            <p:cNvSpPr>
              <a:spLocks noChangeArrowheads="1"/>
            </p:cNvSpPr>
            <p:nvPr/>
          </p:nvSpPr>
          <p:spPr bwMode="auto">
            <a:xfrm rot="16200000">
              <a:off x="975519" y="3761581"/>
              <a:ext cx="635000" cy="2936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4" name="Rectangle 1196"/>
            <p:cNvSpPr>
              <a:spLocks noChangeArrowheads="1"/>
            </p:cNvSpPr>
            <p:nvPr/>
          </p:nvSpPr>
          <p:spPr bwMode="auto">
            <a:xfrm rot="16200000">
              <a:off x="1571625" y="3762375"/>
              <a:ext cx="6350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5" name="Rectangle 1197"/>
            <p:cNvSpPr>
              <a:spLocks noChangeArrowheads="1"/>
            </p:cNvSpPr>
            <p:nvPr/>
          </p:nvSpPr>
          <p:spPr bwMode="auto">
            <a:xfrm rot="16200000">
              <a:off x="2190751" y="3767137"/>
              <a:ext cx="635000" cy="2889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6" name="Rectangle 1198"/>
            <p:cNvSpPr>
              <a:spLocks noChangeArrowheads="1"/>
            </p:cNvSpPr>
            <p:nvPr/>
          </p:nvSpPr>
          <p:spPr bwMode="auto">
            <a:xfrm rot="16200000">
              <a:off x="2801938" y="3762375"/>
              <a:ext cx="6350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7" name="Rectangle 1199"/>
            <p:cNvSpPr>
              <a:spLocks noChangeArrowheads="1"/>
            </p:cNvSpPr>
            <p:nvPr/>
          </p:nvSpPr>
          <p:spPr bwMode="auto">
            <a:xfrm rot="16200000">
              <a:off x="3436938" y="3760787"/>
              <a:ext cx="635000" cy="2952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8" name="Rectangle 1200"/>
            <p:cNvSpPr>
              <a:spLocks noChangeArrowheads="1"/>
            </p:cNvSpPr>
            <p:nvPr/>
          </p:nvSpPr>
          <p:spPr bwMode="auto">
            <a:xfrm rot="16200000">
              <a:off x="4353719" y="3779044"/>
              <a:ext cx="635000" cy="2905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09" name="Rectangle 1201"/>
            <p:cNvSpPr>
              <a:spLocks noChangeArrowheads="1"/>
            </p:cNvSpPr>
            <p:nvPr/>
          </p:nvSpPr>
          <p:spPr bwMode="auto">
            <a:xfrm rot="16200000">
              <a:off x="4976019" y="3790156"/>
              <a:ext cx="635000" cy="2936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0" name="Rectangle 1202"/>
            <p:cNvSpPr>
              <a:spLocks noChangeArrowheads="1"/>
            </p:cNvSpPr>
            <p:nvPr/>
          </p:nvSpPr>
          <p:spPr bwMode="auto">
            <a:xfrm rot="16200000">
              <a:off x="5903119" y="3774281"/>
              <a:ext cx="635000" cy="2936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1" name="Rectangle 1203"/>
            <p:cNvSpPr>
              <a:spLocks noChangeArrowheads="1"/>
            </p:cNvSpPr>
            <p:nvPr/>
          </p:nvSpPr>
          <p:spPr bwMode="auto">
            <a:xfrm rot="16200000">
              <a:off x="6828632" y="3793331"/>
              <a:ext cx="635000" cy="293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2" name="Rectangle 1204"/>
            <p:cNvSpPr>
              <a:spLocks noChangeArrowheads="1"/>
            </p:cNvSpPr>
            <p:nvPr/>
          </p:nvSpPr>
          <p:spPr bwMode="auto">
            <a:xfrm rot="16200000">
              <a:off x="7472363" y="3797300"/>
              <a:ext cx="6350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3" name="Rectangle 1205"/>
            <p:cNvSpPr>
              <a:spLocks noChangeArrowheads="1"/>
            </p:cNvSpPr>
            <p:nvPr/>
          </p:nvSpPr>
          <p:spPr bwMode="auto">
            <a:xfrm rot="16200000">
              <a:off x="8372475" y="3781425"/>
              <a:ext cx="6350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4" name="Line 1206"/>
            <p:cNvSpPr>
              <a:spLocks noChangeShapeType="1"/>
            </p:cNvSpPr>
            <p:nvPr/>
          </p:nvSpPr>
          <p:spPr bwMode="auto">
            <a:xfrm rot="16200000" flipV="1">
              <a:off x="565944" y="4294981"/>
              <a:ext cx="1219200" cy="116363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5" name="Line 1207"/>
            <p:cNvSpPr>
              <a:spLocks noChangeShapeType="1"/>
            </p:cNvSpPr>
            <p:nvPr/>
          </p:nvSpPr>
          <p:spPr bwMode="auto">
            <a:xfrm rot="16200000">
              <a:off x="941388" y="3878262"/>
              <a:ext cx="1588" cy="38576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6" name="Arc 1208"/>
            <p:cNvSpPr>
              <a:spLocks/>
            </p:cNvSpPr>
            <p:nvPr/>
          </p:nvSpPr>
          <p:spPr bwMode="auto">
            <a:xfrm rot="16200000">
              <a:off x="2259806" y="3780632"/>
              <a:ext cx="1366837" cy="1987550"/>
            </a:xfrm>
            <a:custGeom>
              <a:avLst/>
              <a:gdLst>
                <a:gd name="G0" fmla="+- 21570 0 0"/>
                <a:gd name="G1" fmla="+- 0 0 0"/>
                <a:gd name="G2" fmla="+- 21600 0 0"/>
                <a:gd name="T0" fmla="*/ 21570 w 21570"/>
                <a:gd name="T1" fmla="*/ 21600 h 21600"/>
                <a:gd name="T2" fmla="*/ 0 w 21570"/>
                <a:gd name="T3" fmla="*/ 1146 h 21600"/>
                <a:gd name="T4" fmla="*/ 21570 w 2157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0" h="21600" fill="none" extrusionOk="0">
                  <a:moveTo>
                    <a:pt x="21570" y="21600"/>
                  </a:moveTo>
                  <a:cubicBezTo>
                    <a:pt x="10085" y="21600"/>
                    <a:pt x="609" y="12613"/>
                    <a:pt x="0" y="1145"/>
                  </a:cubicBezTo>
                </a:path>
                <a:path w="21570" h="21600" stroke="0" extrusionOk="0">
                  <a:moveTo>
                    <a:pt x="21570" y="21600"/>
                  </a:moveTo>
                  <a:cubicBezTo>
                    <a:pt x="10085" y="21600"/>
                    <a:pt x="609" y="12613"/>
                    <a:pt x="0" y="1145"/>
                  </a:cubicBezTo>
                  <a:lnTo>
                    <a:pt x="21570" y="0"/>
                  </a:lnTo>
                  <a:close/>
                </a:path>
              </a:pathLst>
            </a:cu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7" name="Line 1209"/>
            <p:cNvSpPr>
              <a:spLocks noChangeShapeType="1"/>
            </p:cNvSpPr>
            <p:nvPr/>
          </p:nvSpPr>
          <p:spPr bwMode="auto">
            <a:xfrm rot="16200000">
              <a:off x="1593056" y="3950494"/>
              <a:ext cx="3175" cy="27463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8" name="Line 1210"/>
            <p:cNvSpPr>
              <a:spLocks noChangeShapeType="1"/>
            </p:cNvSpPr>
            <p:nvPr/>
          </p:nvSpPr>
          <p:spPr bwMode="auto">
            <a:xfrm rot="16200000">
              <a:off x="2206625" y="3949700"/>
              <a:ext cx="1588" cy="28733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9" name="Line 1211"/>
            <p:cNvSpPr>
              <a:spLocks noChangeShapeType="1"/>
            </p:cNvSpPr>
            <p:nvPr/>
          </p:nvSpPr>
          <p:spPr bwMode="auto">
            <a:xfrm rot="16200000">
              <a:off x="2823369" y="3955256"/>
              <a:ext cx="1588" cy="276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0" name="Line 1212"/>
            <p:cNvSpPr>
              <a:spLocks noChangeShapeType="1"/>
            </p:cNvSpPr>
            <p:nvPr/>
          </p:nvSpPr>
          <p:spPr bwMode="auto">
            <a:xfrm rot="16200000">
              <a:off x="3454400" y="3917950"/>
              <a:ext cx="1588" cy="3190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1" name="Line 1213"/>
            <p:cNvSpPr>
              <a:spLocks noChangeShapeType="1"/>
            </p:cNvSpPr>
            <p:nvPr/>
          </p:nvSpPr>
          <p:spPr bwMode="auto">
            <a:xfrm rot="16200000">
              <a:off x="2971006" y="4079082"/>
              <a:ext cx="1597025" cy="1522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2" name="Arc 1214"/>
            <p:cNvSpPr>
              <a:spLocks/>
            </p:cNvSpPr>
            <p:nvPr/>
          </p:nvSpPr>
          <p:spPr bwMode="auto">
            <a:xfrm rot="16200000">
              <a:off x="5338763" y="4230687"/>
              <a:ext cx="325438" cy="8731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0925"/>
                <a:gd name="T2" fmla="*/ 5356 w 21600"/>
                <a:gd name="T3" fmla="*/ 20925 h 20925"/>
                <a:gd name="T4" fmla="*/ 0 w 21600"/>
                <a:gd name="T5" fmla="*/ 0 h 20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25" fill="none" extrusionOk="0">
                  <a:moveTo>
                    <a:pt x="21600" y="0"/>
                  </a:moveTo>
                  <a:cubicBezTo>
                    <a:pt x="21600" y="9866"/>
                    <a:pt x="14914" y="18478"/>
                    <a:pt x="5356" y="20925"/>
                  </a:cubicBezTo>
                </a:path>
                <a:path w="21600" h="20925" stroke="0" extrusionOk="0">
                  <a:moveTo>
                    <a:pt x="21600" y="0"/>
                  </a:moveTo>
                  <a:cubicBezTo>
                    <a:pt x="21600" y="9866"/>
                    <a:pt x="14914" y="18478"/>
                    <a:pt x="5356" y="2092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3" name="Arc 1215"/>
            <p:cNvSpPr>
              <a:spLocks/>
            </p:cNvSpPr>
            <p:nvPr/>
          </p:nvSpPr>
          <p:spPr bwMode="auto">
            <a:xfrm rot="16200000">
              <a:off x="3816351" y="3840162"/>
              <a:ext cx="1198562" cy="2246313"/>
            </a:xfrm>
            <a:custGeom>
              <a:avLst/>
              <a:gdLst>
                <a:gd name="G0" fmla="+- 21426 0 0"/>
                <a:gd name="G1" fmla="+- 0 0 0"/>
                <a:gd name="G2" fmla="+- 21600 0 0"/>
                <a:gd name="T0" fmla="*/ 21311 w 21426"/>
                <a:gd name="T1" fmla="*/ 21600 h 21600"/>
                <a:gd name="T2" fmla="*/ 0 w 21426"/>
                <a:gd name="T3" fmla="*/ 2736 h 21600"/>
                <a:gd name="T4" fmla="*/ 21426 w 2142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26" h="21600" fill="none" extrusionOk="0">
                  <a:moveTo>
                    <a:pt x="21311" y="21599"/>
                  </a:moveTo>
                  <a:cubicBezTo>
                    <a:pt x="10483" y="21542"/>
                    <a:pt x="1371" y="13476"/>
                    <a:pt x="-1" y="2736"/>
                  </a:cubicBezTo>
                </a:path>
                <a:path w="21426" h="21600" stroke="0" extrusionOk="0">
                  <a:moveTo>
                    <a:pt x="21311" y="21599"/>
                  </a:moveTo>
                  <a:cubicBezTo>
                    <a:pt x="10483" y="21542"/>
                    <a:pt x="1371" y="13476"/>
                    <a:pt x="-1" y="2736"/>
                  </a:cubicBezTo>
                  <a:lnTo>
                    <a:pt x="21426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4" name="Line 1216"/>
            <p:cNvSpPr>
              <a:spLocks noChangeShapeType="1"/>
            </p:cNvSpPr>
            <p:nvPr/>
          </p:nvSpPr>
          <p:spPr bwMode="auto">
            <a:xfrm rot="16200000" flipH="1">
              <a:off x="4977606" y="3955257"/>
              <a:ext cx="26987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5" name="Line 1217"/>
            <p:cNvSpPr>
              <a:spLocks noChangeShapeType="1"/>
            </p:cNvSpPr>
            <p:nvPr/>
          </p:nvSpPr>
          <p:spPr bwMode="auto">
            <a:xfrm rot="16200000">
              <a:off x="4754562" y="4214813"/>
              <a:ext cx="1382713" cy="1258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6" name="Arc 1218"/>
            <p:cNvSpPr>
              <a:spLocks/>
            </p:cNvSpPr>
            <p:nvPr/>
          </p:nvSpPr>
          <p:spPr bwMode="auto">
            <a:xfrm rot="16200000">
              <a:off x="6380163" y="4094162"/>
              <a:ext cx="222250" cy="2381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7" name="Arc 1219"/>
            <p:cNvSpPr>
              <a:spLocks/>
            </p:cNvSpPr>
            <p:nvPr/>
          </p:nvSpPr>
          <p:spPr bwMode="auto">
            <a:xfrm rot="16200000">
              <a:off x="5100638" y="4057650"/>
              <a:ext cx="1243012" cy="176688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8" name="Line 1220"/>
            <p:cNvSpPr>
              <a:spLocks noChangeShapeType="1"/>
            </p:cNvSpPr>
            <p:nvPr/>
          </p:nvSpPr>
          <p:spPr bwMode="auto">
            <a:xfrm rot="16200000">
              <a:off x="5883275" y="4378325"/>
              <a:ext cx="1400175" cy="815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9" name="Line 1221"/>
            <p:cNvSpPr>
              <a:spLocks noChangeShapeType="1"/>
            </p:cNvSpPr>
            <p:nvPr/>
          </p:nvSpPr>
          <p:spPr bwMode="auto">
            <a:xfrm rot="16200000">
              <a:off x="7484269" y="3961607"/>
              <a:ext cx="1587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0" name="Line 1222"/>
            <p:cNvSpPr>
              <a:spLocks noChangeShapeType="1"/>
            </p:cNvSpPr>
            <p:nvPr/>
          </p:nvSpPr>
          <p:spPr bwMode="auto">
            <a:xfrm rot="16200000">
              <a:off x="8253413" y="3822700"/>
              <a:ext cx="0" cy="581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1" name="Arc 1223"/>
            <p:cNvSpPr>
              <a:spLocks/>
            </p:cNvSpPr>
            <p:nvPr/>
          </p:nvSpPr>
          <p:spPr bwMode="auto">
            <a:xfrm rot="16200000">
              <a:off x="8693150" y="4265613"/>
              <a:ext cx="366713" cy="7778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2" name="Arc 1224"/>
            <p:cNvSpPr>
              <a:spLocks/>
            </p:cNvSpPr>
            <p:nvPr/>
          </p:nvSpPr>
          <p:spPr bwMode="auto">
            <a:xfrm rot="16200000">
              <a:off x="-193674" y="2162175"/>
              <a:ext cx="1693862" cy="9159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3" name="Arc 1225"/>
            <p:cNvSpPr>
              <a:spLocks/>
            </p:cNvSpPr>
            <p:nvPr/>
          </p:nvSpPr>
          <p:spPr bwMode="auto">
            <a:xfrm rot="16200000">
              <a:off x="182563" y="3486150"/>
              <a:ext cx="296862" cy="24923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8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5"/>
                    <a:pt x="9601" y="63"/>
                    <a:pt x="2148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5"/>
                    <a:pt x="9601" y="63"/>
                    <a:pt x="2148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4" name="Arc 1226"/>
            <p:cNvSpPr>
              <a:spLocks/>
            </p:cNvSpPr>
            <p:nvPr/>
          </p:nvSpPr>
          <p:spPr bwMode="auto">
            <a:xfrm rot="16200000">
              <a:off x="696119" y="3509169"/>
              <a:ext cx="309563" cy="15557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5" name="Arc 1227"/>
            <p:cNvSpPr>
              <a:spLocks/>
            </p:cNvSpPr>
            <p:nvPr/>
          </p:nvSpPr>
          <p:spPr bwMode="auto">
            <a:xfrm rot="16200000">
              <a:off x="956468" y="3244057"/>
              <a:ext cx="176213" cy="203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6" name="Line 1228"/>
            <p:cNvSpPr>
              <a:spLocks noChangeShapeType="1"/>
            </p:cNvSpPr>
            <p:nvPr/>
          </p:nvSpPr>
          <p:spPr bwMode="auto">
            <a:xfrm rot="16200000" flipH="1">
              <a:off x="2659063" y="1728788"/>
              <a:ext cx="30162" cy="307816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7" name="Arc 1229"/>
            <p:cNvSpPr>
              <a:spLocks/>
            </p:cNvSpPr>
            <p:nvPr/>
          </p:nvSpPr>
          <p:spPr bwMode="auto">
            <a:xfrm rot="16200000">
              <a:off x="4258469" y="3599657"/>
              <a:ext cx="338137" cy="1841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9"/>
                    <a:pt x="9609" y="55"/>
                    <a:pt x="2150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9"/>
                    <a:pt x="9609" y="55"/>
                    <a:pt x="215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8" name="Arc 1230"/>
            <p:cNvSpPr>
              <a:spLocks/>
            </p:cNvSpPr>
            <p:nvPr/>
          </p:nvSpPr>
          <p:spPr bwMode="auto">
            <a:xfrm rot="16200000">
              <a:off x="4154488" y="3313112"/>
              <a:ext cx="211138" cy="13811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756 w 20756"/>
                <a:gd name="T1" fmla="*/ 5977 h 21600"/>
                <a:gd name="T2" fmla="*/ 0 w 20756"/>
                <a:gd name="T3" fmla="*/ 21600 h 21600"/>
                <a:gd name="T4" fmla="*/ 0 w 2075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56" h="21600" fill="none" extrusionOk="0">
                  <a:moveTo>
                    <a:pt x="20756" y="5977"/>
                  </a:moveTo>
                  <a:cubicBezTo>
                    <a:pt x="18092" y="15228"/>
                    <a:pt x="9627" y="21599"/>
                    <a:pt x="0" y="21600"/>
                  </a:cubicBezTo>
                </a:path>
                <a:path w="20756" h="21600" stroke="0" extrusionOk="0">
                  <a:moveTo>
                    <a:pt x="20756" y="5977"/>
                  </a:moveTo>
                  <a:cubicBezTo>
                    <a:pt x="18092" y="15228"/>
                    <a:pt x="9627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39" name="Arc 1231"/>
            <p:cNvSpPr>
              <a:spLocks/>
            </p:cNvSpPr>
            <p:nvPr/>
          </p:nvSpPr>
          <p:spPr bwMode="auto">
            <a:xfrm rot="16200000">
              <a:off x="4744244" y="3598069"/>
              <a:ext cx="309562" cy="12700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0" name="Arc 1232"/>
            <p:cNvSpPr>
              <a:spLocks/>
            </p:cNvSpPr>
            <p:nvPr/>
          </p:nvSpPr>
          <p:spPr bwMode="auto">
            <a:xfrm rot="16200000">
              <a:off x="3704431" y="2269332"/>
              <a:ext cx="776287" cy="17653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95 w 21595"/>
                <a:gd name="T1" fmla="*/ 474 h 21600"/>
                <a:gd name="T2" fmla="*/ 0 w 21595"/>
                <a:gd name="T3" fmla="*/ 21600 h 21600"/>
                <a:gd name="T4" fmla="*/ 0 w 2159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5" h="21600" fill="none" extrusionOk="0">
                  <a:moveTo>
                    <a:pt x="21594" y="473"/>
                  </a:moveTo>
                  <a:cubicBezTo>
                    <a:pt x="21337" y="12215"/>
                    <a:pt x="11744" y="21599"/>
                    <a:pt x="0" y="21600"/>
                  </a:cubicBezTo>
                </a:path>
                <a:path w="21595" h="21600" stroke="0" extrusionOk="0">
                  <a:moveTo>
                    <a:pt x="21594" y="473"/>
                  </a:moveTo>
                  <a:cubicBezTo>
                    <a:pt x="21337" y="12215"/>
                    <a:pt x="11744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1" name="Arc 1233"/>
            <p:cNvSpPr>
              <a:spLocks/>
            </p:cNvSpPr>
            <p:nvPr/>
          </p:nvSpPr>
          <p:spPr bwMode="auto">
            <a:xfrm rot="16200000">
              <a:off x="1837532" y="1294606"/>
              <a:ext cx="996950" cy="1912937"/>
            </a:xfrm>
            <a:custGeom>
              <a:avLst/>
              <a:gdLst>
                <a:gd name="G0" fmla="+- 21598 0 0"/>
                <a:gd name="G1" fmla="+- 21600 0 0"/>
                <a:gd name="G2" fmla="+- 21600 0 0"/>
                <a:gd name="T0" fmla="*/ 0 w 21598"/>
                <a:gd name="T1" fmla="*/ 21316 h 21600"/>
                <a:gd name="T2" fmla="*/ 21559 w 21598"/>
                <a:gd name="T3" fmla="*/ 0 h 21600"/>
                <a:gd name="T4" fmla="*/ 21598 w 215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-1" y="21315"/>
                  </a:moveTo>
                  <a:cubicBezTo>
                    <a:pt x="155" y="9513"/>
                    <a:pt x="9755" y="21"/>
                    <a:pt x="21559" y="0"/>
                  </a:cubicBezTo>
                </a:path>
                <a:path w="21598" h="21600" stroke="0" extrusionOk="0">
                  <a:moveTo>
                    <a:pt x="-1" y="21315"/>
                  </a:moveTo>
                  <a:cubicBezTo>
                    <a:pt x="155" y="9513"/>
                    <a:pt x="9755" y="21"/>
                    <a:pt x="21559" y="0"/>
                  </a:cubicBezTo>
                  <a:lnTo>
                    <a:pt x="21598" y="21600"/>
                  </a:lnTo>
                  <a:close/>
                </a:path>
              </a:pathLst>
            </a:custGeom>
            <a:noFill/>
            <a:ln w="12700">
              <a:solidFill>
                <a:schemeClr val="folHlink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2" name="Arc 1234"/>
            <p:cNvSpPr>
              <a:spLocks/>
            </p:cNvSpPr>
            <p:nvPr/>
          </p:nvSpPr>
          <p:spPr bwMode="auto">
            <a:xfrm rot="16200000">
              <a:off x="923925" y="3536950"/>
              <a:ext cx="320675" cy="9207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9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3" name="Line 1235"/>
            <p:cNvSpPr>
              <a:spLocks noChangeShapeType="1"/>
            </p:cNvSpPr>
            <p:nvPr/>
          </p:nvSpPr>
          <p:spPr bwMode="auto">
            <a:xfrm rot="16200000">
              <a:off x="901700" y="1890713"/>
              <a:ext cx="1660525" cy="138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4" name="Arc 1236"/>
            <p:cNvSpPr>
              <a:spLocks/>
            </p:cNvSpPr>
            <p:nvPr/>
          </p:nvSpPr>
          <p:spPr bwMode="auto">
            <a:xfrm rot="16200000">
              <a:off x="1389063" y="3443288"/>
              <a:ext cx="298450" cy="18415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5" name="Line 1237"/>
            <p:cNvSpPr>
              <a:spLocks noChangeShapeType="1"/>
            </p:cNvSpPr>
            <p:nvPr/>
          </p:nvSpPr>
          <p:spPr bwMode="auto">
            <a:xfrm rot="16200000">
              <a:off x="3198813" y="1800225"/>
              <a:ext cx="1588" cy="313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6" name="Arc 1238"/>
            <p:cNvSpPr>
              <a:spLocks/>
            </p:cNvSpPr>
            <p:nvPr/>
          </p:nvSpPr>
          <p:spPr bwMode="auto">
            <a:xfrm rot="16200000">
              <a:off x="4779963" y="3324225"/>
              <a:ext cx="157162" cy="2428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" name="Arc 1239"/>
            <p:cNvSpPr>
              <a:spLocks/>
            </p:cNvSpPr>
            <p:nvPr/>
          </p:nvSpPr>
          <p:spPr bwMode="auto">
            <a:xfrm rot="16200000">
              <a:off x="4891088" y="3624263"/>
              <a:ext cx="338137" cy="1666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9"/>
                    <a:pt x="9609" y="55"/>
                    <a:pt x="2150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9"/>
                    <a:pt x="9609" y="55"/>
                    <a:pt x="215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8" name="Line 1240"/>
            <p:cNvSpPr>
              <a:spLocks noChangeShapeType="1"/>
            </p:cNvSpPr>
            <p:nvPr/>
          </p:nvSpPr>
          <p:spPr bwMode="auto">
            <a:xfrm rot="16200000">
              <a:off x="5765800" y="3479801"/>
              <a:ext cx="1587" cy="595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9" name="Line 1241"/>
            <p:cNvSpPr>
              <a:spLocks noChangeShapeType="1"/>
            </p:cNvSpPr>
            <p:nvPr/>
          </p:nvSpPr>
          <p:spPr bwMode="auto">
            <a:xfrm rot="16200000">
              <a:off x="6692107" y="3467894"/>
              <a:ext cx="1587" cy="593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0" name="Arc 1242"/>
            <p:cNvSpPr>
              <a:spLocks/>
            </p:cNvSpPr>
            <p:nvPr/>
          </p:nvSpPr>
          <p:spPr bwMode="auto">
            <a:xfrm rot="16200000">
              <a:off x="7228681" y="3582194"/>
              <a:ext cx="250825" cy="10318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1" name="Arc 1243"/>
            <p:cNvSpPr>
              <a:spLocks/>
            </p:cNvSpPr>
            <p:nvPr/>
          </p:nvSpPr>
          <p:spPr bwMode="auto">
            <a:xfrm rot="16200000">
              <a:off x="5442744" y="1561307"/>
              <a:ext cx="941387" cy="29845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2" name="Arc 1244"/>
            <p:cNvSpPr>
              <a:spLocks/>
            </p:cNvSpPr>
            <p:nvPr/>
          </p:nvSpPr>
          <p:spPr bwMode="auto">
            <a:xfrm rot="16200000">
              <a:off x="3162300" y="1230313"/>
              <a:ext cx="847725" cy="183197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6"/>
                    <a:pt x="9646" y="22"/>
                    <a:pt x="2156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6"/>
                    <a:pt x="9646" y="22"/>
                    <a:pt x="2156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3" name="Arc 1245"/>
            <p:cNvSpPr>
              <a:spLocks/>
            </p:cNvSpPr>
            <p:nvPr/>
          </p:nvSpPr>
          <p:spPr bwMode="auto">
            <a:xfrm rot="16200000">
              <a:off x="1448594" y="3405981"/>
              <a:ext cx="425450" cy="153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21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4" name="Line 1246"/>
            <p:cNvSpPr>
              <a:spLocks noChangeShapeType="1"/>
            </p:cNvSpPr>
            <p:nvPr/>
          </p:nvSpPr>
          <p:spPr bwMode="auto">
            <a:xfrm rot="16200000">
              <a:off x="1783556" y="1547019"/>
              <a:ext cx="1519238" cy="193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5" name="Line 1247"/>
            <p:cNvSpPr>
              <a:spLocks noChangeShapeType="1"/>
            </p:cNvSpPr>
            <p:nvPr/>
          </p:nvSpPr>
          <p:spPr bwMode="auto">
            <a:xfrm rot="16200000" flipH="1" flipV="1">
              <a:off x="1907381" y="1799432"/>
              <a:ext cx="1973263" cy="172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6" name="Arc 1248"/>
            <p:cNvSpPr>
              <a:spLocks/>
            </p:cNvSpPr>
            <p:nvPr/>
          </p:nvSpPr>
          <p:spPr bwMode="auto">
            <a:xfrm rot="16200000">
              <a:off x="2128838" y="3665538"/>
              <a:ext cx="306387" cy="1222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9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7" name="Line 1249"/>
            <p:cNvSpPr>
              <a:spLocks noChangeShapeType="1"/>
            </p:cNvSpPr>
            <p:nvPr/>
          </p:nvSpPr>
          <p:spPr bwMode="auto">
            <a:xfrm rot="16200000" flipH="1" flipV="1">
              <a:off x="2492375" y="1400175"/>
              <a:ext cx="1906588" cy="2459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8" name="Arc 1250"/>
            <p:cNvSpPr>
              <a:spLocks/>
            </p:cNvSpPr>
            <p:nvPr/>
          </p:nvSpPr>
          <p:spPr bwMode="auto">
            <a:xfrm rot="16200000">
              <a:off x="2637632" y="3488531"/>
              <a:ext cx="230188" cy="18097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9" name="Arc 1251"/>
            <p:cNvSpPr>
              <a:spLocks/>
            </p:cNvSpPr>
            <p:nvPr/>
          </p:nvSpPr>
          <p:spPr bwMode="auto">
            <a:xfrm rot="16200000">
              <a:off x="2874169" y="3096419"/>
              <a:ext cx="342900" cy="4206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0" name="Line 1252"/>
            <p:cNvSpPr>
              <a:spLocks noChangeShapeType="1"/>
            </p:cNvSpPr>
            <p:nvPr/>
          </p:nvSpPr>
          <p:spPr bwMode="auto">
            <a:xfrm rot="16200000" flipH="1">
              <a:off x="5293519" y="1097757"/>
              <a:ext cx="0" cy="4075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1" name="Arc 1253"/>
            <p:cNvSpPr>
              <a:spLocks/>
            </p:cNvSpPr>
            <p:nvPr/>
          </p:nvSpPr>
          <p:spPr bwMode="auto">
            <a:xfrm rot="16200000">
              <a:off x="7219156" y="3232944"/>
              <a:ext cx="373063" cy="174625"/>
            </a:xfrm>
            <a:custGeom>
              <a:avLst/>
              <a:gdLst>
                <a:gd name="G0" fmla="+- 3030 0 0"/>
                <a:gd name="G1" fmla="+- 0 0 0"/>
                <a:gd name="G2" fmla="+- 21600 0 0"/>
                <a:gd name="T0" fmla="*/ 24630 w 24630"/>
                <a:gd name="T1" fmla="*/ 0 h 21600"/>
                <a:gd name="T2" fmla="*/ 0 w 24630"/>
                <a:gd name="T3" fmla="*/ 21386 h 21600"/>
                <a:gd name="T4" fmla="*/ 3030 w 24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30" h="21600" fill="none" extrusionOk="0">
                  <a:moveTo>
                    <a:pt x="24630" y="0"/>
                  </a:moveTo>
                  <a:cubicBezTo>
                    <a:pt x="24630" y="11929"/>
                    <a:pt x="14959" y="21600"/>
                    <a:pt x="3030" y="21600"/>
                  </a:cubicBezTo>
                  <a:cubicBezTo>
                    <a:pt x="2016" y="21600"/>
                    <a:pt x="1003" y="21528"/>
                    <a:pt x="-1" y="21386"/>
                  </a:cubicBezTo>
                </a:path>
                <a:path w="24630" h="21600" stroke="0" extrusionOk="0">
                  <a:moveTo>
                    <a:pt x="24630" y="0"/>
                  </a:moveTo>
                  <a:cubicBezTo>
                    <a:pt x="24630" y="11929"/>
                    <a:pt x="14959" y="21600"/>
                    <a:pt x="3030" y="21600"/>
                  </a:cubicBezTo>
                  <a:cubicBezTo>
                    <a:pt x="2016" y="21600"/>
                    <a:pt x="1003" y="21528"/>
                    <a:pt x="-1" y="21386"/>
                  </a:cubicBezTo>
                  <a:lnTo>
                    <a:pt x="303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2" name="Arc 1254"/>
            <p:cNvSpPr>
              <a:spLocks/>
            </p:cNvSpPr>
            <p:nvPr/>
          </p:nvSpPr>
          <p:spPr bwMode="auto">
            <a:xfrm rot="16200000">
              <a:off x="7429500" y="3516313"/>
              <a:ext cx="261938" cy="15716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71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20"/>
                    <a:pt x="9592" y="71"/>
                    <a:pt x="2147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0"/>
                    <a:pt x="9592" y="71"/>
                    <a:pt x="21471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3" name="Arc 1255"/>
            <p:cNvSpPr>
              <a:spLocks/>
            </p:cNvSpPr>
            <p:nvPr/>
          </p:nvSpPr>
          <p:spPr bwMode="auto">
            <a:xfrm rot="16200000">
              <a:off x="7807326" y="3427412"/>
              <a:ext cx="385762" cy="1254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4" name="Arc 1256"/>
            <p:cNvSpPr>
              <a:spLocks/>
            </p:cNvSpPr>
            <p:nvPr/>
          </p:nvSpPr>
          <p:spPr bwMode="auto">
            <a:xfrm rot="16200000">
              <a:off x="6563519" y="1816894"/>
              <a:ext cx="911225" cy="208756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5" name="Arc 1257"/>
            <p:cNvSpPr>
              <a:spLocks/>
            </p:cNvSpPr>
            <p:nvPr/>
          </p:nvSpPr>
          <p:spPr bwMode="auto">
            <a:xfrm rot="16200000">
              <a:off x="5073650" y="1390650"/>
              <a:ext cx="760413" cy="12684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5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7"/>
                    <a:pt x="9643" y="24"/>
                    <a:pt x="2155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7"/>
                    <a:pt x="9643" y="24"/>
                    <a:pt x="2155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6" name="Arc 1258"/>
            <p:cNvSpPr>
              <a:spLocks/>
            </p:cNvSpPr>
            <p:nvPr/>
          </p:nvSpPr>
          <p:spPr bwMode="auto">
            <a:xfrm rot="16200000">
              <a:off x="2770188" y="3609975"/>
              <a:ext cx="306387" cy="1063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9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7" name="Line 1259"/>
            <p:cNvSpPr>
              <a:spLocks noChangeShapeType="1"/>
            </p:cNvSpPr>
            <p:nvPr/>
          </p:nvSpPr>
          <p:spPr bwMode="auto">
            <a:xfrm rot="16200000" flipH="1" flipV="1">
              <a:off x="3483769" y="1058069"/>
              <a:ext cx="1822450" cy="3059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8" name="Arc 1260"/>
            <p:cNvSpPr>
              <a:spLocks/>
            </p:cNvSpPr>
            <p:nvPr/>
          </p:nvSpPr>
          <p:spPr bwMode="auto">
            <a:xfrm rot="16200000">
              <a:off x="3236913" y="3478213"/>
              <a:ext cx="231775" cy="16827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16281 w 21600"/>
                <a:gd name="T1" fmla="*/ 20935 h 20935"/>
                <a:gd name="T2" fmla="*/ 0 w 21600"/>
                <a:gd name="T3" fmla="*/ 0 h 20935"/>
                <a:gd name="T4" fmla="*/ 21600 w 21600"/>
                <a:gd name="T5" fmla="*/ 0 h 20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35" fill="none" extrusionOk="0">
                  <a:moveTo>
                    <a:pt x="16281" y="20934"/>
                  </a:moveTo>
                  <a:cubicBezTo>
                    <a:pt x="6704" y="18501"/>
                    <a:pt x="0" y="9880"/>
                    <a:pt x="0" y="0"/>
                  </a:cubicBezTo>
                </a:path>
                <a:path w="21600" h="20935" stroke="0" extrusionOk="0">
                  <a:moveTo>
                    <a:pt x="16281" y="20934"/>
                  </a:moveTo>
                  <a:cubicBezTo>
                    <a:pt x="6704" y="18501"/>
                    <a:pt x="0" y="988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69" name="Arc 1261"/>
            <p:cNvSpPr>
              <a:spLocks/>
            </p:cNvSpPr>
            <p:nvPr/>
          </p:nvSpPr>
          <p:spPr bwMode="auto">
            <a:xfrm rot="16200000">
              <a:off x="3452812" y="3051176"/>
              <a:ext cx="434975" cy="457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0" name="Line 1262"/>
            <p:cNvSpPr>
              <a:spLocks noChangeShapeType="1"/>
            </p:cNvSpPr>
            <p:nvPr/>
          </p:nvSpPr>
          <p:spPr bwMode="auto">
            <a:xfrm rot="16200000">
              <a:off x="6069807" y="842169"/>
              <a:ext cx="6350" cy="4440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1" name="Arc 1263"/>
            <p:cNvSpPr>
              <a:spLocks/>
            </p:cNvSpPr>
            <p:nvPr/>
          </p:nvSpPr>
          <p:spPr bwMode="auto">
            <a:xfrm rot="16200000">
              <a:off x="8141494" y="3144044"/>
              <a:ext cx="403225" cy="220663"/>
            </a:xfrm>
            <a:custGeom>
              <a:avLst/>
              <a:gdLst>
                <a:gd name="G0" fmla="+- 3427 0 0"/>
                <a:gd name="G1" fmla="+- 0 0 0"/>
                <a:gd name="G2" fmla="+- 21600 0 0"/>
                <a:gd name="T0" fmla="*/ 25027 w 25027"/>
                <a:gd name="T1" fmla="*/ 0 h 21600"/>
                <a:gd name="T2" fmla="*/ 0 w 25027"/>
                <a:gd name="T3" fmla="*/ 21326 h 21600"/>
                <a:gd name="T4" fmla="*/ 3427 w 25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027" h="21600" fill="none" extrusionOk="0">
                  <a:moveTo>
                    <a:pt x="25027" y="0"/>
                  </a:moveTo>
                  <a:cubicBezTo>
                    <a:pt x="25027" y="11929"/>
                    <a:pt x="15356" y="21600"/>
                    <a:pt x="3427" y="21600"/>
                  </a:cubicBezTo>
                  <a:cubicBezTo>
                    <a:pt x="2279" y="21600"/>
                    <a:pt x="1133" y="21508"/>
                    <a:pt x="-1" y="21326"/>
                  </a:cubicBezTo>
                </a:path>
                <a:path w="25027" h="21600" stroke="0" extrusionOk="0">
                  <a:moveTo>
                    <a:pt x="25027" y="0"/>
                  </a:moveTo>
                  <a:cubicBezTo>
                    <a:pt x="25027" y="11929"/>
                    <a:pt x="15356" y="21600"/>
                    <a:pt x="3427" y="21600"/>
                  </a:cubicBezTo>
                  <a:cubicBezTo>
                    <a:pt x="2279" y="21600"/>
                    <a:pt x="1133" y="21508"/>
                    <a:pt x="-1" y="21326"/>
                  </a:cubicBezTo>
                  <a:lnTo>
                    <a:pt x="34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2" name="Arc 1264"/>
            <p:cNvSpPr>
              <a:spLocks/>
            </p:cNvSpPr>
            <p:nvPr/>
          </p:nvSpPr>
          <p:spPr bwMode="auto">
            <a:xfrm rot="16200000">
              <a:off x="8360569" y="3504407"/>
              <a:ext cx="263525" cy="968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71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20"/>
                    <a:pt x="9592" y="71"/>
                    <a:pt x="2147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0"/>
                    <a:pt x="9592" y="71"/>
                    <a:pt x="21471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3" name="Arc 1265"/>
            <p:cNvSpPr>
              <a:spLocks/>
            </p:cNvSpPr>
            <p:nvPr/>
          </p:nvSpPr>
          <p:spPr bwMode="auto">
            <a:xfrm rot="16200000">
              <a:off x="8735219" y="3413919"/>
              <a:ext cx="385762" cy="12700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4" name="Arc 1266"/>
            <p:cNvSpPr>
              <a:spLocks/>
            </p:cNvSpPr>
            <p:nvPr/>
          </p:nvSpPr>
          <p:spPr bwMode="auto">
            <a:xfrm rot="16200000">
              <a:off x="7581901" y="1889125"/>
              <a:ext cx="957262" cy="1830387"/>
            </a:xfrm>
            <a:custGeom>
              <a:avLst/>
              <a:gdLst>
                <a:gd name="G0" fmla="+- 0 0 0"/>
                <a:gd name="G1" fmla="+- 783 0 0"/>
                <a:gd name="G2" fmla="+- 21600 0 0"/>
                <a:gd name="T0" fmla="*/ 21586 w 21600"/>
                <a:gd name="T1" fmla="*/ 0 h 22383"/>
                <a:gd name="T2" fmla="*/ 0 w 21600"/>
                <a:gd name="T3" fmla="*/ 22383 h 22383"/>
                <a:gd name="T4" fmla="*/ 0 w 21600"/>
                <a:gd name="T5" fmla="*/ 783 h 2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83" fill="none" extrusionOk="0">
                  <a:moveTo>
                    <a:pt x="21585" y="0"/>
                  </a:moveTo>
                  <a:cubicBezTo>
                    <a:pt x="21595" y="260"/>
                    <a:pt x="21600" y="521"/>
                    <a:pt x="21600" y="783"/>
                  </a:cubicBezTo>
                  <a:cubicBezTo>
                    <a:pt x="21600" y="12712"/>
                    <a:pt x="11929" y="22382"/>
                    <a:pt x="0" y="22383"/>
                  </a:cubicBezTo>
                </a:path>
                <a:path w="21600" h="22383" stroke="0" extrusionOk="0">
                  <a:moveTo>
                    <a:pt x="21585" y="0"/>
                  </a:moveTo>
                  <a:cubicBezTo>
                    <a:pt x="21595" y="260"/>
                    <a:pt x="21600" y="521"/>
                    <a:pt x="21600" y="783"/>
                  </a:cubicBezTo>
                  <a:cubicBezTo>
                    <a:pt x="21600" y="12712"/>
                    <a:pt x="11929" y="22382"/>
                    <a:pt x="0" y="22383"/>
                  </a:cubicBezTo>
                  <a:lnTo>
                    <a:pt x="0" y="78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5" name="Arc 1267"/>
            <p:cNvSpPr>
              <a:spLocks/>
            </p:cNvSpPr>
            <p:nvPr/>
          </p:nvSpPr>
          <p:spPr bwMode="auto">
            <a:xfrm rot="16200000">
              <a:off x="6390481" y="1543844"/>
              <a:ext cx="650875" cy="915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3481"/>
                <a:gd name="T1" fmla="*/ 21600 h 21600"/>
                <a:gd name="T2" fmla="*/ 23481 w 23481"/>
                <a:gd name="T3" fmla="*/ 82 h 21600"/>
                <a:gd name="T4" fmla="*/ 21600 w 234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81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22227" y="0"/>
                    <a:pt x="22855" y="27"/>
                    <a:pt x="23480" y="82"/>
                  </a:cubicBezTo>
                </a:path>
                <a:path w="23481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22227" y="0"/>
                    <a:pt x="22855" y="27"/>
                    <a:pt x="23480" y="8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6" name="Arc 1268"/>
            <p:cNvSpPr>
              <a:spLocks/>
            </p:cNvSpPr>
            <p:nvPr/>
          </p:nvSpPr>
          <p:spPr bwMode="auto">
            <a:xfrm rot="16200000">
              <a:off x="3409156" y="3621882"/>
              <a:ext cx="306387" cy="952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9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3"/>
                    <a:pt x="9603" y="60"/>
                    <a:pt x="2149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7" name="Line 1269"/>
            <p:cNvSpPr>
              <a:spLocks noChangeShapeType="1"/>
            </p:cNvSpPr>
            <p:nvPr/>
          </p:nvSpPr>
          <p:spPr bwMode="auto">
            <a:xfrm rot="16200000">
              <a:off x="4342607" y="851693"/>
              <a:ext cx="1841500" cy="3490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8" name="Line 1270"/>
            <p:cNvSpPr>
              <a:spLocks noChangeShapeType="1"/>
            </p:cNvSpPr>
            <p:nvPr/>
          </p:nvSpPr>
          <p:spPr bwMode="auto">
            <a:xfrm rot="16200000">
              <a:off x="4604544" y="989806"/>
              <a:ext cx="2051050" cy="3424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79" name="Line 1271"/>
            <p:cNvSpPr>
              <a:spLocks noChangeShapeType="1"/>
            </p:cNvSpPr>
            <p:nvPr/>
          </p:nvSpPr>
          <p:spPr bwMode="auto">
            <a:xfrm rot="16200000" flipH="1" flipV="1">
              <a:off x="7128669" y="3707607"/>
              <a:ext cx="992187" cy="2565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80" name="Arc 1272"/>
            <p:cNvSpPr>
              <a:spLocks/>
            </p:cNvSpPr>
            <p:nvPr/>
          </p:nvSpPr>
          <p:spPr bwMode="auto">
            <a:xfrm rot="16200000">
              <a:off x="7908131" y="5333207"/>
              <a:ext cx="238125" cy="22066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81" name="Arc 1273"/>
            <p:cNvSpPr>
              <a:spLocks/>
            </p:cNvSpPr>
            <p:nvPr/>
          </p:nvSpPr>
          <p:spPr bwMode="auto">
            <a:xfrm rot="16200000">
              <a:off x="7645400" y="5132388"/>
              <a:ext cx="466725" cy="241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82" name="Arc 1274"/>
            <p:cNvSpPr>
              <a:spLocks/>
            </p:cNvSpPr>
            <p:nvPr/>
          </p:nvSpPr>
          <p:spPr bwMode="auto">
            <a:xfrm rot="16200000">
              <a:off x="7930357" y="5099844"/>
              <a:ext cx="293687" cy="1365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8688" name="Group 1280"/>
            <p:cNvGrpSpPr>
              <a:grpSpLocks/>
            </p:cNvGrpSpPr>
            <p:nvPr/>
          </p:nvGrpSpPr>
          <p:grpSpPr bwMode="auto">
            <a:xfrm rot="5400000">
              <a:off x="1757362" y="5151438"/>
              <a:ext cx="269875" cy="1092200"/>
              <a:chOff x="1193" y="3299"/>
              <a:chExt cx="170" cy="629"/>
            </a:xfrm>
          </p:grpSpPr>
          <p:sp>
            <p:nvSpPr>
              <p:cNvPr id="18593" name="Rectangle 1185"/>
              <p:cNvSpPr>
                <a:spLocks noChangeArrowheads="1"/>
              </p:cNvSpPr>
              <p:nvPr/>
            </p:nvSpPr>
            <p:spPr bwMode="auto">
              <a:xfrm rot="16200000">
                <a:off x="962" y="3530"/>
                <a:ext cx="629" cy="16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84" name="Line 1276"/>
              <p:cNvSpPr>
                <a:spLocks noChangeShapeType="1"/>
              </p:cNvSpPr>
              <p:nvPr/>
            </p:nvSpPr>
            <p:spPr bwMode="auto">
              <a:xfrm rot="16200000" flipH="1">
                <a:off x="1280" y="3673"/>
                <a:ext cx="2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85" name="Line 1277"/>
              <p:cNvSpPr>
                <a:spLocks noChangeShapeType="1"/>
              </p:cNvSpPr>
              <p:nvPr/>
            </p:nvSpPr>
            <p:spPr bwMode="auto">
              <a:xfrm rot="16200000" flipH="1">
                <a:off x="1277" y="3502"/>
                <a:ext cx="2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86" name="Line 1278"/>
              <p:cNvSpPr>
                <a:spLocks noChangeShapeType="1"/>
              </p:cNvSpPr>
              <p:nvPr/>
            </p:nvSpPr>
            <p:spPr bwMode="auto">
              <a:xfrm rot="16200000">
                <a:off x="1278" y="342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8687" name="Text Box 1279"/>
            <p:cNvSpPr txBox="1">
              <a:spLocks noChangeArrowheads="1"/>
            </p:cNvSpPr>
            <p:nvPr/>
          </p:nvSpPr>
          <p:spPr bwMode="auto">
            <a:xfrm>
              <a:off x="-92075" y="3656013"/>
              <a:ext cx="608013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2200" b="1">
                  <a:latin typeface="Times New Roman" pitchFamily="18" charset="0"/>
                  <a:ea typeface="新細明體" pitchFamily="18" charset="-120"/>
                </a:rPr>
                <a:t>SP</a:t>
              </a:r>
            </a:p>
          </p:txBody>
        </p:sp>
        <p:sp>
          <p:nvSpPr>
            <p:cNvPr id="18690" name="Rectangle 1282"/>
            <p:cNvSpPr>
              <a:spLocks noChangeArrowheads="1"/>
            </p:cNvSpPr>
            <p:nvPr/>
          </p:nvSpPr>
          <p:spPr bwMode="auto">
            <a:xfrm>
              <a:off x="152400" y="1371600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latin typeface="Times New Roman" pitchFamily="18" charset="0"/>
                  <a:ea typeface="新細明體" pitchFamily="18" charset="-120"/>
                </a:rPr>
                <a:t>P</a:t>
              </a:r>
              <a:endParaRPr lang="zh-TW" altLang="en-US" sz="2400" b="1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691" name="Rectangle 1283"/>
            <p:cNvSpPr>
              <a:spLocks noChangeArrowheads="1"/>
            </p:cNvSpPr>
            <p:nvPr/>
          </p:nvSpPr>
          <p:spPr bwMode="auto">
            <a:xfrm>
              <a:off x="304800" y="548640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latin typeface="Times New Roman" pitchFamily="18" charset="0"/>
                  <a:ea typeface="新細明體" pitchFamily="18" charset="-120"/>
                </a:rPr>
                <a:t>S</a:t>
              </a:r>
              <a:endParaRPr lang="zh-TW" altLang="en-US" sz="2400" b="1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692" name="Rectangle 1284"/>
            <p:cNvSpPr>
              <a:spLocks noChangeArrowheads="1"/>
            </p:cNvSpPr>
            <p:nvPr/>
          </p:nvSpPr>
          <p:spPr bwMode="auto">
            <a:xfrm>
              <a:off x="1263650" y="5507038"/>
              <a:ext cx="1263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itchFamily="18" charset="0"/>
                  <a:ea typeface="新細明體" pitchFamily="18" charset="-120"/>
                </a:rPr>
                <a:t>S1</a:t>
              </a:r>
              <a:r>
                <a:rPr lang="en-US" altLang="zh-TW" sz="1200" b="1">
                  <a:latin typeface="Times New Roman" pitchFamily="18" charset="0"/>
                  <a:ea typeface="新細明體" pitchFamily="18" charset="-120"/>
                </a:rPr>
                <a:t> </a:t>
              </a:r>
              <a:r>
                <a:rPr lang="en-US" altLang="zh-TW" sz="900">
                  <a:latin typeface="Times New Roman" pitchFamily="18" charset="0"/>
                  <a:ea typeface="新細明體" pitchFamily="18" charset="-120"/>
                </a:rPr>
                <a:t>Smith 20 London</a:t>
              </a:r>
              <a:endParaRPr lang="zh-TW" altLang="en-US" sz="9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694" name="Text Box 1286"/>
            <p:cNvSpPr txBox="1">
              <a:spLocks noChangeArrowheads="1"/>
            </p:cNvSpPr>
            <p:nvPr/>
          </p:nvSpPr>
          <p:spPr bwMode="auto">
            <a:xfrm>
              <a:off x="2895600" y="5562600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S2</a:t>
              </a:r>
            </a:p>
          </p:txBody>
        </p:sp>
        <p:sp>
          <p:nvSpPr>
            <p:cNvPr id="18695" name="Text Box 1287"/>
            <p:cNvSpPr txBox="1">
              <a:spLocks noChangeArrowheads="1"/>
            </p:cNvSpPr>
            <p:nvPr/>
          </p:nvSpPr>
          <p:spPr bwMode="auto">
            <a:xfrm>
              <a:off x="4572000" y="5486400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S3</a:t>
              </a:r>
            </a:p>
          </p:txBody>
        </p:sp>
        <p:sp>
          <p:nvSpPr>
            <p:cNvPr id="18696" name="Text Box 1288"/>
            <p:cNvSpPr txBox="1">
              <a:spLocks noChangeArrowheads="1"/>
            </p:cNvSpPr>
            <p:nvPr/>
          </p:nvSpPr>
          <p:spPr bwMode="auto">
            <a:xfrm>
              <a:off x="5943600" y="5486400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S4</a:t>
              </a:r>
            </a:p>
          </p:txBody>
        </p:sp>
        <p:sp>
          <p:nvSpPr>
            <p:cNvPr id="18697" name="Text Box 1289"/>
            <p:cNvSpPr txBox="1">
              <a:spLocks noChangeArrowheads="1"/>
            </p:cNvSpPr>
            <p:nvPr/>
          </p:nvSpPr>
          <p:spPr bwMode="auto">
            <a:xfrm>
              <a:off x="7162800" y="5486400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S5</a:t>
              </a:r>
            </a:p>
          </p:txBody>
        </p:sp>
        <p:sp>
          <p:nvSpPr>
            <p:cNvPr id="18698" name="Text Box 1290"/>
            <p:cNvSpPr txBox="1">
              <a:spLocks noChangeArrowheads="1"/>
            </p:cNvSpPr>
            <p:nvPr/>
          </p:nvSpPr>
          <p:spPr bwMode="auto">
            <a:xfrm>
              <a:off x="982663" y="14478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18699" name="Text Box 1291"/>
            <p:cNvSpPr txBox="1">
              <a:spLocks noChangeArrowheads="1"/>
            </p:cNvSpPr>
            <p:nvPr/>
          </p:nvSpPr>
          <p:spPr bwMode="auto">
            <a:xfrm>
              <a:off x="2286000" y="1371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18700" name="Text Box 1292"/>
            <p:cNvSpPr txBox="1">
              <a:spLocks noChangeArrowheads="1"/>
            </p:cNvSpPr>
            <p:nvPr/>
          </p:nvSpPr>
          <p:spPr bwMode="auto">
            <a:xfrm>
              <a:off x="3429000" y="1371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P3</a:t>
              </a:r>
            </a:p>
          </p:txBody>
        </p:sp>
        <p:sp>
          <p:nvSpPr>
            <p:cNvPr id="18701" name="Text Box 1293"/>
            <p:cNvSpPr txBox="1">
              <a:spLocks noChangeArrowheads="1"/>
            </p:cNvSpPr>
            <p:nvPr/>
          </p:nvSpPr>
          <p:spPr bwMode="auto">
            <a:xfrm>
              <a:off x="4495800" y="1371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P4</a:t>
              </a:r>
            </a:p>
          </p:txBody>
        </p:sp>
        <p:sp>
          <p:nvSpPr>
            <p:cNvPr id="18702" name="Text Box 1294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P5</a:t>
              </a:r>
            </a:p>
          </p:txBody>
        </p:sp>
        <p:sp>
          <p:nvSpPr>
            <p:cNvPr id="18703" name="Text Box 1295"/>
            <p:cNvSpPr txBox="1">
              <a:spLocks noChangeArrowheads="1"/>
            </p:cNvSpPr>
            <p:nvPr/>
          </p:nvSpPr>
          <p:spPr bwMode="auto">
            <a:xfrm>
              <a:off x="7086600" y="1371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P6</a:t>
              </a:r>
            </a:p>
          </p:txBody>
        </p:sp>
        <p:sp>
          <p:nvSpPr>
            <p:cNvPr id="18704" name="Text Box 1296"/>
            <p:cNvSpPr txBox="1">
              <a:spLocks noChangeArrowheads="1"/>
            </p:cNvSpPr>
            <p:nvPr/>
          </p:nvSpPr>
          <p:spPr bwMode="auto">
            <a:xfrm rot="16200000">
              <a:off x="4391025" y="-341312"/>
              <a:ext cx="527050" cy="844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300</a:t>
              </a:r>
            </a:p>
            <a:p>
              <a:pPr algn="l" eaLnBrk="0" hangingPunct="0"/>
              <a:endParaRPr lang="zh-TW" altLang="en-US" sz="10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200</a:t>
              </a:r>
            </a:p>
            <a:p>
              <a:pPr algn="l" eaLnBrk="0" hangingPunct="0"/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400</a:t>
              </a:r>
            </a:p>
            <a:p>
              <a:pPr algn="l" eaLnBrk="0" hangingPunct="0"/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200</a:t>
              </a:r>
            </a:p>
            <a:p>
              <a:pPr algn="l" eaLnBrk="0" hangingPunct="0"/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100</a:t>
              </a:r>
            </a:p>
            <a:p>
              <a:pPr algn="l" eaLnBrk="0" hangingPunct="0"/>
              <a:endParaRPr lang="zh-TW" altLang="en-US" sz="20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100</a:t>
              </a:r>
            </a:p>
            <a:p>
              <a:pPr algn="l" eaLnBrk="0" hangingPunct="0"/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endParaRPr lang="zh-TW" altLang="en-US" sz="10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300</a:t>
              </a:r>
            </a:p>
            <a:p>
              <a:pPr algn="l" eaLnBrk="0" hangingPunct="0"/>
              <a:endParaRPr lang="zh-TW" altLang="en-US" sz="20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400</a:t>
              </a:r>
            </a:p>
            <a:p>
              <a:pPr algn="l" eaLnBrk="0" hangingPunct="0"/>
              <a:endParaRPr lang="zh-TW" altLang="en-US" sz="20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200</a:t>
              </a:r>
            </a:p>
            <a:p>
              <a:pPr algn="l" eaLnBrk="0" hangingPunct="0"/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200</a:t>
              </a:r>
            </a:p>
            <a:p>
              <a:pPr algn="l" eaLnBrk="0" hangingPunct="0"/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300</a:t>
              </a:r>
            </a:p>
            <a:p>
              <a:pPr algn="l" eaLnBrk="0" hangingPunct="0"/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  <a:p>
              <a:pPr algn="l" eaLnBrk="0" hangingPunct="0"/>
              <a:r>
                <a:rPr lang="zh-TW" altLang="en-US">
                  <a:latin typeface="Times New Roman" pitchFamily="18" charset="0"/>
                  <a:ea typeface="新細明體" pitchFamily="18" charset="-120"/>
                </a:rPr>
                <a:t>400</a:t>
              </a:r>
            </a:p>
          </p:txBody>
        </p:sp>
      </p:grpSp>
      <p:sp>
        <p:nvSpPr>
          <p:cNvPr id="18705" name="Rectangle 1297"/>
          <p:cNvSpPr>
            <a:spLocks noChangeArrowheads="1"/>
          </p:cNvSpPr>
          <p:nvPr/>
        </p:nvSpPr>
        <p:spPr bwMode="auto">
          <a:xfrm>
            <a:off x="838200" y="3810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sz="3200" b="1">
                <a:latin typeface="Times New Roman" pitchFamily="18" charset="0"/>
                <a:ea typeface="新細明體" pitchFamily="18" charset="-120"/>
              </a:rPr>
              <a:t>The Network Model: Sample Values</a:t>
            </a:r>
            <a:endParaRPr lang="zh-TW" altLang="en-US" sz="320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117" name="Group 1057"/>
          <p:cNvGrpSpPr>
            <a:grpSpLocks/>
          </p:cNvGrpSpPr>
          <p:nvPr/>
        </p:nvGrpSpPr>
        <p:grpSpPr bwMode="auto">
          <a:xfrm>
            <a:off x="7615238" y="144463"/>
            <a:ext cx="1361657" cy="2425700"/>
            <a:chOff x="2680" y="1851"/>
            <a:chExt cx="921" cy="1560"/>
          </a:xfrm>
        </p:grpSpPr>
        <p:grpSp>
          <p:nvGrpSpPr>
            <p:cNvPr id="118" name="Group 1058"/>
            <p:cNvGrpSpPr>
              <a:grpSpLocks/>
            </p:cNvGrpSpPr>
            <p:nvPr/>
          </p:nvGrpSpPr>
          <p:grpSpPr bwMode="auto">
            <a:xfrm>
              <a:off x="2884" y="1883"/>
              <a:ext cx="717" cy="1528"/>
              <a:chOff x="2884" y="1883"/>
              <a:chExt cx="717" cy="1528"/>
            </a:xfrm>
          </p:grpSpPr>
          <p:sp>
            <p:nvSpPr>
              <p:cNvPr id="120" name="Rectangle 1059"/>
              <p:cNvSpPr>
                <a:spLocks noChangeArrowheads="1"/>
              </p:cNvSpPr>
              <p:nvPr/>
            </p:nvSpPr>
            <p:spPr bwMode="auto">
              <a:xfrm>
                <a:off x="2884" y="1883"/>
                <a:ext cx="712" cy="15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    S#     P#     QTY    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 S1     P1     300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 S1     P2     200 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 S1     P3     400 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S1     P4     200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S1     P5     100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S1     P6     100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S2     P1     300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S2     P2     400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S3     P2     200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S4     P2     200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S4     P4     300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新細明體" charset="-120"/>
                  </a:rPr>
                  <a:t>S4     P5     400</a:t>
                </a:r>
              </a:p>
            </p:txBody>
          </p:sp>
          <p:sp>
            <p:nvSpPr>
              <p:cNvPr id="121" name="Line 1060"/>
              <p:cNvSpPr>
                <a:spLocks noChangeShapeType="1"/>
              </p:cNvSpPr>
              <p:nvPr/>
            </p:nvSpPr>
            <p:spPr bwMode="auto">
              <a:xfrm>
                <a:off x="312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1061"/>
              <p:cNvSpPr>
                <a:spLocks noChangeShapeType="1"/>
              </p:cNvSpPr>
              <p:nvPr/>
            </p:nvSpPr>
            <p:spPr bwMode="auto">
              <a:xfrm>
                <a:off x="333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1062"/>
              <p:cNvSpPr>
                <a:spLocks noChangeShapeType="1"/>
              </p:cNvSpPr>
              <p:nvPr/>
            </p:nvSpPr>
            <p:spPr bwMode="auto">
              <a:xfrm>
                <a:off x="2884" y="2022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Line 1063"/>
              <p:cNvSpPr>
                <a:spLocks noChangeShapeType="1"/>
              </p:cNvSpPr>
              <p:nvPr/>
            </p:nvSpPr>
            <p:spPr bwMode="auto">
              <a:xfrm>
                <a:off x="2884" y="2129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Line 1064"/>
              <p:cNvSpPr>
                <a:spLocks noChangeShapeType="1"/>
              </p:cNvSpPr>
              <p:nvPr/>
            </p:nvSpPr>
            <p:spPr bwMode="auto">
              <a:xfrm>
                <a:off x="2884" y="2236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Line 1065"/>
              <p:cNvSpPr>
                <a:spLocks noChangeShapeType="1"/>
              </p:cNvSpPr>
              <p:nvPr/>
            </p:nvSpPr>
            <p:spPr bwMode="auto">
              <a:xfrm>
                <a:off x="2884" y="2347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Line 1066"/>
              <p:cNvSpPr>
                <a:spLocks noChangeShapeType="1"/>
              </p:cNvSpPr>
              <p:nvPr/>
            </p:nvSpPr>
            <p:spPr bwMode="auto">
              <a:xfrm>
                <a:off x="2884" y="2469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Line 1067"/>
              <p:cNvSpPr>
                <a:spLocks noChangeShapeType="1"/>
              </p:cNvSpPr>
              <p:nvPr/>
            </p:nvSpPr>
            <p:spPr bwMode="auto">
              <a:xfrm>
                <a:off x="2889" y="2582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Line 1068"/>
              <p:cNvSpPr>
                <a:spLocks noChangeShapeType="1"/>
              </p:cNvSpPr>
              <p:nvPr/>
            </p:nvSpPr>
            <p:spPr bwMode="auto">
              <a:xfrm>
                <a:off x="2884" y="2700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Line 1069"/>
              <p:cNvSpPr>
                <a:spLocks noChangeShapeType="1"/>
              </p:cNvSpPr>
              <p:nvPr/>
            </p:nvSpPr>
            <p:spPr bwMode="auto">
              <a:xfrm>
                <a:off x="2884" y="2808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Line 1070"/>
              <p:cNvSpPr>
                <a:spLocks noChangeShapeType="1"/>
              </p:cNvSpPr>
              <p:nvPr/>
            </p:nvSpPr>
            <p:spPr bwMode="auto">
              <a:xfrm>
                <a:off x="2884" y="2924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Line 1071"/>
              <p:cNvSpPr>
                <a:spLocks noChangeShapeType="1"/>
              </p:cNvSpPr>
              <p:nvPr/>
            </p:nvSpPr>
            <p:spPr bwMode="auto">
              <a:xfrm>
                <a:off x="2885" y="3032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Line 1072"/>
              <p:cNvSpPr>
                <a:spLocks noChangeShapeType="1"/>
              </p:cNvSpPr>
              <p:nvPr/>
            </p:nvSpPr>
            <p:spPr bwMode="auto">
              <a:xfrm>
                <a:off x="2884" y="3165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Line 1073"/>
              <p:cNvSpPr>
                <a:spLocks noChangeShapeType="1"/>
              </p:cNvSpPr>
              <p:nvPr/>
            </p:nvSpPr>
            <p:spPr bwMode="auto">
              <a:xfrm>
                <a:off x="2884" y="3272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9" name="Rectangle 1074"/>
            <p:cNvSpPr>
              <a:spLocks noChangeArrowheads="1"/>
            </p:cNvSpPr>
            <p:nvPr/>
          </p:nvSpPr>
          <p:spPr bwMode="auto">
            <a:xfrm>
              <a:off x="2680" y="1851"/>
              <a:ext cx="23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solidFill>
                  <a:schemeClr val="tx1"/>
                </a:solidFill>
                <a:ea typeface="新細明體" pitchFamily="18" charset="-120"/>
              </a:rPr>
              <a:t>The Network Model: </a:t>
            </a:r>
            <a:r>
              <a:rPr lang="en-US" altLang="zh-TW" sz="3200"/>
              <a:t>Data Manipulation</a:t>
            </a:r>
            <a:endParaRPr lang="zh-TW" altLang="en-US" sz="32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96552" y="1358991"/>
            <a:ext cx="7993062" cy="472440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zh-TW" sz="2000" dirty="0"/>
              <a:t>Data Manipulation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locate a specific record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move from a parent to its first child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move from one child to the next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zh-TW" sz="2400" dirty="0"/>
              <a:t>.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zh-TW" sz="2400" dirty="0"/>
              <a:t>.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zh-TW" sz="2400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create a new record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delete a new record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update a new record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connect a child into a link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/>
              <a:t>Data Integrity</a:t>
            </a:r>
          </a:p>
          <a:p>
            <a:pPr lvl="2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/>
              <a:t>Rule</a:t>
            </a:r>
            <a:r>
              <a:rPr lang="en-US" altLang="zh-TW" sz="2000" dirty="0"/>
              <a:t>: A child can not be inserted unless its parent already exists</a:t>
            </a:r>
          </a:p>
          <a:p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73133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cUnit 1">
  <a:themeElements>
    <a:clrScheme name="cpcUnit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cUnit 1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cpcUni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Unit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J:\dbms(new)\cpcUnit 1.pot</Template>
  <TotalTime>1726</TotalTime>
  <Words>1184</Words>
  <Application>Microsoft Office PowerPoint</Application>
  <PresentationFormat>如螢幕大小 (4:3)</PresentationFormat>
  <Paragraphs>361</Paragraphs>
  <Slides>16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cpcUnit 1</vt:lpstr>
      <vt:lpstr>Unit  5   The Network Model </vt:lpstr>
      <vt:lpstr>Data Modeling Issue</vt:lpstr>
      <vt:lpstr>Model 1: Relational</vt:lpstr>
      <vt:lpstr>Model 2: Hierarchical</vt:lpstr>
      <vt:lpstr>Model 3: Network</vt:lpstr>
      <vt:lpstr>5.1 The Network Model</vt:lpstr>
      <vt:lpstr>The Network Model: Sets and Structure</vt:lpstr>
      <vt:lpstr>PowerPoint 簡報</vt:lpstr>
      <vt:lpstr>The Network Model: Data Manipulation</vt:lpstr>
      <vt:lpstr>5.2 IDMS: Overview</vt:lpstr>
      <vt:lpstr>IDMS: Data Structure</vt:lpstr>
      <vt:lpstr>IDMS: Schema</vt:lpstr>
      <vt:lpstr>IDMS: Subschema “View”</vt:lpstr>
      <vt:lpstr>IDMS: Data Manipulation</vt:lpstr>
      <vt:lpstr>IDMS: Data Manipulation (cont.)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ndh</cp:lastModifiedBy>
  <cp:revision>30</cp:revision>
  <dcterms:created xsi:type="dcterms:W3CDTF">1601-01-01T00:00:00Z</dcterms:created>
  <dcterms:modified xsi:type="dcterms:W3CDTF">2013-08-29T09:45:35Z</dcterms:modified>
</cp:coreProperties>
</file>