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sldIdLst>
    <p:sldId id="535" r:id="rId2"/>
    <p:sldId id="575" r:id="rId3"/>
    <p:sldId id="576" r:id="rId4"/>
    <p:sldId id="536" r:id="rId5"/>
    <p:sldId id="537" r:id="rId6"/>
    <p:sldId id="538" r:id="rId7"/>
    <p:sldId id="539" r:id="rId8"/>
    <p:sldId id="570" r:id="rId9"/>
    <p:sldId id="540" r:id="rId10"/>
    <p:sldId id="541" r:id="rId11"/>
    <p:sldId id="542" r:id="rId12"/>
    <p:sldId id="543" r:id="rId13"/>
    <p:sldId id="544" r:id="rId14"/>
    <p:sldId id="545" r:id="rId15"/>
    <p:sldId id="546" r:id="rId16"/>
    <p:sldId id="547" r:id="rId17"/>
    <p:sldId id="548" r:id="rId18"/>
    <p:sldId id="549" r:id="rId19"/>
    <p:sldId id="550" r:id="rId20"/>
    <p:sldId id="562" r:id="rId21"/>
    <p:sldId id="551" r:id="rId22"/>
    <p:sldId id="552" r:id="rId23"/>
    <p:sldId id="553" r:id="rId24"/>
    <p:sldId id="554" r:id="rId25"/>
    <p:sldId id="563" r:id="rId26"/>
    <p:sldId id="555" r:id="rId27"/>
    <p:sldId id="556" r:id="rId28"/>
    <p:sldId id="580" r:id="rId29"/>
    <p:sldId id="557" r:id="rId30"/>
    <p:sldId id="564" r:id="rId31"/>
    <p:sldId id="558" r:id="rId32"/>
    <p:sldId id="559" r:id="rId33"/>
    <p:sldId id="560" r:id="rId34"/>
    <p:sldId id="577" r:id="rId35"/>
    <p:sldId id="574" r:id="rId36"/>
    <p:sldId id="579" r:id="rId37"/>
    <p:sldId id="578" r:id="rId38"/>
  </p:sldIdLst>
  <p:sldSz cx="9906000" cy="6858000" type="A4"/>
  <p:notesSz cx="6858000" cy="9144000"/>
  <p:defaultTextStyle>
    <a:defPPr>
      <a:defRPr lang="zh-TW"/>
    </a:defPPr>
    <a:lvl1pPr algn="ctr" rtl="0" fontAlgn="base">
      <a:spcBef>
        <a:spcPct val="0"/>
      </a:spcBef>
      <a:spcAft>
        <a:spcPct val="0"/>
      </a:spcAft>
      <a:defRPr kumimoji="1" kern="1200">
        <a:solidFill>
          <a:schemeClr val="tx1"/>
        </a:solidFill>
        <a:latin typeface="Arial" charset="0"/>
        <a:ea typeface="標楷體" pitchFamily="65" charset="-120"/>
        <a:cs typeface="+mn-cs"/>
      </a:defRPr>
    </a:lvl1pPr>
    <a:lvl2pPr marL="457200" algn="ctr" rtl="0" fontAlgn="base">
      <a:spcBef>
        <a:spcPct val="0"/>
      </a:spcBef>
      <a:spcAft>
        <a:spcPct val="0"/>
      </a:spcAft>
      <a:defRPr kumimoji="1" kern="1200">
        <a:solidFill>
          <a:schemeClr val="tx1"/>
        </a:solidFill>
        <a:latin typeface="Arial" charset="0"/>
        <a:ea typeface="標楷體" pitchFamily="65" charset="-120"/>
        <a:cs typeface="+mn-cs"/>
      </a:defRPr>
    </a:lvl2pPr>
    <a:lvl3pPr marL="914400" algn="ctr"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ctr"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ctr"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99"/>
    <a:srgbClr val="6633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636" autoAdjust="0"/>
  </p:normalViewPr>
  <p:slideViewPr>
    <p:cSldViewPr showGuides="1">
      <p:cViewPr varScale="1">
        <p:scale>
          <a:sx n="68" d="100"/>
          <a:sy n="68" d="100"/>
        </p:scale>
        <p:origin x="246" y="6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89" d="100"/>
        <a:sy n="89" d="100"/>
      </p:scale>
      <p:origin x="0" y="23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3" Type="http://schemas.openxmlformats.org/officeDocument/2006/relationships/slide" Target="slides/slide16.xml"/><Relationship Id="rId7" Type="http://schemas.openxmlformats.org/officeDocument/2006/relationships/slide" Target="slides/slide25.xml"/><Relationship Id="rId2" Type="http://schemas.openxmlformats.org/officeDocument/2006/relationships/slide" Target="slides/slide13.xml"/><Relationship Id="rId1" Type="http://schemas.openxmlformats.org/officeDocument/2006/relationships/slide" Target="slides/slide3.xml"/><Relationship Id="rId6" Type="http://schemas.openxmlformats.org/officeDocument/2006/relationships/slide" Target="slides/slide22.xml"/><Relationship Id="rId5" Type="http://schemas.openxmlformats.org/officeDocument/2006/relationships/slide" Target="slides/slide21.xml"/><Relationship Id="rId4"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TW"/>
          </a:p>
        </p:txBody>
      </p:sp>
      <p:sp>
        <p:nvSpPr>
          <p:cNvPr id="1095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0957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95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TW"/>
          </a:p>
        </p:txBody>
      </p:sp>
      <p:sp>
        <p:nvSpPr>
          <p:cNvPr id="1095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23EECE6-6F1A-491F-B054-2339C6C3A90B}" type="slidenum">
              <a:rPr lang="en-US" altLang="zh-TW"/>
              <a:pPr/>
              <a:t>‹#›</a:t>
            </a:fld>
            <a:endParaRPr lang="en-US" altLang="zh-TW"/>
          </a:p>
        </p:txBody>
      </p:sp>
    </p:spTree>
    <p:extLst>
      <p:ext uri="{BB962C8B-B14F-4D97-AF65-F5344CB8AC3E}">
        <p14:creationId xmlns:p14="http://schemas.microsoft.com/office/powerpoint/2010/main" val="6497062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742950" y="1981200"/>
            <a:ext cx="8420100" cy="1143000"/>
          </a:xfrm>
        </p:spPr>
        <p:txBody>
          <a:bodyPr/>
          <a:lstStyle>
            <a:lvl1pPr>
              <a:defRPr sz="4000"/>
            </a:lvl1pPr>
          </a:lstStyle>
          <a:p>
            <a:pPr lvl="0"/>
            <a:r>
              <a:rPr lang="zh-TW" altLang="en-US" noProof="0" smtClean="0"/>
              <a:t>按一下以編輯母片標題樣式</a:t>
            </a:r>
          </a:p>
        </p:txBody>
      </p:sp>
      <p:sp>
        <p:nvSpPr>
          <p:cNvPr id="54275" name="Rectangle 3"/>
          <p:cNvSpPr>
            <a:spLocks noGrp="1" noChangeArrowheads="1"/>
          </p:cNvSpPr>
          <p:nvPr>
            <p:ph type="subTitle" idx="1"/>
          </p:nvPr>
        </p:nvSpPr>
        <p:spPr>
          <a:xfrm>
            <a:off x="1485900" y="3886200"/>
            <a:ext cx="6934200" cy="1752600"/>
          </a:xfrm>
        </p:spPr>
        <p:txBody>
          <a:bodyPr/>
          <a:lstStyle>
            <a:lvl1pPr marL="0" indent="0" algn="ctr">
              <a:buFont typeface="Wingdings" pitchFamily="2" charset="2"/>
              <a:buNone/>
              <a:defRPr/>
            </a:lvl1pPr>
          </a:lstStyle>
          <a:p>
            <a:pPr lvl="0"/>
            <a:r>
              <a:rPr lang="zh-TW" altLang="en-US" noProof="0" smtClean="0"/>
              <a:t>按一下以編輯母片副標題樣式</a:t>
            </a:r>
          </a:p>
        </p:txBody>
      </p:sp>
      <p:sp>
        <p:nvSpPr>
          <p:cNvPr id="54276" name="Rectangle 4"/>
          <p:cNvSpPr>
            <a:spLocks noGrp="1" noChangeArrowheads="1"/>
          </p:cNvSpPr>
          <p:nvPr>
            <p:ph type="dt" sz="half" idx="2"/>
          </p:nvPr>
        </p:nvSpPr>
        <p:spPr bwMode="auto">
          <a:xfrm>
            <a:off x="742950" y="6248400"/>
            <a:ext cx="206375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ea typeface="新細明體" pitchFamily="18" charset="-120"/>
              </a:defRPr>
            </a:lvl1pPr>
          </a:lstStyle>
          <a:p>
            <a:endParaRPr lang="en-US" altLang="zh-TW"/>
          </a:p>
        </p:txBody>
      </p:sp>
      <p:sp>
        <p:nvSpPr>
          <p:cNvPr id="54277" name="Rectangle 5"/>
          <p:cNvSpPr>
            <a:spLocks noGrp="1" noChangeArrowheads="1"/>
          </p:cNvSpPr>
          <p:nvPr>
            <p:ph type="ftr" sz="quarter" idx="3"/>
          </p:nvPr>
        </p:nvSpPr>
        <p:spPr>
          <a:xfrm>
            <a:off x="3384550" y="6248400"/>
            <a:ext cx="3080618" cy="420960"/>
          </a:xfrm>
        </p:spPr>
        <p:txBody>
          <a:bodyPr/>
          <a:lstStyle>
            <a:lvl1pPr>
              <a:defRPr/>
            </a:lvl1pPr>
          </a:lstStyle>
          <a:p>
            <a:r>
              <a:rPr lang="en-US" altLang="zh-TW" dirty="0" smtClean="0"/>
              <a:t>Unit 7   Normalization</a:t>
            </a:r>
          </a:p>
        </p:txBody>
      </p:sp>
      <p:sp>
        <p:nvSpPr>
          <p:cNvPr id="54278" name="Rectangle 6"/>
          <p:cNvSpPr>
            <a:spLocks noGrp="1" noChangeArrowheads="1"/>
          </p:cNvSpPr>
          <p:nvPr>
            <p:ph type="sldNum" sz="quarter" idx="4"/>
          </p:nvPr>
        </p:nvSpPr>
        <p:spPr/>
        <p:txBody>
          <a:bodyPr/>
          <a:lstStyle>
            <a:lvl1pPr>
              <a:defRPr/>
            </a:lvl1pPr>
          </a:lstStyle>
          <a:p>
            <a:r>
              <a:rPr lang="en-US" altLang="zh-TW"/>
              <a:t>7-</a:t>
            </a:r>
            <a:fld id="{B978CFEF-9DC3-46D5-B29F-F7CF1978FE7A}" type="slidenum">
              <a:rPr lang="en-US" altLang="zh-TW"/>
              <a:pPr/>
              <a:t>‹#›</a:t>
            </a:fld>
            <a:endParaRPr lang="en-US" altLang="zh-TW"/>
          </a:p>
        </p:txBody>
      </p:sp>
      <p:sp>
        <p:nvSpPr>
          <p:cNvPr id="54279" name="Line 7"/>
          <p:cNvSpPr>
            <a:spLocks noChangeShapeType="1"/>
          </p:cNvSpPr>
          <p:nvPr/>
        </p:nvSpPr>
        <p:spPr bwMode="auto">
          <a:xfrm>
            <a:off x="742950" y="3657600"/>
            <a:ext cx="84201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r>
              <a:rPr lang="en-US" altLang="zh-TW" smtClean="0"/>
              <a:t>Unit 7   Normalization</a:t>
            </a:r>
            <a:endParaRPr lang="en-US" altLang="zh-TW"/>
          </a:p>
        </p:txBody>
      </p:sp>
      <p:sp>
        <p:nvSpPr>
          <p:cNvPr id="5" name="投影片編號版面配置區 4"/>
          <p:cNvSpPr>
            <a:spLocks noGrp="1"/>
          </p:cNvSpPr>
          <p:nvPr>
            <p:ph type="sldNum" sz="quarter" idx="11"/>
          </p:nvPr>
        </p:nvSpPr>
        <p:spPr/>
        <p:txBody>
          <a:bodyPr/>
          <a:lstStyle>
            <a:lvl1pPr>
              <a:defRPr/>
            </a:lvl1pPr>
          </a:lstStyle>
          <a:p>
            <a:r>
              <a:rPr lang="en-US" altLang="zh-TW"/>
              <a:t>7-</a:t>
            </a:r>
            <a:fld id="{EF74F3C3-C1E4-44EF-B957-1AE59A698206}" type="slidenum">
              <a:rPr lang="en-US" altLang="zh-TW"/>
              <a:pPr/>
              <a:t>‹#›</a:t>
            </a:fld>
            <a:endParaRPr lang="en-US" altLang="zh-TW"/>
          </a:p>
        </p:txBody>
      </p:sp>
    </p:spTree>
    <p:extLst>
      <p:ext uri="{BB962C8B-B14F-4D97-AF65-F5344CB8AC3E}">
        <p14:creationId xmlns:p14="http://schemas.microsoft.com/office/powerpoint/2010/main" val="278185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23125" y="381000"/>
            <a:ext cx="2270125"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12750" y="381000"/>
            <a:ext cx="6657975" cy="5638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r>
              <a:rPr lang="en-US" altLang="zh-TW" smtClean="0"/>
              <a:t>Unit 7   Normalization</a:t>
            </a:r>
            <a:endParaRPr lang="en-US" altLang="zh-TW"/>
          </a:p>
        </p:txBody>
      </p:sp>
      <p:sp>
        <p:nvSpPr>
          <p:cNvPr id="5" name="投影片編號版面配置區 4"/>
          <p:cNvSpPr>
            <a:spLocks noGrp="1"/>
          </p:cNvSpPr>
          <p:nvPr>
            <p:ph type="sldNum" sz="quarter" idx="11"/>
          </p:nvPr>
        </p:nvSpPr>
        <p:spPr/>
        <p:txBody>
          <a:bodyPr/>
          <a:lstStyle>
            <a:lvl1pPr>
              <a:defRPr/>
            </a:lvl1pPr>
          </a:lstStyle>
          <a:p>
            <a:r>
              <a:rPr lang="en-US" altLang="zh-TW"/>
              <a:t>7-</a:t>
            </a:r>
            <a:fld id="{5A11E121-F449-4187-A6CC-8521759BAE84}" type="slidenum">
              <a:rPr lang="en-US" altLang="zh-TW"/>
              <a:pPr/>
              <a:t>‹#›</a:t>
            </a:fld>
            <a:endParaRPr lang="en-US" altLang="zh-TW"/>
          </a:p>
        </p:txBody>
      </p:sp>
    </p:spTree>
    <p:extLst>
      <p:ext uri="{BB962C8B-B14F-4D97-AF65-F5344CB8AC3E}">
        <p14:creationId xmlns:p14="http://schemas.microsoft.com/office/powerpoint/2010/main" val="360244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908050" y="381000"/>
            <a:ext cx="8172450" cy="8382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12750" y="1371600"/>
            <a:ext cx="4464050" cy="464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29200" y="1371600"/>
            <a:ext cx="4464050" cy="464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0"/>
          </p:nvPr>
        </p:nvSpPr>
        <p:spPr>
          <a:xfrm>
            <a:off x="5861050" y="6248400"/>
            <a:ext cx="3136900" cy="457200"/>
          </a:xfrm>
        </p:spPr>
        <p:txBody>
          <a:bodyPr/>
          <a:lstStyle>
            <a:lvl1pPr>
              <a:defRPr/>
            </a:lvl1pPr>
          </a:lstStyle>
          <a:p>
            <a:r>
              <a:rPr lang="en-US" altLang="zh-TW" smtClean="0"/>
              <a:t>Unit 7   Normalization</a:t>
            </a:r>
            <a:endParaRPr lang="en-US" altLang="zh-TW"/>
          </a:p>
        </p:txBody>
      </p:sp>
      <p:sp>
        <p:nvSpPr>
          <p:cNvPr id="6" name="投影片編號版面配置區 5"/>
          <p:cNvSpPr>
            <a:spLocks noGrp="1"/>
          </p:cNvSpPr>
          <p:nvPr>
            <p:ph type="sldNum" sz="quarter" idx="11"/>
          </p:nvPr>
        </p:nvSpPr>
        <p:spPr>
          <a:xfrm>
            <a:off x="7429500" y="6248400"/>
            <a:ext cx="2063750" cy="457200"/>
          </a:xfrm>
        </p:spPr>
        <p:txBody>
          <a:bodyPr/>
          <a:lstStyle>
            <a:lvl1pPr>
              <a:defRPr/>
            </a:lvl1pPr>
          </a:lstStyle>
          <a:p>
            <a:r>
              <a:rPr lang="en-US" altLang="zh-TW"/>
              <a:t>7-</a:t>
            </a:r>
            <a:fld id="{CC5A7B94-6586-4A62-82CB-205FD5E29478}" type="slidenum">
              <a:rPr lang="en-US" altLang="zh-TW"/>
              <a:pPr/>
              <a:t>‹#›</a:t>
            </a:fld>
            <a:endParaRPr lang="en-US" altLang="zh-TW"/>
          </a:p>
        </p:txBody>
      </p:sp>
    </p:spTree>
    <p:extLst>
      <p:ext uri="{BB962C8B-B14F-4D97-AF65-F5344CB8AC3E}">
        <p14:creationId xmlns:p14="http://schemas.microsoft.com/office/powerpoint/2010/main" val="349573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r>
              <a:rPr lang="en-US" altLang="zh-TW" dirty="0" smtClean="0"/>
              <a:t>Unit 7   Normalization</a:t>
            </a:r>
          </a:p>
        </p:txBody>
      </p:sp>
      <p:sp>
        <p:nvSpPr>
          <p:cNvPr id="5" name="投影片編號版面配置區 4"/>
          <p:cNvSpPr>
            <a:spLocks noGrp="1"/>
          </p:cNvSpPr>
          <p:nvPr>
            <p:ph type="sldNum" sz="quarter" idx="11"/>
          </p:nvPr>
        </p:nvSpPr>
        <p:spPr/>
        <p:txBody>
          <a:bodyPr/>
          <a:lstStyle>
            <a:lvl1pPr>
              <a:defRPr/>
            </a:lvl1pPr>
          </a:lstStyle>
          <a:p>
            <a:r>
              <a:rPr lang="en-US" altLang="zh-TW"/>
              <a:t>7-</a:t>
            </a:r>
            <a:fld id="{084BFBEF-DDC4-418E-BE81-DB2B5BD67F2A}" type="slidenum">
              <a:rPr lang="en-US" altLang="zh-TW"/>
              <a:pPr/>
              <a:t>‹#›</a:t>
            </a:fld>
            <a:endParaRPr lang="en-US" altLang="zh-TW"/>
          </a:p>
        </p:txBody>
      </p:sp>
    </p:spTree>
    <p:extLst>
      <p:ext uri="{BB962C8B-B14F-4D97-AF65-F5344CB8AC3E}">
        <p14:creationId xmlns:p14="http://schemas.microsoft.com/office/powerpoint/2010/main" val="99399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82638" y="4406900"/>
            <a:ext cx="84201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頁尾版面配置區 3"/>
          <p:cNvSpPr>
            <a:spLocks noGrp="1"/>
          </p:cNvSpPr>
          <p:nvPr>
            <p:ph type="ftr" sz="quarter" idx="10"/>
          </p:nvPr>
        </p:nvSpPr>
        <p:spPr/>
        <p:txBody>
          <a:bodyPr/>
          <a:lstStyle>
            <a:lvl1pPr>
              <a:defRPr/>
            </a:lvl1pPr>
          </a:lstStyle>
          <a:p>
            <a:r>
              <a:rPr lang="en-US" altLang="zh-TW" dirty="0" smtClean="0"/>
              <a:t>Unit 7   Normalization</a:t>
            </a:r>
          </a:p>
        </p:txBody>
      </p:sp>
      <p:sp>
        <p:nvSpPr>
          <p:cNvPr id="5" name="投影片編號版面配置區 4"/>
          <p:cNvSpPr>
            <a:spLocks noGrp="1"/>
          </p:cNvSpPr>
          <p:nvPr>
            <p:ph type="sldNum" sz="quarter" idx="11"/>
          </p:nvPr>
        </p:nvSpPr>
        <p:spPr/>
        <p:txBody>
          <a:bodyPr/>
          <a:lstStyle>
            <a:lvl1pPr>
              <a:defRPr/>
            </a:lvl1pPr>
          </a:lstStyle>
          <a:p>
            <a:r>
              <a:rPr lang="en-US" altLang="zh-TW"/>
              <a:t>7-</a:t>
            </a:r>
            <a:fld id="{BC1323D9-DBBB-4B72-890A-2FA1D75439CB}" type="slidenum">
              <a:rPr lang="en-US" altLang="zh-TW"/>
              <a:pPr/>
              <a:t>‹#›</a:t>
            </a:fld>
            <a:endParaRPr lang="en-US" altLang="zh-TW"/>
          </a:p>
        </p:txBody>
      </p:sp>
    </p:spTree>
    <p:extLst>
      <p:ext uri="{BB962C8B-B14F-4D97-AF65-F5344CB8AC3E}">
        <p14:creationId xmlns:p14="http://schemas.microsoft.com/office/powerpoint/2010/main" val="352961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12750" y="1371600"/>
            <a:ext cx="44640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29200" y="1371600"/>
            <a:ext cx="44640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0"/>
          </p:nvPr>
        </p:nvSpPr>
        <p:spPr/>
        <p:txBody>
          <a:bodyPr/>
          <a:lstStyle>
            <a:lvl1pPr>
              <a:defRPr/>
            </a:lvl1pPr>
          </a:lstStyle>
          <a:p>
            <a:r>
              <a:rPr lang="en-US" altLang="zh-TW" smtClean="0"/>
              <a:t>Unit 7   Normalization</a:t>
            </a:r>
            <a:endParaRPr lang="en-US" altLang="zh-TW"/>
          </a:p>
        </p:txBody>
      </p:sp>
      <p:sp>
        <p:nvSpPr>
          <p:cNvPr id="6" name="投影片編號版面配置區 5"/>
          <p:cNvSpPr>
            <a:spLocks noGrp="1"/>
          </p:cNvSpPr>
          <p:nvPr>
            <p:ph type="sldNum" sz="quarter" idx="11"/>
          </p:nvPr>
        </p:nvSpPr>
        <p:spPr/>
        <p:txBody>
          <a:bodyPr/>
          <a:lstStyle>
            <a:lvl1pPr>
              <a:defRPr/>
            </a:lvl1pPr>
          </a:lstStyle>
          <a:p>
            <a:r>
              <a:rPr lang="en-US" altLang="zh-TW"/>
              <a:t>7-</a:t>
            </a:r>
            <a:fld id="{8C6067DF-3047-4F6B-84F6-F8ECC112C0FD}" type="slidenum">
              <a:rPr lang="en-US" altLang="zh-TW"/>
              <a:pPr/>
              <a:t>‹#›</a:t>
            </a:fld>
            <a:endParaRPr lang="en-US" altLang="zh-TW"/>
          </a:p>
        </p:txBody>
      </p:sp>
    </p:spTree>
    <p:extLst>
      <p:ext uri="{BB962C8B-B14F-4D97-AF65-F5344CB8AC3E}">
        <p14:creationId xmlns:p14="http://schemas.microsoft.com/office/powerpoint/2010/main" val="131819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頁尾版面配置區 6"/>
          <p:cNvSpPr>
            <a:spLocks noGrp="1"/>
          </p:cNvSpPr>
          <p:nvPr>
            <p:ph type="ftr" sz="quarter" idx="10"/>
          </p:nvPr>
        </p:nvSpPr>
        <p:spPr/>
        <p:txBody>
          <a:bodyPr/>
          <a:lstStyle>
            <a:lvl1pPr>
              <a:defRPr/>
            </a:lvl1pPr>
          </a:lstStyle>
          <a:p>
            <a:r>
              <a:rPr lang="en-US" altLang="zh-TW" smtClean="0"/>
              <a:t>Unit 7   Normalization</a:t>
            </a:r>
            <a:endParaRPr lang="en-US" altLang="zh-TW"/>
          </a:p>
        </p:txBody>
      </p:sp>
      <p:sp>
        <p:nvSpPr>
          <p:cNvPr id="8" name="投影片編號版面配置區 7"/>
          <p:cNvSpPr>
            <a:spLocks noGrp="1"/>
          </p:cNvSpPr>
          <p:nvPr>
            <p:ph type="sldNum" sz="quarter" idx="11"/>
          </p:nvPr>
        </p:nvSpPr>
        <p:spPr/>
        <p:txBody>
          <a:bodyPr/>
          <a:lstStyle>
            <a:lvl1pPr>
              <a:defRPr/>
            </a:lvl1pPr>
          </a:lstStyle>
          <a:p>
            <a:r>
              <a:rPr lang="en-US" altLang="zh-TW"/>
              <a:t>7-</a:t>
            </a:r>
            <a:fld id="{3770325C-5824-4EA8-B24A-B9D9BC37D21A}" type="slidenum">
              <a:rPr lang="en-US" altLang="zh-TW"/>
              <a:pPr/>
              <a:t>‹#›</a:t>
            </a:fld>
            <a:endParaRPr lang="en-US" altLang="zh-TW"/>
          </a:p>
        </p:txBody>
      </p:sp>
    </p:spTree>
    <p:extLst>
      <p:ext uri="{BB962C8B-B14F-4D97-AF65-F5344CB8AC3E}">
        <p14:creationId xmlns:p14="http://schemas.microsoft.com/office/powerpoint/2010/main" val="419855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頁尾版面配置區 2"/>
          <p:cNvSpPr>
            <a:spLocks noGrp="1"/>
          </p:cNvSpPr>
          <p:nvPr>
            <p:ph type="ftr" sz="quarter" idx="10"/>
          </p:nvPr>
        </p:nvSpPr>
        <p:spPr/>
        <p:txBody>
          <a:bodyPr/>
          <a:lstStyle>
            <a:lvl1pPr>
              <a:defRPr/>
            </a:lvl1pPr>
          </a:lstStyle>
          <a:p>
            <a:r>
              <a:rPr lang="en-US" altLang="zh-TW" smtClean="0"/>
              <a:t>Unit 7   Normalization</a:t>
            </a:r>
            <a:endParaRPr lang="en-US" altLang="zh-TW"/>
          </a:p>
        </p:txBody>
      </p:sp>
      <p:sp>
        <p:nvSpPr>
          <p:cNvPr id="4" name="投影片編號版面配置區 3"/>
          <p:cNvSpPr>
            <a:spLocks noGrp="1"/>
          </p:cNvSpPr>
          <p:nvPr>
            <p:ph type="sldNum" sz="quarter" idx="11"/>
          </p:nvPr>
        </p:nvSpPr>
        <p:spPr/>
        <p:txBody>
          <a:bodyPr/>
          <a:lstStyle>
            <a:lvl1pPr>
              <a:defRPr/>
            </a:lvl1pPr>
          </a:lstStyle>
          <a:p>
            <a:r>
              <a:rPr lang="en-US" altLang="zh-TW"/>
              <a:t>7-</a:t>
            </a:r>
            <a:fld id="{3B8DCDA2-2604-462F-AC1D-5492961C1C95}" type="slidenum">
              <a:rPr lang="en-US" altLang="zh-TW"/>
              <a:pPr/>
              <a:t>‹#›</a:t>
            </a:fld>
            <a:endParaRPr lang="en-US" altLang="zh-TW"/>
          </a:p>
        </p:txBody>
      </p:sp>
    </p:spTree>
    <p:extLst>
      <p:ext uri="{BB962C8B-B14F-4D97-AF65-F5344CB8AC3E}">
        <p14:creationId xmlns:p14="http://schemas.microsoft.com/office/powerpoint/2010/main" val="412412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lvl1pPr>
              <a:defRPr/>
            </a:lvl1pPr>
          </a:lstStyle>
          <a:p>
            <a:r>
              <a:rPr lang="en-US" altLang="zh-TW" smtClean="0"/>
              <a:t>Unit 7   Normalization</a:t>
            </a:r>
            <a:endParaRPr lang="en-US" altLang="zh-TW" dirty="0"/>
          </a:p>
        </p:txBody>
      </p:sp>
      <p:sp>
        <p:nvSpPr>
          <p:cNvPr id="3" name="投影片編號版面配置區 2"/>
          <p:cNvSpPr>
            <a:spLocks noGrp="1"/>
          </p:cNvSpPr>
          <p:nvPr>
            <p:ph type="sldNum" sz="quarter" idx="11"/>
          </p:nvPr>
        </p:nvSpPr>
        <p:spPr/>
        <p:txBody>
          <a:bodyPr/>
          <a:lstStyle>
            <a:lvl1pPr>
              <a:defRPr/>
            </a:lvl1pPr>
          </a:lstStyle>
          <a:p>
            <a:r>
              <a:rPr lang="en-US" altLang="zh-TW"/>
              <a:t>7-</a:t>
            </a:r>
            <a:fld id="{4AA4DA62-075D-426A-890B-EA9FFEA8A3BA}" type="slidenum">
              <a:rPr lang="en-US" altLang="zh-TW"/>
              <a:pPr/>
              <a:t>‹#›</a:t>
            </a:fld>
            <a:endParaRPr lang="en-US" altLang="zh-TW"/>
          </a:p>
        </p:txBody>
      </p:sp>
    </p:spTree>
    <p:extLst>
      <p:ext uri="{BB962C8B-B14F-4D97-AF65-F5344CB8AC3E}">
        <p14:creationId xmlns:p14="http://schemas.microsoft.com/office/powerpoint/2010/main" val="161836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3259138"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頁尾版面配置區 4"/>
          <p:cNvSpPr>
            <a:spLocks noGrp="1"/>
          </p:cNvSpPr>
          <p:nvPr>
            <p:ph type="ftr" sz="quarter" idx="10"/>
          </p:nvPr>
        </p:nvSpPr>
        <p:spPr/>
        <p:txBody>
          <a:bodyPr/>
          <a:lstStyle>
            <a:lvl1pPr>
              <a:defRPr/>
            </a:lvl1pPr>
          </a:lstStyle>
          <a:p>
            <a:r>
              <a:rPr lang="en-US" altLang="zh-TW" smtClean="0"/>
              <a:t>Unit 7   Normalization</a:t>
            </a:r>
            <a:endParaRPr lang="en-US" altLang="zh-TW"/>
          </a:p>
        </p:txBody>
      </p:sp>
      <p:sp>
        <p:nvSpPr>
          <p:cNvPr id="6" name="投影片編號版面配置區 5"/>
          <p:cNvSpPr>
            <a:spLocks noGrp="1"/>
          </p:cNvSpPr>
          <p:nvPr>
            <p:ph type="sldNum" sz="quarter" idx="11"/>
          </p:nvPr>
        </p:nvSpPr>
        <p:spPr/>
        <p:txBody>
          <a:bodyPr/>
          <a:lstStyle>
            <a:lvl1pPr>
              <a:defRPr/>
            </a:lvl1pPr>
          </a:lstStyle>
          <a:p>
            <a:r>
              <a:rPr lang="en-US" altLang="zh-TW"/>
              <a:t>7-</a:t>
            </a:r>
            <a:fld id="{99F46305-98C1-486C-8766-B812EF22A422}" type="slidenum">
              <a:rPr lang="en-US" altLang="zh-TW"/>
              <a:pPr/>
              <a:t>‹#›</a:t>
            </a:fld>
            <a:endParaRPr lang="en-US" altLang="zh-TW"/>
          </a:p>
        </p:txBody>
      </p:sp>
    </p:spTree>
    <p:extLst>
      <p:ext uri="{BB962C8B-B14F-4D97-AF65-F5344CB8AC3E}">
        <p14:creationId xmlns:p14="http://schemas.microsoft.com/office/powerpoint/2010/main" val="199582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頁尾版面配置區 4"/>
          <p:cNvSpPr>
            <a:spLocks noGrp="1"/>
          </p:cNvSpPr>
          <p:nvPr>
            <p:ph type="ftr" sz="quarter" idx="10"/>
          </p:nvPr>
        </p:nvSpPr>
        <p:spPr/>
        <p:txBody>
          <a:bodyPr/>
          <a:lstStyle>
            <a:lvl1pPr>
              <a:defRPr/>
            </a:lvl1pPr>
          </a:lstStyle>
          <a:p>
            <a:r>
              <a:rPr lang="en-US" altLang="zh-TW" smtClean="0"/>
              <a:t>Unit 7   Normalization</a:t>
            </a:r>
            <a:endParaRPr lang="en-US" altLang="zh-TW"/>
          </a:p>
        </p:txBody>
      </p:sp>
      <p:sp>
        <p:nvSpPr>
          <p:cNvPr id="6" name="投影片編號版面配置區 5"/>
          <p:cNvSpPr>
            <a:spLocks noGrp="1"/>
          </p:cNvSpPr>
          <p:nvPr>
            <p:ph type="sldNum" sz="quarter" idx="11"/>
          </p:nvPr>
        </p:nvSpPr>
        <p:spPr/>
        <p:txBody>
          <a:bodyPr/>
          <a:lstStyle>
            <a:lvl1pPr>
              <a:defRPr/>
            </a:lvl1pPr>
          </a:lstStyle>
          <a:p>
            <a:r>
              <a:rPr lang="en-US" altLang="zh-TW"/>
              <a:t>7-</a:t>
            </a:r>
            <a:fld id="{417A055F-1F26-4FA7-A78B-315BB577F4A8}" type="slidenum">
              <a:rPr lang="en-US" altLang="zh-TW"/>
              <a:pPr/>
              <a:t>‹#›</a:t>
            </a:fld>
            <a:endParaRPr lang="en-US" altLang="zh-TW"/>
          </a:p>
        </p:txBody>
      </p:sp>
    </p:spTree>
    <p:extLst>
      <p:ext uri="{BB962C8B-B14F-4D97-AF65-F5344CB8AC3E}">
        <p14:creationId xmlns:p14="http://schemas.microsoft.com/office/powerpoint/2010/main" val="392207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908050" y="381000"/>
            <a:ext cx="81724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1" name="Rectangle 3"/>
          <p:cNvSpPr>
            <a:spLocks noGrp="1" noChangeArrowheads="1"/>
          </p:cNvSpPr>
          <p:nvPr>
            <p:ph type="body" idx="1"/>
          </p:nvPr>
        </p:nvSpPr>
        <p:spPr bwMode="auto">
          <a:xfrm>
            <a:off x="412750" y="1371600"/>
            <a:ext cx="90805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a:t>
            </a:r>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3252" name="Rectangle 4"/>
          <p:cNvSpPr>
            <a:spLocks noGrp="1" noChangeArrowheads="1"/>
          </p:cNvSpPr>
          <p:nvPr>
            <p:ph type="ftr" sz="quarter" idx="3"/>
          </p:nvPr>
        </p:nvSpPr>
        <p:spPr bwMode="auto">
          <a:xfrm>
            <a:off x="3368824" y="621216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ea typeface="新細明體" pitchFamily="18" charset="-120"/>
              </a:defRPr>
            </a:lvl1pPr>
          </a:lstStyle>
          <a:p>
            <a:r>
              <a:rPr lang="en-US" altLang="zh-TW" dirty="0" smtClean="0"/>
              <a:t>Unit 7   Normalization</a:t>
            </a:r>
            <a:endParaRPr lang="en-US" altLang="zh-TW" dirty="0"/>
          </a:p>
        </p:txBody>
      </p:sp>
      <p:sp>
        <p:nvSpPr>
          <p:cNvPr id="53253" name="Line 5"/>
          <p:cNvSpPr>
            <a:spLocks noChangeShapeType="1"/>
          </p:cNvSpPr>
          <p:nvPr/>
        </p:nvSpPr>
        <p:spPr bwMode="auto">
          <a:xfrm>
            <a:off x="412750" y="1230313"/>
            <a:ext cx="908050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254" name="Line 6"/>
          <p:cNvSpPr>
            <a:spLocks noChangeShapeType="1"/>
          </p:cNvSpPr>
          <p:nvPr/>
        </p:nvSpPr>
        <p:spPr bwMode="auto">
          <a:xfrm>
            <a:off x="412750" y="6172200"/>
            <a:ext cx="916305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255" name="Rectangle 7"/>
          <p:cNvSpPr>
            <a:spLocks noGrp="1" noChangeArrowheads="1"/>
          </p:cNvSpPr>
          <p:nvPr>
            <p:ph type="sldNum" sz="quarter" idx="4"/>
          </p:nvPr>
        </p:nvSpPr>
        <p:spPr bwMode="auto">
          <a:xfrm>
            <a:off x="742950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新細明體" pitchFamily="18" charset="-120"/>
              </a:defRPr>
            </a:lvl1pPr>
          </a:lstStyle>
          <a:p>
            <a:r>
              <a:rPr lang="en-US" altLang="zh-TW" dirty="0" smtClean="0"/>
              <a:t>7-</a:t>
            </a:r>
            <a:fld id="{737DCE25-3E7F-4708-8571-A0C93CCB25A3}" type="slidenum">
              <a:rPr lang="en-US" altLang="zh-TW" smtClean="0"/>
              <a:pPr/>
              <a:t>‹#›</a:t>
            </a:fld>
            <a:endParaRPr lang="en-US" altLang="zh-TW" dirty="0"/>
          </a:p>
        </p:txBody>
      </p:sp>
      <p:sp>
        <p:nvSpPr>
          <p:cNvPr id="53258" name="Line 10"/>
          <p:cNvSpPr>
            <a:spLocks noChangeShapeType="1"/>
          </p:cNvSpPr>
          <p:nvPr/>
        </p:nvSpPr>
        <p:spPr bwMode="auto">
          <a:xfrm>
            <a:off x="412750" y="1230313"/>
            <a:ext cx="908050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259" name="Text Box 11"/>
          <p:cNvSpPr txBox="1">
            <a:spLocks noChangeArrowheads="1"/>
          </p:cNvSpPr>
          <p:nvPr/>
        </p:nvSpPr>
        <p:spPr bwMode="auto">
          <a:xfrm>
            <a:off x="387350" y="6237312"/>
            <a:ext cx="295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n-US" altLang="zh-TW" sz="900" b="1" i="1" dirty="0">
                <a:latin typeface="Times New Roman" pitchFamily="18" charset="0"/>
              </a:rPr>
              <a:t>Wei-Pang Yang, Information Management, NDHU</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dt="0"/>
  <p:txStyles>
    <p:titleStyle>
      <a:lvl1pPr algn="ctr" rtl="0" fontAlgn="base">
        <a:spcBef>
          <a:spcPct val="0"/>
        </a:spcBef>
        <a:spcAft>
          <a:spcPct val="0"/>
        </a:spcAft>
        <a:defRPr kumimoji="1" sz="3600" b="1">
          <a:solidFill>
            <a:schemeClr val="tx2"/>
          </a:solidFill>
          <a:latin typeface="+mj-lt"/>
          <a:ea typeface="+mj-ea"/>
          <a:cs typeface="+mj-cs"/>
        </a:defRPr>
      </a:lvl1pPr>
      <a:lvl2pPr algn="ctr" rtl="0" fontAlgn="base">
        <a:spcBef>
          <a:spcPct val="0"/>
        </a:spcBef>
        <a:spcAft>
          <a:spcPct val="0"/>
        </a:spcAft>
        <a:defRPr kumimoji="1" sz="3600" b="1">
          <a:solidFill>
            <a:schemeClr val="tx2"/>
          </a:solidFill>
          <a:latin typeface="Times New Roman" pitchFamily="18" charset="0"/>
          <a:ea typeface="華康行書體(P)" pitchFamily="66" charset="-120"/>
        </a:defRPr>
      </a:lvl2pPr>
      <a:lvl3pPr algn="ctr" rtl="0" fontAlgn="base">
        <a:spcBef>
          <a:spcPct val="0"/>
        </a:spcBef>
        <a:spcAft>
          <a:spcPct val="0"/>
        </a:spcAft>
        <a:defRPr kumimoji="1" sz="3600" b="1">
          <a:solidFill>
            <a:schemeClr val="tx2"/>
          </a:solidFill>
          <a:latin typeface="Times New Roman" pitchFamily="18" charset="0"/>
          <a:ea typeface="華康行書體(P)" pitchFamily="66" charset="-120"/>
        </a:defRPr>
      </a:lvl3pPr>
      <a:lvl4pPr algn="ctr" rtl="0" fontAlgn="base">
        <a:spcBef>
          <a:spcPct val="0"/>
        </a:spcBef>
        <a:spcAft>
          <a:spcPct val="0"/>
        </a:spcAft>
        <a:defRPr kumimoji="1" sz="3600" b="1">
          <a:solidFill>
            <a:schemeClr val="tx2"/>
          </a:solidFill>
          <a:latin typeface="Times New Roman" pitchFamily="18" charset="0"/>
          <a:ea typeface="華康行書體(P)" pitchFamily="66" charset="-120"/>
        </a:defRPr>
      </a:lvl4pPr>
      <a:lvl5pPr algn="ctr" rtl="0" fontAlgn="base">
        <a:spcBef>
          <a:spcPct val="0"/>
        </a:spcBef>
        <a:spcAft>
          <a:spcPct val="0"/>
        </a:spcAft>
        <a:defRPr kumimoji="1" sz="3600" b="1">
          <a:solidFill>
            <a:schemeClr val="tx2"/>
          </a:solidFill>
          <a:latin typeface="Times New Roman" pitchFamily="18" charset="0"/>
          <a:ea typeface="華康行書體(P)" pitchFamily="66" charset="-120"/>
        </a:defRPr>
      </a:lvl5pPr>
      <a:lvl6pPr marL="457200" algn="ctr" rtl="0" fontAlgn="base">
        <a:spcBef>
          <a:spcPct val="0"/>
        </a:spcBef>
        <a:spcAft>
          <a:spcPct val="0"/>
        </a:spcAft>
        <a:defRPr kumimoji="1" sz="3600" b="1">
          <a:solidFill>
            <a:schemeClr val="tx2"/>
          </a:solidFill>
          <a:latin typeface="Times New Roman" pitchFamily="18" charset="0"/>
          <a:ea typeface="華康行書體(P)" pitchFamily="66" charset="-120"/>
        </a:defRPr>
      </a:lvl6pPr>
      <a:lvl7pPr marL="914400" algn="ctr" rtl="0" fontAlgn="base">
        <a:spcBef>
          <a:spcPct val="0"/>
        </a:spcBef>
        <a:spcAft>
          <a:spcPct val="0"/>
        </a:spcAft>
        <a:defRPr kumimoji="1" sz="3600" b="1">
          <a:solidFill>
            <a:schemeClr val="tx2"/>
          </a:solidFill>
          <a:latin typeface="Times New Roman" pitchFamily="18" charset="0"/>
          <a:ea typeface="華康行書體(P)" pitchFamily="66" charset="-120"/>
        </a:defRPr>
      </a:lvl7pPr>
      <a:lvl8pPr marL="1371600" algn="ctr" rtl="0" fontAlgn="base">
        <a:spcBef>
          <a:spcPct val="0"/>
        </a:spcBef>
        <a:spcAft>
          <a:spcPct val="0"/>
        </a:spcAft>
        <a:defRPr kumimoji="1" sz="3600" b="1">
          <a:solidFill>
            <a:schemeClr val="tx2"/>
          </a:solidFill>
          <a:latin typeface="Times New Roman" pitchFamily="18" charset="0"/>
          <a:ea typeface="華康行書體(P)" pitchFamily="66" charset="-120"/>
        </a:defRPr>
      </a:lvl8pPr>
      <a:lvl9pPr marL="1828800" algn="ctr" rtl="0" fontAlgn="base">
        <a:spcBef>
          <a:spcPct val="0"/>
        </a:spcBef>
        <a:spcAft>
          <a:spcPct val="0"/>
        </a:spcAft>
        <a:defRPr kumimoji="1" sz="3600" b="1">
          <a:solidFill>
            <a:schemeClr val="tx2"/>
          </a:solidFill>
          <a:latin typeface="Times New Roman" pitchFamily="18" charset="0"/>
          <a:ea typeface="華康行書體(P)" pitchFamily="66" charset="-120"/>
        </a:defRPr>
      </a:lvl9pPr>
    </p:titleStyle>
    <p:bodyStyle>
      <a:lvl1pPr marL="342900" indent="-342900" algn="l" rtl="0" fontAlgn="base">
        <a:spcBef>
          <a:spcPct val="50000"/>
        </a:spcBef>
        <a:spcAft>
          <a:spcPct val="0"/>
        </a:spcAft>
        <a:buClr>
          <a:srgbClr val="009900"/>
        </a:buClr>
        <a:buSzPct val="70000"/>
        <a:buFont typeface="Wingdings" pitchFamily="2" charset="2"/>
        <a:buChar char="q"/>
        <a:defRPr kumimoji="1" sz="2800">
          <a:solidFill>
            <a:schemeClr val="tx1"/>
          </a:solidFill>
          <a:latin typeface="+mn-lt"/>
          <a:ea typeface="+mn-ea"/>
          <a:cs typeface="+mn-cs"/>
        </a:defRPr>
      </a:lvl1pPr>
      <a:lvl2pPr marL="742950" indent="-285750" algn="l" rtl="0" fontAlgn="base">
        <a:spcBef>
          <a:spcPct val="40000"/>
        </a:spcBef>
        <a:spcAft>
          <a:spcPct val="0"/>
        </a:spcAft>
        <a:buClr>
          <a:srgbClr val="009900"/>
        </a:buClr>
        <a:buSzPct val="110000"/>
        <a:buFont typeface="Wingdings" pitchFamily="2" charset="2"/>
        <a:buChar char="§"/>
        <a:defRPr kumimoji="1" sz="2400">
          <a:solidFill>
            <a:schemeClr val="tx1"/>
          </a:solidFill>
          <a:latin typeface="+mn-lt"/>
          <a:ea typeface="+mn-ea"/>
        </a:defRPr>
      </a:lvl2pPr>
      <a:lvl3pPr marL="1143000" indent="-228600" algn="l" rtl="0" fontAlgn="base">
        <a:spcBef>
          <a:spcPct val="20000"/>
        </a:spcBef>
        <a:spcAft>
          <a:spcPct val="0"/>
        </a:spcAft>
        <a:buClr>
          <a:schemeClr val="accent1"/>
        </a:buClr>
        <a:buSzPct val="120000"/>
        <a:buChar char="•"/>
        <a:defRPr kumimoji="1" sz="2200">
          <a:solidFill>
            <a:schemeClr val="tx1"/>
          </a:solidFill>
          <a:latin typeface="+mn-lt"/>
          <a:ea typeface="+mn-ea"/>
        </a:defRPr>
      </a:lvl3pPr>
      <a:lvl4pPr marL="1600200" indent="-228600" algn="l" rtl="0" fontAlgn="base">
        <a:spcBef>
          <a:spcPct val="20000"/>
        </a:spcBef>
        <a:spcAft>
          <a:spcPct val="0"/>
        </a:spcAft>
        <a:buClr>
          <a:srgbClr val="009900"/>
        </a:buClr>
        <a:buSzPct val="110000"/>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6" name="Rectangle 24" descr="10%"/>
          <p:cNvSpPr>
            <a:spLocks noChangeArrowheads="1"/>
          </p:cNvSpPr>
          <p:nvPr/>
        </p:nvSpPr>
        <p:spPr bwMode="auto">
          <a:xfrm>
            <a:off x="457200" y="1066800"/>
            <a:ext cx="9067800" cy="3048000"/>
          </a:xfrm>
          <a:prstGeom prst="rect">
            <a:avLst/>
          </a:prstGeom>
          <a:pattFill prst="pct10">
            <a:fgClr>
              <a:schemeClr val="tx1"/>
            </a:fgClr>
            <a:bgClr>
              <a:schemeClr val="bg1"/>
            </a:bgClr>
          </a:patt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marL="114300" lvl="1" defTabSz="114300" eaLnBrk="0" hangingPunct="0">
              <a:tabLst>
                <a:tab pos="2641600" algn="l"/>
                <a:tab pos="2743200" algn="dec"/>
                <a:tab pos="2995613" algn="dec"/>
                <a:tab pos="3062288" algn="dec"/>
                <a:tab pos="3167063" algn="dec"/>
                <a:tab pos="3281363" algn="l"/>
                <a:tab pos="3371850" algn="l"/>
                <a:tab pos="3441700" algn="dec"/>
                <a:tab pos="3509963" algn="dec"/>
                <a:tab pos="3841750" algn="dec"/>
              </a:tabLst>
            </a:pPr>
            <a:endParaRPr lang="zh-TW" altLang="zh-TW" b="1">
              <a:latin typeface="Times New Roman" charset="0"/>
              <a:ea typeface="新細明體" charset="-120"/>
            </a:endParaRPr>
          </a:p>
        </p:txBody>
      </p:sp>
      <p:sp>
        <p:nvSpPr>
          <p:cNvPr id="8217" name="Rectangle 25"/>
          <p:cNvSpPr>
            <a:spLocks noChangeArrowheads="1"/>
          </p:cNvSpPr>
          <p:nvPr/>
        </p:nvSpPr>
        <p:spPr bwMode="auto">
          <a:xfrm>
            <a:off x="100706" y="1290464"/>
            <a:ext cx="9748838" cy="379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lvl="2">
              <a:lnSpc>
                <a:spcPct val="90000"/>
              </a:lnSpc>
            </a:pPr>
            <a:r>
              <a:rPr lang="en-US" altLang="zh-TW" sz="6000" dirty="0">
                <a:ea typeface="新細明體" charset="-120"/>
              </a:rPr>
              <a:t/>
            </a:r>
            <a:br>
              <a:rPr lang="en-US" altLang="zh-TW" sz="6000" dirty="0">
                <a:ea typeface="新細明體" charset="-120"/>
              </a:rPr>
            </a:br>
            <a:r>
              <a:rPr lang="en-US" altLang="zh-TW" sz="4400" b="1" dirty="0">
                <a:latin typeface="Times New Roman" charset="0"/>
                <a:ea typeface="新細明體" charset="-120"/>
              </a:rPr>
              <a:t>Unit  7</a:t>
            </a:r>
            <a:r>
              <a:rPr lang="en-US" altLang="zh-TW" sz="4000" b="1" dirty="0">
                <a:latin typeface="Times New Roman" charset="0"/>
                <a:ea typeface="新細明體" charset="-120"/>
              </a:rPr>
              <a:t/>
            </a:r>
            <a:br>
              <a:rPr lang="en-US" altLang="zh-TW" sz="4000" b="1" dirty="0">
                <a:latin typeface="Times New Roman" charset="0"/>
                <a:ea typeface="新細明體" charset="-120"/>
              </a:rPr>
            </a:br>
            <a:r>
              <a:rPr lang="en-US" altLang="zh-TW" sz="1600" b="1" dirty="0">
                <a:effectLst>
                  <a:outerShdw blurRad="38100" dist="38100" dir="2700000" algn="tl">
                    <a:srgbClr val="C0C0C0"/>
                  </a:outerShdw>
                </a:effectLst>
                <a:latin typeface="Times New Roman" charset="0"/>
                <a:ea typeface="新細明體" charset="-120"/>
              </a:rPr>
              <a:t/>
            </a:r>
            <a:br>
              <a:rPr lang="en-US" altLang="zh-TW" sz="1600" b="1" dirty="0">
                <a:effectLst>
                  <a:outerShdw blurRad="38100" dist="38100" dir="2700000" algn="tl">
                    <a:srgbClr val="C0C0C0"/>
                  </a:outerShdw>
                </a:effectLst>
                <a:latin typeface="Times New Roman" charset="0"/>
                <a:ea typeface="新細明體" charset="-120"/>
              </a:rPr>
            </a:br>
            <a:r>
              <a:rPr lang="en-US" altLang="zh-TW" sz="5400" b="1" dirty="0">
                <a:effectLst>
                  <a:outerShdw blurRad="38100" dist="38100" dir="2700000" algn="tl">
                    <a:srgbClr val="C0C0C0"/>
                  </a:outerShdw>
                </a:effectLst>
                <a:latin typeface="Times New Roman" pitchFamily="18" charset="0"/>
                <a:ea typeface="新細明體" pitchFamily="18" charset="-120"/>
              </a:rPr>
              <a:t>Normalization</a:t>
            </a:r>
            <a:r>
              <a:rPr lang="en-US" altLang="zh-TW" sz="5400" b="1" dirty="0"/>
              <a:t> </a:t>
            </a:r>
            <a:endParaRPr lang="en-US" altLang="zh-TW" sz="5400" b="1" dirty="0" smtClean="0"/>
          </a:p>
          <a:p>
            <a:pPr marL="0" lvl="2">
              <a:lnSpc>
                <a:spcPct val="90000"/>
              </a:lnSpc>
            </a:pPr>
            <a:r>
              <a:rPr lang="en-US" altLang="zh-TW" sz="5400" b="1" dirty="0" smtClean="0"/>
              <a:t>(</a:t>
            </a:r>
            <a:r>
              <a:rPr lang="zh-TW" altLang="zh-TW" sz="5400" b="1" dirty="0"/>
              <a:t>表格正規化</a:t>
            </a:r>
            <a:r>
              <a:rPr lang="en-US" altLang="zh-TW" sz="5400" b="1" dirty="0" smtClean="0"/>
              <a:t>)</a:t>
            </a:r>
            <a:r>
              <a:rPr lang="en-US" altLang="zh-TW" sz="5400" b="1" dirty="0">
                <a:latin typeface="Times New Roman" charset="0"/>
                <a:ea typeface="新細明體" charset="-120"/>
              </a:rPr>
              <a:t/>
            </a:r>
            <a:br>
              <a:rPr lang="en-US" altLang="zh-TW" sz="5400" b="1" dirty="0">
                <a:latin typeface="Times New Roman" charset="0"/>
                <a:ea typeface="新細明體" charset="-120"/>
              </a:rPr>
            </a:br>
            <a:r>
              <a:rPr lang="en-US" altLang="zh-TW" sz="7200" dirty="0">
                <a:effectLst>
                  <a:outerShdw blurRad="38100" dist="38100" dir="2700000" algn="tl">
                    <a:srgbClr val="C0C0C0"/>
                  </a:outerShdw>
                </a:effectLst>
                <a:ea typeface="新細明體" charset="-120"/>
              </a:rPr>
              <a:t/>
            </a:r>
            <a:br>
              <a:rPr lang="en-US" altLang="zh-TW" sz="7200" dirty="0">
                <a:effectLst>
                  <a:outerShdw blurRad="38100" dist="38100" dir="2700000" algn="tl">
                    <a:srgbClr val="C0C0C0"/>
                  </a:outerShdw>
                </a:effectLst>
                <a:ea typeface="新細明體" charset="-120"/>
              </a:rPr>
            </a:br>
            <a:endParaRPr lang="en-US" altLang="zh-TW" sz="7200" dirty="0">
              <a:effectLst>
                <a:outerShdw blurRad="38100" dist="38100" dir="2700000" algn="tl">
                  <a:srgbClr val="C0C0C0"/>
                </a:outerShdw>
              </a:effectLst>
              <a:ea typeface="新細明體" charset="-120"/>
            </a:endParaRPr>
          </a:p>
        </p:txBody>
      </p:sp>
      <p:sp>
        <p:nvSpPr>
          <p:cNvPr id="3" name="投影片編號版面配置區 2"/>
          <p:cNvSpPr>
            <a:spLocks noGrp="1"/>
          </p:cNvSpPr>
          <p:nvPr>
            <p:ph type="sldNum" sz="quarter" idx="11"/>
          </p:nvPr>
        </p:nvSpPr>
        <p:spPr/>
        <p:txBody>
          <a:bodyPr/>
          <a:lstStyle/>
          <a:p>
            <a:r>
              <a:rPr lang="en-US" altLang="zh-TW" smtClean="0"/>
              <a:t>7-</a:t>
            </a:r>
            <a:fld id="{4AA4DA62-075D-426A-890B-EA9FFEA8A3BA}" type="slidenum">
              <a:rPr lang="en-US" altLang="zh-TW" smtClean="0"/>
              <a:pPr/>
              <a:t>1</a:t>
            </a:fld>
            <a:endParaRPr lang="en-US" altLang="zh-TW"/>
          </a:p>
        </p:txBody>
      </p:sp>
    </p:spTree>
    <p:extLst>
      <p:ext uri="{BB962C8B-B14F-4D97-AF65-F5344CB8AC3E}">
        <p14:creationId xmlns:p14="http://schemas.microsoft.com/office/powerpoint/2010/main" val="100637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p:txBody>
          <a:bodyPr/>
          <a:lstStyle/>
          <a:p>
            <a:r>
              <a:rPr lang="en-US" altLang="zh-TW"/>
              <a:t>7-</a:t>
            </a:r>
            <a:fld id="{2AD47FAA-7094-43E2-BE10-CEDEEFEA1140}" type="slidenum">
              <a:rPr lang="en-US" altLang="zh-TW"/>
              <a:pPr/>
              <a:t>10</a:t>
            </a:fld>
            <a:endParaRPr lang="en-US" altLang="zh-TW"/>
          </a:p>
        </p:txBody>
      </p:sp>
      <p:sp>
        <p:nvSpPr>
          <p:cNvPr id="30724" name="Rectangle 4"/>
          <p:cNvSpPr>
            <a:spLocks noGrp="1" noChangeArrowheads="1"/>
          </p:cNvSpPr>
          <p:nvPr>
            <p:ph type="ctrTitle"/>
          </p:nvPr>
        </p:nvSpPr>
        <p:spPr>
          <a:xfrm>
            <a:off x="742950" y="2636912"/>
            <a:ext cx="8420100" cy="1143000"/>
          </a:xfrm>
        </p:spPr>
        <p:txBody>
          <a:bodyPr/>
          <a:lstStyle/>
          <a:p>
            <a:r>
              <a:rPr lang="en-US" altLang="zh-TW" dirty="0"/>
              <a:t>7.2  Functional Dependency</a:t>
            </a:r>
          </a:p>
        </p:txBody>
      </p:sp>
      <p:sp>
        <p:nvSpPr>
          <p:cNvPr id="30726" name="Rectangle 6"/>
          <p:cNvSpPr>
            <a:spLocks noGrp="1" noChangeArrowheads="1"/>
          </p:cNvSpPr>
          <p:nvPr>
            <p:ph type="subTitle" idx="1"/>
          </p:nvPr>
        </p:nvSpPr>
        <p:spPr>
          <a:xfrm>
            <a:off x="2720975" y="3860800"/>
            <a:ext cx="6192838" cy="1752600"/>
          </a:xfrm>
          <a:noFill/>
          <a:ln/>
        </p:spPr>
        <p:txBody>
          <a:bodyPr/>
          <a:lstStyle/>
          <a:p>
            <a:pPr algn="l">
              <a:buFont typeface="Wingdings" pitchFamily="2" charset="2"/>
              <a:buChar char="q"/>
            </a:pPr>
            <a:r>
              <a:rPr lang="en-US" altLang="zh-TW" sz="2000"/>
              <a:t>  Functional Dependency (FD)</a:t>
            </a:r>
          </a:p>
          <a:p>
            <a:pPr algn="l">
              <a:buFont typeface="Wingdings" pitchFamily="2" charset="2"/>
              <a:buChar char="q"/>
            </a:pPr>
            <a:r>
              <a:rPr lang="en-US" altLang="zh-TW" sz="2000"/>
              <a:t>  Fully Functional Dependency (FFD)</a:t>
            </a:r>
          </a:p>
        </p:txBody>
      </p:sp>
      <p:sp>
        <p:nvSpPr>
          <p:cNvPr id="2" name="頁尾版面配置區 1"/>
          <p:cNvSpPr>
            <a:spLocks noGrp="1"/>
          </p:cNvSpPr>
          <p:nvPr>
            <p:ph type="ftr" sz="quarter" idx="3"/>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1443887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投影片編號版面配置區 4"/>
          <p:cNvSpPr>
            <a:spLocks noGrp="1"/>
          </p:cNvSpPr>
          <p:nvPr>
            <p:ph type="sldNum" sz="quarter" idx="11"/>
          </p:nvPr>
        </p:nvSpPr>
        <p:spPr/>
        <p:txBody>
          <a:bodyPr/>
          <a:lstStyle/>
          <a:p>
            <a:r>
              <a:rPr lang="en-US" altLang="zh-TW"/>
              <a:t>7-</a:t>
            </a:r>
            <a:fld id="{84C79123-48B7-49EB-B4AD-A283770A41AE}" type="slidenum">
              <a:rPr lang="en-US" altLang="zh-TW"/>
              <a:pPr/>
              <a:t>11</a:t>
            </a:fld>
            <a:endParaRPr lang="en-US" altLang="zh-TW"/>
          </a:p>
        </p:txBody>
      </p:sp>
      <p:sp>
        <p:nvSpPr>
          <p:cNvPr id="29698" name="Rectangle 2"/>
          <p:cNvSpPr>
            <a:spLocks noGrp="1" noChangeArrowheads="1"/>
          </p:cNvSpPr>
          <p:nvPr>
            <p:ph type="title"/>
          </p:nvPr>
        </p:nvSpPr>
        <p:spPr/>
        <p:txBody>
          <a:bodyPr/>
          <a:lstStyle/>
          <a:p>
            <a:r>
              <a:rPr lang="en-US" altLang="zh-TW"/>
              <a:t>Functional Dependency</a:t>
            </a:r>
          </a:p>
        </p:txBody>
      </p:sp>
      <p:sp>
        <p:nvSpPr>
          <p:cNvPr id="29699" name="Rectangle 3"/>
          <p:cNvSpPr>
            <a:spLocks noGrp="1" noChangeArrowheads="1"/>
          </p:cNvSpPr>
          <p:nvPr>
            <p:ph type="body" idx="1"/>
          </p:nvPr>
        </p:nvSpPr>
        <p:spPr/>
        <p:txBody>
          <a:bodyPr/>
          <a:lstStyle/>
          <a:p>
            <a:pPr lvl="1">
              <a:lnSpc>
                <a:spcPct val="130000"/>
              </a:lnSpc>
            </a:pPr>
            <a:r>
              <a:rPr lang="en-US" altLang="zh-TW" dirty="0"/>
              <a:t>Functional Dependency</a:t>
            </a:r>
          </a:p>
          <a:p>
            <a:pPr lvl="2">
              <a:lnSpc>
                <a:spcPct val="110000"/>
              </a:lnSpc>
            </a:pPr>
            <a:r>
              <a:rPr lang="en-US" altLang="zh-TW" dirty="0" err="1"/>
              <a:t>Def</a:t>
            </a:r>
            <a:r>
              <a:rPr lang="en-US" altLang="zh-TW" dirty="0"/>
              <a:t>: Given a relation </a:t>
            </a:r>
            <a:r>
              <a:rPr lang="en-US" altLang="zh-TW" b="1" i="1" dirty="0"/>
              <a:t>R</a:t>
            </a:r>
            <a:r>
              <a:rPr lang="en-US" altLang="zh-TW" dirty="0"/>
              <a:t>, </a:t>
            </a:r>
            <a:r>
              <a:rPr lang="en-US" altLang="zh-TW" b="1" i="1" u="sng" dirty="0"/>
              <a:t>R.Y</a:t>
            </a:r>
            <a:r>
              <a:rPr lang="en-US" altLang="zh-TW" u="sng" dirty="0"/>
              <a:t>  is functionally dependent on  </a:t>
            </a:r>
            <a:r>
              <a:rPr lang="en-US" altLang="zh-TW" b="1" i="1" u="sng" dirty="0"/>
              <a:t>R.X</a:t>
            </a:r>
            <a:r>
              <a:rPr lang="en-US" altLang="zh-TW" dirty="0"/>
              <a:t>  </a:t>
            </a:r>
            <a:r>
              <a:rPr lang="en-US" altLang="zh-TW" i="1" dirty="0" err="1"/>
              <a:t>iff</a:t>
            </a:r>
            <a:r>
              <a:rPr lang="en-US" altLang="zh-TW" i="1" dirty="0"/>
              <a:t>  </a:t>
            </a:r>
            <a:r>
              <a:rPr lang="en-US" altLang="zh-TW" dirty="0"/>
              <a:t>each </a:t>
            </a:r>
            <a:r>
              <a:rPr lang="en-US" altLang="zh-TW" b="1" i="1" dirty="0"/>
              <a:t>X</a:t>
            </a:r>
            <a:r>
              <a:rPr lang="en-US" altLang="zh-TW" dirty="0"/>
              <a:t>-value has associated with it precisely one </a:t>
            </a:r>
            <a:r>
              <a:rPr lang="en-US" altLang="zh-TW" b="1" i="1" dirty="0"/>
              <a:t>Y</a:t>
            </a:r>
            <a:r>
              <a:rPr lang="en-US" altLang="zh-TW" dirty="0"/>
              <a:t>-value (at any time). </a:t>
            </a:r>
          </a:p>
          <a:p>
            <a:pPr lvl="2">
              <a:lnSpc>
                <a:spcPct val="110000"/>
              </a:lnSpc>
            </a:pPr>
            <a:r>
              <a:rPr lang="en-US" altLang="zh-TW" dirty="0"/>
              <a:t>Note:</a:t>
            </a:r>
            <a:r>
              <a:rPr lang="en-US" altLang="zh-TW" b="1" i="1" dirty="0"/>
              <a:t> X, Y </a:t>
            </a:r>
            <a:r>
              <a:rPr lang="en-US" altLang="zh-TW" dirty="0"/>
              <a:t>may be the composite attributes.</a:t>
            </a:r>
          </a:p>
          <a:p>
            <a:pPr lvl="1">
              <a:lnSpc>
                <a:spcPct val="110000"/>
              </a:lnSpc>
            </a:pPr>
            <a:r>
              <a:rPr lang="en-US" altLang="zh-TW" dirty="0"/>
              <a:t>Notation:</a:t>
            </a:r>
          </a:p>
          <a:p>
            <a:pPr lvl="3">
              <a:lnSpc>
                <a:spcPct val="110000"/>
              </a:lnSpc>
              <a:buFontTx/>
              <a:buNone/>
            </a:pPr>
            <a:r>
              <a:rPr lang="en-US" altLang="zh-TW" sz="1800" dirty="0"/>
              <a:t>R.X          R.Y</a:t>
            </a:r>
          </a:p>
          <a:p>
            <a:pPr>
              <a:buFont typeface="Wingdings" pitchFamily="2" charset="2"/>
              <a:buNone/>
            </a:pPr>
            <a:r>
              <a:rPr lang="en-US" altLang="zh-TW" sz="2500" b="1" i="1" dirty="0"/>
              <a:t>                  </a:t>
            </a:r>
            <a:r>
              <a:rPr lang="en-US" altLang="zh-TW" sz="2000" i="1" dirty="0"/>
              <a:t>read as "R.X functionally </a:t>
            </a:r>
            <a:r>
              <a:rPr lang="en-US" altLang="zh-TW" sz="2000" i="1" u="sng" dirty="0"/>
              <a:t>determines</a:t>
            </a:r>
            <a:r>
              <a:rPr lang="en-US" altLang="zh-TW" sz="2000" i="1" dirty="0"/>
              <a:t> R.Y"</a:t>
            </a:r>
            <a:r>
              <a:rPr lang="en-US" altLang="zh-TW" sz="2000" dirty="0"/>
              <a:t> </a:t>
            </a:r>
          </a:p>
          <a:p>
            <a:pPr>
              <a:buFont typeface="Wingdings" pitchFamily="2" charset="2"/>
              <a:buNone/>
            </a:pPr>
            <a:endParaRPr lang="en-US" altLang="zh-TW" sz="2000" dirty="0"/>
          </a:p>
          <a:p>
            <a:endParaRPr lang="en-US" altLang="zh-TW" dirty="0"/>
          </a:p>
        </p:txBody>
      </p:sp>
      <p:sp>
        <p:nvSpPr>
          <p:cNvPr id="29700" name="Oval 4"/>
          <p:cNvSpPr>
            <a:spLocks noChangeArrowheads="1"/>
          </p:cNvSpPr>
          <p:nvPr/>
        </p:nvSpPr>
        <p:spPr bwMode="auto">
          <a:xfrm>
            <a:off x="4881563" y="3738563"/>
            <a:ext cx="457200" cy="914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01" name="Text Box 5"/>
          <p:cNvSpPr txBox="1">
            <a:spLocks noChangeArrowheads="1"/>
          </p:cNvSpPr>
          <p:nvPr/>
        </p:nvSpPr>
        <p:spPr bwMode="auto">
          <a:xfrm>
            <a:off x="4957763" y="3738563"/>
            <a:ext cx="381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200" b="1">
                <a:latin typeface="Times New Roman" charset="0"/>
                <a:ea typeface="新細明體" charset="-120"/>
              </a:rPr>
              <a:t>.</a:t>
            </a:r>
          </a:p>
          <a:p>
            <a:pPr eaLnBrk="0" hangingPunct="0">
              <a:spcBef>
                <a:spcPct val="50000"/>
              </a:spcBef>
            </a:pPr>
            <a:r>
              <a:rPr lang="en-US" altLang="zh-TW" sz="1200" b="1">
                <a:latin typeface="Times New Roman" charset="0"/>
                <a:ea typeface="新細明體" charset="-120"/>
              </a:rPr>
              <a:t>.</a:t>
            </a:r>
          </a:p>
          <a:p>
            <a:pPr eaLnBrk="0" hangingPunct="0">
              <a:spcBef>
                <a:spcPct val="50000"/>
              </a:spcBef>
            </a:pPr>
            <a:r>
              <a:rPr lang="en-US" altLang="zh-TW" sz="1200" b="1">
                <a:latin typeface="Times New Roman" charset="0"/>
                <a:ea typeface="新細明體" charset="-120"/>
              </a:rPr>
              <a:t>.</a:t>
            </a:r>
          </a:p>
        </p:txBody>
      </p:sp>
      <p:sp>
        <p:nvSpPr>
          <p:cNvPr id="29702" name="Text Box 6"/>
          <p:cNvSpPr txBox="1">
            <a:spLocks noChangeArrowheads="1"/>
          </p:cNvSpPr>
          <p:nvPr/>
        </p:nvSpPr>
        <p:spPr bwMode="auto">
          <a:xfrm>
            <a:off x="5719763" y="3738563"/>
            <a:ext cx="457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200" b="1">
                <a:latin typeface="Times New Roman" charset="0"/>
                <a:ea typeface="新細明體" charset="-120"/>
              </a:rPr>
              <a:t>.</a:t>
            </a:r>
          </a:p>
          <a:p>
            <a:pPr eaLnBrk="0" hangingPunct="0">
              <a:spcBef>
                <a:spcPct val="50000"/>
              </a:spcBef>
            </a:pPr>
            <a:r>
              <a:rPr lang="en-US" altLang="zh-TW" sz="1200" b="1">
                <a:latin typeface="Times New Roman" charset="0"/>
                <a:ea typeface="新細明體" charset="-120"/>
              </a:rPr>
              <a:t>.</a:t>
            </a:r>
          </a:p>
        </p:txBody>
      </p:sp>
      <p:sp>
        <p:nvSpPr>
          <p:cNvPr id="29703" name="Line 7"/>
          <p:cNvSpPr>
            <a:spLocks noChangeShapeType="1"/>
          </p:cNvSpPr>
          <p:nvPr/>
        </p:nvSpPr>
        <p:spPr bwMode="auto">
          <a:xfrm>
            <a:off x="5186363" y="3890963"/>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704" name="Line 8"/>
          <p:cNvSpPr>
            <a:spLocks noChangeShapeType="1"/>
          </p:cNvSpPr>
          <p:nvPr/>
        </p:nvSpPr>
        <p:spPr bwMode="auto">
          <a:xfrm>
            <a:off x="5186363" y="4195763"/>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29705" name="Group 9"/>
          <p:cNvGrpSpPr>
            <a:grpSpLocks/>
          </p:cNvGrpSpPr>
          <p:nvPr/>
        </p:nvGrpSpPr>
        <p:grpSpPr bwMode="auto">
          <a:xfrm>
            <a:off x="7905750" y="3213100"/>
            <a:ext cx="1171575" cy="1050925"/>
            <a:chOff x="3457" y="54"/>
            <a:chExt cx="738" cy="662"/>
          </a:xfrm>
        </p:grpSpPr>
        <p:sp>
          <p:nvSpPr>
            <p:cNvPr id="29706" name="Rectangle 10"/>
            <p:cNvSpPr>
              <a:spLocks noChangeArrowheads="1"/>
            </p:cNvSpPr>
            <p:nvPr/>
          </p:nvSpPr>
          <p:spPr bwMode="auto">
            <a:xfrm>
              <a:off x="3457" y="54"/>
              <a:ext cx="738" cy="5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2400" b="1">
                  <a:latin typeface="Times New Roman" charset="0"/>
                  <a:ea typeface="新細明體" charset="-120"/>
                </a:rPr>
                <a:t>R</a:t>
              </a:r>
            </a:p>
            <a:p>
              <a:pPr algn="l" eaLnBrk="0" hangingPunct="0"/>
              <a:r>
                <a:rPr lang="en-US" altLang="zh-TW" sz="2400" b="1">
                  <a:latin typeface="Times New Roman" charset="0"/>
                  <a:ea typeface="新細明體" charset="-120"/>
                </a:rPr>
                <a:t>    </a:t>
              </a:r>
              <a:r>
                <a:rPr lang="en-US" altLang="zh-TW" sz="2000" b="1">
                  <a:latin typeface="Times New Roman" charset="0"/>
                  <a:ea typeface="新細明體" charset="-120"/>
                </a:rPr>
                <a:t>X     Y</a:t>
              </a:r>
            </a:p>
          </p:txBody>
        </p:sp>
        <p:sp>
          <p:nvSpPr>
            <p:cNvPr id="29707" name="Line 11"/>
            <p:cNvSpPr>
              <a:spLocks noChangeShapeType="1"/>
            </p:cNvSpPr>
            <p:nvPr/>
          </p:nvSpPr>
          <p:spPr bwMode="auto">
            <a:xfrm flipV="1">
              <a:off x="3562" y="332"/>
              <a:ext cx="0" cy="3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08" name="Line 12"/>
            <p:cNvSpPr>
              <a:spLocks noChangeShapeType="1"/>
            </p:cNvSpPr>
            <p:nvPr/>
          </p:nvSpPr>
          <p:spPr bwMode="auto">
            <a:xfrm>
              <a:off x="3566" y="336"/>
              <a:ext cx="5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09" name="Line 13"/>
            <p:cNvSpPr>
              <a:spLocks noChangeShapeType="1"/>
            </p:cNvSpPr>
            <p:nvPr/>
          </p:nvSpPr>
          <p:spPr bwMode="auto">
            <a:xfrm>
              <a:off x="4147" y="340"/>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0" name="Line 14"/>
            <p:cNvSpPr>
              <a:spLocks noChangeShapeType="1"/>
            </p:cNvSpPr>
            <p:nvPr/>
          </p:nvSpPr>
          <p:spPr bwMode="auto">
            <a:xfrm>
              <a:off x="3566" y="518"/>
              <a:ext cx="5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1" name="Line 15"/>
            <p:cNvSpPr>
              <a:spLocks noChangeShapeType="1"/>
            </p:cNvSpPr>
            <p:nvPr/>
          </p:nvSpPr>
          <p:spPr bwMode="auto">
            <a:xfrm>
              <a:off x="3696" y="340"/>
              <a:ext cx="0" cy="3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2" name="Line 16"/>
            <p:cNvSpPr>
              <a:spLocks noChangeShapeType="1"/>
            </p:cNvSpPr>
            <p:nvPr/>
          </p:nvSpPr>
          <p:spPr bwMode="auto">
            <a:xfrm>
              <a:off x="3840" y="350"/>
              <a:ext cx="0" cy="3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3" name="Line 17"/>
            <p:cNvSpPr>
              <a:spLocks noChangeShapeType="1"/>
            </p:cNvSpPr>
            <p:nvPr/>
          </p:nvSpPr>
          <p:spPr bwMode="auto">
            <a:xfrm>
              <a:off x="3984" y="340"/>
              <a:ext cx="0" cy="3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9714" name="Line 18"/>
          <p:cNvSpPr>
            <a:spLocks noChangeShapeType="1"/>
          </p:cNvSpPr>
          <p:nvPr/>
        </p:nvSpPr>
        <p:spPr bwMode="auto">
          <a:xfrm>
            <a:off x="2301875" y="4270375"/>
            <a:ext cx="4794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grpSp>
        <p:nvGrpSpPr>
          <p:cNvPr id="21" name="Group 91"/>
          <p:cNvGrpSpPr>
            <a:grpSpLocks/>
          </p:cNvGrpSpPr>
          <p:nvPr/>
        </p:nvGrpSpPr>
        <p:grpSpPr bwMode="auto">
          <a:xfrm>
            <a:off x="6443662" y="4593783"/>
            <a:ext cx="2633663" cy="1431925"/>
            <a:chOff x="615" y="1851"/>
            <a:chExt cx="1659" cy="902"/>
          </a:xfrm>
        </p:grpSpPr>
        <p:grpSp>
          <p:nvGrpSpPr>
            <p:cNvPr id="22" name="Group 92"/>
            <p:cNvGrpSpPr>
              <a:grpSpLocks/>
            </p:cNvGrpSpPr>
            <p:nvPr/>
          </p:nvGrpSpPr>
          <p:grpSpPr bwMode="auto">
            <a:xfrm>
              <a:off x="791" y="1879"/>
              <a:ext cx="1483" cy="874"/>
              <a:chOff x="791" y="1879"/>
              <a:chExt cx="1483" cy="874"/>
            </a:xfrm>
          </p:grpSpPr>
          <p:sp>
            <p:nvSpPr>
              <p:cNvPr id="24" name="Rectangle 93"/>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latin typeface="Times New Roman" charset="0"/>
                    <a:ea typeface="新細明體" charset="-120"/>
                  </a:rPr>
                  <a:t>S#   SNAME    STATUS   CITY</a:t>
                </a:r>
              </a:p>
              <a:p>
                <a:pPr algn="l" eaLnBrk="0" hangingPunct="0"/>
                <a:r>
                  <a:rPr lang="en-US" altLang="zh-TW" sz="1200">
                    <a:latin typeface="Times New Roman" charset="0"/>
                    <a:ea typeface="新細明體" charset="-120"/>
                  </a:rPr>
                  <a:t>S1   Smith            20           London</a:t>
                </a:r>
              </a:p>
              <a:p>
                <a:pPr algn="l" eaLnBrk="0" hangingPunct="0"/>
                <a:r>
                  <a:rPr lang="en-US" altLang="zh-TW" sz="1200">
                    <a:latin typeface="Times New Roman" charset="0"/>
                    <a:ea typeface="新細明體" charset="-120"/>
                  </a:rPr>
                  <a:t>S2   Jones            10            Paris</a:t>
                </a:r>
              </a:p>
              <a:p>
                <a:pPr algn="l" eaLnBrk="0" hangingPunct="0"/>
                <a:r>
                  <a:rPr lang="en-US" altLang="zh-TW" sz="1200">
                    <a:latin typeface="Times New Roman" charset="0"/>
                    <a:ea typeface="新細明體" charset="-120"/>
                  </a:rPr>
                  <a:t>S3   Blake            30            Paris</a:t>
                </a:r>
              </a:p>
              <a:p>
                <a:pPr algn="l" eaLnBrk="0" hangingPunct="0"/>
                <a:r>
                  <a:rPr lang="en-US" altLang="zh-TW" sz="1200">
                    <a:latin typeface="Times New Roman" charset="0"/>
                    <a:ea typeface="新細明體" charset="-120"/>
                  </a:rPr>
                  <a:t>S4   Clark            20           London</a:t>
                </a:r>
              </a:p>
              <a:p>
                <a:pPr algn="l" eaLnBrk="0" hangingPunct="0"/>
                <a:r>
                  <a:rPr lang="en-US" altLang="zh-TW" sz="1200">
                    <a:latin typeface="Times New Roman" charset="0"/>
                    <a:ea typeface="新細明體" charset="-120"/>
                  </a:rPr>
                  <a:t>S5   Adams          30           Athens </a:t>
                </a:r>
              </a:p>
              <a:p>
                <a:pPr algn="l" eaLnBrk="0" latinLnBrk="1" hangingPunct="0"/>
                <a:endParaRPr lang="en-US" altLang="zh-TW" sz="1200">
                  <a:latin typeface="Times New Roman" charset="0"/>
                  <a:ea typeface="新細明體" charset="-120"/>
                </a:endParaRPr>
              </a:p>
            </p:txBody>
          </p:sp>
          <p:sp>
            <p:nvSpPr>
              <p:cNvPr id="25" name="Rectangle 94"/>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95"/>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96"/>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97"/>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98"/>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99"/>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100"/>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Line 101"/>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Line 102"/>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 name="Rectangle 103"/>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charset="0"/>
                  <a:ea typeface="新細明體" charset="-120"/>
                </a:rPr>
                <a:t>S</a:t>
              </a:r>
            </a:p>
          </p:txBody>
        </p:sp>
      </p:grpSp>
    </p:spTree>
    <p:extLst>
      <p:ext uri="{BB962C8B-B14F-4D97-AF65-F5344CB8AC3E}">
        <p14:creationId xmlns:p14="http://schemas.microsoft.com/office/powerpoint/2010/main" val="662565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投影片編號版面配置區 5"/>
          <p:cNvSpPr>
            <a:spLocks noGrp="1"/>
          </p:cNvSpPr>
          <p:nvPr>
            <p:ph type="sldNum" sz="quarter" idx="11"/>
          </p:nvPr>
        </p:nvSpPr>
        <p:spPr/>
        <p:txBody>
          <a:bodyPr/>
          <a:lstStyle/>
          <a:p>
            <a:r>
              <a:rPr lang="en-US" altLang="zh-TW"/>
              <a:t>7-</a:t>
            </a:r>
            <a:fld id="{AEA5FBED-19A0-41FA-947E-BEF587AC201F}" type="slidenum">
              <a:rPr lang="en-US" altLang="zh-TW"/>
              <a:pPr/>
              <a:t>12</a:t>
            </a:fld>
            <a:endParaRPr lang="en-US" altLang="zh-TW"/>
          </a:p>
        </p:txBody>
      </p:sp>
      <p:sp>
        <p:nvSpPr>
          <p:cNvPr id="32836" name="Rectangle 68"/>
          <p:cNvSpPr>
            <a:spLocks noGrp="1" noChangeArrowheads="1"/>
          </p:cNvSpPr>
          <p:nvPr>
            <p:ph type="title"/>
          </p:nvPr>
        </p:nvSpPr>
        <p:spPr>
          <a:xfrm>
            <a:off x="908050" y="381000"/>
            <a:ext cx="8153400" cy="838200"/>
          </a:xfrm>
        </p:spPr>
        <p:txBody>
          <a:bodyPr/>
          <a:lstStyle/>
          <a:p>
            <a:r>
              <a:rPr lang="en-US" altLang="zh-TW"/>
              <a:t>Functional Dependency </a:t>
            </a:r>
            <a:r>
              <a:rPr lang="en-US" altLang="zh-TW" sz="2000" b="0">
                <a:solidFill>
                  <a:schemeClr val="tx1"/>
                </a:solidFill>
                <a:ea typeface="新細明體" charset="-120"/>
              </a:rPr>
              <a:t>(cont.)</a:t>
            </a:r>
          </a:p>
        </p:txBody>
      </p:sp>
      <p:sp>
        <p:nvSpPr>
          <p:cNvPr id="32771" name="Rectangle 3"/>
          <p:cNvSpPr>
            <a:spLocks noGrp="1" noChangeArrowheads="1"/>
          </p:cNvSpPr>
          <p:nvPr>
            <p:ph type="body" sz="half" idx="1"/>
          </p:nvPr>
        </p:nvSpPr>
        <p:spPr>
          <a:xfrm>
            <a:off x="1143000" y="1371600"/>
            <a:ext cx="7132638" cy="4648200"/>
          </a:xfrm>
        </p:spPr>
        <p:txBody>
          <a:bodyPr/>
          <a:lstStyle/>
          <a:p>
            <a:pPr>
              <a:buFont typeface="Wingdings" pitchFamily="2" charset="2"/>
              <a:buNone/>
            </a:pPr>
            <a:r>
              <a:rPr lang="en-US" altLang="zh-TW" sz="2000"/>
              <a:t>&lt;</a:t>
            </a:r>
            <a:r>
              <a:rPr lang="en-US" altLang="zh-TW" sz="2000" b="1"/>
              <a:t>e.g.1&gt;</a:t>
            </a:r>
          </a:p>
          <a:p>
            <a:pPr>
              <a:lnSpc>
                <a:spcPct val="50000"/>
              </a:lnSpc>
              <a:buFont typeface="Wingdings" pitchFamily="2" charset="2"/>
              <a:buNone/>
            </a:pPr>
            <a:r>
              <a:rPr lang="en-US" altLang="zh-TW" sz="2000" b="1" i="1"/>
              <a:t>                    </a:t>
            </a:r>
            <a:r>
              <a:rPr lang="en-US" altLang="zh-TW" sz="2000" b="1"/>
              <a:t>S</a:t>
            </a:r>
          </a:p>
          <a:p>
            <a:pPr>
              <a:lnSpc>
                <a:spcPct val="50000"/>
              </a:lnSpc>
              <a:buFont typeface="Wingdings" pitchFamily="2" charset="2"/>
              <a:buNone/>
            </a:pPr>
            <a:r>
              <a:rPr lang="en-US" altLang="zh-TW" sz="2000"/>
              <a:t>                    S.S#                   S.SNAME</a:t>
            </a:r>
          </a:p>
          <a:p>
            <a:pPr>
              <a:lnSpc>
                <a:spcPct val="50000"/>
              </a:lnSpc>
              <a:buFont typeface="Wingdings" pitchFamily="2" charset="2"/>
              <a:buNone/>
            </a:pPr>
            <a:r>
              <a:rPr lang="en-US" altLang="zh-TW" sz="2000"/>
              <a:t>                    S.S#                   S.STATUS</a:t>
            </a:r>
          </a:p>
          <a:p>
            <a:pPr>
              <a:lnSpc>
                <a:spcPct val="50000"/>
              </a:lnSpc>
              <a:buFont typeface="Wingdings" pitchFamily="2" charset="2"/>
              <a:buNone/>
            </a:pPr>
            <a:r>
              <a:rPr lang="en-US" altLang="zh-TW" sz="2000"/>
              <a:t>                    S.S#                   S.CITY</a:t>
            </a:r>
          </a:p>
          <a:p>
            <a:pPr>
              <a:lnSpc>
                <a:spcPct val="50000"/>
              </a:lnSpc>
              <a:buFont typeface="Wingdings" pitchFamily="2" charset="2"/>
              <a:buNone/>
            </a:pPr>
            <a:r>
              <a:rPr lang="en-US" altLang="zh-TW" sz="2000"/>
              <a:t>                    S.STATUS         S.CITY</a:t>
            </a:r>
          </a:p>
          <a:p>
            <a:pPr>
              <a:lnSpc>
                <a:spcPct val="50000"/>
              </a:lnSpc>
              <a:buFont typeface="Wingdings" pitchFamily="2" charset="2"/>
              <a:buNone/>
            </a:pPr>
            <a:endParaRPr lang="en-US" altLang="zh-TW" sz="2000" i="1"/>
          </a:p>
          <a:p>
            <a:pPr>
              <a:lnSpc>
                <a:spcPct val="50000"/>
              </a:lnSpc>
              <a:buFont typeface="Wingdings" pitchFamily="2" charset="2"/>
              <a:buNone/>
            </a:pPr>
            <a:r>
              <a:rPr lang="en-US" altLang="zh-TW" sz="2000"/>
              <a:t>       </a:t>
            </a:r>
            <a:r>
              <a:rPr lang="en-US" altLang="zh-TW" sz="2000" b="1"/>
              <a:t>FD Diagram:</a:t>
            </a:r>
            <a:endParaRPr lang="en-US" altLang="zh-TW" sz="2000"/>
          </a:p>
          <a:p>
            <a:endParaRPr lang="en-US" altLang="zh-TW" sz="2000"/>
          </a:p>
        </p:txBody>
      </p:sp>
      <p:grpSp>
        <p:nvGrpSpPr>
          <p:cNvPr id="32858" name="Group 90"/>
          <p:cNvGrpSpPr>
            <a:grpSpLocks/>
          </p:cNvGrpSpPr>
          <p:nvPr/>
        </p:nvGrpSpPr>
        <p:grpSpPr bwMode="auto">
          <a:xfrm>
            <a:off x="3235325" y="2209800"/>
            <a:ext cx="965200" cy="962025"/>
            <a:chOff x="2038" y="1392"/>
            <a:chExt cx="608" cy="606"/>
          </a:xfrm>
        </p:grpSpPr>
        <p:sp>
          <p:nvSpPr>
            <p:cNvPr id="32839" name="Line 71"/>
            <p:cNvSpPr>
              <a:spLocks noChangeShapeType="1"/>
            </p:cNvSpPr>
            <p:nvPr/>
          </p:nvSpPr>
          <p:spPr bwMode="auto">
            <a:xfrm>
              <a:off x="2038" y="1392"/>
              <a:ext cx="43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40" name="Line 72"/>
            <p:cNvSpPr>
              <a:spLocks noChangeShapeType="1"/>
            </p:cNvSpPr>
            <p:nvPr/>
          </p:nvSpPr>
          <p:spPr bwMode="auto">
            <a:xfrm>
              <a:off x="2352" y="1968"/>
              <a:ext cx="294"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41" name="Line 73"/>
            <p:cNvSpPr>
              <a:spLocks noChangeShapeType="1"/>
            </p:cNvSpPr>
            <p:nvPr/>
          </p:nvSpPr>
          <p:spPr bwMode="auto">
            <a:xfrm flipH="1">
              <a:off x="2448" y="1920"/>
              <a:ext cx="72" cy="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43" name="Line 75"/>
            <p:cNvSpPr>
              <a:spLocks noChangeShapeType="1"/>
            </p:cNvSpPr>
            <p:nvPr/>
          </p:nvSpPr>
          <p:spPr bwMode="auto">
            <a:xfrm>
              <a:off x="2038" y="1776"/>
              <a:ext cx="43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44" name="Line 76"/>
            <p:cNvSpPr>
              <a:spLocks noChangeShapeType="1"/>
            </p:cNvSpPr>
            <p:nvPr/>
          </p:nvSpPr>
          <p:spPr bwMode="auto">
            <a:xfrm>
              <a:off x="2038" y="1584"/>
              <a:ext cx="43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32845" name="Group 77"/>
          <p:cNvGrpSpPr>
            <a:grpSpLocks/>
          </p:cNvGrpSpPr>
          <p:nvPr/>
        </p:nvGrpSpPr>
        <p:grpSpPr bwMode="auto">
          <a:xfrm>
            <a:off x="2216150" y="4365625"/>
            <a:ext cx="4394200" cy="1254125"/>
            <a:chOff x="913" y="4552"/>
            <a:chExt cx="2768" cy="790"/>
          </a:xfrm>
        </p:grpSpPr>
        <p:sp>
          <p:nvSpPr>
            <p:cNvPr id="32846" name="Rectangle 78"/>
            <p:cNvSpPr>
              <a:spLocks noChangeArrowheads="1"/>
            </p:cNvSpPr>
            <p:nvPr/>
          </p:nvSpPr>
          <p:spPr bwMode="auto">
            <a:xfrm>
              <a:off x="913" y="4554"/>
              <a:ext cx="980" cy="2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a:t>
              </a:r>
            </a:p>
          </p:txBody>
        </p:sp>
        <p:sp>
          <p:nvSpPr>
            <p:cNvPr id="32847" name="Rectangle 79"/>
            <p:cNvSpPr>
              <a:spLocks noChangeArrowheads="1"/>
            </p:cNvSpPr>
            <p:nvPr/>
          </p:nvSpPr>
          <p:spPr bwMode="auto">
            <a:xfrm>
              <a:off x="945" y="5140"/>
              <a:ext cx="980" cy="2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SNAME</a:t>
              </a:r>
            </a:p>
          </p:txBody>
        </p:sp>
        <p:sp>
          <p:nvSpPr>
            <p:cNvPr id="32848" name="Rectangle 80"/>
            <p:cNvSpPr>
              <a:spLocks noChangeArrowheads="1"/>
            </p:cNvSpPr>
            <p:nvPr/>
          </p:nvSpPr>
          <p:spPr bwMode="auto">
            <a:xfrm>
              <a:off x="2701" y="5130"/>
              <a:ext cx="980" cy="2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CITY</a:t>
              </a:r>
            </a:p>
          </p:txBody>
        </p:sp>
        <p:sp>
          <p:nvSpPr>
            <p:cNvPr id="32849" name="Rectangle 81"/>
            <p:cNvSpPr>
              <a:spLocks noChangeArrowheads="1"/>
            </p:cNvSpPr>
            <p:nvPr/>
          </p:nvSpPr>
          <p:spPr bwMode="auto">
            <a:xfrm>
              <a:off x="2699" y="4552"/>
              <a:ext cx="980" cy="2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STATUS</a:t>
              </a:r>
            </a:p>
          </p:txBody>
        </p:sp>
        <p:sp>
          <p:nvSpPr>
            <p:cNvPr id="32850" name="Line 82"/>
            <p:cNvSpPr>
              <a:spLocks noChangeShapeType="1"/>
            </p:cNvSpPr>
            <p:nvPr/>
          </p:nvSpPr>
          <p:spPr bwMode="auto">
            <a:xfrm>
              <a:off x="1919" y="4646"/>
              <a:ext cx="7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51" name="Line 83"/>
            <p:cNvSpPr>
              <a:spLocks noChangeShapeType="1"/>
            </p:cNvSpPr>
            <p:nvPr/>
          </p:nvSpPr>
          <p:spPr bwMode="auto">
            <a:xfrm>
              <a:off x="1953" y="5240"/>
              <a:ext cx="7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52" name="Line 84"/>
            <p:cNvSpPr>
              <a:spLocks noChangeShapeType="1"/>
            </p:cNvSpPr>
            <p:nvPr/>
          </p:nvSpPr>
          <p:spPr bwMode="auto">
            <a:xfrm>
              <a:off x="1411" y="4784"/>
              <a:ext cx="0" cy="34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53" name="Line 85"/>
            <p:cNvSpPr>
              <a:spLocks noChangeShapeType="1"/>
            </p:cNvSpPr>
            <p:nvPr/>
          </p:nvSpPr>
          <p:spPr bwMode="auto">
            <a:xfrm>
              <a:off x="1933" y="4714"/>
              <a:ext cx="770" cy="4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54" name="Line 86"/>
            <p:cNvSpPr>
              <a:spLocks noChangeShapeType="1"/>
            </p:cNvSpPr>
            <p:nvPr/>
          </p:nvSpPr>
          <p:spPr bwMode="auto">
            <a:xfrm flipV="1">
              <a:off x="1943" y="4718"/>
              <a:ext cx="730" cy="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32859" name="Group 91"/>
          <p:cNvGrpSpPr>
            <a:grpSpLocks/>
          </p:cNvGrpSpPr>
          <p:nvPr/>
        </p:nvGrpSpPr>
        <p:grpSpPr bwMode="auto">
          <a:xfrm>
            <a:off x="6019800" y="2057400"/>
            <a:ext cx="2633663" cy="1431925"/>
            <a:chOff x="615" y="1851"/>
            <a:chExt cx="1659" cy="902"/>
          </a:xfrm>
        </p:grpSpPr>
        <p:grpSp>
          <p:nvGrpSpPr>
            <p:cNvPr id="32860" name="Group 92"/>
            <p:cNvGrpSpPr>
              <a:grpSpLocks/>
            </p:cNvGrpSpPr>
            <p:nvPr/>
          </p:nvGrpSpPr>
          <p:grpSpPr bwMode="auto">
            <a:xfrm>
              <a:off x="791" y="1879"/>
              <a:ext cx="1483" cy="874"/>
              <a:chOff x="791" y="1879"/>
              <a:chExt cx="1483" cy="874"/>
            </a:xfrm>
          </p:grpSpPr>
          <p:sp>
            <p:nvSpPr>
              <p:cNvPr id="32861" name="Rectangle 93"/>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latin typeface="Times New Roman" charset="0"/>
                    <a:ea typeface="新細明體" charset="-120"/>
                  </a:rPr>
                  <a:t>S#   SNAME    STATUS   CITY</a:t>
                </a:r>
              </a:p>
              <a:p>
                <a:pPr algn="l" eaLnBrk="0" hangingPunct="0"/>
                <a:r>
                  <a:rPr lang="en-US" altLang="zh-TW" sz="1200">
                    <a:latin typeface="Times New Roman" charset="0"/>
                    <a:ea typeface="新細明體" charset="-120"/>
                  </a:rPr>
                  <a:t>S1   Smith            20           London</a:t>
                </a:r>
              </a:p>
              <a:p>
                <a:pPr algn="l" eaLnBrk="0" hangingPunct="0"/>
                <a:r>
                  <a:rPr lang="en-US" altLang="zh-TW" sz="1200">
                    <a:latin typeface="Times New Roman" charset="0"/>
                    <a:ea typeface="新細明體" charset="-120"/>
                  </a:rPr>
                  <a:t>S2   Jones            10            Paris</a:t>
                </a:r>
              </a:p>
              <a:p>
                <a:pPr algn="l" eaLnBrk="0" hangingPunct="0"/>
                <a:r>
                  <a:rPr lang="en-US" altLang="zh-TW" sz="1200">
                    <a:latin typeface="Times New Roman" charset="0"/>
                    <a:ea typeface="新細明體" charset="-120"/>
                  </a:rPr>
                  <a:t>S3   Blake            30            Paris</a:t>
                </a:r>
              </a:p>
              <a:p>
                <a:pPr algn="l" eaLnBrk="0" hangingPunct="0"/>
                <a:r>
                  <a:rPr lang="en-US" altLang="zh-TW" sz="1200">
                    <a:latin typeface="Times New Roman" charset="0"/>
                    <a:ea typeface="新細明體" charset="-120"/>
                  </a:rPr>
                  <a:t>S4   Clark            20           London</a:t>
                </a:r>
              </a:p>
              <a:p>
                <a:pPr algn="l" eaLnBrk="0" hangingPunct="0"/>
                <a:r>
                  <a:rPr lang="en-US" altLang="zh-TW" sz="1200">
                    <a:latin typeface="Times New Roman" charset="0"/>
                    <a:ea typeface="新細明體" charset="-120"/>
                  </a:rPr>
                  <a:t>S5   Adams          30           Athens </a:t>
                </a:r>
              </a:p>
              <a:p>
                <a:pPr algn="l" eaLnBrk="0" latinLnBrk="1" hangingPunct="0"/>
                <a:endParaRPr lang="en-US" altLang="zh-TW" sz="1200">
                  <a:latin typeface="Times New Roman" charset="0"/>
                  <a:ea typeface="新細明體" charset="-120"/>
                </a:endParaRPr>
              </a:p>
            </p:txBody>
          </p:sp>
          <p:sp>
            <p:nvSpPr>
              <p:cNvPr id="32862" name="Rectangle 94"/>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63" name="Line 95"/>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64" name="Line 96"/>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65" name="Line 97"/>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66" name="Line 98"/>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67" name="Line 99"/>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68" name="Line 100"/>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69" name="Line 101"/>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70" name="Line 102"/>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2871" name="Rectangle 103"/>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charset="0"/>
                  <a:ea typeface="新細明體" charset="-120"/>
                </a:rPr>
                <a:t>S</a:t>
              </a:r>
            </a:p>
          </p:txBody>
        </p:sp>
      </p:grpSp>
      <p:sp>
        <p:nvSpPr>
          <p:cNvPr id="32873" name="Text Box 105"/>
          <p:cNvSpPr txBox="1">
            <a:spLocks noChangeArrowheads="1"/>
          </p:cNvSpPr>
          <p:nvPr/>
        </p:nvSpPr>
        <p:spPr bwMode="auto">
          <a:xfrm>
            <a:off x="6003925" y="3429000"/>
            <a:ext cx="37941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1400">
                <a:latin typeface="Times New Roman" charset="0"/>
              </a:rPr>
              <a:t>Note: Assume STATUS is some factor of Supplier</a:t>
            </a:r>
            <a:br>
              <a:rPr lang="en-US" altLang="zh-TW" sz="1400">
                <a:latin typeface="Times New Roman" charset="0"/>
              </a:rPr>
            </a:br>
            <a:r>
              <a:rPr lang="en-US" altLang="zh-TW" sz="1400">
                <a:latin typeface="Times New Roman" charset="0"/>
              </a:rPr>
              <a:t>          and no any relationship with CITY.</a:t>
            </a:r>
          </a:p>
        </p:txBody>
      </p:sp>
      <p:sp>
        <p:nvSpPr>
          <p:cNvPr id="36" name="頁尾版面配置區 3"/>
          <p:cNvSpPr txBox="1">
            <a:spLocks/>
          </p:cNvSpPr>
          <p:nvPr/>
        </p:nvSpPr>
        <p:spPr bwMode="auto">
          <a:xfrm>
            <a:off x="3368824" y="621216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TW"/>
            </a:defPPr>
            <a:lvl1pPr algn="ctr" rtl="0" fontAlgn="base">
              <a:spcBef>
                <a:spcPct val="0"/>
              </a:spcBef>
              <a:spcAft>
                <a:spcPct val="0"/>
              </a:spcAft>
              <a:defRPr kumimoji="1" sz="1200" b="0" kern="1200">
                <a:solidFill>
                  <a:schemeClr val="tx1"/>
                </a:solidFill>
                <a:latin typeface="+mn-lt"/>
                <a:ea typeface="新細明體" pitchFamily="18" charset="-120"/>
                <a:cs typeface="+mn-cs"/>
              </a:defRPr>
            </a:lvl1pPr>
            <a:lvl2pPr marL="457200" algn="ctr" rtl="0" fontAlgn="base">
              <a:spcBef>
                <a:spcPct val="0"/>
              </a:spcBef>
              <a:spcAft>
                <a:spcPct val="0"/>
              </a:spcAft>
              <a:defRPr kumimoji="1" kern="1200">
                <a:solidFill>
                  <a:schemeClr val="tx1"/>
                </a:solidFill>
                <a:latin typeface="Arial" charset="0"/>
                <a:ea typeface="標楷體" pitchFamily="65" charset="-120"/>
                <a:cs typeface="+mn-cs"/>
              </a:defRPr>
            </a:lvl2pPr>
            <a:lvl3pPr marL="914400" algn="ctr"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ctr"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ctr"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a:lstStyle>
          <a:p>
            <a:r>
              <a:rPr lang="en-US" altLang="zh-TW" smtClean="0"/>
              <a:t>Unit 7   Normalization</a:t>
            </a:r>
            <a:endParaRPr lang="en-US" altLang="zh-TW" dirty="0" smtClean="0"/>
          </a:p>
        </p:txBody>
      </p:sp>
    </p:spTree>
    <p:extLst>
      <p:ext uri="{BB962C8B-B14F-4D97-AF65-F5344CB8AC3E}">
        <p14:creationId xmlns:p14="http://schemas.microsoft.com/office/powerpoint/2010/main" val="976992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投影片編號版面配置區 4"/>
          <p:cNvSpPr>
            <a:spLocks noGrp="1"/>
          </p:cNvSpPr>
          <p:nvPr>
            <p:ph type="sldNum" sz="quarter" idx="11"/>
          </p:nvPr>
        </p:nvSpPr>
        <p:spPr/>
        <p:txBody>
          <a:bodyPr/>
          <a:lstStyle/>
          <a:p>
            <a:r>
              <a:rPr lang="en-US" altLang="zh-TW"/>
              <a:t>7-</a:t>
            </a:r>
            <a:fld id="{82ED2542-40E8-4A83-B418-C32B59B96D43}" type="slidenum">
              <a:rPr lang="en-US" altLang="zh-TW"/>
              <a:pPr/>
              <a:t>13</a:t>
            </a:fld>
            <a:endParaRPr lang="en-US" altLang="zh-TW"/>
          </a:p>
        </p:txBody>
      </p:sp>
      <p:sp>
        <p:nvSpPr>
          <p:cNvPr id="36866" name="Rectangle 2"/>
          <p:cNvSpPr>
            <a:spLocks noGrp="1" noChangeArrowheads="1"/>
          </p:cNvSpPr>
          <p:nvPr>
            <p:ph type="title"/>
          </p:nvPr>
        </p:nvSpPr>
        <p:spPr/>
        <p:txBody>
          <a:bodyPr/>
          <a:lstStyle/>
          <a:p>
            <a:r>
              <a:rPr lang="en-US" altLang="zh-TW"/>
              <a:t>Functional Dependency </a:t>
            </a:r>
            <a:r>
              <a:rPr lang="en-US" altLang="zh-TW" sz="2000" b="0">
                <a:solidFill>
                  <a:schemeClr val="tx1"/>
                </a:solidFill>
                <a:ea typeface="新細明體" charset="-120"/>
              </a:rPr>
              <a:t>(cont.)</a:t>
            </a:r>
          </a:p>
        </p:txBody>
      </p:sp>
      <p:sp>
        <p:nvSpPr>
          <p:cNvPr id="36867" name="Rectangle 3"/>
          <p:cNvSpPr>
            <a:spLocks noGrp="1" noChangeArrowheads="1"/>
          </p:cNvSpPr>
          <p:nvPr>
            <p:ph type="body" idx="1"/>
          </p:nvPr>
        </p:nvSpPr>
        <p:spPr>
          <a:xfrm>
            <a:off x="1739900" y="1371600"/>
            <a:ext cx="7327900" cy="4648200"/>
          </a:xfrm>
        </p:spPr>
        <p:txBody>
          <a:bodyPr/>
          <a:lstStyle/>
          <a:p>
            <a:pPr eaLnBrk="0" hangingPunct="0">
              <a:buClrTx/>
              <a:buSzTx/>
              <a:buFontTx/>
              <a:buNone/>
            </a:pPr>
            <a:r>
              <a:rPr lang="en-US" altLang="zh-TW" sz="2000"/>
              <a:t>&lt;</a:t>
            </a:r>
            <a:r>
              <a:rPr lang="en-US" altLang="zh-TW" sz="2000" b="1"/>
              <a:t>e.g.2</a:t>
            </a:r>
            <a:r>
              <a:rPr lang="en-US" altLang="zh-TW" sz="2000"/>
              <a:t>&gt; P</a:t>
            </a:r>
          </a:p>
          <a:p>
            <a:pPr eaLnBrk="0" hangingPunct="0">
              <a:buClrTx/>
              <a:buSzTx/>
              <a:buFontTx/>
              <a:buNone/>
            </a:pPr>
            <a:endParaRPr lang="en-US" altLang="zh-TW" sz="2000"/>
          </a:p>
          <a:p>
            <a:pPr eaLnBrk="0" hangingPunct="0">
              <a:buClrTx/>
              <a:buSzTx/>
              <a:buFontTx/>
              <a:buNone/>
            </a:pPr>
            <a:endParaRPr lang="en-US" altLang="zh-TW" sz="2000"/>
          </a:p>
          <a:p>
            <a:pPr eaLnBrk="0" hangingPunct="0">
              <a:buClrTx/>
              <a:buSzTx/>
              <a:buFontTx/>
              <a:buNone/>
            </a:pPr>
            <a:endParaRPr lang="en-US" altLang="zh-TW" sz="2000"/>
          </a:p>
          <a:p>
            <a:pPr eaLnBrk="0" hangingPunct="0">
              <a:buClrTx/>
              <a:buSzTx/>
              <a:buFontTx/>
              <a:buNone/>
            </a:pPr>
            <a:r>
              <a:rPr lang="en-US" altLang="zh-TW" sz="2000"/>
              <a:t>&lt;</a:t>
            </a:r>
            <a:r>
              <a:rPr lang="en-US" altLang="zh-TW" sz="2000" b="1"/>
              <a:t>e.g.3</a:t>
            </a:r>
            <a:r>
              <a:rPr lang="en-US" altLang="zh-TW" sz="2000"/>
              <a:t>&gt; SP</a:t>
            </a:r>
          </a:p>
          <a:p>
            <a:pPr eaLnBrk="0" hangingPunct="0">
              <a:buClrTx/>
              <a:buSzTx/>
              <a:buFontTx/>
              <a:buNone/>
            </a:pPr>
            <a:endParaRPr lang="en-US" altLang="zh-TW" sz="2000"/>
          </a:p>
          <a:p>
            <a:endParaRPr lang="en-US" altLang="zh-TW" sz="2400"/>
          </a:p>
        </p:txBody>
      </p:sp>
      <p:sp>
        <p:nvSpPr>
          <p:cNvPr id="36869" name="Rectangle 5"/>
          <p:cNvSpPr>
            <a:spLocks noChangeArrowheads="1"/>
          </p:cNvSpPr>
          <p:nvPr/>
        </p:nvSpPr>
        <p:spPr bwMode="auto">
          <a:xfrm>
            <a:off x="2833688" y="1484313"/>
            <a:ext cx="5853112"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36870" name="Group 6"/>
          <p:cNvGrpSpPr>
            <a:grpSpLocks/>
          </p:cNvGrpSpPr>
          <p:nvPr/>
        </p:nvGrpSpPr>
        <p:grpSpPr bwMode="auto">
          <a:xfrm>
            <a:off x="2073275" y="1557338"/>
            <a:ext cx="3679825" cy="1858962"/>
            <a:chOff x="918" y="632"/>
            <a:chExt cx="2318" cy="1171"/>
          </a:xfrm>
        </p:grpSpPr>
        <p:sp>
          <p:nvSpPr>
            <p:cNvPr id="36871" name="Rectangle 7"/>
            <p:cNvSpPr>
              <a:spLocks noChangeArrowheads="1"/>
            </p:cNvSpPr>
            <p:nvPr/>
          </p:nvSpPr>
          <p:spPr bwMode="auto">
            <a:xfrm>
              <a:off x="918" y="1132"/>
              <a:ext cx="816"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P#</a:t>
              </a:r>
            </a:p>
          </p:txBody>
        </p:sp>
        <p:sp>
          <p:nvSpPr>
            <p:cNvPr id="36872" name="Rectangle 8"/>
            <p:cNvSpPr>
              <a:spLocks noChangeArrowheads="1"/>
            </p:cNvSpPr>
            <p:nvPr/>
          </p:nvSpPr>
          <p:spPr bwMode="auto">
            <a:xfrm>
              <a:off x="2420" y="632"/>
              <a:ext cx="816"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PNAME</a:t>
              </a:r>
            </a:p>
          </p:txBody>
        </p:sp>
        <p:sp>
          <p:nvSpPr>
            <p:cNvPr id="36873" name="Rectangle 9"/>
            <p:cNvSpPr>
              <a:spLocks noChangeArrowheads="1"/>
            </p:cNvSpPr>
            <p:nvPr/>
          </p:nvSpPr>
          <p:spPr bwMode="auto">
            <a:xfrm>
              <a:off x="2409" y="1603"/>
              <a:ext cx="815"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CITY</a:t>
              </a:r>
            </a:p>
          </p:txBody>
        </p:sp>
        <p:sp>
          <p:nvSpPr>
            <p:cNvPr id="36874" name="Rectangle 10"/>
            <p:cNvSpPr>
              <a:spLocks noChangeArrowheads="1"/>
            </p:cNvSpPr>
            <p:nvPr/>
          </p:nvSpPr>
          <p:spPr bwMode="auto">
            <a:xfrm>
              <a:off x="2407" y="988"/>
              <a:ext cx="816" cy="19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COLOR</a:t>
              </a:r>
            </a:p>
          </p:txBody>
        </p:sp>
        <p:sp>
          <p:nvSpPr>
            <p:cNvPr id="36875" name="Line 11"/>
            <p:cNvSpPr>
              <a:spLocks noChangeShapeType="1"/>
            </p:cNvSpPr>
            <p:nvPr/>
          </p:nvSpPr>
          <p:spPr bwMode="auto">
            <a:xfrm flipV="1">
              <a:off x="1754" y="1077"/>
              <a:ext cx="650" cy="1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76" name="Line 12"/>
            <p:cNvSpPr>
              <a:spLocks noChangeShapeType="1"/>
            </p:cNvSpPr>
            <p:nvPr/>
          </p:nvSpPr>
          <p:spPr bwMode="auto">
            <a:xfrm>
              <a:off x="1760" y="1328"/>
              <a:ext cx="649" cy="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77" name="Line 13"/>
            <p:cNvSpPr>
              <a:spLocks noChangeShapeType="1"/>
            </p:cNvSpPr>
            <p:nvPr/>
          </p:nvSpPr>
          <p:spPr bwMode="auto">
            <a:xfrm>
              <a:off x="1756" y="1275"/>
              <a:ext cx="641" cy="1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78" name="Line 14"/>
            <p:cNvSpPr>
              <a:spLocks noChangeShapeType="1"/>
            </p:cNvSpPr>
            <p:nvPr/>
          </p:nvSpPr>
          <p:spPr bwMode="auto">
            <a:xfrm flipV="1">
              <a:off x="1765" y="725"/>
              <a:ext cx="654" cy="44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79" name="Rectangle 15"/>
            <p:cNvSpPr>
              <a:spLocks noChangeArrowheads="1"/>
            </p:cNvSpPr>
            <p:nvPr/>
          </p:nvSpPr>
          <p:spPr bwMode="auto">
            <a:xfrm>
              <a:off x="2415" y="1296"/>
              <a:ext cx="815"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WEIGHT</a:t>
              </a:r>
            </a:p>
          </p:txBody>
        </p:sp>
      </p:grpSp>
      <p:grpSp>
        <p:nvGrpSpPr>
          <p:cNvPr id="36880" name="Group 16"/>
          <p:cNvGrpSpPr>
            <a:grpSpLocks/>
          </p:cNvGrpSpPr>
          <p:nvPr/>
        </p:nvGrpSpPr>
        <p:grpSpPr bwMode="auto">
          <a:xfrm>
            <a:off x="2514600" y="3657600"/>
            <a:ext cx="3770313" cy="1390650"/>
            <a:chOff x="904" y="2159"/>
            <a:chExt cx="2375" cy="876"/>
          </a:xfrm>
        </p:grpSpPr>
        <p:sp>
          <p:nvSpPr>
            <p:cNvPr id="36881" name="Rectangle 17"/>
            <p:cNvSpPr>
              <a:spLocks noChangeArrowheads="1"/>
            </p:cNvSpPr>
            <p:nvPr/>
          </p:nvSpPr>
          <p:spPr bwMode="auto">
            <a:xfrm>
              <a:off x="904" y="2159"/>
              <a:ext cx="1043" cy="8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82" name="Rectangle 18"/>
            <p:cNvSpPr>
              <a:spLocks noChangeArrowheads="1"/>
            </p:cNvSpPr>
            <p:nvPr/>
          </p:nvSpPr>
          <p:spPr bwMode="auto">
            <a:xfrm>
              <a:off x="981" y="2346"/>
              <a:ext cx="848" cy="2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a:t>
              </a:r>
            </a:p>
          </p:txBody>
        </p:sp>
        <p:sp>
          <p:nvSpPr>
            <p:cNvPr id="36883" name="Rectangle 19"/>
            <p:cNvSpPr>
              <a:spLocks noChangeArrowheads="1"/>
            </p:cNvSpPr>
            <p:nvPr/>
          </p:nvSpPr>
          <p:spPr bwMode="auto">
            <a:xfrm>
              <a:off x="989" y="2691"/>
              <a:ext cx="848" cy="2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P#</a:t>
              </a:r>
            </a:p>
          </p:txBody>
        </p:sp>
        <p:sp>
          <p:nvSpPr>
            <p:cNvPr id="36884" name="Rectangle 20"/>
            <p:cNvSpPr>
              <a:spLocks noChangeArrowheads="1"/>
            </p:cNvSpPr>
            <p:nvPr/>
          </p:nvSpPr>
          <p:spPr bwMode="auto">
            <a:xfrm>
              <a:off x="2431" y="2482"/>
              <a:ext cx="848" cy="2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QTY</a:t>
              </a:r>
            </a:p>
          </p:txBody>
        </p:sp>
        <p:sp>
          <p:nvSpPr>
            <p:cNvPr id="36885" name="Line 21"/>
            <p:cNvSpPr>
              <a:spLocks noChangeShapeType="1"/>
            </p:cNvSpPr>
            <p:nvPr/>
          </p:nvSpPr>
          <p:spPr bwMode="auto">
            <a:xfrm>
              <a:off x="1951" y="2603"/>
              <a:ext cx="45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6886" name="AutoShape 22"/>
          <p:cNvSpPr>
            <a:spLocks noChangeArrowheads="1"/>
          </p:cNvSpPr>
          <p:nvPr/>
        </p:nvSpPr>
        <p:spPr bwMode="auto">
          <a:xfrm>
            <a:off x="4114800" y="4343400"/>
            <a:ext cx="76200" cy="76200"/>
          </a:xfrm>
          <a:prstGeom prst="flowChartConnector">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endParaRPr lang="zh-TW" altLang="zh-TW"/>
          </a:p>
        </p:txBody>
      </p:sp>
      <p:sp>
        <p:nvSpPr>
          <p:cNvPr id="36887" name="Rectangle 23"/>
          <p:cNvSpPr>
            <a:spLocks noChangeArrowheads="1"/>
          </p:cNvSpPr>
          <p:nvPr/>
        </p:nvSpPr>
        <p:spPr bwMode="auto">
          <a:xfrm>
            <a:off x="1371600" y="5257800"/>
            <a:ext cx="762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120000"/>
              </a:lnSpc>
              <a:spcBef>
                <a:spcPct val="40000"/>
              </a:spcBef>
              <a:buClr>
                <a:srgbClr val="009900"/>
              </a:buClr>
              <a:buSzPct val="110000"/>
              <a:buFont typeface="Wingdings" pitchFamily="2" charset="2"/>
              <a:buChar char="§"/>
            </a:pPr>
            <a:r>
              <a:rPr lang="en-US" altLang="zh-TW">
                <a:latin typeface="Times New Roman" charset="0"/>
                <a:ea typeface="華康行書體(P)" pitchFamily="66" charset="-120"/>
              </a:rPr>
              <a:t>If  </a:t>
            </a:r>
            <a:r>
              <a:rPr lang="en-US" altLang="zh-TW" b="1" i="1" u="sng">
                <a:latin typeface="Times New Roman" charset="0"/>
                <a:ea typeface="華康行書體(P)" pitchFamily="66" charset="-120"/>
              </a:rPr>
              <a:t>X</a:t>
            </a:r>
            <a:r>
              <a:rPr lang="en-US" altLang="zh-TW" u="sng">
                <a:latin typeface="Times New Roman" charset="0"/>
                <a:ea typeface="華康行書體(P)" pitchFamily="66" charset="-120"/>
              </a:rPr>
              <a:t>  is a candidate key of </a:t>
            </a:r>
            <a:r>
              <a:rPr lang="en-US" altLang="zh-TW" b="1" i="1" u="sng">
                <a:latin typeface="Times New Roman" charset="0"/>
                <a:ea typeface="華康行書體(P)" pitchFamily="66" charset="-120"/>
              </a:rPr>
              <a:t>R</a:t>
            </a:r>
            <a:r>
              <a:rPr lang="en-US" altLang="zh-TW">
                <a:latin typeface="Times New Roman" charset="0"/>
                <a:ea typeface="華康行書體(P)" pitchFamily="66" charset="-120"/>
              </a:rPr>
              <a:t>, then </a:t>
            </a:r>
            <a:r>
              <a:rPr lang="en-US" altLang="zh-TW" u="sng">
                <a:latin typeface="Times New Roman" charset="0"/>
                <a:ea typeface="華康行書體(P)" pitchFamily="66" charset="-120"/>
              </a:rPr>
              <a:t>all</a:t>
            </a:r>
            <a:r>
              <a:rPr lang="en-US" altLang="zh-TW">
                <a:latin typeface="Times New Roman" charset="0"/>
                <a:ea typeface="華康行書體(P)" pitchFamily="66" charset="-120"/>
              </a:rPr>
              <a:t> attributes  </a:t>
            </a:r>
            <a:r>
              <a:rPr lang="en-US" altLang="zh-TW" b="1" i="1">
                <a:latin typeface="Times New Roman" charset="0"/>
                <a:ea typeface="華康行書體(P)" pitchFamily="66" charset="-120"/>
              </a:rPr>
              <a:t>Y</a:t>
            </a:r>
            <a:r>
              <a:rPr lang="en-US" altLang="zh-TW">
                <a:latin typeface="Times New Roman" charset="0"/>
                <a:ea typeface="華康行書體(P)" pitchFamily="66" charset="-120"/>
              </a:rPr>
              <a:t> </a:t>
            </a:r>
            <a:br>
              <a:rPr lang="en-US" altLang="zh-TW">
                <a:latin typeface="Times New Roman" charset="0"/>
                <a:ea typeface="華康行書體(P)" pitchFamily="66" charset="-120"/>
              </a:rPr>
            </a:br>
            <a:r>
              <a:rPr lang="en-US" altLang="zh-TW">
                <a:latin typeface="Times New Roman" charset="0"/>
                <a:ea typeface="華康行書體(P)" pitchFamily="66" charset="-120"/>
              </a:rPr>
              <a:t>of  </a:t>
            </a:r>
            <a:r>
              <a:rPr lang="en-US" altLang="zh-TW" b="1" i="1">
                <a:latin typeface="Times New Roman" charset="0"/>
                <a:ea typeface="華康行書體(P)" pitchFamily="66" charset="-120"/>
              </a:rPr>
              <a:t>R</a:t>
            </a:r>
            <a:r>
              <a:rPr lang="en-US" altLang="zh-TW">
                <a:latin typeface="Times New Roman" charset="0"/>
                <a:ea typeface="華康行書體(P)" pitchFamily="66" charset="-120"/>
              </a:rPr>
              <a:t>  are functionally dependent on </a:t>
            </a:r>
            <a:r>
              <a:rPr lang="en-US" altLang="zh-TW" b="1" i="1">
                <a:latin typeface="Times New Roman" charset="0"/>
                <a:ea typeface="華康行書體(P)" pitchFamily="66" charset="-120"/>
              </a:rPr>
              <a:t>X</a:t>
            </a:r>
            <a:r>
              <a:rPr lang="en-US" altLang="zh-TW">
                <a:latin typeface="Times New Roman" charset="0"/>
                <a:ea typeface="華康行書體(P)" pitchFamily="66" charset="-120"/>
              </a:rPr>
              <a:t>. (i.e. X        Y)</a:t>
            </a:r>
            <a:endParaRPr lang="en-US" altLang="zh-TW" sz="2000">
              <a:latin typeface="Times New Roman" charset="0"/>
              <a:ea typeface="華康行書體(P)" pitchFamily="66" charset="-120"/>
            </a:endParaRPr>
          </a:p>
          <a:p>
            <a:pPr marL="742950" lvl="1" indent="-285750" algn="l">
              <a:lnSpc>
                <a:spcPct val="90000"/>
              </a:lnSpc>
              <a:spcBef>
                <a:spcPct val="40000"/>
              </a:spcBef>
              <a:buClr>
                <a:srgbClr val="009900"/>
              </a:buClr>
              <a:buSzPct val="110000"/>
              <a:buFont typeface="Wingdings" pitchFamily="2" charset="2"/>
              <a:buNone/>
            </a:pPr>
            <a:r>
              <a:rPr lang="en-US" altLang="zh-TW" sz="2000">
                <a:latin typeface="Times New Roman" charset="0"/>
                <a:ea typeface="華康行書體(P)" pitchFamily="66" charset="-120"/>
              </a:rPr>
              <a:t>    </a:t>
            </a:r>
            <a:endParaRPr lang="en-US" altLang="zh-TW">
              <a:latin typeface="Times New Roman" charset="0"/>
              <a:ea typeface="華康行書體(P)" pitchFamily="66" charset="-120"/>
            </a:endParaRPr>
          </a:p>
        </p:txBody>
      </p:sp>
      <p:sp>
        <p:nvSpPr>
          <p:cNvPr id="36888" name="Line 24"/>
          <p:cNvSpPr>
            <a:spLocks noChangeShapeType="1"/>
          </p:cNvSpPr>
          <p:nvPr/>
        </p:nvSpPr>
        <p:spPr bwMode="auto">
          <a:xfrm>
            <a:off x="6465888" y="5805488"/>
            <a:ext cx="422275"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36935" name="Group 71"/>
          <p:cNvGrpSpPr>
            <a:grpSpLocks/>
          </p:cNvGrpSpPr>
          <p:nvPr/>
        </p:nvGrpSpPr>
        <p:grpSpPr bwMode="auto">
          <a:xfrm>
            <a:off x="6032500" y="1628775"/>
            <a:ext cx="3492500" cy="1563688"/>
            <a:chOff x="615" y="2741"/>
            <a:chExt cx="2200" cy="985"/>
          </a:xfrm>
        </p:grpSpPr>
        <p:sp>
          <p:nvSpPr>
            <p:cNvPr id="36936" name="Rectangle 72"/>
            <p:cNvSpPr>
              <a:spLocks noChangeArrowheads="1"/>
            </p:cNvSpPr>
            <p:nvPr/>
          </p:nvSpPr>
          <p:spPr bwMode="auto">
            <a:xfrm>
              <a:off x="830" y="2750"/>
              <a:ext cx="198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latin typeface="Times New Roman" charset="0"/>
                  <a:ea typeface="新細明體" charset="-120"/>
                </a:rPr>
                <a:t>P#   PNAME   COLOR    WEIGHT     CITY</a:t>
              </a:r>
            </a:p>
            <a:p>
              <a:pPr algn="l" eaLnBrk="0" hangingPunct="0"/>
              <a:r>
                <a:rPr lang="en-US" altLang="zh-TW" sz="1200">
                  <a:latin typeface="Times New Roman" charset="0"/>
                  <a:ea typeface="新細明體" charset="-120"/>
                </a:rPr>
                <a:t>P1   Nut           Red                12          London</a:t>
              </a:r>
            </a:p>
            <a:p>
              <a:pPr algn="l" eaLnBrk="0" hangingPunct="0"/>
              <a:r>
                <a:rPr lang="en-US" altLang="zh-TW" sz="1200">
                  <a:latin typeface="Times New Roman" charset="0"/>
                  <a:ea typeface="新細明體" charset="-120"/>
                </a:rPr>
                <a:t>P2   Bolt          Green             17          Paris</a:t>
              </a:r>
            </a:p>
            <a:p>
              <a:pPr algn="l" eaLnBrk="0" hangingPunct="0"/>
              <a:r>
                <a:rPr lang="en-US" altLang="zh-TW" sz="1200">
                  <a:latin typeface="Times New Roman" charset="0"/>
                  <a:ea typeface="新細明體" charset="-120"/>
                </a:rPr>
                <a:t>P3   Screw       Blue               17          Rome</a:t>
              </a:r>
            </a:p>
            <a:p>
              <a:pPr algn="l" eaLnBrk="0" hangingPunct="0"/>
              <a:r>
                <a:rPr lang="en-US" altLang="zh-TW" sz="1200">
                  <a:latin typeface="Times New Roman" charset="0"/>
                  <a:ea typeface="新細明體" charset="-120"/>
                </a:rPr>
                <a:t>P4   Screw       Red                14          London</a:t>
              </a:r>
            </a:p>
            <a:p>
              <a:pPr algn="l" eaLnBrk="0" hangingPunct="0"/>
              <a:r>
                <a:rPr lang="en-US" altLang="zh-TW" sz="1200">
                  <a:latin typeface="Times New Roman" charset="0"/>
                  <a:ea typeface="新細明體" charset="-120"/>
                </a:rPr>
                <a:t>P5   Cam         Blue               12          Paris</a:t>
              </a:r>
            </a:p>
            <a:p>
              <a:pPr algn="l" eaLnBrk="0" hangingPunct="0"/>
              <a:r>
                <a:rPr lang="en-US" altLang="zh-TW" sz="1200">
                  <a:latin typeface="Times New Roman" charset="0"/>
                  <a:ea typeface="新細明體" charset="-120"/>
                </a:rPr>
                <a:t>P6   Cog          Red                19          London </a:t>
              </a:r>
            </a:p>
            <a:p>
              <a:pPr algn="l" eaLnBrk="0" latinLnBrk="1" hangingPunct="0"/>
              <a:endParaRPr lang="en-US" altLang="zh-TW" sz="1200">
                <a:latin typeface="Times New Roman" charset="0"/>
                <a:ea typeface="新細明體" charset="-120"/>
              </a:endParaRPr>
            </a:p>
          </p:txBody>
        </p:sp>
        <p:sp>
          <p:nvSpPr>
            <p:cNvPr id="36937" name="Rectangle 73"/>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38" name="Line 74"/>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39" name="Line 75"/>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0" name="Line 76"/>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1" name="Line 77"/>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2" name="Line 78"/>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3" name="Line 79"/>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4" name="Line 80"/>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5" name="Line 81"/>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6" name="Line 82"/>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7" name="Line 83"/>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48" name="Rectangle 84"/>
            <p:cNvSpPr>
              <a:spLocks noChangeArrowheads="1"/>
            </p:cNvSpPr>
            <p:nvPr/>
          </p:nvSpPr>
          <p:spPr bwMode="auto">
            <a:xfrm>
              <a:off x="615" y="2741"/>
              <a:ext cx="18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charset="0"/>
                  <a:ea typeface="新細明體" charset="-120"/>
                </a:rPr>
                <a:t>P</a:t>
              </a:r>
            </a:p>
          </p:txBody>
        </p:sp>
      </p:grpSp>
      <p:grpSp>
        <p:nvGrpSpPr>
          <p:cNvPr id="36949" name="Group 85"/>
          <p:cNvGrpSpPr>
            <a:grpSpLocks/>
          </p:cNvGrpSpPr>
          <p:nvPr/>
        </p:nvGrpSpPr>
        <p:grpSpPr bwMode="auto">
          <a:xfrm>
            <a:off x="7400925" y="3500438"/>
            <a:ext cx="1539875" cy="2476500"/>
            <a:chOff x="2631" y="1851"/>
            <a:chExt cx="970" cy="1560"/>
          </a:xfrm>
        </p:grpSpPr>
        <p:grpSp>
          <p:nvGrpSpPr>
            <p:cNvPr id="36950" name="Group 86"/>
            <p:cNvGrpSpPr>
              <a:grpSpLocks/>
            </p:cNvGrpSpPr>
            <p:nvPr/>
          </p:nvGrpSpPr>
          <p:grpSpPr bwMode="auto">
            <a:xfrm>
              <a:off x="2884" y="1883"/>
              <a:ext cx="717" cy="1528"/>
              <a:chOff x="2884" y="1883"/>
              <a:chExt cx="717" cy="1528"/>
            </a:xfrm>
          </p:grpSpPr>
          <p:sp>
            <p:nvSpPr>
              <p:cNvPr id="36951" name="Rectangle 87"/>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charset="0"/>
                    <a:ea typeface="新細明體" charset="-120"/>
                  </a:rPr>
                  <a:t>    S#     P#     QTY    </a:t>
                </a:r>
              </a:p>
              <a:p>
                <a:pPr eaLnBrk="0" hangingPunct="0"/>
                <a:r>
                  <a:rPr lang="en-US" altLang="zh-TW" sz="1200">
                    <a:latin typeface="Times New Roman" charset="0"/>
                    <a:ea typeface="新細明體" charset="-120"/>
                  </a:rPr>
                  <a:t>S1     P1     300</a:t>
                </a:r>
              </a:p>
              <a:p>
                <a:pPr eaLnBrk="0" hangingPunct="0"/>
                <a:r>
                  <a:rPr lang="en-US" altLang="zh-TW" sz="1200">
                    <a:latin typeface="Times New Roman" charset="0"/>
                    <a:ea typeface="新細明體" charset="-120"/>
                  </a:rPr>
                  <a:t> S1     P2     200 </a:t>
                </a:r>
              </a:p>
              <a:p>
                <a:pPr eaLnBrk="0" hangingPunct="0"/>
                <a:r>
                  <a:rPr lang="en-US" altLang="zh-TW" sz="1200">
                    <a:latin typeface="Times New Roman" charset="0"/>
                    <a:ea typeface="新細明體" charset="-120"/>
                  </a:rPr>
                  <a:t> S1     P3     400 </a:t>
                </a:r>
              </a:p>
              <a:p>
                <a:pPr eaLnBrk="0" hangingPunct="0"/>
                <a:r>
                  <a:rPr lang="en-US" altLang="zh-TW" sz="1200">
                    <a:latin typeface="Times New Roman" charset="0"/>
                    <a:ea typeface="新細明體" charset="-120"/>
                  </a:rPr>
                  <a:t>S1     P4     200</a:t>
                </a:r>
              </a:p>
              <a:p>
                <a:pPr eaLnBrk="0" hangingPunct="0"/>
                <a:r>
                  <a:rPr lang="en-US" altLang="zh-TW" sz="1200">
                    <a:latin typeface="Times New Roman" charset="0"/>
                    <a:ea typeface="新細明體" charset="-120"/>
                  </a:rPr>
                  <a:t>S1     P5     100</a:t>
                </a:r>
              </a:p>
              <a:p>
                <a:pPr eaLnBrk="0" hangingPunct="0"/>
                <a:r>
                  <a:rPr lang="en-US" altLang="zh-TW" sz="1200">
                    <a:latin typeface="Times New Roman" charset="0"/>
                    <a:ea typeface="新細明體" charset="-120"/>
                  </a:rPr>
                  <a:t>S1     P6     100</a:t>
                </a:r>
              </a:p>
              <a:p>
                <a:pPr eaLnBrk="0" hangingPunct="0"/>
                <a:r>
                  <a:rPr lang="en-US" altLang="zh-TW" sz="1200">
                    <a:latin typeface="Times New Roman" charset="0"/>
                    <a:ea typeface="新細明體" charset="-120"/>
                  </a:rPr>
                  <a:t>S2     P1     300</a:t>
                </a:r>
              </a:p>
              <a:p>
                <a:pPr eaLnBrk="0" hangingPunct="0"/>
                <a:r>
                  <a:rPr lang="en-US" altLang="zh-TW" sz="1200">
                    <a:latin typeface="Times New Roman" charset="0"/>
                    <a:ea typeface="新細明體" charset="-120"/>
                  </a:rPr>
                  <a:t>S2     P2     400</a:t>
                </a:r>
              </a:p>
              <a:p>
                <a:pPr eaLnBrk="0" hangingPunct="0"/>
                <a:r>
                  <a:rPr lang="en-US" altLang="zh-TW" sz="1200">
                    <a:latin typeface="Times New Roman" charset="0"/>
                    <a:ea typeface="新細明體" charset="-120"/>
                  </a:rPr>
                  <a:t>S3     P2     200</a:t>
                </a:r>
              </a:p>
              <a:p>
                <a:pPr eaLnBrk="0" hangingPunct="0"/>
                <a:r>
                  <a:rPr lang="en-US" altLang="zh-TW" sz="1200">
                    <a:latin typeface="Times New Roman" charset="0"/>
                    <a:ea typeface="新細明體" charset="-120"/>
                  </a:rPr>
                  <a:t>S4     P2     200</a:t>
                </a:r>
              </a:p>
              <a:p>
                <a:pPr eaLnBrk="0" hangingPunct="0"/>
                <a:r>
                  <a:rPr lang="en-US" altLang="zh-TW" sz="1200">
                    <a:latin typeface="Times New Roman" charset="0"/>
                    <a:ea typeface="新細明體" charset="-120"/>
                  </a:rPr>
                  <a:t>S4     P4     300</a:t>
                </a:r>
              </a:p>
              <a:p>
                <a:pPr eaLnBrk="0" hangingPunct="0"/>
                <a:r>
                  <a:rPr lang="en-US" altLang="zh-TW" sz="1200">
                    <a:latin typeface="Times New Roman" charset="0"/>
                    <a:ea typeface="新細明體" charset="-120"/>
                  </a:rPr>
                  <a:t>S4     P5     400</a:t>
                </a:r>
              </a:p>
            </p:txBody>
          </p:sp>
          <p:sp>
            <p:nvSpPr>
              <p:cNvPr id="36952" name="Line 88"/>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53" name="Line 89"/>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54" name="Line 90"/>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55" name="Line 91"/>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56" name="Line 92"/>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57" name="Line 93"/>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58" name="Line 94"/>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59" name="Line 95"/>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60" name="Line 96"/>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61" name="Line 97"/>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62" name="Line 98"/>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63" name="Line 99"/>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64" name="Line 100"/>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965" name="Line 101"/>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6966" name="Rectangle 102"/>
            <p:cNvSpPr>
              <a:spLocks noChangeArrowheads="1"/>
            </p:cNvSpPr>
            <p:nvPr/>
          </p:nvSpPr>
          <p:spPr bwMode="auto">
            <a:xfrm>
              <a:off x="2631" y="1851"/>
              <a:ext cx="24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charset="0"/>
                  <a:ea typeface="新細明體" charset="-120"/>
                </a:rPr>
                <a:t>SP</a:t>
              </a:r>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2648300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投影片編號版面配置區 5"/>
          <p:cNvSpPr>
            <a:spLocks noGrp="1"/>
          </p:cNvSpPr>
          <p:nvPr>
            <p:ph type="sldNum" sz="quarter" idx="11"/>
          </p:nvPr>
        </p:nvSpPr>
        <p:spPr/>
        <p:txBody>
          <a:bodyPr/>
          <a:lstStyle/>
          <a:p>
            <a:r>
              <a:rPr lang="en-US" altLang="zh-TW"/>
              <a:t>7-</a:t>
            </a:r>
            <a:fld id="{333135C8-E404-47D7-9D30-2BD6123C9EF4}" type="slidenum">
              <a:rPr lang="en-US" altLang="zh-TW"/>
              <a:pPr/>
              <a:t>14</a:t>
            </a:fld>
            <a:endParaRPr lang="en-US" altLang="zh-TW"/>
          </a:p>
        </p:txBody>
      </p:sp>
      <p:sp>
        <p:nvSpPr>
          <p:cNvPr id="41986" name="Rectangle 2"/>
          <p:cNvSpPr>
            <a:spLocks noGrp="1" noChangeArrowheads="1"/>
          </p:cNvSpPr>
          <p:nvPr>
            <p:ph type="title"/>
          </p:nvPr>
        </p:nvSpPr>
        <p:spPr/>
        <p:txBody>
          <a:bodyPr/>
          <a:lstStyle/>
          <a:p>
            <a:r>
              <a:rPr lang="en-US" altLang="zh-TW"/>
              <a:t>Fully Functional Dependency (FFD)</a:t>
            </a:r>
          </a:p>
        </p:txBody>
      </p:sp>
      <p:sp>
        <p:nvSpPr>
          <p:cNvPr id="41987" name="Rectangle 3"/>
          <p:cNvSpPr>
            <a:spLocks noGrp="1" noChangeArrowheads="1"/>
          </p:cNvSpPr>
          <p:nvPr>
            <p:ph type="body" sz="half" idx="1"/>
          </p:nvPr>
        </p:nvSpPr>
        <p:spPr>
          <a:xfrm>
            <a:off x="412750" y="1371600"/>
            <a:ext cx="4692650" cy="4648200"/>
          </a:xfrm>
        </p:spPr>
        <p:txBody>
          <a:bodyPr/>
          <a:lstStyle/>
          <a:p>
            <a:pPr lvl="1"/>
            <a:r>
              <a:rPr lang="en-US" altLang="zh-TW" sz="2000"/>
              <a:t>Def: </a:t>
            </a:r>
            <a:r>
              <a:rPr lang="en-US" altLang="zh-TW" sz="2000" b="1" i="1"/>
              <a:t>Y</a:t>
            </a:r>
            <a:r>
              <a:rPr lang="en-US" altLang="zh-TW" sz="2000"/>
              <a:t> is </a:t>
            </a:r>
            <a:r>
              <a:rPr lang="en-US" altLang="zh-TW" sz="2000" u="sng"/>
              <a:t>fully functionally dependent </a:t>
            </a:r>
            <a:r>
              <a:rPr lang="en-US" altLang="zh-TW" sz="2000"/>
              <a:t>on </a:t>
            </a:r>
            <a:r>
              <a:rPr lang="en-US" altLang="zh-TW" sz="2000" b="1" i="1"/>
              <a:t>X</a:t>
            </a:r>
            <a:r>
              <a:rPr lang="en-US" altLang="zh-TW" sz="2000"/>
              <a:t>  </a:t>
            </a:r>
            <a:r>
              <a:rPr lang="en-US" altLang="zh-TW" sz="2000" b="1" i="1"/>
              <a:t>iff</a:t>
            </a:r>
            <a:endParaRPr lang="en-US" altLang="zh-TW" sz="2000"/>
          </a:p>
          <a:p>
            <a:pPr lvl="2"/>
            <a:r>
              <a:rPr lang="en-US" altLang="zh-TW" sz="2000"/>
              <a:t>(1) </a:t>
            </a:r>
            <a:r>
              <a:rPr lang="en-US" altLang="zh-TW" sz="2000" i="1"/>
              <a:t>Y</a:t>
            </a:r>
            <a:r>
              <a:rPr lang="en-US" altLang="zh-TW" sz="2000"/>
              <a:t>  is FD on  </a:t>
            </a:r>
            <a:r>
              <a:rPr lang="en-US" altLang="zh-TW" sz="2000" i="1"/>
              <a:t>X</a:t>
            </a:r>
            <a:endParaRPr lang="en-US" altLang="zh-TW" sz="2000"/>
          </a:p>
          <a:p>
            <a:pPr lvl="2"/>
            <a:r>
              <a:rPr lang="en-US" altLang="zh-TW" sz="2000"/>
              <a:t>(2) </a:t>
            </a:r>
            <a:r>
              <a:rPr lang="en-US" altLang="zh-TW" sz="2000" i="1"/>
              <a:t>Y</a:t>
            </a:r>
            <a:r>
              <a:rPr lang="en-US" altLang="zh-TW" sz="2000"/>
              <a:t>  is not FD on any proper   </a:t>
            </a:r>
            <a:br>
              <a:rPr lang="en-US" altLang="zh-TW" sz="2000"/>
            </a:br>
            <a:r>
              <a:rPr lang="en-US" altLang="zh-TW" sz="2000"/>
              <a:t>      subset of  </a:t>
            </a:r>
            <a:r>
              <a:rPr lang="en-US" altLang="zh-TW" sz="2000" i="1"/>
              <a:t>X</a:t>
            </a:r>
            <a:r>
              <a:rPr lang="en-US" altLang="zh-TW" sz="2000"/>
              <a:t>.</a:t>
            </a:r>
          </a:p>
          <a:p>
            <a:pPr lvl="1">
              <a:lnSpc>
                <a:spcPct val="130000"/>
              </a:lnSpc>
              <a:buFont typeface="Wingdings" pitchFamily="2" charset="2"/>
              <a:buNone/>
            </a:pPr>
            <a:r>
              <a:rPr lang="en-US" altLang="zh-TW" sz="1800"/>
              <a:t>&lt;e.g.&gt;  </a:t>
            </a:r>
            <a:r>
              <a:rPr lang="en-US" altLang="zh-TW" sz="1800" b="1"/>
              <a:t>SP'</a:t>
            </a:r>
            <a:r>
              <a:rPr lang="en-US" altLang="zh-TW" sz="1800"/>
              <a:t> (S#, CITY, P#, QTY)</a:t>
            </a:r>
            <a:endParaRPr lang="en-US" altLang="zh-TW" sz="2000"/>
          </a:p>
          <a:p>
            <a:endParaRPr lang="en-US" altLang="zh-TW" sz="2000"/>
          </a:p>
        </p:txBody>
      </p:sp>
      <p:grpSp>
        <p:nvGrpSpPr>
          <p:cNvPr id="41988" name="Group 4"/>
          <p:cNvGrpSpPr>
            <a:grpSpLocks/>
          </p:cNvGrpSpPr>
          <p:nvPr/>
        </p:nvGrpSpPr>
        <p:grpSpPr bwMode="auto">
          <a:xfrm>
            <a:off x="1981200" y="3581400"/>
            <a:ext cx="3211513" cy="976313"/>
            <a:chOff x="892" y="1739"/>
            <a:chExt cx="2023" cy="615"/>
          </a:xfrm>
        </p:grpSpPr>
        <p:sp>
          <p:nvSpPr>
            <p:cNvPr id="41989" name="Rectangle 5"/>
            <p:cNvSpPr>
              <a:spLocks noChangeArrowheads="1"/>
            </p:cNvSpPr>
            <p:nvPr/>
          </p:nvSpPr>
          <p:spPr bwMode="auto">
            <a:xfrm>
              <a:off x="892" y="1739"/>
              <a:ext cx="826" cy="61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990" name="Rectangle 6"/>
            <p:cNvSpPr>
              <a:spLocks noChangeArrowheads="1"/>
            </p:cNvSpPr>
            <p:nvPr/>
          </p:nvSpPr>
          <p:spPr bwMode="auto">
            <a:xfrm>
              <a:off x="953" y="1871"/>
              <a:ext cx="671" cy="1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a:t>
              </a:r>
            </a:p>
          </p:txBody>
        </p:sp>
        <p:sp>
          <p:nvSpPr>
            <p:cNvPr id="41991" name="Rectangle 7"/>
            <p:cNvSpPr>
              <a:spLocks noChangeArrowheads="1"/>
            </p:cNvSpPr>
            <p:nvPr/>
          </p:nvSpPr>
          <p:spPr bwMode="auto">
            <a:xfrm>
              <a:off x="959" y="2115"/>
              <a:ext cx="67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P#</a:t>
              </a:r>
            </a:p>
          </p:txBody>
        </p:sp>
        <p:sp>
          <p:nvSpPr>
            <p:cNvPr id="41992" name="Rectangle 8"/>
            <p:cNvSpPr>
              <a:spLocks noChangeArrowheads="1"/>
            </p:cNvSpPr>
            <p:nvPr/>
          </p:nvSpPr>
          <p:spPr bwMode="auto">
            <a:xfrm>
              <a:off x="2243" y="1967"/>
              <a:ext cx="672" cy="1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QTY</a:t>
              </a:r>
            </a:p>
          </p:txBody>
        </p:sp>
        <p:sp>
          <p:nvSpPr>
            <p:cNvPr id="41993" name="Line 9"/>
            <p:cNvSpPr>
              <a:spLocks noChangeShapeType="1"/>
            </p:cNvSpPr>
            <p:nvPr/>
          </p:nvSpPr>
          <p:spPr bwMode="auto">
            <a:xfrm>
              <a:off x="1724" y="2051"/>
              <a:ext cx="49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994" name="Rectangle 10"/>
            <p:cNvSpPr>
              <a:spLocks noChangeArrowheads="1"/>
            </p:cNvSpPr>
            <p:nvPr/>
          </p:nvSpPr>
          <p:spPr bwMode="auto">
            <a:xfrm>
              <a:off x="1763" y="1820"/>
              <a:ext cx="514"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30000"/>
                </a:lnSpc>
                <a:spcBef>
                  <a:spcPct val="50000"/>
                </a:spcBef>
              </a:pPr>
              <a:r>
                <a:rPr lang="en-US" altLang="zh-TW" sz="1400" b="1">
                  <a:latin typeface="Times New Roman" charset="0"/>
                  <a:ea typeface="新細明體" charset="-120"/>
                </a:rPr>
                <a:t>FFD</a:t>
              </a:r>
            </a:p>
          </p:txBody>
        </p:sp>
      </p:grpSp>
      <p:grpSp>
        <p:nvGrpSpPr>
          <p:cNvPr id="42083" name="Group 99"/>
          <p:cNvGrpSpPr>
            <a:grpSpLocks/>
          </p:cNvGrpSpPr>
          <p:nvPr/>
        </p:nvGrpSpPr>
        <p:grpSpPr bwMode="auto">
          <a:xfrm>
            <a:off x="6172200" y="3276600"/>
            <a:ext cx="1905000" cy="1371600"/>
            <a:chOff x="3372" y="2022"/>
            <a:chExt cx="1200" cy="864"/>
          </a:xfrm>
        </p:grpSpPr>
        <p:sp>
          <p:nvSpPr>
            <p:cNvPr id="41995" name="Text Box 11"/>
            <p:cNvSpPr txBox="1">
              <a:spLocks noChangeArrowheads="1"/>
            </p:cNvSpPr>
            <p:nvPr/>
          </p:nvSpPr>
          <p:spPr bwMode="auto">
            <a:xfrm>
              <a:off x="3372" y="2022"/>
              <a:ext cx="1200" cy="6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200">
                  <a:latin typeface="Times New Roman" charset="0"/>
                  <a:ea typeface="新細明體" charset="-120"/>
                </a:rPr>
                <a:t>S#    CITY        P#    QTY</a:t>
              </a:r>
            </a:p>
            <a:p>
              <a:pPr algn="l" eaLnBrk="0" hangingPunct="0">
                <a:spcBef>
                  <a:spcPct val="50000"/>
                </a:spcBef>
              </a:pPr>
              <a:r>
                <a:rPr lang="en-US" altLang="zh-TW" sz="1400">
                  <a:latin typeface="Times New Roman" charset="0"/>
                  <a:ea typeface="新細明體" charset="-120"/>
                </a:rPr>
                <a:t>S1  London   P1   300</a:t>
              </a:r>
            </a:p>
            <a:p>
              <a:pPr algn="l" eaLnBrk="0" hangingPunct="0">
                <a:spcBef>
                  <a:spcPct val="10000"/>
                </a:spcBef>
              </a:pPr>
              <a:r>
                <a:rPr lang="en-US" altLang="zh-TW" sz="1400">
                  <a:latin typeface="Times New Roman" charset="0"/>
                  <a:ea typeface="新細明體" charset="-120"/>
                </a:rPr>
                <a:t>S1  London   P2   200</a:t>
              </a:r>
            </a:p>
            <a:p>
              <a:pPr algn="l" eaLnBrk="0" hangingPunct="0">
                <a:spcBef>
                  <a:spcPct val="10000"/>
                </a:spcBef>
              </a:pPr>
              <a:r>
                <a:rPr lang="en-US" altLang="zh-TW" sz="1600">
                  <a:latin typeface="Times New Roman" charset="0"/>
                  <a:ea typeface="新細明體" charset="-120"/>
                </a:rPr>
                <a:t>…   ….       …   ...</a:t>
              </a:r>
            </a:p>
          </p:txBody>
        </p:sp>
        <p:sp>
          <p:nvSpPr>
            <p:cNvPr id="41996" name="Rectangle 12"/>
            <p:cNvSpPr>
              <a:spLocks noChangeArrowheads="1"/>
            </p:cNvSpPr>
            <p:nvPr/>
          </p:nvSpPr>
          <p:spPr bwMode="auto">
            <a:xfrm>
              <a:off x="3372" y="2022"/>
              <a:ext cx="1104" cy="8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997" name="Line 13"/>
            <p:cNvSpPr>
              <a:spLocks noChangeShapeType="1"/>
            </p:cNvSpPr>
            <p:nvPr/>
          </p:nvSpPr>
          <p:spPr bwMode="auto">
            <a:xfrm>
              <a:off x="3372" y="2214"/>
              <a:ext cx="1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998" name="Line 14"/>
            <p:cNvSpPr>
              <a:spLocks noChangeShapeType="1"/>
            </p:cNvSpPr>
            <p:nvPr/>
          </p:nvSpPr>
          <p:spPr bwMode="auto">
            <a:xfrm>
              <a:off x="3564" y="2022"/>
              <a:ext cx="0" cy="8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999" name="Line 15"/>
            <p:cNvSpPr>
              <a:spLocks noChangeShapeType="1"/>
            </p:cNvSpPr>
            <p:nvPr/>
          </p:nvSpPr>
          <p:spPr bwMode="auto">
            <a:xfrm>
              <a:off x="3996" y="2022"/>
              <a:ext cx="0" cy="8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000" name="Line 16"/>
            <p:cNvSpPr>
              <a:spLocks noChangeShapeType="1"/>
            </p:cNvSpPr>
            <p:nvPr/>
          </p:nvSpPr>
          <p:spPr bwMode="auto">
            <a:xfrm>
              <a:off x="4188" y="2022"/>
              <a:ext cx="0" cy="8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42002" name="Rectangle 18"/>
          <p:cNvSpPr>
            <a:spLocks noChangeArrowheads="1"/>
          </p:cNvSpPr>
          <p:nvPr/>
        </p:nvSpPr>
        <p:spPr bwMode="auto">
          <a:xfrm>
            <a:off x="1981200" y="4724400"/>
            <a:ext cx="1068388" cy="9763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003" name="Rectangle 19"/>
          <p:cNvSpPr>
            <a:spLocks noChangeArrowheads="1"/>
          </p:cNvSpPr>
          <p:nvPr/>
        </p:nvSpPr>
        <p:spPr bwMode="auto">
          <a:xfrm>
            <a:off x="2060575" y="4933950"/>
            <a:ext cx="866775" cy="2254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latin typeface="Times New Roman" charset="0"/>
                <a:ea typeface="新細明體" charset="-120"/>
              </a:rPr>
              <a:t>S#</a:t>
            </a:r>
          </a:p>
        </p:txBody>
      </p:sp>
      <p:sp>
        <p:nvSpPr>
          <p:cNvPr id="42004" name="Rectangle 20"/>
          <p:cNvSpPr>
            <a:spLocks noChangeArrowheads="1"/>
          </p:cNvSpPr>
          <p:nvPr/>
        </p:nvSpPr>
        <p:spPr bwMode="auto">
          <a:xfrm>
            <a:off x="2068513" y="5319713"/>
            <a:ext cx="868362" cy="2238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latin typeface="Times New Roman" charset="0"/>
                <a:ea typeface="新細明體" charset="-120"/>
              </a:rPr>
              <a:t>P#</a:t>
            </a:r>
          </a:p>
        </p:txBody>
      </p:sp>
      <p:sp>
        <p:nvSpPr>
          <p:cNvPr id="42005" name="Rectangle 21"/>
          <p:cNvSpPr>
            <a:spLocks noChangeArrowheads="1"/>
          </p:cNvSpPr>
          <p:nvPr/>
        </p:nvSpPr>
        <p:spPr bwMode="auto">
          <a:xfrm>
            <a:off x="3732213" y="5086350"/>
            <a:ext cx="869950" cy="2238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latin typeface="Times New Roman" charset="0"/>
                <a:ea typeface="新細明體" charset="-120"/>
              </a:rPr>
              <a:t>CITY</a:t>
            </a:r>
          </a:p>
        </p:txBody>
      </p:sp>
      <p:sp>
        <p:nvSpPr>
          <p:cNvPr id="42006" name="Line 22"/>
          <p:cNvSpPr>
            <a:spLocks noChangeShapeType="1"/>
          </p:cNvSpPr>
          <p:nvPr/>
        </p:nvSpPr>
        <p:spPr bwMode="auto">
          <a:xfrm>
            <a:off x="3082925" y="5160963"/>
            <a:ext cx="6413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007" name="Rectangle 23"/>
          <p:cNvSpPr>
            <a:spLocks noChangeArrowheads="1"/>
          </p:cNvSpPr>
          <p:nvPr/>
        </p:nvSpPr>
        <p:spPr bwMode="auto">
          <a:xfrm>
            <a:off x="2971800" y="4876800"/>
            <a:ext cx="892175" cy="600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b="1">
                <a:latin typeface="Times New Roman" charset="0"/>
                <a:ea typeface="新細明體" charset="-120"/>
              </a:rPr>
              <a:t> FD</a:t>
            </a:r>
            <a:endParaRPr lang="en-US" altLang="zh-TW" sz="1200" b="1">
              <a:latin typeface="Times New Roman" charset="0"/>
              <a:ea typeface="新細明體" charset="-120"/>
            </a:endParaRPr>
          </a:p>
          <a:p>
            <a:pPr algn="l" eaLnBrk="0" hangingPunct="0">
              <a:lnSpc>
                <a:spcPct val="90000"/>
              </a:lnSpc>
              <a:spcBef>
                <a:spcPct val="50000"/>
              </a:spcBef>
            </a:pPr>
            <a:r>
              <a:rPr lang="en-US" altLang="zh-TW" sz="1400" b="1">
                <a:latin typeface="Times New Roman" charset="0"/>
                <a:ea typeface="新細明體" charset="-120"/>
              </a:rPr>
              <a:t>not FFD</a:t>
            </a:r>
          </a:p>
        </p:txBody>
      </p:sp>
      <p:sp>
        <p:nvSpPr>
          <p:cNvPr id="42008" name="Rectangle 24"/>
          <p:cNvSpPr>
            <a:spLocks noChangeArrowheads="1"/>
          </p:cNvSpPr>
          <p:nvPr/>
        </p:nvSpPr>
        <p:spPr bwMode="auto">
          <a:xfrm>
            <a:off x="5106988" y="5089525"/>
            <a:ext cx="796925" cy="2444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a:t>
            </a:r>
          </a:p>
        </p:txBody>
      </p:sp>
      <p:sp>
        <p:nvSpPr>
          <p:cNvPr id="42009" name="Rectangle 25"/>
          <p:cNvSpPr>
            <a:spLocks noChangeArrowheads="1"/>
          </p:cNvSpPr>
          <p:nvPr/>
        </p:nvSpPr>
        <p:spPr bwMode="auto">
          <a:xfrm>
            <a:off x="6491288" y="5097463"/>
            <a:ext cx="795337" cy="2444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CITY</a:t>
            </a:r>
          </a:p>
        </p:txBody>
      </p:sp>
      <p:sp>
        <p:nvSpPr>
          <p:cNvPr id="42010" name="Line 26"/>
          <p:cNvSpPr>
            <a:spLocks noChangeShapeType="1"/>
          </p:cNvSpPr>
          <p:nvPr/>
        </p:nvSpPr>
        <p:spPr bwMode="auto">
          <a:xfrm flipV="1">
            <a:off x="5921375" y="5237163"/>
            <a:ext cx="5508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011" name="Rectangle 27"/>
          <p:cNvSpPr>
            <a:spLocks noChangeArrowheads="1"/>
          </p:cNvSpPr>
          <p:nvPr/>
        </p:nvSpPr>
        <p:spPr bwMode="auto">
          <a:xfrm>
            <a:off x="5943600" y="4953000"/>
            <a:ext cx="81597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b="1">
                <a:latin typeface="Times New Roman" charset="0"/>
                <a:ea typeface="新細明體" charset="-120"/>
              </a:rPr>
              <a:t>FD</a:t>
            </a:r>
          </a:p>
        </p:txBody>
      </p:sp>
      <p:sp>
        <p:nvSpPr>
          <p:cNvPr id="42012" name="Text Box 28"/>
          <p:cNvSpPr txBox="1">
            <a:spLocks noChangeArrowheads="1"/>
          </p:cNvSpPr>
          <p:nvPr/>
        </p:nvSpPr>
        <p:spPr bwMode="auto">
          <a:xfrm>
            <a:off x="7848600" y="4953000"/>
            <a:ext cx="1143000" cy="604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600">
                <a:latin typeface="Times New Roman" charset="0"/>
                <a:ea typeface="新細明體" charset="-120"/>
              </a:rPr>
              <a:t>S#  CITY</a:t>
            </a:r>
          </a:p>
          <a:p>
            <a:pPr algn="l" eaLnBrk="0" hangingPunct="0">
              <a:spcBef>
                <a:spcPct val="10000"/>
              </a:spcBef>
            </a:pPr>
            <a:r>
              <a:rPr lang="en-US" altLang="zh-TW" sz="1600">
                <a:latin typeface="Times New Roman" charset="0"/>
                <a:ea typeface="新細明體" charset="-120"/>
              </a:rPr>
              <a:t>…    …..</a:t>
            </a:r>
          </a:p>
        </p:txBody>
      </p:sp>
      <p:sp>
        <p:nvSpPr>
          <p:cNvPr id="42013" name="Rectangle 29"/>
          <p:cNvSpPr>
            <a:spLocks noChangeArrowheads="1"/>
          </p:cNvSpPr>
          <p:nvPr/>
        </p:nvSpPr>
        <p:spPr bwMode="auto">
          <a:xfrm>
            <a:off x="7848600" y="4953000"/>
            <a:ext cx="9144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014" name="Line 30"/>
          <p:cNvSpPr>
            <a:spLocks noChangeShapeType="1"/>
          </p:cNvSpPr>
          <p:nvPr/>
        </p:nvSpPr>
        <p:spPr bwMode="auto">
          <a:xfrm>
            <a:off x="8229600" y="4953000"/>
            <a:ext cx="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015" name="Line 31"/>
          <p:cNvSpPr>
            <a:spLocks noChangeShapeType="1"/>
          </p:cNvSpPr>
          <p:nvPr/>
        </p:nvSpPr>
        <p:spPr bwMode="auto">
          <a:xfrm>
            <a:off x="7848600" y="5257800"/>
            <a:ext cx="91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42087" name="Group 103"/>
          <p:cNvGraphicFramePr>
            <a:graphicFrameLocks noGrp="1"/>
          </p:cNvGraphicFramePr>
          <p:nvPr>
            <p:ph sz="half" idx="2"/>
          </p:nvPr>
        </p:nvGraphicFramePr>
        <p:xfrm>
          <a:off x="5791200" y="1463675"/>
          <a:ext cx="2432050" cy="878142"/>
        </p:xfrm>
        <a:graphic>
          <a:graphicData uri="http://schemas.openxmlformats.org/drawingml/2006/table">
            <a:tbl>
              <a:tblPr/>
              <a:tblGrid>
                <a:gridCol w="411163"/>
                <a:gridCol w="657225"/>
                <a:gridCol w="722312"/>
                <a:gridCol w="641350"/>
              </a:tblGrid>
              <a:tr h="274638">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200" b="0" i="0" u="none" strike="noStrike" cap="none" normalizeH="0" baseline="0" smtClean="0">
                          <a:ln>
                            <a:noFill/>
                          </a:ln>
                          <a:solidFill>
                            <a:schemeClr val="tx1"/>
                          </a:solidFill>
                          <a:effectLst/>
                          <a:latin typeface="Times New Roman" charset="0"/>
                          <a:ea typeface="華康行書體(P)" pitchFamily="66" charset="-12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endParaRPr kumimoji="1" lang="zh-TW" altLang="zh-TW" sz="1200" b="0" i="0" u="none" strike="noStrike" cap="none" normalizeH="0" baseline="0" smtClean="0">
                        <a:ln>
                          <a:noFill/>
                        </a:ln>
                        <a:solidFill>
                          <a:schemeClr val="tx1"/>
                        </a:solidFill>
                        <a:effectLst/>
                        <a:latin typeface="Times New Roman" charset="0"/>
                        <a:ea typeface="華康行書體(P)" pitchFamily="66"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200" b="0" i="0" u="none" strike="noStrike" cap="none" normalizeH="0" baseline="0" smtClean="0">
                          <a:ln>
                            <a:noFill/>
                          </a:ln>
                          <a:solidFill>
                            <a:schemeClr val="tx1"/>
                          </a:solidFill>
                          <a:effectLst/>
                          <a:latin typeface="Times New Roman" charset="0"/>
                          <a:ea typeface="華康行書體(P)" pitchFamily="66" charset="-120"/>
                        </a:rPr>
                        <a:t>city</a:t>
                      </a:r>
                      <a:r>
                        <a:rPr kumimoji="1" lang="en-US" altLang="zh-TW" sz="1200" b="0" i="0" u="none" strike="noStrike" cap="none" normalizeH="0" baseline="-25000" smtClean="0">
                          <a:ln>
                            <a:noFill/>
                          </a:ln>
                          <a:solidFill>
                            <a:schemeClr val="tx1"/>
                          </a:solidFill>
                          <a:effectLst/>
                          <a:latin typeface="Times New Roman" charset="0"/>
                          <a:ea typeface="華康行書體(P)" pitchFamily="66" charset="-120"/>
                        </a:rPr>
                        <a:t>1</a:t>
                      </a:r>
                      <a:endParaRPr kumimoji="1" lang="en-US" altLang="zh-TW" sz="1200" b="0" i="0" u="none" strike="noStrike" cap="none" normalizeH="0" baseline="0" smtClean="0">
                        <a:ln>
                          <a:noFill/>
                        </a:ln>
                        <a:solidFill>
                          <a:schemeClr val="tx1"/>
                        </a:solidFill>
                        <a:effectLst/>
                        <a:latin typeface="Times New Roman" charset="0"/>
                        <a:ea typeface="華康行書體(P)" pitchFamily="66"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200" b="0" i="0" u="none" strike="noStrike" cap="none" normalizeH="0" baseline="0" smtClean="0">
                          <a:ln>
                            <a:noFill/>
                          </a:ln>
                          <a:solidFill>
                            <a:schemeClr val="tx1"/>
                          </a:solidFill>
                          <a:effectLst/>
                          <a:latin typeface="Times New Roman" charset="0"/>
                          <a:ea typeface="華康行書體(P)" pitchFamily="66" charset="-120"/>
                        </a:rPr>
                        <a:t>city</a:t>
                      </a:r>
                      <a:r>
                        <a:rPr kumimoji="1" lang="en-US" altLang="zh-TW" sz="1200" b="0" i="0" u="none" strike="noStrike" cap="none" normalizeH="0" baseline="-25000" smtClean="0">
                          <a:ln>
                            <a:noFill/>
                          </a:ln>
                          <a:solidFill>
                            <a:schemeClr val="tx1"/>
                          </a:solidFill>
                          <a:effectLst/>
                          <a:latin typeface="Times New Roman" charset="0"/>
                          <a:ea typeface="華康行書體(P)" pitchFamily="66" charset="-120"/>
                        </a:rPr>
                        <a:t>2</a:t>
                      </a:r>
                      <a:endParaRPr kumimoji="1" lang="en-US" altLang="zh-TW" sz="1200" b="0" i="0" u="none" strike="noStrike" cap="none" normalizeH="0" baseline="0" smtClean="0">
                        <a:ln>
                          <a:noFill/>
                        </a:ln>
                        <a:solidFill>
                          <a:schemeClr val="tx1"/>
                        </a:solidFill>
                        <a:effectLst/>
                        <a:latin typeface="Times New Roman" charset="0"/>
                        <a:ea typeface="華康行書體(P)" pitchFamily="66"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30000"/>
                        </a:lnSpc>
                        <a:spcBef>
                          <a:spcPct val="50000"/>
                        </a:spcBef>
                        <a:spcAft>
                          <a:spcPct val="0"/>
                        </a:spcAft>
                        <a:buClr>
                          <a:srgbClr val="009900"/>
                        </a:buClr>
                        <a:buSzPct val="70000"/>
                        <a:buFont typeface="Wingdings" pitchFamily="2" charset="2"/>
                        <a:buNone/>
                        <a:tabLst/>
                      </a:pPr>
                      <a:r>
                        <a:rPr kumimoji="1" lang="en-US" altLang="zh-TW" sz="1200" b="0" i="0" u="none" strike="noStrike" cap="none" normalizeH="0" baseline="0" smtClean="0">
                          <a:ln>
                            <a:noFill/>
                          </a:ln>
                          <a:solidFill>
                            <a:schemeClr val="tx1"/>
                          </a:solidFill>
                          <a:effectLst/>
                          <a:latin typeface="Times New Roman" charset="0"/>
                          <a:ea typeface="華康行書體(P)" pitchFamily="66" charset="-120"/>
                        </a:rPr>
                        <a:t>S1</a:t>
                      </a:r>
                    </a:p>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endParaRPr kumimoji="1" lang="en-US" altLang="zh-TW" sz="1200" b="0" i="0" u="none" strike="noStrike" cap="none" normalizeH="0" baseline="0" smtClean="0">
                        <a:ln>
                          <a:noFill/>
                        </a:ln>
                        <a:solidFill>
                          <a:schemeClr val="tx1"/>
                        </a:solidFill>
                        <a:effectLst/>
                        <a:latin typeface="Times New Roman" charset="0"/>
                        <a:ea typeface="華康行書體(P)" pitchFamily="66"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endParaRPr kumimoji="1" lang="zh-TW" altLang="zh-TW" sz="1200" b="0" i="0" u="none" strike="noStrike" cap="none" normalizeH="0" baseline="0" smtClean="0">
                        <a:ln>
                          <a:noFill/>
                        </a:ln>
                        <a:solidFill>
                          <a:schemeClr val="tx1"/>
                        </a:solidFill>
                        <a:effectLst/>
                        <a:latin typeface="Times New Roman" charset="0"/>
                        <a:ea typeface="華康行書體(P)" pitchFamily="66"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40000"/>
                        </a:lnSpc>
                        <a:spcBef>
                          <a:spcPct val="50000"/>
                        </a:spcBef>
                        <a:spcAft>
                          <a:spcPct val="0"/>
                        </a:spcAft>
                        <a:buClr>
                          <a:srgbClr val="009900"/>
                        </a:buClr>
                        <a:buSzPct val="70000"/>
                        <a:buFont typeface="Wingdings" pitchFamily="2" charset="2"/>
                        <a:buNone/>
                        <a:tabLst/>
                      </a:pPr>
                      <a:r>
                        <a:rPr kumimoji="1" lang="en-US" altLang="zh-TW" sz="1200" b="0" i="0" u="none" strike="noStrike" cap="none" normalizeH="0" baseline="0" smtClean="0">
                          <a:ln>
                            <a:noFill/>
                          </a:ln>
                          <a:solidFill>
                            <a:schemeClr val="tx1"/>
                          </a:solidFill>
                          <a:effectLst/>
                          <a:latin typeface="Times New Roman" charset="0"/>
                          <a:ea typeface="華康行書體(P)" pitchFamily="66" charset="-120"/>
                        </a:rPr>
                        <a:t>London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200" b="0" i="0" u="none" strike="noStrike" cap="none" normalizeH="0" baseline="0" smtClean="0">
                          <a:ln>
                            <a:noFill/>
                          </a:ln>
                          <a:solidFill>
                            <a:schemeClr val="tx1"/>
                          </a:solidFill>
                          <a:effectLst/>
                          <a:latin typeface="Times New Roman" charset="0"/>
                          <a:ea typeface="華康行書體(P)" pitchFamily="66" charset="-120"/>
                        </a:rPr>
                        <a:t>Taipei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2084" name="Rectangle 100"/>
          <p:cNvSpPr>
            <a:spLocks noChangeArrowheads="1"/>
          </p:cNvSpPr>
          <p:nvPr/>
        </p:nvSpPr>
        <p:spPr bwMode="auto">
          <a:xfrm>
            <a:off x="5943600" y="2971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Times New Roman" charset="0"/>
                <a:ea typeface="華康行書體(P)" pitchFamily="66" charset="-120"/>
              </a:rPr>
              <a:t>SP'</a:t>
            </a:r>
          </a:p>
        </p:txBody>
      </p:sp>
      <p:sp>
        <p:nvSpPr>
          <p:cNvPr id="36" name="頁尾版面配置區 3"/>
          <p:cNvSpPr>
            <a:spLocks noGrp="1"/>
          </p:cNvSpPr>
          <p:nvPr>
            <p:ph type="ftr" sz="quarter" idx="10"/>
          </p:nvPr>
        </p:nvSpPr>
        <p:spPr>
          <a:xfrm>
            <a:off x="3368824" y="6212160"/>
            <a:ext cx="3136900" cy="457200"/>
          </a:xfrm>
        </p:spPr>
        <p:txBody>
          <a:bodyPr/>
          <a:lstStyle/>
          <a:p>
            <a:r>
              <a:rPr lang="en-US" altLang="zh-TW" dirty="0" smtClean="0"/>
              <a:t>Unit 7   Normalization</a:t>
            </a:r>
          </a:p>
        </p:txBody>
      </p:sp>
    </p:spTree>
    <p:extLst>
      <p:ext uri="{BB962C8B-B14F-4D97-AF65-F5344CB8AC3E}">
        <p14:creationId xmlns:p14="http://schemas.microsoft.com/office/powerpoint/2010/main" val="3731156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4"/>
          <p:cNvSpPr>
            <a:spLocks noGrp="1"/>
          </p:cNvSpPr>
          <p:nvPr>
            <p:ph type="sldNum" sz="quarter" idx="11"/>
          </p:nvPr>
        </p:nvSpPr>
        <p:spPr/>
        <p:txBody>
          <a:bodyPr/>
          <a:lstStyle/>
          <a:p>
            <a:r>
              <a:rPr lang="en-US" altLang="zh-TW"/>
              <a:t>7-</a:t>
            </a:r>
            <a:fld id="{F5697FDA-3C86-4611-BCF0-A8612BB7C781}" type="slidenum">
              <a:rPr lang="en-US" altLang="zh-TW"/>
              <a:pPr/>
              <a:t>15</a:t>
            </a:fld>
            <a:endParaRPr lang="en-US" altLang="zh-TW"/>
          </a:p>
        </p:txBody>
      </p:sp>
      <p:sp>
        <p:nvSpPr>
          <p:cNvPr id="43010" name="Rectangle 2"/>
          <p:cNvSpPr>
            <a:spLocks noGrp="1" noChangeArrowheads="1"/>
          </p:cNvSpPr>
          <p:nvPr>
            <p:ph type="title"/>
          </p:nvPr>
        </p:nvSpPr>
        <p:spPr/>
        <p:txBody>
          <a:bodyPr/>
          <a:lstStyle/>
          <a:p>
            <a:r>
              <a:rPr lang="en-US" altLang="zh-TW"/>
              <a:t>Fully Functional Dependency</a:t>
            </a:r>
            <a:r>
              <a:rPr lang="en-US" altLang="zh-TW" sz="4000"/>
              <a:t> </a:t>
            </a:r>
            <a:r>
              <a:rPr lang="en-US" altLang="zh-TW" sz="2000" b="0">
                <a:solidFill>
                  <a:schemeClr val="tx1"/>
                </a:solidFill>
                <a:ea typeface="新細明體" charset="-120"/>
              </a:rPr>
              <a:t>(cont.)</a:t>
            </a:r>
          </a:p>
        </p:txBody>
      </p:sp>
      <p:sp>
        <p:nvSpPr>
          <p:cNvPr id="43011" name="Rectangle 3"/>
          <p:cNvSpPr>
            <a:spLocks noGrp="1" noChangeArrowheads="1"/>
          </p:cNvSpPr>
          <p:nvPr>
            <p:ph type="body" idx="1"/>
          </p:nvPr>
        </p:nvSpPr>
        <p:spPr/>
        <p:txBody>
          <a:bodyPr/>
          <a:lstStyle/>
          <a:p>
            <a:pPr lvl="1">
              <a:buFont typeface="Wingdings" pitchFamily="2" charset="2"/>
              <a:buNone/>
            </a:pPr>
            <a:r>
              <a:rPr lang="en-US" altLang="zh-TW" sz="2000"/>
              <a:t>&lt;Note&gt; 1. Normally, we take FD to mean FFD.</a:t>
            </a:r>
          </a:p>
          <a:p>
            <a:pPr lvl="1">
              <a:buFont typeface="Wingdings" pitchFamily="2" charset="2"/>
              <a:buNone/>
            </a:pPr>
            <a:r>
              <a:rPr lang="en-US" altLang="zh-TW" sz="2000"/>
              <a:t>             2. FD is a </a:t>
            </a:r>
            <a:r>
              <a:rPr lang="en-US" altLang="zh-TW" sz="2000" u="sng"/>
              <a:t>semantic notion</a:t>
            </a:r>
            <a:r>
              <a:rPr lang="en-US" altLang="zh-TW" sz="2000"/>
              <a:t>.</a:t>
            </a:r>
          </a:p>
          <a:p>
            <a:pPr lvl="1">
              <a:buFont typeface="Wingdings" pitchFamily="2" charset="2"/>
              <a:buNone/>
            </a:pPr>
            <a:r>
              <a:rPr lang="en-US" altLang="zh-TW" sz="2000"/>
              <a:t>                </a:t>
            </a:r>
            <a:r>
              <a:rPr lang="en-US" altLang="zh-TW" sz="1800"/>
              <a:t>&lt;e.g.&gt;  S#          CITY</a:t>
            </a:r>
          </a:p>
          <a:p>
            <a:pPr lvl="1">
              <a:buFont typeface="Wingdings" pitchFamily="2" charset="2"/>
              <a:buNone/>
            </a:pPr>
            <a:r>
              <a:rPr lang="en-US" altLang="zh-TW" sz="1800"/>
              <a:t>                             Means: each supplier is located in precisely one city.</a:t>
            </a:r>
            <a:endParaRPr lang="en-US" altLang="zh-TW" sz="2000"/>
          </a:p>
          <a:p>
            <a:pPr lvl="1">
              <a:buFont typeface="Wingdings" pitchFamily="2" charset="2"/>
              <a:buNone/>
            </a:pPr>
            <a:r>
              <a:rPr lang="en-US" altLang="zh-TW" sz="2000"/>
              <a:t>             3. FD is a special kind of integrity constraint.</a:t>
            </a:r>
            <a:endParaRPr lang="en-US" altLang="zh-TW" sz="1600"/>
          </a:p>
          <a:p>
            <a:pPr lvl="1">
              <a:buFont typeface="Wingdings" pitchFamily="2" charset="2"/>
              <a:buNone/>
            </a:pPr>
            <a:r>
              <a:rPr lang="en-US" altLang="zh-TW" sz="2000"/>
              <a:t>                  </a:t>
            </a:r>
            <a:r>
              <a:rPr lang="en-US" altLang="zh-TW" sz="1600"/>
              <a:t>CREATE INTEGRITY RULE </a:t>
            </a:r>
            <a:r>
              <a:rPr lang="en-US" altLang="zh-TW" sz="1600" b="1"/>
              <a:t>SCFD</a:t>
            </a:r>
          </a:p>
          <a:p>
            <a:pPr lvl="1">
              <a:buFont typeface="Wingdings" pitchFamily="2" charset="2"/>
              <a:buNone/>
            </a:pPr>
            <a:r>
              <a:rPr lang="en-US" altLang="zh-TW" sz="1600"/>
              <a:t>                              CHECK FORALL SX FORALL SY</a:t>
            </a:r>
          </a:p>
          <a:p>
            <a:pPr lvl="1">
              <a:buFont typeface="Wingdings" pitchFamily="2" charset="2"/>
              <a:buNone/>
            </a:pPr>
            <a:r>
              <a:rPr lang="en-US" altLang="zh-TW" sz="1600"/>
              <a:t>                                  (IF SX.S# = SY.S# THEN SX.CITY = SY.CITY);</a:t>
            </a:r>
            <a:endParaRPr lang="en-US" altLang="zh-TW" sz="2000"/>
          </a:p>
          <a:p>
            <a:pPr lvl="1">
              <a:buFont typeface="Wingdings" pitchFamily="2" charset="2"/>
              <a:buNone/>
            </a:pPr>
            <a:r>
              <a:rPr lang="en-US" altLang="zh-TW" sz="2000"/>
              <a:t>             4. FDs considered here applied within a single relation.</a:t>
            </a:r>
          </a:p>
          <a:p>
            <a:pPr lvl="1">
              <a:buFont typeface="Wingdings" pitchFamily="2" charset="2"/>
              <a:buNone/>
            </a:pPr>
            <a:r>
              <a:rPr lang="en-US" altLang="zh-TW" sz="1800"/>
              <a:t>                  &lt;e.g.&gt;    SP.S#          S.S#  is not considered!</a:t>
            </a:r>
            <a:endParaRPr lang="en-US" altLang="zh-TW" sz="2000"/>
          </a:p>
          <a:p>
            <a:endParaRPr lang="en-US" altLang="zh-TW" sz="2400"/>
          </a:p>
        </p:txBody>
      </p:sp>
      <p:sp>
        <p:nvSpPr>
          <p:cNvPr id="43012" name="Line 4"/>
          <p:cNvSpPr>
            <a:spLocks noChangeShapeType="1"/>
          </p:cNvSpPr>
          <p:nvPr/>
        </p:nvSpPr>
        <p:spPr bwMode="auto">
          <a:xfrm flipV="1">
            <a:off x="3048000" y="2430463"/>
            <a:ext cx="30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13" name="Line 5"/>
          <p:cNvSpPr>
            <a:spLocks noChangeShapeType="1"/>
          </p:cNvSpPr>
          <p:nvPr/>
        </p:nvSpPr>
        <p:spPr bwMode="auto">
          <a:xfrm>
            <a:off x="3505200" y="51816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14" name="Text Box 6"/>
          <p:cNvSpPr txBox="1">
            <a:spLocks noChangeArrowheads="1"/>
          </p:cNvSpPr>
          <p:nvPr/>
        </p:nvSpPr>
        <p:spPr bwMode="auto">
          <a:xfrm>
            <a:off x="5957888" y="2286000"/>
            <a:ext cx="1443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200" b="1">
                <a:latin typeface="Times New Roman" charset="0"/>
                <a:ea typeface="新細明體" charset="-120"/>
              </a:rPr>
              <a:t>  </a:t>
            </a:r>
            <a:r>
              <a:rPr lang="en-US" altLang="zh-TW" sz="1400">
                <a:latin typeface="Times New Roman" charset="0"/>
                <a:ea typeface="新細明體" charset="-120"/>
              </a:rPr>
              <a:t>(Ref P.10-9)</a:t>
            </a:r>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429606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p:txBody>
          <a:bodyPr/>
          <a:lstStyle/>
          <a:p>
            <a:r>
              <a:rPr lang="en-US" altLang="zh-TW"/>
              <a:t>7-</a:t>
            </a:r>
            <a:fld id="{F2C7A00E-5F38-4B1A-8533-D82499654F68}" type="slidenum">
              <a:rPr lang="en-US" altLang="zh-TW"/>
              <a:pPr/>
              <a:t>16</a:t>
            </a:fld>
            <a:endParaRPr lang="en-US" altLang="zh-TW"/>
          </a:p>
        </p:txBody>
      </p:sp>
      <p:sp>
        <p:nvSpPr>
          <p:cNvPr id="44036" name="Rectangle 4"/>
          <p:cNvSpPr>
            <a:spLocks noGrp="1" noChangeArrowheads="1"/>
          </p:cNvSpPr>
          <p:nvPr>
            <p:ph type="ctrTitle"/>
          </p:nvPr>
        </p:nvSpPr>
        <p:spPr>
          <a:xfrm>
            <a:off x="742950" y="2636912"/>
            <a:ext cx="8420100" cy="1143000"/>
          </a:xfrm>
        </p:spPr>
        <p:txBody>
          <a:bodyPr/>
          <a:lstStyle/>
          <a:p>
            <a:r>
              <a:rPr lang="en-US" altLang="zh-TW" sz="3600" dirty="0"/>
              <a:t>7.3  </a:t>
            </a:r>
            <a:r>
              <a:rPr lang="en-US" altLang="zh-TW" sz="3600" dirty="0" smtClean="0"/>
              <a:t>First Normal</a:t>
            </a:r>
            <a:r>
              <a:rPr lang="en-US" altLang="zh-TW" sz="3600" dirty="0"/>
              <a:t> </a:t>
            </a:r>
            <a:r>
              <a:rPr lang="en-US" altLang="zh-TW" sz="3600" dirty="0" smtClean="0"/>
              <a:t>Form </a:t>
            </a:r>
            <a:r>
              <a:rPr lang="en-US" altLang="zh-TW" sz="3600" dirty="0"/>
              <a:t>(</a:t>
            </a:r>
            <a:r>
              <a:rPr lang="en-US" altLang="zh-TW" sz="3600" dirty="0" smtClean="0"/>
              <a:t>1NF)</a:t>
            </a:r>
            <a:endParaRPr lang="en-US" altLang="zh-TW" sz="3600" dirty="0"/>
          </a:p>
        </p:txBody>
      </p:sp>
      <p:sp>
        <p:nvSpPr>
          <p:cNvPr id="2" name="頁尾版面配置區 1"/>
          <p:cNvSpPr>
            <a:spLocks noGrp="1"/>
          </p:cNvSpPr>
          <p:nvPr>
            <p:ph type="ftr" sz="quarter" idx="3"/>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2385534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投影片編號版面配置區 4"/>
          <p:cNvSpPr>
            <a:spLocks noGrp="1"/>
          </p:cNvSpPr>
          <p:nvPr>
            <p:ph type="sldNum" sz="quarter" idx="11"/>
          </p:nvPr>
        </p:nvSpPr>
        <p:spPr/>
        <p:txBody>
          <a:bodyPr/>
          <a:lstStyle/>
          <a:p>
            <a:r>
              <a:rPr lang="en-US" altLang="zh-TW"/>
              <a:t>7-</a:t>
            </a:r>
            <a:fld id="{5D626E0D-BD32-4F7A-9111-81DF9D5B16A2}" type="slidenum">
              <a:rPr lang="en-US" altLang="zh-TW"/>
              <a:pPr/>
              <a:t>17</a:t>
            </a:fld>
            <a:endParaRPr lang="en-US" altLang="zh-TW"/>
          </a:p>
        </p:txBody>
      </p:sp>
      <p:sp>
        <p:nvSpPr>
          <p:cNvPr id="49154" name="Rectangle 2"/>
          <p:cNvSpPr>
            <a:spLocks noGrp="1" noChangeArrowheads="1"/>
          </p:cNvSpPr>
          <p:nvPr>
            <p:ph type="title"/>
          </p:nvPr>
        </p:nvSpPr>
        <p:spPr/>
        <p:txBody>
          <a:bodyPr/>
          <a:lstStyle/>
          <a:p>
            <a:r>
              <a:rPr lang="en-US" altLang="zh-TW"/>
              <a:t>Normal Forms:</a:t>
            </a:r>
            <a:r>
              <a:rPr lang="en-US" altLang="zh-TW" sz="3200"/>
              <a:t> </a:t>
            </a:r>
            <a:r>
              <a:rPr lang="en-US" altLang="zh-TW" sz="4600"/>
              <a:t>1NF</a:t>
            </a:r>
          </a:p>
        </p:txBody>
      </p:sp>
      <p:sp>
        <p:nvSpPr>
          <p:cNvPr id="49155" name="Rectangle 3"/>
          <p:cNvSpPr>
            <a:spLocks noGrp="1" noChangeArrowheads="1"/>
          </p:cNvSpPr>
          <p:nvPr>
            <p:ph type="body" idx="1"/>
          </p:nvPr>
        </p:nvSpPr>
        <p:spPr/>
        <p:txBody>
          <a:bodyPr/>
          <a:lstStyle/>
          <a:p>
            <a:pPr lvl="1"/>
            <a:r>
              <a:rPr lang="en-US" altLang="zh-TW" sz="2000" dirty="0" err="1"/>
              <a:t>Def</a:t>
            </a:r>
            <a:r>
              <a:rPr lang="en-US" altLang="zh-TW" sz="2000" dirty="0"/>
              <a:t>: A relation is in 1NF  </a:t>
            </a:r>
            <a:r>
              <a:rPr lang="en-US" altLang="zh-TW" sz="2000" b="1" i="1" dirty="0" err="1"/>
              <a:t>iff</a:t>
            </a:r>
            <a:r>
              <a:rPr lang="en-US" altLang="zh-TW" sz="2000" dirty="0"/>
              <a:t>  all underlying simple domains contain </a:t>
            </a:r>
            <a:r>
              <a:rPr lang="en-US" altLang="zh-TW" sz="2000" u="sng" dirty="0"/>
              <a:t>atomic values</a:t>
            </a:r>
            <a:r>
              <a:rPr lang="en-US" altLang="zh-TW" sz="2000" dirty="0"/>
              <a:t> only.</a:t>
            </a:r>
          </a:p>
          <a:p>
            <a:endParaRPr lang="en-US" altLang="zh-TW" sz="2000" dirty="0"/>
          </a:p>
        </p:txBody>
      </p:sp>
      <p:grpSp>
        <p:nvGrpSpPr>
          <p:cNvPr id="49156" name="Group 4"/>
          <p:cNvGrpSpPr>
            <a:grpSpLocks/>
          </p:cNvGrpSpPr>
          <p:nvPr/>
        </p:nvGrpSpPr>
        <p:grpSpPr bwMode="auto">
          <a:xfrm>
            <a:off x="609600" y="3111500"/>
            <a:ext cx="4679950" cy="1463675"/>
            <a:chOff x="331" y="1979"/>
            <a:chExt cx="3966" cy="1061"/>
          </a:xfrm>
        </p:grpSpPr>
        <p:sp>
          <p:nvSpPr>
            <p:cNvPr id="49157" name="Rectangle 5"/>
            <p:cNvSpPr>
              <a:spLocks noChangeArrowheads="1"/>
            </p:cNvSpPr>
            <p:nvPr/>
          </p:nvSpPr>
          <p:spPr bwMode="auto">
            <a:xfrm>
              <a:off x="331" y="1979"/>
              <a:ext cx="3966" cy="10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0" anchor="ctr"/>
            <a:lstStyle/>
            <a:p>
              <a:pPr algn="l" eaLnBrk="0" hangingPunct="0">
                <a:lnSpc>
                  <a:spcPct val="80000"/>
                </a:lnSpc>
              </a:pPr>
              <a:r>
                <a:rPr lang="en-US" altLang="zh-TW">
                  <a:latin typeface="Times New Roman" charset="0"/>
                  <a:ea typeface="新細明體" charset="-120"/>
                </a:rPr>
                <a:t> </a:t>
              </a:r>
              <a:r>
                <a:rPr lang="en-US" altLang="zh-TW" sz="1600">
                  <a:latin typeface="Times New Roman" charset="0"/>
                  <a:ea typeface="新細明體" charset="-120"/>
                </a:rPr>
                <a:t>S#   </a:t>
              </a:r>
              <a:r>
                <a:rPr lang="en-US" altLang="zh-TW" sz="1400">
                  <a:latin typeface="Times New Roman" charset="0"/>
                  <a:ea typeface="新細明體" charset="-120"/>
                </a:rPr>
                <a:t>STATUS</a:t>
              </a:r>
              <a:r>
                <a:rPr lang="en-US" altLang="zh-TW" sz="1600">
                  <a:latin typeface="Times New Roman" charset="0"/>
                  <a:ea typeface="新細明體" charset="-120"/>
                </a:rPr>
                <a:t>      CITY             (P#, QTY)</a:t>
              </a:r>
            </a:p>
            <a:p>
              <a:pPr algn="l" eaLnBrk="0" hangingPunct="0">
                <a:lnSpc>
                  <a:spcPct val="80000"/>
                </a:lnSpc>
              </a:pPr>
              <a:endParaRPr lang="en-US" altLang="zh-TW" sz="1600">
                <a:latin typeface="Times New Roman" charset="0"/>
                <a:ea typeface="新細明體" charset="-120"/>
              </a:endParaRPr>
            </a:p>
            <a:p>
              <a:pPr algn="l" eaLnBrk="0" hangingPunct="0">
                <a:lnSpc>
                  <a:spcPct val="80000"/>
                </a:lnSpc>
              </a:pPr>
              <a:r>
                <a:rPr lang="en-US" altLang="zh-TW" sz="1600">
                  <a:latin typeface="Times New Roman" charset="0"/>
                  <a:ea typeface="新細明體" charset="-120"/>
                </a:rPr>
                <a:t>  </a:t>
              </a:r>
              <a:r>
                <a:rPr lang="en-US" altLang="zh-TW" sz="1400">
                  <a:latin typeface="Times New Roman" charset="0"/>
                  <a:ea typeface="新細明體" charset="-120"/>
                </a:rPr>
                <a:t>S1       20           London    {(P1, 300), (P2, 200),  ..., (P6, 100)}</a:t>
              </a:r>
            </a:p>
            <a:p>
              <a:pPr algn="l" eaLnBrk="0" hangingPunct="0">
                <a:lnSpc>
                  <a:spcPct val="80000"/>
                </a:lnSpc>
              </a:pPr>
              <a:r>
                <a:rPr lang="en-US" altLang="zh-TW" sz="1400">
                  <a:latin typeface="Times New Roman" charset="0"/>
                  <a:ea typeface="新細明體" charset="-120"/>
                </a:rPr>
                <a:t>  S2       10           Paris        {(P1, 300), (P2, 400)}</a:t>
              </a:r>
            </a:p>
            <a:p>
              <a:pPr algn="l" eaLnBrk="0" hangingPunct="0">
                <a:lnSpc>
                  <a:spcPct val="80000"/>
                </a:lnSpc>
              </a:pPr>
              <a:r>
                <a:rPr lang="en-US" altLang="zh-TW" sz="1400">
                  <a:latin typeface="Times New Roman" charset="0"/>
                  <a:ea typeface="新細明體" charset="-120"/>
                </a:rPr>
                <a:t>  S3       10           Paris        {(P2, 200)}</a:t>
              </a:r>
            </a:p>
            <a:p>
              <a:pPr algn="l" eaLnBrk="0" hangingPunct="0">
                <a:lnSpc>
                  <a:spcPct val="80000"/>
                </a:lnSpc>
              </a:pPr>
              <a:r>
                <a:rPr lang="en-US" altLang="zh-TW" sz="1400">
                  <a:latin typeface="Times New Roman" charset="0"/>
                  <a:ea typeface="新細明體" charset="-120"/>
                </a:rPr>
                <a:t>  S4       20           London    {(P2, 200), (P4, 300), (P5, 400)}</a:t>
              </a:r>
            </a:p>
          </p:txBody>
        </p:sp>
        <p:sp>
          <p:nvSpPr>
            <p:cNvPr id="49158" name="Line 6"/>
            <p:cNvSpPr>
              <a:spLocks noChangeShapeType="1"/>
            </p:cNvSpPr>
            <p:nvPr/>
          </p:nvSpPr>
          <p:spPr bwMode="auto">
            <a:xfrm>
              <a:off x="368" y="2311"/>
              <a:ext cx="39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TW" altLang="en-US"/>
            </a:p>
          </p:txBody>
        </p:sp>
        <p:grpSp>
          <p:nvGrpSpPr>
            <p:cNvPr id="49159" name="Group 7"/>
            <p:cNvGrpSpPr>
              <a:grpSpLocks/>
            </p:cNvGrpSpPr>
            <p:nvPr/>
          </p:nvGrpSpPr>
          <p:grpSpPr bwMode="auto">
            <a:xfrm>
              <a:off x="685" y="1986"/>
              <a:ext cx="1385" cy="1045"/>
              <a:chOff x="685" y="1986"/>
              <a:chExt cx="1385" cy="1045"/>
            </a:xfrm>
          </p:grpSpPr>
          <p:sp>
            <p:nvSpPr>
              <p:cNvPr id="49160" name="Line 8"/>
              <p:cNvSpPr>
                <a:spLocks noChangeShapeType="1"/>
              </p:cNvSpPr>
              <p:nvPr/>
            </p:nvSpPr>
            <p:spPr bwMode="auto">
              <a:xfrm>
                <a:off x="685" y="1986"/>
                <a:ext cx="0" cy="10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TW" altLang="en-US"/>
              </a:p>
            </p:txBody>
          </p:sp>
          <p:sp>
            <p:nvSpPr>
              <p:cNvPr id="49161" name="Line 9"/>
              <p:cNvSpPr>
                <a:spLocks noChangeShapeType="1"/>
              </p:cNvSpPr>
              <p:nvPr/>
            </p:nvSpPr>
            <p:spPr bwMode="auto">
              <a:xfrm>
                <a:off x="1382" y="1986"/>
                <a:ext cx="0" cy="10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TW" altLang="en-US"/>
              </a:p>
            </p:txBody>
          </p:sp>
          <p:sp>
            <p:nvSpPr>
              <p:cNvPr id="49162" name="Line 10"/>
              <p:cNvSpPr>
                <a:spLocks noChangeShapeType="1"/>
              </p:cNvSpPr>
              <p:nvPr/>
            </p:nvSpPr>
            <p:spPr bwMode="auto">
              <a:xfrm>
                <a:off x="2070" y="1986"/>
                <a:ext cx="0" cy="10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zh-TW" altLang="en-US"/>
              </a:p>
            </p:txBody>
          </p:sp>
        </p:grpSp>
      </p:grpSp>
      <p:sp>
        <p:nvSpPr>
          <p:cNvPr id="49176" name="AutoShape 24"/>
          <p:cNvSpPr>
            <a:spLocks noChangeArrowheads="1"/>
          </p:cNvSpPr>
          <p:nvPr/>
        </p:nvSpPr>
        <p:spPr bwMode="auto">
          <a:xfrm>
            <a:off x="5362575" y="3616325"/>
            <a:ext cx="358775" cy="381000"/>
          </a:xfrm>
          <a:prstGeom prst="rightArrow">
            <a:avLst>
              <a:gd name="adj1" fmla="val 50000"/>
              <a:gd name="adj2" fmla="val 25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0" anchor="ctr"/>
          <a:lstStyle/>
          <a:p>
            <a:endParaRPr lang="zh-TW" altLang="en-US"/>
          </a:p>
        </p:txBody>
      </p:sp>
      <p:grpSp>
        <p:nvGrpSpPr>
          <p:cNvPr id="49179" name="Group 27"/>
          <p:cNvGrpSpPr>
            <a:grpSpLocks/>
          </p:cNvGrpSpPr>
          <p:nvPr/>
        </p:nvGrpSpPr>
        <p:grpSpPr bwMode="auto">
          <a:xfrm>
            <a:off x="5768975" y="2438400"/>
            <a:ext cx="3429000" cy="3376613"/>
            <a:chOff x="3634" y="1536"/>
            <a:chExt cx="2160" cy="2127"/>
          </a:xfrm>
        </p:grpSpPr>
        <p:grpSp>
          <p:nvGrpSpPr>
            <p:cNvPr id="49175" name="Group 23"/>
            <p:cNvGrpSpPr>
              <a:grpSpLocks/>
            </p:cNvGrpSpPr>
            <p:nvPr/>
          </p:nvGrpSpPr>
          <p:grpSpPr bwMode="auto">
            <a:xfrm>
              <a:off x="3741" y="1733"/>
              <a:ext cx="1996" cy="1543"/>
              <a:chOff x="3786" y="1949"/>
              <a:chExt cx="2310" cy="1747"/>
            </a:xfrm>
          </p:grpSpPr>
          <p:sp>
            <p:nvSpPr>
              <p:cNvPr id="49166" name="Rectangle 14"/>
              <p:cNvSpPr>
                <a:spLocks noChangeArrowheads="1"/>
              </p:cNvSpPr>
              <p:nvPr/>
            </p:nvSpPr>
            <p:spPr bwMode="auto">
              <a:xfrm>
                <a:off x="3786" y="1949"/>
                <a:ext cx="2310" cy="17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Aft>
                    <a:spcPct val="30000"/>
                  </a:spcAft>
                </a:pPr>
                <a:r>
                  <a:rPr lang="en-US" altLang="zh-TW">
                    <a:latin typeface="Times New Roman" charset="0"/>
                    <a:ea typeface="新細明體" charset="-120"/>
                  </a:rPr>
                  <a:t> </a:t>
                </a:r>
                <a:r>
                  <a:rPr lang="en-US" altLang="zh-TW" sz="1600">
                    <a:latin typeface="Times New Roman" charset="0"/>
                    <a:ea typeface="新細明體" charset="-120"/>
                  </a:rPr>
                  <a:t>S</a:t>
                </a:r>
                <a:r>
                  <a:rPr lang="en-US" altLang="zh-TW" sz="1400">
                    <a:latin typeface="Times New Roman" charset="0"/>
                    <a:ea typeface="新細明體" charset="-120"/>
                  </a:rPr>
                  <a:t>#     STATUS     CITY        P#       QTY</a:t>
                </a:r>
              </a:p>
              <a:p>
                <a:pPr algn="l" eaLnBrk="0" hangingPunct="0">
                  <a:lnSpc>
                    <a:spcPct val="80000"/>
                  </a:lnSpc>
                </a:pPr>
                <a:r>
                  <a:rPr lang="en-US" altLang="zh-TW" sz="1400">
                    <a:latin typeface="Times New Roman" charset="0"/>
                    <a:ea typeface="新細明體" charset="-120"/>
                  </a:rPr>
                  <a:t> S1           20         London      P1       300</a:t>
                </a:r>
              </a:p>
              <a:p>
                <a:pPr algn="l" eaLnBrk="0" hangingPunct="0">
                  <a:lnSpc>
                    <a:spcPct val="80000"/>
                  </a:lnSpc>
                </a:pPr>
                <a:r>
                  <a:rPr lang="en-US" altLang="zh-TW" sz="1400">
                    <a:latin typeface="Times New Roman" charset="0"/>
                    <a:ea typeface="新細明體" charset="-120"/>
                  </a:rPr>
                  <a:t> S1           20         London      P2       200</a:t>
                </a:r>
              </a:p>
              <a:p>
                <a:pPr algn="l" eaLnBrk="0" hangingPunct="0">
                  <a:lnSpc>
                    <a:spcPct val="80000"/>
                  </a:lnSpc>
                </a:pPr>
                <a:r>
                  <a:rPr lang="en-US" altLang="zh-TW" sz="1400">
                    <a:latin typeface="Times New Roman" charset="0"/>
                    <a:ea typeface="新細明體" charset="-120"/>
                  </a:rPr>
                  <a:t> S1           20         London      P3       400</a:t>
                </a:r>
              </a:p>
              <a:p>
                <a:pPr algn="l" eaLnBrk="0" hangingPunct="0">
                  <a:lnSpc>
                    <a:spcPct val="80000"/>
                  </a:lnSpc>
                </a:pPr>
                <a:r>
                  <a:rPr lang="en-US" altLang="zh-TW" sz="1400">
                    <a:latin typeface="Times New Roman" charset="0"/>
                    <a:ea typeface="新細明體" charset="-120"/>
                  </a:rPr>
                  <a:t> S1           20         London      P4       200</a:t>
                </a:r>
              </a:p>
              <a:p>
                <a:pPr algn="l" eaLnBrk="0" hangingPunct="0">
                  <a:lnSpc>
                    <a:spcPct val="80000"/>
                  </a:lnSpc>
                </a:pPr>
                <a:r>
                  <a:rPr lang="en-US" altLang="zh-TW" sz="1400">
                    <a:latin typeface="Times New Roman" charset="0"/>
                    <a:ea typeface="新細明體" charset="-120"/>
                  </a:rPr>
                  <a:t> S1           20         London      P5       100</a:t>
                </a:r>
              </a:p>
              <a:p>
                <a:pPr algn="l" eaLnBrk="0" hangingPunct="0">
                  <a:lnSpc>
                    <a:spcPct val="80000"/>
                  </a:lnSpc>
                </a:pPr>
                <a:r>
                  <a:rPr lang="en-US" altLang="zh-TW" sz="1400">
                    <a:latin typeface="Times New Roman" charset="0"/>
                    <a:ea typeface="新細明體" charset="-120"/>
                  </a:rPr>
                  <a:t> S1           20         London      P6       100                  </a:t>
                </a:r>
              </a:p>
              <a:p>
                <a:pPr algn="l" eaLnBrk="0" hangingPunct="0">
                  <a:lnSpc>
                    <a:spcPct val="80000"/>
                  </a:lnSpc>
                </a:pPr>
                <a:r>
                  <a:rPr lang="en-US" altLang="zh-TW" sz="1400">
                    <a:latin typeface="Times New Roman" charset="0"/>
                    <a:ea typeface="新細明體" charset="-120"/>
                  </a:rPr>
                  <a:t> S2           10         Paris          P1        300</a:t>
                </a:r>
              </a:p>
              <a:p>
                <a:pPr algn="l" eaLnBrk="0" hangingPunct="0">
                  <a:lnSpc>
                    <a:spcPct val="80000"/>
                  </a:lnSpc>
                </a:pPr>
                <a:r>
                  <a:rPr lang="en-US" altLang="zh-TW" sz="1400">
                    <a:latin typeface="Times New Roman" charset="0"/>
                    <a:ea typeface="新細明體" charset="-120"/>
                  </a:rPr>
                  <a:t> S2           10         Paris          P2        400</a:t>
                </a:r>
              </a:p>
              <a:p>
                <a:pPr algn="l" eaLnBrk="0" hangingPunct="0">
                  <a:lnSpc>
                    <a:spcPct val="80000"/>
                  </a:lnSpc>
                </a:pPr>
                <a:r>
                  <a:rPr lang="en-US" altLang="zh-TW" sz="1400">
                    <a:latin typeface="Times New Roman" charset="0"/>
                    <a:ea typeface="新細明體" charset="-120"/>
                  </a:rPr>
                  <a:t> S3           10         Paris          P2        200</a:t>
                </a:r>
              </a:p>
              <a:p>
                <a:pPr algn="l" eaLnBrk="0" hangingPunct="0">
                  <a:lnSpc>
                    <a:spcPct val="80000"/>
                  </a:lnSpc>
                </a:pPr>
                <a:r>
                  <a:rPr lang="en-US" altLang="zh-TW" sz="1400">
                    <a:latin typeface="Times New Roman" charset="0"/>
                    <a:ea typeface="新細明體" charset="-120"/>
                  </a:rPr>
                  <a:t> S4           20         London      P2       200</a:t>
                </a:r>
              </a:p>
              <a:p>
                <a:pPr algn="l" eaLnBrk="0" hangingPunct="0">
                  <a:lnSpc>
                    <a:spcPct val="80000"/>
                  </a:lnSpc>
                </a:pPr>
                <a:r>
                  <a:rPr lang="en-US" altLang="zh-TW" sz="1400">
                    <a:latin typeface="Times New Roman" charset="0"/>
                    <a:ea typeface="新細明體" charset="-120"/>
                  </a:rPr>
                  <a:t> S4           20         London      P4       300</a:t>
                </a:r>
              </a:p>
              <a:p>
                <a:pPr algn="l" eaLnBrk="0" hangingPunct="0">
                  <a:lnSpc>
                    <a:spcPct val="80000"/>
                  </a:lnSpc>
                </a:pPr>
                <a:r>
                  <a:rPr lang="en-US" altLang="zh-TW" sz="1400">
                    <a:latin typeface="Times New Roman" charset="0"/>
                    <a:ea typeface="新細明體" charset="-120"/>
                  </a:rPr>
                  <a:t> S4           20         London      P5       400</a:t>
                </a:r>
              </a:p>
            </p:txBody>
          </p:sp>
          <p:sp>
            <p:nvSpPr>
              <p:cNvPr id="49167" name="Line 15"/>
              <p:cNvSpPr>
                <a:spLocks noChangeShapeType="1"/>
              </p:cNvSpPr>
              <p:nvPr/>
            </p:nvSpPr>
            <p:spPr bwMode="auto">
              <a:xfrm flipV="1">
                <a:off x="3792" y="2141"/>
                <a:ext cx="23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49168" name="Group 16"/>
              <p:cNvGrpSpPr>
                <a:grpSpLocks/>
              </p:cNvGrpSpPr>
              <p:nvPr/>
            </p:nvGrpSpPr>
            <p:grpSpPr bwMode="auto">
              <a:xfrm>
                <a:off x="4128" y="1949"/>
                <a:ext cx="1152" cy="1742"/>
                <a:chOff x="1008" y="3696"/>
                <a:chExt cx="1152" cy="1742"/>
              </a:xfrm>
            </p:grpSpPr>
            <p:sp>
              <p:nvSpPr>
                <p:cNvPr id="49169" name="Line 17"/>
                <p:cNvSpPr>
                  <a:spLocks noChangeShapeType="1"/>
                </p:cNvSpPr>
                <p:nvPr/>
              </p:nvSpPr>
              <p:spPr bwMode="auto">
                <a:xfrm>
                  <a:off x="1008" y="3696"/>
                  <a:ext cx="0" cy="17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170" name="Line 18"/>
                <p:cNvSpPr>
                  <a:spLocks noChangeShapeType="1"/>
                </p:cNvSpPr>
                <p:nvPr/>
              </p:nvSpPr>
              <p:spPr bwMode="auto">
                <a:xfrm>
                  <a:off x="1584"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171" name="Line 19"/>
                <p:cNvSpPr>
                  <a:spLocks noChangeShapeType="1"/>
                </p:cNvSpPr>
                <p:nvPr/>
              </p:nvSpPr>
              <p:spPr bwMode="auto">
                <a:xfrm>
                  <a:off x="2160"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49172" name="Line 20"/>
              <p:cNvSpPr>
                <a:spLocks noChangeShapeType="1"/>
              </p:cNvSpPr>
              <p:nvPr/>
            </p:nvSpPr>
            <p:spPr bwMode="auto">
              <a:xfrm>
                <a:off x="5616" y="1949"/>
                <a:ext cx="0" cy="1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49174" name="Text Box 22"/>
            <p:cNvSpPr txBox="1">
              <a:spLocks noChangeArrowheads="1"/>
            </p:cNvSpPr>
            <p:nvPr/>
          </p:nvSpPr>
          <p:spPr bwMode="auto">
            <a:xfrm>
              <a:off x="3730" y="3312"/>
              <a:ext cx="2064" cy="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600">
                  <a:latin typeface="Times New Roman" charset="0"/>
                  <a:ea typeface="新細明體" charset="-120"/>
                </a:rPr>
                <a:t>Key:(S#,P#), </a:t>
              </a:r>
            </a:p>
            <a:p>
              <a:pPr algn="l" eaLnBrk="0" hangingPunct="0">
                <a:lnSpc>
                  <a:spcPct val="40000"/>
                </a:lnSpc>
                <a:spcBef>
                  <a:spcPct val="50000"/>
                </a:spcBef>
              </a:pPr>
              <a:r>
                <a:rPr lang="en-US" altLang="zh-TW" sz="1600">
                  <a:latin typeface="Times New Roman" charset="0"/>
                  <a:ea typeface="新細明體" charset="-120"/>
                </a:rPr>
                <a:t>Normalized 1NF</a:t>
              </a:r>
            </a:p>
          </p:txBody>
        </p:sp>
        <p:sp>
          <p:nvSpPr>
            <p:cNvPr id="49177" name="Rectangle 25"/>
            <p:cNvSpPr>
              <a:spLocks noChangeArrowheads="1"/>
            </p:cNvSpPr>
            <p:nvPr/>
          </p:nvSpPr>
          <p:spPr bwMode="auto">
            <a:xfrm>
              <a:off x="3634" y="1536"/>
              <a:ext cx="6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Times New Roman" charset="0"/>
                  <a:ea typeface="華康行書體(P)" pitchFamily="66" charset="-120"/>
                </a:rPr>
                <a:t>FIRST</a:t>
              </a:r>
            </a:p>
          </p:txBody>
        </p:sp>
      </p:grpSp>
      <p:sp>
        <p:nvSpPr>
          <p:cNvPr id="49180" name="Rectangle 28"/>
          <p:cNvSpPr>
            <a:spLocks noChangeArrowheads="1"/>
          </p:cNvSpPr>
          <p:nvPr/>
        </p:nvSpPr>
        <p:spPr bwMode="auto">
          <a:xfrm>
            <a:off x="457200" y="4800600"/>
            <a:ext cx="4953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Clr>
                <a:srgbClr val="009900"/>
              </a:buClr>
              <a:buSzPct val="110000"/>
              <a:buFont typeface="Wingdings" pitchFamily="2" charset="2"/>
              <a:buNone/>
            </a:pPr>
            <a:r>
              <a:rPr lang="en-US" altLang="zh-TW" sz="1400">
                <a:solidFill>
                  <a:srgbClr val="000066"/>
                </a:solidFill>
                <a:latin typeface="Times New Roman" charset="0"/>
                <a:ea typeface="華康行書體(P)" pitchFamily="66" charset="-120"/>
              </a:rPr>
              <a:t>Suppose 1. </a:t>
            </a:r>
            <a:r>
              <a:rPr lang="en-US" altLang="zh-TW" sz="1400">
                <a:solidFill>
                  <a:srgbClr val="000066"/>
                </a:solidFill>
                <a:latin typeface="Times New Roman" charset="0"/>
              </a:rPr>
              <a:t>CITY is the main office of the supplier.</a:t>
            </a:r>
          </a:p>
          <a:p>
            <a:pPr lvl="1" algn="l">
              <a:lnSpc>
                <a:spcPct val="60000"/>
              </a:lnSpc>
              <a:spcBef>
                <a:spcPct val="50000"/>
              </a:spcBef>
              <a:buClr>
                <a:srgbClr val="009900"/>
              </a:buClr>
              <a:buSzPct val="110000"/>
              <a:buFont typeface="Wingdings" pitchFamily="2" charset="2"/>
              <a:buNone/>
            </a:pPr>
            <a:r>
              <a:rPr lang="en-US" altLang="zh-TW" sz="1400">
                <a:solidFill>
                  <a:srgbClr val="000066"/>
                </a:solidFill>
                <a:latin typeface="Times New Roman" charset="0"/>
              </a:rPr>
              <a:t>               2. STATUS is some factor of CITY</a:t>
            </a:r>
          </a:p>
        </p:txBody>
      </p:sp>
      <p:sp>
        <p:nvSpPr>
          <p:cNvPr id="49181" name="Text Box 29"/>
          <p:cNvSpPr txBox="1">
            <a:spLocks noChangeArrowheads="1"/>
          </p:cNvSpPr>
          <p:nvPr/>
        </p:nvSpPr>
        <p:spPr bwMode="auto">
          <a:xfrm>
            <a:off x="2900255" y="2175558"/>
            <a:ext cx="14670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4000" dirty="0" smtClean="0">
                <a:solidFill>
                  <a:srgbClr val="FF0000"/>
                </a:solidFill>
              </a:rPr>
              <a:t>Fact?</a:t>
            </a:r>
            <a:endParaRPr lang="en-US" altLang="zh-TW" sz="4000" dirty="0">
              <a:solidFill>
                <a:srgbClr val="FF0000"/>
              </a:solidFill>
            </a:endParaRPr>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53548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81"/>
                                        </p:tgtEl>
                                        <p:attrNameLst>
                                          <p:attrName>style.visibility</p:attrName>
                                        </p:attrNameLst>
                                      </p:cBhvr>
                                      <p:to>
                                        <p:strVal val="visible"/>
                                      </p:to>
                                    </p:set>
                                    <p:animEffect transition="in" filter="fade">
                                      <p:cBhvr>
                                        <p:cTn id="7" dur="1000"/>
                                        <p:tgtEl>
                                          <p:spTgt spid="49181"/>
                                        </p:tgtEl>
                                      </p:cBhvr>
                                    </p:animEffect>
                                    <p:anim calcmode="lin" valueType="num">
                                      <p:cBhvr>
                                        <p:cTn id="8" dur="1000" fill="hold"/>
                                        <p:tgtEl>
                                          <p:spTgt spid="49181"/>
                                        </p:tgtEl>
                                        <p:attrNameLst>
                                          <p:attrName>ppt_x</p:attrName>
                                        </p:attrNameLst>
                                      </p:cBhvr>
                                      <p:tavLst>
                                        <p:tav tm="0">
                                          <p:val>
                                            <p:strVal val="#ppt_x"/>
                                          </p:val>
                                        </p:tav>
                                        <p:tav tm="100000">
                                          <p:val>
                                            <p:strVal val="#ppt_x"/>
                                          </p:val>
                                        </p:tav>
                                      </p:tavLst>
                                    </p:anim>
                                    <p:anim calcmode="lin" valueType="num">
                                      <p:cBhvr>
                                        <p:cTn id="9" dur="1000" fill="hold"/>
                                        <p:tgtEl>
                                          <p:spTgt spid="491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投影片編號版面配置區 4"/>
          <p:cNvSpPr>
            <a:spLocks noGrp="1"/>
          </p:cNvSpPr>
          <p:nvPr>
            <p:ph type="sldNum" sz="quarter" idx="11"/>
          </p:nvPr>
        </p:nvSpPr>
        <p:spPr/>
        <p:txBody>
          <a:bodyPr/>
          <a:lstStyle/>
          <a:p>
            <a:r>
              <a:rPr lang="en-US" altLang="zh-TW"/>
              <a:t>7-</a:t>
            </a:r>
            <a:fld id="{32CF8841-1E32-4C8C-9FF3-A9B4F33394AF}" type="slidenum">
              <a:rPr lang="en-US" altLang="zh-TW"/>
              <a:pPr/>
              <a:t>18</a:t>
            </a:fld>
            <a:endParaRPr lang="en-US" altLang="zh-TW"/>
          </a:p>
        </p:txBody>
      </p:sp>
      <p:sp>
        <p:nvSpPr>
          <p:cNvPr id="51202" name="Rectangle 2"/>
          <p:cNvSpPr>
            <a:spLocks noGrp="1" noChangeArrowheads="1"/>
          </p:cNvSpPr>
          <p:nvPr>
            <p:ph type="title"/>
          </p:nvPr>
        </p:nvSpPr>
        <p:spPr/>
        <p:txBody>
          <a:bodyPr/>
          <a:lstStyle/>
          <a:p>
            <a:r>
              <a:rPr lang="en-US" altLang="zh-TW" sz="4200"/>
              <a:t>1NF</a:t>
            </a:r>
            <a:r>
              <a:rPr lang="en-US" altLang="zh-TW" sz="3200"/>
              <a:t> </a:t>
            </a:r>
            <a:r>
              <a:rPr lang="en-US" altLang="zh-TW"/>
              <a:t>Problem:</a:t>
            </a:r>
            <a:r>
              <a:rPr lang="en-US" altLang="zh-TW" sz="3200"/>
              <a:t> </a:t>
            </a:r>
            <a:r>
              <a:rPr lang="en-US" altLang="zh-TW"/>
              <a:t>Update Anomalies!</a:t>
            </a:r>
          </a:p>
        </p:txBody>
      </p:sp>
      <p:sp>
        <p:nvSpPr>
          <p:cNvPr id="51203" name="Rectangle 3"/>
          <p:cNvSpPr>
            <a:spLocks noGrp="1" noChangeArrowheads="1"/>
          </p:cNvSpPr>
          <p:nvPr>
            <p:ph type="body" idx="1"/>
          </p:nvPr>
        </p:nvSpPr>
        <p:spPr>
          <a:xfrm>
            <a:off x="0" y="1371600"/>
            <a:ext cx="9906000" cy="4648200"/>
          </a:xfrm>
        </p:spPr>
        <p:txBody>
          <a:bodyPr/>
          <a:lstStyle/>
          <a:p>
            <a:pPr lvl="2">
              <a:lnSpc>
                <a:spcPct val="50000"/>
              </a:lnSpc>
              <a:buFontTx/>
              <a:buNone/>
            </a:pPr>
            <a:r>
              <a:rPr lang="en-US" altLang="zh-TW" sz="1800"/>
              <a:t>&lt;1&gt; </a:t>
            </a:r>
            <a:r>
              <a:rPr lang="en-US" altLang="zh-TW" sz="1800" b="1"/>
              <a:t>Update</a:t>
            </a:r>
          </a:p>
          <a:p>
            <a:pPr lvl="2">
              <a:buFontTx/>
              <a:buNone/>
            </a:pPr>
            <a:r>
              <a:rPr lang="en-US" altLang="zh-TW" sz="1800"/>
              <a:t>        If suppler S1 moves from </a:t>
            </a:r>
            <a:r>
              <a:rPr lang="en-US" altLang="zh-TW" sz="1800">
                <a:solidFill>
                  <a:srgbClr val="000066"/>
                </a:solidFill>
              </a:rPr>
              <a:t>London </a:t>
            </a:r>
            <a:r>
              <a:rPr lang="en-US" altLang="zh-TW" sz="1800"/>
              <a:t>to </a:t>
            </a:r>
            <a:r>
              <a:rPr lang="en-US" altLang="zh-TW" sz="1800">
                <a:solidFill>
                  <a:srgbClr val="000066"/>
                </a:solidFill>
              </a:rPr>
              <a:t>Paris</a:t>
            </a:r>
            <a:r>
              <a:rPr lang="en-US" altLang="zh-TW" sz="1800"/>
              <a:t>, then 6</a:t>
            </a:r>
          </a:p>
          <a:p>
            <a:pPr lvl="2">
              <a:lnSpc>
                <a:spcPct val="50000"/>
              </a:lnSpc>
              <a:buFontTx/>
              <a:buNone/>
            </a:pPr>
            <a:r>
              <a:rPr lang="en-US" altLang="zh-TW" sz="1800"/>
              <a:t>        tuples must be updated!</a:t>
            </a:r>
          </a:p>
          <a:p>
            <a:pPr lvl="2">
              <a:lnSpc>
                <a:spcPct val="140000"/>
              </a:lnSpc>
              <a:buFontTx/>
              <a:buNone/>
            </a:pPr>
            <a:r>
              <a:rPr lang="en-US" altLang="zh-TW" sz="1800"/>
              <a:t>&lt;2&gt; </a:t>
            </a:r>
            <a:r>
              <a:rPr lang="en-US" altLang="zh-TW" sz="1800" b="1"/>
              <a:t>Insertion</a:t>
            </a:r>
          </a:p>
          <a:p>
            <a:pPr lvl="2">
              <a:lnSpc>
                <a:spcPct val="70000"/>
              </a:lnSpc>
              <a:buFontTx/>
              <a:buNone/>
            </a:pPr>
            <a:r>
              <a:rPr lang="en-US" altLang="zh-TW" sz="1800"/>
              <a:t>        Cannot insert a supplier information if it doesn't</a:t>
            </a:r>
          </a:p>
          <a:p>
            <a:pPr lvl="2">
              <a:lnSpc>
                <a:spcPct val="50000"/>
              </a:lnSpc>
              <a:buFontTx/>
              <a:buNone/>
            </a:pPr>
            <a:r>
              <a:rPr lang="en-US" altLang="zh-TW" sz="1800"/>
              <a:t>        supply any part, because that will cause a null key</a:t>
            </a:r>
          </a:p>
          <a:p>
            <a:pPr lvl="2">
              <a:lnSpc>
                <a:spcPct val="50000"/>
              </a:lnSpc>
              <a:buFontTx/>
              <a:buNone/>
            </a:pPr>
            <a:r>
              <a:rPr lang="en-US" altLang="zh-TW" sz="1800"/>
              <a:t>        value.</a:t>
            </a:r>
          </a:p>
          <a:p>
            <a:pPr lvl="2">
              <a:lnSpc>
                <a:spcPct val="50000"/>
              </a:lnSpc>
              <a:buFontTx/>
              <a:buNone/>
            </a:pPr>
            <a:endParaRPr lang="en-US" altLang="zh-TW" sz="1800"/>
          </a:p>
          <a:p>
            <a:pPr lvl="2">
              <a:lnSpc>
                <a:spcPct val="50000"/>
              </a:lnSpc>
              <a:buFontTx/>
              <a:buNone/>
            </a:pPr>
            <a:endParaRPr lang="en-US" altLang="zh-TW" sz="1800"/>
          </a:p>
          <a:p>
            <a:pPr lvl="2">
              <a:lnSpc>
                <a:spcPct val="50000"/>
              </a:lnSpc>
              <a:buFontTx/>
              <a:buNone/>
            </a:pPr>
            <a:endParaRPr lang="en-US" altLang="zh-TW" sz="1800"/>
          </a:p>
          <a:p>
            <a:pPr lvl="2">
              <a:lnSpc>
                <a:spcPct val="50000"/>
              </a:lnSpc>
              <a:buFontTx/>
              <a:buNone/>
            </a:pPr>
            <a:endParaRPr lang="en-US" altLang="zh-TW" sz="1800"/>
          </a:p>
          <a:p>
            <a:pPr lvl="2">
              <a:lnSpc>
                <a:spcPct val="50000"/>
              </a:lnSpc>
              <a:buFontTx/>
              <a:buNone/>
            </a:pPr>
            <a:endParaRPr lang="en-US" altLang="zh-TW" sz="1800"/>
          </a:p>
          <a:p>
            <a:pPr lvl="2">
              <a:lnSpc>
                <a:spcPct val="50000"/>
              </a:lnSpc>
              <a:buFontTx/>
              <a:buNone/>
            </a:pPr>
            <a:endParaRPr lang="en-US" altLang="zh-TW" sz="1800">
              <a:solidFill>
                <a:srgbClr val="000066"/>
              </a:solidFill>
            </a:endParaRPr>
          </a:p>
          <a:p>
            <a:pPr lvl="2">
              <a:lnSpc>
                <a:spcPct val="50000"/>
              </a:lnSpc>
              <a:buFontTx/>
              <a:buNone/>
            </a:pPr>
            <a:endParaRPr lang="en-US" altLang="zh-TW" sz="1800"/>
          </a:p>
          <a:p>
            <a:pPr lvl="2">
              <a:lnSpc>
                <a:spcPct val="50000"/>
              </a:lnSpc>
              <a:buFontTx/>
              <a:buNone/>
            </a:pPr>
            <a:endParaRPr lang="en-US" altLang="zh-TW" sz="1800"/>
          </a:p>
          <a:p>
            <a:pPr lvl="2">
              <a:lnSpc>
                <a:spcPct val="50000"/>
              </a:lnSpc>
              <a:buFontTx/>
              <a:buNone/>
            </a:pPr>
            <a:endParaRPr lang="en-US" altLang="zh-TW" sz="1800"/>
          </a:p>
          <a:p>
            <a:pPr lvl="2">
              <a:lnSpc>
                <a:spcPct val="110000"/>
              </a:lnSpc>
              <a:buFontTx/>
              <a:buNone/>
            </a:pPr>
            <a:r>
              <a:rPr lang="en-US" altLang="zh-TW" sz="1800"/>
              <a:t>&lt;3&gt; </a:t>
            </a:r>
            <a:r>
              <a:rPr lang="en-US" altLang="zh-TW" sz="1800" b="1"/>
              <a:t>Deletion</a:t>
            </a:r>
          </a:p>
          <a:p>
            <a:pPr lvl="2">
              <a:buFontTx/>
              <a:buNone/>
            </a:pPr>
            <a:r>
              <a:rPr lang="en-US" altLang="zh-TW" sz="1800"/>
              <a:t>        Delete the information that </a:t>
            </a:r>
            <a:r>
              <a:rPr lang="en-US" altLang="zh-TW" sz="1800">
                <a:solidFill>
                  <a:srgbClr val="000066"/>
                </a:solidFill>
              </a:rPr>
              <a:t>"S3 supplies P2"</a:t>
            </a:r>
            <a:r>
              <a:rPr lang="en-US" altLang="zh-TW" sz="1800"/>
              <a:t>, then </a:t>
            </a:r>
          </a:p>
          <a:p>
            <a:pPr lvl="2">
              <a:lnSpc>
                <a:spcPct val="50000"/>
              </a:lnSpc>
              <a:buFontTx/>
              <a:buNone/>
            </a:pPr>
            <a:r>
              <a:rPr lang="en-US" altLang="zh-TW" sz="1800"/>
              <a:t>        the fact "S3 is located in Paris" is also deleted. </a:t>
            </a:r>
          </a:p>
          <a:p>
            <a:pPr lvl="2">
              <a:lnSpc>
                <a:spcPct val="50000"/>
              </a:lnSpc>
              <a:buFontTx/>
              <a:buNone/>
            </a:pPr>
            <a:endParaRPr lang="en-US" altLang="zh-TW" sz="1800"/>
          </a:p>
          <a:p>
            <a:endParaRPr lang="en-US" altLang="zh-TW" sz="2400"/>
          </a:p>
        </p:txBody>
      </p:sp>
      <p:grpSp>
        <p:nvGrpSpPr>
          <p:cNvPr id="51255" name="Group 55"/>
          <p:cNvGrpSpPr>
            <a:grpSpLocks/>
          </p:cNvGrpSpPr>
          <p:nvPr/>
        </p:nvGrpSpPr>
        <p:grpSpPr bwMode="auto">
          <a:xfrm>
            <a:off x="1676400" y="3200400"/>
            <a:ext cx="3870325" cy="1674813"/>
            <a:chOff x="1018" y="1440"/>
            <a:chExt cx="2438" cy="1055"/>
          </a:xfrm>
        </p:grpSpPr>
        <p:grpSp>
          <p:nvGrpSpPr>
            <p:cNvPr id="51205" name="Group 5"/>
            <p:cNvGrpSpPr>
              <a:grpSpLocks/>
            </p:cNvGrpSpPr>
            <p:nvPr/>
          </p:nvGrpSpPr>
          <p:grpSpPr bwMode="auto">
            <a:xfrm>
              <a:off x="1104" y="1631"/>
              <a:ext cx="2352" cy="849"/>
              <a:chOff x="1200" y="3744"/>
              <a:chExt cx="2352" cy="849"/>
            </a:xfrm>
          </p:grpSpPr>
          <p:sp>
            <p:nvSpPr>
              <p:cNvPr id="51206" name="Rectangle 6"/>
              <p:cNvSpPr>
                <a:spLocks noChangeArrowheads="1"/>
              </p:cNvSpPr>
              <p:nvPr/>
            </p:nvSpPr>
            <p:spPr bwMode="auto">
              <a:xfrm>
                <a:off x="1200" y="3744"/>
                <a:ext cx="2352" cy="8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600">
                    <a:latin typeface="Times New Roman" charset="0"/>
                    <a:ea typeface="新細明體" charset="-120"/>
                  </a:rPr>
                  <a:t> S#   STATUS   CITY          P#          QTY</a:t>
                </a:r>
              </a:p>
              <a:p>
                <a:pPr algn="l" eaLnBrk="0" hangingPunct="0">
                  <a:lnSpc>
                    <a:spcPct val="60000"/>
                  </a:lnSpc>
                </a:pPr>
                <a:endParaRPr lang="en-US" altLang="zh-TW" sz="1600">
                  <a:latin typeface="Times New Roman" charset="0"/>
                  <a:ea typeface="新細明體" charset="-120"/>
                </a:endParaRPr>
              </a:p>
              <a:p>
                <a:pPr algn="l" eaLnBrk="0" hangingPunct="0">
                  <a:lnSpc>
                    <a:spcPct val="60000"/>
                  </a:lnSpc>
                </a:pPr>
                <a:r>
                  <a:rPr lang="en-US" altLang="zh-TW" sz="1600">
                    <a:latin typeface="Times New Roman" charset="0"/>
                    <a:ea typeface="新細明體" charset="-120"/>
                  </a:rPr>
                  <a:t>  .          .               .                .                .</a:t>
                </a:r>
              </a:p>
              <a:p>
                <a:pPr algn="l" eaLnBrk="0" hangingPunct="0">
                  <a:lnSpc>
                    <a:spcPct val="80000"/>
                  </a:lnSpc>
                </a:pPr>
                <a:r>
                  <a:rPr lang="en-US" altLang="zh-TW" sz="1600">
                    <a:latin typeface="Times New Roman" charset="0"/>
                    <a:ea typeface="新細明體" charset="-120"/>
                  </a:rPr>
                  <a:t> S3       20           Paris           P2           300</a:t>
                </a:r>
              </a:p>
              <a:p>
                <a:pPr algn="l" eaLnBrk="0" hangingPunct="0">
                  <a:lnSpc>
                    <a:spcPct val="80000"/>
                  </a:lnSpc>
                </a:pPr>
                <a:r>
                  <a:rPr lang="en-US" altLang="zh-TW" sz="1600">
                    <a:latin typeface="Times New Roman" charset="0"/>
                    <a:ea typeface="新細明體" charset="-120"/>
                  </a:rPr>
                  <a:t>  .          .               .                .                .</a:t>
                </a:r>
              </a:p>
              <a:p>
                <a:pPr algn="l" eaLnBrk="0" hangingPunct="0">
                  <a:lnSpc>
                    <a:spcPct val="80000"/>
                  </a:lnSpc>
                </a:pPr>
                <a:r>
                  <a:rPr lang="en-US" altLang="zh-TW" sz="1600">
                    <a:latin typeface="Times New Roman" charset="0"/>
                    <a:ea typeface="新細明體" charset="-120"/>
                  </a:rPr>
                  <a:t>  .          .               .                .                .</a:t>
                </a:r>
              </a:p>
              <a:p>
                <a:pPr algn="l" eaLnBrk="0" hangingPunct="0">
                  <a:lnSpc>
                    <a:spcPct val="80000"/>
                  </a:lnSpc>
                </a:pPr>
                <a:r>
                  <a:rPr lang="en-US" altLang="zh-TW" sz="1600">
                    <a:latin typeface="Times New Roman" charset="0"/>
                    <a:ea typeface="新細明體" charset="-120"/>
                  </a:rPr>
                  <a:t> </a:t>
                </a:r>
                <a:r>
                  <a:rPr lang="en-US" altLang="zh-TW" sz="1600" b="1">
                    <a:solidFill>
                      <a:srgbClr val="000066"/>
                    </a:solidFill>
                    <a:latin typeface="Times New Roman" charset="0"/>
                    <a:ea typeface="新細明體" charset="-120"/>
                  </a:rPr>
                  <a:t>S5       30           Athens    NULL    NULL</a:t>
                </a:r>
              </a:p>
            </p:txBody>
          </p:sp>
          <p:grpSp>
            <p:nvGrpSpPr>
              <p:cNvPr id="51207" name="Group 7"/>
              <p:cNvGrpSpPr>
                <a:grpSpLocks/>
              </p:cNvGrpSpPr>
              <p:nvPr/>
            </p:nvGrpSpPr>
            <p:grpSpPr bwMode="auto">
              <a:xfrm>
                <a:off x="1487" y="3751"/>
                <a:ext cx="1110" cy="836"/>
                <a:chOff x="1443" y="3756"/>
                <a:chExt cx="1110" cy="836"/>
              </a:xfrm>
            </p:grpSpPr>
            <p:sp>
              <p:nvSpPr>
                <p:cNvPr id="51208" name="Line 8"/>
                <p:cNvSpPr>
                  <a:spLocks noChangeShapeType="1"/>
                </p:cNvSpPr>
                <p:nvPr/>
              </p:nvSpPr>
              <p:spPr bwMode="auto">
                <a:xfrm>
                  <a:off x="1443" y="3756"/>
                  <a:ext cx="0" cy="8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209" name="Line 9"/>
                <p:cNvSpPr>
                  <a:spLocks noChangeShapeType="1"/>
                </p:cNvSpPr>
                <p:nvPr/>
              </p:nvSpPr>
              <p:spPr bwMode="auto">
                <a:xfrm>
                  <a:off x="2001" y="3756"/>
                  <a:ext cx="0" cy="8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210" name="Line 10"/>
                <p:cNvSpPr>
                  <a:spLocks noChangeShapeType="1"/>
                </p:cNvSpPr>
                <p:nvPr/>
              </p:nvSpPr>
              <p:spPr bwMode="auto">
                <a:xfrm>
                  <a:off x="2553" y="3756"/>
                  <a:ext cx="0" cy="8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
          <p:nvSpPr>
            <p:cNvPr id="51211" name="Rectangle 11"/>
            <p:cNvSpPr>
              <a:spLocks noChangeArrowheads="1"/>
            </p:cNvSpPr>
            <p:nvPr/>
          </p:nvSpPr>
          <p:spPr bwMode="auto">
            <a:xfrm>
              <a:off x="1018" y="1440"/>
              <a:ext cx="52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b="1">
                  <a:latin typeface="Times New Roman" charset="0"/>
                  <a:ea typeface="新細明體" charset="-120"/>
                </a:rPr>
                <a:t> FIRST</a:t>
              </a:r>
            </a:p>
          </p:txBody>
        </p:sp>
        <p:sp>
          <p:nvSpPr>
            <p:cNvPr id="51212" name="Line 12"/>
            <p:cNvSpPr>
              <a:spLocks noChangeShapeType="1"/>
            </p:cNvSpPr>
            <p:nvPr/>
          </p:nvSpPr>
          <p:spPr bwMode="auto">
            <a:xfrm>
              <a:off x="2928" y="1631"/>
              <a:ext cx="0" cy="8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213" name="Line 13"/>
            <p:cNvSpPr>
              <a:spLocks noChangeShapeType="1"/>
            </p:cNvSpPr>
            <p:nvPr/>
          </p:nvSpPr>
          <p:spPr bwMode="auto">
            <a:xfrm>
              <a:off x="1104" y="1823"/>
              <a:ext cx="2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51256" name="Group 56"/>
          <p:cNvGrpSpPr>
            <a:grpSpLocks/>
          </p:cNvGrpSpPr>
          <p:nvPr/>
        </p:nvGrpSpPr>
        <p:grpSpPr bwMode="auto">
          <a:xfrm>
            <a:off x="6324600" y="1371600"/>
            <a:ext cx="3429000" cy="3376613"/>
            <a:chOff x="3634" y="1536"/>
            <a:chExt cx="2160" cy="2127"/>
          </a:xfrm>
        </p:grpSpPr>
        <p:grpSp>
          <p:nvGrpSpPr>
            <p:cNvPr id="51257" name="Group 57"/>
            <p:cNvGrpSpPr>
              <a:grpSpLocks/>
            </p:cNvGrpSpPr>
            <p:nvPr/>
          </p:nvGrpSpPr>
          <p:grpSpPr bwMode="auto">
            <a:xfrm>
              <a:off x="3741" y="1733"/>
              <a:ext cx="1996" cy="1543"/>
              <a:chOff x="3786" y="1949"/>
              <a:chExt cx="2310" cy="1747"/>
            </a:xfrm>
          </p:grpSpPr>
          <p:sp>
            <p:nvSpPr>
              <p:cNvPr id="51258" name="Rectangle 58"/>
              <p:cNvSpPr>
                <a:spLocks noChangeArrowheads="1"/>
              </p:cNvSpPr>
              <p:nvPr/>
            </p:nvSpPr>
            <p:spPr bwMode="auto">
              <a:xfrm>
                <a:off x="3786" y="1949"/>
                <a:ext cx="2310" cy="17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Aft>
                    <a:spcPct val="30000"/>
                  </a:spcAft>
                </a:pPr>
                <a:r>
                  <a:rPr lang="en-US" altLang="zh-TW">
                    <a:latin typeface="Times New Roman" charset="0"/>
                    <a:ea typeface="新細明體" charset="-120"/>
                  </a:rPr>
                  <a:t> </a:t>
                </a:r>
                <a:r>
                  <a:rPr lang="en-US" altLang="zh-TW" sz="1600">
                    <a:latin typeface="Times New Roman" charset="0"/>
                    <a:ea typeface="新細明體" charset="-120"/>
                  </a:rPr>
                  <a:t>S</a:t>
                </a:r>
                <a:r>
                  <a:rPr lang="en-US" altLang="zh-TW" sz="1400">
                    <a:latin typeface="Times New Roman" charset="0"/>
                    <a:ea typeface="新細明體" charset="-120"/>
                  </a:rPr>
                  <a:t>#     STATUS     CITY        P#       QTY</a:t>
                </a:r>
              </a:p>
              <a:p>
                <a:pPr algn="l" eaLnBrk="0" hangingPunct="0">
                  <a:lnSpc>
                    <a:spcPct val="80000"/>
                  </a:lnSpc>
                </a:pPr>
                <a:r>
                  <a:rPr lang="en-US" altLang="zh-TW" sz="1400">
                    <a:latin typeface="Times New Roman" charset="0"/>
                    <a:ea typeface="新細明體" charset="-120"/>
                  </a:rPr>
                  <a:t> S1           20         London      P1       300</a:t>
                </a:r>
              </a:p>
              <a:p>
                <a:pPr algn="l" eaLnBrk="0" hangingPunct="0">
                  <a:lnSpc>
                    <a:spcPct val="80000"/>
                  </a:lnSpc>
                </a:pPr>
                <a:r>
                  <a:rPr lang="en-US" altLang="zh-TW" sz="1400">
                    <a:latin typeface="Times New Roman" charset="0"/>
                    <a:ea typeface="新細明體" charset="-120"/>
                  </a:rPr>
                  <a:t> S1           20         London      P2       200</a:t>
                </a:r>
              </a:p>
              <a:p>
                <a:pPr algn="l" eaLnBrk="0" hangingPunct="0">
                  <a:lnSpc>
                    <a:spcPct val="80000"/>
                  </a:lnSpc>
                </a:pPr>
                <a:r>
                  <a:rPr lang="en-US" altLang="zh-TW" sz="1400">
                    <a:latin typeface="Times New Roman" charset="0"/>
                    <a:ea typeface="新細明體" charset="-120"/>
                  </a:rPr>
                  <a:t> S1           20         London      P3       400</a:t>
                </a:r>
              </a:p>
              <a:p>
                <a:pPr algn="l" eaLnBrk="0" hangingPunct="0">
                  <a:lnSpc>
                    <a:spcPct val="80000"/>
                  </a:lnSpc>
                </a:pPr>
                <a:r>
                  <a:rPr lang="en-US" altLang="zh-TW" sz="1400">
                    <a:latin typeface="Times New Roman" charset="0"/>
                    <a:ea typeface="新細明體" charset="-120"/>
                  </a:rPr>
                  <a:t> S1           20         London      P4       200</a:t>
                </a:r>
              </a:p>
              <a:p>
                <a:pPr algn="l" eaLnBrk="0" hangingPunct="0">
                  <a:lnSpc>
                    <a:spcPct val="80000"/>
                  </a:lnSpc>
                </a:pPr>
                <a:r>
                  <a:rPr lang="en-US" altLang="zh-TW" sz="1400">
                    <a:latin typeface="Times New Roman" charset="0"/>
                    <a:ea typeface="新細明體" charset="-120"/>
                  </a:rPr>
                  <a:t> S1           20         London      P5       100</a:t>
                </a:r>
              </a:p>
              <a:p>
                <a:pPr algn="l" eaLnBrk="0" hangingPunct="0">
                  <a:lnSpc>
                    <a:spcPct val="80000"/>
                  </a:lnSpc>
                </a:pPr>
                <a:r>
                  <a:rPr lang="en-US" altLang="zh-TW" sz="1400">
                    <a:latin typeface="Times New Roman" charset="0"/>
                    <a:ea typeface="新細明體" charset="-120"/>
                  </a:rPr>
                  <a:t> S1           20         London      P6       100                  </a:t>
                </a:r>
              </a:p>
              <a:p>
                <a:pPr algn="l" eaLnBrk="0" hangingPunct="0">
                  <a:lnSpc>
                    <a:spcPct val="80000"/>
                  </a:lnSpc>
                </a:pPr>
                <a:r>
                  <a:rPr lang="en-US" altLang="zh-TW" sz="1400">
                    <a:latin typeface="Times New Roman" charset="0"/>
                    <a:ea typeface="新細明體" charset="-120"/>
                  </a:rPr>
                  <a:t> S2           10         Paris          P1        300</a:t>
                </a:r>
              </a:p>
              <a:p>
                <a:pPr algn="l" eaLnBrk="0" hangingPunct="0">
                  <a:lnSpc>
                    <a:spcPct val="80000"/>
                  </a:lnSpc>
                </a:pPr>
                <a:r>
                  <a:rPr lang="en-US" altLang="zh-TW" sz="1400">
                    <a:latin typeface="Times New Roman" charset="0"/>
                    <a:ea typeface="新細明體" charset="-120"/>
                  </a:rPr>
                  <a:t> S2           10         Paris          P2        400</a:t>
                </a:r>
              </a:p>
              <a:p>
                <a:pPr algn="l" eaLnBrk="0" hangingPunct="0">
                  <a:lnSpc>
                    <a:spcPct val="80000"/>
                  </a:lnSpc>
                </a:pPr>
                <a:r>
                  <a:rPr lang="en-US" altLang="zh-TW" sz="1400">
                    <a:solidFill>
                      <a:srgbClr val="00FF00"/>
                    </a:solidFill>
                    <a:latin typeface="Times New Roman" charset="0"/>
                    <a:ea typeface="新細明體" charset="-120"/>
                  </a:rPr>
                  <a:t> </a:t>
                </a:r>
                <a:r>
                  <a:rPr lang="en-US" altLang="zh-TW" sz="1600" b="1">
                    <a:solidFill>
                      <a:srgbClr val="000066"/>
                    </a:solidFill>
                    <a:latin typeface="Times New Roman" charset="0"/>
                    <a:ea typeface="新細明體" charset="-120"/>
                  </a:rPr>
                  <a:t>S3</a:t>
                </a:r>
                <a:r>
                  <a:rPr lang="en-US" altLang="zh-TW" sz="1400">
                    <a:latin typeface="Times New Roman" charset="0"/>
                    <a:ea typeface="新細明體" charset="-120"/>
                  </a:rPr>
                  <a:t>           10        </a:t>
                </a:r>
                <a:r>
                  <a:rPr lang="en-US" altLang="zh-TW" sz="1400">
                    <a:solidFill>
                      <a:srgbClr val="00FF00"/>
                    </a:solidFill>
                    <a:latin typeface="Times New Roman" charset="0"/>
                    <a:ea typeface="新細明體" charset="-120"/>
                  </a:rPr>
                  <a:t> </a:t>
                </a:r>
                <a:r>
                  <a:rPr lang="en-US" altLang="zh-TW" sz="1400">
                    <a:latin typeface="Times New Roman" charset="0"/>
                    <a:ea typeface="新細明體" charset="-120"/>
                  </a:rPr>
                  <a:t>Paris</a:t>
                </a:r>
                <a:r>
                  <a:rPr lang="en-US" altLang="zh-TW" sz="1400" b="1">
                    <a:solidFill>
                      <a:srgbClr val="00FF00"/>
                    </a:solidFill>
                    <a:latin typeface="Times New Roman" charset="0"/>
                    <a:ea typeface="新細明體" charset="-120"/>
                  </a:rPr>
                  <a:t>  </a:t>
                </a:r>
                <a:r>
                  <a:rPr lang="en-US" altLang="zh-TW" sz="1400" b="1">
                    <a:latin typeface="Times New Roman" charset="0"/>
                    <a:ea typeface="新細明體" charset="-120"/>
                  </a:rPr>
                  <a:t>    </a:t>
                </a:r>
                <a:r>
                  <a:rPr lang="en-US" altLang="zh-TW" sz="100" b="1">
                    <a:latin typeface="Times New Roman" charset="0"/>
                    <a:ea typeface="新細明體" charset="-120"/>
                  </a:rPr>
                  <a:t>      </a:t>
                </a:r>
                <a:r>
                  <a:rPr lang="en-US" altLang="zh-TW" sz="1400" b="1">
                    <a:latin typeface="Times New Roman" charset="0"/>
                    <a:ea typeface="新細明體" charset="-120"/>
                  </a:rPr>
                  <a:t>   </a:t>
                </a:r>
                <a:r>
                  <a:rPr lang="en-US" altLang="zh-TW" sz="1600" b="1">
                    <a:solidFill>
                      <a:srgbClr val="000066"/>
                    </a:solidFill>
                    <a:latin typeface="Times New Roman" charset="0"/>
                    <a:ea typeface="新細明體" charset="-120"/>
                  </a:rPr>
                  <a:t>P2      200</a:t>
                </a:r>
              </a:p>
              <a:p>
                <a:pPr algn="l" eaLnBrk="0" hangingPunct="0">
                  <a:lnSpc>
                    <a:spcPct val="80000"/>
                  </a:lnSpc>
                </a:pPr>
                <a:r>
                  <a:rPr lang="en-US" altLang="zh-TW" sz="1400">
                    <a:latin typeface="Times New Roman" charset="0"/>
                    <a:ea typeface="新細明體" charset="-120"/>
                  </a:rPr>
                  <a:t> S4           20         London      P2       200</a:t>
                </a:r>
              </a:p>
              <a:p>
                <a:pPr algn="l" eaLnBrk="0" hangingPunct="0">
                  <a:lnSpc>
                    <a:spcPct val="80000"/>
                  </a:lnSpc>
                </a:pPr>
                <a:r>
                  <a:rPr lang="en-US" altLang="zh-TW" sz="1400">
                    <a:latin typeface="Times New Roman" charset="0"/>
                    <a:ea typeface="新細明體" charset="-120"/>
                  </a:rPr>
                  <a:t> S4           20         London      P4       300</a:t>
                </a:r>
              </a:p>
              <a:p>
                <a:pPr algn="l" eaLnBrk="0" hangingPunct="0">
                  <a:lnSpc>
                    <a:spcPct val="80000"/>
                  </a:lnSpc>
                </a:pPr>
                <a:r>
                  <a:rPr lang="en-US" altLang="zh-TW" sz="1400">
                    <a:latin typeface="Times New Roman" charset="0"/>
                    <a:ea typeface="新細明體" charset="-120"/>
                  </a:rPr>
                  <a:t> S4           20         London      P5       400</a:t>
                </a:r>
              </a:p>
            </p:txBody>
          </p:sp>
          <p:sp>
            <p:nvSpPr>
              <p:cNvPr id="51259" name="Line 59"/>
              <p:cNvSpPr>
                <a:spLocks noChangeShapeType="1"/>
              </p:cNvSpPr>
              <p:nvPr/>
            </p:nvSpPr>
            <p:spPr bwMode="auto">
              <a:xfrm flipV="1">
                <a:off x="3792" y="2141"/>
                <a:ext cx="23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1260" name="Group 60"/>
              <p:cNvGrpSpPr>
                <a:grpSpLocks/>
              </p:cNvGrpSpPr>
              <p:nvPr/>
            </p:nvGrpSpPr>
            <p:grpSpPr bwMode="auto">
              <a:xfrm>
                <a:off x="4128" y="1949"/>
                <a:ext cx="1152" cy="1742"/>
                <a:chOff x="1008" y="3696"/>
                <a:chExt cx="1152" cy="1742"/>
              </a:xfrm>
            </p:grpSpPr>
            <p:sp>
              <p:nvSpPr>
                <p:cNvPr id="51261" name="Line 61"/>
                <p:cNvSpPr>
                  <a:spLocks noChangeShapeType="1"/>
                </p:cNvSpPr>
                <p:nvPr/>
              </p:nvSpPr>
              <p:spPr bwMode="auto">
                <a:xfrm>
                  <a:off x="1008" y="3696"/>
                  <a:ext cx="0" cy="17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262" name="Line 62"/>
                <p:cNvSpPr>
                  <a:spLocks noChangeShapeType="1"/>
                </p:cNvSpPr>
                <p:nvPr/>
              </p:nvSpPr>
              <p:spPr bwMode="auto">
                <a:xfrm>
                  <a:off x="1584"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263" name="Line 63"/>
                <p:cNvSpPr>
                  <a:spLocks noChangeShapeType="1"/>
                </p:cNvSpPr>
                <p:nvPr/>
              </p:nvSpPr>
              <p:spPr bwMode="auto">
                <a:xfrm>
                  <a:off x="2160"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1264" name="Line 64"/>
              <p:cNvSpPr>
                <a:spLocks noChangeShapeType="1"/>
              </p:cNvSpPr>
              <p:nvPr/>
            </p:nvSpPr>
            <p:spPr bwMode="auto">
              <a:xfrm>
                <a:off x="5616" y="1949"/>
                <a:ext cx="0" cy="1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1265" name="Text Box 65"/>
            <p:cNvSpPr txBox="1">
              <a:spLocks noChangeArrowheads="1"/>
            </p:cNvSpPr>
            <p:nvPr/>
          </p:nvSpPr>
          <p:spPr bwMode="auto">
            <a:xfrm>
              <a:off x="3730" y="3312"/>
              <a:ext cx="2064" cy="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600">
                  <a:latin typeface="Times New Roman" charset="0"/>
                  <a:ea typeface="新細明體" charset="-120"/>
                </a:rPr>
                <a:t>Key:(S#,P#), </a:t>
              </a:r>
            </a:p>
            <a:p>
              <a:pPr algn="l" eaLnBrk="0" hangingPunct="0">
                <a:lnSpc>
                  <a:spcPct val="40000"/>
                </a:lnSpc>
                <a:spcBef>
                  <a:spcPct val="50000"/>
                </a:spcBef>
              </a:pPr>
              <a:r>
                <a:rPr lang="en-US" altLang="zh-TW" sz="1600">
                  <a:latin typeface="Times New Roman" charset="0"/>
                  <a:ea typeface="新細明體" charset="-120"/>
                </a:rPr>
                <a:t>Normalized 1NF</a:t>
              </a:r>
            </a:p>
          </p:txBody>
        </p:sp>
        <p:sp>
          <p:nvSpPr>
            <p:cNvPr id="51266" name="Rectangle 66"/>
            <p:cNvSpPr>
              <a:spLocks noChangeArrowheads="1"/>
            </p:cNvSpPr>
            <p:nvPr/>
          </p:nvSpPr>
          <p:spPr bwMode="auto">
            <a:xfrm>
              <a:off x="3634" y="1536"/>
              <a:ext cx="6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Times New Roman" charset="0"/>
                  <a:ea typeface="華康行書體(P)" pitchFamily="66" charset="-120"/>
                </a:rPr>
                <a:t>FIRST</a:t>
              </a:r>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3987976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投影片編號版面配置區 4"/>
          <p:cNvSpPr>
            <a:spLocks noGrp="1"/>
          </p:cNvSpPr>
          <p:nvPr>
            <p:ph type="sldNum" sz="quarter" idx="11"/>
          </p:nvPr>
        </p:nvSpPr>
        <p:spPr/>
        <p:txBody>
          <a:bodyPr/>
          <a:lstStyle/>
          <a:p>
            <a:r>
              <a:rPr lang="en-US" altLang="zh-TW"/>
              <a:t>7-</a:t>
            </a:r>
            <a:fld id="{DD4631A8-015E-4B82-84AF-F7F817E57B5B}" type="slidenum">
              <a:rPr lang="en-US" altLang="zh-TW"/>
              <a:pPr/>
              <a:t>19</a:t>
            </a:fld>
            <a:endParaRPr lang="en-US" altLang="zh-TW"/>
          </a:p>
        </p:txBody>
      </p:sp>
      <p:sp>
        <p:nvSpPr>
          <p:cNvPr id="50178" name="Rectangle 2"/>
          <p:cNvSpPr>
            <a:spLocks noGrp="1" noChangeArrowheads="1"/>
          </p:cNvSpPr>
          <p:nvPr>
            <p:ph type="title"/>
          </p:nvPr>
        </p:nvSpPr>
        <p:spPr/>
        <p:txBody>
          <a:bodyPr/>
          <a:lstStyle/>
          <a:p>
            <a:r>
              <a:rPr lang="en-US" altLang="zh-TW" sz="4200"/>
              <a:t>1NF</a:t>
            </a:r>
            <a:r>
              <a:rPr lang="en-US" altLang="zh-TW" sz="3200"/>
              <a:t> </a:t>
            </a:r>
            <a:r>
              <a:rPr lang="en-US" altLang="zh-TW"/>
              <a:t>Problem: Update Anomalies! </a:t>
            </a:r>
            <a:r>
              <a:rPr lang="en-US" altLang="zh-TW" sz="2000" b="0">
                <a:solidFill>
                  <a:schemeClr val="tx1"/>
                </a:solidFill>
                <a:ea typeface="新細明體" charset="-120"/>
              </a:rPr>
              <a:t>(cont.)</a:t>
            </a:r>
          </a:p>
        </p:txBody>
      </p:sp>
      <p:sp>
        <p:nvSpPr>
          <p:cNvPr id="50179" name="Rectangle 3"/>
          <p:cNvSpPr>
            <a:spLocks noGrp="1" noChangeArrowheads="1"/>
          </p:cNvSpPr>
          <p:nvPr>
            <p:ph type="body" idx="1"/>
          </p:nvPr>
        </p:nvSpPr>
        <p:spPr>
          <a:xfrm>
            <a:off x="533400" y="1447800"/>
            <a:ext cx="9080500" cy="4648200"/>
          </a:xfrm>
        </p:spPr>
        <p:txBody>
          <a:bodyPr/>
          <a:lstStyle/>
          <a:p>
            <a:pPr lvl="1">
              <a:buFont typeface="Wingdings" pitchFamily="2" charset="2"/>
              <a:buNone/>
            </a:pPr>
            <a:r>
              <a:rPr lang="en-US" altLang="zh-TW" sz="1800" dirty="0"/>
              <a:t>&lt;e.g.&gt; </a:t>
            </a:r>
            <a:r>
              <a:rPr lang="en-US" altLang="zh-TW" sz="1600" dirty="0"/>
              <a:t>Suppose 1. </a:t>
            </a:r>
            <a:r>
              <a:rPr lang="en-US" altLang="zh-TW" sz="1600" dirty="0">
                <a:ea typeface="標楷體" pitchFamily="65" charset="-120"/>
              </a:rPr>
              <a:t>CITY is the main office of the supplier.</a:t>
            </a:r>
          </a:p>
          <a:p>
            <a:pPr lvl="1">
              <a:lnSpc>
                <a:spcPct val="60000"/>
              </a:lnSpc>
              <a:spcBef>
                <a:spcPct val="50000"/>
              </a:spcBef>
              <a:buFont typeface="Wingdings" pitchFamily="2" charset="2"/>
              <a:buNone/>
            </a:pPr>
            <a:r>
              <a:rPr lang="en-US" altLang="zh-TW" sz="1600" dirty="0">
                <a:ea typeface="標楷體" pitchFamily="65" charset="-120"/>
              </a:rPr>
              <a:t>                            2. </a:t>
            </a:r>
            <a:r>
              <a:rPr lang="en-US" altLang="zh-TW" sz="1600" dirty="0">
                <a:solidFill>
                  <a:schemeClr val="folHlink"/>
                </a:solidFill>
                <a:ea typeface="標楷體" pitchFamily="65" charset="-120"/>
              </a:rPr>
              <a:t>STATUS is some factor of CITY </a:t>
            </a:r>
            <a:r>
              <a:rPr lang="en-US" altLang="zh-TW" sz="1200" dirty="0">
                <a:solidFill>
                  <a:schemeClr val="folHlink"/>
                </a:solidFill>
                <a:ea typeface="標楷體" pitchFamily="65" charset="-120"/>
              </a:rPr>
              <a:t>(</a:t>
            </a:r>
            <a:r>
              <a:rPr lang="en-US" altLang="zh-TW" sz="1200" dirty="0" smtClean="0">
                <a:solidFill>
                  <a:schemeClr val="folHlink"/>
                </a:solidFill>
                <a:ea typeface="標楷體" pitchFamily="65" charset="-120"/>
              </a:rPr>
              <a:t>ref.p.7-10)</a:t>
            </a:r>
            <a:endParaRPr lang="en-US" altLang="zh-TW" sz="1200" dirty="0">
              <a:solidFill>
                <a:schemeClr val="folHlink"/>
              </a:solidFill>
              <a:ea typeface="標楷體" pitchFamily="65" charset="-120"/>
            </a:endParaRPr>
          </a:p>
          <a:p>
            <a:pPr lvl="1">
              <a:lnSpc>
                <a:spcPct val="90000"/>
              </a:lnSpc>
              <a:buFont typeface="Wingdings" pitchFamily="2" charset="2"/>
              <a:buNone/>
            </a:pPr>
            <a:r>
              <a:rPr lang="en-US" altLang="zh-TW" sz="1600" dirty="0"/>
              <a:t>             Primary key of  </a:t>
            </a:r>
            <a:r>
              <a:rPr lang="en-US" altLang="zh-TW" sz="1600" b="1" dirty="0"/>
              <a:t>FIRST</a:t>
            </a:r>
            <a:r>
              <a:rPr lang="en-US" altLang="zh-TW" sz="1600" dirty="0"/>
              <a:t>: (S#, P#)</a:t>
            </a:r>
          </a:p>
          <a:p>
            <a:pPr lvl="1">
              <a:lnSpc>
                <a:spcPct val="190000"/>
              </a:lnSpc>
              <a:buFont typeface="Wingdings" pitchFamily="2" charset="2"/>
              <a:buNone/>
            </a:pPr>
            <a:r>
              <a:rPr lang="en-US" altLang="zh-TW" sz="1600" dirty="0"/>
              <a:t>    </a:t>
            </a:r>
            <a:r>
              <a:rPr lang="en-US" altLang="zh-TW" sz="1600" b="1" dirty="0"/>
              <a:t>FD diagram of FIRST</a:t>
            </a:r>
            <a:r>
              <a:rPr lang="en-US" altLang="zh-TW" sz="1600" dirty="0"/>
              <a:t>:</a:t>
            </a:r>
          </a:p>
          <a:p>
            <a:endParaRPr lang="en-US" altLang="zh-TW" sz="1600" dirty="0"/>
          </a:p>
        </p:txBody>
      </p:sp>
      <p:grpSp>
        <p:nvGrpSpPr>
          <p:cNvPr id="50188" name="Group 12"/>
          <p:cNvGrpSpPr>
            <a:grpSpLocks/>
          </p:cNvGrpSpPr>
          <p:nvPr/>
        </p:nvGrpSpPr>
        <p:grpSpPr bwMode="auto">
          <a:xfrm>
            <a:off x="2832100" y="2998788"/>
            <a:ext cx="1165225" cy="1025525"/>
            <a:chOff x="1748" y="1361"/>
            <a:chExt cx="734" cy="646"/>
          </a:xfrm>
        </p:grpSpPr>
        <p:sp>
          <p:nvSpPr>
            <p:cNvPr id="50189" name="Rectangle 13"/>
            <p:cNvSpPr>
              <a:spLocks noChangeArrowheads="1"/>
            </p:cNvSpPr>
            <p:nvPr/>
          </p:nvSpPr>
          <p:spPr bwMode="auto">
            <a:xfrm>
              <a:off x="1748" y="1361"/>
              <a:ext cx="734" cy="64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0" name="Rectangle 14"/>
            <p:cNvSpPr>
              <a:spLocks noChangeArrowheads="1"/>
            </p:cNvSpPr>
            <p:nvPr/>
          </p:nvSpPr>
          <p:spPr bwMode="auto">
            <a:xfrm>
              <a:off x="1801" y="1499"/>
              <a:ext cx="597" cy="1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a:t>
              </a:r>
            </a:p>
          </p:txBody>
        </p:sp>
        <p:sp>
          <p:nvSpPr>
            <p:cNvPr id="50191" name="Rectangle 15"/>
            <p:cNvSpPr>
              <a:spLocks noChangeArrowheads="1"/>
            </p:cNvSpPr>
            <p:nvPr/>
          </p:nvSpPr>
          <p:spPr bwMode="auto">
            <a:xfrm>
              <a:off x="1807" y="1755"/>
              <a:ext cx="597" cy="14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P#</a:t>
              </a:r>
            </a:p>
          </p:txBody>
        </p:sp>
      </p:grpSp>
      <p:sp>
        <p:nvSpPr>
          <p:cNvPr id="50192" name="Line 16"/>
          <p:cNvSpPr>
            <a:spLocks noChangeShapeType="1"/>
          </p:cNvSpPr>
          <p:nvPr/>
        </p:nvSpPr>
        <p:spPr bwMode="auto">
          <a:xfrm>
            <a:off x="4005263" y="3530600"/>
            <a:ext cx="968375" cy="269875"/>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3" name="Line 17"/>
          <p:cNvSpPr>
            <a:spLocks noChangeShapeType="1"/>
          </p:cNvSpPr>
          <p:nvPr/>
        </p:nvSpPr>
        <p:spPr bwMode="auto">
          <a:xfrm flipV="1">
            <a:off x="4019550" y="3124200"/>
            <a:ext cx="990600" cy="13970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4" name="Rectangle 18"/>
          <p:cNvSpPr>
            <a:spLocks noChangeArrowheads="1"/>
          </p:cNvSpPr>
          <p:nvPr/>
        </p:nvSpPr>
        <p:spPr bwMode="auto">
          <a:xfrm>
            <a:off x="5021263" y="3690938"/>
            <a:ext cx="1035050" cy="2333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CITY</a:t>
            </a:r>
          </a:p>
        </p:txBody>
      </p:sp>
      <p:sp>
        <p:nvSpPr>
          <p:cNvPr id="50195" name="Rectangle 19"/>
          <p:cNvSpPr>
            <a:spLocks noChangeArrowheads="1"/>
          </p:cNvSpPr>
          <p:nvPr/>
        </p:nvSpPr>
        <p:spPr bwMode="auto">
          <a:xfrm>
            <a:off x="5011738" y="3036888"/>
            <a:ext cx="1035050" cy="231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STATUS</a:t>
            </a:r>
          </a:p>
        </p:txBody>
      </p:sp>
      <p:sp>
        <p:nvSpPr>
          <p:cNvPr id="50196" name="Line 20"/>
          <p:cNvSpPr>
            <a:spLocks noChangeShapeType="1"/>
          </p:cNvSpPr>
          <p:nvPr/>
        </p:nvSpPr>
        <p:spPr bwMode="auto">
          <a:xfrm flipV="1">
            <a:off x="5486400" y="3276600"/>
            <a:ext cx="0" cy="4064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7" name="Rectangle 21"/>
          <p:cNvSpPr>
            <a:spLocks noChangeArrowheads="1"/>
          </p:cNvSpPr>
          <p:nvPr/>
        </p:nvSpPr>
        <p:spPr bwMode="auto">
          <a:xfrm>
            <a:off x="1219200" y="3375025"/>
            <a:ext cx="981075" cy="2349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QTY</a:t>
            </a:r>
          </a:p>
        </p:txBody>
      </p:sp>
      <p:sp>
        <p:nvSpPr>
          <p:cNvPr id="50198" name="Line 22"/>
          <p:cNvSpPr>
            <a:spLocks noChangeShapeType="1"/>
          </p:cNvSpPr>
          <p:nvPr/>
        </p:nvSpPr>
        <p:spPr bwMode="auto">
          <a:xfrm flipH="1">
            <a:off x="2190750" y="3505200"/>
            <a:ext cx="633413" cy="0"/>
          </a:xfrm>
          <a:prstGeom prst="line">
            <a:avLst/>
          </a:prstGeom>
          <a:noFill/>
          <a:ln w="12700">
            <a:solidFill>
              <a:schemeClr val="tx1"/>
            </a:solidFill>
            <a:prstDash val="lgDash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9" name="Rectangle 23"/>
          <p:cNvSpPr>
            <a:spLocks noChangeArrowheads="1"/>
          </p:cNvSpPr>
          <p:nvPr/>
        </p:nvSpPr>
        <p:spPr bwMode="auto">
          <a:xfrm>
            <a:off x="2266950" y="3200400"/>
            <a:ext cx="55245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600">
                <a:latin typeface="Times New Roman" charset="0"/>
                <a:ea typeface="新細明體" charset="-120"/>
              </a:rPr>
              <a:t>FFD</a:t>
            </a:r>
          </a:p>
        </p:txBody>
      </p:sp>
      <p:sp>
        <p:nvSpPr>
          <p:cNvPr id="50200" name="Rectangle 24"/>
          <p:cNvSpPr>
            <a:spLocks noChangeArrowheads="1"/>
          </p:cNvSpPr>
          <p:nvPr/>
        </p:nvSpPr>
        <p:spPr bwMode="auto">
          <a:xfrm>
            <a:off x="4114800" y="2895600"/>
            <a:ext cx="639763" cy="344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120000"/>
              </a:lnSpc>
            </a:pPr>
            <a:r>
              <a:rPr lang="en-US" altLang="zh-TW" sz="1400">
                <a:latin typeface="Times New Roman" charset="0"/>
                <a:ea typeface="新細明體" charset="-120"/>
              </a:rPr>
              <a:t>x FFD</a:t>
            </a:r>
          </a:p>
        </p:txBody>
      </p:sp>
      <p:sp>
        <p:nvSpPr>
          <p:cNvPr id="50201" name="Rectangle 25"/>
          <p:cNvSpPr>
            <a:spLocks noChangeArrowheads="1"/>
          </p:cNvSpPr>
          <p:nvPr/>
        </p:nvSpPr>
        <p:spPr bwMode="auto">
          <a:xfrm>
            <a:off x="4267200" y="3429000"/>
            <a:ext cx="9144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TW" sz="1400">
                <a:latin typeface="Times New Roman" charset="0"/>
                <a:ea typeface="新細明體" charset="-120"/>
              </a:rPr>
              <a:t>x FFD</a:t>
            </a:r>
          </a:p>
        </p:txBody>
      </p:sp>
      <p:cxnSp>
        <p:nvCxnSpPr>
          <p:cNvPr id="50202" name="AutoShape 26"/>
          <p:cNvCxnSpPr>
            <a:cxnSpLocks noChangeShapeType="1"/>
            <a:stCxn id="50190" idx="0"/>
            <a:endCxn id="50195" idx="0"/>
          </p:cNvCxnSpPr>
          <p:nvPr/>
        </p:nvCxnSpPr>
        <p:spPr bwMode="auto">
          <a:xfrm rot="16200000">
            <a:off x="4369594" y="2058194"/>
            <a:ext cx="180975" cy="2138363"/>
          </a:xfrm>
          <a:prstGeom prst="curvedConnector3">
            <a:avLst>
              <a:gd name="adj1" fmla="val 226315"/>
            </a:avLst>
          </a:prstGeom>
          <a:noFill/>
          <a:ln w="12700">
            <a:solidFill>
              <a:schemeClr val="tx1"/>
            </a:solidFill>
            <a:prstDash val="lgDash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3" name="AutoShape 27"/>
          <p:cNvCxnSpPr>
            <a:cxnSpLocks noChangeShapeType="1"/>
            <a:stCxn id="50190" idx="2"/>
            <a:endCxn id="50194" idx="2"/>
          </p:cNvCxnSpPr>
          <p:nvPr/>
        </p:nvCxnSpPr>
        <p:spPr bwMode="auto">
          <a:xfrm rot="16200000" flipH="1">
            <a:off x="4229894" y="2615406"/>
            <a:ext cx="469900" cy="2147888"/>
          </a:xfrm>
          <a:prstGeom prst="curvedConnector3">
            <a:avLst>
              <a:gd name="adj1" fmla="val 148648"/>
            </a:avLst>
          </a:prstGeom>
          <a:noFill/>
          <a:ln w="12700">
            <a:solidFill>
              <a:schemeClr val="tx1"/>
            </a:solidFill>
            <a:prstDash val="lgDash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04" name="Text Box 28"/>
          <p:cNvSpPr txBox="1">
            <a:spLocks noChangeArrowheads="1"/>
          </p:cNvSpPr>
          <p:nvPr/>
        </p:nvSpPr>
        <p:spPr bwMode="auto">
          <a:xfrm>
            <a:off x="4248150" y="2590800"/>
            <a:ext cx="609600" cy="261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80000"/>
              </a:lnSpc>
              <a:spcBef>
                <a:spcPct val="50000"/>
              </a:spcBef>
            </a:pPr>
            <a:r>
              <a:rPr lang="en-US" altLang="zh-TW" sz="1400">
                <a:latin typeface="Times New Roman" charset="0"/>
                <a:ea typeface="新細明體" charset="-120"/>
              </a:rPr>
              <a:t>FFD</a:t>
            </a:r>
          </a:p>
        </p:txBody>
      </p:sp>
      <p:sp>
        <p:nvSpPr>
          <p:cNvPr id="50205" name="Text Box 29"/>
          <p:cNvSpPr txBox="1">
            <a:spLocks noChangeArrowheads="1"/>
          </p:cNvSpPr>
          <p:nvPr/>
        </p:nvSpPr>
        <p:spPr bwMode="auto">
          <a:xfrm>
            <a:off x="4324350" y="3886200"/>
            <a:ext cx="6096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400">
                <a:latin typeface="Times New Roman" charset="0"/>
                <a:ea typeface="新細明體" charset="-120"/>
              </a:rPr>
              <a:t>FFD</a:t>
            </a:r>
          </a:p>
        </p:txBody>
      </p:sp>
      <p:sp>
        <p:nvSpPr>
          <p:cNvPr id="50206" name="Text Box 30"/>
          <p:cNvSpPr txBox="1">
            <a:spLocks noChangeArrowheads="1"/>
          </p:cNvSpPr>
          <p:nvPr/>
        </p:nvSpPr>
        <p:spPr bwMode="auto">
          <a:xfrm>
            <a:off x="1981200" y="4419600"/>
            <a:ext cx="1981200" cy="127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10000"/>
              </a:spcBef>
            </a:pPr>
            <a:r>
              <a:rPr lang="en-US" altLang="zh-TW" sz="1400">
                <a:latin typeface="Times New Roman" charset="0"/>
                <a:ea typeface="新細明體" charset="-120"/>
              </a:rPr>
              <a:t>FD:</a:t>
            </a:r>
          </a:p>
          <a:p>
            <a:pPr algn="l" eaLnBrk="0" hangingPunct="0">
              <a:spcBef>
                <a:spcPct val="10000"/>
              </a:spcBef>
            </a:pPr>
            <a:r>
              <a:rPr lang="en-US" altLang="zh-TW" sz="1400">
                <a:latin typeface="Times New Roman" charset="0"/>
                <a:ea typeface="新細明體" charset="-120"/>
              </a:rPr>
              <a:t>1. S#        STATUS</a:t>
            </a:r>
          </a:p>
          <a:p>
            <a:pPr algn="l" eaLnBrk="0" hangingPunct="0">
              <a:spcBef>
                <a:spcPct val="10000"/>
              </a:spcBef>
            </a:pPr>
            <a:r>
              <a:rPr lang="en-US" altLang="zh-TW" sz="1400">
                <a:latin typeface="Times New Roman" charset="0"/>
                <a:ea typeface="新細明體" charset="-120"/>
              </a:rPr>
              <a:t>2. S#        CITY</a:t>
            </a:r>
          </a:p>
          <a:p>
            <a:pPr algn="l" eaLnBrk="0" hangingPunct="0">
              <a:spcBef>
                <a:spcPct val="10000"/>
              </a:spcBef>
            </a:pPr>
            <a:r>
              <a:rPr lang="en-US" altLang="zh-TW" sz="1400">
                <a:latin typeface="Times New Roman" charset="0"/>
                <a:ea typeface="新細明體" charset="-120"/>
              </a:rPr>
              <a:t>3. CITY       STATUS</a:t>
            </a:r>
          </a:p>
          <a:p>
            <a:pPr algn="l" eaLnBrk="0" hangingPunct="0">
              <a:spcBef>
                <a:spcPct val="10000"/>
              </a:spcBef>
            </a:pPr>
            <a:r>
              <a:rPr lang="en-US" altLang="zh-TW" sz="1600">
                <a:latin typeface="Times New Roman" charset="0"/>
                <a:ea typeface="新細明體" charset="-120"/>
              </a:rPr>
              <a:t>4. </a:t>
            </a:r>
            <a:r>
              <a:rPr lang="en-US" altLang="zh-TW" sz="1400">
                <a:latin typeface="Times New Roman" charset="0"/>
                <a:ea typeface="新細明體" charset="-120"/>
              </a:rPr>
              <a:t>(S#, P#)       QTY</a:t>
            </a:r>
          </a:p>
        </p:txBody>
      </p:sp>
      <p:sp>
        <p:nvSpPr>
          <p:cNvPr id="50207" name="Line 31"/>
          <p:cNvSpPr>
            <a:spLocks noChangeShapeType="1"/>
          </p:cNvSpPr>
          <p:nvPr/>
        </p:nvSpPr>
        <p:spPr bwMode="auto">
          <a:xfrm>
            <a:off x="2514600" y="4800600"/>
            <a:ext cx="1524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08" name="Line 32"/>
          <p:cNvSpPr>
            <a:spLocks noChangeShapeType="1"/>
          </p:cNvSpPr>
          <p:nvPr/>
        </p:nvSpPr>
        <p:spPr bwMode="auto">
          <a:xfrm>
            <a:off x="2514600" y="5029200"/>
            <a:ext cx="1524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09" name="Line 33"/>
          <p:cNvSpPr>
            <a:spLocks noChangeShapeType="1"/>
          </p:cNvSpPr>
          <p:nvPr/>
        </p:nvSpPr>
        <p:spPr bwMode="auto">
          <a:xfrm>
            <a:off x="2743200" y="5334000"/>
            <a:ext cx="1524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0" name="Line 34"/>
          <p:cNvSpPr>
            <a:spLocks noChangeShapeType="1"/>
          </p:cNvSpPr>
          <p:nvPr/>
        </p:nvSpPr>
        <p:spPr bwMode="auto">
          <a:xfrm>
            <a:off x="2971800" y="5562600"/>
            <a:ext cx="1524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0215" name="Group 39"/>
          <p:cNvGrpSpPr>
            <a:grpSpLocks/>
          </p:cNvGrpSpPr>
          <p:nvPr/>
        </p:nvGrpSpPr>
        <p:grpSpPr bwMode="auto">
          <a:xfrm>
            <a:off x="4114800" y="4724400"/>
            <a:ext cx="4953000" cy="796925"/>
            <a:chOff x="480" y="2754"/>
            <a:chExt cx="3120" cy="502"/>
          </a:xfrm>
        </p:grpSpPr>
        <p:sp>
          <p:nvSpPr>
            <p:cNvPr id="50180" name="Rectangle 4"/>
            <p:cNvSpPr>
              <a:spLocks noChangeArrowheads="1"/>
            </p:cNvSpPr>
            <p:nvPr/>
          </p:nvSpPr>
          <p:spPr bwMode="auto">
            <a:xfrm>
              <a:off x="2319" y="2862"/>
              <a:ext cx="766"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000">
                  <a:latin typeface="Times New Roman" charset="0"/>
                  <a:ea typeface="新細明體" charset="-120"/>
                </a:rPr>
                <a:t>   FFD</a:t>
              </a:r>
            </a:p>
          </p:txBody>
        </p:sp>
        <p:sp>
          <p:nvSpPr>
            <p:cNvPr id="50181" name="Line 5"/>
            <p:cNvSpPr>
              <a:spLocks noChangeShapeType="1"/>
            </p:cNvSpPr>
            <p:nvPr/>
          </p:nvSpPr>
          <p:spPr bwMode="auto">
            <a:xfrm>
              <a:off x="2352" y="3072"/>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82" name="Rectangle 6"/>
            <p:cNvSpPr>
              <a:spLocks noChangeArrowheads="1"/>
            </p:cNvSpPr>
            <p:nvPr/>
          </p:nvSpPr>
          <p:spPr bwMode="auto">
            <a:xfrm>
              <a:off x="2304" y="3142"/>
              <a:ext cx="766" cy="1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60000"/>
                </a:lnSpc>
                <a:spcBef>
                  <a:spcPct val="50000"/>
                </a:spcBef>
              </a:pPr>
              <a:r>
                <a:rPr lang="en-US" altLang="zh-TW" sz="1000">
                  <a:latin typeface="Times New Roman" charset="0"/>
                  <a:ea typeface="新細明體" charset="-120"/>
                </a:rPr>
                <a:t>FFD</a:t>
              </a:r>
            </a:p>
          </p:txBody>
        </p:sp>
        <p:sp>
          <p:nvSpPr>
            <p:cNvPr id="50183" name="Line 7"/>
            <p:cNvSpPr>
              <a:spLocks noChangeShapeType="1"/>
            </p:cNvSpPr>
            <p:nvPr/>
          </p:nvSpPr>
          <p:spPr bwMode="auto">
            <a:xfrm flipH="1">
              <a:off x="2400" y="3024"/>
              <a:ext cx="9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84" name="Line 8"/>
            <p:cNvSpPr>
              <a:spLocks noChangeShapeType="1"/>
            </p:cNvSpPr>
            <p:nvPr/>
          </p:nvSpPr>
          <p:spPr bwMode="auto">
            <a:xfrm>
              <a:off x="2346" y="2868"/>
              <a:ext cx="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85" name="Line 9"/>
            <p:cNvSpPr>
              <a:spLocks noChangeShapeType="1"/>
            </p:cNvSpPr>
            <p:nvPr/>
          </p:nvSpPr>
          <p:spPr bwMode="auto">
            <a:xfrm flipH="1">
              <a:off x="2352" y="2772"/>
              <a:ext cx="144" cy="1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1" name="Rectangle 35"/>
            <p:cNvSpPr>
              <a:spLocks noChangeArrowheads="1"/>
            </p:cNvSpPr>
            <p:nvPr/>
          </p:nvSpPr>
          <p:spPr bwMode="auto">
            <a:xfrm>
              <a:off x="480" y="2754"/>
              <a:ext cx="3120" cy="4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lvl="1" eaLnBrk="0" hangingPunct="0">
                <a:spcBef>
                  <a:spcPct val="50000"/>
                </a:spcBef>
                <a:buSzPct val="100000"/>
              </a:pPr>
              <a:r>
                <a:rPr lang="en-US" altLang="zh-TW" sz="1600">
                  <a:latin typeface="Times New Roman" charset="0"/>
                  <a:ea typeface="新細明體" charset="-120"/>
                </a:rPr>
                <a:t>primary key (S#, P#)             STATUS</a:t>
              </a:r>
            </a:p>
            <a:p>
              <a:pPr lvl="1" algn="l" eaLnBrk="0" hangingPunct="0">
                <a:spcBef>
                  <a:spcPct val="50000"/>
                </a:spcBef>
                <a:buSzPct val="100000"/>
              </a:pPr>
              <a:r>
                <a:rPr lang="en-US" altLang="zh-TW" sz="1600">
                  <a:latin typeface="Times New Roman" charset="0"/>
                  <a:ea typeface="新細明體" charset="-120"/>
                </a:rPr>
                <a:t>            primary key (S#, P#)             CITY</a:t>
              </a:r>
            </a:p>
          </p:txBody>
        </p:sp>
      </p:grpSp>
      <p:grpSp>
        <p:nvGrpSpPr>
          <p:cNvPr id="50217" name="Group 41"/>
          <p:cNvGrpSpPr>
            <a:grpSpLocks/>
          </p:cNvGrpSpPr>
          <p:nvPr/>
        </p:nvGrpSpPr>
        <p:grpSpPr bwMode="auto">
          <a:xfrm>
            <a:off x="6096000" y="1219200"/>
            <a:ext cx="3429000" cy="3376613"/>
            <a:chOff x="3634" y="1536"/>
            <a:chExt cx="2160" cy="2127"/>
          </a:xfrm>
        </p:grpSpPr>
        <p:grpSp>
          <p:nvGrpSpPr>
            <p:cNvPr id="50218" name="Group 42"/>
            <p:cNvGrpSpPr>
              <a:grpSpLocks/>
            </p:cNvGrpSpPr>
            <p:nvPr/>
          </p:nvGrpSpPr>
          <p:grpSpPr bwMode="auto">
            <a:xfrm>
              <a:off x="3741" y="1733"/>
              <a:ext cx="1996" cy="1543"/>
              <a:chOff x="3786" y="1949"/>
              <a:chExt cx="2310" cy="1747"/>
            </a:xfrm>
          </p:grpSpPr>
          <p:sp>
            <p:nvSpPr>
              <p:cNvPr id="50219" name="Rectangle 43"/>
              <p:cNvSpPr>
                <a:spLocks noChangeArrowheads="1"/>
              </p:cNvSpPr>
              <p:nvPr/>
            </p:nvSpPr>
            <p:spPr bwMode="auto">
              <a:xfrm>
                <a:off x="3786" y="1949"/>
                <a:ext cx="2310" cy="17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Aft>
                    <a:spcPct val="30000"/>
                  </a:spcAft>
                </a:pPr>
                <a:r>
                  <a:rPr lang="en-US" altLang="zh-TW" dirty="0">
                    <a:latin typeface="Times New Roman" charset="0"/>
                    <a:ea typeface="新細明體" charset="-120"/>
                  </a:rPr>
                  <a:t> </a:t>
                </a:r>
                <a:r>
                  <a:rPr lang="en-US" altLang="zh-TW" sz="1600" dirty="0">
                    <a:latin typeface="Times New Roman" charset="0"/>
                    <a:ea typeface="新細明體" charset="-120"/>
                  </a:rPr>
                  <a:t>S</a:t>
                </a:r>
                <a:r>
                  <a:rPr lang="en-US" altLang="zh-TW" sz="1400" dirty="0">
                    <a:latin typeface="Times New Roman" charset="0"/>
                    <a:ea typeface="新細明體" charset="-120"/>
                  </a:rPr>
                  <a:t>#     STATUS     CITY        P#       QTY</a:t>
                </a:r>
              </a:p>
              <a:p>
                <a:pPr algn="l" eaLnBrk="0" hangingPunct="0">
                  <a:lnSpc>
                    <a:spcPct val="80000"/>
                  </a:lnSpc>
                </a:pPr>
                <a:r>
                  <a:rPr lang="en-US" altLang="zh-TW" sz="1400" dirty="0">
                    <a:latin typeface="Times New Roman" charset="0"/>
                    <a:ea typeface="新細明體" charset="-120"/>
                  </a:rPr>
                  <a:t> S1           20         London      P1       300</a:t>
                </a:r>
              </a:p>
              <a:p>
                <a:pPr algn="l" eaLnBrk="0" hangingPunct="0">
                  <a:lnSpc>
                    <a:spcPct val="80000"/>
                  </a:lnSpc>
                </a:pPr>
                <a:r>
                  <a:rPr lang="en-US" altLang="zh-TW" sz="1400" dirty="0">
                    <a:latin typeface="Times New Roman" charset="0"/>
                    <a:ea typeface="新細明體" charset="-120"/>
                  </a:rPr>
                  <a:t> S1           20         London      P2       200</a:t>
                </a:r>
              </a:p>
              <a:p>
                <a:pPr algn="l" eaLnBrk="0" hangingPunct="0">
                  <a:lnSpc>
                    <a:spcPct val="80000"/>
                  </a:lnSpc>
                </a:pPr>
                <a:r>
                  <a:rPr lang="en-US" altLang="zh-TW" sz="1400" dirty="0">
                    <a:latin typeface="Times New Roman" charset="0"/>
                    <a:ea typeface="新細明體" charset="-120"/>
                  </a:rPr>
                  <a:t> S1           20         London      P3       400</a:t>
                </a:r>
              </a:p>
              <a:p>
                <a:pPr algn="l" eaLnBrk="0" hangingPunct="0">
                  <a:lnSpc>
                    <a:spcPct val="80000"/>
                  </a:lnSpc>
                </a:pPr>
                <a:r>
                  <a:rPr lang="en-US" altLang="zh-TW" sz="1400" dirty="0">
                    <a:latin typeface="Times New Roman" charset="0"/>
                    <a:ea typeface="新細明體" charset="-120"/>
                  </a:rPr>
                  <a:t> S1           20         London      P4       200</a:t>
                </a:r>
              </a:p>
              <a:p>
                <a:pPr algn="l" eaLnBrk="0" hangingPunct="0">
                  <a:lnSpc>
                    <a:spcPct val="80000"/>
                  </a:lnSpc>
                </a:pPr>
                <a:r>
                  <a:rPr lang="en-US" altLang="zh-TW" sz="1400" dirty="0">
                    <a:latin typeface="Times New Roman" charset="0"/>
                    <a:ea typeface="新細明體" charset="-120"/>
                  </a:rPr>
                  <a:t> S1           20         London      P5       100</a:t>
                </a:r>
              </a:p>
              <a:p>
                <a:pPr algn="l" eaLnBrk="0" hangingPunct="0">
                  <a:lnSpc>
                    <a:spcPct val="80000"/>
                  </a:lnSpc>
                </a:pPr>
                <a:r>
                  <a:rPr lang="en-US" altLang="zh-TW" sz="1400" dirty="0">
                    <a:latin typeface="Times New Roman" charset="0"/>
                    <a:ea typeface="新細明體" charset="-120"/>
                  </a:rPr>
                  <a:t> S1           20         London      P6       100                  </a:t>
                </a:r>
              </a:p>
              <a:p>
                <a:pPr algn="l" eaLnBrk="0" hangingPunct="0">
                  <a:lnSpc>
                    <a:spcPct val="80000"/>
                  </a:lnSpc>
                </a:pPr>
                <a:r>
                  <a:rPr lang="en-US" altLang="zh-TW" sz="1400" dirty="0">
                    <a:latin typeface="Times New Roman" charset="0"/>
                    <a:ea typeface="新細明體" charset="-120"/>
                  </a:rPr>
                  <a:t> S2           10         Paris          P1        300</a:t>
                </a:r>
              </a:p>
              <a:p>
                <a:pPr algn="l" eaLnBrk="0" hangingPunct="0">
                  <a:lnSpc>
                    <a:spcPct val="80000"/>
                  </a:lnSpc>
                </a:pPr>
                <a:r>
                  <a:rPr lang="en-US" altLang="zh-TW" sz="1400" dirty="0">
                    <a:latin typeface="Times New Roman" charset="0"/>
                    <a:ea typeface="新細明體" charset="-120"/>
                  </a:rPr>
                  <a:t> S2           10         Paris          P2        400</a:t>
                </a:r>
              </a:p>
              <a:p>
                <a:pPr algn="l" eaLnBrk="0" hangingPunct="0">
                  <a:lnSpc>
                    <a:spcPct val="80000"/>
                  </a:lnSpc>
                </a:pPr>
                <a:r>
                  <a:rPr lang="en-US" altLang="zh-TW" sz="1400" dirty="0">
                    <a:solidFill>
                      <a:srgbClr val="000066"/>
                    </a:solidFill>
                    <a:latin typeface="Times New Roman" charset="0"/>
                    <a:ea typeface="新細明體" charset="-120"/>
                  </a:rPr>
                  <a:t> </a:t>
                </a:r>
                <a:r>
                  <a:rPr lang="en-US" altLang="zh-TW" sz="1400" b="1" dirty="0">
                    <a:solidFill>
                      <a:srgbClr val="000066"/>
                    </a:solidFill>
                    <a:latin typeface="Times New Roman" charset="0"/>
                    <a:ea typeface="新細明體" charset="-120"/>
                  </a:rPr>
                  <a:t>S3</a:t>
                </a:r>
                <a:r>
                  <a:rPr lang="en-US" altLang="zh-TW" sz="1400" dirty="0">
                    <a:solidFill>
                      <a:srgbClr val="000066"/>
                    </a:solidFill>
                    <a:latin typeface="Times New Roman" charset="0"/>
                    <a:ea typeface="新細明體" charset="-120"/>
                  </a:rPr>
                  <a:t> </a:t>
                </a:r>
                <a:r>
                  <a:rPr lang="en-US" altLang="zh-TW" sz="1400" dirty="0">
                    <a:latin typeface="Times New Roman" charset="0"/>
                    <a:ea typeface="新細明體" charset="-120"/>
                  </a:rPr>
                  <a:t>          10        </a:t>
                </a:r>
                <a:r>
                  <a:rPr lang="en-US" altLang="zh-TW" sz="1400" dirty="0">
                    <a:solidFill>
                      <a:srgbClr val="00FF00"/>
                    </a:solidFill>
                    <a:latin typeface="Times New Roman" charset="0"/>
                    <a:ea typeface="新細明體" charset="-120"/>
                  </a:rPr>
                  <a:t> </a:t>
                </a:r>
                <a:r>
                  <a:rPr lang="en-US" altLang="zh-TW" sz="1400" dirty="0">
                    <a:latin typeface="Times New Roman" charset="0"/>
                    <a:ea typeface="新細明體" charset="-120"/>
                  </a:rPr>
                  <a:t>Paris</a:t>
                </a:r>
                <a:r>
                  <a:rPr lang="en-US" altLang="zh-TW" sz="1400" b="1" dirty="0">
                    <a:solidFill>
                      <a:srgbClr val="00FF00"/>
                    </a:solidFill>
                    <a:latin typeface="Times New Roman" charset="0"/>
                    <a:ea typeface="新細明體" charset="-120"/>
                  </a:rPr>
                  <a:t>  </a:t>
                </a:r>
                <a:r>
                  <a:rPr lang="en-US" altLang="zh-TW" sz="1400" b="1" dirty="0">
                    <a:latin typeface="Times New Roman" charset="0"/>
                    <a:ea typeface="新細明體" charset="-120"/>
                  </a:rPr>
                  <a:t>    </a:t>
                </a:r>
                <a:r>
                  <a:rPr lang="en-US" altLang="zh-TW" sz="100" b="1" dirty="0">
                    <a:latin typeface="Times New Roman" charset="0"/>
                    <a:ea typeface="新細明體" charset="-120"/>
                  </a:rPr>
                  <a:t>      </a:t>
                </a:r>
                <a:r>
                  <a:rPr lang="en-US" altLang="zh-TW" sz="1400" b="1" dirty="0">
                    <a:latin typeface="Times New Roman" charset="0"/>
                    <a:ea typeface="新細明體" charset="-120"/>
                  </a:rPr>
                  <a:t>    </a:t>
                </a:r>
                <a:r>
                  <a:rPr lang="en-US" altLang="zh-TW" sz="1400" b="1" dirty="0">
                    <a:solidFill>
                      <a:srgbClr val="000066"/>
                    </a:solidFill>
                    <a:latin typeface="Times New Roman" charset="0"/>
                    <a:ea typeface="新細明體" charset="-120"/>
                  </a:rPr>
                  <a:t>P2       200</a:t>
                </a:r>
              </a:p>
              <a:p>
                <a:pPr algn="l" eaLnBrk="0" hangingPunct="0">
                  <a:lnSpc>
                    <a:spcPct val="80000"/>
                  </a:lnSpc>
                </a:pPr>
                <a:r>
                  <a:rPr lang="en-US" altLang="zh-TW" sz="1400" dirty="0">
                    <a:latin typeface="Times New Roman" charset="0"/>
                    <a:ea typeface="新細明體" charset="-120"/>
                  </a:rPr>
                  <a:t> S4           20         London      P2       200</a:t>
                </a:r>
              </a:p>
              <a:p>
                <a:pPr algn="l" eaLnBrk="0" hangingPunct="0">
                  <a:lnSpc>
                    <a:spcPct val="80000"/>
                  </a:lnSpc>
                </a:pPr>
                <a:r>
                  <a:rPr lang="en-US" altLang="zh-TW" sz="1400" dirty="0">
                    <a:latin typeface="Times New Roman" charset="0"/>
                    <a:ea typeface="新細明體" charset="-120"/>
                  </a:rPr>
                  <a:t> S4           20         London      P4       300</a:t>
                </a:r>
              </a:p>
              <a:p>
                <a:pPr algn="l" eaLnBrk="0" hangingPunct="0">
                  <a:lnSpc>
                    <a:spcPct val="80000"/>
                  </a:lnSpc>
                </a:pPr>
                <a:r>
                  <a:rPr lang="en-US" altLang="zh-TW" sz="1400" dirty="0">
                    <a:latin typeface="Times New Roman" charset="0"/>
                    <a:ea typeface="新細明體" charset="-120"/>
                  </a:rPr>
                  <a:t> S4           20         London      P5       400</a:t>
                </a:r>
              </a:p>
            </p:txBody>
          </p:sp>
          <p:sp>
            <p:nvSpPr>
              <p:cNvPr id="50220" name="Line 44"/>
              <p:cNvSpPr>
                <a:spLocks noChangeShapeType="1"/>
              </p:cNvSpPr>
              <p:nvPr/>
            </p:nvSpPr>
            <p:spPr bwMode="auto">
              <a:xfrm flipV="1">
                <a:off x="3792" y="2141"/>
                <a:ext cx="23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0221" name="Group 45"/>
              <p:cNvGrpSpPr>
                <a:grpSpLocks/>
              </p:cNvGrpSpPr>
              <p:nvPr/>
            </p:nvGrpSpPr>
            <p:grpSpPr bwMode="auto">
              <a:xfrm>
                <a:off x="4128" y="1949"/>
                <a:ext cx="1152" cy="1742"/>
                <a:chOff x="1008" y="3696"/>
                <a:chExt cx="1152" cy="1742"/>
              </a:xfrm>
            </p:grpSpPr>
            <p:sp>
              <p:nvSpPr>
                <p:cNvPr id="50222" name="Line 46"/>
                <p:cNvSpPr>
                  <a:spLocks noChangeShapeType="1"/>
                </p:cNvSpPr>
                <p:nvPr/>
              </p:nvSpPr>
              <p:spPr bwMode="auto">
                <a:xfrm>
                  <a:off x="1008" y="3696"/>
                  <a:ext cx="0" cy="17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3" name="Line 47"/>
                <p:cNvSpPr>
                  <a:spLocks noChangeShapeType="1"/>
                </p:cNvSpPr>
                <p:nvPr/>
              </p:nvSpPr>
              <p:spPr bwMode="auto">
                <a:xfrm>
                  <a:off x="1584"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4" name="Line 48"/>
                <p:cNvSpPr>
                  <a:spLocks noChangeShapeType="1"/>
                </p:cNvSpPr>
                <p:nvPr/>
              </p:nvSpPr>
              <p:spPr bwMode="auto">
                <a:xfrm>
                  <a:off x="2160"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225" name="Line 49"/>
              <p:cNvSpPr>
                <a:spLocks noChangeShapeType="1"/>
              </p:cNvSpPr>
              <p:nvPr/>
            </p:nvSpPr>
            <p:spPr bwMode="auto">
              <a:xfrm>
                <a:off x="5616" y="1949"/>
                <a:ext cx="0" cy="1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226" name="Text Box 50"/>
            <p:cNvSpPr txBox="1">
              <a:spLocks noChangeArrowheads="1"/>
            </p:cNvSpPr>
            <p:nvPr/>
          </p:nvSpPr>
          <p:spPr bwMode="auto">
            <a:xfrm>
              <a:off x="3730" y="3312"/>
              <a:ext cx="2064" cy="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600">
                  <a:latin typeface="Times New Roman" charset="0"/>
                  <a:ea typeface="新細明體" charset="-120"/>
                </a:rPr>
                <a:t>Key:(S#,P#), </a:t>
              </a:r>
            </a:p>
            <a:p>
              <a:pPr algn="l" eaLnBrk="0" hangingPunct="0">
                <a:lnSpc>
                  <a:spcPct val="40000"/>
                </a:lnSpc>
                <a:spcBef>
                  <a:spcPct val="50000"/>
                </a:spcBef>
              </a:pPr>
              <a:r>
                <a:rPr lang="en-US" altLang="zh-TW" sz="1600">
                  <a:latin typeface="Times New Roman" charset="0"/>
                  <a:ea typeface="新細明體" charset="-120"/>
                </a:rPr>
                <a:t>Normalized 1NF</a:t>
              </a:r>
            </a:p>
          </p:txBody>
        </p:sp>
        <p:sp>
          <p:nvSpPr>
            <p:cNvPr id="50227" name="Rectangle 51"/>
            <p:cNvSpPr>
              <a:spLocks noChangeArrowheads="1"/>
            </p:cNvSpPr>
            <p:nvPr/>
          </p:nvSpPr>
          <p:spPr bwMode="auto">
            <a:xfrm>
              <a:off x="3634" y="1536"/>
              <a:ext cx="6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Times New Roman" charset="0"/>
                  <a:ea typeface="華康行書體(P)" pitchFamily="66" charset="-120"/>
                </a:rPr>
                <a:t>FIRST</a:t>
              </a:r>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
        <p:nvSpPr>
          <p:cNvPr id="3" name="矩形 2"/>
          <p:cNvSpPr/>
          <p:nvPr/>
        </p:nvSpPr>
        <p:spPr>
          <a:xfrm>
            <a:off x="722580" y="260648"/>
            <a:ext cx="8502116" cy="215444"/>
          </a:xfrm>
          <a:prstGeom prst="rect">
            <a:avLst/>
          </a:prstGeom>
          <a:ln>
            <a:noFill/>
          </a:ln>
        </p:spPr>
        <p:txBody>
          <a:bodyPr wrap="square">
            <a:spAutoFit/>
          </a:bodyPr>
          <a:lstStyle/>
          <a:p>
            <a:pPr marL="0" lvl="1" indent="-285750">
              <a:lnSpc>
                <a:spcPct val="50000"/>
              </a:lnSpc>
              <a:spcBef>
                <a:spcPts val="600"/>
              </a:spcBef>
              <a:buFont typeface="Wingdings" panose="05000000000000000000" pitchFamily="2" charset="2"/>
              <a:buChar char="p"/>
            </a:pPr>
            <a:r>
              <a:rPr lang="en-US" altLang="zh-TW" sz="1600" dirty="0">
                <a:solidFill>
                  <a:srgbClr val="FF0000"/>
                </a:solidFill>
              </a:rPr>
              <a:t>Non-key attributes are </a:t>
            </a:r>
            <a:r>
              <a:rPr lang="en-US" altLang="zh-TW" sz="1600" dirty="0" smtClean="0">
                <a:solidFill>
                  <a:srgbClr val="FF0000"/>
                </a:solidFill>
              </a:rPr>
              <a:t>NOT FFD </a:t>
            </a:r>
            <a:r>
              <a:rPr lang="en-US" altLang="zh-TW" sz="1600" dirty="0">
                <a:solidFill>
                  <a:srgbClr val="FF0000"/>
                </a:solidFill>
              </a:rPr>
              <a:t>on primary key.  </a:t>
            </a:r>
            <a:r>
              <a:rPr lang="en-US" altLang="zh-TW" sz="1400" dirty="0">
                <a:solidFill>
                  <a:srgbClr val="FF0000"/>
                </a:solidFill>
                <a:ea typeface="新細明體" charset="-120"/>
              </a:rPr>
              <a:t>(e.g. QTY, STATUS, CITY in FIRST)</a:t>
            </a:r>
          </a:p>
        </p:txBody>
      </p:sp>
    </p:spTree>
    <p:extLst>
      <p:ext uri="{BB962C8B-B14F-4D97-AF65-F5344CB8AC3E}">
        <p14:creationId xmlns:p14="http://schemas.microsoft.com/office/powerpoint/2010/main" val="806054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2480" y="381000"/>
            <a:ext cx="9361040" cy="838200"/>
          </a:xfrm>
        </p:spPr>
        <p:txBody>
          <a:bodyPr/>
          <a:lstStyle/>
          <a:p>
            <a:r>
              <a:rPr lang="en-US" altLang="zh-TW" dirty="0"/>
              <a:t>PART II: </a:t>
            </a:r>
            <a:r>
              <a:rPr lang="zh-TW" altLang="zh-TW" dirty="0"/>
              <a:t>資料庫</a:t>
            </a:r>
            <a:r>
              <a:rPr lang="zh-TW" altLang="zh-TW" dirty="0" smtClean="0"/>
              <a:t>設計</a:t>
            </a:r>
            <a:r>
              <a:rPr lang="en-US" altLang="zh-TW" dirty="0" smtClean="0"/>
              <a:t> (</a:t>
            </a:r>
            <a:r>
              <a:rPr lang="en-US" altLang="zh-TW" dirty="0"/>
              <a:t>Database Design</a:t>
            </a:r>
            <a:r>
              <a:rPr lang="en-US" altLang="zh-TW" dirty="0" smtClean="0"/>
              <a:t>)</a:t>
            </a:r>
            <a:endParaRPr lang="zh-TW" altLang="en-US" dirty="0"/>
          </a:p>
        </p:txBody>
      </p:sp>
      <p:sp>
        <p:nvSpPr>
          <p:cNvPr id="3" name="內容版面配置區 2"/>
          <p:cNvSpPr>
            <a:spLocks noGrp="1"/>
          </p:cNvSpPr>
          <p:nvPr>
            <p:ph idx="1"/>
          </p:nvPr>
        </p:nvSpPr>
        <p:spPr>
          <a:xfrm>
            <a:off x="974558" y="1412776"/>
            <a:ext cx="8268919" cy="4648200"/>
          </a:xfrm>
        </p:spPr>
        <p:txBody>
          <a:bodyPr/>
          <a:lstStyle/>
          <a:p>
            <a:pPr lvl="0"/>
            <a:r>
              <a:rPr lang="zh-TW" altLang="zh-TW" sz="1800" dirty="0"/>
              <a:t>資料庫問題分析</a:t>
            </a:r>
            <a:r>
              <a:rPr lang="zh-TW" altLang="zh-TW" sz="1800" dirty="0" smtClean="0"/>
              <a:t>與</a:t>
            </a:r>
            <a:r>
              <a:rPr lang="zh-TW" altLang="en-US" sz="1800" dirty="0" smtClean="0"/>
              <a:t>架構規劃</a:t>
            </a:r>
            <a:r>
              <a:rPr lang="en-US" altLang="zh-TW" sz="1800" dirty="0" smtClean="0"/>
              <a:t>: </a:t>
            </a:r>
            <a:endParaRPr lang="en-US" altLang="zh-TW" sz="1800" dirty="0"/>
          </a:p>
          <a:p>
            <a:pPr lvl="1"/>
            <a:r>
              <a:rPr lang="zh-TW" altLang="zh-TW" sz="1400" dirty="0">
                <a:cs typeface="+mn-cs"/>
              </a:rPr>
              <a:t>若有一大量資料想利用</a:t>
            </a:r>
            <a:r>
              <a:rPr lang="en-US" altLang="zh-TW" sz="1400" dirty="0">
                <a:cs typeface="+mn-cs"/>
              </a:rPr>
              <a:t>DBMS</a:t>
            </a:r>
            <a:r>
              <a:rPr lang="zh-TW" altLang="zh-TW" sz="1400" dirty="0">
                <a:cs typeface="+mn-cs"/>
              </a:rPr>
              <a:t>建資料庫來管理。第一步要分析問題，找到使用者</a:t>
            </a:r>
            <a:r>
              <a:rPr lang="zh-TW" altLang="zh-TW" sz="1400" dirty="0" smtClean="0">
                <a:cs typeface="+mn-cs"/>
              </a:rPr>
              <a:t>需求</a:t>
            </a:r>
            <a:endParaRPr lang="en-US" altLang="zh-TW" sz="1400" dirty="0" smtClean="0">
              <a:cs typeface="+mn-cs"/>
            </a:endParaRPr>
          </a:p>
          <a:p>
            <a:pPr lvl="1"/>
            <a:r>
              <a:rPr lang="zh-TW" altLang="zh-TW" sz="1400" dirty="0" smtClean="0">
                <a:cs typeface="+mn-cs"/>
              </a:rPr>
              <a:t>實體</a:t>
            </a:r>
            <a:r>
              <a:rPr lang="en-US" altLang="zh-TW" sz="1400" dirty="0">
                <a:cs typeface="+mn-cs"/>
              </a:rPr>
              <a:t>-</a:t>
            </a:r>
            <a:r>
              <a:rPr lang="zh-TW" altLang="zh-TW" sz="1400" dirty="0">
                <a:cs typeface="+mn-cs"/>
              </a:rPr>
              <a:t>關係模型</a:t>
            </a:r>
            <a:r>
              <a:rPr lang="en-US" altLang="zh-TW" sz="1400" dirty="0">
                <a:cs typeface="+mn-cs"/>
              </a:rPr>
              <a:t>(Entity-Relationship Model,</a:t>
            </a:r>
            <a:r>
              <a:rPr lang="zh-TW" altLang="zh-TW" sz="1400" dirty="0">
                <a:cs typeface="+mn-cs"/>
              </a:rPr>
              <a:t>簡稱</a:t>
            </a:r>
            <a:r>
              <a:rPr lang="en-US" altLang="zh-TW" sz="1400" dirty="0">
                <a:cs typeface="+mn-cs"/>
              </a:rPr>
              <a:t>E-R Model)</a:t>
            </a:r>
            <a:r>
              <a:rPr lang="zh-TW" altLang="zh-TW" sz="1400" dirty="0">
                <a:cs typeface="+mn-cs"/>
              </a:rPr>
              <a:t>是一套資料庫的設計工具。我們可以利用</a:t>
            </a:r>
            <a:r>
              <a:rPr lang="en-US" altLang="zh-TW" sz="1400" dirty="0">
                <a:cs typeface="+mn-cs"/>
              </a:rPr>
              <a:t>E-R Model</a:t>
            </a:r>
            <a:r>
              <a:rPr lang="zh-TW" altLang="zh-TW" sz="1400" dirty="0">
                <a:cs typeface="+mn-cs"/>
              </a:rPr>
              <a:t>分析資料庫問題。它可以把真實世界中複雜的問題中的事物和關係轉化為資料庫中的資料</a:t>
            </a:r>
            <a:r>
              <a:rPr lang="zh-TW" altLang="zh-TW" sz="1400" dirty="0" smtClean="0">
                <a:cs typeface="+mn-cs"/>
              </a:rPr>
              <a:t>架構</a:t>
            </a:r>
            <a:endParaRPr lang="en-US" altLang="zh-TW" sz="1400" dirty="0" smtClean="0">
              <a:cs typeface="+mn-cs"/>
            </a:endParaRPr>
          </a:p>
          <a:p>
            <a:pPr lvl="1"/>
            <a:r>
              <a:rPr lang="zh-TW" altLang="zh-TW" sz="1400" dirty="0" smtClean="0">
                <a:cs typeface="+mn-cs"/>
              </a:rPr>
              <a:t>由於</a:t>
            </a:r>
            <a:r>
              <a:rPr lang="zh-TW" altLang="zh-TW" sz="1400" dirty="0">
                <a:cs typeface="+mn-cs"/>
              </a:rPr>
              <a:t>利用實體</a:t>
            </a:r>
            <a:r>
              <a:rPr lang="en-US" altLang="zh-TW" sz="1400" dirty="0">
                <a:cs typeface="+mn-cs"/>
              </a:rPr>
              <a:t>-</a:t>
            </a:r>
            <a:r>
              <a:rPr lang="zh-TW" altLang="zh-TW" sz="1400" dirty="0">
                <a:cs typeface="+mn-cs"/>
              </a:rPr>
              <a:t>關係模型設計資料庫時</a:t>
            </a:r>
            <a:r>
              <a:rPr lang="en-US" altLang="zh-TW" sz="1400" dirty="0">
                <a:cs typeface="+mn-cs"/>
              </a:rPr>
              <a:t>, </a:t>
            </a:r>
            <a:r>
              <a:rPr lang="zh-TW" altLang="zh-TW" sz="1400" dirty="0">
                <a:cs typeface="+mn-cs"/>
              </a:rPr>
              <a:t>並不會牽涉到資料庫的操作、儲存方式等複雜的電腦運作。所以</a:t>
            </a:r>
            <a:r>
              <a:rPr lang="en-US" altLang="zh-TW" sz="1400" dirty="0">
                <a:cs typeface="+mn-cs"/>
              </a:rPr>
              <a:t>,</a:t>
            </a:r>
            <a:r>
              <a:rPr lang="zh-TW" altLang="zh-TW" sz="1400" dirty="0">
                <a:cs typeface="+mn-cs"/>
              </a:rPr>
              <a:t>我們會把心力放在需求分析去規劃想要的資料庫，並以實體</a:t>
            </a:r>
            <a:r>
              <a:rPr lang="en-US" altLang="zh-TW" sz="1400" dirty="0">
                <a:cs typeface="+mn-cs"/>
              </a:rPr>
              <a:t>-</a:t>
            </a:r>
            <a:r>
              <a:rPr lang="zh-TW" altLang="zh-TW" sz="1400" dirty="0">
                <a:cs typeface="+mn-cs"/>
              </a:rPr>
              <a:t>關係圖</a:t>
            </a:r>
            <a:r>
              <a:rPr lang="en-US" altLang="zh-TW" sz="1400" dirty="0">
                <a:cs typeface="+mn-cs"/>
              </a:rPr>
              <a:t>(E-R Diagram)</a:t>
            </a:r>
            <a:r>
              <a:rPr lang="zh-TW" altLang="zh-TW" sz="1400" dirty="0">
                <a:cs typeface="+mn-cs"/>
              </a:rPr>
              <a:t>來</a:t>
            </a:r>
            <a:r>
              <a:rPr lang="zh-TW" altLang="zh-TW" sz="1400" dirty="0" smtClean="0">
                <a:cs typeface="+mn-cs"/>
              </a:rPr>
              <a:t>呈現</a:t>
            </a:r>
            <a:endParaRPr lang="zh-TW" altLang="zh-TW" sz="1400" dirty="0">
              <a:cs typeface="+mn-cs"/>
            </a:endParaRPr>
          </a:p>
          <a:p>
            <a:pPr lvl="0"/>
            <a:r>
              <a:rPr lang="zh-TW" altLang="zh-TW" sz="1800" dirty="0"/>
              <a:t>資料庫的表格正規化</a:t>
            </a:r>
            <a:r>
              <a:rPr lang="en-US" altLang="zh-TW" sz="1800" dirty="0"/>
              <a:t>: </a:t>
            </a:r>
            <a:endParaRPr lang="en-US" altLang="zh-TW" sz="1800" dirty="0" smtClean="0"/>
          </a:p>
          <a:p>
            <a:pPr lvl="1"/>
            <a:r>
              <a:rPr lang="zh-TW" altLang="zh-TW" sz="1400" dirty="0" smtClean="0"/>
              <a:t>實體</a:t>
            </a:r>
            <a:r>
              <a:rPr lang="en-US" altLang="zh-TW" sz="1400" dirty="0"/>
              <a:t>-</a:t>
            </a:r>
            <a:r>
              <a:rPr lang="zh-TW" altLang="zh-TW" sz="1400" dirty="0"/>
              <a:t>關係圖很容易轉化為表格</a:t>
            </a:r>
            <a:r>
              <a:rPr lang="en-US" altLang="zh-TW" sz="1400" dirty="0"/>
              <a:t>(Tables)</a:t>
            </a:r>
            <a:r>
              <a:rPr lang="zh-TW" altLang="zh-TW" sz="1400" dirty="0"/>
              <a:t>，而資料庫就是由許多表格</a:t>
            </a:r>
            <a:r>
              <a:rPr lang="en-US" altLang="zh-TW" sz="1400" dirty="0"/>
              <a:t>(tables)</a:t>
            </a:r>
            <a:r>
              <a:rPr lang="zh-TW" altLang="zh-TW" sz="1400" dirty="0"/>
              <a:t>組成</a:t>
            </a:r>
            <a:r>
              <a:rPr lang="zh-TW" altLang="zh-TW" sz="1400" dirty="0" smtClean="0"/>
              <a:t>的</a:t>
            </a:r>
            <a:endParaRPr lang="en-US" altLang="zh-TW" sz="1400" dirty="0" smtClean="0"/>
          </a:p>
          <a:p>
            <a:pPr lvl="1"/>
            <a:r>
              <a:rPr lang="zh-TW" altLang="zh-TW" sz="1400" dirty="0" smtClean="0"/>
              <a:t>這些</a:t>
            </a:r>
            <a:r>
              <a:rPr lang="zh-TW" altLang="zh-TW" sz="1400" dirty="0"/>
              <a:t>表格要正規化</a:t>
            </a:r>
            <a:r>
              <a:rPr lang="en-US" altLang="zh-TW" sz="1400" dirty="0"/>
              <a:t>(Normalization)</a:t>
            </a:r>
            <a:r>
              <a:rPr lang="zh-TW" altLang="zh-TW" sz="1400" dirty="0"/>
              <a:t>才能避免將來操作時的異常現象</a:t>
            </a:r>
            <a:r>
              <a:rPr lang="zh-TW" altLang="zh-TW" sz="1400" dirty="0" smtClean="0"/>
              <a:t>發生</a:t>
            </a:r>
            <a:endParaRPr lang="zh-TW" altLang="zh-TW" sz="1400" dirty="0"/>
          </a:p>
          <a:p>
            <a:pPr lvl="0"/>
            <a:r>
              <a:rPr lang="zh-TW" altLang="zh-TW" sz="1800" dirty="0"/>
              <a:t>設計介面增刪查改資料庫</a:t>
            </a:r>
            <a:r>
              <a:rPr lang="en-US" altLang="zh-TW" sz="1800" dirty="0"/>
              <a:t>: </a:t>
            </a:r>
            <a:endParaRPr lang="en-US" altLang="zh-TW" sz="1800" dirty="0" smtClean="0"/>
          </a:p>
          <a:p>
            <a:pPr lvl="1"/>
            <a:r>
              <a:rPr lang="zh-TW" altLang="zh-TW" sz="1400" dirty="0" smtClean="0"/>
              <a:t>如何</a:t>
            </a:r>
            <a:r>
              <a:rPr lang="zh-TW" altLang="zh-TW" sz="1400" dirty="0"/>
              <a:t>方便、又有效率的管理存取資料庫是使用者最關心的二個</a:t>
            </a:r>
            <a:r>
              <a:rPr lang="zh-TW" altLang="zh-TW" sz="1400" dirty="0" smtClean="0"/>
              <a:t>要素</a:t>
            </a:r>
            <a:endParaRPr lang="en-US" altLang="zh-TW" sz="1400" dirty="0" smtClean="0"/>
          </a:p>
          <a:p>
            <a:pPr lvl="1"/>
            <a:r>
              <a:rPr lang="zh-TW" altLang="zh-TW" sz="1400" dirty="0" smtClean="0"/>
              <a:t>良好</a:t>
            </a:r>
            <a:r>
              <a:rPr lang="zh-TW" altLang="zh-TW" sz="1400" dirty="0"/>
              <a:t>的介面設計，可以讓使用者方便的查詢、方便的新增、方便的刪除、方便的修改的處理</a:t>
            </a:r>
            <a:r>
              <a:rPr lang="zh-TW" altLang="zh-TW" sz="1400" dirty="0" smtClean="0"/>
              <a:t>資料庫</a:t>
            </a:r>
            <a:endParaRPr lang="zh-TW" altLang="zh-TW" sz="1400" dirty="0"/>
          </a:p>
          <a:p>
            <a:endParaRPr lang="zh-TW" altLang="en-US" sz="1800" dirty="0"/>
          </a:p>
        </p:txBody>
      </p:sp>
      <p:sp>
        <p:nvSpPr>
          <p:cNvPr id="4" name="投影片編號版面配置區 3"/>
          <p:cNvSpPr>
            <a:spLocks noGrp="1"/>
          </p:cNvSpPr>
          <p:nvPr>
            <p:ph type="sldNum" sz="quarter" idx="11"/>
          </p:nvPr>
        </p:nvSpPr>
        <p:spPr/>
        <p:txBody>
          <a:bodyPr/>
          <a:lstStyle/>
          <a:p>
            <a:r>
              <a:rPr lang="en-US" altLang="zh-TW" dirty="0" smtClean="0"/>
              <a:t>7-</a:t>
            </a:r>
            <a:fld id="{01737AE9-E746-44BF-B662-1129501DEE51}" type="slidenum">
              <a:rPr lang="en-US" altLang="zh-TW" smtClean="0"/>
              <a:pPr/>
              <a:t>2</a:t>
            </a:fld>
            <a:endParaRPr lang="en-US" altLang="zh-TW" dirty="0"/>
          </a:p>
        </p:txBody>
      </p:sp>
      <p:sp>
        <p:nvSpPr>
          <p:cNvPr id="5" name="頁尾版面配置區 4"/>
          <p:cNvSpPr>
            <a:spLocks noGrp="1"/>
          </p:cNvSpPr>
          <p:nvPr>
            <p:ph type="ftr" sz="quarter" idx="10"/>
          </p:nvPr>
        </p:nvSpPr>
        <p:spPr/>
        <p:txBody>
          <a:bodyPr/>
          <a:lstStyle/>
          <a:p>
            <a:r>
              <a:rPr lang="en-US" altLang="zh-TW" smtClean="0"/>
              <a:t>Unit 7   Normalization</a:t>
            </a:r>
            <a:endParaRPr lang="en-US" altLang="zh-TW" dirty="0" smtClean="0"/>
          </a:p>
        </p:txBody>
      </p:sp>
      <p:sp>
        <p:nvSpPr>
          <p:cNvPr id="6" name="矩形 5"/>
          <p:cNvSpPr/>
          <p:nvPr/>
        </p:nvSpPr>
        <p:spPr bwMode="auto">
          <a:xfrm>
            <a:off x="704528" y="3573016"/>
            <a:ext cx="8856984" cy="1008112"/>
          </a:xfrm>
          <a:prstGeom prst="rect">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標楷體" pitchFamily="65" charset="-120"/>
            </a:endParaRPr>
          </a:p>
        </p:txBody>
      </p:sp>
    </p:spTree>
    <p:extLst>
      <p:ext uri="{BB962C8B-B14F-4D97-AF65-F5344CB8AC3E}">
        <p14:creationId xmlns:p14="http://schemas.microsoft.com/office/powerpoint/2010/main" val="2565828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p:txBody>
          <a:bodyPr/>
          <a:lstStyle/>
          <a:p>
            <a:r>
              <a:rPr lang="en-US" altLang="zh-TW"/>
              <a:t>7-</a:t>
            </a:r>
            <a:fld id="{F2C7A00E-5F38-4B1A-8533-D82499654F68}" type="slidenum">
              <a:rPr lang="en-US" altLang="zh-TW"/>
              <a:pPr/>
              <a:t>20</a:t>
            </a:fld>
            <a:endParaRPr lang="en-US" altLang="zh-TW"/>
          </a:p>
        </p:txBody>
      </p:sp>
      <p:sp>
        <p:nvSpPr>
          <p:cNvPr id="44036" name="Rectangle 4"/>
          <p:cNvSpPr>
            <a:spLocks noGrp="1" noChangeArrowheads="1"/>
          </p:cNvSpPr>
          <p:nvPr>
            <p:ph type="ctrTitle"/>
          </p:nvPr>
        </p:nvSpPr>
        <p:spPr>
          <a:xfrm>
            <a:off x="560512" y="2636912"/>
            <a:ext cx="8420100" cy="1143000"/>
          </a:xfrm>
        </p:spPr>
        <p:txBody>
          <a:bodyPr/>
          <a:lstStyle/>
          <a:p>
            <a:r>
              <a:rPr lang="en-US" altLang="zh-TW" sz="3600" dirty="0" smtClean="0"/>
              <a:t>7.4  Second Normal</a:t>
            </a:r>
            <a:r>
              <a:rPr lang="en-US" altLang="zh-TW" sz="3600" dirty="0"/>
              <a:t> </a:t>
            </a:r>
            <a:r>
              <a:rPr lang="en-US" altLang="zh-TW" sz="3600" dirty="0" smtClean="0"/>
              <a:t>Form (2NF)</a:t>
            </a:r>
            <a:endParaRPr lang="en-US" altLang="zh-TW" sz="3600" dirty="0"/>
          </a:p>
        </p:txBody>
      </p:sp>
      <p:grpSp>
        <p:nvGrpSpPr>
          <p:cNvPr id="6" name="Group 83"/>
          <p:cNvGrpSpPr>
            <a:grpSpLocks/>
          </p:cNvGrpSpPr>
          <p:nvPr/>
        </p:nvGrpSpPr>
        <p:grpSpPr bwMode="auto">
          <a:xfrm>
            <a:off x="1128713" y="3839511"/>
            <a:ext cx="3429000" cy="3127375"/>
            <a:chOff x="3634" y="1536"/>
            <a:chExt cx="2160" cy="1990"/>
          </a:xfrm>
        </p:grpSpPr>
        <p:grpSp>
          <p:nvGrpSpPr>
            <p:cNvPr id="7" name="Group 84"/>
            <p:cNvGrpSpPr>
              <a:grpSpLocks/>
            </p:cNvGrpSpPr>
            <p:nvPr/>
          </p:nvGrpSpPr>
          <p:grpSpPr bwMode="auto">
            <a:xfrm>
              <a:off x="3741" y="1733"/>
              <a:ext cx="1996" cy="1543"/>
              <a:chOff x="3786" y="1949"/>
              <a:chExt cx="2310" cy="1747"/>
            </a:xfrm>
          </p:grpSpPr>
          <p:sp>
            <p:nvSpPr>
              <p:cNvPr id="10" name="Rectangle 85"/>
              <p:cNvSpPr>
                <a:spLocks noChangeArrowheads="1"/>
              </p:cNvSpPr>
              <p:nvPr/>
            </p:nvSpPr>
            <p:spPr bwMode="auto">
              <a:xfrm>
                <a:off x="3786" y="1949"/>
                <a:ext cx="2310" cy="17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Aft>
                    <a:spcPct val="30000"/>
                  </a:spcAft>
                </a:pPr>
                <a:r>
                  <a:rPr lang="en-US" altLang="zh-TW" dirty="0">
                    <a:latin typeface="Times New Roman" charset="0"/>
                    <a:ea typeface="新細明體" charset="-120"/>
                  </a:rPr>
                  <a:t> </a:t>
                </a:r>
                <a:r>
                  <a:rPr lang="en-US" altLang="zh-TW" sz="1600" dirty="0">
                    <a:latin typeface="Times New Roman" charset="0"/>
                    <a:ea typeface="新細明體" charset="-120"/>
                  </a:rPr>
                  <a:t>S</a:t>
                </a:r>
                <a:r>
                  <a:rPr lang="en-US" altLang="zh-TW" sz="1400" dirty="0">
                    <a:latin typeface="Times New Roman" charset="0"/>
                    <a:ea typeface="新細明體" charset="-120"/>
                  </a:rPr>
                  <a:t>#     STATUS     CITY        P#       QTY</a:t>
                </a:r>
              </a:p>
              <a:p>
                <a:pPr algn="l" eaLnBrk="0" hangingPunct="0">
                  <a:lnSpc>
                    <a:spcPct val="80000"/>
                  </a:lnSpc>
                </a:pPr>
                <a:r>
                  <a:rPr lang="en-US" altLang="zh-TW" sz="1400" dirty="0">
                    <a:latin typeface="Times New Roman" charset="0"/>
                    <a:ea typeface="新細明體" charset="-120"/>
                  </a:rPr>
                  <a:t> S1           20         London      P1       300</a:t>
                </a:r>
              </a:p>
              <a:p>
                <a:pPr algn="l" eaLnBrk="0" hangingPunct="0">
                  <a:lnSpc>
                    <a:spcPct val="80000"/>
                  </a:lnSpc>
                </a:pPr>
                <a:r>
                  <a:rPr lang="en-US" altLang="zh-TW" sz="1400" dirty="0">
                    <a:latin typeface="Times New Roman" charset="0"/>
                    <a:ea typeface="新細明體" charset="-120"/>
                  </a:rPr>
                  <a:t> S1           20         London      P2       200</a:t>
                </a:r>
              </a:p>
              <a:p>
                <a:pPr algn="l" eaLnBrk="0" hangingPunct="0">
                  <a:lnSpc>
                    <a:spcPct val="80000"/>
                  </a:lnSpc>
                </a:pPr>
                <a:r>
                  <a:rPr lang="en-US" altLang="zh-TW" sz="1400" dirty="0">
                    <a:latin typeface="Times New Roman" charset="0"/>
                    <a:ea typeface="新細明體" charset="-120"/>
                  </a:rPr>
                  <a:t> S1           20         London      P3       400</a:t>
                </a:r>
              </a:p>
              <a:p>
                <a:pPr algn="l" eaLnBrk="0" hangingPunct="0">
                  <a:lnSpc>
                    <a:spcPct val="80000"/>
                  </a:lnSpc>
                </a:pPr>
                <a:r>
                  <a:rPr lang="en-US" altLang="zh-TW" sz="1400" dirty="0">
                    <a:latin typeface="Times New Roman" charset="0"/>
                    <a:ea typeface="新細明體" charset="-120"/>
                  </a:rPr>
                  <a:t> S1           20         London      P4       200</a:t>
                </a:r>
              </a:p>
              <a:p>
                <a:pPr algn="l" eaLnBrk="0" hangingPunct="0">
                  <a:lnSpc>
                    <a:spcPct val="80000"/>
                  </a:lnSpc>
                </a:pPr>
                <a:r>
                  <a:rPr lang="en-US" altLang="zh-TW" sz="1400" dirty="0">
                    <a:latin typeface="Times New Roman" charset="0"/>
                    <a:ea typeface="新細明體" charset="-120"/>
                  </a:rPr>
                  <a:t> S1           20         London      P5       100</a:t>
                </a:r>
              </a:p>
              <a:p>
                <a:pPr algn="l" eaLnBrk="0" hangingPunct="0">
                  <a:lnSpc>
                    <a:spcPct val="80000"/>
                  </a:lnSpc>
                </a:pPr>
                <a:r>
                  <a:rPr lang="en-US" altLang="zh-TW" sz="1400" dirty="0">
                    <a:latin typeface="Times New Roman" charset="0"/>
                    <a:ea typeface="新細明體" charset="-120"/>
                  </a:rPr>
                  <a:t> S1           20         London      P6       100                  </a:t>
                </a:r>
              </a:p>
              <a:p>
                <a:pPr algn="l" eaLnBrk="0" hangingPunct="0">
                  <a:lnSpc>
                    <a:spcPct val="80000"/>
                  </a:lnSpc>
                </a:pPr>
                <a:r>
                  <a:rPr lang="en-US" altLang="zh-TW" sz="1400" dirty="0">
                    <a:latin typeface="Times New Roman" charset="0"/>
                    <a:ea typeface="新細明體" charset="-120"/>
                  </a:rPr>
                  <a:t> S2           10         Paris          P1        300</a:t>
                </a:r>
              </a:p>
              <a:p>
                <a:pPr algn="l" eaLnBrk="0" hangingPunct="0">
                  <a:lnSpc>
                    <a:spcPct val="80000"/>
                  </a:lnSpc>
                </a:pPr>
                <a:r>
                  <a:rPr lang="en-US" altLang="zh-TW" sz="1400" dirty="0">
                    <a:latin typeface="Times New Roman" charset="0"/>
                    <a:ea typeface="新細明體" charset="-120"/>
                  </a:rPr>
                  <a:t> S2           10         Paris          P2        400</a:t>
                </a:r>
              </a:p>
              <a:p>
                <a:pPr algn="l" eaLnBrk="0" hangingPunct="0">
                  <a:lnSpc>
                    <a:spcPct val="80000"/>
                  </a:lnSpc>
                </a:pPr>
                <a:r>
                  <a:rPr lang="en-US" altLang="zh-TW" sz="1400" dirty="0">
                    <a:latin typeface="Times New Roman" charset="0"/>
                    <a:ea typeface="新細明體" charset="-120"/>
                  </a:rPr>
                  <a:t> S3           10         Paris          P2        200</a:t>
                </a:r>
              </a:p>
              <a:p>
                <a:pPr algn="l" eaLnBrk="0" hangingPunct="0">
                  <a:lnSpc>
                    <a:spcPct val="80000"/>
                  </a:lnSpc>
                </a:pPr>
                <a:r>
                  <a:rPr lang="en-US" altLang="zh-TW" sz="1400" dirty="0">
                    <a:latin typeface="Times New Roman" charset="0"/>
                    <a:ea typeface="新細明體" charset="-120"/>
                  </a:rPr>
                  <a:t> S4           20         London      P2       200</a:t>
                </a:r>
              </a:p>
              <a:p>
                <a:pPr algn="l" eaLnBrk="0" hangingPunct="0">
                  <a:lnSpc>
                    <a:spcPct val="80000"/>
                  </a:lnSpc>
                </a:pPr>
                <a:r>
                  <a:rPr lang="en-US" altLang="zh-TW" sz="1400" dirty="0">
                    <a:latin typeface="Times New Roman" charset="0"/>
                    <a:ea typeface="新細明體" charset="-120"/>
                  </a:rPr>
                  <a:t> S4           20         London      P4       300</a:t>
                </a:r>
              </a:p>
              <a:p>
                <a:pPr algn="l" eaLnBrk="0" hangingPunct="0">
                  <a:lnSpc>
                    <a:spcPct val="80000"/>
                  </a:lnSpc>
                </a:pPr>
                <a:r>
                  <a:rPr lang="en-US" altLang="zh-TW" sz="1400" dirty="0">
                    <a:latin typeface="Times New Roman" charset="0"/>
                    <a:ea typeface="新細明體" charset="-120"/>
                  </a:rPr>
                  <a:t> S4           20         London      P5       400</a:t>
                </a:r>
              </a:p>
            </p:txBody>
          </p:sp>
          <p:sp>
            <p:nvSpPr>
              <p:cNvPr id="11" name="Line 86"/>
              <p:cNvSpPr>
                <a:spLocks noChangeShapeType="1"/>
              </p:cNvSpPr>
              <p:nvPr/>
            </p:nvSpPr>
            <p:spPr bwMode="auto">
              <a:xfrm flipV="1">
                <a:off x="3792" y="2141"/>
                <a:ext cx="23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2" name="Group 87"/>
              <p:cNvGrpSpPr>
                <a:grpSpLocks/>
              </p:cNvGrpSpPr>
              <p:nvPr/>
            </p:nvGrpSpPr>
            <p:grpSpPr bwMode="auto">
              <a:xfrm>
                <a:off x="4128" y="1949"/>
                <a:ext cx="1152" cy="1742"/>
                <a:chOff x="1008" y="3696"/>
                <a:chExt cx="1152" cy="1742"/>
              </a:xfrm>
            </p:grpSpPr>
            <p:sp>
              <p:nvSpPr>
                <p:cNvPr id="14" name="Line 88"/>
                <p:cNvSpPr>
                  <a:spLocks noChangeShapeType="1"/>
                </p:cNvSpPr>
                <p:nvPr/>
              </p:nvSpPr>
              <p:spPr bwMode="auto">
                <a:xfrm>
                  <a:off x="1008" y="3696"/>
                  <a:ext cx="0" cy="17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89"/>
                <p:cNvSpPr>
                  <a:spLocks noChangeShapeType="1"/>
                </p:cNvSpPr>
                <p:nvPr/>
              </p:nvSpPr>
              <p:spPr bwMode="auto">
                <a:xfrm>
                  <a:off x="1584"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90"/>
                <p:cNvSpPr>
                  <a:spLocks noChangeShapeType="1"/>
                </p:cNvSpPr>
                <p:nvPr/>
              </p:nvSpPr>
              <p:spPr bwMode="auto">
                <a:xfrm>
                  <a:off x="2160"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3" name="Line 91"/>
              <p:cNvSpPr>
                <a:spLocks noChangeShapeType="1"/>
              </p:cNvSpPr>
              <p:nvPr/>
            </p:nvSpPr>
            <p:spPr bwMode="auto">
              <a:xfrm>
                <a:off x="5616" y="1949"/>
                <a:ext cx="0" cy="1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8" name="Text Box 92"/>
            <p:cNvSpPr txBox="1">
              <a:spLocks noChangeArrowheads="1"/>
            </p:cNvSpPr>
            <p:nvPr/>
          </p:nvSpPr>
          <p:spPr bwMode="auto">
            <a:xfrm>
              <a:off x="3730" y="3312"/>
              <a:ext cx="206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TW" altLang="zh-TW" sz="1600">
                <a:latin typeface="Times New Roman" charset="0"/>
                <a:ea typeface="新細明體" charset="-120"/>
              </a:endParaRPr>
            </a:p>
          </p:txBody>
        </p:sp>
        <p:sp>
          <p:nvSpPr>
            <p:cNvPr id="9" name="Rectangle 93"/>
            <p:cNvSpPr>
              <a:spLocks noChangeArrowheads="1"/>
            </p:cNvSpPr>
            <p:nvPr/>
          </p:nvSpPr>
          <p:spPr bwMode="auto">
            <a:xfrm>
              <a:off x="3634" y="1536"/>
              <a:ext cx="6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Times New Roman" charset="0"/>
                  <a:ea typeface="華康行書體(P)" pitchFamily="66" charset="-120"/>
                </a:rPr>
                <a:t>FIRST</a:t>
              </a:r>
            </a:p>
          </p:txBody>
        </p:sp>
      </p:grpSp>
      <p:sp>
        <p:nvSpPr>
          <p:cNvPr id="17" name="AutoShape 94"/>
          <p:cNvSpPr>
            <a:spLocks noChangeArrowheads="1"/>
          </p:cNvSpPr>
          <p:nvPr/>
        </p:nvSpPr>
        <p:spPr bwMode="auto">
          <a:xfrm>
            <a:off x="4648200" y="4941168"/>
            <a:ext cx="609600" cy="533400"/>
          </a:xfrm>
          <a:prstGeom prst="rightArrow">
            <a:avLst>
              <a:gd name="adj1" fmla="val 50000"/>
              <a:gd name="adj2" fmla="val 2857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0" anchor="ctr"/>
          <a:lstStyle/>
          <a:p>
            <a:endParaRPr lang="zh-TW" altLang="en-US"/>
          </a:p>
        </p:txBody>
      </p:sp>
      <p:grpSp>
        <p:nvGrpSpPr>
          <p:cNvPr id="18" name="Group 61"/>
          <p:cNvGrpSpPr>
            <a:grpSpLocks/>
          </p:cNvGrpSpPr>
          <p:nvPr/>
        </p:nvGrpSpPr>
        <p:grpSpPr bwMode="auto">
          <a:xfrm>
            <a:off x="5145980" y="4087323"/>
            <a:ext cx="2511425" cy="1492250"/>
            <a:chOff x="960" y="2496"/>
            <a:chExt cx="1582" cy="940"/>
          </a:xfrm>
        </p:grpSpPr>
        <p:grpSp>
          <p:nvGrpSpPr>
            <p:cNvPr id="19" name="Group 19"/>
            <p:cNvGrpSpPr>
              <a:grpSpLocks/>
            </p:cNvGrpSpPr>
            <p:nvPr/>
          </p:nvGrpSpPr>
          <p:grpSpPr bwMode="auto">
            <a:xfrm>
              <a:off x="1243" y="2713"/>
              <a:ext cx="998" cy="723"/>
              <a:chOff x="508" y="5148"/>
              <a:chExt cx="892" cy="612"/>
            </a:xfrm>
          </p:grpSpPr>
          <p:sp>
            <p:nvSpPr>
              <p:cNvPr id="21" name="Rectangle 20"/>
              <p:cNvSpPr>
                <a:spLocks noChangeArrowheads="1"/>
              </p:cNvSpPr>
              <p:nvPr/>
            </p:nvSpPr>
            <p:spPr bwMode="auto">
              <a:xfrm>
                <a:off x="514" y="5148"/>
                <a:ext cx="886"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200">
                    <a:solidFill>
                      <a:schemeClr val="accent2"/>
                    </a:solidFill>
                    <a:latin typeface="Times New Roman" charset="0"/>
                    <a:ea typeface="新細明體" charset="-120"/>
                  </a:rPr>
                  <a:t>S#  STATUS   CITY       </a:t>
                </a:r>
              </a:p>
              <a:p>
                <a:pPr algn="l" eaLnBrk="0" hangingPunct="0">
                  <a:lnSpc>
                    <a:spcPct val="60000"/>
                  </a:lnSpc>
                </a:pPr>
                <a:endParaRPr lang="en-US" altLang="zh-TW" sz="1200">
                  <a:solidFill>
                    <a:schemeClr val="accent2"/>
                  </a:solidFill>
                  <a:latin typeface="Times New Roman" charset="0"/>
                  <a:ea typeface="新細明體" charset="-120"/>
                </a:endParaRPr>
              </a:p>
              <a:p>
                <a:pPr algn="l" eaLnBrk="0" hangingPunct="0"/>
                <a:r>
                  <a:rPr lang="en-US" altLang="zh-TW" sz="1200">
                    <a:solidFill>
                      <a:schemeClr val="accent2"/>
                    </a:solidFill>
                    <a:latin typeface="Times New Roman" charset="0"/>
                    <a:ea typeface="新細明體" charset="-120"/>
                  </a:rPr>
                  <a:t>S1      </a:t>
                </a:r>
                <a:r>
                  <a:rPr lang="en-US" altLang="zh-TW" sz="1200" u="sng">
                    <a:solidFill>
                      <a:schemeClr val="accent2"/>
                    </a:solidFill>
                    <a:latin typeface="Times New Roman" charset="0"/>
                    <a:ea typeface="新細明體" charset="-120"/>
                  </a:rPr>
                  <a:t> 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 London </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S2       10          Paris          </a:t>
                </a:r>
                <a:endParaRPr lang="en-US" altLang="zh-TW" sz="1200" b="1">
                  <a:solidFill>
                    <a:schemeClr val="folHlink"/>
                  </a:solidFill>
                  <a:latin typeface="Times New Roman" charset="0"/>
                  <a:ea typeface="新細明體" charset="-120"/>
                </a:endParaRPr>
              </a:p>
              <a:p>
                <a:pPr algn="l" eaLnBrk="0" hangingPunct="0">
                  <a:lnSpc>
                    <a:spcPct val="80000"/>
                  </a:lnSpc>
                </a:pPr>
                <a:r>
                  <a:rPr lang="en-US" altLang="zh-TW" sz="1200" b="1">
                    <a:solidFill>
                      <a:schemeClr val="folHlink"/>
                    </a:solidFill>
                    <a:latin typeface="Times New Roman" charset="0"/>
                    <a:ea typeface="新細明體" charset="-120"/>
                  </a:rPr>
                  <a:t>S3       10          Paris</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S4       </a:t>
                </a:r>
                <a:r>
                  <a:rPr lang="en-US" altLang="zh-TW" sz="1200" u="sng">
                    <a:solidFill>
                      <a:schemeClr val="accent2"/>
                    </a:solidFill>
                    <a:latin typeface="Times New Roman" charset="0"/>
                    <a:ea typeface="新細明體" charset="-120"/>
                  </a:rPr>
                  <a:t>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London  </a:t>
                </a:r>
                <a:r>
                  <a:rPr lang="en-US" altLang="zh-TW" sz="1200">
                    <a:solidFill>
                      <a:schemeClr val="accent2"/>
                    </a:solidFill>
                    <a:latin typeface="Times New Roman" charset="0"/>
                    <a:ea typeface="新細明體" charset="-120"/>
                  </a:rPr>
                  <a:t>            </a:t>
                </a:r>
                <a:endParaRPr lang="en-US" altLang="zh-TW" sz="1200" b="1">
                  <a:solidFill>
                    <a:srgbClr val="000066"/>
                  </a:solidFill>
                  <a:latin typeface="Times New Roman" charset="0"/>
                  <a:ea typeface="新細明體" charset="-120"/>
                </a:endParaRPr>
              </a:p>
              <a:p>
                <a:pPr algn="l" eaLnBrk="0" hangingPunct="0"/>
                <a:r>
                  <a:rPr lang="en-US" altLang="zh-TW" sz="1200" b="1">
                    <a:solidFill>
                      <a:srgbClr val="000066"/>
                    </a:solidFill>
                    <a:latin typeface="Times New Roman" charset="0"/>
                    <a:ea typeface="新細明體" charset="-120"/>
                  </a:rPr>
                  <a:t>S5       30          Athens</a:t>
                </a:r>
                <a:r>
                  <a:rPr lang="en-US" altLang="zh-TW" sz="1200" b="1">
                    <a:solidFill>
                      <a:srgbClr val="00FF00"/>
                    </a:solidFill>
                    <a:latin typeface="Times New Roman" charset="0"/>
                    <a:ea typeface="新細明體" charset="-120"/>
                  </a:rPr>
                  <a:t>      </a:t>
                </a:r>
              </a:p>
            </p:txBody>
          </p:sp>
          <p:grpSp>
            <p:nvGrpSpPr>
              <p:cNvPr id="22" name="Group 21"/>
              <p:cNvGrpSpPr>
                <a:grpSpLocks/>
              </p:cNvGrpSpPr>
              <p:nvPr/>
            </p:nvGrpSpPr>
            <p:grpSpPr bwMode="auto">
              <a:xfrm>
                <a:off x="686" y="5152"/>
                <a:ext cx="345" cy="608"/>
                <a:chOff x="686" y="5153"/>
                <a:chExt cx="345" cy="682"/>
              </a:xfrm>
            </p:grpSpPr>
            <p:sp>
              <p:nvSpPr>
                <p:cNvPr id="24" name="Line 22"/>
                <p:cNvSpPr>
                  <a:spLocks noChangeShapeType="1"/>
                </p:cNvSpPr>
                <p:nvPr/>
              </p:nvSpPr>
              <p:spPr bwMode="auto">
                <a:xfrm>
                  <a:off x="686"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23"/>
                <p:cNvSpPr>
                  <a:spLocks noChangeShapeType="1"/>
                </p:cNvSpPr>
                <p:nvPr/>
              </p:nvSpPr>
              <p:spPr bwMode="auto">
                <a:xfrm>
                  <a:off x="1031"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 name="Line 24"/>
              <p:cNvSpPr>
                <a:spLocks noChangeShapeType="1"/>
              </p:cNvSpPr>
              <p:nvPr/>
            </p:nvSpPr>
            <p:spPr bwMode="auto">
              <a:xfrm>
                <a:off x="508" y="5301"/>
                <a:ext cx="88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0" name="Rectangle 25"/>
            <p:cNvSpPr>
              <a:spLocks noChangeArrowheads="1"/>
            </p:cNvSpPr>
            <p:nvPr/>
          </p:nvSpPr>
          <p:spPr bwMode="auto">
            <a:xfrm>
              <a:off x="960" y="2496"/>
              <a:ext cx="158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b="1" dirty="0">
                  <a:solidFill>
                    <a:schemeClr val="accent2"/>
                  </a:solidFill>
                  <a:latin typeface="Times New Roman" charset="0"/>
                  <a:ea typeface="新細明體" charset="-120"/>
                </a:rPr>
                <a:t>        </a:t>
              </a:r>
              <a:r>
                <a:rPr lang="en-US" altLang="zh-TW" sz="1600" b="1" dirty="0">
                  <a:solidFill>
                    <a:schemeClr val="accent2"/>
                  </a:solidFill>
                  <a:latin typeface="Times New Roman" charset="0"/>
                  <a:ea typeface="新細明體" charset="-120"/>
                </a:rPr>
                <a:t>SECOND</a:t>
              </a:r>
              <a:r>
                <a:rPr lang="en-US" altLang="zh-TW" sz="1400" b="1" dirty="0">
                  <a:solidFill>
                    <a:schemeClr val="accent2"/>
                  </a:solidFill>
                  <a:latin typeface="Times New Roman" charset="0"/>
                  <a:ea typeface="新細明體" charset="-120"/>
                </a:rPr>
                <a:t> </a:t>
              </a:r>
              <a:r>
                <a:rPr lang="en-US" altLang="zh-TW" sz="1400" dirty="0">
                  <a:solidFill>
                    <a:schemeClr val="accent2"/>
                  </a:solidFill>
                  <a:latin typeface="Times New Roman" charset="0"/>
                  <a:ea typeface="新細明體" charset="-120"/>
                </a:rPr>
                <a:t>(in 2NF)</a:t>
              </a:r>
            </a:p>
          </p:txBody>
        </p:sp>
      </p:grpSp>
      <p:grpSp>
        <p:nvGrpSpPr>
          <p:cNvPr id="32" name="Group 1057"/>
          <p:cNvGrpSpPr>
            <a:grpSpLocks/>
          </p:cNvGrpSpPr>
          <p:nvPr/>
        </p:nvGrpSpPr>
        <p:grpSpPr bwMode="auto">
          <a:xfrm>
            <a:off x="7499448" y="3958291"/>
            <a:ext cx="1211263" cy="2746376"/>
            <a:chOff x="2838" y="1681"/>
            <a:chExt cx="763" cy="1730"/>
          </a:xfrm>
        </p:grpSpPr>
        <p:grpSp>
          <p:nvGrpSpPr>
            <p:cNvPr id="33" name="Group 1058"/>
            <p:cNvGrpSpPr>
              <a:grpSpLocks/>
            </p:cNvGrpSpPr>
            <p:nvPr/>
          </p:nvGrpSpPr>
          <p:grpSpPr bwMode="auto">
            <a:xfrm>
              <a:off x="2884" y="1883"/>
              <a:ext cx="717" cy="1528"/>
              <a:chOff x="2884" y="1883"/>
              <a:chExt cx="717" cy="1528"/>
            </a:xfrm>
          </p:grpSpPr>
          <p:sp>
            <p:nvSpPr>
              <p:cNvPr id="35" name="Rectangle 1059"/>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r>
                  <a:rPr lang="en-US" altLang="zh-TW" sz="1200">
                    <a:latin typeface="Times New Roman" pitchFamily="18" charset="0"/>
                    <a:ea typeface="新細明體" charset="-120"/>
                  </a:rPr>
                  <a:t>    S#     P#     QTY    </a:t>
                </a:r>
              </a:p>
              <a:p>
                <a:r>
                  <a:rPr lang="en-US" altLang="zh-TW" sz="1200">
                    <a:latin typeface="Times New Roman" pitchFamily="18" charset="0"/>
                    <a:ea typeface="新細明體" charset="-120"/>
                  </a:rPr>
                  <a:t> S1     P1     300</a:t>
                </a:r>
              </a:p>
              <a:p>
                <a:r>
                  <a:rPr lang="en-US" altLang="zh-TW" sz="1200">
                    <a:latin typeface="Times New Roman" pitchFamily="18" charset="0"/>
                    <a:ea typeface="新細明體" charset="-120"/>
                  </a:rPr>
                  <a:t> S1     P2     200 </a:t>
                </a:r>
              </a:p>
              <a:p>
                <a:r>
                  <a:rPr lang="en-US" altLang="zh-TW" sz="1200">
                    <a:latin typeface="Times New Roman" pitchFamily="18" charset="0"/>
                    <a:ea typeface="新細明體" charset="-120"/>
                  </a:rPr>
                  <a:t> S1     P3     400 </a:t>
                </a:r>
              </a:p>
              <a:p>
                <a:r>
                  <a:rPr lang="en-US" altLang="zh-TW" sz="1200">
                    <a:latin typeface="Times New Roman" pitchFamily="18" charset="0"/>
                    <a:ea typeface="新細明體" charset="-120"/>
                  </a:rPr>
                  <a:t>S1     P4     200</a:t>
                </a:r>
              </a:p>
              <a:p>
                <a:r>
                  <a:rPr lang="en-US" altLang="zh-TW" sz="1200">
                    <a:latin typeface="Times New Roman" pitchFamily="18" charset="0"/>
                    <a:ea typeface="新細明體" charset="-120"/>
                  </a:rPr>
                  <a:t>S1     P5     100</a:t>
                </a:r>
              </a:p>
              <a:p>
                <a:r>
                  <a:rPr lang="en-US" altLang="zh-TW" sz="1200">
                    <a:latin typeface="Times New Roman" pitchFamily="18" charset="0"/>
                    <a:ea typeface="新細明體" charset="-120"/>
                  </a:rPr>
                  <a:t>S1     P6     100</a:t>
                </a:r>
              </a:p>
              <a:p>
                <a:r>
                  <a:rPr lang="en-US" altLang="zh-TW" sz="1200">
                    <a:latin typeface="Times New Roman" pitchFamily="18" charset="0"/>
                    <a:ea typeface="新細明體" charset="-120"/>
                  </a:rPr>
                  <a:t>S2     P1     300</a:t>
                </a:r>
              </a:p>
              <a:p>
                <a:r>
                  <a:rPr lang="en-US" altLang="zh-TW" sz="1200">
                    <a:latin typeface="Times New Roman" pitchFamily="18" charset="0"/>
                    <a:ea typeface="新細明體" charset="-120"/>
                  </a:rPr>
                  <a:t>S2     P2     400</a:t>
                </a:r>
              </a:p>
              <a:p>
                <a:r>
                  <a:rPr lang="en-US" altLang="zh-TW" sz="1200">
                    <a:latin typeface="Times New Roman" pitchFamily="18" charset="0"/>
                    <a:ea typeface="新細明體" charset="-120"/>
                  </a:rPr>
                  <a:t>S3     P2     200</a:t>
                </a:r>
              </a:p>
              <a:p>
                <a:r>
                  <a:rPr lang="en-US" altLang="zh-TW" sz="1200">
                    <a:latin typeface="Times New Roman" pitchFamily="18" charset="0"/>
                    <a:ea typeface="新細明體" charset="-120"/>
                  </a:rPr>
                  <a:t>S4     P2     200</a:t>
                </a:r>
              </a:p>
              <a:p>
                <a:r>
                  <a:rPr lang="en-US" altLang="zh-TW" sz="1200">
                    <a:latin typeface="Times New Roman" pitchFamily="18" charset="0"/>
                    <a:ea typeface="新細明體" charset="-120"/>
                  </a:rPr>
                  <a:t>S4     P4     300</a:t>
                </a:r>
              </a:p>
              <a:p>
                <a:r>
                  <a:rPr lang="en-US" altLang="zh-TW" sz="1200">
                    <a:latin typeface="Times New Roman" pitchFamily="18" charset="0"/>
                    <a:ea typeface="新細明體" charset="-120"/>
                  </a:rPr>
                  <a:t>S4     P5     400</a:t>
                </a:r>
              </a:p>
            </p:txBody>
          </p:sp>
          <p:sp>
            <p:nvSpPr>
              <p:cNvPr id="36" name="Line 1060"/>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1061"/>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1062"/>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1063"/>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Line 1064"/>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1065"/>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Line 1066"/>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Line 1067"/>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Line 1068"/>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Line 1069"/>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Line 1070"/>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Line 1071"/>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Line 1072"/>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1073"/>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4" name="Rectangle 1074"/>
            <p:cNvSpPr>
              <a:spLocks noChangeArrowheads="1"/>
            </p:cNvSpPr>
            <p:nvPr/>
          </p:nvSpPr>
          <p:spPr bwMode="auto">
            <a:xfrm>
              <a:off x="2838" y="1681"/>
              <a:ext cx="7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r>
                <a:rPr lang="en-US" altLang="zh-TW" b="1" dirty="0" smtClean="0">
                  <a:latin typeface="Times New Roman" pitchFamily="18" charset="0"/>
                  <a:ea typeface="新細明體" charset="-120"/>
                </a:rPr>
                <a:t>SP</a:t>
              </a:r>
              <a:r>
                <a:rPr lang="en-US" altLang="zh-TW" sz="1400" dirty="0">
                  <a:solidFill>
                    <a:schemeClr val="accent2"/>
                  </a:solidFill>
                  <a:latin typeface="Times New Roman" charset="0"/>
                  <a:ea typeface="新細明體" charset="-120"/>
                </a:rPr>
                <a:t> (in </a:t>
              </a:r>
              <a:r>
                <a:rPr lang="en-US" altLang="zh-TW" sz="1400" dirty="0" smtClean="0">
                  <a:solidFill>
                    <a:schemeClr val="accent2"/>
                  </a:solidFill>
                  <a:latin typeface="Times New Roman" charset="0"/>
                  <a:ea typeface="新細明體" charset="-120"/>
                </a:rPr>
                <a:t>2NF)</a:t>
              </a:r>
              <a:endParaRPr lang="en-US" altLang="zh-TW" sz="1400" dirty="0">
                <a:latin typeface="Times New Roman" pitchFamily="18" charset="0"/>
                <a:ea typeface="新細明體" charset="-120"/>
              </a:endParaRPr>
            </a:p>
          </p:txBody>
        </p:sp>
      </p:grpSp>
    </p:spTree>
    <p:extLst>
      <p:ext uri="{BB962C8B-B14F-4D97-AF65-F5344CB8AC3E}">
        <p14:creationId xmlns:p14="http://schemas.microsoft.com/office/powerpoint/2010/main" val="1064631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投影片編號版面配置區 4"/>
          <p:cNvSpPr>
            <a:spLocks noGrp="1"/>
          </p:cNvSpPr>
          <p:nvPr>
            <p:ph type="sldNum" sz="quarter" idx="11"/>
          </p:nvPr>
        </p:nvSpPr>
        <p:spPr/>
        <p:txBody>
          <a:bodyPr/>
          <a:lstStyle/>
          <a:p>
            <a:r>
              <a:rPr lang="en-US" altLang="zh-TW"/>
              <a:t>7-</a:t>
            </a:r>
            <a:fld id="{1943ED69-4FA5-489C-B939-919D0E20D715}" type="slidenum">
              <a:rPr lang="en-US" altLang="zh-TW"/>
              <a:pPr/>
              <a:t>21</a:t>
            </a:fld>
            <a:endParaRPr lang="en-US" altLang="zh-TW"/>
          </a:p>
        </p:txBody>
      </p:sp>
      <p:sp>
        <p:nvSpPr>
          <p:cNvPr id="52226" name="Rectangle 2"/>
          <p:cNvSpPr>
            <a:spLocks noGrp="1" noChangeArrowheads="1"/>
          </p:cNvSpPr>
          <p:nvPr>
            <p:ph type="title"/>
          </p:nvPr>
        </p:nvSpPr>
        <p:spPr/>
        <p:txBody>
          <a:bodyPr/>
          <a:lstStyle/>
          <a:p>
            <a:r>
              <a:rPr lang="en-US" altLang="zh-TW"/>
              <a:t>Normal Form:</a:t>
            </a:r>
            <a:r>
              <a:rPr lang="en-US" altLang="zh-TW" sz="3200"/>
              <a:t> </a:t>
            </a:r>
            <a:r>
              <a:rPr lang="en-US" altLang="zh-TW"/>
              <a:t>2NF</a:t>
            </a:r>
          </a:p>
        </p:txBody>
      </p:sp>
      <p:sp>
        <p:nvSpPr>
          <p:cNvPr id="52227" name="Rectangle 3"/>
          <p:cNvSpPr>
            <a:spLocks noGrp="1" noChangeArrowheads="1"/>
          </p:cNvSpPr>
          <p:nvPr>
            <p:ph type="body" idx="1"/>
          </p:nvPr>
        </p:nvSpPr>
        <p:spPr>
          <a:xfrm>
            <a:off x="-204717" y="1371601"/>
            <a:ext cx="9080500" cy="4648200"/>
          </a:xfrm>
        </p:spPr>
        <p:txBody>
          <a:bodyPr/>
          <a:lstStyle/>
          <a:p>
            <a:pPr lvl="1"/>
            <a:r>
              <a:rPr lang="en-US" altLang="zh-TW" sz="1800" dirty="0" err="1"/>
              <a:t>Def</a:t>
            </a:r>
            <a:r>
              <a:rPr lang="en-US" altLang="zh-TW" sz="1800" dirty="0"/>
              <a:t>: A relation R is in 2NF </a:t>
            </a:r>
            <a:r>
              <a:rPr lang="en-US" altLang="zh-TW" sz="1800" dirty="0" err="1"/>
              <a:t>iff</a:t>
            </a:r>
            <a:endParaRPr lang="en-US" altLang="zh-TW" sz="1800" dirty="0"/>
          </a:p>
          <a:p>
            <a:pPr lvl="1">
              <a:lnSpc>
                <a:spcPct val="90000"/>
              </a:lnSpc>
              <a:buFont typeface="Wingdings" pitchFamily="2" charset="2"/>
              <a:buNone/>
            </a:pPr>
            <a:r>
              <a:rPr lang="en-US" altLang="zh-TW" sz="1600" dirty="0"/>
              <a:t>           (1) R is in 1NF (i.e. atomic )</a:t>
            </a:r>
          </a:p>
          <a:p>
            <a:pPr lvl="1">
              <a:lnSpc>
                <a:spcPct val="50000"/>
              </a:lnSpc>
              <a:buFont typeface="Wingdings" pitchFamily="2" charset="2"/>
              <a:buNone/>
            </a:pPr>
            <a:r>
              <a:rPr lang="en-US" altLang="zh-TW" sz="1600" dirty="0"/>
              <a:t>           (2) Non-key attributes are FFD on primary key. </a:t>
            </a:r>
            <a:r>
              <a:rPr lang="en-US" altLang="zh-TW" sz="1600" dirty="0" smtClean="0"/>
              <a:t>(</a:t>
            </a:r>
            <a:r>
              <a:rPr lang="en-US" altLang="zh-TW" sz="1400" dirty="0" smtClean="0">
                <a:ea typeface="新細明體" charset="-120"/>
              </a:rPr>
              <a:t>QTY</a:t>
            </a:r>
            <a:r>
              <a:rPr lang="en-US" altLang="zh-TW" sz="1400" dirty="0">
                <a:ea typeface="新細明體" charset="-120"/>
              </a:rPr>
              <a:t>, STATUS, CITY in FIRST)</a:t>
            </a:r>
          </a:p>
          <a:p>
            <a:pPr lvl="1">
              <a:buFont typeface="Wingdings" pitchFamily="2" charset="2"/>
              <a:buNone/>
            </a:pPr>
            <a:r>
              <a:rPr lang="en-US" altLang="zh-TW" sz="1800" dirty="0"/>
              <a:t>     &lt;e.g.&gt;  FIRST is in 1NF, but not in 2NF</a:t>
            </a:r>
          </a:p>
          <a:p>
            <a:pPr lvl="1">
              <a:lnSpc>
                <a:spcPct val="80000"/>
              </a:lnSpc>
              <a:buFont typeface="Wingdings" pitchFamily="2" charset="2"/>
              <a:buNone/>
            </a:pPr>
            <a:r>
              <a:rPr lang="en-US" altLang="zh-TW" sz="1800" dirty="0"/>
              <a:t>         </a:t>
            </a:r>
            <a:r>
              <a:rPr lang="en-US" altLang="zh-TW" sz="1600" dirty="0"/>
              <a:t>(S#, P#)             STATUS, and</a:t>
            </a:r>
          </a:p>
          <a:p>
            <a:pPr lvl="1">
              <a:buFont typeface="Wingdings" pitchFamily="2" charset="2"/>
              <a:buNone/>
            </a:pPr>
            <a:r>
              <a:rPr lang="en-US" altLang="zh-TW" sz="1600" dirty="0"/>
              <a:t>          (S#, P#)             CITY</a:t>
            </a:r>
          </a:p>
          <a:p>
            <a:pPr lvl="1">
              <a:buFont typeface="Wingdings" pitchFamily="2" charset="2"/>
              <a:buNone/>
            </a:pPr>
            <a:endParaRPr lang="en-US" altLang="zh-TW" sz="1600" dirty="0"/>
          </a:p>
          <a:p>
            <a:pPr lvl="1">
              <a:buFont typeface="Wingdings" pitchFamily="2" charset="2"/>
              <a:buNone/>
            </a:pPr>
            <a:endParaRPr lang="en-US" altLang="zh-TW" sz="2000" dirty="0"/>
          </a:p>
          <a:p>
            <a:pPr lvl="1">
              <a:buFont typeface="Wingdings" pitchFamily="2" charset="2"/>
              <a:buNone/>
            </a:pPr>
            <a:endParaRPr lang="en-US" altLang="zh-TW" sz="1400" dirty="0">
              <a:ea typeface="新細明體" charset="-120"/>
            </a:endParaRPr>
          </a:p>
          <a:p>
            <a:pPr lvl="1">
              <a:buFont typeface="Wingdings" pitchFamily="2" charset="2"/>
              <a:buNone/>
            </a:pPr>
            <a:endParaRPr lang="en-US" altLang="zh-TW" sz="1600" dirty="0"/>
          </a:p>
        </p:txBody>
      </p:sp>
      <p:grpSp>
        <p:nvGrpSpPr>
          <p:cNvPr id="52252" name="Group 28"/>
          <p:cNvGrpSpPr>
            <a:grpSpLocks/>
          </p:cNvGrpSpPr>
          <p:nvPr/>
        </p:nvGrpSpPr>
        <p:grpSpPr bwMode="auto">
          <a:xfrm>
            <a:off x="1640632" y="2708920"/>
            <a:ext cx="990600" cy="373063"/>
            <a:chOff x="1551" y="1684"/>
            <a:chExt cx="766" cy="289"/>
          </a:xfrm>
        </p:grpSpPr>
        <p:sp>
          <p:nvSpPr>
            <p:cNvPr id="52253" name="Line 29"/>
            <p:cNvSpPr>
              <a:spLocks noChangeShapeType="1"/>
            </p:cNvSpPr>
            <p:nvPr/>
          </p:nvSpPr>
          <p:spPr bwMode="auto">
            <a:xfrm>
              <a:off x="1566" y="1749"/>
              <a:ext cx="326"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54" name="Rectangle 30"/>
            <p:cNvSpPr>
              <a:spLocks noChangeArrowheads="1"/>
            </p:cNvSpPr>
            <p:nvPr/>
          </p:nvSpPr>
          <p:spPr bwMode="auto">
            <a:xfrm>
              <a:off x="1551" y="1791"/>
              <a:ext cx="766" cy="1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80000"/>
                </a:lnSpc>
                <a:spcBef>
                  <a:spcPct val="50000"/>
                </a:spcBef>
              </a:pPr>
              <a:r>
                <a:rPr lang="en-US" altLang="zh-TW" sz="1200">
                  <a:solidFill>
                    <a:schemeClr val="accent2"/>
                  </a:solidFill>
                  <a:latin typeface="Times New Roman" charset="0"/>
                  <a:ea typeface="新細明體" charset="-120"/>
                </a:rPr>
                <a:t>FFD</a:t>
              </a:r>
            </a:p>
          </p:txBody>
        </p:sp>
        <p:sp>
          <p:nvSpPr>
            <p:cNvPr id="52255" name="Line 31"/>
            <p:cNvSpPr>
              <a:spLocks noChangeShapeType="1"/>
            </p:cNvSpPr>
            <p:nvPr/>
          </p:nvSpPr>
          <p:spPr bwMode="auto">
            <a:xfrm flipH="1">
              <a:off x="1598" y="1684"/>
              <a:ext cx="147" cy="13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52256" name="Group 32"/>
          <p:cNvGrpSpPr>
            <a:grpSpLocks/>
          </p:cNvGrpSpPr>
          <p:nvPr/>
        </p:nvGrpSpPr>
        <p:grpSpPr bwMode="auto">
          <a:xfrm>
            <a:off x="1640632" y="3081337"/>
            <a:ext cx="1231032" cy="347663"/>
            <a:chOff x="1566" y="1956"/>
            <a:chExt cx="766" cy="290"/>
          </a:xfrm>
        </p:grpSpPr>
        <p:sp>
          <p:nvSpPr>
            <p:cNvPr id="52257" name="Line 33"/>
            <p:cNvSpPr>
              <a:spLocks noChangeShapeType="1"/>
            </p:cNvSpPr>
            <p:nvPr/>
          </p:nvSpPr>
          <p:spPr bwMode="auto">
            <a:xfrm>
              <a:off x="1584" y="2016"/>
              <a:ext cx="288"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58" name="Rectangle 34"/>
            <p:cNvSpPr>
              <a:spLocks noChangeArrowheads="1"/>
            </p:cNvSpPr>
            <p:nvPr/>
          </p:nvSpPr>
          <p:spPr bwMode="auto">
            <a:xfrm>
              <a:off x="1566" y="2050"/>
              <a:ext cx="766" cy="1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80000"/>
                </a:lnSpc>
                <a:spcBef>
                  <a:spcPct val="50000"/>
                </a:spcBef>
              </a:pPr>
              <a:r>
                <a:rPr lang="en-US" altLang="zh-TW" sz="1200">
                  <a:solidFill>
                    <a:schemeClr val="accent2"/>
                  </a:solidFill>
                  <a:latin typeface="Times New Roman" charset="0"/>
                  <a:ea typeface="新細明體" charset="-120"/>
                </a:rPr>
                <a:t>FFD</a:t>
              </a:r>
            </a:p>
          </p:txBody>
        </p:sp>
        <p:sp>
          <p:nvSpPr>
            <p:cNvPr id="52259" name="Line 35"/>
            <p:cNvSpPr>
              <a:spLocks noChangeShapeType="1"/>
            </p:cNvSpPr>
            <p:nvPr/>
          </p:nvSpPr>
          <p:spPr bwMode="auto">
            <a:xfrm flipH="1">
              <a:off x="1619" y="1956"/>
              <a:ext cx="131" cy="103"/>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2260" name="AutoShape 36"/>
          <p:cNvSpPr>
            <a:spLocks noChangeArrowheads="1"/>
          </p:cNvSpPr>
          <p:nvPr/>
        </p:nvSpPr>
        <p:spPr bwMode="auto">
          <a:xfrm rot="16200000" flipH="1">
            <a:off x="2259807" y="3531393"/>
            <a:ext cx="533400" cy="328613"/>
          </a:xfrm>
          <a:prstGeom prst="rightArrow">
            <a:avLst>
              <a:gd name="adj1" fmla="val 50000"/>
              <a:gd name="adj2" fmla="val 81167"/>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61" name="Rectangle 37"/>
          <p:cNvSpPr>
            <a:spLocks noChangeArrowheads="1"/>
          </p:cNvSpPr>
          <p:nvPr/>
        </p:nvSpPr>
        <p:spPr bwMode="auto">
          <a:xfrm>
            <a:off x="2819400" y="3429000"/>
            <a:ext cx="22098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b="1">
                <a:solidFill>
                  <a:schemeClr val="accent2"/>
                </a:solidFill>
                <a:latin typeface="Times New Roman" charset="0"/>
                <a:ea typeface="新細明體" charset="-120"/>
              </a:rPr>
              <a:t>Decompose  FIRST into:</a:t>
            </a:r>
          </a:p>
        </p:txBody>
      </p:sp>
      <p:sp>
        <p:nvSpPr>
          <p:cNvPr id="52262" name="Rectangle 38"/>
          <p:cNvSpPr>
            <a:spLocks noChangeArrowheads="1"/>
          </p:cNvSpPr>
          <p:nvPr/>
        </p:nvSpPr>
        <p:spPr bwMode="auto">
          <a:xfrm>
            <a:off x="990600" y="4096823"/>
            <a:ext cx="4343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lnSpc>
                <a:spcPct val="90000"/>
              </a:lnSpc>
              <a:spcBef>
                <a:spcPct val="50000"/>
              </a:spcBef>
              <a:buSzPct val="100000"/>
            </a:pPr>
            <a:r>
              <a:rPr lang="en-US" altLang="zh-TW" dirty="0">
                <a:latin typeface="Times New Roman" charset="0"/>
                <a:ea typeface="新細明體" charset="-120"/>
              </a:rPr>
              <a:t>&lt;1&gt; SECOND (S#, STATUS, CITY):       </a:t>
            </a:r>
            <a:br>
              <a:rPr lang="en-US" altLang="zh-TW" dirty="0">
                <a:latin typeface="Times New Roman" charset="0"/>
                <a:ea typeface="新細明體" charset="-120"/>
              </a:rPr>
            </a:br>
            <a:r>
              <a:rPr lang="en-US" altLang="zh-TW" dirty="0">
                <a:latin typeface="Times New Roman" charset="0"/>
                <a:ea typeface="新細明體" charset="-120"/>
              </a:rPr>
              <a:t>     primary key: S#</a:t>
            </a:r>
          </a:p>
        </p:txBody>
      </p:sp>
      <p:grpSp>
        <p:nvGrpSpPr>
          <p:cNvPr id="52264" name="Group 40"/>
          <p:cNvGrpSpPr>
            <a:grpSpLocks/>
          </p:cNvGrpSpPr>
          <p:nvPr/>
        </p:nvGrpSpPr>
        <p:grpSpPr bwMode="auto">
          <a:xfrm>
            <a:off x="1335484" y="5013672"/>
            <a:ext cx="2465388" cy="863600"/>
            <a:chOff x="1194" y="3167"/>
            <a:chExt cx="1553" cy="544"/>
          </a:xfrm>
        </p:grpSpPr>
        <p:sp>
          <p:nvSpPr>
            <p:cNvPr id="52265" name="Rectangle 41"/>
            <p:cNvSpPr>
              <a:spLocks noChangeArrowheads="1"/>
            </p:cNvSpPr>
            <p:nvPr/>
          </p:nvSpPr>
          <p:spPr bwMode="auto">
            <a:xfrm>
              <a:off x="1194" y="3385"/>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a:t>
              </a:r>
            </a:p>
          </p:txBody>
        </p:sp>
        <p:sp>
          <p:nvSpPr>
            <p:cNvPr id="52266" name="Rectangle 42"/>
            <p:cNvSpPr>
              <a:spLocks noChangeArrowheads="1"/>
            </p:cNvSpPr>
            <p:nvPr/>
          </p:nvSpPr>
          <p:spPr bwMode="auto">
            <a:xfrm>
              <a:off x="2199" y="3554"/>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CITY</a:t>
              </a:r>
            </a:p>
          </p:txBody>
        </p:sp>
        <p:sp>
          <p:nvSpPr>
            <p:cNvPr id="52267" name="Rectangle 43"/>
            <p:cNvSpPr>
              <a:spLocks noChangeArrowheads="1"/>
            </p:cNvSpPr>
            <p:nvPr/>
          </p:nvSpPr>
          <p:spPr bwMode="auto">
            <a:xfrm>
              <a:off x="2198" y="3167"/>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STATUS</a:t>
              </a:r>
            </a:p>
          </p:txBody>
        </p:sp>
        <p:sp>
          <p:nvSpPr>
            <p:cNvPr id="52268" name="Line 44"/>
            <p:cNvSpPr>
              <a:spLocks noChangeShapeType="1"/>
            </p:cNvSpPr>
            <p:nvPr/>
          </p:nvSpPr>
          <p:spPr bwMode="auto">
            <a:xfrm>
              <a:off x="1747" y="3495"/>
              <a:ext cx="430" cy="13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69" name="Line 45"/>
            <p:cNvSpPr>
              <a:spLocks noChangeShapeType="1"/>
            </p:cNvSpPr>
            <p:nvPr/>
          </p:nvSpPr>
          <p:spPr bwMode="auto">
            <a:xfrm flipV="1">
              <a:off x="1755" y="3248"/>
              <a:ext cx="418" cy="18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70" name="Line 46"/>
            <p:cNvSpPr>
              <a:spLocks noChangeShapeType="1"/>
            </p:cNvSpPr>
            <p:nvPr/>
          </p:nvSpPr>
          <p:spPr bwMode="auto">
            <a:xfrm flipV="1">
              <a:off x="2456" y="3324"/>
              <a:ext cx="0" cy="234"/>
            </a:xfrm>
            <a:prstGeom prst="line">
              <a:avLst/>
            </a:prstGeom>
            <a:noFill/>
            <a:ln w="12700">
              <a:solidFill>
                <a:schemeClr val="accent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2271" name="Text Box 47"/>
          <p:cNvSpPr txBox="1">
            <a:spLocks noChangeArrowheads="1"/>
          </p:cNvSpPr>
          <p:nvPr/>
        </p:nvSpPr>
        <p:spPr bwMode="auto">
          <a:xfrm>
            <a:off x="3895725" y="4495800"/>
            <a:ext cx="2133600" cy="151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endParaRPr lang="en-US" altLang="zh-TW" sz="1600">
              <a:latin typeface="Times New Roman" charset="0"/>
              <a:ea typeface="新細明體" charset="-120"/>
            </a:endParaRPr>
          </a:p>
          <a:p>
            <a:pPr algn="l" eaLnBrk="0" hangingPunct="0">
              <a:spcBef>
                <a:spcPct val="20000"/>
              </a:spcBef>
            </a:pPr>
            <a:r>
              <a:rPr lang="en-US" altLang="zh-TW" sz="1600">
                <a:latin typeface="Times New Roman" charset="0"/>
                <a:ea typeface="新細明體" charset="-120"/>
              </a:rPr>
              <a:t>FD:</a:t>
            </a:r>
          </a:p>
          <a:p>
            <a:pPr algn="l" eaLnBrk="0" hangingPunct="0">
              <a:spcBef>
                <a:spcPct val="20000"/>
              </a:spcBef>
            </a:pPr>
            <a:r>
              <a:rPr lang="en-US" altLang="zh-TW" sz="1600">
                <a:latin typeface="Times New Roman" charset="0"/>
                <a:ea typeface="新細明體" charset="-120"/>
              </a:rPr>
              <a:t>1. S#        STATUS</a:t>
            </a:r>
          </a:p>
          <a:p>
            <a:pPr algn="l" eaLnBrk="0" hangingPunct="0">
              <a:spcBef>
                <a:spcPct val="20000"/>
              </a:spcBef>
            </a:pPr>
            <a:r>
              <a:rPr lang="en-US" altLang="zh-TW" sz="1600">
                <a:latin typeface="Times New Roman" charset="0"/>
                <a:ea typeface="新細明體" charset="-120"/>
              </a:rPr>
              <a:t>2. S#        CITY</a:t>
            </a:r>
          </a:p>
          <a:p>
            <a:pPr algn="l" eaLnBrk="0" hangingPunct="0">
              <a:spcBef>
                <a:spcPct val="20000"/>
              </a:spcBef>
            </a:pPr>
            <a:r>
              <a:rPr lang="en-US" altLang="zh-TW" sz="1600">
                <a:latin typeface="Times New Roman" charset="0"/>
                <a:ea typeface="新細明體" charset="-120"/>
              </a:rPr>
              <a:t>3. CITY       STATUS</a:t>
            </a:r>
          </a:p>
        </p:txBody>
      </p:sp>
      <p:sp>
        <p:nvSpPr>
          <p:cNvPr id="52272" name="Line 48"/>
          <p:cNvSpPr>
            <a:spLocks noChangeShapeType="1"/>
          </p:cNvSpPr>
          <p:nvPr/>
        </p:nvSpPr>
        <p:spPr bwMode="auto">
          <a:xfrm>
            <a:off x="4495800" y="5562600"/>
            <a:ext cx="2286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73" name="Line 49"/>
          <p:cNvSpPr>
            <a:spLocks noChangeShapeType="1"/>
          </p:cNvSpPr>
          <p:nvPr/>
        </p:nvSpPr>
        <p:spPr bwMode="auto">
          <a:xfrm>
            <a:off x="4505325" y="5257800"/>
            <a:ext cx="2286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74" name="Line 50"/>
          <p:cNvSpPr>
            <a:spLocks noChangeShapeType="1"/>
          </p:cNvSpPr>
          <p:nvPr/>
        </p:nvSpPr>
        <p:spPr bwMode="auto">
          <a:xfrm>
            <a:off x="4724400" y="5867400"/>
            <a:ext cx="2286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2275" name="Group 51"/>
          <p:cNvGrpSpPr>
            <a:grpSpLocks/>
          </p:cNvGrpSpPr>
          <p:nvPr/>
        </p:nvGrpSpPr>
        <p:grpSpPr bwMode="auto">
          <a:xfrm>
            <a:off x="5562600" y="2362200"/>
            <a:ext cx="3694113" cy="1570038"/>
            <a:chOff x="3648" y="1440"/>
            <a:chExt cx="2327" cy="989"/>
          </a:xfrm>
        </p:grpSpPr>
        <p:grpSp>
          <p:nvGrpSpPr>
            <p:cNvPr id="52276" name="Group 52"/>
            <p:cNvGrpSpPr>
              <a:grpSpLocks/>
            </p:cNvGrpSpPr>
            <p:nvPr/>
          </p:nvGrpSpPr>
          <p:grpSpPr bwMode="auto">
            <a:xfrm>
              <a:off x="3648" y="1697"/>
              <a:ext cx="2327" cy="646"/>
              <a:chOff x="732" y="1361"/>
              <a:chExt cx="3047" cy="646"/>
            </a:xfrm>
          </p:grpSpPr>
          <p:grpSp>
            <p:nvGrpSpPr>
              <p:cNvPr id="52277" name="Group 53"/>
              <p:cNvGrpSpPr>
                <a:grpSpLocks/>
              </p:cNvGrpSpPr>
              <p:nvPr/>
            </p:nvGrpSpPr>
            <p:grpSpPr bwMode="auto">
              <a:xfrm>
                <a:off x="1748" y="1361"/>
                <a:ext cx="734" cy="646"/>
                <a:chOff x="1748" y="1361"/>
                <a:chExt cx="734" cy="646"/>
              </a:xfrm>
            </p:grpSpPr>
            <p:sp>
              <p:nvSpPr>
                <p:cNvPr id="52278" name="Rectangle 54"/>
                <p:cNvSpPr>
                  <a:spLocks noChangeArrowheads="1"/>
                </p:cNvSpPr>
                <p:nvPr/>
              </p:nvSpPr>
              <p:spPr bwMode="auto">
                <a:xfrm>
                  <a:off x="1748" y="1361"/>
                  <a:ext cx="734" cy="64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79" name="Rectangle 55"/>
                <p:cNvSpPr>
                  <a:spLocks noChangeArrowheads="1"/>
                </p:cNvSpPr>
                <p:nvPr/>
              </p:nvSpPr>
              <p:spPr bwMode="auto">
                <a:xfrm>
                  <a:off x="1801" y="1499"/>
                  <a:ext cx="597" cy="1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a:t>
                  </a:r>
                </a:p>
              </p:txBody>
            </p:sp>
            <p:sp>
              <p:nvSpPr>
                <p:cNvPr id="52280" name="Rectangle 56"/>
                <p:cNvSpPr>
                  <a:spLocks noChangeArrowheads="1"/>
                </p:cNvSpPr>
                <p:nvPr/>
              </p:nvSpPr>
              <p:spPr bwMode="auto">
                <a:xfrm>
                  <a:off x="1807" y="1755"/>
                  <a:ext cx="597" cy="14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P#</a:t>
                  </a:r>
                </a:p>
              </p:txBody>
            </p:sp>
          </p:grpSp>
          <p:sp>
            <p:nvSpPr>
              <p:cNvPr id="52281" name="Line 57"/>
              <p:cNvSpPr>
                <a:spLocks noChangeShapeType="1"/>
              </p:cNvSpPr>
              <p:nvPr/>
            </p:nvSpPr>
            <p:spPr bwMode="auto">
              <a:xfrm>
                <a:off x="2487" y="1696"/>
                <a:ext cx="610" cy="17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82" name="Line 58"/>
              <p:cNvSpPr>
                <a:spLocks noChangeShapeType="1"/>
              </p:cNvSpPr>
              <p:nvPr/>
            </p:nvSpPr>
            <p:spPr bwMode="auto">
              <a:xfrm flipV="1">
                <a:off x="2496" y="1440"/>
                <a:ext cx="624" cy="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83" name="Rectangle 59"/>
              <p:cNvSpPr>
                <a:spLocks noChangeArrowheads="1"/>
              </p:cNvSpPr>
              <p:nvPr/>
            </p:nvSpPr>
            <p:spPr bwMode="auto">
              <a:xfrm>
                <a:off x="3127" y="1797"/>
                <a:ext cx="652" cy="14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CITY</a:t>
                </a:r>
              </a:p>
            </p:txBody>
          </p:sp>
          <p:sp>
            <p:nvSpPr>
              <p:cNvPr id="52284" name="Rectangle 60"/>
              <p:cNvSpPr>
                <a:spLocks noChangeArrowheads="1"/>
              </p:cNvSpPr>
              <p:nvPr/>
            </p:nvSpPr>
            <p:spPr bwMode="auto">
              <a:xfrm>
                <a:off x="3121" y="1385"/>
                <a:ext cx="652" cy="14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STATUS</a:t>
                </a:r>
              </a:p>
            </p:txBody>
          </p:sp>
          <p:sp>
            <p:nvSpPr>
              <p:cNvPr id="52285" name="Line 61"/>
              <p:cNvSpPr>
                <a:spLocks noChangeShapeType="1"/>
              </p:cNvSpPr>
              <p:nvPr/>
            </p:nvSpPr>
            <p:spPr bwMode="auto">
              <a:xfrm flipV="1">
                <a:off x="3442" y="1542"/>
                <a:ext cx="0" cy="25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86" name="Rectangle 62"/>
              <p:cNvSpPr>
                <a:spLocks noChangeArrowheads="1"/>
              </p:cNvSpPr>
              <p:nvPr/>
            </p:nvSpPr>
            <p:spPr bwMode="auto">
              <a:xfrm>
                <a:off x="732" y="1598"/>
                <a:ext cx="618" cy="14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latin typeface="Times New Roman" charset="0"/>
                    <a:ea typeface="新細明體" charset="-120"/>
                  </a:rPr>
                  <a:t>QTY</a:t>
                </a:r>
              </a:p>
            </p:txBody>
          </p:sp>
          <p:sp>
            <p:nvSpPr>
              <p:cNvPr id="52287" name="Line 63"/>
              <p:cNvSpPr>
                <a:spLocks noChangeShapeType="1"/>
              </p:cNvSpPr>
              <p:nvPr/>
            </p:nvSpPr>
            <p:spPr bwMode="auto">
              <a:xfrm flipH="1">
                <a:off x="1344" y="1680"/>
                <a:ext cx="399" cy="0"/>
              </a:xfrm>
              <a:prstGeom prst="line">
                <a:avLst/>
              </a:prstGeom>
              <a:noFill/>
              <a:ln w="12700">
                <a:solidFill>
                  <a:schemeClr val="tx1"/>
                </a:solidFill>
                <a:prstDash val="lgDash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2288" name="Rectangle 64"/>
            <p:cNvSpPr>
              <a:spLocks noChangeArrowheads="1"/>
            </p:cNvSpPr>
            <p:nvPr/>
          </p:nvSpPr>
          <p:spPr bwMode="auto">
            <a:xfrm>
              <a:off x="4080" y="1824"/>
              <a:ext cx="338"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latin typeface="Times New Roman" charset="0"/>
                  <a:ea typeface="新細明體" charset="-120"/>
                </a:rPr>
                <a:t>FFD</a:t>
              </a:r>
            </a:p>
          </p:txBody>
        </p:sp>
        <p:sp>
          <p:nvSpPr>
            <p:cNvPr id="52289" name="Rectangle 65"/>
            <p:cNvSpPr>
              <a:spLocks noChangeArrowheads="1"/>
            </p:cNvSpPr>
            <p:nvPr/>
          </p:nvSpPr>
          <p:spPr bwMode="auto">
            <a:xfrm>
              <a:off x="4994" y="1632"/>
              <a:ext cx="403" cy="2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120000"/>
                </a:lnSpc>
              </a:pPr>
              <a:r>
                <a:rPr lang="en-US" altLang="zh-TW" sz="1400">
                  <a:latin typeface="Times New Roman" charset="0"/>
                  <a:ea typeface="新細明體" charset="-120"/>
                </a:rPr>
                <a:t>x FFD</a:t>
              </a:r>
            </a:p>
          </p:txBody>
        </p:sp>
        <p:sp>
          <p:nvSpPr>
            <p:cNvPr id="52290" name="Rectangle 66"/>
            <p:cNvSpPr>
              <a:spLocks noChangeArrowheads="1"/>
            </p:cNvSpPr>
            <p:nvPr/>
          </p:nvSpPr>
          <p:spPr bwMode="auto">
            <a:xfrm>
              <a:off x="5114" y="1968"/>
              <a:ext cx="440"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TW" sz="1400">
                  <a:latin typeface="Times New Roman" charset="0"/>
                  <a:ea typeface="新細明體" charset="-120"/>
                </a:rPr>
                <a:t>x FFD</a:t>
              </a:r>
            </a:p>
          </p:txBody>
        </p:sp>
        <p:cxnSp>
          <p:nvCxnSpPr>
            <p:cNvPr id="52291" name="AutoShape 67"/>
            <p:cNvCxnSpPr>
              <a:cxnSpLocks noChangeShapeType="1"/>
              <a:stCxn id="52279" idx="0"/>
              <a:endCxn id="52284" idx="0"/>
            </p:cNvCxnSpPr>
            <p:nvPr/>
          </p:nvCxnSpPr>
          <p:spPr bwMode="auto">
            <a:xfrm rot="16200000">
              <a:off x="5150" y="1264"/>
              <a:ext cx="114" cy="1028"/>
            </a:xfrm>
            <a:prstGeom prst="curvedConnector3">
              <a:avLst>
                <a:gd name="adj1" fmla="val 226315"/>
              </a:avLst>
            </a:prstGeom>
            <a:noFill/>
            <a:ln w="12700">
              <a:solidFill>
                <a:schemeClr val="tx1"/>
              </a:solidFill>
              <a:prstDash val="lgDash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92" name="AutoShape 68"/>
            <p:cNvCxnSpPr>
              <a:cxnSpLocks noChangeShapeType="1"/>
              <a:stCxn id="52279" idx="2"/>
              <a:endCxn id="52283" idx="2"/>
            </p:cNvCxnSpPr>
            <p:nvPr/>
          </p:nvCxnSpPr>
          <p:spPr bwMode="auto">
            <a:xfrm rot="16200000" flipH="1">
              <a:off x="5062" y="1615"/>
              <a:ext cx="296" cy="1033"/>
            </a:xfrm>
            <a:prstGeom prst="curvedConnector3">
              <a:avLst>
                <a:gd name="adj1" fmla="val 148648"/>
              </a:avLst>
            </a:prstGeom>
            <a:noFill/>
            <a:ln w="12700">
              <a:solidFill>
                <a:schemeClr val="tx1"/>
              </a:solidFill>
              <a:prstDash val="lgDash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93" name="Text Box 69"/>
            <p:cNvSpPr txBox="1">
              <a:spLocks noChangeArrowheads="1"/>
            </p:cNvSpPr>
            <p:nvPr/>
          </p:nvSpPr>
          <p:spPr bwMode="auto">
            <a:xfrm>
              <a:off x="5105" y="1440"/>
              <a:ext cx="293"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80000"/>
                </a:lnSpc>
                <a:spcBef>
                  <a:spcPct val="50000"/>
                </a:spcBef>
              </a:pPr>
              <a:r>
                <a:rPr lang="en-US" altLang="zh-TW" sz="1200">
                  <a:latin typeface="Times New Roman" charset="0"/>
                  <a:ea typeface="新細明體" charset="-120"/>
                </a:rPr>
                <a:t>FFD</a:t>
              </a:r>
            </a:p>
          </p:txBody>
        </p:sp>
        <p:sp>
          <p:nvSpPr>
            <p:cNvPr id="52294" name="Text Box 70"/>
            <p:cNvSpPr txBox="1">
              <a:spLocks noChangeArrowheads="1"/>
            </p:cNvSpPr>
            <p:nvPr/>
          </p:nvSpPr>
          <p:spPr bwMode="auto">
            <a:xfrm>
              <a:off x="5142" y="2256"/>
              <a:ext cx="294"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200">
                  <a:latin typeface="Times New Roman" charset="0"/>
                  <a:ea typeface="新細明體" charset="-120"/>
                </a:rPr>
                <a:t>FFD</a:t>
              </a:r>
            </a:p>
          </p:txBody>
        </p:sp>
      </p:grpSp>
      <p:sp>
        <p:nvSpPr>
          <p:cNvPr id="52295" name="Rectangle 71"/>
          <p:cNvSpPr>
            <a:spLocks noChangeArrowheads="1"/>
          </p:cNvSpPr>
          <p:nvPr/>
        </p:nvSpPr>
        <p:spPr bwMode="auto">
          <a:xfrm>
            <a:off x="5334000" y="3962400"/>
            <a:ext cx="320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spcBef>
                <a:spcPct val="40000"/>
              </a:spcBef>
              <a:buClr>
                <a:srgbClr val="009900"/>
              </a:buClr>
              <a:buSzPct val="110000"/>
              <a:buFont typeface="Wingdings" pitchFamily="2" charset="2"/>
              <a:buNone/>
            </a:pPr>
            <a:r>
              <a:rPr lang="en-US" altLang="zh-TW" sz="2000">
                <a:latin typeface="Times New Roman" charset="0"/>
                <a:ea typeface="華康行書體(P)" pitchFamily="66" charset="-120"/>
              </a:rPr>
              <a:t>&lt;2&gt; </a:t>
            </a:r>
            <a:r>
              <a:rPr lang="en-US" altLang="zh-TW">
                <a:latin typeface="Times New Roman" charset="0"/>
                <a:ea typeface="華康行書體(P)" pitchFamily="66" charset="-120"/>
              </a:rPr>
              <a:t>SP (S#, P#, QTY):</a:t>
            </a:r>
          </a:p>
          <a:p>
            <a:pPr marL="742950" lvl="1" indent="-285750" algn="l">
              <a:lnSpc>
                <a:spcPct val="60000"/>
              </a:lnSpc>
              <a:spcBef>
                <a:spcPct val="40000"/>
              </a:spcBef>
              <a:buClr>
                <a:srgbClr val="009900"/>
              </a:buClr>
              <a:buSzPct val="110000"/>
              <a:buFont typeface="Wingdings" pitchFamily="2" charset="2"/>
              <a:buNone/>
            </a:pPr>
            <a:r>
              <a:rPr lang="en-US" altLang="zh-TW">
                <a:latin typeface="Times New Roman" charset="0"/>
                <a:ea typeface="華康行書體(P)" pitchFamily="66" charset="-120"/>
              </a:rPr>
              <a:t>         P</a:t>
            </a:r>
            <a:r>
              <a:rPr lang="en-US" altLang="zh-TW" sz="1600">
                <a:latin typeface="Times New Roman" charset="0"/>
                <a:ea typeface="華康行書體(P)" pitchFamily="66" charset="-120"/>
              </a:rPr>
              <a:t>rimary key: (S#, p#)</a:t>
            </a:r>
          </a:p>
          <a:p>
            <a:pPr marL="742950" lvl="1" indent="-285750" algn="l">
              <a:lnSpc>
                <a:spcPct val="60000"/>
              </a:lnSpc>
              <a:spcBef>
                <a:spcPct val="40000"/>
              </a:spcBef>
              <a:buClr>
                <a:srgbClr val="009900"/>
              </a:buClr>
              <a:buSzPct val="110000"/>
              <a:buFont typeface="Wingdings" pitchFamily="2" charset="2"/>
              <a:buNone/>
            </a:pPr>
            <a:r>
              <a:rPr lang="en-US" altLang="zh-TW" sz="1600">
                <a:latin typeface="Times New Roman" charset="0"/>
                <a:ea typeface="華康行書體(P)" pitchFamily="66" charset="-120"/>
              </a:rPr>
              <a:t>          </a:t>
            </a:r>
          </a:p>
          <a:p>
            <a:pPr marL="742950" lvl="1" indent="-285750" algn="l">
              <a:lnSpc>
                <a:spcPct val="60000"/>
              </a:lnSpc>
              <a:spcBef>
                <a:spcPct val="40000"/>
              </a:spcBef>
              <a:buClr>
                <a:srgbClr val="009900"/>
              </a:buClr>
              <a:buSzPct val="110000"/>
              <a:buFont typeface="Wingdings" pitchFamily="2" charset="2"/>
              <a:buNone/>
            </a:pPr>
            <a:endParaRPr lang="en-US" altLang="zh-TW" sz="1600">
              <a:latin typeface="Times New Roman" charset="0"/>
              <a:ea typeface="華康行書體(P)" pitchFamily="66" charset="-120"/>
            </a:endParaRPr>
          </a:p>
          <a:p>
            <a:pPr marL="742950" lvl="1" indent="-285750" algn="l">
              <a:lnSpc>
                <a:spcPct val="60000"/>
              </a:lnSpc>
              <a:spcBef>
                <a:spcPct val="40000"/>
              </a:spcBef>
              <a:buClr>
                <a:srgbClr val="009900"/>
              </a:buClr>
              <a:buSzPct val="110000"/>
              <a:buFont typeface="Wingdings" pitchFamily="2" charset="2"/>
              <a:buNone/>
            </a:pPr>
            <a:r>
              <a:rPr lang="en-US" altLang="zh-TW" sz="1600">
                <a:latin typeface="Times New Roman" charset="0"/>
                <a:ea typeface="華康行書體(P)" pitchFamily="66" charset="-120"/>
              </a:rPr>
              <a:t>          </a:t>
            </a:r>
          </a:p>
          <a:p>
            <a:pPr marL="342900" indent="-342900" algn="l">
              <a:spcBef>
                <a:spcPct val="50000"/>
              </a:spcBef>
              <a:buClr>
                <a:srgbClr val="009900"/>
              </a:buClr>
              <a:buSzPct val="70000"/>
              <a:buFont typeface="Wingdings" pitchFamily="2" charset="2"/>
              <a:buChar char="q"/>
            </a:pPr>
            <a:endParaRPr lang="en-US" altLang="zh-TW" sz="1600">
              <a:latin typeface="Times New Roman" charset="0"/>
              <a:ea typeface="華康行書體(P)" pitchFamily="66" charset="-120"/>
            </a:endParaRPr>
          </a:p>
        </p:txBody>
      </p:sp>
      <p:grpSp>
        <p:nvGrpSpPr>
          <p:cNvPr id="52296" name="Group 72"/>
          <p:cNvGrpSpPr>
            <a:grpSpLocks/>
          </p:cNvGrpSpPr>
          <p:nvPr/>
        </p:nvGrpSpPr>
        <p:grpSpPr bwMode="auto">
          <a:xfrm>
            <a:off x="6400800" y="4800600"/>
            <a:ext cx="2362200" cy="838200"/>
            <a:chOff x="2035" y="1818"/>
            <a:chExt cx="1861" cy="612"/>
          </a:xfrm>
        </p:grpSpPr>
        <p:sp>
          <p:nvSpPr>
            <p:cNvPr id="52297" name="Rectangle 73"/>
            <p:cNvSpPr>
              <a:spLocks noChangeArrowheads="1"/>
            </p:cNvSpPr>
            <p:nvPr/>
          </p:nvSpPr>
          <p:spPr bwMode="auto">
            <a:xfrm>
              <a:off x="2035" y="1818"/>
              <a:ext cx="759"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98" name="Rectangle 74"/>
            <p:cNvSpPr>
              <a:spLocks noChangeArrowheads="1"/>
            </p:cNvSpPr>
            <p:nvPr/>
          </p:nvSpPr>
          <p:spPr bwMode="auto">
            <a:xfrm>
              <a:off x="2091" y="1949"/>
              <a:ext cx="617"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solidFill>
                    <a:schemeClr val="accent2"/>
                  </a:solidFill>
                  <a:latin typeface="Times New Roman" charset="0"/>
                  <a:ea typeface="新細明體" charset="-120"/>
                </a:rPr>
                <a:t>S#</a:t>
              </a:r>
            </a:p>
          </p:txBody>
        </p:sp>
        <p:sp>
          <p:nvSpPr>
            <p:cNvPr id="52299" name="Rectangle 75"/>
            <p:cNvSpPr>
              <a:spLocks noChangeArrowheads="1"/>
            </p:cNvSpPr>
            <p:nvPr/>
          </p:nvSpPr>
          <p:spPr bwMode="auto">
            <a:xfrm>
              <a:off x="2097" y="2191"/>
              <a:ext cx="617" cy="1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solidFill>
                    <a:schemeClr val="accent2"/>
                  </a:solidFill>
                  <a:latin typeface="Times New Roman" charset="0"/>
                  <a:ea typeface="新細明體" charset="-120"/>
                </a:rPr>
                <a:t>P#</a:t>
              </a:r>
            </a:p>
          </p:txBody>
        </p:sp>
        <p:sp>
          <p:nvSpPr>
            <p:cNvPr id="52300" name="Rectangle 76"/>
            <p:cNvSpPr>
              <a:spLocks noChangeArrowheads="1"/>
            </p:cNvSpPr>
            <p:nvPr/>
          </p:nvSpPr>
          <p:spPr bwMode="auto">
            <a:xfrm>
              <a:off x="3279" y="2046"/>
              <a:ext cx="617" cy="1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solidFill>
                    <a:schemeClr val="accent2"/>
                  </a:solidFill>
                  <a:latin typeface="Times New Roman" charset="0"/>
                  <a:ea typeface="新細明體" charset="-120"/>
                </a:rPr>
                <a:t>QTY</a:t>
              </a:r>
            </a:p>
          </p:txBody>
        </p:sp>
        <p:sp>
          <p:nvSpPr>
            <p:cNvPr id="52301" name="Line 77"/>
            <p:cNvSpPr>
              <a:spLocks noChangeShapeType="1"/>
            </p:cNvSpPr>
            <p:nvPr/>
          </p:nvSpPr>
          <p:spPr bwMode="auto">
            <a:xfrm>
              <a:off x="2802" y="2128"/>
              <a:ext cx="45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52304" name="Group 80"/>
          <p:cNvGrpSpPr>
            <a:grpSpLocks/>
          </p:cNvGrpSpPr>
          <p:nvPr/>
        </p:nvGrpSpPr>
        <p:grpSpPr bwMode="auto">
          <a:xfrm>
            <a:off x="6400800" y="5791200"/>
            <a:ext cx="2133600" cy="304800"/>
            <a:chOff x="4368" y="3696"/>
            <a:chExt cx="1344" cy="192"/>
          </a:xfrm>
        </p:grpSpPr>
        <p:sp>
          <p:nvSpPr>
            <p:cNvPr id="52302" name="Rectangle 78"/>
            <p:cNvSpPr>
              <a:spLocks noChangeArrowheads="1"/>
            </p:cNvSpPr>
            <p:nvPr/>
          </p:nvSpPr>
          <p:spPr bwMode="auto">
            <a:xfrm>
              <a:off x="4368" y="3696"/>
              <a:ext cx="13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400">
                  <a:latin typeface="Times New Roman" charset="0"/>
                  <a:ea typeface="新細明體" charset="-120"/>
                </a:rPr>
                <a:t>FD: 4. (S#, P#)       QTY</a:t>
              </a:r>
            </a:p>
          </p:txBody>
        </p:sp>
        <p:sp>
          <p:nvSpPr>
            <p:cNvPr id="52303" name="Line 79"/>
            <p:cNvSpPr>
              <a:spLocks noChangeShapeType="1"/>
            </p:cNvSpPr>
            <p:nvPr/>
          </p:nvSpPr>
          <p:spPr bwMode="auto">
            <a:xfrm>
              <a:off x="5184" y="3792"/>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200" y="0"/>
            <a:ext cx="2844688" cy="245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00" y="3609258"/>
            <a:ext cx="2478025" cy="1648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8334" y="3888928"/>
            <a:ext cx="1132301"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267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投影片編號版面配置區 4"/>
          <p:cNvSpPr>
            <a:spLocks noGrp="1"/>
          </p:cNvSpPr>
          <p:nvPr>
            <p:ph type="sldNum" sz="quarter" idx="11"/>
          </p:nvPr>
        </p:nvSpPr>
        <p:spPr/>
        <p:txBody>
          <a:bodyPr/>
          <a:lstStyle/>
          <a:p>
            <a:r>
              <a:rPr lang="en-US" altLang="zh-TW"/>
              <a:t>7-</a:t>
            </a:r>
            <a:fld id="{06C6247D-5AB7-46C6-8306-1FFC369A5A96}" type="slidenum">
              <a:rPr lang="en-US" altLang="zh-TW"/>
              <a:pPr/>
              <a:t>22</a:t>
            </a:fld>
            <a:endParaRPr lang="en-US" altLang="zh-TW"/>
          </a:p>
        </p:txBody>
      </p:sp>
      <p:sp>
        <p:nvSpPr>
          <p:cNvPr id="55298" name="Rectangle 2"/>
          <p:cNvSpPr>
            <a:spLocks noGrp="1" noChangeArrowheads="1"/>
          </p:cNvSpPr>
          <p:nvPr>
            <p:ph type="title"/>
          </p:nvPr>
        </p:nvSpPr>
        <p:spPr/>
        <p:txBody>
          <a:bodyPr/>
          <a:lstStyle/>
          <a:p>
            <a:r>
              <a:rPr lang="en-US" altLang="zh-TW"/>
              <a:t>Normal Form:</a:t>
            </a:r>
            <a:r>
              <a:rPr lang="en-US" altLang="zh-TW" sz="3200"/>
              <a:t> </a:t>
            </a:r>
            <a:r>
              <a:rPr lang="en-US" altLang="zh-TW"/>
              <a:t>2NF </a:t>
            </a:r>
            <a:r>
              <a:rPr lang="en-US" altLang="zh-TW" sz="2000" b="0">
                <a:solidFill>
                  <a:schemeClr val="tx1"/>
                </a:solidFill>
                <a:ea typeface="新細明體" charset="-120"/>
              </a:rPr>
              <a:t>(cont.)</a:t>
            </a:r>
          </a:p>
        </p:txBody>
      </p:sp>
      <p:grpSp>
        <p:nvGrpSpPr>
          <p:cNvPr id="55357" name="Group 61"/>
          <p:cNvGrpSpPr>
            <a:grpSpLocks/>
          </p:cNvGrpSpPr>
          <p:nvPr/>
        </p:nvGrpSpPr>
        <p:grpSpPr bwMode="auto">
          <a:xfrm>
            <a:off x="6324600" y="1676400"/>
            <a:ext cx="2511425" cy="1492250"/>
            <a:chOff x="960" y="2496"/>
            <a:chExt cx="1582" cy="940"/>
          </a:xfrm>
        </p:grpSpPr>
        <p:grpSp>
          <p:nvGrpSpPr>
            <p:cNvPr id="55315" name="Group 19"/>
            <p:cNvGrpSpPr>
              <a:grpSpLocks/>
            </p:cNvGrpSpPr>
            <p:nvPr/>
          </p:nvGrpSpPr>
          <p:grpSpPr bwMode="auto">
            <a:xfrm>
              <a:off x="1243" y="2713"/>
              <a:ext cx="998" cy="723"/>
              <a:chOff x="508" y="5148"/>
              <a:chExt cx="892" cy="612"/>
            </a:xfrm>
          </p:grpSpPr>
          <p:sp>
            <p:nvSpPr>
              <p:cNvPr id="55316" name="Rectangle 20"/>
              <p:cNvSpPr>
                <a:spLocks noChangeArrowheads="1"/>
              </p:cNvSpPr>
              <p:nvPr/>
            </p:nvSpPr>
            <p:spPr bwMode="auto">
              <a:xfrm>
                <a:off x="514" y="5148"/>
                <a:ext cx="886"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200">
                    <a:solidFill>
                      <a:schemeClr val="accent2"/>
                    </a:solidFill>
                    <a:latin typeface="Times New Roman" charset="0"/>
                    <a:ea typeface="新細明體" charset="-120"/>
                  </a:rPr>
                  <a:t>S#  STATUS   CITY       </a:t>
                </a:r>
              </a:p>
              <a:p>
                <a:pPr algn="l" eaLnBrk="0" hangingPunct="0">
                  <a:lnSpc>
                    <a:spcPct val="60000"/>
                  </a:lnSpc>
                </a:pPr>
                <a:endParaRPr lang="en-US" altLang="zh-TW" sz="1200">
                  <a:solidFill>
                    <a:schemeClr val="accent2"/>
                  </a:solidFill>
                  <a:latin typeface="Times New Roman" charset="0"/>
                  <a:ea typeface="新細明體" charset="-120"/>
                </a:endParaRPr>
              </a:p>
              <a:p>
                <a:pPr algn="l" eaLnBrk="0" hangingPunct="0"/>
                <a:r>
                  <a:rPr lang="en-US" altLang="zh-TW" sz="1200">
                    <a:solidFill>
                      <a:schemeClr val="accent2"/>
                    </a:solidFill>
                    <a:latin typeface="Times New Roman" charset="0"/>
                    <a:ea typeface="新細明體" charset="-120"/>
                  </a:rPr>
                  <a:t>S1      </a:t>
                </a:r>
                <a:r>
                  <a:rPr lang="en-US" altLang="zh-TW" sz="1200" u="sng">
                    <a:solidFill>
                      <a:schemeClr val="accent2"/>
                    </a:solidFill>
                    <a:latin typeface="Times New Roman" charset="0"/>
                    <a:ea typeface="新細明體" charset="-120"/>
                  </a:rPr>
                  <a:t> 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 London </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S2       10          Paris          </a:t>
                </a:r>
                <a:endParaRPr lang="en-US" altLang="zh-TW" sz="1200" b="1">
                  <a:solidFill>
                    <a:schemeClr val="folHlink"/>
                  </a:solidFill>
                  <a:latin typeface="Times New Roman" charset="0"/>
                  <a:ea typeface="新細明體" charset="-120"/>
                </a:endParaRPr>
              </a:p>
              <a:p>
                <a:pPr algn="l" eaLnBrk="0" hangingPunct="0">
                  <a:lnSpc>
                    <a:spcPct val="80000"/>
                  </a:lnSpc>
                </a:pPr>
                <a:r>
                  <a:rPr lang="en-US" altLang="zh-TW" sz="1200" b="1">
                    <a:solidFill>
                      <a:schemeClr val="folHlink"/>
                    </a:solidFill>
                    <a:latin typeface="Times New Roman" charset="0"/>
                    <a:ea typeface="新細明體" charset="-120"/>
                  </a:rPr>
                  <a:t>S3       10          Paris</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S4       </a:t>
                </a:r>
                <a:r>
                  <a:rPr lang="en-US" altLang="zh-TW" sz="1200" u="sng">
                    <a:solidFill>
                      <a:schemeClr val="accent2"/>
                    </a:solidFill>
                    <a:latin typeface="Times New Roman" charset="0"/>
                    <a:ea typeface="新細明體" charset="-120"/>
                  </a:rPr>
                  <a:t>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London  </a:t>
                </a:r>
                <a:r>
                  <a:rPr lang="en-US" altLang="zh-TW" sz="1200">
                    <a:solidFill>
                      <a:schemeClr val="accent2"/>
                    </a:solidFill>
                    <a:latin typeface="Times New Roman" charset="0"/>
                    <a:ea typeface="新細明體" charset="-120"/>
                  </a:rPr>
                  <a:t>            </a:t>
                </a:r>
                <a:endParaRPr lang="en-US" altLang="zh-TW" sz="1200" b="1">
                  <a:solidFill>
                    <a:srgbClr val="000066"/>
                  </a:solidFill>
                  <a:latin typeface="Times New Roman" charset="0"/>
                  <a:ea typeface="新細明體" charset="-120"/>
                </a:endParaRPr>
              </a:p>
              <a:p>
                <a:pPr algn="l" eaLnBrk="0" hangingPunct="0"/>
                <a:r>
                  <a:rPr lang="en-US" altLang="zh-TW" sz="1200" b="1">
                    <a:solidFill>
                      <a:srgbClr val="000066"/>
                    </a:solidFill>
                    <a:latin typeface="Times New Roman" charset="0"/>
                    <a:ea typeface="新細明體" charset="-120"/>
                  </a:rPr>
                  <a:t>S5       30          Athens</a:t>
                </a:r>
                <a:r>
                  <a:rPr lang="en-US" altLang="zh-TW" sz="1200" b="1">
                    <a:solidFill>
                      <a:srgbClr val="00FF00"/>
                    </a:solidFill>
                    <a:latin typeface="Times New Roman" charset="0"/>
                    <a:ea typeface="新細明體" charset="-120"/>
                  </a:rPr>
                  <a:t>      </a:t>
                </a:r>
              </a:p>
            </p:txBody>
          </p:sp>
          <p:grpSp>
            <p:nvGrpSpPr>
              <p:cNvPr id="55317" name="Group 21"/>
              <p:cNvGrpSpPr>
                <a:grpSpLocks/>
              </p:cNvGrpSpPr>
              <p:nvPr/>
            </p:nvGrpSpPr>
            <p:grpSpPr bwMode="auto">
              <a:xfrm>
                <a:off x="686" y="5152"/>
                <a:ext cx="345" cy="608"/>
                <a:chOff x="686" y="5153"/>
                <a:chExt cx="345" cy="682"/>
              </a:xfrm>
            </p:grpSpPr>
            <p:sp>
              <p:nvSpPr>
                <p:cNvPr id="55318" name="Line 22"/>
                <p:cNvSpPr>
                  <a:spLocks noChangeShapeType="1"/>
                </p:cNvSpPr>
                <p:nvPr/>
              </p:nvSpPr>
              <p:spPr bwMode="auto">
                <a:xfrm>
                  <a:off x="686"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319" name="Line 23"/>
                <p:cNvSpPr>
                  <a:spLocks noChangeShapeType="1"/>
                </p:cNvSpPr>
                <p:nvPr/>
              </p:nvSpPr>
              <p:spPr bwMode="auto">
                <a:xfrm>
                  <a:off x="1031"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5320" name="Line 24"/>
              <p:cNvSpPr>
                <a:spLocks noChangeShapeType="1"/>
              </p:cNvSpPr>
              <p:nvPr/>
            </p:nvSpPr>
            <p:spPr bwMode="auto">
              <a:xfrm>
                <a:off x="508" y="5301"/>
                <a:ext cx="88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5321" name="Rectangle 25"/>
            <p:cNvSpPr>
              <a:spLocks noChangeArrowheads="1"/>
            </p:cNvSpPr>
            <p:nvPr/>
          </p:nvSpPr>
          <p:spPr bwMode="auto">
            <a:xfrm>
              <a:off x="960" y="2496"/>
              <a:ext cx="158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b="1" dirty="0">
                  <a:solidFill>
                    <a:schemeClr val="accent2"/>
                  </a:solidFill>
                  <a:latin typeface="Times New Roman" charset="0"/>
                  <a:ea typeface="新細明體" charset="-120"/>
                </a:rPr>
                <a:t>        </a:t>
              </a:r>
              <a:r>
                <a:rPr lang="en-US" altLang="zh-TW" sz="1600" b="1" dirty="0">
                  <a:solidFill>
                    <a:schemeClr val="accent2"/>
                  </a:solidFill>
                  <a:latin typeface="Times New Roman" charset="0"/>
                  <a:ea typeface="新細明體" charset="-120"/>
                </a:rPr>
                <a:t>SECOND</a:t>
              </a:r>
              <a:r>
                <a:rPr lang="en-US" altLang="zh-TW" sz="1400" b="1" dirty="0">
                  <a:solidFill>
                    <a:schemeClr val="accent2"/>
                  </a:solidFill>
                  <a:latin typeface="Times New Roman" charset="0"/>
                  <a:ea typeface="新細明體" charset="-120"/>
                </a:rPr>
                <a:t> </a:t>
              </a:r>
              <a:r>
                <a:rPr lang="en-US" altLang="zh-TW" sz="1400" dirty="0">
                  <a:solidFill>
                    <a:schemeClr val="accent2"/>
                  </a:solidFill>
                  <a:latin typeface="Times New Roman" charset="0"/>
                  <a:ea typeface="新細明體" charset="-120"/>
                </a:rPr>
                <a:t>(in 2NF)</a:t>
              </a:r>
            </a:p>
          </p:txBody>
        </p:sp>
      </p:grpSp>
      <p:grpSp>
        <p:nvGrpSpPr>
          <p:cNvPr id="55379" name="Group 83"/>
          <p:cNvGrpSpPr>
            <a:grpSpLocks/>
          </p:cNvGrpSpPr>
          <p:nvPr/>
        </p:nvGrpSpPr>
        <p:grpSpPr bwMode="auto">
          <a:xfrm>
            <a:off x="1219200" y="1447800"/>
            <a:ext cx="3429000" cy="3127375"/>
            <a:chOff x="3634" y="1536"/>
            <a:chExt cx="2160" cy="1990"/>
          </a:xfrm>
        </p:grpSpPr>
        <p:grpSp>
          <p:nvGrpSpPr>
            <p:cNvPr id="55380" name="Group 84"/>
            <p:cNvGrpSpPr>
              <a:grpSpLocks/>
            </p:cNvGrpSpPr>
            <p:nvPr/>
          </p:nvGrpSpPr>
          <p:grpSpPr bwMode="auto">
            <a:xfrm>
              <a:off x="3741" y="1733"/>
              <a:ext cx="1996" cy="1543"/>
              <a:chOff x="3786" y="1949"/>
              <a:chExt cx="2310" cy="1747"/>
            </a:xfrm>
          </p:grpSpPr>
          <p:sp>
            <p:nvSpPr>
              <p:cNvPr id="55381" name="Rectangle 85"/>
              <p:cNvSpPr>
                <a:spLocks noChangeArrowheads="1"/>
              </p:cNvSpPr>
              <p:nvPr/>
            </p:nvSpPr>
            <p:spPr bwMode="auto">
              <a:xfrm>
                <a:off x="3786" y="1949"/>
                <a:ext cx="2310" cy="17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Aft>
                    <a:spcPct val="30000"/>
                  </a:spcAft>
                </a:pPr>
                <a:r>
                  <a:rPr lang="en-US" altLang="zh-TW">
                    <a:latin typeface="Times New Roman" charset="0"/>
                    <a:ea typeface="新細明體" charset="-120"/>
                  </a:rPr>
                  <a:t> </a:t>
                </a:r>
                <a:r>
                  <a:rPr lang="en-US" altLang="zh-TW" sz="1600">
                    <a:latin typeface="Times New Roman" charset="0"/>
                    <a:ea typeface="新細明體" charset="-120"/>
                  </a:rPr>
                  <a:t>S</a:t>
                </a:r>
                <a:r>
                  <a:rPr lang="en-US" altLang="zh-TW" sz="1400">
                    <a:latin typeface="Times New Roman" charset="0"/>
                    <a:ea typeface="新細明體" charset="-120"/>
                  </a:rPr>
                  <a:t>#     STATUS     CITY        P#       QTY</a:t>
                </a:r>
              </a:p>
              <a:p>
                <a:pPr algn="l" eaLnBrk="0" hangingPunct="0">
                  <a:lnSpc>
                    <a:spcPct val="80000"/>
                  </a:lnSpc>
                </a:pPr>
                <a:r>
                  <a:rPr lang="en-US" altLang="zh-TW" sz="1400">
                    <a:latin typeface="Times New Roman" charset="0"/>
                    <a:ea typeface="新細明體" charset="-120"/>
                  </a:rPr>
                  <a:t> S1           20         London      P1       300</a:t>
                </a:r>
              </a:p>
              <a:p>
                <a:pPr algn="l" eaLnBrk="0" hangingPunct="0">
                  <a:lnSpc>
                    <a:spcPct val="80000"/>
                  </a:lnSpc>
                </a:pPr>
                <a:r>
                  <a:rPr lang="en-US" altLang="zh-TW" sz="1400">
                    <a:latin typeface="Times New Roman" charset="0"/>
                    <a:ea typeface="新細明體" charset="-120"/>
                  </a:rPr>
                  <a:t> S1           20         London      P2       200</a:t>
                </a:r>
              </a:p>
              <a:p>
                <a:pPr algn="l" eaLnBrk="0" hangingPunct="0">
                  <a:lnSpc>
                    <a:spcPct val="80000"/>
                  </a:lnSpc>
                </a:pPr>
                <a:r>
                  <a:rPr lang="en-US" altLang="zh-TW" sz="1400">
                    <a:latin typeface="Times New Roman" charset="0"/>
                    <a:ea typeface="新細明體" charset="-120"/>
                  </a:rPr>
                  <a:t> S1           20         London      P3       400</a:t>
                </a:r>
              </a:p>
              <a:p>
                <a:pPr algn="l" eaLnBrk="0" hangingPunct="0">
                  <a:lnSpc>
                    <a:spcPct val="80000"/>
                  </a:lnSpc>
                </a:pPr>
                <a:r>
                  <a:rPr lang="en-US" altLang="zh-TW" sz="1400">
                    <a:latin typeface="Times New Roman" charset="0"/>
                    <a:ea typeface="新細明體" charset="-120"/>
                  </a:rPr>
                  <a:t> S1           20         London      P4       200</a:t>
                </a:r>
              </a:p>
              <a:p>
                <a:pPr algn="l" eaLnBrk="0" hangingPunct="0">
                  <a:lnSpc>
                    <a:spcPct val="80000"/>
                  </a:lnSpc>
                </a:pPr>
                <a:r>
                  <a:rPr lang="en-US" altLang="zh-TW" sz="1400">
                    <a:latin typeface="Times New Roman" charset="0"/>
                    <a:ea typeface="新細明體" charset="-120"/>
                  </a:rPr>
                  <a:t> S1           20         London      P5       100</a:t>
                </a:r>
              </a:p>
              <a:p>
                <a:pPr algn="l" eaLnBrk="0" hangingPunct="0">
                  <a:lnSpc>
                    <a:spcPct val="80000"/>
                  </a:lnSpc>
                </a:pPr>
                <a:r>
                  <a:rPr lang="en-US" altLang="zh-TW" sz="1400">
                    <a:latin typeface="Times New Roman" charset="0"/>
                    <a:ea typeface="新細明體" charset="-120"/>
                  </a:rPr>
                  <a:t> S1           20         London      P6       100                  </a:t>
                </a:r>
              </a:p>
              <a:p>
                <a:pPr algn="l" eaLnBrk="0" hangingPunct="0">
                  <a:lnSpc>
                    <a:spcPct val="80000"/>
                  </a:lnSpc>
                </a:pPr>
                <a:r>
                  <a:rPr lang="en-US" altLang="zh-TW" sz="1400">
                    <a:latin typeface="Times New Roman" charset="0"/>
                    <a:ea typeface="新細明體" charset="-120"/>
                  </a:rPr>
                  <a:t> S2           10         Paris          P1        300</a:t>
                </a:r>
              </a:p>
              <a:p>
                <a:pPr algn="l" eaLnBrk="0" hangingPunct="0">
                  <a:lnSpc>
                    <a:spcPct val="80000"/>
                  </a:lnSpc>
                </a:pPr>
                <a:r>
                  <a:rPr lang="en-US" altLang="zh-TW" sz="1400">
                    <a:latin typeface="Times New Roman" charset="0"/>
                    <a:ea typeface="新細明體" charset="-120"/>
                  </a:rPr>
                  <a:t> S2           10         Paris          P2        400</a:t>
                </a:r>
              </a:p>
              <a:p>
                <a:pPr algn="l" eaLnBrk="0" hangingPunct="0">
                  <a:lnSpc>
                    <a:spcPct val="80000"/>
                  </a:lnSpc>
                </a:pPr>
                <a:r>
                  <a:rPr lang="en-US" altLang="zh-TW" sz="1400">
                    <a:latin typeface="Times New Roman" charset="0"/>
                    <a:ea typeface="新細明體" charset="-120"/>
                  </a:rPr>
                  <a:t> S3           10         Paris          P2        200</a:t>
                </a:r>
              </a:p>
              <a:p>
                <a:pPr algn="l" eaLnBrk="0" hangingPunct="0">
                  <a:lnSpc>
                    <a:spcPct val="80000"/>
                  </a:lnSpc>
                </a:pPr>
                <a:r>
                  <a:rPr lang="en-US" altLang="zh-TW" sz="1400">
                    <a:latin typeface="Times New Roman" charset="0"/>
                    <a:ea typeface="新細明體" charset="-120"/>
                  </a:rPr>
                  <a:t> S4           20         London      P2       200</a:t>
                </a:r>
              </a:p>
              <a:p>
                <a:pPr algn="l" eaLnBrk="0" hangingPunct="0">
                  <a:lnSpc>
                    <a:spcPct val="80000"/>
                  </a:lnSpc>
                </a:pPr>
                <a:r>
                  <a:rPr lang="en-US" altLang="zh-TW" sz="1400">
                    <a:latin typeface="Times New Roman" charset="0"/>
                    <a:ea typeface="新細明體" charset="-120"/>
                  </a:rPr>
                  <a:t> S4           20         London      P4       300</a:t>
                </a:r>
              </a:p>
              <a:p>
                <a:pPr algn="l" eaLnBrk="0" hangingPunct="0">
                  <a:lnSpc>
                    <a:spcPct val="80000"/>
                  </a:lnSpc>
                </a:pPr>
                <a:r>
                  <a:rPr lang="en-US" altLang="zh-TW" sz="1400">
                    <a:latin typeface="Times New Roman" charset="0"/>
                    <a:ea typeface="新細明體" charset="-120"/>
                  </a:rPr>
                  <a:t> S4           20         London      P5       400</a:t>
                </a:r>
              </a:p>
            </p:txBody>
          </p:sp>
          <p:sp>
            <p:nvSpPr>
              <p:cNvPr id="55382" name="Line 86"/>
              <p:cNvSpPr>
                <a:spLocks noChangeShapeType="1"/>
              </p:cNvSpPr>
              <p:nvPr/>
            </p:nvSpPr>
            <p:spPr bwMode="auto">
              <a:xfrm flipV="1">
                <a:off x="3792" y="2141"/>
                <a:ext cx="23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5383" name="Group 87"/>
              <p:cNvGrpSpPr>
                <a:grpSpLocks/>
              </p:cNvGrpSpPr>
              <p:nvPr/>
            </p:nvGrpSpPr>
            <p:grpSpPr bwMode="auto">
              <a:xfrm>
                <a:off x="4128" y="1949"/>
                <a:ext cx="1152" cy="1742"/>
                <a:chOff x="1008" y="3696"/>
                <a:chExt cx="1152" cy="1742"/>
              </a:xfrm>
            </p:grpSpPr>
            <p:sp>
              <p:nvSpPr>
                <p:cNvPr id="55384" name="Line 88"/>
                <p:cNvSpPr>
                  <a:spLocks noChangeShapeType="1"/>
                </p:cNvSpPr>
                <p:nvPr/>
              </p:nvSpPr>
              <p:spPr bwMode="auto">
                <a:xfrm>
                  <a:off x="1008" y="3696"/>
                  <a:ext cx="0" cy="17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385" name="Line 89"/>
                <p:cNvSpPr>
                  <a:spLocks noChangeShapeType="1"/>
                </p:cNvSpPr>
                <p:nvPr/>
              </p:nvSpPr>
              <p:spPr bwMode="auto">
                <a:xfrm>
                  <a:off x="1584"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386" name="Line 90"/>
                <p:cNvSpPr>
                  <a:spLocks noChangeShapeType="1"/>
                </p:cNvSpPr>
                <p:nvPr/>
              </p:nvSpPr>
              <p:spPr bwMode="auto">
                <a:xfrm>
                  <a:off x="2160" y="3696"/>
                  <a:ext cx="0" cy="17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5387" name="Line 91"/>
              <p:cNvSpPr>
                <a:spLocks noChangeShapeType="1"/>
              </p:cNvSpPr>
              <p:nvPr/>
            </p:nvSpPr>
            <p:spPr bwMode="auto">
              <a:xfrm>
                <a:off x="5616" y="1949"/>
                <a:ext cx="0" cy="1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5388" name="Text Box 92"/>
            <p:cNvSpPr txBox="1">
              <a:spLocks noChangeArrowheads="1"/>
            </p:cNvSpPr>
            <p:nvPr/>
          </p:nvSpPr>
          <p:spPr bwMode="auto">
            <a:xfrm>
              <a:off x="3730" y="3312"/>
              <a:ext cx="206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zh-TW" altLang="zh-TW" sz="1600">
                <a:latin typeface="Times New Roman" charset="0"/>
                <a:ea typeface="新細明體" charset="-120"/>
              </a:endParaRPr>
            </a:p>
          </p:txBody>
        </p:sp>
        <p:sp>
          <p:nvSpPr>
            <p:cNvPr id="55389" name="Rectangle 93"/>
            <p:cNvSpPr>
              <a:spLocks noChangeArrowheads="1"/>
            </p:cNvSpPr>
            <p:nvPr/>
          </p:nvSpPr>
          <p:spPr bwMode="auto">
            <a:xfrm>
              <a:off x="3634" y="1536"/>
              <a:ext cx="6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Times New Roman" charset="0"/>
                  <a:ea typeface="華康行書體(P)" pitchFamily="66" charset="-120"/>
                </a:rPr>
                <a:t>FIRST</a:t>
              </a:r>
            </a:p>
          </p:txBody>
        </p:sp>
      </p:grpSp>
      <p:sp>
        <p:nvSpPr>
          <p:cNvPr id="55390" name="AutoShape 94"/>
          <p:cNvSpPr>
            <a:spLocks noChangeArrowheads="1"/>
          </p:cNvSpPr>
          <p:nvPr/>
        </p:nvSpPr>
        <p:spPr bwMode="auto">
          <a:xfrm>
            <a:off x="5181600" y="2971800"/>
            <a:ext cx="609600" cy="533400"/>
          </a:xfrm>
          <a:prstGeom prst="rightArrow">
            <a:avLst>
              <a:gd name="adj1" fmla="val 50000"/>
              <a:gd name="adj2" fmla="val 2857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0" anchor="ctr"/>
          <a:lstStyle/>
          <a:p>
            <a:endParaRPr lang="zh-TW" altLang="en-US"/>
          </a:p>
        </p:txBody>
      </p:sp>
      <p:sp>
        <p:nvSpPr>
          <p:cNvPr id="55391" name="Rectangle 95"/>
          <p:cNvSpPr>
            <a:spLocks noGrp="1" noChangeArrowheads="1"/>
          </p:cNvSpPr>
          <p:nvPr>
            <p:ph type="body" idx="1"/>
          </p:nvPr>
        </p:nvSpPr>
        <p:spPr>
          <a:xfrm>
            <a:off x="457200" y="4495800"/>
            <a:ext cx="5105400" cy="1600200"/>
          </a:xfrm>
          <a:noFill/>
          <a:ln/>
        </p:spPr>
        <p:txBody>
          <a:bodyPr/>
          <a:lstStyle/>
          <a:p>
            <a:pPr lvl="2">
              <a:lnSpc>
                <a:spcPct val="90000"/>
              </a:lnSpc>
              <a:buFontTx/>
              <a:buNone/>
            </a:pPr>
            <a:r>
              <a:rPr lang="en-US" altLang="zh-TW" sz="1600"/>
              <a:t>&lt;1&gt; </a:t>
            </a:r>
            <a:r>
              <a:rPr lang="en-US" altLang="zh-TW" sz="1600" b="1"/>
              <a:t>Update: </a:t>
            </a:r>
            <a:r>
              <a:rPr lang="en-US" altLang="zh-TW" sz="1600"/>
              <a:t>S1 moves from </a:t>
            </a:r>
            <a:r>
              <a:rPr lang="en-US" altLang="zh-TW" sz="1600" b="1">
                <a:solidFill>
                  <a:srgbClr val="000066"/>
                </a:solidFill>
                <a:ea typeface="新細明體" charset="-120"/>
              </a:rPr>
              <a:t>London</a:t>
            </a:r>
            <a:r>
              <a:rPr lang="en-US" altLang="zh-TW" sz="1600"/>
              <a:t> to</a:t>
            </a:r>
            <a:r>
              <a:rPr lang="en-US" altLang="zh-TW" sz="1600" b="1">
                <a:solidFill>
                  <a:srgbClr val="000066"/>
                </a:solidFill>
                <a:ea typeface="新細明體" charset="-120"/>
              </a:rPr>
              <a:t> Paris</a:t>
            </a:r>
          </a:p>
          <a:p>
            <a:pPr lvl="2">
              <a:lnSpc>
                <a:spcPct val="140000"/>
              </a:lnSpc>
              <a:buFontTx/>
              <a:buNone/>
            </a:pPr>
            <a:r>
              <a:rPr lang="en-US" altLang="zh-TW" sz="1600"/>
              <a:t>&lt;2&gt; </a:t>
            </a:r>
            <a:r>
              <a:rPr lang="en-US" altLang="zh-TW" sz="1600" b="1"/>
              <a:t>Insertion:  </a:t>
            </a:r>
            <a:r>
              <a:rPr lang="en-US" altLang="zh-TW" sz="1600" b="1">
                <a:solidFill>
                  <a:srgbClr val="000066"/>
                </a:solidFill>
                <a:ea typeface="新細明體" charset="-120"/>
              </a:rPr>
              <a:t>(S5   30  Athens)</a:t>
            </a:r>
            <a:r>
              <a:rPr lang="en-US" altLang="zh-TW" sz="1800" b="1">
                <a:solidFill>
                  <a:srgbClr val="00FF00"/>
                </a:solidFill>
                <a:ea typeface="新細明體" charset="-120"/>
              </a:rPr>
              <a:t> </a:t>
            </a:r>
            <a:endParaRPr lang="en-US" altLang="zh-TW" sz="1600"/>
          </a:p>
          <a:p>
            <a:pPr lvl="2">
              <a:lnSpc>
                <a:spcPct val="110000"/>
              </a:lnSpc>
              <a:buFontTx/>
              <a:buNone/>
            </a:pPr>
            <a:r>
              <a:rPr lang="en-US" altLang="zh-TW" sz="1600"/>
              <a:t>&lt;3&gt; </a:t>
            </a:r>
            <a:r>
              <a:rPr lang="en-US" altLang="zh-TW" sz="1600" b="1"/>
              <a:t>Deletion</a:t>
            </a:r>
          </a:p>
          <a:p>
            <a:pPr lvl="2">
              <a:lnSpc>
                <a:spcPct val="90000"/>
              </a:lnSpc>
              <a:buFontTx/>
              <a:buNone/>
            </a:pPr>
            <a:r>
              <a:rPr lang="en-US" altLang="zh-TW" sz="1600"/>
              <a:t>        Delete </a:t>
            </a:r>
            <a:r>
              <a:rPr lang="en-US" altLang="zh-TW" sz="1600" b="1">
                <a:solidFill>
                  <a:srgbClr val="000066"/>
                </a:solidFill>
                <a:ea typeface="新細明體" charset="-120"/>
              </a:rPr>
              <a:t>"S3 supplies P2 200</a:t>
            </a:r>
            <a:r>
              <a:rPr lang="en-US" altLang="zh-TW" sz="1600">
                <a:solidFill>
                  <a:srgbClr val="000066"/>
                </a:solidFill>
              </a:rPr>
              <a:t>"</a:t>
            </a:r>
            <a:r>
              <a:rPr lang="en-US" altLang="zh-TW" sz="1600"/>
              <a:t>, then  the fact   </a:t>
            </a:r>
            <a:br>
              <a:rPr lang="en-US" altLang="zh-TW" sz="1600"/>
            </a:br>
            <a:r>
              <a:rPr lang="en-US" altLang="zh-TW" sz="1600"/>
              <a:t>   </a:t>
            </a:r>
            <a:r>
              <a:rPr lang="en-US" altLang="zh-TW" sz="1600" b="1">
                <a:solidFill>
                  <a:schemeClr val="folHlink"/>
                </a:solidFill>
              </a:rPr>
              <a:t>"S3 is located in Paris"</a:t>
            </a:r>
            <a:r>
              <a:rPr lang="en-US" altLang="zh-TW" sz="1600"/>
              <a:t> is also deleted. </a:t>
            </a:r>
            <a:endParaRPr lang="en-US" altLang="zh-TW" sz="3000"/>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grpSp>
        <p:nvGrpSpPr>
          <p:cNvPr id="32" name="Group 1057"/>
          <p:cNvGrpSpPr>
            <a:grpSpLocks/>
          </p:cNvGrpSpPr>
          <p:nvPr/>
        </p:nvGrpSpPr>
        <p:grpSpPr bwMode="auto">
          <a:xfrm>
            <a:off x="6766073" y="3346920"/>
            <a:ext cx="1211263" cy="2746376"/>
            <a:chOff x="2838" y="1681"/>
            <a:chExt cx="763" cy="1730"/>
          </a:xfrm>
        </p:grpSpPr>
        <p:grpSp>
          <p:nvGrpSpPr>
            <p:cNvPr id="33" name="Group 1058"/>
            <p:cNvGrpSpPr>
              <a:grpSpLocks/>
            </p:cNvGrpSpPr>
            <p:nvPr/>
          </p:nvGrpSpPr>
          <p:grpSpPr bwMode="auto">
            <a:xfrm>
              <a:off x="2884" y="1883"/>
              <a:ext cx="717" cy="1528"/>
              <a:chOff x="2884" y="1883"/>
              <a:chExt cx="717" cy="1528"/>
            </a:xfrm>
          </p:grpSpPr>
          <p:sp>
            <p:nvSpPr>
              <p:cNvPr id="35" name="Rectangle 1059"/>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r>
                  <a:rPr lang="en-US" altLang="zh-TW" sz="1200">
                    <a:latin typeface="Times New Roman" pitchFamily="18" charset="0"/>
                    <a:ea typeface="新細明體" charset="-120"/>
                  </a:rPr>
                  <a:t>    S#     P#     QTY    </a:t>
                </a:r>
              </a:p>
              <a:p>
                <a:r>
                  <a:rPr lang="en-US" altLang="zh-TW" sz="1200">
                    <a:latin typeface="Times New Roman" pitchFamily="18" charset="0"/>
                    <a:ea typeface="新細明體" charset="-120"/>
                  </a:rPr>
                  <a:t> S1     P1     300</a:t>
                </a:r>
              </a:p>
              <a:p>
                <a:r>
                  <a:rPr lang="en-US" altLang="zh-TW" sz="1200">
                    <a:latin typeface="Times New Roman" pitchFamily="18" charset="0"/>
                    <a:ea typeface="新細明體" charset="-120"/>
                  </a:rPr>
                  <a:t> S1     P2     200 </a:t>
                </a:r>
              </a:p>
              <a:p>
                <a:r>
                  <a:rPr lang="en-US" altLang="zh-TW" sz="1200">
                    <a:latin typeface="Times New Roman" pitchFamily="18" charset="0"/>
                    <a:ea typeface="新細明體" charset="-120"/>
                  </a:rPr>
                  <a:t> S1     P3     400 </a:t>
                </a:r>
              </a:p>
              <a:p>
                <a:r>
                  <a:rPr lang="en-US" altLang="zh-TW" sz="1200">
                    <a:latin typeface="Times New Roman" pitchFamily="18" charset="0"/>
                    <a:ea typeface="新細明體" charset="-120"/>
                  </a:rPr>
                  <a:t>S1     P4     200</a:t>
                </a:r>
              </a:p>
              <a:p>
                <a:r>
                  <a:rPr lang="en-US" altLang="zh-TW" sz="1200">
                    <a:latin typeface="Times New Roman" pitchFamily="18" charset="0"/>
                    <a:ea typeface="新細明體" charset="-120"/>
                  </a:rPr>
                  <a:t>S1     P5     100</a:t>
                </a:r>
              </a:p>
              <a:p>
                <a:r>
                  <a:rPr lang="en-US" altLang="zh-TW" sz="1200">
                    <a:latin typeface="Times New Roman" pitchFamily="18" charset="0"/>
                    <a:ea typeface="新細明體" charset="-120"/>
                  </a:rPr>
                  <a:t>S1     P6     100</a:t>
                </a:r>
              </a:p>
              <a:p>
                <a:r>
                  <a:rPr lang="en-US" altLang="zh-TW" sz="1200">
                    <a:latin typeface="Times New Roman" pitchFamily="18" charset="0"/>
                    <a:ea typeface="新細明體" charset="-120"/>
                  </a:rPr>
                  <a:t>S2     P1     300</a:t>
                </a:r>
              </a:p>
              <a:p>
                <a:r>
                  <a:rPr lang="en-US" altLang="zh-TW" sz="1200">
                    <a:latin typeface="Times New Roman" pitchFamily="18" charset="0"/>
                    <a:ea typeface="新細明體" charset="-120"/>
                  </a:rPr>
                  <a:t>S2     P2     400</a:t>
                </a:r>
              </a:p>
              <a:p>
                <a:r>
                  <a:rPr lang="en-US" altLang="zh-TW" sz="1200">
                    <a:latin typeface="Times New Roman" pitchFamily="18" charset="0"/>
                    <a:ea typeface="新細明體" charset="-120"/>
                  </a:rPr>
                  <a:t>S3     P2     200</a:t>
                </a:r>
              </a:p>
              <a:p>
                <a:r>
                  <a:rPr lang="en-US" altLang="zh-TW" sz="1200">
                    <a:latin typeface="Times New Roman" pitchFamily="18" charset="0"/>
                    <a:ea typeface="新細明體" charset="-120"/>
                  </a:rPr>
                  <a:t>S4     P2     200</a:t>
                </a:r>
              </a:p>
              <a:p>
                <a:r>
                  <a:rPr lang="en-US" altLang="zh-TW" sz="1200">
                    <a:latin typeface="Times New Roman" pitchFamily="18" charset="0"/>
                    <a:ea typeface="新細明體" charset="-120"/>
                  </a:rPr>
                  <a:t>S4     P4     300</a:t>
                </a:r>
              </a:p>
              <a:p>
                <a:r>
                  <a:rPr lang="en-US" altLang="zh-TW" sz="1200">
                    <a:latin typeface="Times New Roman" pitchFamily="18" charset="0"/>
                    <a:ea typeface="新細明體" charset="-120"/>
                  </a:rPr>
                  <a:t>S4     P5     400</a:t>
                </a:r>
              </a:p>
            </p:txBody>
          </p:sp>
          <p:sp>
            <p:nvSpPr>
              <p:cNvPr id="36" name="Line 1060"/>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1061"/>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1062"/>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1063"/>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Line 1064"/>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1065"/>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Line 1066"/>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Line 1067"/>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Line 1068"/>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Line 1069"/>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Line 1070"/>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Line 1071"/>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Line 1072"/>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1073"/>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4" name="Rectangle 1074"/>
            <p:cNvSpPr>
              <a:spLocks noChangeArrowheads="1"/>
            </p:cNvSpPr>
            <p:nvPr/>
          </p:nvSpPr>
          <p:spPr bwMode="auto">
            <a:xfrm>
              <a:off x="2838" y="1681"/>
              <a:ext cx="7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r>
                <a:rPr lang="en-US" altLang="zh-TW" b="1" dirty="0" smtClean="0">
                  <a:latin typeface="Times New Roman" pitchFamily="18" charset="0"/>
                  <a:ea typeface="新細明體" charset="-120"/>
                </a:rPr>
                <a:t>SP</a:t>
              </a:r>
              <a:r>
                <a:rPr lang="en-US" altLang="zh-TW" sz="1400" dirty="0">
                  <a:solidFill>
                    <a:schemeClr val="accent2"/>
                  </a:solidFill>
                  <a:latin typeface="Times New Roman" charset="0"/>
                  <a:ea typeface="新細明體" charset="-120"/>
                </a:rPr>
                <a:t> (in </a:t>
              </a:r>
              <a:r>
                <a:rPr lang="en-US" altLang="zh-TW" sz="1400" dirty="0" smtClean="0">
                  <a:solidFill>
                    <a:schemeClr val="accent2"/>
                  </a:solidFill>
                  <a:latin typeface="Times New Roman" charset="0"/>
                  <a:ea typeface="新細明體" charset="-120"/>
                </a:rPr>
                <a:t>2NF)</a:t>
              </a:r>
              <a:endParaRPr lang="en-US" altLang="zh-TW" sz="1400" dirty="0">
                <a:latin typeface="Times New Roman" pitchFamily="18" charset="0"/>
                <a:ea typeface="新細明體" charset="-120"/>
              </a:endParaRPr>
            </a:p>
          </p:txBody>
        </p:sp>
      </p:grpSp>
    </p:spTree>
    <p:extLst>
      <p:ext uri="{BB962C8B-B14F-4D97-AF65-F5344CB8AC3E}">
        <p14:creationId xmlns:p14="http://schemas.microsoft.com/office/powerpoint/2010/main" val="1913451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投影片編號版面配置區 4"/>
          <p:cNvSpPr>
            <a:spLocks noGrp="1"/>
          </p:cNvSpPr>
          <p:nvPr>
            <p:ph type="sldNum" sz="quarter" idx="11"/>
          </p:nvPr>
        </p:nvSpPr>
        <p:spPr/>
        <p:txBody>
          <a:bodyPr/>
          <a:lstStyle/>
          <a:p>
            <a:r>
              <a:rPr lang="en-US" altLang="zh-TW"/>
              <a:t>7-</a:t>
            </a:r>
            <a:fld id="{37D1BE9E-A505-4E31-AE07-F74850ACE93C}" type="slidenum">
              <a:rPr lang="en-US" altLang="zh-TW"/>
              <a:pPr/>
              <a:t>23</a:t>
            </a:fld>
            <a:endParaRPr lang="en-US" altLang="zh-TW"/>
          </a:p>
        </p:txBody>
      </p:sp>
      <p:sp>
        <p:nvSpPr>
          <p:cNvPr id="56322" name="Rectangle 2"/>
          <p:cNvSpPr>
            <a:spLocks noGrp="1" noChangeArrowheads="1"/>
          </p:cNvSpPr>
          <p:nvPr>
            <p:ph type="title"/>
          </p:nvPr>
        </p:nvSpPr>
        <p:spPr/>
        <p:txBody>
          <a:bodyPr/>
          <a:lstStyle/>
          <a:p>
            <a:r>
              <a:rPr lang="en-US" altLang="zh-TW"/>
              <a:t>Normal Form:</a:t>
            </a:r>
            <a:r>
              <a:rPr lang="en-US" altLang="zh-TW" sz="3200"/>
              <a:t> </a:t>
            </a:r>
            <a:r>
              <a:rPr lang="en-US" altLang="zh-TW"/>
              <a:t>2NF </a:t>
            </a:r>
            <a:r>
              <a:rPr lang="en-US" altLang="zh-TW" sz="2000" b="0">
                <a:solidFill>
                  <a:schemeClr val="tx1"/>
                </a:solidFill>
                <a:ea typeface="新細明體" charset="-120"/>
              </a:rPr>
              <a:t>(cont.)</a:t>
            </a:r>
          </a:p>
        </p:txBody>
      </p:sp>
      <p:sp>
        <p:nvSpPr>
          <p:cNvPr id="56323" name="Rectangle 3"/>
          <p:cNvSpPr>
            <a:spLocks noGrp="1" noChangeArrowheads="1"/>
          </p:cNvSpPr>
          <p:nvPr>
            <p:ph type="body" idx="1"/>
          </p:nvPr>
        </p:nvSpPr>
        <p:spPr/>
        <p:txBody>
          <a:bodyPr/>
          <a:lstStyle/>
          <a:p>
            <a:pPr lvl="1">
              <a:lnSpc>
                <a:spcPct val="120000"/>
              </a:lnSpc>
            </a:pPr>
            <a:r>
              <a:rPr lang="en-US" altLang="zh-TW" sz="1800"/>
              <a:t>A relation in 1NF can always be reduced to an equivalent collection of 2NF relations.</a:t>
            </a:r>
          </a:p>
          <a:p>
            <a:pPr lvl="1">
              <a:lnSpc>
                <a:spcPct val="120000"/>
              </a:lnSpc>
            </a:pPr>
            <a:r>
              <a:rPr lang="en-US" altLang="zh-TW" sz="1800"/>
              <a:t>The reduction process from 1NF to 2NF is </a:t>
            </a:r>
            <a:r>
              <a:rPr lang="en-US" altLang="zh-TW" sz="1800" i="1" u="sng"/>
              <a:t>non-loss</a:t>
            </a:r>
            <a:r>
              <a:rPr lang="en-US" altLang="zh-TW" sz="1800"/>
              <a:t> decomposition.</a:t>
            </a:r>
          </a:p>
          <a:p>
            <a:pPr lvl="2">
              <a:lnSpc>
                <a:spcPct val="120000"/>
              </a:lnSpc>
              <a:buFontTx/>
              <a:buNone/>
            </a:pPr>
            <a:r>
              <a:rPr lang="en-US" altLang="zh-TW" sz="1800"/>
              <a:t>	</a:t>
            </a:r>
            <a:r>
              <a:rPr lang="en-US" altLang="zh-TW" sz="1300" b="1" u="sng"/>
              <a:t>FIRST</a:t>
            </a:r>
            <a:r>
              <a:rPr lang="en-US" altLang="zh-TW" sz="1300"/>
              <a:t>(S#, STATUS, SCITY, P#, QTY)</a:t>
            </a:r>
          </a:p>
          <a:p>
            <a:pPr lvl="1">
              <a:lnSpc>
                <a:spcPct val="120000"/>
              </a:lnSpc>
              <a:buFont typeface="Wingdings" pitchFamily="2" charset="2"/>
              <a:buNone/>
            </a:pPr>
            <a:endParaRPr lang="en-US" altLang="zh-TW" sz="700"/>
          </a:p>
          <a:p>
            <a:pPr lvl="1">
              <a:lnSpc>
                <a:spcPct val="120000"/>
              </a:lnSpc>
              <a:buFont typeface="Wingdings" pitchFamily="2" charset="2"/>
              <a:buNone/>
            </a:pPr>
            <a:r>
              <a:rPr lang="en-US" altLang="zh-TW" sz="1400"/>
              <a:t>           projections                     natural joins</a:t>
            </a:r>
            <a:endParaRPr lang="en-US" altLang="zh-TW" sz="400"/>
          </a:p>
          <a:p>
            <a:pPr lvl="1">
              <a:lnSpc>
                <a:spcPct val="120000"/>
              </a:lnSpc>
              <a:buFont typeface="Wingdings" pitchFamily="2" charset="2"/>
              <a:buNone/>
            </a:pPr>
            <a:endParaRPr lang="en-US" altLang="zh-TW" sz="900"/>
          </a:p>
          <a:p>
            <a:pPr lvl="1">
              <a:lnSpc>
                <a:spcPct val="120000"/>
              </a:lnSpc>
              <a:buFont typeface="Wingdings" pitchFamily="2" charset="2"/>
              <a:buNone/>
            </a:pPr>
            <a:r>
              <a:rPr lang="en-US" altLang="zh-TW" sz="1400" b="1" u="sng"/>
              <a:t>SECOND</a:t>
            </a:r>
            <a:r>
              <a:rPr lang="en-US" altLang="zh-TW" sz="1400"/>
              <a:t>(S#, STATUS, CITY), </a:t>
            </a:r>
            <a:r>
              <a:rPr lang="en-US" altLang="zh-TW" sz="1400" b="1"/>
              <a:t>  </a:t>
            </a:r>
            <a:r>
              <a:rPr lang="en-US" altLang="zh-TW" sz="1400" b="1" u="sng"/>
              <a:t>SP</a:t>
            </a:r>
            <a:r>
              <a:rPr lang="en-US" altLang="zh-TW" sz="1400"/>
              <a:t>(S#,P#,QTY)</a:t>
            </a:r>
          </a:p>
          <a:p>
            <a:pPr lvl="1">
              <a:lnSpc>
                <a:spcPct val="120000"/>
              </a:lnSpc>
            </a:pPr>
            <a:r>
              <a:rPr lang="en-US" altLang="zh-TW" sz="1800"/>
              <a:t>The collection of 2NF relations </a:t>
            </a:r>
            <a:r>
              <a:rPr lang="en-US" altLang="zh-TW" sz="1800" u="sng"/>
              <a:t>may</a:t>
            </a:r>
            <a:r>
              <a:rPr lang="en-US" altLang="zh-TW" sz="1800"/>
              <a:t> contain “more” information than the equivalent 1NF relation. </a:t>
            </a:r>
          </a:p>
          <a:p>
            <a:pPr lvl="1">
              <a:spcBef>
                <a:spcPct val="0"/>
              </a:spcBef>
              <a:buFont typeface="Wingdings" pitchFamily="2" charset="2"/>
              <a:buNone/>
            </a:pPr>
            <a:r>
              <a:rPr lang="en-US" altLang="zh-TW"/>
              <a:t>   &lt;</a:t>
            </a:r>
            <a:r>
              <a:rPr lang="en-US" altLang="zh-TW" sz="1600"/>
              <a:t>e.g.</a:t>
            </a:r>
            <a:r>
              <a:rPr lang="en-US" altLang="zh-TW" sz="1800"/>
              <a:t>&gt;  </a:t>
            </a:r>
            <a:r>
              <a:rPr lang="en-US" altLang="zh-TW" sz="1600"/>
              <a:t>(S5, 30, Athens)</a:t>
            </a:r>
          </a:p>
          <a:p>
            <a:endParaRPr lang="en-US" altLang="zh-TW" sz="1800"/>
          </a:p>
        </p:txBody>
      </p:sp>
      <p:sp>
        <p:nvSpPr>
          <p:cNvPr id="56324" name="Line 4"/>
          <p:cNvSpPr>
            <a:spLocks noChangeShapeType="1"/>
          </p:cNvSpPr>
          <p:nvPr/>
        </p:nvSpPr>
        <p:spPr bwMode="auto">
          <a:xfrm>
            <a:off x="2286000" y="2773363"/>
            <a:ext cx="0" cy="4572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25" name="Line 5"/>
          <p:cNvSpPr>
            <a:spLocks noChangeShapeType="1"/>
          </p:cNvSpPr>
          <p:nvPr/>
        </p:nvSpPr>
        <p:spPr bwMode="auto">
          <a:xfrm>
            <a:off x="3124200" y="2697163"/>
            <a:ext cx="0" cy="457200"/>
          </a:xfrm>
          <a:prstGeom prst="line">
            <a:avLst/>
          </a:prstGeom>
          <a:noFill/>
          <a:ln w="127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26" name="Rectangle 6"/>
          <p:cNvSpPr>
            <a:spLocks noChangeArrowheads="1"/>
          </p:cNvSpPr>
          <p:nvPr/>
        </p:nvSpPr>
        <p:spPr bwMode="auto">
          <a:xfrm>
            <a:off x="4984750" y="3155950"/>
            <a:ext cx="485775"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2nd</a:t>
            </a:r>
          </a:p>
        </p:txBody>
      </p:sp>
      <p:sp>
        <p:nvSpPr>
          <p:cNvPr id="56327" name="Rectangle 7"/>
          <p:cNvSpPr>
            <a:spLocks noChangeArrowheads="1"/>
          </p:cNvSpPr>
          <p:nvPr/>
        </p:nvSpPr>
        <p:spPr bwMode="auto">
          <a:xfrm>
            <a:off x="5716588" y="3171825"/>
            <a:ext cx="40640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SP</a:t>
            </a:r>
          </a:p>
        </p:txBody>
      </p:sp>
      <p:grpSp>
        <p:nvGrpSpPr>
          <p:cNvPr id="56328" name="Group 8"/>
          <p:cNvGrpSpPr>
            <a:grpSpLocks/>
          </p:cNvGrpSpPr>
          <p:nvPr/>
        </p:nvGrpSpPr>
        <p:grpSpPr bwMode="auto">
          <a:xfrm>
            <a:off x="5365750" y="2413000"/>
            <a:ext cx="419100" cy="342900"/>
            <a:chOff x="3572" y="1933"/>
            <a:chExt cx="264" cy="216"/>
          </a:xfrm>
        </p:grpSpPr>
        <p:sp>
          <p:nvSpPr>
            <p:cNvPr id="56329" name="Rectangle 9"/>
            <p:cNvSpPr>
              <a:spLocks noChangeArrowheads="1"/>
            </p:cNvSpPr>
            <p:nvPr/>
          </p:nvSpPr>
          <p:spPr bwMode="auto">
            <a:xfrm>
              <a:off x="3572" y="1939"/>
              <a:ext cx="26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1st</a:t>
              </a:r>
            </a:p>
          </p:txBody>
        </p:sp>
        <p:sp>
          <p:nvSpPr>
            <p:cNvPr id="56330" name="Rectangle 10"/>
            <p:cNvSpPr>
              <a:spLocks noChangeArrowheads="1"/>
            </p:cNvSpPr>
            <p:nvPr/>
          </p:nvSpPr>
          <p:spPr bwMode="auto">
            <a:xfrm>
              <a:off x="3594" y="1933"/>
              <a:ext cx="223" cy="194"/>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6331" name="Rectangle 11"/>
          <p:cNvSpPr>
            <a:spLocks noChangeArrowheads="1"/>
          </p:cNvSpPr>
          <p:nvPr/>
        </p:nvSpPr>
        <p:spPr bwMode="auto">
          <a:xfrm>
            <a:off x="4989513" y="3160713"/>
            <a:ext cx="474662" cy="307975"/>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32" name="Rectangle 12"/>
          <p:cNvSpPr>
            <a:spLocks noChangeArrowheads="1"/>
          </p:cNvSpPr>
          <p:nvPr/>
        </p:nvSpPr>
        <p:spPr bwMode="auto">
          <a:xfrm>
            <a:off x="5705475" y="3160713"/>
            <a:ext cx="460375" cy="307975"/>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33" name="Line 13"/>
          <p:cNvSpPr>
            <a:spLocks noChangeShapeType="1"/>
          </p:cNvSpPr>
          <p:nvPr/>
        </p:nvSpPr>
        <p:spPr bwMode="auto">
          <a:xfrm flipH="1">
            <a:off x="5181600" y="2733675"/>
            <a:ext cx="433388" cy="420688"/>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34" name="Line 14"/>
          <p:cNvSpPr>
            <a:spLocks noChangeShapeType="1"/>
          </p:cNvSpPr>
          <p:nvPr/>
        </p:nvSpPr>
        <p:spPr bwMode="auto">
          <a:xfrm>
            <a:off x="5629275" y="2749550"/>
            <a:ext cx="314325" cy="404813"/>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3438144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4"/>
          <p:cNvSpPr>
            <a:spLocks noGrp="1"/>
          </p:cNvSpPr>
          <p:nvPr>
            <p:ph type="sldNum" sz="quarter" idx="11"/>
          </p:nvPr>
        </p:nvSpPr>
        <p:spPr/>
        <p:txBody>
          <a:bodyPr/>
          <a:lstStyle/>
          <a:p>
            <a:r>
              <a:rPr lang="en-US" altLang="zh-TW"/>
              <a:t>7-</a:t>
            </a:r>
            <a:fld id="{14870F46-9718-4D82-97EA-BFD9D13AFC77}" type="slidenum">
              <a:rPr lang="en-US" altLang="zh-TW"/>
              <a:pPr/>
              <a:t>24</a:t>
            </a:fld>
            <a:endParaRPr lang="en-US" altLang="zh-TW"/>
          </a:p>
        </p:txBody>
      </p:sp>
      <p:sp>
        <p:nvSpPr>
          <p:cNvPr id="57346" name="Rectangle 2"/>
          <p:cNvSpPr>
            <a:spLocks noGrp="1" noChangeArrowheads="1"/>
          </p:cNvSpPr>
          <p:nvPr>
            <p:ph type="title"/>
          </p:nvPr>
        </p:nvSpPr>
        <p:spPr/>
        <p:txBody>
          <a:bodyPr/>
          <a:lstStyle/>
          <a:p>
            <a:r>
              <a:rPr lang="en-US" altLang="zh-TW" sz="3200"/>
              <a:t>Problem: Update Anomalies in SECOND!</a:t>
            </a:r>
          </a:p>
        </p:txBody>
      </p:sp>
      <p:sp>
        <p:nvSpPr>
          <p:cNvPr id="57347" name="Rectangle 3"/>
          <p:cNvSpPr>
            <a:spLocks noGrp="1" noChangeArrowheads="1"/>
          </p:cNvSpPr>
          <p:nvPr>
            <p:ph type="body" idx="1"/>
          </p:nvPr>
        </p:nvSpPr>
        <p:spPr>
          <a:xfrm>
            <a:off x="457200" y="1143000"/>
            <a:ext cx="9080500" cy="4800600"/>
          </a:xfrm>
        </p:spPr>
        <p:txBody>
          <a:bodyPr/>
          <a:lstStyle/>
          <a:p>
            <a:pPr>
              <a:lnSpc>
                <a:spcPct val="120000"/>
              </a:lnSpc>
            </a:pPr>
            <a:endParaRPr lang="en-US" altLang="zh-TW" sz="900" i="1"/>
          </a:p>
          <a:p>
            <a:pPr lvl="2"/>
            <a:r>
              <a:rPr lang="en-US" altLang="zh-TW" sz="2000" b="1"/>
              <a:t>Update Anomalies </a:t>
            </a:r>
            <a:r>
              <a:rPr lang="en-US" altLang="zh-TW" sz="2000"/>
              <a:t>in </a:t>
            </a:r>
            <a:r>
              <a:rPr lang="en-US" altLang="zh-TW" sz="2000" b="1"/>
              <a:t>SECOND</a:t>
            </a:r>
            <a:endParaRPr lang="en-US" altLang="zh-TW" sz="1800" b="1"/>
          </a:p>
          <a:p>
            <a:pPr lvl="3">
              <a:buFontTx/>
              <a:buNone/>
            </a:pPr>
            <a:r>
              <a:rPr lang="en-US" altLang="zh-TW" sz="1600"/>
              <a:t>&lt;1&gt; UPDATE: if the status of London is changed from 20 </a:t>
            </a:r>
          </a:p>
          <a:p>
            <a:pPr lvl="3">
              <a:buFontTx/>
              <a:buNone/>
            </a:pPr>
            <a:r>
              <a:rPr lang="en-US" altLang="zh-TW" sz="1600"/>
              <a:t>        to 60, then two tuples must be updated </a:t>
            </a:r>
          </a:p>
          <a:p>
            <a:pPr lvl="3">
              <a:buFontTx/>
              <a:buNone/>
            </a:pPr>
            <a:r>
              <a:rPr lang="en-US" altLang="zh-TW" sz="1600"/>
              <a:t>&lt;2&gt; DELETE: delete supplier S5, then the fact "the</a:t>
            </a:r>
          </a:p>
          <a:p>
            <a:pPr lvl="3">
              <a:buFontTx/>
              <a:buNone/>
            </a:pPr>
            <a:r>
              <a:rPr lang="en-US" altLang="zh-TW" sz="1600"/>
              <a:t>       status of Athens is 30" is also deleted!</a:t>
            </a:r>
          </a:p>
          <a:p>
            <a:pPr lvl="3">
              <a:buFontTx/>
              <a:buNone/>
            </a:pPr>
            <a:r>
              <a:rPr lang="en-US" altLang="zh-TW" sz="1600"/>
              <a:t>&lt;3&gt;INSERT: cannot insert the fact "the status of Rome</a:t>
            </a:r>
          </a:p>
          <a:p>
            <a:pPr lvl="3">
              <a:buFontTx/>
              <a:buNone/>
            </a:pPr>
            <a:r>
              <a:rPr lang="en-US" altLang="zh-TW" sz="1600"/>
              <a:t>       is 50"!</a:t>
            </a:r>
          </a:p>
          <a:p>
            <a:pPr lvl="2">
              <a:buFontTx/>
              <a:buNone/>
            </a:pPr>
            <a:endParaRPr lang="en-US" altLang="zh-TW" sz="800" b="1"/>
          </a:p>
          <a:p>
            <a:pPr lvl="2"/>
            <a:r>
              <a:rPr lang="en-US" altLang="zh-TW" sz="2000" b="1"/>
              <a:t>Why:</a:t>
            </a:r>
          </a:p>
          <a:p>
            <a:pPr lvl="2">
              <a:lnSpc>
                <a:spcPct val="110000"/>
              </a:lnSpc>
              <a:buFontTx/>
              <a:buNone/>
            </a:pPr>
            <a:r>
              <a:rPr lang="en-US" altLang="zh-TW" sz="1600"/>
              <a:t>          S.S#                 S.STATUS</a:t>
            </a:r>
          </a:p>
          <a:p>
            <a:pPr lvl="2">
              <a:lnSpc>
                <a:spcPct val="90000"/>
              </a:lnSpc>
              <a:buFontTx/>
              <a:buNone/>
            </a:pPr>
            <a:r>
              <a:rPr lang="en-US" altLang="zh-TW" sz="1600"/>
              <a:t>          S.S#                 S. CITY</a:t>
            </a:r>
          </a:p>
          <a:p>
            <a:pPr lvl="2">
              <a:lnSpc>
                <a:spcPct val="70000"/>
              </a:lnSpc>
              <a:buFontTx/>
              <a:buNone/>
            </a:pPr>
            <a:r>
              <a:rPr lang="en-US" altLang="zh-TW" sz="1600"/>
              <a:t>          S.CITY            S.STATUS cause a </a:t>
            </a:r>
            <a:r>
              <a:rPr lang="en-US" altLang="zh-TW" sz="1600" u="sng"/>
              <a:t>transitive dependency</a:t>
            </a:r>
            <a:endParaRPr lang="en-US" altLang="zh-TW" sz="1600"/>
          </a:p>
          <a:p>
            <a:pPr lvl="2">
              <a:buFontTx/>
              <a:buNone/>
            </a:pPr>
            <a:endParaRPr lang="en-US" altLang="zh-TW" sz="1400"/>
          </a:p>
          <a:p>
            <a:endParaRPr lang="en-US" altLang="zh-TW" sz="2000"/>
          </a:p>
        </p:txBody>
      </p:sp>
      <p:sp>
        <p:nvSpPr>
          <p:cNvPr id="57349" name="Line 5"/>
          <p:cNvSpPr>
            <a:spLocks noChangeShapeType="1"/>
          </p:cNvSpPr>
          <p:nvPr/>
        </p:nvSpPr>
        <p:spPr bwMode="auto">
          <a:xfrm>
            <a:off x="2667000" y="4419600"/>
            <a:ext cx="4572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50" name="Line 6"/>
          <p:cNvSpPr>
            <a:spLocks noChangeShapeType="1"/>
          </p:cNvSpPr>
          <p:nvPr/>
        </p:nvSpPr>
        <p:spPr bwMode="auto">
          <a:xfrm>
            <a:off x="2667000" y="4648200"/>
            <a:ext cx="4572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7365" name="Group 21"/>
          <p:cNvGrpSpPr>
            <a:grpSpLocks/>
          </p:cNvGrpSpPr>
          <p:nvPr/>
        </p:nvGrpSpPr>
        <p:grpSpPr bwMode="auto">
          <a:xfrm>
            <a:off x="6934200" y="2514600"/>
            <a:ext cx="2511425" cy="1492250"/>
            <a:chOff x="960" y="2496"/>
            <a:chExt cx="1582" cy="940"/>
          </a:xfrm>
        </p:grpSpPr>
        <p:grpSp>
          <p:nvGrpSpPr>
            <p:cNvPr id="57366" name="Group 22"/>
            <p:cNvGrpSpPr>
              <a:grpSpLocks/>
            </p:cNvGrpSpPr>
            <p:nvPr/>
          </p:nvGrpSpPr>
          <p:grpSpPr bwMode="auto">
            <a:xfrm>
              <a:off x="1243" y="2713"/>
              <a:ext cx="998" cy="723"/>
              <a:chOff x="508" y="5148"/>
              <a:chExt cx="892" cy="612"/>
            </a:xfrm>
          </p:grpSpPr>
          <p:sp>
            <p:nvSpPr>
              <p:cNvPr id="57367" name="Rectangle 23"/>
              <p:cNvSpPr>
                <a:spLocks noChangeArrowheads="1"/>
              </p:cNvSpPr>
              <p:nvPr/>
            </p:nvSpPr>
            <p:spPr bwMode="auto">
              <a:xfrm>
                <a:off x="514" y="5148"/>
                <a:ext cx="886"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200">
                    <a:solidFill>
                      <a:schemeClr val="accent2"/>
                    </a:solidFill>
                    <a:latin typeface="Times New Roman" charset="0"/>
                    <a:ea typeface="新細明體" charset="-120"/>
                  </a:rPr>
                  <a:t>S#  STATUS   CITY       </a:t>
                </a:r>
              </a:p>
              <a:p>
                <a:pPr algn="l" eaLnBrk="0" hangingPunct="0">
                  <a:lnSpc>
                    <a:spcPct val="60000"/>
                  </a:lnSpc>
                </a:pPr>
                <a:endParaRPr lang="en-US" altLang="zh-TW" sz="1200">
                  <a:solidFill>
                    <a:schemeClr val="accent2"/>
                  </a:solidFill>
                  <a:latin typeface="Times New Roman" charset="0"/>
                  <a:ea typeface="新細明體" charset="-120"/>
                </a:endParaRPr>
              </a:p>
              <a:p>
                <a:pPr algn="l" eaLnBrk="0" hangingPunct="0"/>
                <a:r>
                  <a:rPr lang="en-US" altLang="zh-TW" sz="1200">
                    <a:solidFill>
                      <a:schemeClr val="accent2"/>
                    </a:solidFill>
                    <a:latin typeface="Times New Roman" charset="0"/>
                    <a:ea typeface="新細明體" charset="-120"/>
                  </a:rPr>
                  <a:t>S1      </a:t>
                </a:r>
                <a:r>
                  <a:rPr lang="en-US" altLang="zh-TW" sz="1200" u="sng">
                    <a:solidFill>
                      <a:schemeClr val="accent2"/>
                    </a:solidFill>
                    <a:latin typeface="Times New Roman" charset="0"/>
                    <a:ea typeface="新細明體" charset="-120"/>
                  </a:rPr>
                  <a:t> 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 London </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S2       10          Paris          </a:t>
                </a:r>
              </a:p>
              <a:p>
                <a:pPr algn="l" eaLnBrk="0" hangingPunct="0">
                  <a:lnSpc>
                    <a:spcPct val="80000"/>
                  </a:lnSpc>
                </a:pPr>
                <a:r>
                  <a:rPr lang="en-US" altLang="zh-TW" sz="1200">
                    <a:solidFill>
                      <a:schemeClr val="accent2"/>
                    </a:solidFill>
                    <a:latin typeface="Times New Roman" charset="0"/>
                    <a:ea typeface="新細明體" charset="-120"/>
                  </a:rPr>
                  <a:t>S3       10          Paris            </a:t>
                </a:r>
              </a:p>
              <a:p>
                <a:pPr algn="l" eaLnBrk="0" hangingPunct="0">
                  <a:lnSpc>
                    <a:spcPct val="80000"/>
                  </a:lnSpc>
                </a:pPr>
                <a:r>
                  <a:rPr lang="en-US" altLang="zh-TW" sz="1200">
                    <a:solidFill>
                      <a:schemeClr val="accent2"/>
                    </a:solidFill>
                    <a:latin typeface="Times New Roman" charset="0"/>
                    <a:ea typeface="新細明體" charset="-120"/>
                  </a:rPr>
                  <a:t>S4       </a:t>
                </a:r>
                <a:r>
                  <a:rPr lang="en-US" altLang="zh-TW" sz="1200" u="sng">
                    <a:solidFill>
                      <a:schemeClr val="accent2"/>
                    </a:solidFill>
                    <a:latin typeface="Times New Roman" charset="0"/>
                    <a:ea typeface="新細明體" charset="-120"/>
                  </a:rPr>
                  <a:t>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London  </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S5       30          Athens      </a:t>
                </a:r>
              </a:p>
            </p:txBody>
          </p:sp>
          <p:grpSp>
            <p:nvGrpSpPr>
              <p:cNvPr id="57368" name="Group 24"/>
              <p:cNvGrpSpPr>
                <a:grpSpLocks/>
              </p:cNvGrpSpPr>
              <p:nvPr/>
            </p:nvGrpSpPr>
            <p:grpSpPr bwMode="auto">
              <a:xfrm>
                <a:off x="686" y="5152"/>
                <a:ext cx="345" cy="608"/>
                <a:chOff x="686" y="5153"/>
                <a:chExt cx="345" cy="682"/>
              </a:xfrm>
            </p:grpSpPr>
            <p:sp>
              <p:nvSpPr>
                <p:cNvPr id="57369" name="Line 25"/>
                <p:cNvSpPr>
                  <a:spLocks noChangeShapeType="1"/>
                </p:cNvSpPr>
                <p:nvPr/>
              </p:nvSpPr>
              <p:spPr bwMode="auto">
                <a:xfrm>
                  <a:off x="686"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70" name="Line 26"/>
                <p:cNvSpPr>
                  <a:spLocks noChangeShapeType="1"/>
                </p:cNvSpPr>
                <p:nvPr/>
              </p:nvSpPr>
              <p:spPr bwMode="auto">
                <a:xfrm>
                  <a:off x="1031"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7371" name="Line 27"/>
              <p:cNvSpPr>
                <a:spLocks noChangeShapeType="1"/>
              </p:cNvSpPr>
              <p:nvPr/>
            </p:nvSpPr>
            <p:spPr bwMode="auto">
              <a:xfrm>
                <a:off x="508" y="5301"/>
                <a:ext cx="88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7372" name="Rectangle 28"/>
            <p:cNvSpPr>
              <a:spLocks noChangeArrowheads="1"/>
            </p:cNvSpPr>
            <p:nvPr/>
          </p:nvSpPr>
          <p:spPr bwMode="auto">
            <a:xfrm>
              <a:off x="960" y="2496"/>
              <a:ext cx="158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b="1">
                  <a:solidFill>
                    <a:schemeClr val="accent2"/>
                  </a:solidFill>
                  <a:latin typeface="Times New Roman" charset="0"/>
                  <a:ea typeface="新細明體" charset="-120"/>
                </a:rPr>
                <a:t>        </a:t>
              </a:r>
              <a:r>
                <a:rPr lang="en-US" altLang="zh-TW" sz="1600" b="1">
                  <a:solidFill>
                    <a:schemeClr val="accent2"/>
                  </a:solidFill>
                  <a:latin typeface="Times New Roman" charset="0"/>
                  <a:ea typeface="新細明體" charset="-120"/>
                </a:rPr>
                <a:t>SECOND</a:t>
              </a:r>
              <a:r>
                <a:rPr lang="en-US" altLang="zh-TW" sz="1400" b="1">
                  <a:solidFill>
                    <a:schemeClr val="accent2"/>
                  </a:solidFill>
                  <a:latin typeface="Times New Roman" charset="0"/>
                  <a:ea typeface="新細明體" charset="-120"/>
                </a:rPr>
                <a:t> </a:t>
              </a:r>
              <a:r>
                <a:rPr lang="en-US" altLang="zh-TW" sz="1400">
                  <a:solidFill>
                    <a:schemeClr val="accent2"/>
                  </a:solidFill>
                  <a:latin typeface="Times New Roman" charset="0"/>
                  <a:ea typeface="新細明體" charset="-120"/>
                </a:rPr>
                <a:t>(in 2NF)</a:t>
              </a:r>
            </a:p>
          </p:txBody>
        </p:sp>
      </p:grpSp>
      <p:grpSp>
        <p:nvGrpSpPr>
          <p:cNvPr id="57373" name="Group 29"/>
          <p:cNvGrpSpPr>
            <a:grpSpLocks/>
          </p:cNvGrpSpPr>
          <p:nvPr/>
        </p:nvGrpSpPr>
        <p:grpSpPr bwMode="auto">
          <a:xfrm>
            <a:off x="4648200" y="4800600"/>
            <a:ext cx="4733925" cy="1243013"/>
            <a:chOff x="2154" y="951"/>
            <a:chExt cx="2982" cy="783"/>
          </a:xfrm>
        </p:grpSpPr>
        <p:grpSp>
          <p:nvGrpSpPr>
            <p:cNvPr id="57374" name="Group 30"/>
            <p:cNvGrpSpPr>
              <a:grpSpLocks/>
            </p:cNvGrpSpPr>
            <p:nvPr/>
          </p:nvGrpSpPr>
          <p:grpSpPr bwMode="auto">
            <a:xfrm>
              <a:off x="2154" y="1190"/>
              <a:ext cx="1553" cy="544"/>
              <a:chOff x="1194" y="3167"/>
              <a:chExt cx="1553" cy="544"/>
            </a:xfrm>
          </p:grpSpPr>
          <p:sp>
            <p:nvSpPr>
              <p:cNvPr id="57375" name="Rectangle 31"/>
              <p:cNvSpPr>
                <a:spLocks noChangeArrowheads="1"/>
              </p:cNvSpPr>
              <p:nvPr/>
            </p:nvSpPr>
            <p:spPr bwMode="auto">
              <a:xfrm>
                <a:off x="1194" y="3385"/>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a:t>
                </a:r>
              </a:p>
            </p:txBody>
          </p:sp>
          <p:sp>
            <p:nvSpPr>
              <p:cNvPr id="57376" name="Rectangle 32"/>
              <p:cNvSpPr>
                <a:spLocks noChangeArrowheads="1"/>
              </p:cNvSpPr>
              <p:nvPr/>
            </p:nvSpPr>
            <p:spPr bwMode="auto">
              <a:xfrm>
                <a:off x="2199" y="3554"/>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CITY</a:t>
                </a:r>
              </a:p>
            </p:txBody>
          </p:sp>
          <p:sp>
            <p:nvSpPr>
              <p:cNvPr id="57377" name="Rectangle 33"/>
              <p:cNvSpPr>
                <a:spLocks noChangeArrowheads="1"/>
              </p:cNvSpPr>
              <p:nvPr/>
            </p:nvSpPr>
            <p:spPr bwMode="auto">
              <a:xfrm>
                <a:off x="2198" y="3167"/>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STATUS</a:t>
                </a:r>
              </a:p>
            </p:txBody>
          </p:sp>
          <p:sp>
            <p:nvSpPr>
              <p:cNvPr id="57378" name="Line 34"/>
              <p:cNvSpPr>
                <a:spLocks noChangeShapeType="1"/>
              </p:cNvSpPr>
              <p:nvPr/>
            </p:nvSpPr>
            <p:spPr bwMode="auto">
              <a:xfrm>
                <a:off x="1747" y="3495"/>
                <a:ext cx="430" cy="13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79" name="Line 35"/>
              <p:cNvSpPr>
                <a:spLocks noChangeShapeType="1"/>
              </p:cNvSpPr>
              <p:nvPr/>
            </p:nvSpPr>
            <p:spPr bwMode="auto">
              <a:xfrm flipV="1">
                <a:off x="1755" y="3248"/>
                <a:ext cx="418" cy="18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80" name="Line 36"/>
              <p:cNvSpPr>
                <a:spLocks noChangeShapeType="1"/>
              </p:cNvSpPr>
              <p:nvPr/>
            </p:nvSpPr>
            <p:spPr bwMode="auto">
              <a:xfrm flipV="1">
                <a:off x="2456" y="3324"/>
                <a:ext cx="0" cy="234"/>
              </a:xfrm>
              <a:prstGeom prst="line">
                <a:avLst/>
              </a:prstGeom>
              <a:noFill/>
              <a:ln w="12700">
                <a:solidFill>
                  <a:schemeClr val="accent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7381" name="Text Box 37"/>
            <p:cNvSpPr txBox="1">
              <a:spLocks noChangeArrowheads="1"/>
            </p:cNvSpPr>
            <p:nvPr/>
          </p:nvSpPr>
          <p:spPr bwMode="auto">
            <a:xfrm>
              <a:off x="3792" y="951"/>
              <a:ext cx="1344" cy="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en-US" altLang="zh-TW" sz="1600">
                  <a:latin typeface="Times New Roman" charset="0"/>
                  <a:ea typeface="新細明體" charset="-120"/>
                </a:rPr>
                <a:t>FD:</a:t>
              </a:r>
            </a:p>
            <a:p>
              <a:pPr algn="l" eaLnBrk="0" hangingPunct="0">
                <a:spcBef>
                  <a:spcPct val="20000"/>
                </a:spcBef>
              </a:pPr>
              <a:r>
                <a:rPr lang="en-US" altLang="zh-TW" sz="1600">
                  <a:latin typeface="Times New Roman" charset="0"/>
                  <a:ea typeface="新細明體" charset="-120"/>
                </a:rPr>
                <a:t>1. S#       STATUS</a:t>
              </a:r>
            </a:p>
            <a:p>
              <a:pPr algn="l" eaLnBrk="0" hangingPunct="0">
                <a:spcBef>
                  <a:spcPct val="20000"/>
                </a:spcBef>
              </a:pPr>
              <a:r>
                <a:rPr lang="en-US" altLang="zh-TW" sz="1600">
                  <a:latin typeface="Times New Roman" charset="0"/>
                  <a:ea typeface="新細明體" charset="-120"/>
                </a:rPr>
                <a:t>2. S#       CITY</a:t>
              </a:r>
            </a:p>
            <a:p>
              <a:pPr algn="l" eaLnBrk="0" hangingPunct="0">
                <a:spcBef>
                  <a:spcPct val="20000"/>
                </a:spcBef>
              </a:pPr>
              <a:r>
                <a:rPr lang="en-US" altLang="zh-TW" sz="1600">
                  <a:latin typeface="Times New Roman" charset="0"/>
                  <a:ea typeface="新細明體" charset="-120"/>
                </a:rPr>
                <a:t>3. CITY       STATUS</a:t>
              </a:r>
            </a:p>
          </p:txBody>
        </p:sp>
        <p:sp>
          <p:nvSpPr>
            <p:cNvPr id="57382" name="Line 38"/>
            <p:cNvSpPr>
              <a:spLocks noChangeShapeType="1"/>
            </p:cNvSpPr>
            <p:nvPr/>
          </p:nvSpPr>
          <p:spPr bwMode="auto">
            <a:xfrm>
              <a:off x="4176" y="1239"/>
              <a:ext cx="144"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83" name="Line 39"/>
            <p:cNvSpPr>
              <a:spLocks noChangeShapeType="1"/>
            </p:cNvSpPr>
            <p:nvPr/>
          </p:nvSpPr>
          <p:spPr bwMode="auto">
            <a:xfrm>
              <a:off x="4176" y="1431"/>
              <a:ext cx="144"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84" name="Line 40"/>
            <p:cNvSpPr>
              <a:spLocks noChangeShapeType="1"/>
            </p:cNvSpPr>
            <p:nvPr/>
          </p:nvSpPr>
          <p:spPr bwMode="auto">
            <a:xfrm>
              <a:off x="4320" y="1623"/>
              <a:ext cx="144"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7385" name="Line 41"/>
          <p:cNvSpPr>
            <a:spLocks noChangeShapeType="1"/>
          </p:cNvSpPr>
          <p:nvPr/>
        </p:nvSpPr>
        <p:spPr bwMode="auto">
          <a:xfrm>
            <a:off x="2667000" y="4191000"/>
            <a:ext cx="4572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713820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p:txBody>
          <a:bodyPr/>
          <a:lstStyle/>
          <a:p>
            <a:r>
              <a:rPr lang="en-US" altLang="zh-TW"/>
              <a:t>7-</a:t>
            </a:r>
            <a:fld id="{F2C7A00E-5F38-4B1A-8533-D82499654F68}" type="slidenum">
              <a:rPr lang="en-US" altLang="zh-TW"/>
              <a:pPr/>
              <a:t>25</a:t>
            </a:fld>
            <a:endParaRPr lang="en-US" altLang="zh-TW"/>
          </a:p>
        </p:txBody>
      </p:sp>
      <p:sp>
        <p:nvSpPr>
          <p:cNvPr id="44036" name="Rectangle 4"/>
          <p:cNvSpPr>
            <a:spLocks noGrp="1" noChangeArrowheads="1"/>
          </p:cNvSpPr>
          <p:nvPr>
            <p:ph type="ctrTitle"/>
          </p:nvPr>
        </p:nvSpPr>
        <p:spPr>
          <a:xfrm>
            <a:off x="632520" y="2636912"/>
            <a:ext cx="8420100" cy="1143000"/>
          </a:xfrm>
        </p:spPr>
        <p:txBody>
          <a:bodyPr/>
          <a:lstStyle/>
          <a:p>
            <a:r>
              <a:rPr lang="en-US" altLang="zh-TW" sz="3600" dirty="0" smtClean="0"/>
              <a:t>7.5  Third Normal</a:t>
            </a:r>
            <a:r>
              <a:rPr lang="en-US" altLang="zh-TW" sz="3600" dirty="0"/>
              <a:t> </a:t>
            </a:r>
            <a:r>
              <a:rPr lang="en-US" altLang="zh-TW" sz="3600" dirty="0" smtClean="0"/>
              <a:t>Form (3NF</a:t>
            </a:r>
            <a:r>
              <a:rPr lang="en-US" altLang="zh-TW" sz="3600" dirty="0"/>
              <a:t>)</a:t>
            </a:r>
          </a:p>
        </p:txBody>
      </p:sp>
      <p:sp>
        <p:nvSpPr>
          <p:cNvPr id="2" name="頁尾版面配置區 1"/>
          <p:cNvSpPr>
            <a:spLocks noGrp="1"/>
          </p:cNvSpPr>
          <p:nvPr>
            <p:ph type="ftr" sz="quarter" idx="3"/>
          </p:nvPr>
        </p:nvSpPr>
        <p:spPr/>
        <p:txBody>
          <a:bodyPr/>
          <a:lstStyle/>
          <a:p>
            <a:r>
              <a:rPr lang="en-US" altLang="zh-TW" smtClean="0"/>
              <a:t>Unit 7   Normalization</a:t>
            </a:r>
            <a:endParaRPr lang="en-US" altLang="zh-TW" dirty="0" smtClean="0"/>
          </a:p>
        </p:txBody>
      </p:sp>
      <p:grpSp>
        <p:nvGrpSpPr>
          <p:cNvPr id="6" name="Group 26"/>
          <p:cNvGrpSpPr>
            <a:grpSpLocks/>
          </p:cNvGrpSpPr>
          <p:nvPr/>
        </p:nvGrpSpPr>
        <p:grpSpPr bwMode="auto">
          <a:xfrm>
            <a:off x="1208584" y="4365104"/>
            <a:ext cx="2740025" cy="1600200"/>
            <a:chOff x="979" y="2510"/>
            <a:chExt cx="1582" cy="892"/>
          </a:xfrm>
        </p:grpSpPr>
        <p:grpSp>
          <p:nvGrpSpPr>
            <p:cNvPr id="7" name="Group 27"/>
            <p:cNvGrpSpPr>
              <a:grpSpLocks/>
            </p:cNvGrpSpPr>
            <p:nvPr/>
          </p:nvGrpSpPr>
          <p:grpSpPr bwMode="auto">
            <a:xfrm>
              <a:off x="1262" y="2679"/>
              <a:ext cx="998" cy="723"/>
              <a:chOff x="508" y="5148"/>
              <a:chExt cx="892" cy="612"/>
            </a:xfrm>
          </p:grpSpPr>
          <p:sp>
            <p:nvSpPr>
              <p:cNvPr id="9" name="Rectangle 28"/>
              <p:cNvSpPr>
                <a:spLocks noChangeArrowheads="1"/>
              </p:cNvSpPr>
              <p:nvPr/>
            </p:nvSpPr>
            <p:spPr bwMode="auto">
              <a:xfrm>
                <a:off x="514" y="5148"/>
                <a:ext cx="886"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200">
                    <a:solidFill>
                      <a:schemeClr val="accent2"/>
                    </a:solidFill>
                    <a:latin typeface="Times New Roman" charset="0"/>
                    <a:ea typeface="新細明體" charset="-120"/>
                  </a:rPr>
                  <a:t>S#   STATUS   CITY       </a:t>
                </a:r>
              </a:p>
              <a:p>
                <a:pPr algn="l" eaLnBrk="0" hangingPunct="0">
                  <a:lnSpc>
                    <a:spcPct val="60000"/>
                  </a:lnSpc>
                </a:pPr>
                <a:endParaRPr lang="en-US" altLang="zh-TW" sz="1200">
                  <a:solidFill>
                    <a:schemeClr val="accent2"/>
                  </a:solidFill>
                  <a:latin typeface="Times New Roman" charset="0"/>
                  <a:ea typeface="新細明體" charset="-120"/>
                </a:endParaRPr>
              </a:p>
              <a:p>
                <a:pPr algn="l" eaLnBrk="0" hangingPunct="0"/>
                <a:r>
                  <a:rPr lang="en-US" altLang="zh-TW" sz="1200">
                    <a:solidFill>
                      <a:schemeClr val="accent2"/>
                    </a:solidFill>
                    <a:latin typeface="Times New Roman" charset="0"/>
                    <a:ea typeface="新細明體" charset="-120"/>
                  </a:rPr>
                  <a:t>S1      </a:t>
                </a:r>
                <a:r>
                  <a:rPr lang="en-US" altLang="zh-TW" sz="1200" u="sng">
                    <a:solidFill>
                      <a:schemeClr val="accent2"/>
                    </a:solidFill>
                    <a:latin typeface="Times New Roman" charset="0"/>
                    <a:ea typeface="新細明體" charset="-120"/>
                  </a:rPr>
                  <a:t> </a:t>
                </a:r>
                <a:r>
                  <a:rPr lang="en-US" altLang="zh-TW" sz="1200">
                    <a:solidFill>
                      <a:schemeClr val="accent2"/>
                    </a:solidFill>
                    <a:latin typeface="Times New Roman" charset="0"/>
                    <a:ea typeface="新細明體" charset="-120"/>
                  </a:rPr>
                  <a:t>20          London      </a:t>
                </a:r>
              </a:p>
              <a:p>
                <a:pPr algn="l" eaLnBrk="0" hangingPunct="0">
                  <a:lnSpc>
                    <a:spcPct val="90000"/>
                  </a:lnSpc>
                </a:pPr>
                <a:r>
                  <a:rPr lang="en-US" altLang="zh-TW" sz="1200">
                    <a:solidFill>
                      <a:schemeClr val="accent2"/>
                    </a:solidFill>
                    <a:latin typeface="Times New Roman" charset="0"/>
                    <a:ea typeface="新細明體" charset="-120"/>
                  </a:rPr>
                  <a:t>S2       10          Paris          </a:t>
                </a:r>
              </a:p>
              <a:p>
                <a:pPr algn="l" eaLnBrk="0" hangingPunct="0">
                  <a:lnSpc>
                    <a:spcPct val="90000"/>
                  </a:lnSpc>
                </a:pPr>
                <a:r>
                  <a:rPr lang="en-US" altLang="zh-TW" sz="1200">
                    <a:solidFill>
                      <a:schemeClr val="accent2"/>
                    </a:solidFill>
                    <a:latin typeface="Times New Roman" charset="0"/>
                    <a:ea typeface="新細明體" charset="-120"/>
                  </a:rPr>
                  <a:t>S3       10          Paris            </a:t>
                </a:r>
              </a:p>
              <a:p>
                <a:pPr algn="l" eaLnBrk="0" hangingPunct="0">
                  <a:lnSpc>
                    <a:spcPct val="90000"/>
                  </a:lnSpc>
                </a:pPr>
                <a:r>
                  <a:rPr lang="en-US" altLang="zh-TW" sz="1200">
                    <a:solidFill>
                      <a:schemeClr val="accent2"/>
                    </a:solidFill>
                    <a:latin typeface="Times New Roman" charset="0"/>
                    <a:ea typeface="新細明體" charset="-120"/>
                  </a:rPr>
                  <a:t>S4       20          London              </a:t>
                </a:r>
              </a:p>
              <a:p>
                <a:pPr algn="l" eaLnBrk="0" hangingPunct="0">
                  <a:lnSpc>
                    <a:spcPct val="90000"/>
                  </a:lnSpc>
                </a:pPr>
                <a:r>
                  <a:rPr lang="en-US" altLang="zh-TW" sz="1200">
                    <a:solidFill>
                      <a:schemeClr val="accent2"/>
                    </a:solidFill>
                    <a:latin typeface="Times New Roman" charset="0"/>
                    <a:ea typeface="新細明體" charset="-120"/>
                  </a:rPr>
                  <a:t>S5       30          Athens      </a:t>
                </a:r>
              </a:p>
            </p:txBody>
          </p:sp>
          <p:grpSp>
            <p:nvGrpSpPr>
              <p:cNvPr id="10" name="Group 29"/>
              <p:cNvGrpSpPr>
                <a:grpSpLocks/>
              </p:cNvGrpSpPr>
              <p:nvPr/>
            </p:nvGrpSpPr>
            <p:grpSpPr bwMode="auto">
              <a:xfrm>
                <a:off x="686" y="5152"/>
                <a:ext cx="345" cy="608"/>
                <a:chOff x="686" y="5153"/>
                <a:chExt cx="345" cy="682"/>
              </a:xfrm>
            </p:grpSpPr>
            <p:sp>
              <p:nvSpPr>
                <p:cNvPr id="12" name="Line 30"/>
                <p:cNvSpPr>
                  <a:spLocks noChangeShapeType="1"/>
                </p:cNvSpPr>
                <p:nvPr/>
              </p:nvSpPr>
              <p:spPr bwMode="auto">
                <a:xfrm>
                  <a:off x="686"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31"/>
                <p:cNvSpPr>
                  <a:spLocks noChangeShapeType="1"/>
                </p:cNvSpPr>
                <p:nvPr/>
              </p:nvSpPr>
              <p:spPr bwMode="auto">
                <a:xfrm>
                  <a:off x="1031"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1" name="Line 32"/>
              <p:cNvSpPr>
                <a:spLocks noChangeShapeType="1"/>
              </p:cNvSpPr>
              <p:nvPr/>
            </p:nvSpPr>
            <p:spPr bwMode="auto">
              <a:xfrm>
                <a:off x="508" y="5301"/>
                <a:ext cx="88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8" name="Rectangle 33"/>
            <p:cNvSpPr>
              <a:spLocks noChangeArrowheads="1"/>
            </p:cNvSpPr>
            <p:nvPr/>
          </p:nvSpPr>
          <p:spPr bwMode="auto">
            <a:xfrm>
              <a:off x="979" y="2510"/>
              <a:ext cx="1582" cy="1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200">
                  <a:solidFill>
                    <a:schemeClr val="accent2"/>
                  </a:solidFill>
                  <a:latin typeface="Times New Roman" charset="0"/>
                  <a:ea typeface="新細明體" charset="-120"/>
                </a:rPr>
                <a:t>           </a:t>
              </a:r>
              <a:r>
                <a:rPr lang="en-US" altLang="zh-TW" sz="1400" b="1">
                  <a:solidFill>
                    <a:schemeClr val="accent2"/>
                  </a:solidFill>
                  <a:latin typeface="Times New Roman" charset="0"/>
                  <a:ea typeface="新細明體" charset="-120"/>
                </a:rPr>
                <a:t>SECOND</a:t>
              </a:r>
              <a:r>
                <a:rPr lang="en-US" altLang="zh-TW" sz="1200">
                  <a:solidFill>
                    <a:schemeClr val="accent2"/>
                  </a:solidFill>
                  <a:latin typeface="Times New Roman" charset="0"/>
                  <a:ea typeface="新細明體" charset="-120"/>
                </a:rPr>
                <a:t> </a:t>
              </a:r>
            </a:p>
          </p:txBody>
        </p:sp>
      </p:grpSp>
      <p:sp>
        <p:nvSpPr>
          <p:cNvPr id="14" name="AutoShape 94"/>
          <p:cNvSpPr>
            <a:spLocks noChangeArrowheads="1"/>
          </p:cNvSpPr>
          <p:nvPr/>
        </p:nvSpPr>
        <p:spPr bwMode="auto">
          <a:xfrm>
            <a:off x="3904116" y="4971529"/>
            <a:ext cx="609600" cy="533400"/>
          </a:xfrm>
          <a:prstGeom prst="rightArrow">
            <a:avLst>
              <a:gd name="adj1" fmla="val 50000"/>
              <a:gd name="adj2" fmla="val 2857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0" anchor="ctr"/>
          <a:lstStyle/>
          <a:p>
            <a:endParaRPr lang="zh-TW" altLang="en-US"/>
          </a:p>
        </p:txBody>
      </p:sp>
      <p:grpSp>
        <p:nvGrpSpPr>
          <p:cNvPr id="15" name="Group 24"/>
          <p:cNvGrpSpPr>
            <a:grpSpLocks/>
          </p:cNvGrpSpPr>
          <p:nvPr/>
        </p:nvGrpSpPr>
        <p:grpSpPr bwMode="auto">
          <a:xfrm>
            <a:off x="4695156" y="4365104"/>
            <a:ext cx="2141538" cy="1520825"/>
            <a:chOff x="3547" y="1154"/>
            <a:chExt cx="1349" cy="958"/>
          </a:xfrm>
        </p:grpSpPr>
        <p:grpSp>
          <p:nvGrpSpPr>
            <p:cNvPr id="16" name="Group 13"/>
            <p:cNvGrpSpPr>
              <a:grpSpLocks/>
            </p:cNvGrpSpPr>
            <p:nvPr/>
          </p:nvGrpSpPr>
          <p:grpSpPr bwMode="auto">
            <a:xfrm>
              <a:off x="3744" y="1392"/>
              <a:ext cx="816" cy="720"/>
              <a:chOff x="768" y="4896"/>
              <a:chExt cx="816" cy="720"/>
            </a:xfrm>
          </p:grpSpPr>
          <p:sp>
            <p:nvSpPr>
              <p:cNvPr id="19" name="Rectangle 14"/>
              <p:cNvSpPr>
                <a:spLocks noChangeArrowheads="1"/>
              </p:cNvSpPr>
              <p:nvPr/>
            </p:nvSpPr>
            <p:spPr bwMode="auto">
              <a:xfrm>
                <a:off x="768" y="4896"/>
                <a:ext cx="816"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70000"/>
                  </a:lnSpc>
                  <a:spcAft>
                    <a:spcPct val="50000"/>
                  </a:spcAft>
                </a:pPr>
                <a:r>
                  <a:rPr lang="en-US" altLang="zh-TW" sz="1400">
                    <a:solidFill>
                      <a:schemeClr val="accent2"/>
                    </a:solidFill>
                    <a:latin typeface="Times New Roman" charset="0"/>
                    <a:ea typeface="新細明體" charset="-120"/>
                  </a:rPr>
                  <a:t> S#     CITY       </a:t>
                </a:r>
              </a:p>
              <a:p>
                <a:pPr algn="l" eaLnBrk="0" hangingPunct="0">
                  <a:lnSpc>
                    <a:spcPct val="60000"/>
                  </a:lnSpc>
                </a:pPr>
                <a:r>
                  <a:rPr lang="en-US" altLang="zh-TW" sz="1400">
                    <a:solidFill>
                      <a:schemeClr val="accent2"/>
                    </a:solidFill>
                    <a:latin typeface="Times New Roman" charset="0"/>
                    <a:ea typeface="新細明體" charset="-120"/>
                  </a:rPr>
                  <a:t>  S1    London      </a:t>
                </a:r>
              </a:p>
              <a:p>
                <a:pPr algn="l" eaLnBrk="0" hangingPunct="0">
                  <a:lnSpc>
                    <a:spcPct val="80000"/>
                  </a:lnSpc>
                </a:pPr>
                <a:r>
                  <a:rPr lang="en-US" altLang="zh-TW" sz="1400">
                    <a:solidFill>
                      <a:schemeClr val="accent2"/>
                    </a:solidFill>
                    <a:latin typeface="Times New Roman" charset="0"/>
                    <a:ea typeface="新細明體" charset="-120"/>
                  </a:rPr>
                  <a:t>  S2    Paris          </a:t>
                </a:r>
              </a:p>
              <a:p>
                <a:pPr algn="l" eaLnBrk="0" hangingPunct="0">
                  <a:lnSpc>
                    <a:spcPct val="80000"/>
                  </a:lnSpc>
                </a:pPr>
                <a:r>
                  <a:rPr lang="en-US" altLang="zh-TW" sz="1400">
                    <a:solidFill>
                      <a:schemeClr val="accent2"/>
                    </a:solidFill>
                    <a:latin typeface="Times New Roman" charset="0"/>
                    <a:ea typeface="新細明體" charset="-120"/>
                  </a:rPr>
                  <a:t>  S3    Paris            </a:t>
                </a:r>
              </a:p>
              <a:p>
                <a:pPr algn="l" eaLnBrk="0" hangingPunct="0">
                  <a:lnSpc>
                    <a:spcPct val="80000"/>
                  </a:lnSpc>
                </a:pPr>
                <a:r>
                  <a:rPr lang="en-US" altLang="zh-TW" sz="1400">
                    <a:solidFill>
                      <a:schemeClr val="accent2"/>
                    </a:solidFill>
                    <a:latin typeface="Times New Roman" charset="0"/>
                    <a:ea typeface="新細明體" charset="-120"/>
                  </a:rPr>
                  <a:t>  S4    London              </a:t>
                </a:r>
              </a:p>
              <a:p>
                <a:pPr algn="l" eaLnBrk="0" hangingPunct="0">
                  <a:lnSpc>
                    <a:spcPct val="80000"/>
                  </a:lnSpc>
                </a:pPr>
                <a:r>
                  <a:rPr lang="en-US" altLang="zh-TW" sz="1400">
                    <a:solidFill>
                      <a:schemeClr val="accent2"/>
                    </a:solidFill>
                    <a:latin typeface="Times New Roman" charset="0"/>
                    <a:ea typeface="新細明體" charset="-120"/>
                  </a:rPr>
                  <a:t>  S5    Athens      </a:t>
                </a:r>
              </a:p>
            </p:txBody>
          </p:sp>
          <p:sp>
            <p:nvSpPr>
              <p:cNvPr id="20" name="Line 15"/>
              <p:cNvSpPr>
                <a:spLocks noChangeShapeType="1"/>
              </p:cNvSpPr>
              <p:nvPr/>
            </p:nvSpPr>
            <p:spPr bwMode="auto">
              <a:xfrm>
                <a:off x="768" y="5040"/>
                <a:ext cx="81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7" name="Line 16"/>
            <p:cNvSpPr>
              <a:spLocks noChangeShapeType="1"/>
            </p:cNvSpPr>
            <p:nvPr/>
          </p:nvSpPr>
          <p:spPr bwMode="auto">
            <a:xfrm>
              <a:off x="4032" y="1392"/>
              <a:ext cx="0" cy="7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Rectangle 17"/>
            <p:cNvSpPr>
              <a:spLocks noChangeArrowheads="1"/>
            </p:cNvSpPr>
            <p:nvPr/>
          </p:nvSpPr>
          <p:spPr bwMode="auto">
            <a:xfrm>
              <a:off x="3547" y="1154"/>
              <a:ext cx="1349" cy="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50000"/>
                </a:lnSpc>
                <a:spcBef>
                  <a:spcPct val="50000"/>
                </a:spcBef>
              </a:pPr>
              <a:r>
                <a:rPr lang="en-US" altLang="zh-TW" sz="1400">
                  <a:solidFill>
                    <a:schemeClr val="accent2"/>
                  </a:solidFill>
                  <a:latin typeface="Times New Roman" charset="0"/>
                  <a:ea typeface="新細明體" charset="-120"/>
                </a:rPr>
                <a:t>    </a:t>
              </a:r>
              <a:r>
                <a:rPr lang="en-US" altLang="zh-TW" sz="1400" b="1">
                  <a:solidFill>
                    <a:schemeClr val="accent2"/>
                  </a:solidFill>
                  <a:latin typeface="Times New Roman" charset="0"/>
                  <a:ea typeface="新細明體" charset="-120"/>
                </a:rPr>
                <a:t> SC</a:t>
              </a:r>
              <a:r>
                <a:rPr lang="en-US" altLang="zh-TW" sz="1400">
                  <a:solidFill>
                    <a:schemeClr val="accent2"/>
                  </a:solidFill>
                  <a:latin typeface="Times New Roman" charset="0"/>
                  <a:ea typeface="新細明體" charset="-120"/>
                </a:rPr>
                <a:t> (in 3NF)</a:t>
              </a:r>
            </a:p>
          </p:txBody>
        </p:sp>
      </p:grpSp>
      <p:grpSp>
        <p:nvGrpSpPr>
          <p:cNvPr id="21" name="Group 23"/>
          <p:cNvGrpSpPr>
            <a:grpSpLocks/>
          </p:cNvGrpSpPr>
          <p:nvPr/>
        </p:nvGrpSpPr>
        <p:grpSpPr bwMode="auto">
          <a:xfrm>
            <a:off x="6752556" y="4441304"/>
            <a:ext cx="2141538" cy="1376363"/>
            <a:chOff x="3600" y="2784"/>
            <a:chExt cx="1349" cy="867"/>
          </a:xfrm>
        </p:grpSpPr>
        <p:grpSp>
          <p:nvGrpSpPr>
            <p:cNvPr id="22" name="Group 18"/>
            <p:cNvGrpSpPr>
              <a:grpSpLocks/>
            </p:cNvGrpSpPr>
            <p:nvPr/>
          </p:nvGrpSpPr>
          <p:grpSpPr bwMode="auto">
            <a:xfrm>
              <a:off x="3648" y="3024"/>
              <a:ext cx="1130" cy="627"/>
              <a:chOff x="2134" y="4989"/>
              <a:chExt cx="1181" cy="629"/>
            </a:xfrm>
          </p:grpSpPr>
          <p:sp>
            <p:nvSpPr>
              <p:cNvPr id="24" name="Rectangle 19"/>
              <p:cNvSpPr>
                <a:spLocks noChangeArrowheads="1"/>
              </p:cNvSpPr>
              <p:nvPr/>
            </p:nvSpPr>
            <p:spPr bwMode="auto">
              <a:xfrm>
                <a:off x="2134" y="4989"/>
                <a:ext cx="1181" cy="62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80000"/>
                  </a:lnSpc>
                </a:pPr>
                <a:r>
                  <a:rPr lang="en-US" altLang="zh-TW" sz="1400">
                    <a:solidFill>
                      <a:schemeClr val="accent2"/>
                    </a:solidFill>
                    <a:latin typeface="Times New Roman" charset="0"/>
                    <a:ea typeface="新細明體" charset="-120"/>
                  </a:rPr>
                  <a:t>   </a:t>
                </a:r>
              </a:p>
              <a:p>
                <a:pPr algn="l" eaLnBrk="0" hangingPunct="0">
                  <a:lnSpc>
                    <a:spcPct val="80000"/>
                  </a:lnSpc>
                  <a:spcAft>
                    <a:spcPct val="30000"/>
                  </a:spcAft>
                </a:pPr>
                <a:r>
                  <a:rPr lang="en-US" altLang="zh-TW" sz="1400">
                    <a:solidFill>
                      <a:schemeClr val="accent2"/>
                    </a:solidFill>
                    <a:latin typeface="Times New Roman" charset="0"/>
                    <a:ea typeface="新細明體" charset="-120"/>
                  </a:rPr>
                  <a:t>CITY           STATUS</a:t>
                </a:r>
              </a:p>
              <a:p>
                <a:pPr algn="l" eaLnBrk="0" hangingPunct="0">
                  <a:lnSpc>
                    <a:spcPct val="80000"/>
                  </a:lnSpc>
                </a:pPr>
                <a:r>
                  <a:rPr lang="en-US" altLang="zh-TW" sz="1400">
                    <a:solidFill>
                      <a:schemeClr val="accent2"/>
                    </a:solidFill>
                    <a:latin typeface="Times New Roman" charset="0"/>
                    <a:ea typeface="新細明體" charset="-120"/>
                  </a:rPr>
                  <a:t>  Athens           30</a:t>
                </a:r>
              </a:p>
              <a:p>
                <a:pPr algn="l" eaLnBrk="0" hangingPunct="0">
                  <a:lnSpc>
                    <a:spcPct val="80000"/>
                  </a:lnSpc>
                </a:pPr>
                <a:r>
                  <a:rPr lang="en-US" altLang="zh-TW" sz="1400">
                    <a:solidFill>
                      <a:schemeClr val="accent2"/>
                    </a:solidFill>
                    <a:latin typeface="Times New Roman" charset="0"/>
                    <a:ea typeface="新細明體" charset="-120"/>
                  </a:rPr>
                  <a:t>  London          20      </a:t>
                </a:r>
              </a:p>
              <a:p>
                <a:pPr algn="l" eaLnBrk="0" hangingPunct="0">
                  <a:lnSpc>
                    <a:spcPct val="80000"/>
                  </a:lnSpc>
                </a:pPr>
                <a:r>
                  <a:rPr lang="en-US" altLang="zh-TW" sz="1400">
                    <a:solidFill>
                      <a:schemeClr val="accent2"/>
                    </a:solidFill>
                    <a:latin typeface="Times New Roman" charset="0"/>
                    <a:ea typeface="新細明體" charset="-120"/>
                  </a:rPr>
                  <a:t>  Paris              10</a:t>
                </a:r>
              </a:p>
              <a:p>
                <a:pPr algn="l" eaLnBrk="0" hangingPunct="0">
                  <a:lnSpc>
                    <a:spcPct val="80000"/>
                  </a:lnSpc>
                </a:pPr>
                <a:r>
                  <a:rPr lang="en-US" altLang="zh-TW" sz="1400">
                    <a:solidFill>
                      <a:schemeClr val="accent2"/>
                    </a:solidFill>
                    <a:latin typeface="Times New Roman" charset="0"/>
                    <a:ea typeface="新細明體" charset="-120"/>
                  </a:rPr>
                  <a:t>  Rome             50</a:t>
                </a:r>
              </a:p>
              <a:p>
                <a:pPr algn="l" eaLnBrk="0" hangingPunct="0">
                  <a:lnSpc>
                    <a:spcPct val="80000"/>
                  </a:lnSpc>
                </a:pPr>
                <a:r>
                  <a:rPr lang="en-US" altLang="zh-TW" sz="1400">
                    <a:solidFill>
                      <a:schemeClr val="accent2"/>
                    </a:solidFill>
                    <a:latin typeface="Times New Roman" charset="0"/>
                    <a:ea typeface="新細明體" charset="-120"/>
                  </a:rPr>
                  <a:t>              </a:t>
                </a:r>
              </a:p>
            </p:txBody>
          </p:sp>
          <p:sp>
            <p:nvSpPr>
              <p:cNvPr id="25" name="Line 20"/>
              <p:cNvSpPr>
                <a:spLocks noChangeShapeType="1"/>
              </p:cNvSpPr>
              <p:nvPr/>
            </p:nvSpPr>
            <p:spPr bwMode="auto">
              <a:xfrm>
                <a:off x="2662" y="4991"/>
                <a:ext cx="0" cy="626"/>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21"/>
              <p:cNvSpPr>
                <a:spLocks noChangeShapeType="1"/>
              </p:cNvSpPr>
              <p:nvPr/>
            </p:nvSpPr>
            <p:spPr bwMode="auto">
              <a:xfrm>
                <a:off x="2136" y="5147"/>
                <a:ext cx="117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 name="Rectangle 22"/>
            <p:cNvSpPr>
              <a:spLocks noChangeArrowheads="1"/>
            </p:cNvSpPr>
            <p:nvPr/>
          </p:nvSpPr>
          <p:spPr bwMode="auto">
            <a:xfrm>
              <a:off x="3600" y="2784"/>
              <a:ext cx="1349"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30000"/>
                </a:lnSpc>
                <a:spcBef>
                  <a:spcPct val="50000"/>
                </a:spcBef>
              </a:pPr>
              <a:r>
                <a:rPr lang="en-US" altLang="zh-TW" sz="1400" b="1">
                  <a:solidFill>
                    <a:schemeClr val="accent2"/>
                  </a:solidFill>
                  <a:latin typeface="Times New Roman" charset="0"/>
                  <a:ea typeface="新細明體" charset="-120"/>
                </a:rPr>
                <a:t>CS </a:t>
              </a:r>
              <a:r>
                <a:rPr lang="en-US" altLang="zh-TW" sz="1400">
                  <a:solidFill>
                    <a:schemeClr val="accent2"/>
                  </a:solidFill>
                  <a:latin typeface="Times New Roman" charset="0"/>
                  <a:ea typeface="新細明體" charset="-120"/>
                </a:rPr>
                <a:t>(in 3NF)</a:t>
              </a:r>
            </a:p>
          </p:txBody>
        </p:sp>
      </p:grpSp>
    </p:spTree>
    <p:extLst>
      <p:ext uri="{BB962C8B-B14F-4D97-AF65-F5344CB8AC3E}">
        <p14:creationId xmlns:p14="http://schemas.microsoft.com/office/powerpoint/2010/main" val="1064631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投影片編號版面配置區 4"/>
          <p:cNvSpPr>
            <a:spLocks noGrp="1"/>
          </p:cNvSpPr>
          <p:nvPr>
            <p:ph type="sldNum" sz="quarter" idx="11"/>
          </p:nvPr>
        </p:nvSpPr>
        <p:spPr/>
        <p:txBody>
          <a:bodyPr/>
          <a:lstStyle/>
          <a:p>
            <a:r>
              <a:rPr lang="en-US" altLang="zh-TW"/>
              <a:t>7-</a:t>
            </a:r>
            <a:fld id="{AC0AF08B-E57E-4336-8FC8-CB97C322D41B}" type="slidenum">
              <a:rPr lang="en-US" altLang="zh-TW"/>
              <a:pPr/>
              <a:t>26</a:t>
            </a:fld>
            <a:endParaRPr lang="en-US" altLang="zh-TW"/>
          </a:p>
        </p:txBody>
      </p:sp>
      <p:sp>
        <p:nvSpPr>
          <p:cNvPr id="58370" name="Rectangle 2"/>
          <p:cNvSpPr>
            <a:spLocks noGrp="1" noChangeArrowheads="1"/>
          </p:cNvSpPr>
          <p:nvPr>
            <p:ph type="title"/>
          </p:nvPr>
        </p:nvSpPr>
        <p:spPr/>
        <p:txBody>
          <a:bodyPr/>
          <a:lstStyle/>
          <a:p>
            <a:r>
              <a:rPr lang="en-US" altLang="zh-TW" dirty="0"/>
              <a:t>Normal Forms:</a:t>
            </a:r>
            <a:r>
              <a:rPr lang="en-US" altLang="zh-TW" sz="3200" dirty="0"/>
              <a:t> </a:t>
            </a:r>
            <a:r>
              <a:rPr lang="en-US" altLang="zh-TW" dirty="0"/>
              <a:t>3NF</a:t>
            </a:r>
          </a:p>
        </p:txBody>
      </p:sp>
      <p:sp>
        <p:nvSpPr>
          <p:cNvPr id="58371" name="Rectangle 3"/>
          <p:cNvSpPr>
            <a:spLocks noGrp="1" noChangeArrowheads="1"/>
          </p:cNvSpPr>
          <p:nvPr>
            <p:ph type="body" idx="1"/>
          </p:nvPr>
        </p:nvSpPr>
        <p:spPr/>
        <p:txBody>
          <a:bodyPr/>
          <a:lstStyle/>
          <a:p>
            <a:pPr lvl="1">
              <a:lnSpc>
                <a:spcPct val="120000"/>
              </a:lnSpc>
            </a:pPr>
            <a:r>
              <a:rPr lang="en-US" altLang="zh-TW" sz="2000" dirty="0" err="1"/>
              <a:t>Def</a:t>
            </a:r>
            <a:r>
              <a:rPr lang="en-US" altLang="zh-TW" sz="2000" dirty="0"/>
              <a:t> : A relation R is in 3NF </a:t>
            </a:r>
            <a:r>
              <a:rPr lang="en-US" altLang="zh-TW" sz="2000" dirty="0" err="1"/>
              <a:t>iff</a:t>
            </a:r>
            <a:endParaRPr lang="en-US" altLang="zh-TW" sz="2000" dirty="0"/>
          </a:p>
          <a:p>
            <a:pPr lvl="3">
              <a:lnSpc>
                <a:spcPct val="120000"/>
              </a:lnSpc>
              <a:buFontTx/>
              <a:buNone/>
            </a:pPr>
            <a:r>
              <a:rPr lang="en-US" altLang="zh-TW" sz="1800" dirty="0"/>
              <a:t>(1) R is in 2NF</a:t>
            </a:r>
          </a:p>
          <a:p>
            <a:pPr lvl="3">
              <a:lnSpc>
                <a:spcPct val="80000"/>
              </a:lnSpc>
              <a:buFontTx/>
              <a:buNone/>
            </a:pPr>
            <a:r>
              <a:rPr lang="en-US" altLang="zh-TW" sz="1800" dirty="0"/>
              <a:t>(2) Every non-key attribute is non-transitively dependent on the primary key.</a:t>
            </a:r>
            <a:r>
              <a:rPr lang="en-US" altLang="zh-TW" dirty="0"/>
              <a:t> </a:t>
            </a:r>
            <a:endParaRPr lang="en-US" altLang="zh-TW" sz="2400" dirty="0"/>
          </a:p>
          <a:p>
            <a:pPr lvl="4">
              <a:lnSpc>
                <a:spcPct val="90000"/>
              </a:lnSpc>
              <a:buFontTx/>
              <a:buNone/>
            </a:pPr>
            <a:r>
              <a:rPr lang="en-US" altLang="zh-TW" sz="1800" dirty="0">
                <a:solidFill>
                  <a:schemeClr val="accent2"/>
                </a:solidFill>
                <a:ea typeface="新細明體" charset="-120"/>
              </a:rPr>
              <a:t>e.g. STATUS is transitively on S#</a:t>
            </a:r>
          </a:p>
          <a:p>
            <a:pPr lvl="3">
              <a:lnSpc>
                <a:spcPct val="90000"/>
              </a:lnSpc>
              <a:buFontTx/>
              <a:buNone/>
            </a:pPr>
            <a:r>
              <a:rPr lang="en-US" altLang="zh-TW" dirty="0"/>
              <a:t>   (i.e., non-key attributes are mutually independent)</a:t>
            </a:r>
          </a:p>
          <a:p>
            <a:pPr lvl="3">
              <a:lnSpc>
                <a:spcPct val="120000"/>
              </a:lnSpc>
              <a:buFontTx/>
              <a:buNone/>
            </a:pPr>
            <a:endParaRPr lang="en-US" altLang="zh-TW" dirty="0"/>
          </a:p>
        </p:txBody>
      </p:sp>
      <p:sp>
        <p:nvSpPr>
          <p:cNvPr id="58401" name="Rectangle 33"/>
          <p:cNvSpPr>
            <a:spLocks noChangeArrowheads="1"/>
          </p:cNvSpPr>
          <p:nvPr/>
        </p:nvSpPr>
        <p:spPr bwMode="auto">
          <a:xfrm>
            <a:off x="609600" y="3200400"/>
            <a:ext cx="4800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lnSpc>
                <a:spcPct val="120000"/>
              </a:lnSpc>
              <a:spcBef>
                <a:spcPct val="50000"/>
              </a:spcBef>
              <a:buSzPct val="100000"/>
            </a:pPr>
            <a:r>
              <a:rPr lang="en-US" altLang="zh-TW" sz="1600">
                <a:latin typeface="Times New Roman" charset="0"/>
                <a:ea typeface="新細明體" charset="-120"/>
              </a:rPr>
              <a:t>&lt;e.g.&gt;</a:t>
            </a:r>
            <a:r>
              <a:rPr lang="en-US" altLang="zh-TW" sz="1600" b="1">
                <a:latin typeface="Times New Roman" charset="0"/>
                <a:ea typeface="新細明體" charset="-120"/>
              </a:rPr>
              <a:t> SP</a:t>
            </a:r>
            <a:r>
              <a:rPr lang="en-US" altLang="zh-TW" sz="1600">
                <a:latin typeface="Times New Roman" charset="0"/>
                <a:ea typeface="新細明體" charset="-120"/>
              </a:rPr>
              <a:t> is in 3NF, but </a:t>
            </a:r>
            <a:r>
              <a:rPr lang="en-US" altLang="zh-TW" sz="1600" b="1">
                <a:latin typeface="Times New Roman" charset="0"/>
                <a:ea typeface="新細明體" charset="-120"/>
              </a:rPr>
              <a:t>SECOND</a:t>
            </a:r>
            <a:r>
              <a:rPr lang="en-US" altLang="zh-TW" sz="1600">
                <a:latin typeface="Times New Roman" charset="0"/>
                <a:ea typeface="新細明體" charset="-120"/>
              </a:rPr>
              <a:t> is not!                  </a:t>
            </a:r>
            <a:r>
              <a:rPr lang="en-US" altLang="zh-TW">
                <a:latin typeface="Times New Roman" charset="0"/>
                <a:ea typeface="新細明體" charset="-120"/>
              </a:rPr>
              <a:t>                  </a:t>
            </a:r>
          </a:p>
        </p:txBody>
      </p:sp>
      <p:grpSp>
        <p:nvGrpSpPr>
          <p:cNvPr id="58457" name="Group 89"/>
          <p:cNvGrpSpPr>
            <a:grpSpLocks/>
          </p:cNvGrpSpPr>
          <p:nvPr/>
        </p:nvGrpSpPr>
        <p:grpSpPr bwMode="auto">
          <a:xfrm>
            <a:off x="1828800" y="4495800"/>
            <a:ext cx="1905000" cy="990600"/>
            <a:chOff x="2035" y="1818"/>
            <a:chExt cx="1861" cy="612"/>
          </a:xfrm>
        </p:grpSpPr>
        <p:sp>
          <p:nvSpPr>
            <p:cNvPr id="58458" name="Rectangle 90"/>
            <p:cNvSpPr>
              <a:spLocks noChangeArrowheads="1"/>
            </p:cNvSpPr>
            <p:nvPr/>
          </p:nvSpPr>
          <p:spPr bwMode="auto">
            <a:xfrm>
              <a:off x="2035" y="1818"/>
              <a:ext cx="759"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59" name="Rectangle 91"/>
            <p:cNvSpPr>
              <a:spLocks noChangeArrowheads="1"/>
            </p:cNvSpPr>
            <p:nvPr/>
          </p:nvSpPr>
          <p:spPr bwMode="auto">
            <a:xfrm>
              <a:off x="2091" y="1949"/>
              <a:ext cx="617"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solidFill>
                    <a:schemeClr val="accent2"/>
                  </a:solidFill>
                  <a:latin typeface="Times New Roman" charset="0"/>
                  <a:ea typeface="新細明體" charset="-120"/>
                </a:rPr>
                <a:t>S#</a:t>
              </a:r>
            </a:p>
          </p:txBody>
        </p:sp>
        <p:sp>
          <p:nvSpPr>
            <p:cNvPr id="58460" name="Rectangle 92"/>
            <p:cNvSpPr>
              <a:spLocks noChangeArrowheads="1"/>
            </p:cNvSpPr>
            <p:nvPr/>
          </p:nvSpPr>
          <p:spPr bwMode="auto">
            <a:xfrm>
              <a:off x="2097" y="2191"/>
              <a:ext cx="617" cy="1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solidFill>
                    <a:schemeClr val="accent2"/>
                  </a:solidFill>
                  <a:latin typeface="Times New Roman" charset="0"/>
                  <a:ea typeface="新細明體" charset="-120"/>
                </a:rPr>
                <a:t>P#</a:t>
              </a:r>
            </a:p>
          </p:txBody>
        </p:sp>
        <p:sp>
          <p:nvSpPr>
            <p:cNvPr id="58461" name="Rectangle 93"/>
            <p:cNvSpPr>
              <a:spLocks noChangeArrowheads="1"/>
            </p:cNvSpPr>
            <p:nvPr/>
          </p:nvSpPr>
          <p:spPr bwMode="auto">
            <a:xfrm>
              <a:off x="3279" y="2046"/>
              <a:ext cx="617" cy="1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solidFill>
                    <a:schemeClr val="accent2"/>
                  </a:solidFill>
                  <a:latin typeface="Times New Roman" charset="0"/>
                  <a:ea typeface="新細明體" charset="-120"/>
                </a:rPr>
                <a:t>QTY</a:t>
              </a:r>
            </a:p>
          </p:txBody>
        </p:sp>
        <p:sp>
          <p:nvSpPr>
            <p:cNvPr id="58462" name="Line 94"/>
            <p:cNvSpPr>
              <a:spLocks noChangeShapeType="1"/>
            </p:cNvSpPr>
            <p:nvPr/>
          </p:nvSpPr>
          <p:spPr bwMode="auto">
            <a:xfrm>
              <a:off x="2802" y="2128"/>
              <a:ext cx="45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8463" name="Rectangle 95"/>
          <p:cNvSpPr>
            <a:spLocks noChangeArrowheads="1"/>
          </p:cNvSpPr>
          <p:nvPr/>
        </p:nvSpPr>
        <p:spPr bwMode="auto">
          <a:xfrm>
            <a:off x="1752600" y="4159250"/>
            <a:ext cx="1503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b="1">
                <a:latin typeface="Times New Roman" charset="0"/>
                <a:ea typeface="華康行書體(P)" pitchFamily="66" charset="-120"/>
              </a:rPr>
              <a:t>SP </a:t>
            </a:r>
            <a:r>
              <a:rPr lang="en-US" altLang="zh-TW" sz="1600">
                <a:latin typeface="Times New Roman" charset="0"/>
                <a:ea typeface="華康行書體(P)" pitchFamily="66" charset="-120"/>
              </a:rPr>
              <a:t>FD diagram</a:t>
            </a:r>
          </a:p>
        </p:txBody>
      </p:sp>
      <p:grpSp>
        <p:nvGrpSpPr>
          <p:cNvPr id="58465" name="Group 97"/>
          <p:cNvGrpSpPr>
            <a:grpSpLocks/>
          </p:cNvGrpSpPr>
          <p:nvPr/>
        </p:nvGrpSpPr>
        <p:grpSpPr bwMode="auto">
          <a:xfrm>
            <a:off x="4267200" y="3962400"/>
            <a:ext cx="4751388" cy="1492250"/>
            <a:chOff x="2880" y="2496"/>
            <a:chExt cx="2993" cy="940"/>
          </a:xfrm>
        </p:grpSpPr>
        <p:grpSp>
          <p:nvGrpSpPr>
            <p:cNvPr id="58437" name="Group 69"/>
            <p:cNvGrpSpPr>
              <a:grpSpLocks/>
            </p:cNvGrpSpPr>
            <p:nvPr/>
          </p:nvGrpSpPr>
          <p:grpSpPr bwMode="auto">
            <a:xfrm>
              <a:off x="2880" y="2496"/>
              <a:ext cx="1582" cy="940"/>
              <a:chOff x="960" y="2496"/>
              <a:chExt cx="1582" cy="940"/>
            </a:xfrm>
          </p:grpSpPr>
          <p:grpSp>
            <p:nvGrpSpPr>
              <p:cNvPr id="58438" name="Group 70"/>
              <p:cNvGrpSpPr>
                <a:grpSpLocks/>
              </p:cNvGrpSpPr>
              <p:nvPr/>
            </p:nvGrpSpPr>
            <p:grpSpPr bwMode="auto">
              <a:xfrm>
                <a:off x="1243" y="2713"/>
                <a:ext cx="998" cy="723"/>
                <a:chOff x="508" y="5148"/>
                <a:chExt cx="892" cy="612"/>
              </a:xfrm>
            </p:grpSpPr>
            <p:sp>
              <p:nvSpPr>
                <p:cNvPr id="58439" name="Rectangle 71"/>
                <p:cNvSpPr>
                  <a:spLocks noChangeArrowheads="1"/>
                </p:cNvSpPr>
                <p:nvPr/>
              </p:nvSpPr>
              <p:spPr bwMode="auto">
                <a:xfrm>
                  <a:off x="514" y="5148"/>
                  <a:ext cx="886"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200">
                      <a:solidFill>
                        <a:schemeClr val="accent2"/>
                      </a:solidFill>
                      <a:latin typeface="Times New Roman" charset="0"/>
                      <a:ea typeface="新細明體" charset="-120"/>
                    </a:rPr>
                    <a:t>S#  STATUS   CITY       </a:t>
                  </a:r>
                </a:p>
                <a:p>
                  <a:pPr algn="l" eaLnBrk="0" hangingPunct="0">
                    <a:lnSpc>
                      <a:spcPct val="60000"/>
                    </a:lnSpc>
                  </a:pPr>
                  <a:endParaRPr lang="en-US" altLang="zh-TW" sz="1200">
                    <a:solidFill>
                      <a:schemeClr val="accent2"/>
                    </a:solidFill>
                    <a:latin typeface="Times New Roman" charset="0"/>
                    <a:ea typeface="新細明體" charset="-120"/>
                  </a:endParaRPr>
                </a:p>
                <a:p>
                  <a:pPr algn="l" eaLnBrk="0" hangingPunct="0"/>
                  <a:r>
                    <a:rPr lang="en-US" altLang="zh-TW" sz="1200">
                      <a:solidFill>
                        <a:schemeClr val="accent2"/>
                      </a:solidFill>
                      <a:latin typeface="Times New Roman" charset="0"/>
                      <a:ea typeface="新細明體" charset="-120"/>
                    </a:rPr>
                    <a:t>S1      </a:t>
                  </a:r>
                  <a:r>
                    <a:rPr lang="en-US" altLang="zh-TW" sz="1200" u="sng">
                      <a:solidFill>
                        <a:schemeClr val="accent2"/>
                      </a:solidFill>
                      <a:latin typeface="Times New Roman" charset="0"/>
                      <a:ea typeface="新細明體" charset="-120"/>
                    </a:rPr>
                    <a:t> 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 London </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S2       10          Paris          </a:t>
                  </a:r>
                </a:p>
                <a:p>
                  <a:pPr algn="l" eaLnBrk="0" hangingPunct="0">
                    <a:lnSpc>
                      <a:spcPct val="80000"/>
                    </a:lnSpc>
                  </a:pPr>
                  <a:r>
                    <a:rPr lang="en-US" altLang="zh-TW" sz="1200">
                      <a:solidFill>
                        <a:schemeClr val="accent2"/>
                      </a:solidFill>
                      <a:latin typeface="Times New Roman" charset="0"/>
                      <a:ea typeface="新細明體" charset="-120"/>
                    </a:rPr>
                    <a:t>S3       10          Paris            </a:t>
                  </a:r>
                </a:p>
                <a:p>
                  <a:pPr algn="l" eaLnBrk="0" hangingPunct="0">
                    <a:lnSpc>
                      <a:spcPct val="80000"/>
                    </a:lnSpc>
                  </a:pPr>
                  <a:r>
                    <a:rPr lang="en-US" altLang="zh-TW" sz="1200">
                      <a:solidFill>
                        <a:schemeClr val="accent2"/>
                      </a:solidFill>
                      <a:latin typeface="Times New Roman" charset="0"/>
                      <a:ea typeface="新細明體" charset="-120"/>
                    </a:rPr>
                    <a:t>S4       </a:t>
                  </a:r>
                  <a:r>
                    <a:rPr lang="en-US" altLang="zh-TW" sz="1200" u="sng">
                      <a:solidFill>
                        <a:schemeClr val="accent2"/>
                      </a:solidFill>
                      <a:latin typeface="Times New Roman" charset="0"/>
                      <a:ea typeface="新細明體" charset="-120"/>
                    </a:rPr>
                    <a:t>20 </a:t>
                  </a:r>
                  <a:r>
                    <a:rPr lang="en-US" altLang="zh-TW" sz="1200">
                      <a:solidFill>
                        <a:schemeClr val="accent2"/>
                      </a:solidFill>
                      <a:latin typeface="Times New Roman" charset="0"/>
                      <a:ea typeface="新細明體" charset="-120"/>
                    </a:rPr>
                    <a:t>         </a:t>
                  </a:r>
                  <a:r>
                    <a:rPr lang="en-US" altLang="zh-TW" sz="1200" u="sng">
                      <a:solidFill>
                        <a:schemeClr val="accent2"/>
                      </a:solidFill>
                      <a:latin typeface="Times New Roman" charset="0"/>
                      <a:ea typeface="新細明體" charset="-120"/>
                    </a:rPr>
                    <a:t>London  </a:t>
                  </a:r>
                  <a:r>
                    <a:rPr lang="en-US" altLang="zh-TW" sz="1200">
                      <a:solidFill>
                        <a:schemeClr val="accent2"/>
                      </a:solidFill>
                      <a:latin typeface="Times New Roman" charset="0"/>
                      <a:ea typeface="新細明體" charset="-120"/>
                    </a:rPr>
                    <a:t>            </a:t>
                  </a:r>
                </a:p>
                <a:p>
                  <a:pPr algn="l" eaLnBrk="0" hangingPunct="0">
                    <a:lnSpc>
                      <a:spcPct val="80000"/>
                    </a:lnSpc>
                  </a:pPr>
                  <a:r>
                    <a:rPr lang="en-US" altLang="zh-TW" sz="1200">
                      <a:solidFill>
                        <a:schemeClr val="accent2"/>
                      </a:solidFill>
                      <a:latin typeface="Times New Roman" charset="0"/>
                      <a:ea typeface="新細明體" charset="-120"/>
                    </a:rPr>
                    <a:t>S5       30          Athens      </a:t>
                  </a:r>
                </a:p>
              </p:txBody>
            </p:sp>
            <p:grpSp>
              <p:nvGrpSpPr>
                <p:cNvPr id="58440" name="Group 72"/>
                <p:cNvGrpSpPr>
                  <a:grpSpLocks/>
                </p:cNvGrpSpPr>
                <p:nvPr/>
              </p:nvGrpSpPr>
              <p:grpSpPr bwMode="auto">
                <a:xfrm>
                  <a:off x="686" y="5152"/>
                  <a:ext cx="345" cy="608"/>
                  <a:chOff x="686" y="5153"/>
                  <a:chExt cx="345" cy="682"/>
                </a:xfrm>
              </p:grpSpPr>
              <p:sp>
                <p:nvSpPr>
                  <p:cNvPr id="58441" name="Line 73"/>
                  <p:cNvSpPr>
                    <a:spLocks noChangeShapeType="1"/>
                  </p:cNvSpPr>
                  <p:nvPr/>
                </p:nvSpPr>
                <p:spPr bwMode="auto">
                  <a:xfrm>
                    <a:off x="686"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42" name="Line 74"/>
                  <p:cNvSpPr>
                    <a:spLocks noChangeShapeType="1"/>
                  </p:cNvSpPr>
                  <p:nvPr/>
                </p:nvSpPr>
                <p:spPr bwMode="auto">
                  <a:xfrm>
                    <a:off x="1031"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8443" name="Line 75"/>
                <p:cNvSpPr>
                  <a:spLocks noChangeShapeType="1"/>
                </p:cNvSpPr>
                <p:nvPr/>
              </p:nvSpPr>
              <p:spPr bwMode="auto">
                <a:xfrm>
                  <a:off x="508" y="5301"/>
                  <a:ext cx="88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8444" name="Rectangle 76"/>
              <p:cNvSpPr>
                <a:spLocks noChangeArrowheads="1"/>
              </p:cNvSpPr>
              <p:nvPr/>
            </p:nvSpPr>
            <p:spPr bwMode="auto">
              <a:xfrm>
                <a:off x="960" y="2496"/>
                <a:ext cx="158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b="1">
                    <a:solidFill>
                      <a:schemeClr val="accent2"/>
                    </a:solidFill>
                    <a:latin typeface="Times New Roman" charset="0"/>
                    <a:ea typeface="新細明體" charset="-120"/>
                  </a:rPr>
                  <a:t>        </a:t>
                </a:r>
                <a:r>
                  <a:rPr lang="en-US" altLang="zh-TW" sz="1600" b="1">
                    <a:solidFill>
                      <a:schemeClr val="accent2"/>
                    </a:solidFill>
                    <a:latin typeface="Times New Roman" charset="0"/>
                    <a:ea typeface="新細明體" charset="-120"/>
                  </a:rPr>
                  <a:t>SECOND</a:t>
                </a:r>
                <a:r>
                  <a:rPr lang="en-US" altLang="zh-TW" sz="1400" b="1">
                    <a:solidFill>
                      <a:schemeClr val="accent2"/>
                    </a:solidFill>
                    <a:latin typeface="Times New Roman" charset="0"/>
                    <a:ea typeface="新細明體" charset="-120"/>
                  </a:rPr>
                  <a:t> </a:t>
                </a:r>
                <a:r>
                  <a:rPr lang="en-US" altLang="zh-TW" sz="1400">
                    <a:solidFill>
                      <a:schemeClr val="accent2"/>
                    </a:solidFill>
                    <a:latin typeface="Times New Roman" charset="0"/>
                    <a:ea typeface="新細明體" charset="-120"/>
                  </a:rPr>
                  <a:t>(not 3NF)</a:t>
                </a:r>
              </a:p>
            </p:txBody>
          </p:sp>
        </p:grpSp>
        <p:grpSp>
          <p:nvGrpSpPr>
            <p:cNvPr id="58446" name="Group 78"/>
            <p:cNvGrpSpPr>
              <a:grpSpLocks/>
            </p:cNvGrpSpPr>
            <p:nvPr/>
          </p:nvGrpSpPr>
          <p:grpSpPr bwMode="auto">
            <a:xfrm>
              <a:off x="4320" y="2832"/>
              <a:ext cx="1553" cy="544"/>
              <a:chOff x="1194" y="3167"/>
              <a:chExt cx="1553" cy="544"/>
            </a:xfrm>
          </p:grpSpPr>
          <p:sp>
            <p:nvSpPr>
              <p:cNvPr id="58447" name="Rectangle 79"/>
              <p:cNvSpPr>
                <a:spLocks noChangeArrowheads="1"/>
              </p:cNvSpPr>
              <p:nvPr/>
            </p:nvSpPr>
            <p:spPr bwMode="auto">
              <a:xfrm>
                <a:off x="1194" y="3385"/>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a:t>
                </a:r>
              </a:p>
            </p:txBody>
          </p:sp>
          <p:sp>
            <p:nvSpPr>
              <p:cNvPr id="58448" name="Rectangle 80"/>
              <p:cNvSpPr>
                <a:spLocks noChangeArrowheads="1"/>
              </p:cNvSpPr>
              <p:nvPr/>
            </p:nvSpPr>
            <p:spPr bwMode="auto">
              <a:xfrm>
                <a:off x="2199" y="3554"/>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CITY</a:t>
                </a:r>
              </a:p>
            </p:txBody>
          </p:sp>
          <p:sp>
            <p:nvSpPr>
              <p:cNvPr id="58449" name="Rectangle 81"/>
              <p:cNvSpPr>
                <a:spLocks noChangeArrowheads="1"/>
              </p:cNvSpPr>
              <p:nvPr/>
            </p:nvSpPr>
            <p:spPr bwMode="auto">
              <a:xfrm>
                <a:off x="2198" y="3167"/>
                <a:ext cx="548" cy="1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STATUS</a:t>
                </a:r>
              </a:p>
            </p:txBody>
          </p:sp>
          <p:sp>
            <p:nvSpPr>
              <p:cNvPr id="58450" name="Line 82"/>
              <p:cNvSpPr>
                <a:spLocks noChangeShapeType="1"/>
              </p:cNvSpPr>
              <p:nvPr/>
            </p:nvSpPr>
            <p:spPr bwMode="auto">
              <a:xfrm>
                <a:off x="1747" y="3495"/>
                <a:ext cx="430" cy="13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51" name="Line 83"/>
              <p:cNvSpPr>
                <a:spLocks noChangeShapeType="1"/>
              </p:cNvSpPr>
              <p:nvPr/>
            </p:nvSpPr>
            <p:spPr bwMode="auto">
              <a:xfrm flipV="1">
                <a:off x="1755" y="3248"/>
                <a:ext cx="418" cy="18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52" name="Line 84"/>
              <p:cNvSpPr>
                <a:spLocks noChangeShapeType="1"/>
              </p:cNvSpPr>
              <p:nvPr/>
            </p:nvSpPr>
            <p:spPr bwMode="auto">
              <a:xfrm flipV="1">
                <a:off x="2456" y="3324"/>
                <a:ext cx="0" cy="234"/>
              </a:xfrm>
              <a:prstGeom prst="line">
                <a:avLst/>
              </a:prstGeom>
              <a:noFill/>
              <a:ln w="12700">
                <a:solidFill>
                  <a:schemeClr val="accent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8464" name="Rectangle 96"/>
            <p:cNvSpPr>
              <a:spLocks noChangeArrowheads="1"/>
            </p:cNvSpPr>
            <p:nvPr/>
          </p:nvSpPr>
          <p:spPr bwMode="auto">
            <a:xfrm>
              <a:off x="4513" y="2592"/>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b="1">
                  <a:latin typeface="Times New Roman" charset="0"/>
                  <a:ea typeface="華康行書體(P)" pitchFamily="66" charset="-120"/>
                </a:rPr>
                <a:t>SECOND </a:t>
              </a:r>
              <a:r>
                <a:rPr lang="en-US" altLang="zh-TW" sz="1600">
                  <a:latin typeface="Times New Roman" charset="0"/>
                  <a:ea typeface="華康行書體(P)" pitchFamily="66" charset="-120"/>
                </a:rPr>
                <a:t>FD diagram</a:t>
              </a:r>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2884468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4"/>
          <p:cNvSpPr>
            <a:spLocks noGrp="1"/>
          </p:cNvSpPr>
          <p:nvPr>
            <p:ph type="sldNum" sz="quarter" idx="11"/>
          </p:nvPr>
        </p:nvSpPr>
        <p:spPr/>
        <p:txBody>
          <a:bodyPr/>
          <a:lstStyle/>
          <a:p>
            <a:r>
              <a:rPr lang="en-US" altLang="zh-TW"/>
              <a:t>7-</a:t>
            </a:r>
            <a:fld id="{CCEA83F6-C719-4C15-AE50-55AAB5AEDBF8}" type="slidenum">
              <a:rPr lang="en-US" altLang="zh-TW"/>
              <a:pPr/>
              <a:t>27</a:t>
            </a:fld>
            <a:endParaRPr lang="en-US" altLang="zh-TW"/>
          </a:p>
        </p:txBody>
      </p:sp>
      <p:sp>
        <p:nvSpPr>
          <p:cNvPr id="60418" name="Rectangle 2"/>
          <p:cNvSpPr>
            <a:spLocks noGrp="1" noChangeArrowheads="1"/>
          </p:cNvSpPr>
          <p:nvPr>
            <p:ph type="title"/>
          </p:nvPr>
        </p:nvSpPr>
        <p:spPr/>
        <p:txBody>
          <a:bodyPr/>
          <a:lstStyle/>
          <a:p>
            <a:r>
              <a:rPr lang="en-US" altLang="zh-TW"/>
              <a:t>Normal Forms:</a:t>
            </a:r>
            <a:r>
              <a:rPr lang="en-US" altLang="zh-TW" sz="3200"/>
              <a:t> </a:t>
            </a:r>
            <a:r>
              <a:rPr lang="en-US" altLang="zh-TW"/>
              <a:t>3NF </a:t>
            </a:r>
            <a:r>
              <a:rPr lang="en-US" altLang="zh-TW" sz="2000" b="0">
                <a:solidFill>
                  <a:schemeClr val="tx1"/>
                </a:solidFill>
                <a:ea typeface="新細明體" charset="-120"/>
              </a:rPr>
              <a:t>(cont.)</a:t>
            </a:r>
          </a:p>
        </p:txBody>
      </p:sp>
      <p:sp>
        <p:nvSpPr>
          <p:cNvPr id="60419" name="Rectangle 3"/>
          <p:cNvSpPr>
            <a:spLocks noGrp="1" noChangeArrowheads="1"/>
          </p:cNvSpPr>
          <p:nvPr>
            <p:ph type="body" idx="1"/>
          </p:nvPr>
        </p:nvSpPr>
        <p:spPr>
          <a:xfrm>
            <a:off x="457200" y="1371600"/>
            <a:ext cx="9080500" cy="4724400"/>
          </a:xfrm>
        </p:spPr>
        <p:txBody>
          <a:bodyPr/>
          <a:lstStyle/>
          <a:p>
            <a:pPr lvl="1">
              <a:lnSpc>
                <a:spcPct val="80000"/>
              </a:lnSpc>
            </a:pPr>
            <a:r>
              <a:rPr lang="en-US" altLang="zh-TW" sz="2000"/>
              <a:t>Decompose </a:t>
            </a:r>
            <a:r>
              <a:rPr lang="en-US" altLang="zh-TW" sz="2000" b="1"/>
              <a:t>SECOND</a:t>
            </a:r>
            <a:r>
              <a:rPr lang="en-US" altLang="zh-TW" sz="2000"/>
              <a:t> into:</a:t>
            </a:r>
          </a:p>
        </p:txBody>
      </p:sp>
      <p:sp>
        <p:nvSpPr>
          <p:cNvPr id="60420" name="Rectangle 4"/>
          <p:cNvSpPr>
            <a:spLocks noChangeArrowheads="1"/>
          </p:cNvSpPr>
          <p:nvPr/>
        </p:nvSpPr>
        <p:spPr bwMode="auto">
          <a:xfrm>
            <a:off x="762000" y="1600200"/>
            <a:ext cx="4267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eaLnBrk="0" hangingPunct="0">
              <a:lnSpc>
                <a:spcPct val="140000"/>
              </a:lnSpc>
              <a:spcBef>
                <a:spcPct val="50000"/>
              </a:spcBef>
              <a:buSzPct val="100000"/>
            </a:pPr>
            <a:r>
              <a:rPr lang="en-US" altLang="zh-TW" sz="1600">
                <a:latin typeface="Times New Roman" charset="0"/>
                <a:ea typeface="新細明體" charset="-120"/>
              </a:rPr>
              <a:t>&lt;1&gt; </a:t>
            </a:r>
            <a:r>
              <a:rPr lang="en-US" altLang="zh-TW" sz="1600" b="1">
                <a:latin typeface="Times New Roman" charset="0"/>
                <a:ea typeface="新細明體" charset="-120"/>
              </a:rPr>
              <a:t>SC</a:t>
            </a:r>
            <a:r>
              <a:rPr lang="en-US" altLang="zh-TW" sz="1600">
                <a:latin typeface="Times New Roman" charset="0"/>
                <a:ea typeface="新細明體" charset="-120"/>
              </a:rPr>
              <a:t>(S#, CITY)</a:t>
            </a:r>
          </a:p>
          <a:p>
            <a:pPr lvl="2" algn="l" eaLnBrk="0" hangingPunct="0">
              <a:lnSpc>
                <a:spcPct val="60000"/>
              </a:lnSpc>
              <a:spcBef>
                <a:spcPct val="50000"/>
              </a:spcBef>
              <a:buSzPct val="100000"/>
            </a:pPr>
            <a:r>
              <a:rPr lang="en-US" altLang="zh-TW" sz="1600">
                <a:latin typeface="Times New Roman" charset="0"/>
                <a:ea typeface="新細明體" charset="-120"/>
              </a:rPr>
              <a:t>      primary key : S#</a:t>
            </a:r>
          </a:p>
          <a:p>
            <a:pPr lvl="2" algn="l" eaLnBrk="0" hangingPunct="0">
              <a:lnSpc>
                <a:spcPct val="40000"/>
              </a:lnSpc>
              <a:spcBef>
                <a:spcPct val="50000"/>
              </a:spcBef>
              <a:buSzPct val="100000"/>
            </a:pPr>
            <a:r>
              <a:rPr lang="en-US" altLang="zh-TW" sz="1600">
                <a:latin typeface="Times New Roman" charset="0"/>
                <a:ea typeface="新細明體" charset="-120"/>
              </a:rPr>
              <a:t>      FD diagram:</a:t>
            </a:r>
          </a:p>
          <a:p>
            <a:pPr lvl="2" algn="l" eaLnBrk="0" hangingPunct="0">
              <a:lnSpc>
                <a:spcPct val="90000"/>
              </a:lnSpc>
              <a:spcBef>
                <a:spcPct val="50000"/>
              </a:spcBef>
              <a:buSzPct val="100000"/>
            </a:pPr>
            <a:endParaRPr lang="en-US" altLang="zh-TW" sz="1600">
              <a:latin typeface="Times New Roman" charset="0"/>
              <a:ea typeface="新細明體" charset="-120"/>
            </a:endParaRPr>
          </a:p>
          <a:p>
            <a:pPr lvl="1" algn="l" eaLnBrk="0" hangingPunct="0">
              <a:lnSpc>
                <a:spcPct val="140000"/>
              </a:lnSpc>
              <a:spcBef>
                <a:spcPct val="30000"/>
              </a:spcBef>
              <a:buSzPct val="100000"/>
            </a:pPr>
            <a:r>
              <a:rPr lang="en-US" altLang="zh-TW" sz="1600">
                <a:latin typeface="Times New Roman" charset="0"/>
                <a:ea typeface="新細明體" charset="-120"/>
              </a:rPr>
              <a:t>&lt;2&gt; </a:t>
            </a:r>
            <a:r>
              <a:rPr lang="en-US" altLang="zh-TW" sz="1600" b="1">
                <a:latin typeface="Times New Roman" charset="0"/>
                <a:ea typeface="新細明體" charset="-120"/>
              </a:rPr>
              <a:t>CS</a:t>
            </a:r>
            <a:r>
              <a:rPr lang="en-US" altLang="zh-TW" sz="1600">
                <a:latin typeface="Times New Roman" charset="0"/>
                <a:ea typeface="新細明體" charset="-120"/>
              </a:rPr>
              <a:t>(CITY, STATUS):</a:t>
            </a:r>
          </a:p>
          <a:p>
            <a:pPr lvl="1" algn="l" eaLnBrk="0" hangingPunct="0">
              <a:lnSpc>
                <a:spcPct val="70000"/>
              </a:lnSpc>
              <a:spcBef>
                <a:spcPct val="30000"/>
              </a:spcBef>
              <a:buSzPct val="100000"/>
            </a:pPr>
            <a:r>
              <a:rPr lang="en-US" altLang="zh-TW" sz="1600">
                <a:latin typeface="Times New Roman" charset="0"/>
                <a:ea typeface="新細明體" charset="-120"/>
              </a:rPr>
              <a:t>              primary key: CITY</a:t>
            </a:r>
          </a:p>
          <a:p>
            <a:pPr lvl="1" algn="l" eaLnBrk="0" hangingPunct="0">
              <a:lnSpc>
                <a:spcPct val="70000"/>
              </a:lnSpc>
              <a:spcBef>
                <a:spcPct val="30000"/>
              </a:spcBef>
              <a:buSzPct val="100000"/>
            </a:pPr>
            <a:r>
              <a:rPr lang="en-US" altLang="zh-TW" sz="1600">
                <a:latin typeface="Times New Roman" charset="0"/>
                <a:ea typeface="新細明體" charset="-120"/>
              </a:rPr>
              <a:t>              FD diagram:</a:t>
            </a:r>
          </a:p>
          <a:p>
            <a:pPr lvl="2" algn="l" eaLnBrk="0" hangingPunct="0">
              <a:lnSpc>
                <a:spcPct val="90000"/>
              </a:lnSpc>
              <a:spcBef>
                <a:spcPct val="50000"/>
              </a:spcBef>
              <a:buSzPct val="100000"/>
            </a:pPr>
            <a:endParaRPr lang="en-US" altLang="zh-TW" sz="1600">
              <a:latin typeface="Times New Roman" charset="0"/>
              <a:ea typeface="新細明體" charset="-120"/>
            </a:endParaRPr>
          </a:p>
        </p:txBody>
      </p:sp>
      <p:grpSp>
        <p:nvGrpSpPr>
          <p:cNvPr id="60461" name="Group 45"/>
          <p:cNvGrpSpPr>
            <a:grpSpLocks/>
          </p:cNvGrpSpPr>
          <p:nvPr/>
        </p:nvGrpSpPr>
        <p:grpSpPr bwMode="auto">
          <a:xfrm>
            <a:off x="2362200" y="2590800"/>
            <a:ext cx="2390775" cy="246063"/>
            <a:chOff x="1614" y="1776"/>
            <a:chExt cx="1506" cy="155"/>
          </a:xfrm>
        </p:grpSpPr>
        <p:sp>
          <p:nvSpPr>
            <p:cNvPr id="60422" name="Rectangle 6"/>
            <p:cNvSpPr>
              <a:spLocks noChangeArrowheads="1"/>
            </p:cNvSpPr>
            <p:nvPr/>
          </p:nvSpPr>
          <p:spPr bwMode="auto">
            <a:xfrm>
              <a:off x="1614" y="1776"/>
              <a:ext cx="550" cy="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a:t>
              </a:r>
            </a:p>
          </p:txBody>
        </p:sp>
        <p:sp>
          <p:nvSpPr>
            <p:cNvPr id="60423" name="Rectangle 7"/>
            <p:cNvSpPr>
              <a:spLocks noChangeArrowheads="1"/>
            </p:cNvSpPr>
            <p:nvPr/>
          </p:nvSpPr>
          <p:spPr bwMode="auto">
            <a:xfrm>
              <a:off x="2570" y="1781"/>
              <a:ext cx="550" cy="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CITY</a:t>
              </a:r>
            </a:p>
          </p:txBody>
        </p:sp>
        <p:sp>
          <p:nvSpPr>
            <p:cNvPr id="60424" name="Line 8"/>
            <p:cNvSpPr>
              <a:spLocks noChangeShapeType="1"/>
            </p:cNvSpPr>
            <p:nvPr/>
          </p:nvSpPr>
          <p:spPr bwMode="auto">
            <a:xfrm flipV="1">
              <a:off x="2212" y="1845"/>
              <a:ext cx="318" cy="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0425" name="Group 9"/>
          <p:cNvGrpSpPr>
            <a:grpSpLocks/>
          </p:cNvGrpSpPr>
          <p:nvPr/>
        </p:nvGrpSpPr>
        <p:grpSpPr bwMode="auto">
          <a:xfrm>
            <a:off x="2362200" y="3810000"/>
            <a:ext cx="2343150" cy="246063"/>
            <a:chOff x="1487" y="4211"/>
            <a:chExt cx="1476" cy="155"/>
          </a:xfrm>
        </p:grpSpPr>
        <p:sp>
          <p:nvSpPr>
            <p:cNvPr id="60426" name="Rectangle 10"/>
            <p:cNvSpPr>
              <a:spLocks noChangeArrowheads="1"/>
            </p:cNvSpPr>
            <p:nvPr/>
          </p:nvSpPr>
          <p:spPr bwMode="auto">
            <a:xfrm>
              <a:off x="1487" y="4211"/>
              <a:ext cx="540" cy="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CITY</a:t>
              </a:r>
            </a:p>
          </p:txBody>
        </p:sp>
        <p:sp>
          <p:nvSpPr>
            <p:cNvPr id="60427" name="Rectangle 11"/>
            <p:cNvSpPr>
              <a:spLocks noChangeArrowheads="1"/>
            </p:cNvSpPr>
            <p:nvPr/>
          </p:nvSpPr>
          <p:spPr bwMode="auto">
            <a:xfrm>
              <a:off x="2423" y="4216"/>
              <a:ext cx="540" cy="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a:solidFill>
                    <a:schemeClr val="accent2"/>
                  </a:solidFill>
                  <a:latin typeface="Times New Roman" charset="0"/>
                  <a:ea typeface="新細明體" charset="-120"/>
                </a:rPr>
                <a:t>STATUS</a:t>
              </a:r>
            </a:p>
          </p:txBody>
        </p:sp>
        <p:sp>
          <p:nvSpPr>
            <p:cNvPr id="60428" name="Line 12"/>
            <p:cNvSpPr>
              <a:spLocks noChangeShapeType="1"/>
            </p:cNvSpPr>
            <p:nvPr/>
          </p:nvSpPr>
          <p:spPr bwMode="auto">
            <a:xfrm>
              <a:off x="2036" y="4286"/>
              <a:ext cx="383"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0440" name="Group 24"/>
          <p:cNvGrpSpPr>
            <a:grpSpLocks/>
          </p:cNvGrpSpPr>
          <p:nvPr/>
        </p:nvGrpSpPr>
        <p:grpSpPr bwMode="auto">
          <a:xfrm>
            <a:off x="1676400" y="4343400"/>
            <a:ext cx="2141538" cy="1520825"/>
            <a:chOff x="3547" y="1154"/>
            <a:chExt cx="1349" cy="958"/>
          </a:xfrm>
        </p:grpSpPr>
        <p:grpSp>
          <p:nvGrpSpPr>
            <p:cNvPr id="60429" name="Group 13"/>
            <p:cNvGrpSpPr>
              <a:grpSpLocks/>
            </p:cNvGrpSpPr>
            <p:nvPr/>
          </p:nvGrpSpPr>
          <p:grpSpPr bwMode="auto">
            <a:xfrm>
              <a:off x="3744" y="1392"/>
              <a:ext cx="816" cy="720"/>
              <a:chOff x="768" y="4896"/>
              <a:chExt cx="816" cy="720"/>
            </a:xfrm>
          </p:grpSpPr>
          <p:sp>
            <p:nvSpPr>
              <p:cNvPr id="60430" name="Rectangle 14"/>
              <p:cNvSpPr>
                <a:spLocks noChangeArrowheads="1"/>
              </p:cNvSpPr>
              <p:nvPr/>
            </p:nvSpPr>
            <p:spPr bwMode="auto">
              <a:xfrm>
                <a:off x="768" y="4896"/>
                <a:ext cx="816"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70000"/>
                  </a:lnSpc>
                  <a:spcAft>
                    <a:spcPct val="50000"/>
                  </a:spcAft>
                </a:pPr>
                <a:r>
                  <a:rPr lang="en-US" altLang="zh-TW" sz="1400">
                    <a:solidFill>
                      <a:schemeClr val="accent2"/>
                    </a:solidFill>
                    <a:latin typeface="Times New Roman" charset="0"/>
                    <a:ea typeface="新細明體" charset="-120"/>
                  </a:rPr>
                  <a:t> S#     CITY       </a:t>
                </a:r>
              </a:p>
              <a:p>
                <a:pPr algn="l" eaLnBrk="0" hangingPunct="0">
                  <a:lnSpc>
                    <a:spcPct val="60000"/>
                  </a:lnSpc>
                </a:pPr>
                <a:r>
                  <a:rPr lang="en-US" altLang="zh-TW" sz="1400">
                    <a:solidFill>
                      <a:schemeClr val="accent2"/>
                    </a:solidFill>
                    <a:latin typeface="Times New Roman" charset="0"/>
                    <a:ea typeface="新細明體" charset="-120"/>
                  </a:rPr>
                  <a:t>  S1    London      </a:t>
                </a:r>
              </a:p>
              <a:p>
                <a:pPr algn="l" eaLnBrk="0" hangingPunct="0">
                  <a:lnSpc>
                    <a:spcPct val="80000"/>
                  </a:lnSpc>
                </a:pPr>
                <a:r>
                  <a:rPr lang="en-US" altLang="zh-TW" sz="1400">
                    <a:solidFill>
                      <a:schemeClr val="accent2"/>
                    </a:solidFill>
                    <a:latin typeface="Times New Roman" charset="0"/>
                    <a:ea typeface="新細明體" charset="-120"/>
                  </a:rPr>
                  <a:t>  S2    Paris          </a:t>
                </a:r>
              </a:p>
              <a:p>
                <a:pPr algn="l" eaLnBrk="0" hangingPunct="0">
                  <a:lnSpc>
                    <a:spcPct val="80000"/>
                  </a:lnSpc>
                </a:pPr>
                <a:r>
                  <a:rPr lang="en-US" altLang="zh-TW" sz="1400">
                    <a:solidFill>
                      <a:schemeClr val="accent2"/>
                    </a:solidFill>
                    <a:latin typeface="Times New Roman" charset="0"/>
                    <a:ea typeface="新細明體" charset="-120"/>
                  </a:rPr>
                  <a:t>  S3    Paris            </a:t>
                </a:r>
              </a:p>
              <a:p>
                <a:pPr algn="l" eaLnBrk="0" hangingPunct="0">
                  <a:lnSpc>
                    <a:spcPct val="80000"/>
                  </a:lnSpc>
                </a:pPr>
                <a:r>
                  <a:rPr lang="en-US" altLang="zh-TW" sz="1400">
                    <a:solidFill>
                      <a:schemeClr val="accent2"/>
                    </a:solidFill>
                    <a:latin typeface="Times New Roman" charset="0"/>
                    <a:ea typeface="新細明體" charset="-120"/>
                  </a:rPr>
                  <a:t>  S4    London              </a:t>
                </a:r>
              </a:p>
              <a:p>
                <a:pPr algn="l" eaLnBrk="0" hangingPunct="0">
                  <a:lnSpc>
                    <a:spcPct val="80000"/>
                  </a:lnSpc>
                </a:pPr>
                <a:r>
                  <a:rPr lang="en-US" altLang="zh-TW" sz="1400">
                    <a:solidFill>
                      <a:schemeClr val="accent2"/>
                    </a:solidFill>
                    <a:latin typeface="Times New Roman" charset="0"/>
                    <a:ea typeface="新細明體" charset="-120"/>
                  </a:rPr>
                  <a:t>  S5    Athens      </a:t>
                </a:r>
              </a:p>
            </p:txBody>
          </p:sp>
          <p:sp>
            <p:nvSpPr>
              <p:cNvPr id="60431" name="Line 15"/>
              <p:cNvSpPr>
                <a:spLocks noChangeShapeType="1"/>
              </p:cNvSpPr>
              <p:nvPr/>
            </p:nvSpPr>
            <p:spPr bwMode="auto">
              <a:xfrm>
                <a:off x="768" y="5040"/>
                <a:ext cx="81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0432" name="Line 16"/>
            <p:cNvSpPr>
              <a:spLocks noChangeShapeType="1"/>
            </p:cNvSpPr>
            <p:nvPr/>
          </p:nvSpPr>
          <p:spPr bwMode="auto">
            <a:xfrm>
              <a:off x="4032" y="1392"/>
              <a:ext cx="0" cy="7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433" name="Rectangle 17"/>
            <p:cNvSpPr>
              <a:spLocks noChangeArrowheads="1"/>
            </p:cNvSpPr>
            <p:nvPr/>
          </p:nvSpPr>
          <p:spPr bwMode="auto">
            <a:xfrm>
              <a:off x="3547" y="1154"/>
              <a:ext cx="1349" cy="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50000"/>
                </a:lnSpc>
                <a:spcBef>
                  <a:spcPct val="50000"/>
                </a:spcBef>
              </a:pPr>
              <a:r>
                <a:rPr lang="en-US" altLang="zh-TW" sz="1400">
                  <a:solidFill>
                    <a:schemeClr val="accent2"/>
                  </a:solidFill>
                  <a:latin typeface="Times New Roman" charset="0"/>
                  <a:ea typeface="新細明體" charset="-120"/>
                </a:rPr>
                <a:t>    </a:t>
              </a:r>
              <a:r>
                <a:rPr lang="en-US" altLang="zh-TW" sz="1400" b="1">
                  <a:solidFill>
                    <a:schemeClr val="accent2"/>
                  </a:solidFill>
                  <a:latin typeface="Times New Roman" charset="0"/>
                  <a:ea typeface="新細明體" charset="-120"/>
                </a:rPr>
                <a:t> SC</a:t>
              </a:r>
              <a:r>
                <a:rPr lang="en-US" altLang="zh-TW" sz="1400">
                  <a:solidFill>
                    <a:schemeClr val="accent2"/>
                  </a:solidFill>
                  <a:latin typeface="Times New Roman" charset="0"/>
                  <a:ea typeface="新細明體" charset="-120"/>
                </a:rPr>
                <a:t> (in 3NF)</a:t>
              </a:r>
            </a:p>
          </p:txBody>
        </p:sp>
      </p:grpSp>
      <p:grpSp>
        <p:nvGrpSpPr>
          <p:cNvPr id="60439" name="Group 23"/>
          <p:cNvGrpSpPr>
            <a:grpSpLocks/>
          </p:cNvGrpSpPr>
          <p:nvPr/>
        </p:nvGrpSpPr>
        <p:grpSpPr bwMode="auto">
          <a:xfrm>
            <a:off x="3733800" y="4419600"/>
            <a:ext cx="2141538" cy="1376363"/>
            <a:chOff x="3600" y="2784"/>
            <a:chExt cx="1349" cy="867"/>
          </a:xfrm>
        </p:grpSpPr>
        <p:grpSp>
          <p:nvGrpSpPr>
            <p:cNvPr id="60434" name="Group 18"/>
            <p:cNvGrpSpPr>
              <a:grpSpLocks/>
            </p:cNvGrpSpPr>
            <p:nvPr/>
          </p:nvGrpSpPr>
          <p:grpSpPr bwMode="auto">
            <a:xfrm>
              <a:off x="3648" y="3024"/>
              <a:ext cx="1130" cy="627"/>
              <a:chOff x="2134" y="4989"/>
              <a:chExt cx="1181" cy="629"/>
            </a:xfrm>
          </p:grpSpPr>
          <p:sp>
            <p:nvSpPr>
              <p:cNvPr id="60435" name="Rectangle 19"/>
              <p:cNvSpPr>
                <a:spLocks noChangeArrowheads="1"/>
              </p:cNvSpPr>
              <p:nvPr/>
            </p:nvSpPr>
            <p:spPr bwMode="auto">
              <a:xfrm>
                <a:off x="2134" y="4989"/>
                <a:ext cx="1181" cy="62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80000"/>
                  </a:lnSpc>
                </a:pPr>
                <a:r>
                  <a:rPr lang="en-US" altLang="zh-TW" sz="1400">
                    <a:solidFill>
                      <a:schemeClr val="accent2"/>
                    </a:solidFill>
                    <a:latin typeface="Times New Roman" charset="0"/>
                    <a:ea typeface="新細明體" charset="-120"/>
                  </a:rPr>
                  <a:t>   </a:t>
                </a:r>
              </a:p>
              <a:p>
                <a:pPr algn="l" eaLnBrk="0" hangingPunct="0">
                  <a:lnSpc>
                    <a:spcPct val="80000"/>
                  </a:lnSpc>
                  <a:spcAft>
                    <a:spcPct val="30000"/>
                  </a:spcAft>
                </a:pPr>
                <a:r>
                  <a:rPr lang="en-US" altLang="zh-TW" sz="1400">
                    <a:solidFill>
                      <a:schemeClr val="accent2"/>
                    </a:solidFill>
                    <a:latin typeface="Times New Roman" charset="0"/>
                    <a:ea typeface="新細明體" charset="-120"/>
                  </a:rPr>
                  <a:t>CITY           STATUS</a:t>
                </a:r>
              </a:p>
              <a:p>
                <a:pPr algn="l" eaLnBrk="0" hangingPunct="0">
                  <a:lnSpc>
                    <a:spcPct val="80000"/>
                  </a:lnSpc>
                </a:pPr>
                <a:r>
                  <a:rPr lang="en-US" altLang="zh-TW" sz="1400">
                    <a:solidFill>
                      <a:schemeClr val="accent2"/>
                    </a:solidFill>
                    <a:latin typeface="Times New Roman" charset="0"/>
                    <a:ea typeface="新細明體" charset="-120"/>
                  </a:rPr>
                  <a:t>  Athens           30</a:t>
                </a:r>
              </a:p>
              <a:p>
                <a:pPr algn="l" eaLnBrk="0" hangingPunct="0">
                  <a:lnSpc>
                    <a:spcPct val="80000"/>
                  </a:lnSpc>
                </a:pPr>
                <a:r>
                  <a:rPr lang="en-US" altLang="zh-TW" sz="1400">
                    <a:solidFill>
                      <a:schemeClr val="accent2"/>
                    </a:solidFill>
                    <a:latin typeface="Times New Roman" charset="0"/>
                    <a:ea typeface="新細明體" charset="-120"/>
                  </a:rPr>
                  <a:t>  London          20      </a:t>
                </a:r>
              </a:p>
              <a:p>
                <a:pPr algn="l" eaLnBrk="0" hangingPunct="0">
                  <a:lnSpc>
                    <a:spcPct val="80000"/>
                  </a:lnSpc>
                </a:pPr>
                <a:r>
                  <a:rPr lang="en-US" altLang="zh-TW" sz="1400">
                    <a:solidFill>
                      <a:schemeClr val="accent2"/>
                    </a:solidFill>
                    <a:latin typeface="Times New Roman" charset="0"/>
                    <a:ea typeface="新細明體" charset="-120"/>
                  </a:rPr>
                  <a:t>  Paris              10</a:t>
                </a:r>
              </a:p>
              <a:p>
                <a:pPr algn="l" eaLnBrk="0" hangingPunct="0">
                  <a:lnSpc>
                    <a:spcPct val="80000"/>
                  </a:lnSpc>
                </a:pPr>
                <a:r>
                  <a:rPr lang="en-US" altLang="zh-TW" sz="1400">
                    <a:solidFill>
                      <a:schemeClr val="accent2"/>
                    </a:solidFill>
                    <a:latin typeface="Times New Roman" charset="0"/>
                    <a:ea typeface="新細明體" charset="-120"/>
                  </a:rPr>
                  <a:t>  Rome             50</a:t>
                </a:r>
              </a:p>
              <a:p>
                <a:pPr algn="l" eaLnBrk="0" hangingPunct="0">
                  <a:lnSpc>
                    <a:spcPct val="80000"/>
                  </a:lnSpc>
                </a:pPr>
                <a:r>
                  <a:rPr lang="en-US" altLang="zh-TW" sz="1400">
                    <a:solidFill>
                      <a:schemeClr val="accent2"/>
                    </a:solidFill>
                    <a:latin typeface="Times New Roman" charset="0"/>
                    <a:ea typeface="新細明體" charset="-120"/>
                  </a:rPr>
                  <a:t>              </a:t>
                </a:r>
              </a:p>
            </p:txBody>
          </p:sp>
          <p:sp>
            <p:nvSpPr>
              <p:cNvPr id="60436" name="Line 20"/>
              <p:cNvSpPr>
                <a:spLocks noChangeShapeType="1"/>
              </p:cNvSpPr>
              <p:nvPr/>
            </p:nvSpPr>
            <p:spPr bwMode="auto">
              <a:xfrm>
                <a:off x="2662" y="4991"/>
                <a:ext cx="0" cy="626"/>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437" name="Line 21"/>
              <p:cNvSpPr>
                <a:spLocks noChangeShapeType="1"/>
              </p:cNvSpPr>
              <p:nvPr/>
            </p:nvSpPr>
            <p:spPr bwMode="auto">
              <a:xfrm>
                <a:off x="2136" y="5147"/>
                <a:ext cx="117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0438" name="Rectangle 22"/>
            <p:cNvSpPr>
              <a:spLocks noChangeArrowheads="1"/>
            </p:cNvSpPr>
            <p:nvPr/>
          </p:nvSpPr>
          <p:spPr bwMode="auto">
            <a:xfrm>
              <a:off x="3600" y="2784"/>
              <a:ext cx="1349"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30000"/>
                </a:lnSpc>
                <a:spcBef>
                  <a:spcPct val="50000"/>
                </a:spcBef>
              </a:pPr>
              <a:r>
                <a:rPr lang="en-US" altLang="zh-TW" sz="1400" b="1">
                  <a:solidFill>
                    <a:schemeClr val="accent2"/>
                  </a:solidFill>
                  <a:latin typeface="Times New Roman" charset="0"/>
                  <a:ea typeface="新細明體" charset="-120"/>
                </a:rPr>
                <a:t>CS </a:t>
              </a:r>
              <a:r>
                <a:rPr lang="en-US" altLang="zh-TW" sz="1400">
                  <a:solidFill>
                    <a:schemeClr val="accent2"/>
                  </a:solidFill>
                  <a:latin typeface="Times New Roman" charset="0"/>
                  <a:ea typeface="新細明體" charset="-120"/>
                </a:rPr>
                <a:t>(in 3NF)</a:t>
              </a:r>
            </a:p>
          </p:txBody>
        </p:sp>
      </p:grpSp>
      <p:grpSp>
        <p:nvGrpSpPr>
          <p:cNvPr id="60442" name="Group 26"/>
          <p:cNvGrpSpPr>
            <a:grpSpLocks/>
          </p:cNvGrpSpPr>
          <p:nvPr/>
        </p:nvGrpSpPr>
        <p:grpSpPr bwMode="auto">
          <a:xfrm>
            <a:off x="5638800" y="1447800"/>
            <a:ext cx="2740025" cy="1600200"/>
            <a:chOff x="979" y="2510"/>
            <a:chExt cx="1582" cy="892"/>
          </a:xfrm>
        </p:grpSpPr>
        <p:grpSp>
          <p:nvGrpSpPr>
            <p:cNvPr id="60443" name="Group 27"/>
            <p:cNvGrpSpPr>
              <a:grpSpLocks/>
            </p:cNvGrpSpPr>
            <p:nvPr/>
          </p:nvGrpSpPr>
          <p:grpSpPr bwMode="auto">
            <a:xfrm>
              <a:off x="1262" y="2679"/>
              <a:ext cx="998" cy="723"/>
              <a:chOff x="508" y="5148"/>
              <a:chExt cx="892" cy="612"/>
            </a:xfrm>
          </p:grpSpPr>
          <p:sp>
            <p:nvSpPr>
              <p:cNvPr id="60444" name="Rectangle 28"/>
              <p:cNvSpPr>
                <a:spLocks noChangeArrowheads="1"/>
              </p:cNvSpPr>
              <p:nvPr/>
            </p:nvSpPr>
            <p:spPr bwMode="auto">
              <a:xfrm>
                <a:off x="514" y="5148"/>
                <a:ext cx="886"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200">
                    <a:solidFill>
                      <a:schemeClr val="accent2"/>
                    </a:solidFill>
                    <a:latin typeface="Times New Roman" charset="0"/>
                    <a:ea typeface="新細明體" charset="-120"/>
                  </a:rPr>
                  <a:t>S#   STATUS   CITY       </a:t>
                </a:r>
              </a:p>
              <a:p>
                <a:pPr algn="l" eaLnBrk="0" hangingPunct="0">
                  <a:lnSpc>
                    <a:spcPct val="60000"/>
                  </a:lnSpc>
                </a:pPr>
                <a:endParaRPr lang="en-US" altLang="zh-TW" sz="1200">
                  <a:solidFill>
                    <a:schemeClr val="accent2"/>
                  </a:solidFill>
                  <a:latin typeface="Times New Roman" charset="0"/>
                  <a:ea typeface="新細明體" charset="-120"/>
                </a:endParaRPr>
              </a:p>
              <a:p>
                <a:pPr algn="l" eaLnBrk="0" hangingPunct="0"/>
                <a:r>
                  <a:rPr lang="en-US" altLang="zh-TW" sz="1200">
                    <a:solidFill>
                      <a:schemeClr val="accent2"/>
                    </a:solidFill>
                    <a:latin typeface="Times New Roman" charset="0"/>
                    <a:ea typeface="新細明體" charset="-120"/>
                  </a:rPr>
                  <a:t>S1      </a:t>
                </a:r>
                <a:r>
                  <a:rPr lang="en-US" altLang="zh-TW" sz="1200" u="sng">
                    <a:solidFill>
                      <a:schemeClr val="accent2"/>
                    </a:solidFill>
                    <a:latin typeface="Times New Roman" charset="0"/>
                    <a:ea typeface="新細明體" charset="-120"/>
                  </a:rPr>
                  <a:t> </a:t>
                </a:r>
                <a:r>
                  <a:rPr lang="en-US" altLang="zh-TW" sz="1200">
                    <a:solidFill>
                      <a:schemeClr val="accent2"/>
                    </a:solidFill>
                    <a:latin typeface="Times New Roman" charset="0"/>
                    <a:ea typeface="新細明體" charset="-120"/>
                  </a:rPr>
                  <a:t>20          London      </a:t>
                </a:r>
              </a:p>
              <a:p>
                <a:pPr algn="l" eaLnBrk="0" hangingPunct="0">
                  <a:lnSpc>
                    <a:spcPct val="90000"/>
                  </a:lnSpc>
                </a:pPr>
                <a:r>
                  <a:rPr lang="en-US" altLang="zh-TW" sz="1200">
                    <a:solidFill>
                      <a:schemeClr val="accent2"/>
                    </a:solidFill>
                    <a:latin typeface="Times New Roman" charset="0"/>
                    <a:ea typeface="新細明體" charset="-120"/>
                  </a:rPr>
                  <a:t>S2       10          Paris          </a:t>
                </a:r>
              </a:p>
              <a:p>
                <a:pPr algn="l" eaLnBrk="0" hangingPunct="0">
                  <a:lnSpc>
                    <a:spcPct val="90000"/>
                  </a:lnSpc>
                </a:pPr>
                <a:r>
                  <a:rPr lang="en-US" altLang="zh-TW" sz="1200">
                    <a:solidFill>
                      <a:schemeClr val="accent2"/>
                    </a:solidFill>
                    <a:latin typeface="Times New Roman" charset="0"/>
                    <a:ea typeface="新細明體" charset="-120"/>
                  </a:rPr>
                  <a:t>S3       10          Paris            </a:t>
                </a:r>
              </a:p>
              <a:p>
                <a:pPr algn="l" eaLnBrk="0" hangingPunct="0">
                  <a:lnSpc>
                    <a:spcPct val="90000"/>
                  </a:lnSpc>
                </a:pPr>
                <a:r>
                  <a:rPr lang="en-US" altLang="zh-TW" sz="1200">
                    <a:solidFill>
                      <a:schemeClr val="accent2"/>
                    </a:solidFill>
                    <a:latin typeface="Times New Roman" charset="0"/>
                    <a:ea typeface="新細明體" charset="-120"/>
                  </a:rPr>
                  <a:t>S4       20          London              </a:t>
                </a:r>
              </a:p>
              <a:p>
                <a:pPr algn="l" eaLnBrk="0" hangingPunct="0">
                  <a:lnSpc>
                    <a:spcPct val="90000"/>
                  </a:lnSpc>
                </a:pPr>
                <a:r>
                  <a:rPr lang="en-US" altLang="zh-TW" sz="1200">
                    <a:solidFill>
                      <a:schemeClr val="accent2"/>
                    </a:solidFill>
                    <a:latin typeface="Times New Roman" charset="0"/>
                    <a:ea typeface="新細明體" charset="-120"/>
                  </a:rPr>
                  <a:t>S5       30          Athens      </a:t>
                </a:r>
              </a:p>
            </p:txBody>
          </p:sp>
          <p:grpSp>
            <p:nvGrpSpPr>
              <p:cNvPr id="60445" name="Group 29"/>
              <p:cNvGrpSpPr>
                <a:grpSpLocks/>
              </p:cNvGrpSpPr>
              <p:nvPr/>
            </p:nvGrpSpPr>
            <p:grpSpPr bwMode="auto">
              <a:xfrm>
                <a:off x="686" y="5152"/>
                <a:ext cx="345" cy="608"/>
                <a:chOff x="686" y="5153"/>
                <a:chExt cx="345" cy="682"/>
              </a:xfrm>
            </p:grpSpPr>
            <p:sp>
              <p:nvSpPr>
                <p:cNvPr id="60446" name="Line 30"/>
                <p:cNvSpPr>
                  <a:spLocks noChangeShapeType="1"/>
                </p:cNvSpPr>
                <p:nvPr/>
              </p:nvSpPr>
              <p:spPr bwMode="auto">
                <a:xfrm>
                  <a:off x="686"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447" name="Line 31"/>
                <p:cNvSpPr>
                  <a:spLocks noChangeShapeType="1"/>
                </p:cNvSpPr>
                <p:nvPr/>
              </p:nvSpPr>
              <p:spPr bwMode="auto">
                <a:xfrm>
                  <a:off x="1031"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0448" name="Line 32"/>
              <p:cNvSpPr>
                <a:spLocks noChangeShapeType="1"/>
              </p:cNvSpPr>
              <p:nvPr/>
            </p:nvSpPr>
            <p:spPr bwMode="auto">
              <a:xfrm>
                <a:off x="508" y="5301"/>
                <a:ext cx="88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0449" name="Rectangle 33"/>
            <p:cNvSpPr>
              <a:spLocks noChangeArrowheads="1"/>
            </p:cNvSpPr>
            <p:nvPr/>
          </p:nvSpPr>
          <p:spPr bwMode="auto">
            <a:xfrm>
              <a:off x="979" y="2510"/>
              <a:ext cx="1582" cy="1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200">
                  <a:solidFill>
                    <a:schemeClr val="accent2"/>
                  </a:solidFill>
                  <a:latin typeface="Times New Roman" charset="0"/>
                  <a:ea typeface="新細明體" charset="-120"/>
                </a:rPr>
                <a:t>           </a:t>
              </a:r>
              <a:r>
                <a:rPr lang="en-US" altLang="zh-TW" sz="1400" b="1">
                  <a:solidFill>
                    <a:schemeClr val="accent2"/>
                  </a:solidFill>
                  <a:latin typeface="Times New Roman" charset="0"/>
                  <a:ea typeface="新細明體" charset="-120"/>
                </a:rPr>
                <a:t>SECOND</a:t>
              </a:r>
              <a:r>
                <a:rPr lang="en-US" altLang="zh-TW" sz="1200">
                  <a:solidFill>
                    <a:schemeClr val="accent2"/>
                  </a:solidFill>
                  <a:latin typeface="Times New Roman" charset="0"/>
                  <a:ea typeface="新細明體" charset="-120"/>
                </a:rPr>
                <a:t> </a:t>
              </a:r>
            </a:p>
          </p:txBody>
        </p:sp>
      </p:grpSp>
      <p:grpSp>
        <p:nvGrpSpPr>
          <p:cNvPr id="60450" name="Group 34"/>
          <p:cNvGrpSpPr>
            <a:grpSpLocks/>
          </p:cNvGrpSpPr>
          <p:nvPr/>
        </p:nvGrpSpPr>
        <p:grpSpPr bwMode="auto">
          <a:xfrm>
            <a:off x="4953000" y="3276600"/>
            <a:ext cx="3238500" cy="968375"/>
            <a:chOff x="2199" y="39"/>
            <a:chExt cx="2040" cy="610"/>
          </a:xfrm>
        </p:grpSpPr>
        <p:sp>
          <p:nvSpPr>
            <p:cNvPr id="60451" name="Rectangle 35"/>
            <p:cNvSpPr>
              <a:spLocks noChangeArrowheads="1"/>
            </p:cNvSpPr>
            <p:nvPr/>
          </p:nvSpPr>
          <p:spPr bwMode="auto">
            <a:xfrm>
              <a:off x="2199" y="39"/>
              <a:ext cx="11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endParaRPr lang="zh-TW" altLang="zh-TW" sz="1600">
                <a:solidFill>
                  <a:schemeClr val="accent2"/>
                </a:solidFill>
                <a:latin typeface="Times New Roman" charset="0"/>
                <a:ea typeface="新細明體" charset="-120"/>
              </a:endParaRPr>
            </a:p>
          </p:txBody>
        </p:sp>
        <p:sp>
          <p:nvSpPr>
            <p:cNvPr id="60452" name="Rectangle 36"/>
            <p:cNvSpPr>
              <a:spLocks noChangeArrowheads="1"/>
            </p:cNvSpPr>
            <p:nvPr/>
          </p:nvSpPr>
          <p:spPr bwMode="auto">
            <a:xfrm>
              <a:off x="2927" y="384"/>
              <a:ext cx="249"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S#</a:t>
              </a:r>
            </a:p>
          </p:txBody>
        </p:sp>
        <p:sp>
          <p:nvSpPr>
            <p:cNvPr id="60453" name="Rectangle 37"/>
            <p:cNvSpPr>
              <a:spLocks noChangeArrowheads="1"/>
            </p:cNvSpPr>
            <p:nvPr/>
          </p:nvSpPr>
          <p:spPr bwMode="auto">
            <a:xfrm>
              <a:off x="3495" y="106"/>
              <a:ext cx="59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STATUS</a:t>
              </a:r>
            </a:p>
          </p:txBody>
        </p:sp>
        <p:sp>
          <p:nvSpPr>
            <p:cNvPr id="60454" name="Rectangle 38"/>
            <p:cNvSpPr>
              <a:spLocks noChangeArrowheads="1"/>
            </p:cNvSpPr>
            <p:nvPr/>
          </p:nvSpPr>
          <p:spPr bwMode="auto">
            <a:xfrm>
              <a:off x="3582" y="413"/>
              <a:ext cx="41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CITY</a:t>
              </a:r>
            </a:p>
          </p:txBody>
        </p:sp>
        <p:sp>
          <p:nvSpPr>
            <p:cNvPr id="60455" name="Rectangle 39"/>
            <p:cNvSpPr>
              <a:spLocks noChangeArrowheads="1"/>
            </p:cNvSpPr>
            <p:nvPr/>
          </p:nvSpPr>
          <p:spPr bwMode="auto">
            <a:xfrm>
              <a:off x="3498" y="62"/>
              <a:ext cx="588" cy="587"/>
            </a:xfrm>
            <a:prstGeom prst="rect">
              <a:avLst/>
            </a:prstGeom>
            <a:noFill/>
            <a:ln w="12700">
              <a:solidFill>
                <a:schemeClr val="accent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456" name="Rectangle 40"/>
            <p:cNvSpPr>
              <a:spLocks noChangeArrowheads="1"/>
            </p:cNvSpPr>
            <p:nvPr/>
          </p:nvSpPr>
          <p:spPr bwMode="auto">
            <a:xfrm>
              <a:off x="2894" y="369"/>
              <a:ext cx="1345" cy="222"/>
            </a:xfrm>
            <a:prstGeom prst="rect">
              <a:avLst/>
            </a:prstGeom>
            <a:noFill/>
            <a:ln w="12700">
              <a:solidFill>
                <a:schemeClr val="accent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457" name="Line 41"/>
            <p:cNvSpPr>
              <a:spLocks noChangeShapeType="1"/>
            </p:cNvSpPr>
            <p:nvPr/>
          </p:nvSpPr>
          <p:spPr bwMode="auto">
            <a:xfrm flipV="1">
              <a:off x="3191" y="217"/>
              <a:ext cx="280" cy="2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458" name="Line 42"/>
            <p:cNvSpPr>
              <a:spLocks noChangeShapeType="1"/>
            </p:cNvSpPr>
            <p:nvPr/>
          </p:nvSpPr>
          <p:spPr bwMode="auto">
            <a:xfrm flipV="1">
              <a:off x="3792" y="274"/>
              <a:ext cx="0" cy="162"/>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459" name="Line 43"/>
            <p:cNvSpPr>
              <a:spLocks noChangeShapeType="1"/>
            </p:cNvSpPr>
            <p:nvPr/>
          </p:nvSpPr>
          <p:spPr bwMode="auto">
            <a:xfrm>
              <a:off x="3210" y="480"/>
              <a:ext cx="3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1197400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4"/>
          <p:cNvSpPr>
            <a:spLocks noGrp="1"/>
          </p:cNvSpPr>
          <p:nvPr>
            <p:ph type="sldNum" sz="quarter" idx="11"/>
          </p:nvPr>
        </p:nvSpPr>
        <p:spPr/>
        <p:txBody>
          <a:bodyPr/>
          <a:lstStyle/>
          <a:p>
            <a:r>
              <a:rPr lang="en-US" altLang="zh-TW"/>
              <a:t>7-</a:t>
            </a:r>
            <a:fld id="{CCEA83F6-C719-4C15-AE50-55AAB5AEDBF8}" type="slidenum">
              <a:rPr lang="en-US" altLang="zh-TW"/>
              <a:pPr/>
              <a:t>28</a:t>
            </a:fld>
            <a:endParaRPr lang="en-US" altLang="zh-TW"/>
          </a:p>
        </p:txBody>
      </p:sp>
      <p:sp>
        <p:nvSpPr>
          <p:cNvPr id="60418" name="Rectangle 2"/>
          <p:cNvSpPr>
            <a:spLocks noGrp="1" noChangeArrowheads="1"/>
          </p:cNvSpPr>
          <p:nvPr>
            <p:ph type="title"/>
          </p:nvPr>
        </p:nvSpPr>
        <p:spPr/>
        <p:txBody>
          <a:bodyPr/>
          <a:lstStyle/>
          <a:p>
            <a:r>
              <a:rPr lang="en-US" altLang="zh-TW"/>
              <a:t>Normal Forms:</a:t>
            </a:r>
            <a:r>
              <a:rPr lang="en-US" altLang="zh-TW" sz="3200"/>
              <a:t> </a:t>
            </a:r>
            <a:r>
              <a:rPr lang="en-US" altLang="zh-TW"/>
              <a:t>3NF </a:t>
            </a:r>
            <a:r>
              <a:rPr lang="en-US" altLang="zh-TW" sz="2000" b="0">
                <a:solidFill>
                  <a:schemeClr val="tx1"/>
                </a:solidFill>
                <a:ea typeface="新細明體" charset="-120"/>
              </a:rPr>
              <a:t>(cont.)</a:t>
            </a:r>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grpSp>
        <p:nvGrpSpPr>
          <p:cNvPr id="45" name="Group 1030"/>
          <p:cNvGrpSpPr>
            <a:grpSpLocks/>
          </p:cNvGrpSpPr>
          <p:nvPr/>
        </p:nvGrpSpPr>
        <p:grpSpPr bwMode="auto">
          <a:xfrm>
            <a:off x="1568624" y="1775842"/>
            <a:ext cx="3422650" cy="1581150"/>
            <a:chOff x="659" y="2741"/>
            <a:chExt cx="2156" cy="996"/>
          </a:xfrm>
        </p:grpSpPr>
        <p:sp>
          <p:nvSpPr>
            <p:cNvPr id="46" name="Rectangle 1031"/>
            <p:cNvSpPr>
              <a:spLocks noChangeArrowheads="1"/>
            </p:cNvSpPr>
            <p:nvPr/>
          </p:nvSpPr>
          <p:spPr bwMode="auto">
            <a:xfrm>
              <a:off x="830" y="2750"/>
              <a:ext cx="1985" cy="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r>
                <a:rPr lang="en-US" altLang="zh-TW" sz="1200" dirty="0">
                  <a:latin typeface="Times New Roman" pitchFamily="18" charset="0"/>
                  <a:ea typeface="新細明體" charset="-120"/>
                </a:rPr>
                <a:t>P#   PNAME   COLOR     WEIGHT     CITY</a:t>
              </a:r>
            </a:p>
            <a:p>
              <a:pPr algn="l"/>
              <a:r>
                <a:rPr lang="en-US" altLang="zh-TW" sz="1200" dirty="0">
                  <a:latin typeface="Times New Roman" pitchFamily="18" charset="0"/>
                  <a:ea typeface="新細明體" charset="-120"/>
                </a:rPr>
                <a:t>P1   Nut           Red                12          London</a:t>
              </a:r>
            </a:p>
            <a:p>
              <a:pPr algn="l"/>
              <a:r>
                <a:rPr lang="en-US" altLang="zh-TW" sz="1200" dirty="0">
                  <a:latin typeface="Times New Roman" pitchFamily="18" charset="0"/>
                  <a:ea typeface="新細明體" charset="-120"/>
                </a:rPr>
                <a:t>P2   Bolt          Green             17          Paris</a:t>
              </a:r>
            </a:p>
            <a:p>
              <a:pPr algn="l"/>
              <a:r>
                <a:rPr lang="en-US" altLang="zh-TW" sz="1200" dirty="0">
                  <a:latin typeface="Times New Roman" pitchFamily="18" charset="0"/>
                  <a:ea typeface="新細明體" charset="-120"/>
                </a:rPr>
                <a:t>P3   Screw       Blue               17          Rome</a:t>
              </a:r>
            </a:p>
            <a:p>
              <a:pPr algn="l"/>
              <a:r>
                <a:rPr lang="en-US" altLang="zh-TW" sz="1200" dirty="0">
                  <a:latin typeface="Times New Roman" pitchFamily="18" charset="0"/>
                  <a:ea typeface="新細明體" charset="-120"/>
                </a:rPr>
                <a:t>P4   Screw       Red                14           London</a:t>
              </a:r>
            </a:p>
            <a:p>
              <a:pPr algn="l"/>
              <a:r>
                <a:rPr lang="en-US" altLang="zh-TW" sz="1200" dirty="0">
                  <a:latin typeface="Times New Roman" pitchFamily="18" charset="0"/>
                  <a:ea typeface="新細明體" charset="-120"/>
                </a:rPr>
                <a:t>P5   Cam         Blue               12           Paris</a:t>
              </a:r>
            </a:p>
            <a:p>
              <a:pPr algn="l"/>
              <a:r>
                <a:rPr lang="en-US" altLang="zh-TW" sz="1200" dirty="0">
                  <a:latin typeface="Times New Roman" pitchFamily="18" charset="0"/>
                  <a:ea typeface="新細明體" charset="-120"/>
                </a:rPr>
                <a:t>P6   Cog          Red                19           London </a:t>
              </a:r>
            </a:p>
            <a:p>
              <a:pPr algn="l" latinLnBrk="1"/>
              <a:endParaRPr lang="en-US" altLang="zh-TW" sz="1200" dirty="0">
                <a:latin typeface="Times New Roman" pitchFamily="18" charset="0"/>
                <a:ea typeface="新細明體" charset="-120"/>
              </a:endParaRPr>
            </a:p>
          </p:txBody>
        </p:sp>
        <p:sp>
          <p:nvSpPr>
            <p:cNvPr id="47" name="Rectangle 1032"/>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eaLnBrk="1" hangingPunct="1"/>
              <a:endParaRPr lang="zh-TW" altLang="en-US"/>
            </a:p>
          </p:txBody>
        </p:sp>
        <p:sp>
          <p:nvSpPr>
            <p:cNvPr id="48" name="Line 1033"/>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1034"/>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Line 1035"/>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Line 1036"/>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Line 1037"/>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Line 1038"/>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Line 1039"/>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Line 1040"/>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 name="Line 1041"/>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 name="Line 1042"/>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 name="Rectangle 1043"/>
            <p:cNvSpPr>
              <a:spLocks noChangeArrowheads="1"/>
            </p:cNvSpPr>
            <p:nvPr/>
          </p:nvSpPr>
          <p:spPr bwMode="auto">
            <a:xfrm>
              <a:off x="659" y="274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r>
                <a:rPr lang="en-US" altLang="zh-TW" sz="1400">
                  <a:latin typeface="Times New Roman" pitchFamily="18" charset="0"/>
                  <a:ea typeface="新細明體" charset="-120"/>
                </a:rPr>
                <a:t>P</a:t>
              </a:r>
            </a:p>
          </p:txBody>
        </p:sp>
      </p:grpSp>
      <p:sp>
        <p:nvSpPr>
          <p:cNvPr id="60" name="Rectangle 3"/>
          <p:cNvSpPr txBox="1">
            <a:spLocks noChangeArrowheads="1"/>
          </p:cNvSpPr>
          <p:nvPr/>
        </p:nvSpPr>
        <p:spPr bwMode="auto">
          <a:xfrm>
            <a:off x="412750" y="1268760"/>
            <a:ext cx="9080500" cy="475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009900"/>
              </a:buClr>
              <a:buSzPct val="70000"/>
              <a:buFont typeface="Wingdings" pitchFamily="2" charset="2"/>
              <a:buChar char="q"/>
              <a:defRPr kumimoji="1" sz="2800">
                <a:solidFill>
                  <a:schemeClr val="tx1"/>
                </a:solidFill>
                <a:latin typeface="+mn-lt"/>
                <a:ea typeface="+mn-ea"/>
                <a:cs typeface="+mn-cs"/>
              </a:defRPr>
            </a:lvl1pPr>
            <a:lvl2pPr marL="742950" indent="-285750" algn="l" rtl="0" fontAlgn="base">
              <a:spcBef>
                <a:spcPct val="40000"/>
              </a:spcBef>
              <a:spcAft>
                <a:spcPct val="0"/>
              </a:spcAft>
              <a:buClr>
                <a:srgbClr val="009900"/>
              </a:buClr>
              <a:buSzPct val="110000"/>
              <a:buFont typeface="Wingdings" pitchFamily="2" charset="2"/>
              <a:buChar char="§"/>
              <a:defRPr kumimoji="1" sz="2400">
                <a:solidFill>
                  <a:schemeClr val="tx1"/>
                </a:solidFill>
                <a:latin typeface="+mn-lt"/>
                <a:ea typeface="+mn-ea"/>
              </a:defRPr>
            </a:lvl2pPr>
            <a:lvl3pPr marL="1143000" indent="-228600" algn="l" rtl="0" fontAlgn="base">
              <a:spcBef>
                <a:spcPct val="20000"/>
              </a:spcBef>
              <a:spcAft>
                <a:spcPct val="0"/>
              </a:spcAft>
              <a:buClr>
                <a:schemeClr val="accent1"/>
              </a:buClr>
              <a:buSzPct val="120000"/>
              <a:buChar char="•"/>
              <a:defRPr kumimoji="1" sz="2200">
                <a:solidFill>
                  <a:schemeClr val="tx1"/>
                </a:solidFill>
                <a:latin typeface="+mn-lt"/>
                <a:ea typeface="+mn-ea"/>
              </a:defRPr>
            </a:lvl3pPr>
            <a:lvl4pPr marL="1600200" indent="-228600" algn="l" rtl="0" fontAlgn="base">
              <a:spcBef>
                <a:spcPct val="20000"/>
              </a:spcBef>
              <a:spcAft>
                <a:spcPct val="0"/>
              </a:spcAft>
              <a:buClr>
                <a:srgbClr val="009900"/>
              </a:buClr>
              <a:buSzPct val="110000"/>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lvl="1">
              <a:lnSpc>
                <a:spcPct val="120000"/>
              </a:lnSpc>
            </a:pPr>
            <a:r>
              <a:rPr lang="en-US" altLang="zh-TW" sz="1800" kern="0" dirty="0" smtClean="0"/>
              <a:t>Consider P:</a:t>
            </a:r>
          </a:p>
          <a:p>
            <a:pPr lvl="1">
              <a:lnSpc>
                <a:spcPct val="120000"/>
              </a:lnSpc>
            </a:pPr>
            <a:endParaRPr lang="en-US" altLang="zh-TW" sz="1800" kern="0" dirty="0" smtClean="0"/>
          </a:p>
          <a:p>
            <a:pPr lvl="1">
              <a:lnSpc>
                <a:spcPct val="120000"/>
              </a:lnSpc>
            </a:pPr>
            <a:endParaRPr lang="en-US" altLang="zh-TW" sz="1800" kern="0" dirty="0"/>
          </a:p>
          <a:p>
            <a:pPr lvl="1">
              <a:lnSpc>
                <a:spcPct val="120000"/>
              </a:lnSpc>
            </a:pPr>
            <a:endParaRPr lang="en-US" altLang="zh-TW" sz="1800" kern="0" dirty="0" smtClean="0"/>
          </a:p>
          <a:p>
            <a:pPr lvl="1">
              <a:lnSpc>
                <a:spcPct val="120000"/>
              </a:lnSpc>
            </a:pPr>
            <a:endParaRPr lang="en-US" altLang="zh-TW" sz="1800" kern="0" dirty="0"/>
          </a:p>
          <a:p>
            <a:pPr lvl="1">
              <a:lnSpc>
                <a:spcPct val="120000"/>
              </a:lnSpc>
            </a:pPr>
            <a:r>
              <a:rPr lang="en-US" altLang="zh-TW" sz="1800" dirty="0" err="1"/>
              <a:t>Def</a:t>
            </a:r>
            <a:r>
              <a:rPr lang="en-US" altLang="zh-TW" sz="1800" dirty="0"/>
              <a:t>: A relation is in 1NF  </a:t>
            </a:r>
            <a:r>
              <a:rPr lang="en-US" altLang="zh-TW" sz="1800" b="1" i="1" dirty="0" err="1"/>
              <a:t>iff</a:t>
            </a:r>
            <a:r>
              <a:rPr lang="en-US" altLang="zh-TW" sz="1800" dirty="0"/>
              <a:t>  all underlying simple domains contain </a:t>
            </a:r>
            <a:r>
              <a:rPr lang="en-US" altLang="zh-TW" sz="1800" u="sng" dirty="0"/>
              <a:t>atomic values</a:t>
            </a:r>
            <a:r>
              <a:rPr lang="en-US" altLang="zh-TW" sz="1800" dirty="0"/>
              <a:t> only</a:t>
            </a:r>
            <a:r>
              <a:rPr lang="en-US" altLang="zh-TW" sz="1800" dirty="0" smtClean="0"/>
              <a:t>.</a:t>
            </a:r>
            <a:endParaRPr lang="en-US" altLang="zh-TW" sz="1800" kern="0" dirty="0" smtClean="0"/>
          </a:p>
          <a:p>
            <a:pPr lvl="1"/>
            <a:r>
              <a:rPr lang="en-US" altLang="zh-TW" sz="1800" dirty="0" err="1"/>
              <a:t>Def</a:t>
            </a:r>
            <a:r>
              <a:rPr lang="en-US" altLang="zh-TW" sz="1800" dirty="0"/>
              <a:t>: A relation R is in 2NF </a:t>
            </a:r>
            <a:r>
              <a:rPr lang="en-US" altLang="zh-TW" sz="1800" dirty="0" err="1"/>
              <a:t>iff</a:t>
            </a:r>
            <a:endParaRPr lang="en-US" altLang="zh-TW" sz="1800" dirty="0"/>
          </a:p>
          <a:p>
            <a:pPr lvl="1">
              <a:lnSpc>
                <a:spcPct val="50000"/>
              </a:lnSpc>
              <a:buNone/>
            </a:pPr>
            <a:r>
              <a:rPr lang="en-US" altLang="zh-TW" sz="1800" dirty="0"/>
              <a:t>           (1) R is in 1NF (i.e. atomic )</a:t>
            </a:r>
          </a:p>
          <a:p>
            <a:pPr lvl="1">
              <a:lnSpc>
                <a:spcPct val="50000"/>
              </a:lnSpc>
              <a:buNone/>
            </a:pPr>
            <a:r>
              <a:rPr lang="en-US" altLang="zh-TW" sz="1800" dirty="0"/>
              <a:t>           (2) Non-key attributes are FFD on primary key</a:t>
            </a:r>
            <a:r>
              <a:rPr lang="en-US" altLang="zh-TW" sz="1800" dirty="0" smtClean="0"/>
              <a:t>.</a:t>
            </a:r>
            <a:endParaRPr lang="en-US" altLang="zh-TW" sz="1800" kern="0" dirty="0"/>
          </a:p>
          <a:p>
            <a:pPr lvl="1">
              <a:lnSpc>
                <a:spcPct val="120000"/>
              </a:lnSpc>
            </a:pPr>
            <a:r>
              <a:rPr lang="en-US" altLang="zh-TW" sz="1800" kern="0" dirty="0" err="1" smtClean="0"/>
              <a:t>Def</a:t>
            </a:r>
            <a:r>
              <a:rPr lang="en-US" altLang="zh-TW" sz="1800" kern="0" dirty="0" smtClean="0"/>
              <a:t> : A relation R is in 3NF </a:t>
            </a:r>
            <a:r>
              <a:rPr lang="en-US" altLang="zh-TW" sz="1800" kern="0" dirty="0" err="1" smtClean="0"/>
              <a:t>iff</a:t>
            </a:r>
            <a:endParaRPr lang="en-US" altLang="zh-TW" sz="1800" kern="0" dirty="0" smtClean="0"/>
          </a:p>
          <a:p>
            <a:pPr lvl="1">
              <a:lnSpc>
                <a:spcPct val="50000"/>
              </a:lnSpc>
              <a:buNone/>
            </a:pPr>
            <a:r>
              <a:rPr lang="en-US" altLang="zh-TW" sz="1800" dirty="0" smtClean="0"/>
              <a:t>           (</a:t>
            </a:r>
            <a:r>
              <a:rPr lang="en-US" altLang="zh-TW" sz="1800" dirty="0"/>
              <a:t>1) R is in </a:t>
            </a:r>
            <a:r>
              <a:rPr lang="en-US" altLang="zh-TW" sz="1800" dirty="0" smtClean="0"/>
              <a:t>2NF</a:t>
            </a:r>
          </a:p>
          <a:p>
            <a:pPr lvl="1">
              <a:lnSpc>
                <a:spcPct val="50000"/>
              </a:lnSpc>
              <a:buNone/>
            </a:pPr>
            <a:r>
              <a:rPr lang="en-US" altLang="zh-TW" sz="1800" kern="0" dirty="0"/>
              <a:t> </a:t>
            </a:r>
            <a:r>
              <a:rPr lang="en-US" altLang="zh-TW" sz="1800" kern="0" dirty="0" smtClean="0"/>
              <a:t>          </a:t>
            </a:r>
            <a:r>
              <a:rPr lang="en-US" altLang="zh-TW" sz="1600" kern="0" dirty="0" smtClean="0"/>
              <a:t>(2) Every non-key attribute is non-transitively dependent on the primary key.</a:t>
            </a:r>
            <a:r>
              <a:rPr lang="en-US" altLang="zh-TW" sz="1800" kern="0" dirty="0" smtClean="0"/>
              <a:t> </a:t>
            </a:r>
            <a:endParaRPr lang="en-US" altLang="zh-TW" kern="0" dirty="0" smtClean="0"/>
          </a:p>
          <a:p>
            <a:pPr lvl="3">
              <a:lnSpc>
                <a:spcPct val="90000"/>
              </a:lnSpc>
              <a:buFontTx/>
              <a:buNone/>
            </a:pPr>
            <a:r>
              <a:rPr lang="en-US" altLang="zh-TW" sz="1800" kern="0" dirty="0" smtClean="0"/>
              <a:t>   (i.e., non-key attributes are mutually independent)</a:t>
            </a:r>
          </a:p>
          <a:p>
            <a:pPr lvl="3">
              <a:lnSpc>
                <a:spcPct val="120000"/>
              </a:lnSpc>
              <a:buFontTx/>
              <a:buNone/>
            </a:pPr>
            <a:endParaRPr lang="en-US" altLang="zh-TW" sz="1800" kern="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080" y="1609467"/>
            <a:ext cx="3168352" cy="169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852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r>
              <a:rPr lang="en-US" altLang="zh-TW"/>
              <a:t>7-</a:t>
            </a:r>
            <a:fld id="{534C3607-5614-4ED9-8583-606A6B84B0E2}" type="slidenum">
              <a:rPr lang="en-US" altLang="zh-TW"/>
              <a:pPr/>
              <a:t>29</a:t>
            </a:fld>
            <a:endParaRPr lang="en-US" altLang="zh-TW"/>
          </a:p>
        </p:txBody>
      </p:sp>
      <p:sp>
        <p:nvSpPr>
          <p:cNvPr id="61442" name="Rectangle 2"/>
          <p:cNvSpPr>
            <a:spLocks noGrp="1" noChangeArrowheads="1"/>
          </p:cNvSpPr>
          <p:nvPr>
            <p:ph type="title"/>
          </p:nvPr>
        </p:nvSpPr>
        <p:spPr/>
        <p:txBody>
          <a:bodyPr/>
          <a:lstStyle/>
          <a:p>
            <a:r>
              <a:rPr lang="en-US" altLang="zh-TW"/>
              <a:t>Normal Forms:</a:t>
            </a:r>
            <a:r>
              <a:rPr lang="en-US" altLang="zh-TW" sz="3200"/>
              <a:t> </a:t>
            </a:r>
            <a:r>
              <a:rPr lang="en-US" altLang="zh-TW"/>
              <a:t>3NF </a:t>
            </a:r>
            <a:r>
              <a:rPr lang="en-US" altLang="zh-TW" sz="2000" b="0">
                <a:solidFill>
                  <a:schemeClr val="tx1"/>
                </a:solidFill>
                <a:ea typeface="新細明體" charset="-120"/>
              </a:rPr>
              <a:t>(cont.)</a:t>
            </a:r>
          </a:p>
        </p:txBody>
      </p:sp>
      <p:sp>
        <p:nvSpPr>
          <p:cNvPr id="61443" name="Rectangle 3"/>
          <p:cNvSpPr>
            <a:spLocks noGrp="1" noChangeArrowheads="1"/>
          </p:cNvSpPr>
          <p:nvPr>
            <p:ph type="body" idx="1"/>
          </p:nvPr>
        </p:nvSpPr>
        <p:spPr>
          <a:xfrm>
            <a:off x="1281113" y="1371600"/>
            <a:ext cx="7272337" cy="4648200"/>
          </a:xfrm>
        </p:spPr>
        <p:txBody>
          <a:bodyPr/>
          <a:lstStyle/>
          <a:p>
            <a:pPr lvl="1"/>
            <a:r>
              <a:rPr lang="en-US" altLang="zh-TW" sz="2000"/>
              <a:t>Note: </a:t>
            </a:r>
          </a:p>
          <a:p>
            <a:pPr lvl="2">
              <a:buFontTx/>
              <a:buNone/>
            </a:pPr>
            <a:r>
              <a:rPr lang="en-US" altLang="zh-TW" sz="2000"/>
              <a:t>(1) Any 2NF diagram can always be reduced to a collection </a:t>
            </a:r>
            <a:br>
              <a:rPr lang="en-US" altLang="zh-TW" sz="2000"/>
            </a:br>
            <a:r>
              <a:rPr lang="en-US" altLang="zh-TW" sz="2000"/>
              <a:t>   of 3NF relations.</a:t>
            </a:r>
          </a:p>
          <a:p>
            <a:pPr lvl="2">
              <a:buFontTx/>
              <a:buNone/>
            </a:pPr>
            <a:r>
              <a:rPr lang="en-US" altLang="zh-TW" sz="2000"/>
              <a:t>(2) The reduction process from 2NF to 3NF is </a:t>
            </a:r>
            <a:r>
              <a:rPr lang="en-US" altLang="zh-TW" sz="2000" i="1"/>
              <a:t>non-loss</a:t>
            </a:r>
            <a:r>
              <a:rPr lang="en-US" altLang="zh-TW" sz="2000"/>
              <a:t> </a:t>
            </a:r>
            <a:br>
              <a:rPr lang="en-US" altLang="zh-TW" sz="2000"/>
            </a:br>
            <a:r>
              <a:rPr lang="en-US" altLang="zh-TW" sz="2000"/>
              <a:t>   decomposition.</a:t>
            </a:r>
          </a:p>
          <a:p>
            <a:pPr lvl="2">
              <a:buFontTx/>
              <a:buNone/>
            </a:pPr>
            <a:r>
              <a:rPr lang="en-US" altLang="zh-TW" sz="2000"/>
              <a:t>(3) The collection of 3NF relations may contain "</a:t>
            </a:r>
            <a:r>
              <a:rPr lang="en-US" altLang="zh-TW" sz="2000" i="1"/>
              <a:t>more </a:t>
            </a:r>
            <a:br>
              <a:rPr lang="en-US" altLang="zh-TW" sz="2000" i="1"/>
            </a:br>
            <a:r>
              <a:rPr lang="en-US" altLang="zh-TW" sz="2000" i="1"/>
              <a:t>   information</a:t>
            </a:r>
            <a:r>
              <a:rPr lang="en-US" altLang="zh-TW" sz="2000"/>
              <a:t>" than the equivalent 2NF relation.</a:t>
            </a:r>
          </a:p>
          <a:p>
            <a:endParaRPr lang="en-US" altLang="zh-TW" sz="2000"/>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407041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投影片編號版面配置區 3"/>
          <p:cNvSpPr>
            <a:spLocks noGrp="1"/>
          </p:cNvSpPr>
          <p:nvPr>
            <p:ph type="sldNum" sz="quarter" idx="10"/>
          </p:nvPr>
        </p:nvSpPr>
        <p:spPr>
          <a:xfrm>
            <a:off x="6404504" y="6237312"/>
            <a:ext cx="3136900" cy="457200"/>
          </a:xfrm>
        </p:spPr>
        <p:txBody>
          <a:bodyPr/>
          <a:lstStyle/>
          <a:p>
            <a:pPr algn="r">
              <a:defRPr/>
            </a:pPr>
            <a:r>
              <a:rPr lang="en-US" altLang="zh-TW" dirty="0"/>
              <a:t>6</a:t>
            </a:r>
            <a:r>
              <a:rPr lang="en-US" altLang="zh-TW" b="0" dirty="0"/>
              <a:t>-</a:t>
            </a:r>
            <a:fld id="{95229B44-984B-4A40-AE23-7D1DC617BAB7}" type="slidenum">
              <a:rPr lang="en-US" altLang="zh-TW" b="0"/>
              <a:pPr algn="r">
                <a:defRPr/>
              </a:pPr>
              <a:t>3</a:t>
            </a:fld>
            <a:endParaRPr lang="en-US" altLang="zh-TW" b="0" dirty="0"/>
          </a:p>
        </p:txBody>
      </p:sp>
      <p:sp>
        <p:nvSpPr>
          <p:cNvPr id="26627" name="Rectangle 3"/>
          <p:cNvSpPr>
            <a:spLocks noGrp="1" noChangeArrowheads="1"/>
          </p:cNvSpPr>
          <p:nvPr>
            <p:ph type="title"/>
          </p:nvPr>
        </p:nvSpPr>
        <p:spPr>
          <a:noFill/>
        </p:spPr>
        <p:txBody>
          <a:bodyPr/>
          <a:lstStyle/>
          <a:p>
            <a:pPr eaLnBrk="1" hangingPunct="1"/>
            <a:r>
              <a:rPr lang="en-US" altLang="zh-TW" sz="3200" smtClean="0"/>
              <a:t>Real-world vs. E-R Model vs. Tables</a:t>
            </a:r>
          </a:p>
        </p:txBody>
      </p:sp>
      <p:sp>
        <p:nvSpPr>
          <p:cNvPr id="26628" name="Oval 7"/>
          <p:cNvSpPr>
            <a:spLocks noChangeArrowheads="1"/>
          </p:cNvSpPr>
          <p:nvPr/>
        </p:nvSpPr>
        <p:spPr bwMode="auto">
          <a:xfrm>
            <a:off x="4495536" y="1340768"/>
            <a:ext cx="3697552" cy="508719"/>
          </a:xfrm>
          <a:prstGeom prst="ellipse">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26629" name="Group 36"/>
          <p:cNvGrpSpPr>
            <a:grpSpLocks/>
          </p:cNvGrpSpPr>
          <p:nvPr/>
        </p:nvGrpSpPr>
        <p:grpSpPr bwMode="auto">
          <a:xfrm>
            <a:off x="433387" y="4077072"/>
            <a:ext cx="9108017" cy="2028825"/>
            <a:chOff x="252" y="2616"/>
            <a:chExt cx="5296" cy="1278"/>
          </a:xfrm>
        </p:grpSpPr>
        <p:pic>
          <p:nvPicPr>
            <p:cNvPr id="2663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l="984" t="7437" r="2002" b="7744"/>
            <a:stretch>
              <a:fillRect/>
            </a:stretch>
          </p:blipFill>
          <p:spPr bwMode="auto">
            <a:xfrm>
              <a:off x="533" y="2810"/>
              <a:ext cx="1548" cy="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26639" name="Rectangle 10"/>
            <p:cNvSpPr>
              <a:spLocks noChangeArrowheads="1"/>
            </p:cNvSpPr>
            <p:nvPr/>
          </p:nvSpPr>
          <p:spPr bwMode="auto">
            <a:xfrm>
              <a:off x="252" y="2618"/>
              <a:ext cx="11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457200" indent="-457200">
                <a:lnSpc>
                  <a:spcPct val="110000"/>
                </a:lnSpc>
                <a:spcBef>
                  <a:spcPct val="20000"/>
                </a:spcBef>
                <a:buClr>
                  <a:schemeClr val="folHlink"/>
                </a:buClr>
                <a:buSzPct val="55000"/>
                <a:buFont typeface="Wingdings" pitchFamily="2" charset="2"/>
                <a:buNone/>
              </a:pPr>
              <a:r>
                <a:rPr lang="en-US" altLang="zh-TW" sz="2000" b="1" i="1">
                  <a:solidFill>
                    <a:schemeClr val="tx2"/>
                  </a:solidFill>
                  <a:latin typeface="Times New Roman" pitchFamily="18" charset="0"/>
                </a:rPr>
                <a:t>      1. branch</a:t>
              </a:r>
              <a:endParaRPr lang="zh-TW" altLang="en-US" sz="2000" b="1" i="1">
                <a:solidFill>
                  <a:schemeClr val="tx2"/>
                </a:solidFill>
                <a:latin typeface="Times New Roman" pitchFamily="18" charset="0"/>
              </a:endParaRPr>
            </a:p>
          </p:txBody>
        </p:sp>
        <p:pic>
          <p:nvPicPr>
            <p:cNvPr id="2664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l="3346" t="2800" r="3708" b="2582"/>
            <a:stretch>
              <a:fillRect/>
            </a:stretch>
          </p:blipFill>
          <p:spPr bwMode="auto">
            <a:xfrm>
              <a:off x="2237" y="2831"/>
              <a:ext cx="1613"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26641" name="Rectangle 12"/>
            <p:cNvSpPr>
              <a:spLocks noChangeArrowheads="1"/>
            </p:cNvSpPr>
            <p:nvPr/>
          </p:nvSpPr>
          <p:spPr bwMode="auto">
            <a:xfrm>
              <a:off x="2024" y="2629"/>
              <a:ext cx="107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110000"/>
                </a:lnSpc>
                <a:spcBef>
                  <a:spcPct val="20000"/>
                </a:spcBef>
                <a:buClr>
                  <a:schemeClr val="folHlink"/>
                </a:buClr>
                <a:buSzPct val="55000"/>
                <a:buFont typeface="Wingdings" pitchFamily="2" charset="2"/>
                <a:buNone/>
              </a:pPr>
              <a:r>
                <a:rPr lang="en-US" altLang="zh-TW" sz="2000" b="1" i="1">
                  <a:solidFill>
                    <a:schemeClr val="tx2"/>
                  </a:solidFill>
                  <a:latin typeface="Times New Roman" pitchFamily="18" charset="0"/>
                </a:rPr>
                <a:t>    2. customer</a:t>
              </a:r>
              <a:endParaRPr lang="zh-TW" altLang="en-US" sz="2000" b="1" i="1">
                <a:solidFill>
                  <a:schemeClr val="tx2"/>
                </a:solidFill>
                <a:latin typeface="Times New Roman" pitchFamily="18" charset="0"/>
              </a:endParaRPr>
            </a:p>
          </p:txBody>
        </p:sp>
        <p:sp>
          <p:nvSpPr>
            <p:cNvPr id="26642" name="Text Box 13"/>
            <p:cNvSpPr txBox="1">
              <a:spLocks noChangeArrowheads="1"/>
            </p:cNvSpPr>
            <p:nvPr/>
          </p:nvSpPr>
          <p:spPr bwMode="auto">
            <a:xfrm>
              <a:off x="2573" y="2658"/>
              <a:ext cx="17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a:solidFill>
                    <a:schemeClr val="hlink"/>
                  </a:solidFill>
                  <a:latin typeface="Tahoma" pitchFamily="34" charset="0"/>
                  <a:ea typeface="新細明體" pitchFamily="18" charset="-120"/>
                </a:defRPr>
              </a:lvl1pPr>
              <a:lvl2pPr marL="742950" indent="-285750" eaLnBrk="0" hangingPunct="0">
                <a:defRPr kumimoji="1">
                  <a:solidFill>
                    <a:schemeClr val="hlink"/>
                  </a:solidFill>
                  <a:latin typeface="Tahoma" pitchFamily="34" charset="0"/>
                  <a:ea typeface="新細明體" pitchFamily="18" charset="-120"/>
                </a:defRPr>
              </a:lvl2pPr>
              <a:lvl3pPr marL="1143000" indent="-228600" eaLnBrk="0" hangingPunct="0">
                <a:defRPr kumimoji="1">
                  <a:solidFill>
                    <a:schemeClr val="hlink"/>
                  </a:solidFill>
                  <a:latin typeface="Tahoma" pitchFamily="34" charset="0"/>
                  <a:ea typeface="新細明體" pitchFamily="18" charset="-120"/>
                </a:defRPr>
              </a:lvl3pPr>
              <a:lvl4pPr marL="1600200" indent="-228600" eaLnBrk="0" hangingPunct="0">
                <a:defRPr kumimoji="1">
                  <a:solidFill>
                    <a:schemeClr val="hlink"/>
                  </a:solidFill>
                  <a:latin typeface="Tahoma" pitchFamily="34" charset="0"/>
                  <a:ea typeface="新細明體" pitchFamily="18" charset="-120"/>
                </a:defRPr>
              </a:lvl4pPr>
              <a:lvl5pPr marL="2057400" indent="-228600" eaLnBrk="0" hangingPunct="0">
                <a:defRPr kumimoji="1">
                  <a:solidFill>
                    <a:schemeClr val="hlink"/>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pitchFamily="18" charset="-120"/>
                </a:defRPr>
              </a:lvl9pPr>
            </a:lstStyle>
            <a:p>
              <a:pPr eaLnBrk="1" hangingPunct="1"/>
              <a:r>
                <a:rPr lang="zh-TW" altLang="en-US" sz="1200" dirty="0"/>
                <a:t>客戶(存款戶,貸款戶)</a:t>
              </a:r>
            </a:p>
          </p:txBody>
        </p:sp>
        <p:grpSp>
          <p:nvGrpSpPr>
            <p:cNvPr id="26643" name="Group 19"/>
            <p:cNvGrpSpPr>
              <a:grpSpLocks/>
            </p:cNvGrpSpPr>
            <p:nvPr/>
          </p:nvGrpSpPr>
          <p:grpSpPr bwMode="auto">
            <a:xfrm>
              <a:off x="3807" y="2616"/>
              <a:ext cx="1741" cy="1261"/>
              <a:chOff x="403" y="2344"/>
              <a:chExt cx="1741" cy="1545"/>
            </a:xfrm>
          </p:grpSpPr>
          <p:grpSp>
            <p:nvGrpSpPr>
              <p:cNvPr id="26645" name="Group 20"/>
              <p:cNvGrpSpPr>
                <a:grpSpLocks/>
              </p:cNvGrpSpPr>
              <p:nvPr/>
            </p:nvGrpSpPr>
            <p:grpSpPr bwMode="auto">
              <a:xfrm>
                <a:off x="403" y="2344"/>
                <a:ext cx="1741" cy="1545"/>
                <a:chOff x="321" y="743"/>
                <a:chExt cx="2476" cy="1459"/>
              </a:xfrm>
            </p:grpSpPr>
            <p:pic>
              <p:nvPicPr>
                <p:cNvPr id="2664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l="2264" t="7613" r="2592" b="6912"/>
                <a:stretch>
                  <a:fillRect/>
                </a:stretch>
              </p:blipFill>
              <p:spPr bwMode="auto">
                <a:xfrm>
                  <a:off x="592" y="976"/>
                  <a:ext cx="2205"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26648" name="Rectangle 22"/>
                <p:cNvSpPr>
                  <a:spLocks noChangeArrowheads="1"/>
                </p:cNvSpPr>
                <p:nvPr/>
              </p:nvSpPr>
              <p:spPr bwMode="auto">
                <a:xfrm>
                  <a:off x="321" y="743"/>
                  <a:ext cx="142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110000"/>
                    </a:lnSpc>
                    <a:spcBef>
                      <a:spcPct val="20000"/>
                    </a:spcBef>
                    <a:buClr>
                      <a:schemeClr val="folHlink"/>
                    </a:buClr>
                    <a:buSzPct val="55000"/>
                    <a:buFont typeface="Wingdings" pitchFamily="2" charset="2"/>
                    <a:buNone/>
                  </a:pPr>
                  <a:r>
                    <a:rPr lang="en-US" altLang="zh-TW" sz="2000" b="1" i="1">
                      <a:solidFill>
                        <a:schemeClr val="tx2"/>
                      </a:solidFill>
                      <a:latin typeface="Times New Roman" pitchFamily="18" charset="0"/>
                    </a:rPr>
                    <a:t>     3. depositor</a:t>
                  </a:r>
                  <a:endParaRPr lang="zh-TW" altLang="en-US" sz="2000" b="1" i="1">
                    <a:solidFill>
                      <a:schemeClr val="tx2"/>
                    </a:solidFill>
                    <a:latin typeface="Times New Roman" pitchFamily="18" charset="0"/>
                  </a:endParaRPr>
                </a:p>
              </p:txBody>
            </p:sp>
          </p:grpSp>
          <p:sp>
            <p:nvSpPr>
              <p:cNvPr id="26646" name="Text Box 23"/>
              <p:cNvSpPr txBox="1">
                <a:spLocks noChangeArrowheads="1"/>
              </p:cNvSpPr>
              <p:nvPr/>
            </p:nvSpPr>
            <p:spPr bwMode="auto">
              <a:xfrm>
                <a:off x="1369" y="2391"/>
                <a:ext cx="3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a:solidFill>
                      <a:schemeClr val="hlink"/>
                    </a:solidFill>
                    <a:latin typeface="Tahoma" pitchFamily="34" charset="0"/>
                    <a:ea typeface="新細明體" pitchFamily="18" charset="-120"/>
                  </a:defRPr>
                </a:lvl1pPr>
                <a:lvl2pPr marL="742950" indent="-285750" eaLnBrk="0" hangingPunct="0">
                  <a:defRPr kumimoji="1">
                    <a:solidFill>
                      <a:schemeClr val="hlink"/>
                    </a:solidFill>
                    <a:latin typeface="Tahoma" pitchFamily="34" charset="0"/>
                    <a:ea typeface="新細明體" pitchFamily="18" charset="-120"/>
                  </a:defRPr>
                </a:lvl2pPr>
                <a:lvl3pPr marL="1143000" indent="-228600" eaLnBrk="0" hangingPunct="0">
                  <a:defRPr kumimoji="1">
                    <a:solidFill>
                      <a:schemeClr val="hlink"/>
                    </a:solidFill>
                    <a:latin typeface="Tahoma" pitchFamily="34" charset="0"/>
                    <a:ea typeface="新細明體" pitchFamily="18" charset="-120"/>
                  </a:defRPr>
                </a:lvl3pPr>
                <a:lvl4pPr marL="1600200" indent="-228600" eaLnBrk="0" hangingPunct="0">
                  <a:defRPr kumimoji="1">
                    <a:solidFill>
                      <a:schemeClr val="hlink"/>
                    </a:solidFill>
                    <a:latin typeface="Tahoma" pitchFamily="34" charset="0"/>
                    <a:ea typeface="新細明體" pitchFamily="18" charset="-120"/>
                  </a:defRPr>
                </a:lvl4pPr>
                <a:lvl5pPr marL="2057400" indent="-228600" eaLnBrk="0" hangingPunct="0">
                  <a:defRPr kumimoji="1">
                    <a:solidFill>
                      <a:schemeClr val="hlink"/>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pitchFamily="18" charset="-120"/>
                  </a:defRPr>
                </a:lvl9pPr>
              </a:lstStyle>
              <a:p>
                <a:pPr eaLnBrk="1" hangingPunct="1"/>
                <a:r>
                  <a:rPr lang="zh-TW" altLang="en-US" sz="1200" dirty="0"/>
                  <a:t>存款戶</a:t>
                </a:r>
              </a:p>
            </p:txBody>
          </p:sp>
        </p:grpSp>
        <p:sp>
          <p:nvSpPr>
            <p:cNvPr id="26644" name="Text Box 34"/>
            <p:cNvSpPr txBox="1">
              <a:spLocks noChangeArrowheads="1"/>
            </p:cNvSpPr>
            <p:nvPr/>
          </p:nvSpPr>
          <p:spPr bwMode="auto">
            <a:xfrm>
              <a:off x="1239" y="2665"/>
              <a:ext cx="3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a:solidFill>
                    <a:schemeClr val="hlink"/>
                  </a:solidFill>
                  <a:latin typeface="Tahoma" pitchFamily="34" charset="0"/>
                  <a:ea typeface="新細明體" pitchFamily="18" charset="-120"/>
                </a:defRPr>
              </a:lvl1pPr>
              <a:lvl2pPr marL="742950" indent="-285750" eaLnBrk="0" hangingPunct="0">
                <a:defRPr kumimoji="1">
                  <a:solidFill>
                    <a:schemeClr val="hlink"/>
                  </a:solidFill>
                  <a:latin typeface="Tahoma" pitchFamily="34" charset="0"/>
                  <a:ea typeface="新細明體" pitchFamily="18" charset="-120"/>
                </a:defRPr>
              </a:lvl2pPr>
              <a:lvl3pPr marL="1143000" indent="-228600" eaLnBrk="0" hangingPunct="0">
                <a:defRPr kumimoji="1">
                  <a:solidFill>
                    <a:schemeClr val="hlink"/>
                  </a:solidFill>
                  <a:latin typeface="Tahoma" pitchFamily="34" charset="0"/>
                  <a:ea typeface="新細明體" pitchFamily="18" charset="-120"/>
                </a:defRPr>
              </a:lvl3pPr>
              <a:lvl4pPr marL="1600200" indent="-228600" eaLnBrk="0" hangingPunct="0">
                <a:defRPr kumimoji="1">
                  <a:solidFill>
                    <a:schemeClr val="hlink"/>
                  </a:solidFill>
                  <a:latin typeface="Tahoma" pitchFamily="34" charset="0"/>
                  <a:ea typeface="新細明體" pitchFamily="18" charset="-120"/>
                </a:defRPr>
              </a:lvl4pPr>
              <a:lvl5pPr marL="2057400" indent="-228600" eaLnBrk="0" hangingPunct="0">
                <a:defRPr kumimoji="1">
                  <a:solidFill>
                    <a:schemeClr val="hlink"/>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hlink"/>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hlink"/>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hlink"/>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hlink"/>
                  </a:solidFill>
                  <a:latin typeface="Tahoma" pitchFamily="34" charset="0"/>
                  <a:ea typeface="新細明體" pitchFamily="18" charset="-120"/>
                </a:defRPr>
              </a:lvl9pPr>
            </a:lstStyle>
            <a:p>
              <a:pPr eaLnBrk="1" hangingPunct="1"/>
              <a:r>
                <a:rPr lang="zh-TW" altLang="en-US" sz="1200" dirty="0"/>
                <a:t>分公司</a:t>
              </a:r>
            </a:p>
          </p:txBody>
        </p:sp>
      </p:grpSp>
      <p:sp>
        <p:nvSpPr>
          <p:cNvPr id="26631" name="Rectangle 41"/>
          <p:cNvSpPr>
            <a:spLocks noChangeArrowheads="1"/>
          </p:cNvSpPr>
          <p:nvPr/>
        </p:nvSpPr>
        <p:spPr bwMode="auto">
          <a:xfrm>
            <a:off x="4660636" y="1408113"/>
            <a:ext cx="376290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TW" b="1">
                <a:solidFill>
                  <a:schemeClr val="tx1"/>
                </a:solidFill>
              </a:rPr>
              <a:t>The real-world enterprise</a:t>
            </a:r>
            <a:endParaRPr lang="zh-TW" altLang="en-US" b="1">
              <a:solidFill>
                <a:schemeClr val="tx1"/>
              </a:solidFill>
            </a:endParaRPr>
          </a:p>
        </p:txBody>
      </p:sp>
      <p:grpSp>
        <p:nvGrpSpPr>
          <p:cNvPr id="3" name="群組 2"/>
          <p:cNvGrpSpPr/>
          <p:nvPr/>
        </p:nvGrpSpPr>
        <p:grpSpPr>
          <a:xfrm>
            <a:off x="3847174" y="1988841"/>
            <a:ext cx="4684713" cy="2021978"/>
            <a:chOff x="3847174" y="1988841"/>
            <a:chExt cx="4684713" cy="2021978"/>
          </a:xfrm>
        </p:grpSpPr>
        <p:grpSp>
          <p:nvGrpSpPr>
            <p:cNvPr id="26630" name="Group 40"/>
            <p:cNvGrpSpPr>
              <a:grpSpLocks/>
            </p:cNvGrpSpPr>
            <p:nvPr/>
          </p:nvGrpSpPr>
          <p:grpSpPr bwMode="auto">
            <a:xfrm>
              <a:off x="3847174" y="2358405"/>
              <a:ext cx="4684713" cy="1286619"/>
              <a:chOff x="1452" y="1391"/>
              <a:chExt cx="3199" cy="876"/>
            </a:xfrm>
          </p:grpSpPr>
          <p:sp>
            <p:nvSpPr>
              <p:cNvPr id="26635" name="Rectangle 37"/>
              <p:cNvSpPr>
                <a:spLocks noChangeArrowheads="1"/>
              </p:cNvSpPr>
              <p:nvPr/>
            </p:nvSpPr>
            <p:spPr bwMode="auto">
              <a:xfrm>
                <a:off x="2139" y="1543"/>
                <a:ext cx="14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altLang="zh-TW" b="1">
                    <a:solidFill>
                      <a:schemeClr val="tx1"/>
                    </a:solidFill>
                  </a:rPr>
                  <a:t>Semantic Data Model</a:t>
                </a:r>
                <a:r>
                  <a:rPr lang="en-US" altLang="zh-TW">
                    <a:solidFill>
                      <a:schemeClr val="tx1"/>
                    </a:solidFill>
                  </a:rPr>
                  <a:t>:</a:t>
                </a:r>
                <a:endParaRPr lang="zh-TW" altLang="en-US">
                  <a:solidFill>
                    <a:schemeClr val="tx1"/>
                  </a:solidFill>
                </a:endParaRPr>
              </a:p>
            </p:txBody>
          </p:sp>
          <p:sp>
            <p:nvSpPr>
              <p:cNvPr id="26636" name="Rectangle 38"/>
              <p:cNvSpPr>
                <a:spLocks noChangeArrowheads="1"/>
              </p:cNvSpPr>
              <p:nvPr/>
            </p:nvSpPr>
            <p:spPr bwMode="auto">
              <a:xfrm>
                <a:off x="1699" y="1771"/>
                <a:ext cx="244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140000"/>
                  </a:lnSpc>
                  <a:spcBef>
                    <a:spcPct val="30000"/>
                  </a:spcBef>
                  <a:buClr>
                    <a:schemeClr val="hlink"/>
                  </a:buClr>
                  <a:buSzPct val="60000"/>
                  <a:buFont typeface="Wingdings" pitchFamily="2" charset="2"/>
                  <a:buNone/>
                </a:pPr>
                <a:r>
                  <a:rPr lang="en-US" altLang="zh-TW" b="1">
                    <a:solidFill>
                      <a:schemeClr val="tx1"/>
                    </a:solidFill>
                  </a:rPr>
                  <a:t>Entity-Relationship</a:t>
                </a:r>
                <a:r>
                  <a:rPr lang="en-US" altLang="zh-TW">
                    <a:solidFill>
                      <a:schemeClr val="tx1"/>
                    </a:solidFill>
                  </a:rPr>
                  <a:t> </a:t>
                </a:r>
                <a:r>
                  <a:rPr lang="en-US" altLang="zh-TW" b="1">
                    <a:solidFill>
                      <a:schemeClr val="tx1"/>
                    </a:solidFill>
                  </a:rPr>
                  <a:t>(E-R) Data Model</a:t>
                </a:r>
                <a:endParaRPr lang="en-US" altLang="zh-TW">
                  <a:solidFill>
                    <a:schemeClr val="tx1"/>
                  </a:solidFill>
                </a:endParaRPr>
              </a:p>
            </p:txBody>
          </p:sp>
          <p:sp>
            <p:nvSpPr>
              <p:cNvPr id="26637" name="Rectangle 39"/>
              <p:cNvSpPr>
                <a:spLocks noChangeArrowheads="1"/>
              </p:cNvSpPr>
              <p:nvPr/>
            </p:nvSpPr>
            <p:spPr bwMode="auto">
              <a:xfrm>
                <a:off x="1452" y="1391"/>
                <a:ext cx="3199" cy="876"/>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26632" name="AutoShape 43"/>
            <p:cNvSpPr>
              <a:spLocks noChangeArrowheads="1"/>
            </p:cNvSpPr>
            <p:nvPr/>
          </p:nvSpPr>
          <p:spPr bwMode="auto">
            <a:xfrm>
              <a:off x="6007233" y="1988841"/>
              <a:ext cx="505619" cy="308274"/>
            </a:xfrm>
            <a:prstGeom prst="downArrow">
              <a:avLst>
                <a:gd name="adj1" fmla="val 50000"/>
                <a:gd name="adj2" fmla="val 25000"/>
              </a:avLst>
            </a:prstGeom>
            <a:solidFill>
              <a:srgbClr val="FF0000"/>
            </a:solidFill>
            <a:ln w="12700">
              <a:solidFill>
                <a:schemeClr val="hlink"/>
              </a:solidFill>
              <a:miter lim="800000"/>
              <a:headEnd/>
              <a:tailEnd/>
            </a:ln>
            <a:extLst/>
          </p:spPr>
          <p:txBody>
            <a:bodyPr wrap="none" anchor="ctr"/>
            <a:lstStyle/>
            <a:p>
              <a:endParaRPr lang="zh-TW" altLang="en-US">
                <a:solidFill>
                  <a:srgbClr val="FF0000"/>
                </a:solidFill>
              </a:endParaRPr>
            </a:p>
          </p:txBody>
        </p:sp>
        <p:sp>
          <p:nvSpPr>
            <p:cNvPr id="26633" name="AutoShape 44"/>
            <p:cNvSpPr>
              <a:spLocks noChangeArrowheads="1"/>
            </p:cNvSpPr>
            <p:nvPr/>
          </p:nvSpPr>
          <p:spPr bwMode="auto">
            <a:xfrm>
              <a:off x="5995131" y="3777457"/>
              <a:ext cx="505619" cy="233362"/>
            </a:xfrm>
            <a:prstGeom prst="downArrow">
              <a:avLst>
                <a:gd name="adj1" fmla="val 50000"/>
                <a:gd name="adj2" fmla="val 25000"/>
              </a:avLst>
            </a:prstGeom>
            <a:solidFill>
              <a:srgbClr val="FF0000"/>
            </a:solidFill>
            <a:ln w="12700">
              <a:solidFill>
                <a:schemeClr val="hlink"/>
              </a:solidFill>
              <a:miter lim="800000"/>
              <a:headEnd/>
              <a:tailEnd/>
            </a:ln>
            <a:extLst/>
          </p:spPr>
          <p:txBody>
            <a:bodyPr wrap="none" anchor="ctr"/>
            <a:lstStyle/>
            <a:p>
              <a:endParaRPr lang="zh-TW" altLang="en-US"/>
            </a:p>
          </p:txBody>
        </p:sp>
      </p:grpSp>
      <p:pic>
        <p:nvPicPr>
          <p:cNvPr id="26634" name="Picture 45"/>
          <p:cNvPicPr>
            <a:picLocks noChangeAspect="1" noChangeArrowheads="1"/>
          </p:cNvPicPr>
          <p:nvPr/>
        </p:nvPicPr>
        <p:blipFill>
          <a:blip r:embed="rId5" cstate="print">
            <a:extLst>
              <a:ext uri="{28A0092B-C50C-407E-A947-70E740481C1C}">
                <a14:useLocalDpi xmlns:a14="http://schemas.microsoft.com/office/drawing/2010/main" val="0"/>
              </a:ext>
            </a:extLst>
          </a:blip>
          <a:srcRect l="13913" t="874" r="14110" b="1357"/>
          <a:stretch>
            <a:fillRect/>
          </a:stretch>
        </p:blipFill>
        <p:spPr bwMode="auto">
          <a:xfrm>
            <a:off x="22185" y="1408113"/>
            <a:ext cx="3669086" cy="26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2" name="弧形箭號 (左彎) 1"/>
          <p:cNvSpPr/>
          <p:nvPr/>
        </p:nvSpPr>
        <p:spPr bwMode="auto">
          <a:xfrm>
            <a:off x="8423540" y="1595127"/>
            <a:ext cx="936104" cy="2581598"/>
          </a:xfrm>
          <a:prstGeom prst="curvedLeftArrow">
            <a:avLst/>
          </a:prstGeom>
          <a:solidFill>
            <a:srgbClr val="FF0000"/>
          </a:solidFill>
          <a:ln w="952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標楷體" pitchFamily="65" charset="-120"/>
            </a:endParaRPr>
          </a:p>
        </p:txBody>
      </p:sp>
      <p:sp>
        <p:nvSpPr>
          <p:cNvPr id="4" name="頁尾版面配置區 3"/>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395011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6634"/>
                                        </p:tgtEl>
                                        <p:attrNameLst>
                                          <p:attrName>style.visibility</p:attrName>
                                        </p:attrNameLst>
                                      </p:cBhvr>
                                      <p:to>
                                        <p:strVal val="visible"/>
                                      </p:to>
                                    </p:set>
                                    <p:animEffect transition="in" filter="fade">
                                      <p:cBhvr>
                                        <p:cTn id="17" dur="1000"/>
                                        <p:tgtEl>
                                          <p:spTgt spid="26634"/>
                                        </p:tgtEl>
                                      </p:cBhvr>
                                    </p:animEffect>
                                    <p:anim calcmode="lin" valueType="num">
                                      <p:cBhvr>
                                        <p:cTn id="18" dur="1000" fill="hold"/>
                                        <p:tgtEl>
                                          <p:spTgt spid="26634"/>
                                        </p:tgtEl>
                                        <p:attrNameLst>
                                          <p:attrName>ppt_x</p:attrName>
                                        </p:attrNameLst>
                                      </p:cBhvr>
                                      <p:tavLst>
                                        <p:tav tm="0">
                                          <p:val>
                                            <p:strVal val="#ppt_x"/>
                                          </p:val>
                                        </p:tav>
                                        <p:tav tm="100000">
                                          <p:val>
                                            <p:strVal val="#ppt_x"/>
                                          </p:val>
                                        </p:tav>
                                      </p:tavLst>
                                    </p:anim>
                                    <p:anim calcmode="lin" valueType="num">
                                      <p:cBhvr>
                                        <p:cTn id="19" dur="1000" fill="hold"/>
                                        <p:tgtEl>
                                          <p:spTgt spid="266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p:txBody>
          <a:bodyPr/>
          <a:lstStyle/>
          <a:p>
            <a:r>
              <a:rPr lang="en-US" altLang="zh-TW"/>
              <a:t>7-</a:t>
            </a:r>
            <a:fld id="{F2C7A00E-5F38-4B1A-8533-D82499654F68}" type="slidenum">
              <a:rPr lang="en-US" altLang="zh-TW"/>
              <a:pPr/>
              <a:t>30</a:t>
            </a:fld>
            <a:endParaRPr lang="en-US" altLang="zh-TW"/>
          </a:p>
        </p:txBody>
      </p:sp>
      <p:sp>
        <p:nvSpPr>
          <p:cNvPr id="44036" name="Rectangle 4"/>
          <p:cNvSpPr>
            <a:spLocks noGrp="1" noChangeArrowheads="1"/>
          </p:cNvSpPr>
          <p:nvPr>
            <p:ph type="ctrTitle"/>
          </p:nvPr>
        </p:nvSpPr>
        <p:spPr>
          <a:xfrm>
            <a:off x="632520" y="2636912"/>
            <a:ext cx="8420100" cy="1143000"/>
          </a:xfrm>
        </p:spPr>
        <p:txBody>
          <a:bodyPr/>
          <a:lstStyle/>
          <a:p>
            <a:r>
              <a:rPr lang="en-US" altLang="zh-TW" sz="3600" dirty="0"/>
              <a:t>7.6  Good and Bad Decomposition</a:t>
            </a:r>
          </a:p>
        </p:txBody>
      </p:sp>
      <p:sp>
        <p:nvSpPr>
          <p:cNvPr id="2" name="頁尾版面配置區 1"/>
          <p:cNvSpPr>
            <a:spLocks noGrp="1"/>
          </p:cNvSpPr>
          <p:nvPr>
            <p:ph type="ftr" sz="quarter" idx="3"/>
          </p:nvPr>
        </p:nvSpPr>
        <p:spPr/>
        <p:txBody>
          <a:bodyPr/>
          <a:lstStyle/>
          <a:p>
            <a:r>
              <a:rPr lang="en-US" altLang="zh-TW" smtClean="0"/>
              <a:t>Unit 7   Normalization</a:t>
            </a:r>
            <a:endParaRPr lang="en-US" altLang="zh-TW" dirty="0" smtClean="0"/>
          </a:p>
        </p:txBody>
      </p:sp>
      <p:grpSp>
        <p:nvGrpSpPr>
          <p:cNvPr id="6" name="Group 24"/>
          <p:cNvGrpSpPr>
            <a:grpSpLocks/>
          </p:cNvGrpSpPr>
          <p:nvPr/>
        </p:nvGrpSpPr>
        <p:grpSpPr bwMode="auto">
          <a:xfrm>
            <a:off x="723230" y="4221088"/>
            <a:ext cx="2141538" cy="1520825"/>
            <a:chOff x="3547" y="1154"/>
            <a:chExt cx="1349" cy="958"/>
          </a:xfrm>
        </p:grpSpPr>
        <p:grpSp>
          <p:nvGrpSpPr>
            <p:cNvPr id="7" name="Group 13"/>
            <p:cNvGrpSpPr>
              <a:grpSpLocks/>
            </p:cNvGrpSpPr>
            <p:nvPr/>
          </p:nvGrpSpPr>
          <p:grpSpPr bwMode="auto">
            <a:xfrm>
              <a:off x="3744" y="1392"/>
              <a:ext cx="816" cy="720"/>
              <a:chOff x="768" y="4896"/>
              <a:chExt cx="816" cy="720"/>
            </a:xfrm>
          </p:grpSpPr>
          <p:sp>
            <p:nvSpPr>
              <p:cNvPr id="10" name="Rectangle 14"/>
              <p:cNvSpPr>
                <a:spLocks noChangeArrowheads="1"/>
              </p:cNvSpPr>
              <p:nvPr/>
            </p:nvSpPr>
            <p:spPr bwMode="auto">
              <a:xfrm>
                <a:off x="768" y="4896"/>
                <a:ext cx="816"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70000"/>
                  </a:lnSpc>
                  <a:spcAft>
                    <a:spcPct val="50000"/>
                  </a:spcAft>
                </a:pPr>
                <a:r>
                  <a:rPr lang="en-US" altLang="zh-TW" sz="1400">
                    <a:solidFill>
                      <a:schemeClr val="accent2"/>
                    </a:solidFill>
                    <a:latin typeface="Times New Roman" charset="0"/>
                    <a:ea typeface="新細明體" charset="-120"/>
                  </a:rPr>
                  <a:t> S#     CITY       </a:t>
                </a:r>
              </a:p>
              <a:p>
                <a:pPr algn="l" eaLnBrk="0" hangingPunct="0">
                  <a:lnSpc>
                    <a:spcPct val="60000"/>
                  </a:lnSpc>
                </a:pPr>
                <a:r>
                  <a:rPr lang="en-US" altLang="zh-TW" sz="1400">
                    <a:solidFill>
                      <a:schemeClr val="accent2"/>
                    </a:solidFill>
                    <a:latin typeface="Times New Roman" charset="0"/>
                    <a:ea typeface="新細明體" charset="-120"/>
                  </a:rPr>
                  <a:t>  S1    London      </a:t>
                </a:r>
              </a:p>
              <a:p>
                <a:pPr algn="l" eaLnBrk="0" hangingPunct="0">
                  <a:lnSpc>
                    <a:spcPct val="80000"/>
                  </a:lnSpc>
                </a:pPr>
                <a:r>
                  <a:rPr lang="en-US" altLang="zh-TW" sz="1400">
                    <a:solidFill>
                      <a:schemeClr val="accent2"/>
                    </a:solidFill>
                    <a:latin typeface="Times New Roman" charset="0"/>
                    <a:ea typeface="新細明體" charset="-120"/>
                  </a:rPr>
                  <a:t>  S2    Paris          </a:t>
                </a:r>
              </a:p>
              <a:p>
                <a:pPr algn="l" eaLnBrk="0" hangingPunct="0">
                  <a:lnSpc>
                    <a:spcPct val="80000"/>
                  </a:lnSpc>
                </a:pPr>
                <a:r>
                  <a:rPr lang="en-US" altLang="zh-TW" sz="1400">
                    <a:solidFill>
                      <a:schemeClr val="accent2"/>
                    </a:solidFill>
                    <a:latin typeface="Times New Roman" charset="0"/>
                    <a:ea typeface="新細明體" charset="-120"/>
                  </a:rPr>
                  <a:t>  S3    Paris            </a:t>
                </a:r>
              </a:p>
              <a:p>
                <a:pPr algn="l" eaLnBrk="0" hangingPunct="0">
                  <a:lnSpc>
                    <a:spcPct val="80000"/>
                  </a:lnSpc>
                </a:pPr>
                <a:r>
                  <a:rPr lang="en-US" altLang="zh-TW" sz="1400">
                    <a:solidFill>
                      <a:schemeClr val="accent2"/>
                    </a:solidFill>
                    <a:latin typeface="Times New Roman" charset="0"/>
                    <a:ea typeface="新細明體" charset="-120"/>
                  </a:rPr>
                  <a:t>  S4    London              </a:t>
                </a:r>
              </a:p>
              <a:p>
                <a:pPr algn="l" eaLnBrk="0" hangingPunct="0">
                  <a:lnSpc>
                    <a:spcPct val="80000"/>
                  </a:lnSpc>
                </a:pPr>
                <a:r>
                  <a:rPr lang="en-US" altLang="zh-TW" sz="1400">
                    <a:solidFill>
                      <a:schemeClr val="accent2"/>
                    </a:solidFill>
                    <a:latin typeface="Times New Roman" charset="0"/>
                    <a:ea typeface="新細明體" charset="-120"/>
                  </a:rPr>
                  <a:t>  S5    Athens      </a:t>
                </a:r>
              </a:p>
            </p:txBody>
          </p:sp>
          <p:sp>
            <p:nvSpPr>
              <p:cNvPr id="11" name="Line 15"/>
              <p:cNvSpPr>
                <a:spLocks noChangeShapeType="1"/>
              </p:cNvSpPr>
              <p:nvPr/>
            </p:nvSpPr>
            <p:spPr bwMode="auto">
              <a:xfrm>
                <a:off x="768" y="5040"/>
                <a:ext cx="81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8" name="Line 16"/>
            <p:cNvSpPr>
              <a:spLocks noChangeShapeType="1"/>
            </p:cNvSpPr>
            <p:nvPr/>
          </p:nvSpPr>
          <p:spPr bwMode="auto">
            <a:xfrm>
              <a:off x="4032" y="1392"/>
              <a:ext cx="0" cy="7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17"/>
            <p:cNvSpPr>
              <a:spLocks noChangeArrowheads="1"/>
            </p:cNvSpPr>
            <p:nvPr/>
          </p:nvSpPr>
          <p:spPr bwMode="auto">
            <a:xfrm>
              <a:off x="3547" y="1154"/>
              <a:ext cx="1349" cy="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50000"/>
                </a:lnSpc>
                <a:spcBef>
                  <a:spcPct val="50000"/>
                </a:spcBef>
              </a:pPr>
              <a:r>
                <a:rPr lang="en-US" altLang="zh-TW" sz="1400">
                  <a:solidFill>
                    <a:schemeClr val="accent2"/>
                  </a:solidFill>
                  <a:latin typeface="Times New Roman" charset="0"/>
                  <a:ea typeface="新細明體" charset="-120"/>
                </a:rPr>
                <a:t>    </a:t>
              </a:r>
              <a:r>
                <a:rPr lang="en-US" altLang="zh-TW" sz="1400" b="1">
                  <a:solidFill>
                    <a:schemeClr val="accent2"/>
                  </a:solidFill>
                  <a:latin typeface="Times New Roman" charset="0"/>
                  <a:ea typeface="新細明體" charset="-120"/>
                </a:rPr>
                <a:t> SC</a:t>
              </a:r>
              <a:r>
                <a:rPr lang="en-US" altLang="zh-TW" sz="1400">
                  <a:solidFill>
                    <a:schemeClr val="accent2"/>
                  </a:solidFill>
                  <a:latin typeface="Times New Roman" charset="0"/>
                  <a:ea typeface="新細明體" charset="-120"/>
                </a:rPr>
                <a:t> (in 3NF)</a:t>
              </a:r>
            </a:p>
          </p:txBody>
        </p:sp>
      </p:grpSp>
      <p:grpSp>
        <p:nvGrpSpPr>
          <p:cNvPr id="18" name="Group 26"/>
          <p:cNvGrpSpPr>
            <a:grpSpLocks/>
          </p:cNvGrpSpPr>
          <p:nvPr/>
        </p:nvGrpSpPr>
        <p:grpSpPr bwMode="auto">
          <a:xfrm>
            <a:off x="3113417" y="647700"/>
            <a:ext cx="2740025" cy="1600200"/>
            <a:chOff x="979" y="2510"/>
            <a:chExt cx="1582" cy="892"/>
          </a:xfrm>
        </p:grpSpPr>
        <p:grpSp>
          <p:nvGrpSpPr>
            <p:cNvPr id="19" name="Group 27"/>
            <p:cNvGrpSpPr>
              <a:grpSpLocks/>
            </p:cNvGrpSpPr>
            <p:nvPr/>
          </p:nvGrpSpPr>
          <p:grpSpPr bwMode="auto">
            <a:xfrm>
              <a:off x="1262" y="2679"/>
              <a:ext cx="998" cy="723"/>
              <a:chOff x="508" y="5148"/>
              <a:chExt cx="892" cy="612"/>
            </a:xfrm>
          </p:grpSpPr>
          <p:sp>
            <p:nvSpPr>
              <p:cNvPr id="21" name="Rectangle 28"/>
              <p:cNvSpPr>
                <a:spLocks noChangeArrowheads="1"/>
              </p:cNvSpPr>
              <p:nvPr/>
            </p:nvSpPr>
            <p:spPr bwMode="auto">
              <a:xfrm>
                <a:off x="514" y="5148"/>
                <a:ext cx="886" cy="6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r>
                  <a:rPr lang="en-US" altLang="zh-TW" sz="1200">
                    <a:solidFill>
                      <a:schemeClr val="accent2"/>
                    </a:solidFill>
                    <a:latin typeface="Times New Roman" charset="0"/>
                    <a:ea typeface="新細明體" charset="-120"/>
                  </a:rPr>
                  <a:t>S#   STATUS   CITY       </a:t>
                </a:r>
              </a:p>
              <a:p>
                <a:pPr algn="l" eaLnBrk="0" hangingPunct="0">
                  <a:lnSpc>
                    <a:spcPct val="60000"/>
                  </a:lnSpc>
                </a:pPr>
                <a:endParaRPr lang="en-US" altLang="zh-TW" sz="1200">
                  <a:solidFill>
                    <a:schemeClr val="accent2"/>
                  </a:solidFill>
                  <a:latin typeface="Times New Roman" charset="0"/>
                  <a:ea typeface="新細明體" charset="-120"/>
                </a:endParaRPr>
              </a:p>
              <a:p>
                <a:pPr algn="l" eaLnBrk="0" hangingPunct="0"/>
                <a:r>
                  <a:rPr lang="en-US" altLang="zh-TW" sz="1200">
                    <a:solidFill>
                      <a:schemeClr val="accent2"/>
                    </a:solidFill>
                    <a:latin typeface="Times New Roman" charset="0"/>
                    <a:ea typeface="新細明體" charset="-120"/>
                  </a:rPr>
                  <a:t>S1      </a:t>
                </a:r>
                <a:r>
                  <a:rPr lang="en-US" altLang="zh-TW" sz="1200" u="sng">
                    <a:solidFill>
                      <a:schemeClr val="accent2"/>
                    </a:solidFill>
                    <a:latin typeface="Times New Roman" charset="0"/>
                    <a:ea typeface="新細明體" charset="-120"/>
                  </a:rPr>
                  <a:t> </a:t>
                </a:r>
                <a:r>
                  <a:rPr lang="en-US" altLang="zh-TW" sz="1200">
                    <a:solidFill>
                      <a:schemeClr val="accent2"/>
                    </a:solidFill>
                    <a:latin typeface="Times New Roman" charset="0"/>
                    <a:ea typeface="新細明體" charset="-120"/>
                  </a:rPr>
                  <a:t>20          London      </a:t>
                </a:r>
              </a:p>
              <a:p>
                <a:pPr algn="l" eaLnBrk="0" hangingPunct="0">
                  <a:lnSpc>
                    <a:spcPct val="90000"/>
                  </a:lnSpc>
                </a:pPr>
                <a:r>
                  <a:rPr lang="en-US" altLang="zh-TW" sz="1200">
                    <a:solidFill>
                      <a:schemeClr val="accent2"/>
                    </a:solidFill>
                    <a:latin typeface="Times New Roman" charset="0"/>
                    <a:ea typeface="新細明體" charset="-120"/>
                  </a:rPr>
                  <a:t>S2       10          Paris          </a:t>
                </a:r>
              </a:p>
              <a:p>
                <a:pPr algn="l" eaLnBrk="0" hangingPunct="0">
                  <a:lnSpc>
                    <a:spcPct val="90000"/>
                  </a:lnSpc>
                </a:pPr>
                <a:r>
                  <a:rPr lang="en-US" altLang="zh-TW" sz="1200">
                    <a:solidFill>
                      <a:schemeClr val="accent2"/>
                    </a:solidFill>
                    <a:latin typeface="Times New Roman" charset="0"/>
                    <a:ea typeface="新細明體" charset="-120"/>
                  </a:rPr>
                  <a:t>S3       10          Paris            </a:t>
                </a:r>
              </a:p>
              <a:p>
                <a:pPr algn="l" eaLnBrk="0" hangingPunct="0">
                  <a:lnSpc>
                    <a:spcPct val="90000"/>
                  </a:lnSpc>
                </a:pPr>
                <a:r>
                  <a:rPr lang="en-US" altLang="zh-TW" sz="1200">
                    <a:solidFill>
                      <a:schemeClr val="accent2"/>
                    </a:solidFill>
                    <a:latin typeface="Times New Roman" charset="0"/>
                    <a:ea typeface="新細明體" charset="-120"/>
                  </a:rPr>
                  <a:t>S4       20          London              </a:t>
                </a:r>
              </a:p>
              <a:p>
                <a:pPr algn="l" eaLnBrk="0" hangingPunct="0">
                  <a:lnSpc>
                    <a:spcPct val="90000"/>
                  </a:lnSpc>
                </a:pPr>
                <a:r>
                  <a:rPr lang="en-US" altLang="zh-TW" sz="1200">
                    <a:solidFill>
                      <a:schemeClr val="accent2"/>
                    </a:solidFill>
                    <a:latin typeface="Times New Roman" charset="0"/>
                    <a:ea typeface="新細明體" charset="-120"/>
                  </a:rPr>
                  <a:t>S5       30          Athens      </a:t>
                </a:r>
              </a:p>
            </p:txBody>
          </p:sp>
          <p:grpSp>
            <p:nvGrpSpPr>
              <p:cNvPr id="22" name="Group 29"/>
              <p:cNvGrpSpPr>
                <a:grpSpLocks/>
              </p:cNvGrpSpPr>
              <p:nvPr/>
            </p:nvGrpSpPr>
            <p:grpSpPr bwMode="auto">
              <a:xfrm>
                <a:off x="686" y="5152"/>
                <a:ext cx="345" cy="608"/>
                <a:chOff x="686" y="5153"/>
                <a:chExt cx="345" cy="682"/>
              </a:xfrm>
            </p:grpSpPr>
            <p:sp>
              <p:nvSpPr>
                <p:cNvPr id="24" name="Line 30"/>
                <p:cNvSpPr>
                  <a:spLocks noChangeShapeType="1"/>
                </p:cNvSpPr>
                <p:nvPr/>
              </p:nvSpPr>
              <p:spPr bwMode="auto">
                <a:xfrm>
                  <a:off x="686"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31"/>
                <p:cNvSpPr>
                  <a:spLocks noChangeShapeType="1"/>
                </p:cNvSpPr>
                <p:nvPr/>
              </p:nvSpPr>
              <p:spPr bwMode="auto">
                <a:xfrm>
                  <a:off x="1031" y="5153"/>
                  <a:ext cx="0" cy="682"/>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 name="Line 32"/>
              <p:cNvSpPr>
                <a:spLocks noChangeShapeType="1"/>
              </p:cNvSpPr>
              <p:nvPr/>
            </p:nvSpPr>
            <p:spPr bwMode="auto">
              <a:xfrm>
                <a:off x="508" y="5301"/>
                <a:ext cx="88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0" name="Rectangle 33"/>
            <p:cNvSpPr>
              <a:spLocks noChangeArrowheads="1"/>
            </p:cNvSpPr>
            <p:nvPr/>
          </p:nvSpPr>
          <p:spPr bwMode="auto">
            <a:xfrm>
              <a:off x="979" y="2510"/>
              <a:ext cx="1582" cy="1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200">
                  <a:solidFill>
                    <a:schemeClr val="accent2"/>
                  </a:solidFill>
                  <a:latin typeface="Times New Roman" charset="0"/>
                  <a:ea typeface="新細明體" charset="-120"/>
                </a:rPr>
                <a:t>           </a:t>
              </a:r>
              <a:r>
                <a:rPr lang="en-US" altLang="zh-TW" sz="1400" b="1">
                  <a:solidFill>
                    <a:schemeClr val="accent2"/>
                  </a:solidFill>
                  <a:latin typeface="Times New Roman" charset="0"/>
                  <a:ea typeface="新細明體" charset="-120"/>
                </a:rPr>
                <a:t>SECOND</a:t>
              </a:r>
              <a:r>
                <a:rPr lang="en-US" altLang="zh-TW" sz="1200">
                  <a:solidFill>
                    <a:schemeClr val="accent2"/>
                  </a:solidFill>
                  <a:latin typeface="Times New Roman" charset="0"/>
                  <a:ea typeface="新細明體" charset="-120"/>
                </a:rPr>
                <a:t> </a:t>
              </a:r>
            </a:p>
          </p:txBody>
        </p:sp>
      </p:grpSp>
      <p:grpSp>
        <p:nvGrpSpPr>
          <p:cNvPr id="26" name="Group 24"/>
          <p:cNvGrpSpPr>
            <a:grpSpLocks/>
          </p:cNvGrpSpPr>
          <p:nvPr/>
        </p:nvGrpSpPr>
        <p:grpSpPr bwMode="auto">
          <a:xfrm>
            <a:off x="5489015" y="4221088"/>
            <a:ext cx="2141538" cy="1520825"/>
            <a:chOff x="3547" y="1154"/>
            <a:chExt cx="1349" cy="958"/>
          </a:xfrm>
        </p:grpSpPr>
        <p:grpSp>
          <p:nvGrpSpPr>
            <p:cNvPr id="27" name="Group 13"/>
            <p:cNvGrpSpPr>
              <a:grpSpLocks/>
            </p:cNvGrpSpPr>
            <p:nvPr/>
          </p:nvGrpSpPr>
          <p:grpSpPr bwMode="auto">
            <a:xfrm>
              <a:off x="3744" y="1392"/>
              <a:ext cx="816" cy="720"/>
              <a:chOff x="768" y="4896"/>
              <a:chExt cx="816" cy="720"/>
            </a:xfrm>
          </p:grpSpPr>
          <p:sp>
            <p:nvSpPr>
              <p:cNvPr id="30" name="Rectangle 14"/>
              <p:cNvSpPr>
                <a:spLocks noChangeArrowheads="1"/>
              </p:cNvSpPr>
              <p:nvPr/>
            </p:nvSpPr>
            <p:spPr bwMode="auto">
              <a:xfrm>
                <a:off x="768" y="4896"/>
                <a:ext cx="816"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70000"/>
                  </a:lnSpc>
                  <a:spcAft>
                    <a:spcPct val="50000"/>
                  </a:spcAft>
                </a:pPr>
                <a:r>
                  <a:rPr lang="en-US" altLang="zh-TW" sz="1400" dirty="0">
                    <a:solidFill>
                      <a:schemeClr val="accent2"/>
                    </a:solidFill>
                    <a:latin typeface="Times New Roman" charset="0"/>
                    <a:ea typeface="新細明體" charset="-120"/>
                  </a:rPr>
                  <a:t> S#     CITY       </a:t>
                </a:r>
              </a:p>
              <a:p>
                <a:pPr algn="l" eaLnBrk="0" hangingPunct="0">
                  <a:lnSpc>
                    <a:spcPct val="60000"/>
                  </a:lnSpc>
                </a:pPr>
                <a:r>
                  <a:rPr lang="en-US" altLang="zh-TW" sz="1400" dirty="0">
                    <a:solidFill>
                      <a:schemeClr val="accent2"/>
                    </a:solidFill>
                    <a:latin typeface="Times New Roman" charset="0"/>
                    <a:ea typeface="新細明體" charset="-120"/>
                  </a:rPr>
                  <a:t>  S1    London      </a:t>
                </a:r>
              </a:p>
              <a:p>
                <a:pPr algn="l" eaLnBrk="0" hangingPunct="0">
                  <a:lnSpc>
                    <a:spcPct val="80000"/>
                  </a:lnSpc>
                </a:pPr>
                <a:r>
                  <a:rPr lang="en-US" altLang="zh-TW" sz="1400" dirty="0">
                    <a:solidFill>
                      <a:schemeClr val="accent2"/>
                    </a:solidFill>
                    <a:latin typeface="Times New Roman" charset="0"/>
                    <a:ea typeface="新細明體" charset="-120"/>
                  </a:rPr>
                  <a:t>  S2    Paris          </a:t>
                </a:r>
              </a:p>
              <a:p>
                <a:pPr algn="l" eaLnBrk="0" hangingPunct="0">
                  <a:lnSpc>
                    <a:spcPct val="80000"/>
                  </a:lnSpc>
                </a:pPr>
                <a:r>
                  <a:rPr lang="en-US" altLang="zh-TW" sz="1400" dirty="0">
                    <a:solidFill>
                      <a:schemeClr val="accent2"/>
                    </a:solidFill>
                    <a:latin typeface="Times New Roman" charset="0"/>
                    <a:ea typeface="新細明體" charset="-120"/>
                  </a:rPr>
                  <a:t>  S3    Paris            </a:t>
                </a:r>
              </a:p>
              <a:p>
                <a:pPr algn="l" eaLnBrk="0" hangingPunct="0">
                  <a:lnSpc>
                    <a:spcPct val="80000"/>
                  </a:lnSpc>
                </a:pPr>
                <a:r>
                  <a:rPr lang="en-US" altLang="zh-TW" sz="1400" dirty="0">
                    <a:solidFill>
                      <a:schemeClr val="accent2"/>
                    </a:solidFill>
                    <a:latin typeface="Times New Roman" charset="0"/>
                    <a:ea typeface="新細明體" charset="-120"/>
                  </a:rPr>
                  <a:t>  S4    London              </a:t>
                </a:r>
              </a:p>
              <a:p>
                <a:pPr algn="l" eaLnBrk="0" hangingPunct="0">
                  <a:lnSpc>
                    <a:spcPct val="80000"/>
                  </a:lnSpc>
                </a:pPr>
                <a:r>
                  <a:rPr lang="en-US" altLang="zh-TW" sz="1400" dirty="0">
                    <a:solidFill>
                      <a:schemeClr val="accent2"/>
                    </a:solidFill>
                    <a:latin typeface="Times New Roman" charset="0"/>
                    <a:ea typeface="新細明體" charset="-120"/>
                  </a:rPr>
                  <a:t>  S5    Athens      </a:t>
                </a:r>
              </a:p>
            </p:txBody>
          </p:sp>
          <p:sp>
            <p:nvSpPr>
              <p:cNvPr id="31" name="Line 15"/>
              <p:cNvSpPr>
                <a:spLocks noChangeShapeType="1"/>
              </p:cNvSpPr>
              <p:nvPr/>
            </p:nvSpPr>
            <p:spPr bwMode="auto">
              <a:xfrm>
                <a:off x="768" y="5040"/>
                <a:ext cx="81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8" name="Line 16"/>
            <p:cNvSpPr>
              <a:spLocks noChangeShapeType="1"/>
            </p:cNvSpPr>
            <p:nvPr/>
          </p:nvSpPr>
          <p:spPr bwMode="auto">
            <a:xfrm>
              <a:off x="4032" y="1392"/>
              <a:ext cx="0" cy="7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Rectangle 17"/>
            <p:cNvSpPr>
              <a:spLocks noChangeArrowheads="1"/>
            </p:cNvSpPr>
            <p:nvPr/>
          </p:nvSpPr>
          <p:spPr bwMode="auto">
            <a:xfrm>
              <a:off x="3547" y="1154"/>
              <a:ext cx="1349" cy="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50000"/>
                </a:lnSpc>
                <a:spcBef>
                  <a:spcPct val="50000"/>
                </a:spcBef>
              </a:pPr>
              <a:r>
                <a:rPr lang="en-US" altLang="zh-TW" sz="1400">
                  <a:solidFill>
                    <a:schemeClr val="accent2"/>
                  </a:solidFill>
                  <a:latin typeface="Times New Roman" charset="0"/>
                  <a:ea typeface="新細明體" charset="-120"/>
                </a:rPr>
                <a:t>    </a:t>
              </a:r>
              <a:r>
                <a:rPr lang="en-US" altLang="zh-TW" sz="1400" b="1">
                  <a:solidFill>
                    <a:schemeClr val="accent2"/>
                  </a:solidFill>
                  <a:latin typeface="Times New Roman" charset="0"/>
                  <a:ea typeface="新細明體" charset="-120"/>
                </a:rPr>
                <a:t> SC</a:t>
              </a:r>
              <a:r>
                <a:rPr lang="en-US" altLang="zh-TW" sz="1400">
                  <a:solidFill>
                    <a:schemeClr val="accent2"/>
                  </a:solidFill>
                  <a:latin typeface="Times New Roman" charset="0"/>
                  <a:ea typeface="新細明體" charset="-120"/>
                </a:rPr>
                <a:t> (in 3NF)</a:t>
              </a:r>
            </a:p>
          </p:txBody>
        </p:sp>
      </p:grpSp>
      <p:grpSp>
        <p:nvGrpSpPr>
          <p:cNvPr id="32" name="Group 23"/>
          <p:cNvGrpSpPr>
            <a:grpSpLocks/>
          </p:cNvGrpSpPr>
          <p:nvPr/>
        </p:nvGrpSpPr>
        <p:grpSpPr bwMode="auto">
          <a:xfrm>
            <a:off x="2494835" y="4221088"/>
            <a:ext cx="2141538" cy="1376363"/>
            <a:chOff x="3600" y="2784"/>
            <a:chExt cx="1349" cy="867"/>
          </a:xfrm>
        </p:grpSpPr>
        <p:grpSp>
          <p:nvGrpSpPr>
            <p:cNvPr id="33" name="Group 18"/>
            <p:cNvGrpSpPr>
              <a:grpSpLocks/>
            </p:cNvGrpSpPr>
            <p:nvPr/>
          </p:nvGrpSpPr>
          <p:grpSpPr bwMode="auto">
            <a:xfrm>
              <a:off x="3648" y="3024"/>
              <a:ext cx="1130" cy="627"/>
              <a:chOff x="2134" y="4989"/>
              <a:chExt cx="1181" cy="629"/>
            </a:xfrm>
          </p:grpSpPr>
          <p:sp>
            <p:nvSpPr>
              <p:cNvPr id="35" name="Rectangle 19"/>
              <p:cNvSpPr>
                <a:spLocks noChangeArrowheads="1"/>
              </p:cNvSpPr>
              <p:nvPr/>
            </p:nvSpPr>
            <p:spPr bwMode="auto">
              <a:xfrm>
                <a:off x="2134" y="4989"/>
                <a:ext cx="1181" cy="62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80000"/>
                  </a:lnSpc>
                </a:pPr>
                <a:r>
                  <a:rPr lang="en-US" altLang="zh-TW" sz="1400" dirty="0">
                    <a:solidFill>
                      <a:schemeClr val="accent2"/>
                    </a:solidFill>
                    <a:latin typeface="Times New Roman" charset="0"/>
                    <a:ea typeface="新細明體" charset="-120"/>
                  </a:rPr>
                  <a:t>   </a:t>
                </a:r>
              </a:p>
              <a:p>
                <a:pPr algn="l" eaLnBrk="0" hangingPunct="0">
                  <a:lnSpc>
                    <a:spcPct val="80000"/>
                  </a:lnSpc>
                  <a:spcAft>
                    <a:spcPct val="30000"/>
                  </a:spcAft>
                </a:pPr>
                <a:r>
                  <a:rPr lang="en-US" altLang="zh-TW" sz="1400" dirty="0">
                    <a:solidFill>
                      <a:schemeClr val="accent2"/>
                    </a:solidFill>
                    <a:latin typeface="Times New Roman" charset="0"/>
                    <a:ea typeface="新細明體" charset="-120"/>
                  </a:rPr>
                  <a:t>CITY           STATUS</a:t>
                </a:r>
              </a:p>
              <a:p>
                <a:pPr algn="l" eaLnBrk="0" hangingPunct="0">
                  <a:lnSpc>
                    <a:spcPct val="80000"/>
                  </a:lnSpc>
                </a:pPr>
                <a:r>
                  <a:rPr lang="en-US" altLang="zh-TW" sz="1400" dirty="0">
                    <a:solidFill>
                      <a:schemeClr val="accent2"/>
                    </a:solidFill>
                    <a:latin typeface="Times New Roman" charset="0"/>
                    <a:ea typeface="新細明體" charset="-120"/>
                  </a:rPr>
                  <a:t>  Athens           30</a:t>
                </a:r>
              </a:p>
              <a:p>
                <a:pPr algn="l" eaLnBrk="0" hangingPunct="0">
                  <a:lnSpc>
                    <a:spcPct val="80000"/>
                  </a:lnSpc>
                </a:pPr>
                <a:r>
                  <a:rPr lang="en-US" altLang="zh-TW" sz="1400" dirty="0">
                    <a:solidFill>
                      <a:schemeClr val="accent2"/>
                    </a:solidFill>
                    <a:latin typeface="Times New Roman" charset="0"/>
                    <a:ea typeface="新細明體" charset="-120"/>
                  </a:rPr>
                  <a:t>  London          20      </a:t>
                </a:r>
              </a:p>
              <a:p>
                <a:pPr algn="l" eaLnBrk="0" hangingPunct="0">
                  <a:lnSpc>
                    <a:spcPct val="80000"/>
                  </a:lnSpc>
                </a:pPr>
                <a:r>
                  <a:rPr lang="en-US" altLang="zh-TW" sz="1400" dirty="0">
                    <a:solidFill>
                      <a:schemeClr val="accent2"/>
                    </a:solidFill>
                    <a:latin typeface="Times New Roman" charset="0"/>
                    <a:ea typeface="新細明體" charset="-120"/>
                  </a:rPr>
                  <a:t>  Paris              10</a:t>
                </a:r>
              </a:p>
              <a:p>
                <a:pPr algn="l" eaLnBrk="0" hangingPunct="0">
                  <a:lnSpc>
                    <a:spcPct val="80000"/>
                  </a:lnSpc>
                </a:pPr>
                <a:r>
                  <a:rPr lang="en-US" altLang="zh-TW" sz="1400" dirty="0">
                    <a:solidFill>
                      <a:schemeClr val="accent2"/>
                    </a:solidFill>
                    <a:latin typeface="Times New Roman" charset="0"/>
                    <a:ea typeface="新細明體" charset="-120"/>
                  </a:rPr>
                  <a:t>  Rome             50</a:t>
                </a:r>
              </a:p>
              <a:p>
                <a:pPr algn="l" eaLnBrk="0" hangingPunct="0">
                  <a:lnSpc>
                    <a:spcPct val="80000"/>
                  </a:lnSpc>
                </a:pPr>
                <a:r>
                  <a:rPr lang="en-US" altLang="zh-TW" sz="1400" dirty="0">
                    <a:solidFill>
                      <a:schemeClr val="accent2"/>
                    </a:solidFill>
                    <a:latin typeface="Times New Roman" charset="0"/>
                    <a:ea typeface="新細明體" charset="-120"/>
                  </a:rPr>
                  <a:t>              </a:t>
                </a:r>
              </a:p>
            </p:txBody>
          </p:sp>
          <p:sp>
            <p:nvSpPr>
              <p:cNvPr id="36" name="Line 20"/>
              <p:cNvSpPr>
                <a:spLocks noChangeShapeType="1"/>
              </p:cNvSpPr>
              <p:nvPr/>
            </p:nvSpPr>
            <p:spPr bwMode="auto">
              <a:xfrm>
                <a:off x="2662" y="4991"/>
                <a:ext cx="0" cy="626"/>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21"/>
              <p:cNvSpPr>
                <a:spLocks noChangeShapeType="1"/>
              </p:cNvSpPr>
              <p:nvPr/>
            </p:nvSpPr>
            <p:spPr bwMode="auto">
              <a:xfrm>
                <a:off x="2136" y="5147"/>
                <a:ext cx="117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4" name="Rectangle 22"/>
            <p:cNvSpPr>
              <a:spLocks noChangeArrowheads="1"/>
            </p:cNvSpPr>
            <p:nvPr/>
          </p:nvSpPr>
          <p:spPr bwMode="auto">
            <a:xfrm>
              <a:off x="3600" y="2784"/>
              <a:ext cx="1349"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30000"/>
                </a:lnSpc>
                <a:spcBef>
                  <a:spcPct val="50000"/>
                </a:spcBef>
              </a:pPr>
              <a:r>
                <a:rPr lang="en-US" altLang="zh-TW" sz="1400" b="1">
                  <a:solidFill>
                    <a:schemeClr val="accent2"/>
                  </a:solidFill>
                  <a:latin typeface="Times New Roman" charset="0"/>
                  <a:ea typeface="新細明體" charset="-120"/>
                </a:rPr>
                <a:t>CS </a:t>
              </a:r>
              <a:r>
                <a:rPr lang="en-US" altLang="zh-TW" sz="1400">
                  <a:solidFill>
                    <a:schemeClr val="accent2"/>
                  </a:solidFill>
                  <a:latin typeface="Times New Roman" charset="0"/>
                  <a:ea typeface="新細明體" charset="-120"/>
                </a:rPr>
                <a:t>(in 3NF)</a:t>
              </a:r>
            </a:p>
          </p:txBody>
        </p:sp>
      </p:grpSp>
      <p:grpSp>
        <p:nvGrpSpPr>
          <p:cNvPr id="38" name="Group 24"/>
          <p:cNvGrpSpPr>
            <a:grpSpLocks/>
          </p:cNvGrpSpPr>
          <p:nvPr/>
        </p:nvGrpSpPr>
        <p:grpSpPr bwMode="auto">
          <a:xfrm>
            <a:off x="7059934" y="4221088"/>
            <a:ext cx="2141538" cy="1520825"/>
            <a:chOff x="3547" y="1154"/>
            <a:chExt cx="1349" cy="958"/>
          </a:xfrm>
        </p:grpSpPr>
        <p:grpSp>
          <p:nvGrpSpPr>
            <p:cNvPr id="39" name="Group 13"/>
            <p:cNvGrpSpPr>
              <a:grpSpLocks/>
            </p:cNvGrpSpPr>
            <p:nvPr/>
          </p:nvGrpSpPr>
          <p:grpSpPr bwMode="auto">
            <a:xfrm>
              <a:off x="3744" y="1392"/>
              <a:ext cx="816" cy="720"/>
              <a:chOff x="768" y="4896"/>
              <a:chExt cx="816" cy="720"/>
            </a:xfrm>
          </p:grpSpPr>
          <p:sp>
            <p:nvSpPr>
              <p:cNvPr id="42" name="Rectangle 14"/>
              <p:cNvSpPr>
                <a:spLocks noChangeArrowheads="1"/>
              </p:cNvSpPr>
              <p:nvPr/>
            </p:nvSpPr>
            <p:spPr bwMode="auto">
              <a:xfrm>
                <a:off x="768" y="4896"/>
                <a:ext cx="816"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lnSpc>
                    <a:spcPct val="70000"/>
                  </a:lnSpc>
                  <a:spcAft>
                    <a:spcPct val="50000"/>
                  </a:spcAft>
                </a:pPr>
                <a:r>
                  <a:rPr lang="en-US" altLang="zh-TW" sz="1400" dirty="0" smtClean="0">
                    <a:solidFill>
                      <a:schemeClr val="accent2"/>
                    </a:solidFill>
                    <a:latin typeface="Times New Roman" charset="0"/>
                    <a:ea typeface="新細明體" charset="-120"/>
                  </a:rPr>
                  <a:t> S#     STATUS       </a:t>
                </a:r>
              </a:p>
              <a:p>
                <a:pPr algn="l" eaLnBrk="0" hangingPunct="0">
                  <a:lnSpc>
                    <a:spcPct val="60000"/>
                  </a:lnSpc>
                </a:pPr>
                <a:r>
                  <a:rPr lang="en-US" altLang="zh-TW" sz="1400" dirty="0" smtClean="0">
                    <a:solidFill>
                      <a:schemeClr val="accent2"/>
                    </a:solidFill>
                    <a:latin typeface="Times New Roman" charset="0"/>
                    <a:ea typeface="新細明體" charset="-120"/>
                  </a:rPr>
                  <a:t>  </a:t>
                </a:r>
                <a:r>
                  <a:rPr lang="en-US" altLang="zh-TW" sz="1400" dirty="0">
                    <a:solidFill>
                      <a:schemeClr val="accent2"/>
                    </a:solidFill>
                    <a:latin typeface="Times New Roman" charset="0"/>
                    <a:ea typeface="新細明體" charset="-120"/>
                  </a:rPr>
                  <a:t>S1    </a:t>
                </a:r>
                <a:r>
                  <a:rPr lang="en-US" altLang="zh-TW" sz="1400" dirty="0" smtClean="0">
                    <a:solidFill>
                      <a:schemeClr val="accent2"/>
                    </a:solidFill>
                    <a:latin typeface="Times New Roman" charset="0"/>
                    <a:ea typeface="新細明體" charset="-120"/>
                  </a:rPr>
                  <a:t>  20      </a:t>
                </a:r>
                <a:endParaRPr lang="en-US" altLang="zh-TW" sz="1400" dirty="0">
                  <a:solidFill>
                    <a:schemeClr val="accent2"/>
                  </a:solidFill>
                  <a:latin typeface="Times New Roman" charset="0"/>
                  <a:ea typeface="新細明體" charset="-120"/>
                </a:endParaRPr>
              </a:p>
              <a:p>
                <a:pPr algn="l" eaLnBrk="0" hangingPunct="0">
                  <a:lnSpc>
                    <a:spcPct val="80000"/>
                  </a:lnSpc>
                </a:pPr>
                <a:r>
                  <a:rPr lang="en-US" altLang="zh-TW" sz="1400" dirty="0">
                    <a:solidFill>
                      <a:schemeClr val="accent2"/>
                    </a:solidFill>
                    <a:latin typeface="Times New Roman" charset="0"/>
                    <a:ea typeface="新細明體" charset="-120"/>
                  </a:rPr>
                  <a:t>  S2    </a:t>
                </a:r>
                <a:r>
                  <a:rPr lang="en-US" altLang="zh-TW" sz="1400" dirty="0" smtClean="0">
                    <a:solidFill>
                      <a:schemeClr val="accent2"/>
                    </a:solidFill>
                    <a:latin typeface="Times New Roman" charset="0"/>
                    <a:ea typeface="新細明體" charset="-120"/>
                  </a:rPr>
                  <a:t>  10          </a:t>
                </a:r>
                <a:endParaRPr lang="en-US" altLang="zh-TW" sz="1400" dirty="0">
                  <a:solidFill>
                    <a:schemeClr val="accent2"/>
                  </a:solidFill>
                  <a:latin typeface="Times New Roman" charset="0"/>
                  <a:ea typeface="新細明體" charset="-120"/>
                </a:endParaRPr>
              </a:p>
              <a:p>
                <a:pPr algn="l" eaLnBrk="0" hangingPunct="0">
                  <a:lnSpc>
                    <a:spcPct val="80000"/>
                  </a:lnSpc>
                </a:pPr>
                <a:r>
                  <a:rPr lang="en-US" altLang="zh-TW" sz="1400" dirty="0">
                    <a:solidFill>
                      <a:schemeClr val="accent2"/>
                    </a:solidFill>
                    <a:latin typeface="Times New Roman" charset="0"/>
                    <a:ea typeface="新細明體" charset="-120"/>
                  </a:rPr>
                  <a:t>  S3   </a:t>
                </a:r>
                <a:r>
                  <a:rPr lang="en-US" altLang="zh-TW" sz="1400" dirty="0" smtClean="0">
                    <a:solidFill>
                      <a:schemeClr val="accent2"/>
                    </a:solidFill>
                    <a:latin typeface="Times New Roman" charset="0"/>
                    <a:ea typeface="新細明體" charset="-120"/>
                  </a:rPr>
                  <a:t>   10</a:t>
                </a:r>
                <a:endParaRPr lang="en-US" altLang="zh-TW" sz="1400" dirty="0">
                  <a:solidFill>
                    <a:schemeClr val="accent2"/>
                  </a:solidFill>
                  <a:latin typeface="Times New Roman" charset="0"/>
                  <a:ea typeface="新細明體" charset="-120"/>
                </a:endParaRPr>
              </a:p>
              <a:p>
                <a:pPr algn="l" eaLnBrk="0" hangingPunct="0">
                  <a:lnSpc>
                    <a:spcPct val="80000"/>
                  </a:lnSpc>
                </a:pPr>
                <a:r>
                  <a:rPr lang="en-US" altLang="zh-TW" sz="1400" dirty="0">
                    <a:solidFill>
                      <a:schemeClr val="accent2"/>
                    </a:solidFill>
                    <a:latin typeface="Times New Roman" charset="0"/>
                    <a:ea typeface="新細明體" charset="-120"/>
                  </a:rPr>
                  <a:t>  S4    </a:t>
                </a:r>
                <a:r>
                  <a:rPr lang="en-US" altLang="zh-TW" sz="1400" dirty="0" smtClean="0">
                    <a:solidFill>
                      <a:schemeClr val="accent2"/>
                    </a:solidFill>
                    <a:latin typeface="Times New Roman" charset="0"/>
                    <a:ea typeface="新細明體" charset="-120"/>
                  </a:rPr>
                  <a:t>  20</a:t>
                </a:r>
                <a:endParaRPr lang="en-US" altLang="zh-TW" sz="1400" dirty="0">
                  <a:solidFill>
                    <a:schemeClr val="accent2"/>
                  </a:solidFill>
                  <a:latin typeface="Times New Roman" charset="0"/>
                  <a:ea typeface="新細明體" charset="-120"/>
                </a:endParaRPr>
              </a:p>
              <a:p>
                <a:pPr algn="l" eaLnBrk="0" hangingPunct="0">
                  <a:lnSpc>
                    <a:spcPct val="80000"/>
                  </a:lnSpc>
                </a:pPr>
                <a:r>
                  <a:rPr lang="en-US" altLang="zh-TW" sz="1400" dirty="0">
                    <a:solidFill>
                      <a:schemeClr val="accent2"/>
                    </a:solidFill>
                    <a:latin typeface="Times New Roman" charset="0"/>
                    <a:ea typeface="新細明體" charset="-120"/>
                  </a:rPr>
                  <a:t>  S5    </a:t>
                </a:r>
                <a:r>
                  <a:rPr lang="en-US" altLang="zh-TW" sz="1400" dirty="0" smtClean="0">
                    <a:solidFill>
                      <a:schemeClr val="accent2"/>
                    </a:solidFill>
                    <a:latin typeface="Times New Roman" charset="0"/>
                    <a:ea typeface="新細明體" charset="-120"/>
                  </a:rPr>
                  <a:t>  30      </a:t>
                </a:r>
                <a:endParaRPr lang="en-US" altLang="zh-TW" sz="1400" dirty="0">
                  <a:solidFill>
                    <a:schemeClr val="accent2"/>
                  </a:solidFill>
                  <a:latin typeface="Times New Roman" charset="0"/>
                  <a:ea typeface="新細明體" charset="-120"/>
                </a:endParaRPr>
              </a:p>
            </p:txBody>
          </p:sp>
          <p:sp>
            <p:nvSpPr>
              <p:cNvPr id="43" name="Line 15"/>
              <p:cNvSpPr>
                <a:spLocks noChangeShapeType="1"/>
              </p:cNvSpPr>
              <p:nvPr/>
            </p:nvSpPr>
            <p:spPr bwMode="auto">
              <a:xfrm>
                <a:off x="768" y="5040"/>
                <a:ext cx="81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40" name="Line 16"/>
            <p:cNvSpPr>
              <a:spLocks noChangeShapeType="1"/>
            </p:cNvSpPr>
            <p:nvPr/>
          </p:nvSpPr>
          <p:spPr bwMode="auto">
            <a:xfrm>
              <a:off x="4032" y="1392"/>
              <a:ext cx="0" cy="7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Rectangle 17"/>
            <p:cNvSpPr>
              <a:spLocks noChangeArrowheads="1"/>
            </p:cNvSpPr>
            <p:nvPr/>
          </p:nvSpPr>
          <p:spPr bwMode="auto">
            <a:xfrm>
              <a:off x="3547" y="1154"/>
              <a:ext cx="1349" cy="2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150000"/>
                </a:lnSpc>
                <a:spcBef>
                  <a:spcPct val="50000"/>
                </a:spcBef>
              </a:pPr>
              <a:r>
                <a:rPr lang="en-US" altLang="zh-TW" sz="1400" dirty="0">
                  <a:solidFill>
                    <a:schemeClr val="accent2"/>
                  </a:solidFill>
                  <a:latin typeface="Times New Roman" charset="0"/>
                  <a:ea typeface="新細明體" charset="-120"/>
                </a:rPr>
                <a:t>    </a:t>
              </a:r>
              <a:r>
                <a:rPr lang="en-US" altLang="zh-TW" sz="1400" b="1" dirty="0">
                  <a:solidFill>
                    <a:schemeClr val="accent2"/>
                  </a:solidFill>
                  <a:latin typeface="Times New Roman" charset="0"/>
                  <a:ea typeface="新細明體" charset="-120"/>
                </a:rPr>
                <a:t> </a:t>
              </a:r>
              <a:r>
                <a:rPr lang="en-US" altLang="zh-TW" sz="1400" b="1" dirty="0" smtClean="0">
                  <a:solidFill>
                    <a:schemeClr val="accent2"/>
                  </a:solidFill>
                  <a:latin typeface="Times New Roman" charset="0"/>
                  <a:ea typeface="新細明體" charset="-120"/>
                </a:rPr>
                <a:t>SS</a:t>
              </a:r>
              <a:r>
                <a:rPr lang="en-US" altLang="zh-TW" sz="1400" dirty="0" smtClean="0">
                  <a:solidFill>
                    <a:schemeClr val="accent2"/>
                  </a:solidFill>
                  <a:latin typeface="Times New Roman" charset="0"/>
                  <a:ea typeface="新細明體" charset="-120"/>
                </a:rPr>
                <a:t> </a:t>
              </a:r>
              <a:r>
                <a:rPr lang="en-US" altLang="zh-TW" sz="1400" dirty="0">
                  <a:solidFill>
                    <a:schemeClr val="accent2"/>
                  </a:solidFill>
                  <a:latin typeface="Times New Roman" charset="0"/>
                  <a:ea typeface="新細明體" charset="-120"/>
                </a:rPr>
                <a:t>(in 3NF)</a:t>
              </a:r>
            </a:p>
          </p:txBody>
        </p:sp>
      </p:grpSp>
      <p:grpSp>
        <p:nvGrpSpPr>
          <p:cNvPr id="44" name="Group 34"/>
          <p:cNvGrpSpPr>
            <a:grpSpLocks/>
          </p:cNvGrpSpPr>
          <p:nvPr/>
        </p:nvGrpSpPr>
        <p:grpSpPr bwMode="auto">
          <a:xfrm>
            <a:off x="1014408" y="1770285"/>
            <a:ext cx="2135188" cy="931863"/>
            <a:chOff x="2894" y="62"/>
            <a:chExt cx="1345" cy="587"/>
          </a:xfrm>
        </p:grpSpPr>
        <p:sp>
          <p:nvSpPr>
            <p:cNvPr id="46" name="Rectangle 36"/>
            <p:cNvSpPr>
              <a:spLocks noChangeArrowheads="1"/>
            </p:cNvSpPr>
            <p:nvPr/>
          </p:nvSpPr>
          <p:spPr bwMode="auto">
            <a:xfrm>
              <a:off x="2927" y="384"/>
              <a:ext cx="249"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S#</a:t>
              </a:r>
            </a:p>
          </p:txBody>
        </p:sp>
        <p:sp>
          <p:nvSpPr>
            <p:cNvPr id="47" name="Rectangle 37"/>
            <p:cNvSpPr>
              <a:spLocks noChangeArrowheads="1"/>
            </p:cNvSpPr>
            <p:nvPr/>
          </p:nvSpPr>
          <p:spPr bwMode="auto">
            <a:xfrm>
              <a:off x="3495" y="106"/>
              <a:ext cx="59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STATUS</a:t>
              </a:r>
            </a:p>
          </p:txBody>
        </p:sp>
        <p:sp>
          <p:nvSpPr>
            <p:cNvPr id="48" name="Rectangle 38"/>
            <p:cNvSpPr>
              <a:spLocks noChangeArrowheads="1"/>
            </p:cNvSpPr>
            <p:nvPr/>
          </p:nvSpPr>
          <p:spPr bwMode="auto">
            <a:xfrm>
              <a:off x="3582" y="413"/>
              <a:ext cx="41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CITY</a:t>
              </a:r>
            </a:p>
          </p:txBody>
        </p:sp>
        <p:sp>
          <p:nvSpPr>
            <p:cNvPr id="49" name="Rectangle 39"/>
            <p:cNvSpPr>
              <a:spLocks noChangeArrowheads="1"/>
            </p:cNvSpPr>
            <p:nvPr/>
          </p:nvSpPr>
          <p:spPr bwMode="auto">
            <a:xfrm>
              <a:off x="3498" y="62"/>
              <a:ext cx="588" cy="587"/>
            </a:xfrm>
            <a:prstGeom prst="rect">
              <a:avLst/>
            </a:prstGeom>
            <a:noFill/>
            <a:ln w="12700">
              <a:solidFill>
                <a:schemeClr val="accent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Rectangle 40"/>
            <p:cNvSpPr>
              <a:spLocks noChangeArrowheads="1"/>
            </p:cNvSpPr>
            <p:nvPr/>
          </p:nvSpPr>
          <p:spPr bwMode="auto">
            <a:xfrm>
              <a:off x="2894" y="369"/>
              <a:ext cx="1345" cy="222"/>
            </a:xfrm>
            <a:prstGeom prst="rect">
              <a:avLst/>
            </a:prstGeom>
            <a:noFill/>
            <a:ln w="12700">
              <a:solidFill>
                <a:schemeClr val="accent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Line 41"/>
            <p:cNvSpPr>
              <a:spLocks noChangeShapeType="1"/>
            </p:cNvSpPr>
            <p:nvPr/>
          </p:nvSpPr>
          <p:spPr bwMode="auto">
            <a:xfrm flipV="1">
              <a:off x="3191" y="217"/>
              <a:ext cx="280" cy="2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Line 42"/>
            <p:cNvSpPr>
              <a:spLocks noChangeShapeType="1"/>
            </p:cNvSpPr>
            <p:nvPr/>
          </p:nvSpPr>
          <p:spPr bwMode="auto">
            <a:xfrm flipV="1">
              <a:off x="3792" y="274"/>
              <a:ext cx="0" cy="162"/>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Line 43"/>
            <p:cNvSpPr>
              <a:spLocks noChangeShapeType="1"/>
            </p:cNvSpPr>
            <p:nvPr/>
          </p:nvSpPr>
          <p:spPr bwMode="auto">
            <a:xfrm>
              <a:off x="3210" y="480"/>
              <a:ext cx="3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758" y="1674241"/>
            <a:ext cx="19018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631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TW" dirty="0"/>
              <a:t>Good and Bad Decomposition</a:t>
            </a:r>
          </a:p>
        </p:txBody>
      </p:sp>
      <p:sp>
        <p:nvSpPr>
          <p:cNvPr id="62467" name="Rectangle 3"/>
          <p:cNvSpPr>
            <a:spLocks noGrp="1" noChangeArrowheads="1"/>
          </p:cNvSpPr>
          <p:nvPr>
            <p:ph type="body" idx="1"/>
          </p:nvPr>
        </p:nvSpPr>
        <p:spPr/>
        <p:txBody>
          <a:bodyPr/>
          <a:lstStyle/>
          <a:p>
            <a:pPr lvl="1"/>
            <a:r>
              <a:rPr lang="en-US" altLang="zh-TW" sz="2000" dirty="0"/>
              <a:t>Consider</a:t>
            </a:r>
          </a:p>
        </p:txBody>
      </p:sp>
      <p:grpSp>
        <p:nvGrpSpPr>
          <p:cNvPr id="62468" name="Group 4"/>
          <p:cNvGrpSpPr>
            <a:grpSpLocks/>
          </p:cNvGrpSpPr>
          <p:nvPr/>
        </p:nvGrpSpPr>
        <p:grpSpPr bwMode="auto">
          <a:xfrm>
            <a:off x="2133600" y="1371600"/>
            <a:ext cx="2919413" cy="838200"/>
            <a:chOff x="1105" y="2374"/>
            <a:chExt cx="1839" cy="696"/>
          </a:xfrm>
        </p:grpSpPr>
        <p:sp>
          <p:nvSpPr>
            <p:cNvPr id="62469" name="Rectangle 5"/>
            <p:cNvSpPr>
              <a:spLocks noChangeArrowheads="1"/>
            </p:cNvSpPr>
            <p:nvPr/>
          </p:nvSpPr>
          <p:spPr bwMode="auto">
            <a:xfrm>
              <a:off x="1105" y="2652"/>
              <a:ext cx="650" cy="2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solidFill>
                    <a:schemeClr val="accent2"/>
                  </a:solidFill>
                  <a:latin typeface="Times New Roman" charset="0"/>
                  <a:ea typeface="新細明體" charset="-120"/>
                </a:rPr>
                <a:t>S#</a:t>
              </a:r>
            </a:p>
          </p:txBody>
        </p:sp>
        <p:sp>
          <p:nvSpPr>
            <p:cNvPr id="62470" name="Rectangle 6"/>
            <p:cNvSpPr>
              <a:spLocks noChangeArrowheads="1"/>
            </p:cNvSpPr>
            <p:nvPr/>
          </p:nvSpPr>
          <p:spPr bwMode="auto">
            <a:xfrm>
              <a:off x="2294" y="2868"/>
              <a:ext cx="650" cy="2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solidFill>
                    <a:schemeClr val="accent2"/>
                  </a:solidFill>
                  <a:latin typeface="Times New Roman" charset="0"/>
                  <a:ea typeface="新細明體" charset="-120"/>
                </a:rPr>
                <a:t>CITY</a:t>
              </a:r>
            </a:p>
          </p:txBody>
        </p:sp>
        <p:sp>
          <p:nvSpPr>
            <p:cNvPr id="62471" name="Rectangle 7"/>
            <p:cNvSpPr>
              <a:spLocks noChangeArrowheads="1"/>
            </p:cNvSpPr>
            <p:nvPr/>
          </p:nvSpPr>
          <p:spPr bwMode="auto">
            <a:xfrm>
              <a:off x="2294" y="2374"/>
              <a:ext cx="648" cy="2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600" b="1">
                  <a:solidFill>
                    <a:schemeClr val="accent2"/>
                  </a:solidFill>
                  <a:latin typeface="Times New Roman" charset="0"/>
                  <a:ea typeface="新細明體" charset="-120"/>
                </a:rPr>
                <a:t>STATUS</a:t>
              </a:r>
            </a:p>
          </p:txBody>
        </p:sp>
        <p:sp>
          <p:nvSpPr>
            <p:cNvPr id="62472" name="Line 8"/>
            <p:cNvSpPr>
              <a:spLocks noChangeShapeType="1"/>
            </p:cNvSpPr>
            <p:nvPr/>
          </p:nvSpPr>
          <p:spPr bwMode="auto">
            <a:xfrm>
              <a:off x="1759" y="2792"/>
              <a:ext cx="510" cy="1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473" name="Line 9"/>
            <p:cNvSpPr>
              <a:spLocks noChangeShapeType="1"/>
            </p:cNvSpPr>
            <p:nvPr/>
          </p:nvSpPr>
          <p:spPr bwMode="auto">
            <a:xfrm flipV="1">
              <a:off x="1769" y="2480"/>
              <a:ext cx="496" cy="228"/>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474" name="Line 10"/>
            <p:cNvSpPr>
              <a:spLocks noChangeShapeType="1"/>
            </p:cNvSpPr>
            <p:nvPr/>
          </p:nvSpPr>
          <p:spPr bwMode="auto">
            <a:xfrm flipV="1">
              <a:off x="2599" y="2561"/>
              <a:ext cx="0" cy="296"/>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475" name="Rectangle 11"/>
            <p:cNvSpPr>
              <a:spLocks noChangeArrowheads="1"/>
            </p:cNvSpPr>
            <p:nvPr/>
          </p:nvSpPr>
          <p:spPr bwMode="auto">
            <a:xfrm>
              <a:off x="1476" y="2399"/>
              <a:ext cx="1036" cy="2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400">
                  <a:solidFill>
                    <a:schemeClr val="accent2"/>
                  </a:solidFill>
                  <a:latin typeface="Times New Roman" charset="0"/>
                  <a:ea typeface="新細明體" charset="-120"/>
                </a:rPr>
                <a:t>transitive FD</a:t>
              </a:r>
            </a:p>
          </p:txBody>
        </p:sp>
      </p:grpSp>
      <p:sp>
        <p:nvSpPr>
          <p:cNvPr id="62476" name="AutoShape 12"/>
          <p:cNvSpPr>
            <a:spLocks noChangeArrowheads="1"/>
          </p:cNvSpPr>
          <p:nvPr/>
        </p:nvSpPr>
        <p:spPr bwMode="auto">
          <a:xfrm rot="16200000" flipH="1">
            <a:off x="3157537" y="2328863"/>
            <a:ext cx="523875" cy="285750"/>
          </a:xfrm>
          <a:prstGeom prst="rightArrow">
            <a:avLst>
              <a:gd name="adj1" fmla="val 50000"/>
              <a:gd name="adj2" fmla="val 91675"/>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62488" name="Group 24"/>
          <p:cNvGrpSpPr>
            <a:grpSpLocks/>
          </p:cNvGrpSpPr>
          <p:nvPr/>
        </p:nvGrpSpPr>
        <p:grpSpPr bwMode="auto">
          <a:xfrm>
            <a:off x="484188" y="3581400"/>
            <a:ext cx="2716212" cy="2098675"/>
            <a:chOff x="240" y="2208"/>
            <a:chExt cx="1711" cy="1546"/>
          </a:xfrm>
        </p:grpSpPr>
        <p:grpSp>
          <p:nvGrpSpPr>
            <p:cNvPr id="62477" name="Group 13"/>
            <p:cNvGrpSpPr>
              <a:grpSpLocks/>
            </p:cNvGrpSpPr>
            <p:nvPr/>
          </p:nvGrpSpPr>
          <p:grpSpPr bwMode="auto">
            <a:xfrm>
              <a:off x="554" y="2680"/>
              <a:ext cx="1179" cy="576"/>
              <a:chOff x="741" y="3866"/>
              <a:chExt cx="1179" cy="576"/>
            </a:xfrm>
          </p:grpSpPr>
          <p:sp>
            <p:nvSpPr>
              <p:cNvPr id="62478" name="Rectangle 14"/>
              <p:cNvSpPr>
                <a:spLocks noChangeArrowheads="1"/>
              </p:cNvSpPr>
              <p:nvPr/>
            </p:nvSpPr>
            <p:spPr bwMode="auto">
              <a:xfrm>
                <a:off x="742" y="3866"/>
                <a:ext cx="405" cy="18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S#</a:t>
                </a:r>
              </a:p>
            </p:txBody>
          </p:sp>
          <p:sp>
            <p:nvSpPr>
              <p:cNvPr id="62479" name="Rectangle 15"/>
              <p:cNvSpPr>
                <a:spLocks noChangeArrowheads="1"/>
              </p:cNvSpPr>
              <p:nvPr/>
            </p:nvSpPr>
            <p:spPr bwMode="auto">
              <a:xfrm>
                <a:off x="1449" y="3872"/>
                <a:ext cx="405" cy="18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CITY</a:t>
                </a:r>
              </a:p>
            </p:txBody>
          </p:sp>
          <p:sp>
            <p:nvSpPr>
              <p:cNvPr id="62480" name="Line 16"/>
              <p:cNvSpPr>
                <a:spLocks noChangeShapeType="1"/>
              </p:cNvSpPr>
              <p:nvPr/>
            </p:nvSpPr>
            <p:spPr bwMode="auto">
              <a:xfrm>
                <a:off x="1156" y="3957"/>
                <a:ext cx="287"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481" name="Rectangle 17"/>
              <p:cNvSpPr>
                <a:spLocks noChangeArrowheads="1"/>
              </p:cNvSpPr>
              <p:nvPr/>
            </p:nvSpPr>
            <p:spPr bwMode="auto">
              <a:xfrm>
                <a:off x="741" y="4253"/>
                <a:ext cx="405" cy="18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CITY</a:t>
                </a:r>
              </a:p>
            </p:txBody>
          </p:sp>
          <p:sp>
            <p:nvSpPr>
              <p:cNvPr id="62482" name="Rectangle 18"/>
              <p:cNvSpPr>
                <a:spLocks noChangeArrowheads="1"/>
              </p:cNvSpPr>
              <p:nvPr/>
            </p:nvSpPr>
            <p:spPr bwMode="auto">
              <a:xfrm>
                <a:off x="1448" y="4259"/>
                <a:ext cx="472" cy="18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STATUS</a:t>
                </a:r>
              </a:p>
            </p:txBody>
          </p:sp>
          <p:sp>
            <p:nvSpPr>
              <p:cNvPr id="62483" name="Line 19"/>
              <p:cNvSpPr>
                <a:spLocks noChangeShapeType="1"/>
              </p:cNvSpPr>
              <p:nvPr/>
            </p:nvSpPr>
            <p:spPr bwMode="auto">
              <a:xfrm>
                <a:off x="1156" y="4344"/>
                <a:ext cx="286"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2484" name="Rectangle 20"/>
            <p:cNvSpPr>
              <a:spLocks noChangeArrowheads="1"/>
            </p:cNvSpPr>
            <p:nvPr/>
          </p:nvSpPr>
          <p:spPr bwMode="auto">
            <a:xfrm>
              <a:off x="312" y="3409"/>
              <a:ext cx="1639" cy="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60000"/>
                </a:lnSpc>
                <a:spcBef>
                  <a:spcPct val="50000"/>
                </a:spcBef>
              </a:pPr>
              <a:r>
                <a:rPr lang="en-US" altLang="zh-TW" sz="1600">
                  <a:solidFill>
                    <a:schemeClr val="accent2"/>
                  </a:solidFill>
                  <a:latin typeface="Times New Roman" charset="0"/>
                  <a:ea typeface="新細明體" charset="-120"/>
                </a:rPr>
                <a:t>Good !</a:t>
              </a:r>
            </a:p>
            <a:p>
              <a:pPr eaLnBrk="0" hangingPunct="0">
                <a:lnSpc>
                  <a:spcPct val="60000"/>
                </a:lnSpc>
                <a:spcBef>
                  <a:spcPct val="50000"/>
                </a:spcBef>
              </a:pPr>
              <a:r>
                <a:rPr lang="en-US" altLang="zh-TW" sz="1400">
                  <a:solidFill>
                    <a:schemeClr val="accent2"/>
                  </a:solidFill>
                  <a:latin typeface="Times New Roman" charset="0"/>
                  <a:ea typeface="新細明體" charset="-120"/>
                </a:rPr>
                <a:t>(Rome, 50) can be inserted.</a:t>
              </a:r>
            </a:p>
          </p:txBody>
        </p:sp>
        <p:sp>
          <p:nvSpPr>
            <p:cNvPr id="62485" name="Rectangle 21"/>
            <p:cNvSpPr>
              <a:spLocks noChangeArrowheads="1"/>
            </p:cNvSpPr>
            <p:nvPr/>
          </p:nvSpPr>
          <p:spPr bwMode="auto">
            <a:xfrm>
              <a:off x="476" y="2208"/>
              <a:ext cx="1057"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Arial Unicode MS" pitchFamily="34" charset="-120"/>
                  <a:cs typeface="Arial Unicode MS" pitchFamily="34" charset="-120"/>
                  <a:sym typeface="Monotype Sorts" charset="2"/>
                </a:rPr>
                <a:t>①</a:t>
              </a:r>
              <a:r>
                <a:rPr lang="en-US" altLang="zh-TW" sz="1400" u="sng">
                  <a:solidFill>
                    <a:schemeClr val="accent2"/>
                  </a:solidFill>
                  <a:latin typeface="Times New Roman" charset="0"/>
                  <a:ea typeface="新細明體" charset="-120"/>
                </a:rPr>
                <a:t>Decomposition </a:t>
              </a:r>
              <a:r>
                <a:rPr lang="en-US" altLang="zh-TW" sz="1400" b="1" u="sng">
                  <a:solidFill>
                    <a:schemeClr val="accent2"/>
                  </a:solidFill>
                  <a:latin typeface="Times New Roman" charset="0"/>
                  <a:ea typeface="新細明體" charset="-120"/>
                </a:rPr>
                <a:t>A:</a:t>
              </a:r>
            </a:p>
          </p:txBody>
        </p:sp>
        <p:sp>
          <p:nvSpPr>
            <p:cNvPr id="62486" name="Rectangle 22"/>
            <p:cNvSpPr>
              <a:spLocks noChangeArrowheads="1"/>
            </p:cNvSpPr>
            <p:nvPr/>
          </p:nvSpPr>
          <p:spPr bwMode="auto">
            <a:xfrm>
              <a:off x="240" y="2528"/>
              <a:ext cx="282"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SC:</a:t>
              </a:r>
            </a:p>
          </p:txBody>
        </p:sp>
        <p:sp>
          <p:nvSpPr>
            <p:cNvPr id="62487" name="Rectangle 23"/>
            <p:cNvSpPr>
              <a:spLocks noChangeArrowheads="1"/>
            </p:cNvSpPr>
            <p:nvPr/>
          </p:nvSpPr>
          <p:spPr bwMode="auto">
            <a:xfrm>
              <a:off x="243" y="2911"/>
              <a:ext cx="282"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CS:</a:t>
              </a:r>
            </a:p>
          </p:txBody>
        </p:sp>
      </p:grpSp>
      <p:grpSp>
        <p:nvGrpSpPr>
          <p:cNvPr id="62499" name="Group 35"/>
          <p:cNvGrpSpPr>
            <a:grpSpLocks/>
          </p:cNvGrpSpPr>
          <p:nvPr/>
        </p:nvGrpSpPr>
        <p:grpSpPr bwMode="auto">
          <a:xfrm>
            <a:off x="6893768" y="3505200"/>
            <a:ext cx="2820988" cy="2571750"/>
            <a:chOff x="2256" y="2064"/>
            <a:chExt cx="1777" cy="1763"/>
          </a:xfrm>
        </p:grpSpPr>
        <p:sp>
          <p:nvSpPr>
            <p:cNvPr id="62489" name="Rectangle 25"/>
            <p:cNvSpPr>
              <a:spLocks noChangeArrowheads="1"/>
            </p:cNvSpPr>
            <p:nvPr/>
          </p:nvSpPr>
          <p:spPr bwMode="auto">
            <a:xfrm>
              <a:off x="2586" y="2512"/>
              <a:ext cx="396" cy="19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S#</a:t>
              </a:r>
            </a:p>
          </p:txBody>
        </p:sp>
        <p:sp>
          <p:nvSpPr>
            <p:cNvPr id="62490" name="Rectangle 26"/>
            <p:cNvSpPr>
              <a:spLocks noChangeArrowheads="1"/>
            </p:cNvSpPr>
            <p:nvPr/>
          </p:nvSpPr>
          <p:spPr bwMode="auto">
            <a:xfrm>
              <a:off x="3277" y="2518"/>
              <a:ext cx="397" cy="19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CITY</a:t>
              </a:r>
            </a:p>
          </p:txBody>
        </p:sp>
        <p:sp>
          <p:nvSpPr>
            <p:cNvPr id="62491" name="Line 27"/>
            <p:cNvSpPr>
              <a:spLocks noChangeShapeType="1"/>
            </p:cNvSpPr>
            <p:nvPr/>
          </p:nvSpPr>
          <p:spPr bwMode="auto">
            <a:xfrm>
              <a:off x="2991" y="2607"/>
              <a:ext cx="281"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492" name="Rectangle 28"/>
            <p:cNvSpPr>
              <a:spLocks noChangeArrowheads="1"/>
            </p:cNvSpPr>
            <p:nvPr/>
          </p:nvSpPr>
          <p:spPr bwMode="auto">
            <a:xfrm>
              <a:off x="2585" y="2914"/>
              <a:ext cx="397" cy="19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S#</a:t>
              </a:r>
            </a:p>
          </p:txBody>
        </p:sp>
        <p:sp>
          <p:nvSpPr>
            <p:cNvPr id="62493" name="Rectangle 29"/>
            <p:cNvSpPr>
              <a:spLocks noChangeArrowheads="1"/>
            </p:cNvSpPr>
            <p:nvPr/>
          </p:nvSpPr>
          <p:spPr bwMode="auto">
            <a:xfrm>
              <a:off x="3277" y="2920"/>
              <a:ext cx="454" cy="19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400">
                  <a:solidFill>
                    <a:schemeClr val="accent2"/>
                  </a:solidFill>
                  <a:latin typeface="Times New Roman" charset="0"/>
                  <a:ea typeface="新細明體" charset="-120"/>
                </a:rPr>
                <a:t>STATUS</a:t>
              </a:r>
            </a:p>
          </p:txBody>
        </p:sp>
        <p:sp>
          <p:nvSpPr>
            <p:cNvPr id="62494" name="Line 30"/>
            <p:cNvSpPr>
              <a:spLocks noChangeShapeType="1"/>
            </p:cNvSpPr>
            <p:nvPr/>
          </p:nvSpPr>
          <p:spPr bwMode="auto">
            <a:xfrm>
              <a:off x="2990" y="3009"/>
              <a:ext cx="280" cy="1"/>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495" name="Rectangle 31"/>
            <p:cNvSpPr>
              <a:spLocks noChangeArrowheads="1"/>
            </p:cNvSpPr>
            <p:nvPr/>
          </p:nvSpPr>
          <p:spPr bwMode="auto">
            <a:xfrm>
              <a:off x="2256" y="3244"/>
              <a:ext cx="1777" cy="5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60000"/>
                </a:lnSpc>
                <a:spcBef>
                  <a:spcPct val="50000"/>
                </a:spcBef>
              </a:pPr>
              <a:r>
                <a:rPr lang="en-US" altLang="zh-TW" sz="1600">
                  <a:solidFill>
                    <a:schemeClr val="accent2"/>
                  </a:solidFill>
                  <a:latin typeface="Times New Roman" charset="0"/>
                  <a:ea typeface="新細明體" charset="-120"/>
                </a:rPr>
                <a:t>Bad !     </a:t>
              </a:r>
            </a:p>
            <a:p>
              <a:pPr algn="l" eaLnBrk="0" hangingPunct="0">
                <a:lnSpc>
                  <a:spcPct val="80000"/>
                </a:lnSpc>
                <a:spcBef>
                  <a:spcPct val="50000"/>
                </a:spcBef>
              </a:pPr>
              <a:r>
                <a:rPr lang="en-US" altLang="zh-TW" sz="1400">
                  <a:solidFill>
                    <a:schemeClr val="accent2"/>
                  </a:solidFill>
                  <a:latin typeface="Times New Roman" charset="0"/>
                  <a:ea typeface="新細明體" charset="-120"/>
                </a:rPr>
                <a:t>(Rome, 50) can not be inserted unless there is a supplier located at Rome.</a:t>
              </a:r>
            </a:p>
          </p:txBody>
        </p:sp>
        <p:sp>
          <p:nvSpPr>
            <p:cNvPr id="62496" name="Rectangle 32"/>
            <p:cNvSpPr>
              <a:spLocks noChangeArrowheads="1"/>
            </p:cNvSpPr>
            <p:nvPr/>
          </p:nvSpPr>
          <p:spPr bwMode="auto">
            <a:xfrm>
              <a:off x="2523" y="2064"/>
              <a:ext cx="1073" cy="2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Arial Unicode MS" pitchFamily="34" charset="-120"/>
                  <a:cs typeface="Arial Unicode MS" pitchFamily="34" charset="-120"/>
                  <a:sym typeface="Monotype Sorts" charset="2"/>
                </a:rPr>
                <a:t>②</a:t>
              </a:r>
              <a:r>
                <a:rPr lang="en-US" altLang="zh-TW" sz="1400">
                  <a:solidFill>
                    <a:schemeClr val="accent2"/>
                  </a:solidFill>
                  <a:latin typeface="Times New Roman" charset="0"/>
                  <a:ea typeface="新細明體" charset="-120"/>
                  <a:sym typeface="Monotype Sorts" charset="2"/>
                </a:rPr>
                <a:t> </a:t>
              </a:r>
              <a:r>
                <a:rPr lang="en-US" altLang="zh-TW" sz="1400" u="sng">
                  <a:solidFill>
                    <a:schemeClr val="accent2"/>
                  </a:solidFill>
                  <a:latin typeface="Times New Roman" charset="0"/>
                  <a:ea typeface="新細明體" charset="-120"/>
                </a:rPr>
                <a:t>Decomposition </a:t>
              </a:r>
              <a:r>
                <a:rPr lang="en-US" altLang="zh-TW" sz="1400" b="1" u="sng">
                  <a:solidFill>
                    <a:schemeClr val="accent2"/>
                  </a:solidFill>
                  <a:latin typeface="Times New Roman" charset="0"/>
                  <a:ea typeface="新細明體" charset="-120"/>
                </a:rPr>
                <a:t>B</a:t>
              </a:r>
              <a:r>
                <a:rPr lang="en-US" altLang="zh-TW" sz="1400" u="sng">
                  <a:solidFill>
                    <a:schemeClr val="accent2"/>
                  </a:solidFill>
                  <a:latin typeface="Times New Roman" charset="0"/>
                  <a:ea typeface="新細明體" charset="-120"/>
                </a:rPr>
                <a:t>:</a:t>
              </a:r>
            </a:p>
          </p:txBody>
        </p:sp>
        <p:sp>
          <p:nvSpPr>
            <p:cNvPr id="62497" name="Rectangle 33"/>
            <p:cNvSpPr>
              <a:spLocks noChangeArrowheads="1"/>
            </p:cNvSpPr>
            <p:nvPr/>
          </p:nvSpPr>
          <p:spPr bwMode="auto">
            <a:xfrm>
              <a:off x="2268" y="2385"/>
              <a:ext cx="282" cy="2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SC:</a:t>
              </a:r>
            </a:p>
          </p:txBody>
        </p:sp>
        <p:sp>
          <p:nvSpPr>
            <p:cNvPr id="62498" name="Rectangle 34"/>
            <p:cNvSpPr>
              <a:spLocks noChangeArrowheads="1"/>
            </p:cNvSpPr>
            <p:nvPr/>
          </p:nvSpPr>
          <p:spPr bwMode="auto">
            <a:xfrm>
              <a:off x="2276" y="2839"/>
              <a:ext cx="272" cy="2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dirty="0" smtClean="0">
                  <a:solidFill>
                    <a:schemeClr val="accent2"/>
                  </a:solidFill>
                  <a:latin typeface="Times New Roman" charset="0"/>
                  <a:ea typeface="新細明體" charset="-120"/>
                </a:rPr>
                <a:t>SS</a:t>
              </a:r>
              <a:r>
                <a:rPr lang="en-US" altLang="zh-TW" sz="1400" dirty="0">
                  <a:solidFill>
                    <a:schemeClr val="accent2"/>
                  </a:solidFill>
                  <a:latin typeface="Times New Roman" charset="0"/>
                  <a:ea typeface="新細明體" charset="-120"/>
                </a:rPr>
                <a:t>:</a:t>
              </a:r>
            </a:p>
          </p:txBody>
        </p:sp>
      </p:grpSp>
      <p:grpSp>
        <p:nvGrpSpPr>
          <p:cNvPr id="62503" name="Group 39"/>
          <p:cNvGrpSpPr>
            <a:grpSpLocks/>
          </p:cNvGrpSpPr>
          <p:nvPr/>
        </p:nvGrpSpPr>
        <p:grpSpPr bwMode="auto">
          <a:xfrm>
            <a:off x="7198568" y="2514600"/>
            <a:ext cx="1949450" cy="788988"/>
            <a:chOff x="3668" y="2496"/>
            <a:chExt cx="1228" cy="497"/>
          </a:xfrm>
        </p:grpSpPr>
        <p:sp>
          <p:nvSpPr>
            <p:cNvPr id="62504" name="Rectangle 40"/>
            <p:cNvSpPr>
              <a:spLocks noChangeArrowheads="1"/>
            </p:cNvSpPr>
            <p:nvPr/>
          </p:nvSpPr>
          <p:spPr bwMode="auto">
            <a:xfrm>
              <a:off x="3749" y="2774"/>
              <a:ext cx="23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S#</a:t>
              </a:r>
            </a:p>
          </p:txBody>
        </p:sp>
        <p:sp>
          <p:nvSpPr>
            <p:cNvPr id="62505" name="Rectangle 41"/>
            <p:cNvSpPr>
              <a:spLocks noChangeArrowheads="1"/>
            </p:cNvSpPr>
            <p:nvPr/>
          </p:nvSpPr>
          <p:spPr bwMode="auto">
            <a:xfrm>
              <a:off x="4317" y="2496"/>
              <a:ext cx="536"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STATUS</a:t>
              </a:r>
            </a:p>
          </p:txBody>
        </p:sp>
        <p:sp>
          <p:nvSpPr>
            <p:cNvPr id="62506" name="Rectangle 42"/>
            <p:cNvSpPr>
              <a:spLocks noChangeArrowheads="1"/>
            </p:cNvSpPr>
            <p:nvPr/>
          </p:nvSpPr>
          <p:spPr bwMode="auto">
            <a:xfrm>
              <a:off x="4404" y="2803"/>
              <a:ext cx="375"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CITY</a:t>
              </a:r>
            </a:p>
          </p:txBody>
        </p:sp>
        <p:sp>
          <p:nvSpPr>
            <p:cNvPr id="62507" name="Line 43"/>
            <p:cNvSpPr>
              <a:spLocks noChangeShapeType="1"/>
            </p:cNvSpPr>
            <p:nvPr/>
          </p:nvSpPr>
          <p:spPr bwMode="auto">
            <a:xfrm flipV="1">
              <a:off x="4013" y="2607"/>
              <a:ext cx="280" cy="2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08" name="Line 44"/>
            <p:cNvSpPr>
              <a:spLocks noChangeShapeType="1"/>
            </p:cNvSpPr>
            <p:nvPr/>
          </p:nvSpPr>
          <p:spPr bwMode="auto">
            <a:xfrm flipV="1">
              <a:off x="4565" y="2657"/>
              <a:ext cx="0" cy="162"/>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09" name="Line 45"/>
            <p:cNvSpPr>
              <a:spLocks noChangeShapeType="1"/>
            </p:cNvSpPr>
            <p:nvPr/>
          </p:nvSpPr>
          <p:spPr bwMode="auto">
            <a:xfrm>
              <a:off x="4032" y="2870"/>
              <a:ext cx="3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10" name="Rectangle 46"/>
            <p:cNvSpPr>
              <a:spLocks noChangeArrowheads="1"/>
            </p:cNvSpPr>
            <p:nvPr/>
          </p:nvSpPr>
          <p:spPr bwMode="auto">
            <a:xfrm>
              <a:off x="3749" y="2753"/>
              <a:ext cx="1008" cy="240"/>
            </a:xfrm>
            <a:prstGeom prst="rect">
              <a:avLst/>
            </a:prstGeom>
            <a:noFill/>
            <a:ln w="12700">
              <a:solidFill>
                <a:schemeClr val="accent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11" name="Oval 47"/>
            <p:cNvSpPr>
              <a:spLocks noChangeArrowheads="1"/>
            </p:cNvSpPr>
            <p:nvPr/>
          </p:nvSpPr>
          <p:spPr bwMode="auto">
            <a:xfrm rot="-914993">
              <a:off x="3668" y="2561"/>
              <a:ext cx="1228" cy="288"/>
            </a:xfrm>
            <a:prstGeom prst="ellipse">
              <a:avLst/>
            </a:prstGeom>
            <a:noFill/>
            <a:ln w="12700">
              <a:solidFill>
                <a:schemeClr val="accent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2512" name="Group 48"/>
          <p:cNvGrpSpPr>
            <a:grpSpLocks/>
          </p:cNvGrpSpPr>
          <p:nvPr/>
        </p:nvGrpSpPr>
        <p:grpSpPr bwMode="auto">
          <a:xfrm>
            <a:off x="0" y="2514600"/>
            <a:ext cx="2792413" cy="914400"/>
            <a:chOff x="2191" y="39"/>
            <a:chExt cx="2048" cy="610"/>
          </a:xfrm>
        </p:grpSpPr>
        <p:sp>
          <p:nvSpPr>
            <p:cNvPr id="62513" name="Rectangle 49"/>
            <p:cNvSpPr>
              <a:spLocks noChangeArrowheads="1"/>
            </p:cNvSpPr>
            <p:nvPr/>
          </p:nvSpPr>
          <p:spPr bwMode="auto">
            <a:xfrm>
              <a:off x="2191" y="39"/>
              <a:ext cx="126"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endParaRPr lang="zh-TW" altLang="zh-TW" sz="1600">
                <a:solidFill>
                  <a:schemeClr val="accent2"/>
                </a:solidFill>
                <a:latin typeface="Times New Roman" charset="0"/>
                <a:ea typeface="新細明體" charset="-120"/>
              </a:endParaRPr>
            </a:p>
          </p:txBody>
        </p:sp>
        <p:sp>
          <p:nvSpPr>
            <p:cNvPr id="62514" name="Rectangle 50"/>
            <p:cNvSpPr>
              <a:spLocks noChangeArrowheads="1"/>
            </p:cNvSpPr>
            <p:nvPr/>
          </p:nvSpPr>
          <p:spPr bwMode="auto">
            <a:xfrm>
              <a:off x="2926" y="384"/>
              <a:ext cx="290"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S#</a:t>
              </a:r>
            </a:p>
          </p:txBody>
        </p:sp>
        <p:sp>
          <p:nvSpPr>
            <p:cNvPr id="62515" name="Rectangle 51"/>
            <p:cNvSpPr>
              <a:spLocks noChangeArrowheads="1"/>
            </p:cNvSpPr>
            <p:nvPr/>
          </p:nvSpPr>
          <p:spPr bwMode="auto">
            <a:xfrm>
              <a:off x="3495" y="106"/>
              <a:ext cx="694"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STATUS</a:t>
              </a:r>
            </a:p>
          </p:txBody>
        </p:sp>
        <p:sp>
          <p:nvSpPr>
            <p:cNvPr id="62516" name="Rectangle 52"/>
            <p:cNvSpPr>
              <a:spLocks noChangeArrowheads="1"/>
            </p:cNvSpPr>
            <p:nvPr/>
          </p:nvSpPr>
          <p:spPr bwMode="auto">
            <a:xfrm>
              <a:off x="3582" y="413"/>
              <a:ext cx="480"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CITY</a:t>
              </a:r>
            </a:p>
          </p:txBody>
        </p:sp>
        <p:sp>
          <p:nvSpPr>
            <p:cNvPr id="62517" name="Rectangle 53"/>
            <p:cNvSpPr>
              <a:spLocks noChangeArrowheads="1"/>
            </p:cNvSpPr>
            <p:nvPr/>
          </p:nvSpPr>
          <p:spPr bwMode="auto">
            <a:xfrm>
              <a:off x="3498" y="62"/>
              <a:ext cx="588" cy="587"/>
            </a:xfrm>
            <a:prstGeom prst="rect">
              <a:avLst/>
            </a:prstGeom>
            <a:noFill/>
            <a:ln w="12700">
              <a:solidFill>
                <a:schemeClr val="accent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18" name="Rectangle 54"/>
            <p:cNvSpPr>
              <a:spLocks noChangeArrowheads="1"/>
            </p:cNvSpPr>
            <p:nvPr/>
          </p:nvSpPr>
          <p:spPr bwMode="auto">
            <a:xfrm>
              <a:off x="2894" y="369"/>
              <a:ext cx="1345" cy="222"/>
            </a:xfrm>
            <a:prstGeom prst="rect">
              <a:avLst/>
            </a:prstGeom>
            <a:noFill/>
            <a:ln w="12700">
              <a:solidFill>
                <a:schemeClr val="accent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19" name="Line 55"/>
            <p:cNvSpPr>
              <a:spLocks noChangeShapeType="1"/>
            </p:cNvSpPr>
            <p:nvPr/>
          </p:nvSpPr>
          <p:spPr bwMode="auto">
            <a:xfrm flipV="1">
              <a:off x="3191" y="217"/>
              <a:ext cx="280" cy="2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20" name="Line 56"/>
            <p:cNvSpPr>
              <a:spLocks noChangeShapeType="1"/>
            </p:cNvSpPr>
            <p:nvPr/>
          </p:nvSpPr>
          <p:spPr bwMode="auto">
            <a:xfrm flipV="1">
              <a:off x="3792" y="274"/>
              <a:ext cx="0" cy="162"/>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521" name="Line 57"/>
            <p:cNvSpPr>
              <a:spLocks noChangeShapeType="1"/>
            </p:cNvSpPr>
            <p:nvPr/>
          </p:nvSpPr>
          <p:spPr bwMode="auto">
            <a:xfrm>
              <a:off x="3210" y="480"/>
              <a:ext cx="3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2522" name="Rectangle 58"/>
          <p:cNvSpPr>
            <a:spLocks noChangeArrowheads="1"/>
          </p:cNvSpPr>
          <p:nvPr/>
        </p:nvSpPr>
        <p:spPr bwMode="auto">
          <a:xfrm>
            <a:off x="4648200" y="1447800"/>
            <a:ext cx="52578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Clr>
                <a:srgbClr val="009900"/>
              </a:buClr>
              <a:buSzPct val="110000"/>
              <a:buFont typeface="Wingdings" pitchFamily="2" charset="2"/>
              <a:buNone/>
            </a:pPr>
            <a:r>
              <a:rPr lang="en-US" altLang="zh-TW" sz="1400" b="1">
                <a:latin typeface="Times New Roman" charset="0"/>
                <a:ea typeface="華康行書體(P)" pitchFamily="66" charset="-120"/>
              </a:rPr>
              <a:t>Suppose </a:t>
            </a:r>
            <a:r>
              <a:rPr lang="en-US" altLang="zh-TW" sz="1400">
                <a:latin typeface="Times New Roman" charset="0"/>
                <a:ea typeface="華康行書體(P)" pitchFamily="66" charset="-120"/>
              </a:rPr>
              <a:t>1. </a:t>
            </a:r>
            <a:r>
              <a:rPr lang="en-US" altLang="zh-TW" sz="1400">
                <a:latin typeface="Times New Roman" charset="0"/>
              </a:rPr>
              <a:t>CITY is the main office of the supplier.</a:t>
            </a:r>
          </a:p>
          <a:p>
            <a:pPr lvl="1">
              <a:lnSpc>
                <a:spcPct val="60000"/>
              </a:lnSpc>
              <a:spcBef>
                <a:spcPct val="50000"/>
              </a:spcBef>
              <a:buClr>
                <a:srgbClr val="009900"/>
              </a:buClr>
              <a:buSzPct val="110000"/>
              <a:buFont typeface="Wingdings" pitchFamily="2" charset="2"/>
              <a:buNone/>
            </a:pPr>
            <a:r>
              <a:rPr lang="en-US" altLang="zh-TW" sz="1400">
                <a:latin typeface="Times New Roman" charset="0"/>
              </a:rPr>
              <a:t>                       2. </a:t>
            </a:r>
            <a:r>
              <a:rPr lang="en-US" altLang="zh-TW" sz="1400">
                <a:solidFill>
                  <a:schemeClr val="folHlink"/>
                </a:solidFill>
                <a:latin typeface="Times New Roman" charset="0"/>
              </a:rPr>
              <a:t>STATUS is some factor of CITY (ref. p.7-9)</a:t>
            </a:r>
          </a:p>
        </p:txBody>
      </p:sp>
      <p:sp>
        <p:nvSpPr>
          <p:cNvPr id="2" name="頁尾版面配置區 1"/>
          <p:cNvSpPr>
            <a:spLocks noGrp="1"/>
          </p:cNvSpPr>
          <p:nvPr>
            <p:ph type="ftr" sz="quarter" idx="10"/>
          </p:nvPr>
        </p:nvSpPr>
        <p:spPr>
          <a:xfrm>
            <a:off x="6681192" y="6212160"/>
            <a:ext cx="3136900" cy="457200"/>
          </a:xfrm>
        </p:spPr>
        <p:txBody>
          <a:bodyPr/>
          <a:lstStyle/>
          <a:p>
            <a:r>
              <a:rPr lang="en-US" altLang="zh-TW" smtClean="0"/>
              <a:t>Unit 7   Normalization</a:t>
            </a:r>
            <a:endParaRPr lang="en-US" altLang="zh-TW"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7" y="2665412"/>
            <a:ext cx="3913188"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994" y="4535713"/>
            <a:ext cx="3713162"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手繪多邊形 2"/>
          <p:cNvSpPr/>
          <p:nvPr/>
        </p:nvSpPr>
        <p:spPr bwMode="auto">
          <a:xfrm>
            <a:off x="2334684" y="2615878"/>
            <a:ext cx="4517529" cy="3391383"/>
          </a:xfrm>
          <a:custGeom>
            <a:avLst/>
            <a:gdLst>
              <a:gd name="connsiteX0" fmla="*/ 4517529 w 4517529"/>
              <a:gd name="connsiteY0" fmla="*/ 0 h 3391383"/>
              <a:gd name="connsiteX1" fmla="*/ 4459655 w 4517529"/>
              <a:gd name="connsiteY1" fmla="*/ 34725 h 3391383"/>
              <a:gd name="connsiteX2" fmla="*/ 4401782 w 4517529"/>
              <a:gd name="connsiteY2" fmla="*/ 81023 h 3391383"/>
              <a:gd name="connsiteX3" fmla="*/ 4378632 w 4517529"/>
              <a:gd name="connsiteY3" fmla="*/ 104173 h 3391383"/>
              <a:gd name="connsiteX4" fmla="*/ 4332334 w 4517529"/>
              <a:gd name="connsiteY4" fmla="*/ 173621 h 3391383"/>
              <a:gd name="connsiteX5" fmla="*/ 4309184 w 4517529"/>
              <a:gd name="connsiteY5" fmla="*/ 196770 h 3391383"/>
              <a:gd name="connsiteX6" fmla="*/ 4286035 w 4517529"/>
              <a:gd name="connsiteY6" fmla="*/ 266218 h 3391383"/>
              <a:gd name="connsiteX7" fmla="*/ 4274460 w 4517529"/>
              <a:gd name="connsiteY7" fmla="*/ 486137 h 3391383"/>
              <a:gd name="connsiteX8" fmla="*/ 4262886 w 4517529"/>
              <a:gd name="connsiteY8" fmla="*/ 532436 h 3391383"/>
              <a:gd name="connsiteX9" fmla="*/ 4239736 w 4517529"/>
              <a:gd name="connsiteY9" fmla="*/ 555585 h 3391383"/>
              <a:gd name="connsiteX10" fmla="*/ 4228162 w 4517529"/>
              <a:gd name="connsiteY10" fmla="*/ 590309 h 3391383"/>
              <a:gd name="connsiteX11" fmla="*/ 4205012 w 4517529"/>
              <a:gd name="connsiteY11" fmla="*/ 613459 h 3391383"/>
              <a:gd name="connsiteX12" fmla="*/ 4193438 w 4517529"/>
              <a:gd name="connsiteY12" fmla="*/ 659757 h 3391383"/>
              <a:gd name="connsiteX13" fmla="*/ 4170288 w 4517529"/>
              <a:gd name="connsiteY13" fmla="*/ 729206 h 3391383"/>
              <a:gd name="connsiteX14" fmla="*/ 4147139 w 4517529"/>
              <a:gd name="connsiteY14" fmla="*/ 798654 h 3391383"/>
              <a:gd name="connsiteX15" fmla="*/ 4135564 w 4517529"/>
              <a:gd name="connsiteY15" fmla="*/ 833378 h 3391383"/>
              <a:gd name="connsiteX16" fmla="*/ 4123989 w 4517529"/>
              <a:gd name="connsiteY16" fmla="*/ 1493135 h 3391383"/>
              <a:gd name="connsiteX17" fmla="*/ 4100840 w 4517529"/>
              <a:gd name="connsiteY17" fmla="*/ 1527859 h 3391383"/>
              <a:gd name="connsiteX18" fmla="*/ 4054541 w 4517529"/>
              <a:gd name="connsiteY18" fmla="*/ 1585732 h 3391383"/>
              <a:gd name="connsiteX19" fmla="*/ 4042967 w 4517529"/>
              <a:gd name="connsiteY19" fmla="*/ 1620456 h 3391383"/>
              <a:gd name="connsiteX20" fmla="*/ 3950369 w 4517529"/>
              <a:gd name="connsiteY20" fmla="*/ 1666755 h 3391383"/>
              <a:gd name="connsiteX21" fmla="*/ 3487382 w 4517529"/>
              <a:gd name="connsiteY21" fmla="*/ 1678330 h 3391383"/>
              <a:gd name="connsiteX22" fmla="*/ 3441083 w 4517529"/>
              <a:gd name="connsiteY22" fmla="*/ 1689904 h 3391383"/>
              <a:gd name="connsiteX23" fmla="*/ 3406359 w 4517529"/>
              <a:gd name="connsiteY23" fmla="*/ 1701479 h 3391383"/>
              <a:gd name="connsiteX24" fmla="*/ 3024394 w 4517529"/>
              <a:gd name="connsiteY24" fmla="*/ 1713054 h 3391383"/>
              <a:gd name="connsiteX25" fmla="*/ 1855351 w 4517529"/>
              <a:gd name="connsiteY25" fmla="*/ 1724628 h 3391383"/>
              <a:gd name="connsiteX26" fmla="*/ 1785903 w 4517529"/>
              <a:gd name="connsiteY26" fmla="*/ 1736203 h 3391383"/>
              <a:gd name="connsiteX27" fmla="*/ 1751179 w 4517529"/>
              <a:gd name="connsiteY27" fmla="*/ 1747778 h 3391383"/>
              <a:gd name="connsiteX28" fmla="*/ 1531260 w 4517529"/>
              <a:gd name="connsiteY28" fmla="*/ 1759352 h 3391383"/>
              <a:gd name="connsiteX29" fmla="*/ 1461812 w 4517529"/>
              <a:gd name="connsiteY29" fmla="*/ 1840375 h 3391383"/>
              <a:gd name="connsiteX30" fmla="*/ 1427088 w 4517529"/>
              <a:gd name="connsiteY30" fmla="*/ 1875099 h 3391383"/>
              <a:gd name="connsiteX31" fmla="*/ 1403939 w 4517529"/>
              <a:gd name="connsiteY31" fmla="*/ 1921398 h 3391383"/>
              <a:gd name="connsiteX32" fmla="*/ 1380789 w 4517529"/>
              <a:gd name="connsiteY32" fmla="*/ 1944547 h 3391383"/>
              <a:gd name="connsiteX33" fmla="*/ 1357640 w 4517529"/>
              <a:gd name="connsiteY33" fmla="*/ 1990846 h 3391383"/>
              <a:gd name="connsiteX34" fmla="*/ 1346065 w 4517529"/>
              <a:gd name="connsiteY34" fmla="*/ 2025570 h 3391383"/>
              <a:gd name="connsiteX35" fmla="*/ 1288192 w 4517529"/>
              <a:gd name="connsiteY35" fmla="*/ 2083444 h 3391383"/>
              <a:gd name="connsiteX36" fmla="*/ 1265043 w 4517529"/>
              <a:gd name="connsiteY36" fmla="*/ 2164466 h 3391383"/>
              <a:gd name="connsiteX37" fmla="*/ 1253468 w 4517529"/>
              <a:gd name="connsiteY37" fmla="*/ 2465408 h 3391383"/>
              <a:gd name="connsiteX38" fmla="*/ 1230319 w 4517529"/>
              <a:gd name="connsiteY38" fmla="*/ 2639028 h 3391383"/>
              <a:gd name="connsiteX39" fmla="*/ 1218744 w 4517529"/>
              <a:gd name="connsiteY39" fmla="*/ 2777925 h 3391383"/>
              <a:gd name="connsiteX40" fmla="*/ 1195594 w 4517529"/>
              <a:gd name="connsiteY40" fmla="*/ 2801074 h 3391383"/>
              <a:gd name="connsiteX41" fmla="*/ 1172445 w 4517529"/>
              <a:gd name="connsiteY41" fmla="*/ 2835798 h 3391383"/>
              <a:gd name="connsiteX42" fmla="*/ 1137721 w 4517529"/>
              <a:gd name="connsiteY42" fmla="*/ 2905246 h 3391383"/>
              <a:gd name="connsiteX43" fmla="*/ 1102997 w 4517529"/>
              <a:gd name="connsiteY43" fmla="*/ 2928395 h 3391383"/>
              <a:gd name="connsiteX44" fmla="*/ 1079848 w 4517529"/>
              <a:gd name="connsiteY44" fmla="*/ 2951545 h 3391383"/>
              <a:gd name="connsiteX45" fmla="*/ 1033549 w 4517529"/>
              <a:gd name="connsiteY45" fmla="*/ 3009418 h 3391383"/>
              <a:gd name="connsiteX46" fmla="*/ 964101 w 4517529"/>
              <a:gd name="connsiteY46" fmla="*/ 3102016 h 3391383"/>
              <a:gd name="connsiteX47" fmla="*/ 894653 w 4517529"/>
              <a:gd name="connsiteY47" fmla="*/ 3148314 h 3391383"/>
              <a:gd name="connsiteX48" fmla="*/ 871503 w 4517529"/>
              <a:gd name="connsiteY48" fmla="*/ 3171464 h 3391383"/>
              <a:gd name="connsiteX49" fmla="*/ 802055 w 4517529"/>
              <a:gd name="connsiteY49" fmla="*/ 3194613 h 3391383"/>
              <a:gd name="connsiteX50" fmla="*/ 778906 w 4517529"/>
              <a:gd name="connsiteY50" fmla="*/ 3217763 h 3391383"/>
              <a:gd name="connsiteX51" fmla="*/ 744182 w 4517529"/>
              <a:gd name="connsiteY51" fmla="*/ 3240912 h 3391383"/>
              <a:gd name="connsiteX52" fmla="*/ 686308 w 4517529"/>
              <a:gd name="connsiteY52" fmla="*/ 3298785 h 3391383"/>
              <a:gd name="connsiteX53" fmla="*/ 327493 w 4517529"/>
              <a:gd name="connsiteY53" fmla="*/ 3298785 h 3391383"/>
              <a:gd name="connsiteX54" fmla="*/ 258045 w 4517529"/>
              <a:gd name="connsiteY54" fmla="*/ 3321935 h 3391383"/>
              <a:gd name="connsiteX55" fmla="*/ 153873 w 4517529"/>
              <a:gd name="connsiteY55" fmla="*/ 3368233 h 3391383"/>
              <a:gd name="connsiteX56" fmla="*/ 119149 w 4517529"/>
              <a:gd name="connsiteY56" fmla="*/ 3379808 h 3391383"/>
              <a:gd name="connsiteX57" fmla="*/ 84425 w 4517529"/>
              <a:gd name="connsiteY57" fmla="*/ 3391383 h 3391383"/>
              <a:gd name="connsiteX58" fmla="*/ 14977 w 4517529"/>
              <a:gd name="connsiteY58" fmla="*/ 3368233 h 339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517529" h="3391383">
                <a:moveTo>
                  <a:pt x="4517529" y="0"/>
                </a:moveTo>
                <a:cubicBezTo>
                  <a:pt x="4498238" y="11575"/>
                  <a:pt x="4476736" y="20084"/>
                  <a:pt x="4459655" y="34725"/>
                </a:cubicBezTo>
                <a:cubicBezTo>
                  <a:pt x="4393024" y="91838"/>
                  <a:pt x="4481904" y="54317"/>
                  <a:pt x="4401782" y="81023"/>
                </a:cubicBezTo>
                <a:cubicBezTo>
                  <a:pt x="4394065" y="88740"/>
                  <a:pt x="4385180" y="95443"/>
                  <a:pt x="4378632" y="104173"/>
                </a:cubicBezTo>
                <a:cubicBezTo>
                  <a:pt x="4361939" y="126431"/>
                  <a:pt x="4352007" y="153948"/>
                  <a:pt x="4332334" y="173621"/>
                </a:cubicBezTo>
                <a:lnTo>
                  <a:pt x="4309184" y="196770"/>
                </a:lnTo>
                <a:cubicBezTo>
                  <a:pt x="4301468" y="219919"/>
                  <a:pt x="4287318" y="241850"/>
                  <a:pt x="4286035" y="266218"/>
                </a:cubicBezTo>
                <a:cubicBezTo>
                  <a:pt x="4282177" y="339524"/>
                  <a:pt x="4280819" y="413005"/>
                  <a:pt x="4274460" y="486137"/>
                </a:cubicBezTo>
                <a:cubicBezTo>
                  <a:pt x="4273082" y="501985"/>
                  <a:pt x="4270000" y="518208"/>
                  <a:pt x="4262886" y="532436"/>
                </a:cubicBezTo>
                <a:cubicBezTo>
                  <a:pt x="4258006" y="542197"/>
                  <a:pt x="4247453" y="547869"/>
                  <a:pt x="4239736" y="555585"/>
                </a:cubicBezTo>
                <a:cubicBezTo>
                  <a:pt x="4235878" y="567160"/>
                  <a:pt x="4234439" y="579847"/>
                  <a:pt x="4228162" y="590309"/>
                </a:cubicBezTo>
                <a:cubicBezTo>
                  <a:pt x="4222547" y="599667"/>
                  <a:pt x="4209892" y="603698"/>
                  <a:pt x="4205012" y="613459"/>
                </a:cubicBezTo>
                <a:cubicBezTo>
                  <a:pt x="4197898" y="627687"/>
                  <a:pt x="4198009" y="644520"/>
                  <a:pt x="4193438" y="659757"/>
                </a:cubicBezTo>
                <a:cubicBezTo>
                  <a:pt x="4186426" y="683130"/>
                  <a:pt x="4178005" y="706056"/>
                  <a:pt x="4170288" y="729206"/>
                </a:cubicBezTo>
                <a:lnTo>
                  <a:pt x="4147139" y="798654"/>
                </a:lnTo>
                <a:lnTo>
                  <a:pt x="4135564" y="833378"/>
                </a:lnTo>
                <a:cubicBezTo>
                  <a:pt x="4131706" y="1053297"/>
                  <a:pt x="4134973" y="1273457"/>
                  <a:pt x="4123989" y="1493135"/>
                </a:cubicBezTo>
                <a:cubicBezTo>
                  <a:pt x="4123294" y="1507029"/>
                  <a:pt x="4107061" y="1515417"/>
                  <a:pt x="4100840" y="1527859"/>
                </a:cubicBezTo>
                <a:cubicBezTo>
                  <a:pt x="4072886" y="1583766"/>
                  <a:pt x="4113075" y="1546710"/>
                  <a:pt x="4054541" y="1585732"/>
                </a:cubicBezTo>
                <a:cubicBezTo>
                  <a:pt x="4050683" y="1597307"/>
                  <a:pt x="4049244" y="1609994"/>
                  <a:pt x="4042967" y="1620456"/>
                </a:cubicBezTo>
                <a:cubicBezTo>
                  <a:pt x="4025674" y="1649279"/>
                  <a:pt x="3978494" y="1666052"/>
                  <a:pt x="3950369" y="1666755"/>
                </a:cubicBezTo>
                <a:lnTo>
                  <a:pt x="3487382" y="1678330"/>
                </a:lnTo>
                <a:cubicBezTo>
                  <a:pt x="3471949" y="1682188"/>
                  <a:pt x="3456379" y="1685534"/>
                  <a:pt x="3441083" y="1689904"/>
                </a:cubicBezTo>
                <a:cubicBezTo>
                  <a:pt x="3429352" y="1693256"/>
                  <a:pt x="3418541" y="1700802"/>
                  <a:pt x="3406359" y="1701479"/>
                </a:cubicBezTo>
                <a:cubicBezTo>
                  <a:pt x="3279175" y="1708545"/>
                  <a:pt x="3151760" y="1711153"/>
                  <a:pt x="3024394" y="1713054"/>
                </a:cubicBezTo>
                <a:lnTo>
                  <a:pt x="1855351" y="1724628"/>
                </a:lnTo>
                <a:cubicBezTo>
                  <a:pt x="1832202" y="1728486"/>
                  <a:pt x="1808813" y="1731112"/>
                  <a:pt x="1785903" y="1736203"/>
                </a:cubicBezTo>
                <a:cubicBezTo>
                  <a:pt x="1773993" y="1738850"/>
                  <a:pt x="1763330" y="1746673"/>
                  <a:pt x="1751179" y="1747778"/>
                </a:cubicBezTo>
                <a:cubicBezTo>
                  <a:pt x="1678073" y="1754424"/>
                  <a:pt x="1604566" y="1755494"/>
                  <a:pt x="1531260" y="1759352"/>
                </a:cubicBezTo>
                <a:cubicBezTo>
                  <a:pt x="1496004" y="1812236"/>
                  <a:pt x="1517948" y="1784239"/>
                  <a:pt x="1461812" y="1840375"/>
                </a:cubicBezTo>
                <a:lnTo>
                  <a:pt x="1427088" y="1875099"/>
                </a:lnTo>
                <a:cubicBezTo>
                  <a:pt x="1419372" y="1890532"/>
                  <a:pt x="1413510" y="1907041"/>
                  <a:pt x="1403939" y="1921398"/>
                </a:cubicBezTo>
                <a:cubicBezTo>
                  <a:pt x="1397886" y="1930478"/>
                  <a:pt x="1386842" y="1935467"/>
                  <a:pt x="1380789" y="1944547"/>
                </a:cubicBezTo>
                <a:cubicBezTo>
                  <a:pt x="1371218" y="1958904"/>
                  <a:pt x="1364437" y="1974987"/>
                  <a:pt x="1357640" y="1990846"/>
                </a:cubicBezTo>
                <a:cubicBezTo>
                  <a:pt x="1352834" y="2002060"/>
                  <a:pt x="1353385" y="2015809"/>
                  <a:pt x="1346065" y="2025570"/>
                </a:cubicBezTo>
                <a:cubicBezTo>
                  <a:pt x="1329696" y="2047396"/>
                  <a:pt x="1288192" y="2083444"/>
                  <a:pt x="1288192" y="2083444"/>
                </a:cubicBezTo>
                <a:cubicBezTo>
                  <a:pt x="1281804" y="2102608"/>
                  <a:pt x="1266254" y="2146295"/>
                  <a:pt x="1265043" y="2164466"/>
                </a:cubicBezTo>
                <a:cubicBezTo>
                  <a:pt x="1258365" y="2264632"/>
                  <a:pt x="1258744" y="2365159"/>
                  <a:pt x="1253468" y="2465408"/>
                </a:cubicBezTo>
                <a:cubicBezTo>
                  <a:pt x="1246387" y="2599939"/>
                  <a:pt x="1255138" y="2564568"/>
                  <a:pt x="1230319" y="2639028"/>
                </a:cubicBezTo>
                <a:cubicBezTo>
                  <a:pt x="1226461" y="2685327"/>
                  <a:pt x="1228479" y="2732497"/>
                  <a:pt x="1218744" y="2777925"/>
                </a:cubicBezTo>
                <a:cubicBezTo>
                  <a:pt x="1216457" y="2788596"/>
                  <a:pt x="1202411" y="2792553"/>
                  <a:pt x="1195594" y="2801074"/>
                </a:cubicBezTo>
                <a:cubicBezTo>
                  <a:pt x="1186904" y="2811937"/>
                  <a:pt x="1178666" y="2823356"/>
                  <a:pt x="1172445" y="2835798"/>
                </a:cubicBezTo>
                <a:cubicBezTo>
                  <a:pt x="1153618" y="2873452"/>
                  <a:pt x="1170890" y="2872077"/>
                  <a:pt x="1137721" y="2905246"/>
                </a:cubicBezTo>
                <a:cubicBezTo>
                  <a:pt x="1127884" y="2915083"/>
                  <a:pt x="1113860" y="2919705"/>
                  <a:pt x="1102997" y="2928395"/>
                </a:cubicBezTo>
                <a:cubicBezTo>
                  <a:pt x="1094476" y="2935212"/>
                  <a:pt x="1087564" y="2943828"/>
                  <a:pt x="1079848" y="2951545"/>
                </a:cubicBezTo>
                <a:cubicBezTo>
                  <a:pt x="1053781" y="3029743"/>
                  <a:pt x="1089932" y="2944981"/>
                  <a:pt x="1033549" y="3009418"/>
                </a:cubicBezTo>
                <a:cubicBezTo>
                  <a:pt x="1003090" y="3044228"/>
                  <a:pt x="998335" y="3076340"/>
                  <a:pt x="964101" y="3102016"/>
                </a:cubicBezTo>
                <a:cubicBezTo>
                  <a:pt x="941843" y="3118709"/>
                  <a:pt x="914326" y="3128641"/>
                  <a:pt x="894653" y="3148314"/>
                </a:cubicBezTo>
                <a:cubicBezTo>
                  <a:pt x="886936" y="3156031"/>
                  <a:pt x="881264" y="3166584"/>
                  <a:pt x="871503" y="3171464"/>
                </a:cubicBezTo>
                <a:cubicBezTo>
                  <a:pt x="849678" y="3182377"/>
                  <a:pt x="802055" y="3194613"/>
                  <a:pt x="802055" y="3194613"/>
                </a:cubicBezTo>
                <a:cubicBezTo>
                  <a:pt x="794339" y="3202330"/>
                  <a:pt x="787427" y="3210946"/>
                  <a:pt x="778906" y="3217763"/>
                </a:cubicBezTo>
                <a:cubicBezTo>
                  <a:pt x="768043" y="3226453"/>
                  <a:pt x="754019" y="3231076"/>
                  <a:pt x="744182" y="3240912"/>
                </a:cubicBezTo>
                <a:cubicBezTo>
                  <a:pt x="667017" y="3318076"/>
                  <a:pt x="778905" y="3237055"/>
                  <a:pt x="686308" y="3298785"/>
                </a:cubicBezTo>
                <a:cubicBezTo>
                  <a:pt x="536339" y="3289413"/>
                  <a:pt x="475509" y="3277640"/>
                  <a:pt x="327493" y="3298785"/>
                </a:cubicBezTo>
                <a:cubicBezTo>
                  <a:pt x="303337" y="3302236"/>
                  <a:pt x="278348" y="3308400"/>
                  <a:pt x="258045" y="3321935"/>
                </a:cubicBezTo>
                <a:cubicBezTo>
                  <a:pt x="203017" y="3358620"/>
                  <a:pt x="236519" y="3340684"/>
                  <a:pt x="153873" y="3368233"/>
                </a:cubicBezTo>
                <a:lnTo>
                  <a:pt x="119149" y="3379808"/>
                </a:lnTo>
                <a:lnTo>
                  <a:pt x="84425" y="3391383"/>
                </a:lnTo>
                <a:cubicBezTo>
                  <a:pt x="-2000" y="3379036"/>
                  <a:pt x="-15889" y="3399099"/>
                  <a:pt x="14977" y="3368233"/>
                </a:cubicBezTo>
              </a:path>
            </a:pathLst>
          </a:custGeom>
          <a:noFill/>
          <a:ln w="38100" cap="flat" cmpd="sng" algn="ctr">
            <a:solidFill>
              <a:srgbClr val="FF0000"/>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標楷體" pitchFamily="65" charset="-120"/>
            </a:endParaRPr>
          </a:p>
        </p:txBody>
      </p:sp>
    </p:spTree>
    <p:extLst>
      <p:ext uri="{BB962C8B-B14F-4D97-AF65-F5344CB8AC3E}">
        <p14:creationId xmlns:p14="http://schemas.microsoft.com/office/powerpoint/2010/main" val="262307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投影片編號版面配置區 4"/>
          <p:cNvSpPr>
            <a:spLocks noGrp="1"/>
          </p:cNvSpPr>
          <p:nvPr>
            <p:ph type="sldNum" sz="quarter" idx="11"/>
          </p:nvPr>
        </p:nvSpPr>
        <p:spPr/>
        <p:txBody>
          <a:bodyPr/>
          <a:lstStyle/>
          <a:p>
            <a:r>
              <a:rPr lang="en-US" altLang="zh-TW"/>
              <a:t>7-</a:t>
            </a:r>
            <a:fld id="{30DBD132-4E2E-4F3D-BF03-DA7E503E2869}" type="slidenum">
              <a:rPr lang="en-US" altLang="zh-TW"/>
              <a:pPr/>
              <a:t>32</a:t>
            </a:fld>
            <a:endParaRPr lang="en-US" altLang="zh-TW"/>
          </a:p>
        </p:txBody>
      </p:sp>
      <p:sp>
        <p:nvSpPr>
          <p:cNvPr id="63490" name="Rectangle 2"/>
          <p:cNvSpPr>
            <a:spLocks noGrp="1" noChangeArrowheads="1"/>
          </p:cNvSpPr>
          <p:nvPr>
            <p:ph type="title"/>
          </p:nvPr>
        </p:nvSpPr>
        <p:spPr/>
        <p:txBody>
          <a:bodyPr/>
          <a:lstStyle/>
          <a:p>
            <a:r>
              <a:rPr lang="en-US" altLang="zh-TW"/>
              <a:t>Good and Bad Decomposition </a:t>
            </a:r>
            <a:r>
              <a:rPr lang="en-US" altLang="zh-TW" sz="2000" b="0">
                <a:solidFill>
                  <a:schemeClr val="tx1"/>
                </a:solidFill>
                <a:ea typeface="新細明體" charset="-120"/>
              </a:rPr>
              <a:t>(cont.)</a:t>
            </a:r>
          </a:p>
        </p:txBody>
      </p:sp>
      <p:sp>
        <p:nvSpPr>
          <p:cNvPr id="63491" name="Rectangle 3"/>
          <p:cNvSpPr>
            <a:spLocks noGrp="1" noChangeArrowheads="1"/>
          </p:cNvSpPr>
          <p:nvPr>
            <p:ph type="body" idx="1"/>
          </p:nvPr>
        </p:nvSpPr>
        <p:spPr/>
        <p:txBody>
          <a:bodyPr/>
          <a:lstStyle/>
          <a:p>
            <a:pPr lvl="1">
              <a:lnSpc>
                <a:spcPct val="90000"/>
              </a:lnSpc>
            </a:pPr>
            <a:r>
              <a:rPr lang="en-US" altLang="zh-TW" sz="1800"/>
              <a:t>Independent Projection: </a:t>
            </a:r>
            <a:r>
              <a:rPr lang="en-US" altLang="zh-TW" sz="1400"/>
              <a:t>(by Rissanen '77, ref[10.6])</a:t>
            </a:r>
            <a:endParaRPr lang="en-US" altLang="zh-TW" sz="1800"/>
          </a:p>
          <a:p>
            <a:pPr lvl="1">
              <a:lnSpc>
                <a:spcPct val="90000"/>
              </a:lnSpc>
              <a:buFont typeface="Wingdings" pitchFamily="2" charset="2"/>
              <a:buNone/>
            </a:pPr>
            <a:r>
              <a:rPr lang="en-US" altLang="zh-TW" sz="1800"/>
              <a:t>     </a:t>
            </a:r>
            <a:r>
              <a:rPr lang="en-US" altLang="zh-TW" sz="1600"/>
              <a:t>Def: Projections R1 and R2 of R are  </a:t>
            </a:r>
            <a:r>
              <a:rPr lang="en-US" altLang="zh-TW" sz="1600" b="1"/>
              <a:t>independent</a:t>
            </a:r>
            <a:r>
              <a:rPr lang="en-US" altLang="zh-TW" sz="1600"/>
              <a:t>  </a:t>
            </a:r>
            <a:r>
              <a:rPr lang="en-US" altLang="zh-TW" sz="1600" i="1"/>
              <a:t>iff</a:t>
            </a:r>
            <a:endParaRPr lang="en-US" altLang="zh-TW" sz="1800" i="1"/>
          </a:p>
          <a:p>
            <a:pPr lvl="2">
              <a:lnSpc>
                <a:spcPct val="90000"/>
              </a:lnSpc>
              <a:buFontTx/>
              <a:buNone/>
            </a:pPr>
            <a:r>
              <a:rPr lang="en-US" altLang="zh-TW" sz="1600"/>
              <a:t>(1) Any FD in R can be reduced from those in R1 and R2.</a:t>
            </a:r>
          </a:p>
          <a:p>
            <a:pPr lvl="2">
              <a:lnSpc>
                <a:spcPct val="90000"/>
              </a:lnSpc>
              <a:buFontTx/>
              <a:buNone/>
            </a:pPr>
            <a:r>
              <a:rPr lang="en-US" altLang="zh-TW" sz="1600"/>
              <a:t>(2) The common attribute of R1 and R2 forms a candidate key for at least one of R1 and R2.</a:t>
            </a:r>
          </a:p>
          <a:p>
            <a:pPr lvl="1">
              <a:lnSpc>
                <a:spcPct val="90000"/>
              </a:lnSpc>
              <a:buFont typeface="Wingdings" pitchFamily="2" charset="2"/>
              <a:buNone/>
            </a:pPr>
            <a:r>
              <a:rPr lang="en-US" altLang="zh-TW" sz="1800"/>
              <a:t>&lt;e.g.&gt;</a:t>
            </a:r>
          </a:p>
          <a:p>
            <a:pPr lvl="2">
              <a:lnSpc>
                <a:spcPct val="90000"/>
              </a:lnSpc>
            </a:pPr>
            <a:r>
              <a:rPr lang="en-US" altLang="zh-TW" sz="1800" u="sng"/>
              <a:t>Decomposition </a:t>
            </a:r>
            <a:r>
              <a:rPr lang="en-US" altLang="zh-TW" sz="1800" b="1" u="sng"/>
              <a:t>A</a:t>
            </a:r>
            <a:r>
              <a:rPr lang="en-US" altLang="zh-TW" sz="1800" u="sng"/>
              <a:t>:</a:t>
            </a:r>
            <a:endParaRPr lang="en-US" altLang="zh-TW" sz="1800"/>
          </a:p>
          <a:p>
            <a:pPr lvl="2">
              <a:lnSpc>
                <a:spcPct val="90000"/>
              </a:lnSpc>
              <a:buFontTx/>
              <a:buNone/>
            </a:pPr>
            <a:r>
              <a:rPr lang="en-US" altLang="zh-TW" sz="1800"/>
              <a:t>     </a:t>
            </a:r>
            <a:r>
              <a:rPr lang="en-US" altLang="zh-TW" sz="1500"/>
              <a:t>SECOND(S#, STATUS, CITY)</a:t>
            </a:r>
            <a:r>
              <a:rPr lang="en-US" altLang="zh-TW" sz="1800"/>
              <a:t> </a:t>
            </a:r>
            <a:r>
              <a:rPr lang="en-US" altLang="zh-TW" sz="1800">
                <a:latin typeface="Symbol" pitchFamily="18" charset="2"/>
              </a:rPr>
              <a:t></a:t>
            </a:r>
            <a:r>
              <a:rPr lang="en-US" altLang="zh-TW" sz="1800"/>
              <a:t>   </a:t>
            </a:r>
            <a:endParaRPr lang="en-US" altLang="zh-TW" sz="1500"/>
          </a:p>
          <a:p>
            <a:pPr lvl="2">
              <a:lnSpc>
                <a:spcPct val="90000"/>
              </a:lnSpc>
              <a:buFontTx/>
              <a:buNone/>
            </a:pPr>
            <a:r>
              <a:rPr lang="en-US" altLang="zh-TW" sz="1500"/>
              <a:t>          (R)                                                                    </a:t>
            </a:r>
          </a:p>
          <a:p>
            <a:pPr lvl="3">
              <a:lnSpc>
                <a:spcPct val="90000"/>
              </a:lnSpc>
              <a:buFontTx/>
              <a:buNone/>
            </a:pPr>
            <a:r>
              <a:rPr lang="en-US" altLang="zh-TW" sz="1600"/>
              <a:t>(1) FD in SECOND (R):</a:t>
            </a:r>
          </a:p>
          <a:p>
            <a:pPr lvl="3">
              <a:lnSpc>
                <a:spcPct val="60000"/>
              </a:lnSpc>
              <a:buFontTx/>
              <a:buNone/>
            </a:pPr>
            <a:r>
              <a:rPr lang="en-US" altLang="zh-TW" sz="1600"/>
              <a:t>                 S#             CITY</a:t>
            </a:r>
          </a:p>
          <a:p>
            <a:pPr lvl="3">
              <a:lnSpc>
                <a:spcPct val="60000"/>
              </a:lnSpc>
              <a:buFontTx/>
              <a:buNone/>
            </a:pPr>
            <a:r>
              <a:rPr lang="en-US" altLang="zh-TW" sz="1600"/>
              <a:t>             CITY           STATUS</a:t>
            </a:r>
          </a:p>
          <a:p>
            <a:pPr lvl="3">
              <a:lnSpc>
                <a:spcPct val="60000"/>
              </a:lnSpc>
              <a:buFontTx/>
              <a:buNone/>
            </a:pPr>
            <a:r>
              <a:rPr lang="en-US" altLang="zh-TW" sz="1600"/>
              <a:t>                 S#  </a:t>
            </a:r>
            <a:r>
              <a:rPr lang="en-US" altLang="zh-TW" sz="1600">
                <a:latin typeface="Symbol" pitchFamily="18" charset="2"/>
              </a:rPr>
              <a:t></a:t>
            </a:r>
            <a:r>
              <a:rPr lang="en-US" altLang="zh-TW" sz="1600"/>
              <a:t>       STATUS</a:t>
            </a:r>
          </a:p>
          <a:p>
            <a:pPr lvl="3">
              <a:lnSpc>
                <a:spcPct val="90000"/>
              </a:lnSpc>
              <a:buFontTx/>
              <a:buNone/>
            </a:pPr>
            <a:r>
              <a:rPr lang="en-US" altLang="zh-TW" sz="1600"/>
              <a:t>      FD in SC and CS </a:t>
            </a:r>
          </a:p>
          <a:p>
            <a:pPr lvl="3">
              <a:lnSpc>
                <a:spcPct val="60000"/>
              </a:lnSpc>
              <a:buFontTx/>
              <a:buNone/>
            </a:pPr>
            <a:r>
              <a:rPr lang="en-US" altLang="zh-TW" sz="1600"/>
              <a:t>        R1:    S#              CITY</a:t>
            </a:r>
          </a:p>
          <a:p>
            <a:pPr lvl="3">
              <a:lnSpc>
                <a:spcPct val="60000"/>
              </a:lnSpc>
              <a:buFontTx/>
              <a:buNone/>
            </a:pPr>
            <a:r>
              <a:rPr lang="en-US" altLang="zh-TW" sz="1600"/>
              <a:t>        R2: CITY            STATUS</a:t>
            </a:r>
          </a:p>
          <a:p>
            <a:pPr lvl="3">
              <a:lnSpc>
                <a:spcPct val="60000"/>
              </a:lnSpc>
              <a:buFontTx/>
              <a:buNone/>
            </a:pPr>
            <a:r>
              <a:rPr lang="en-US" altLang="zh-TW" sz="1600"/>
              <a:t>    	</a:t>
            </a:r>
          </a:p>
          <a:p>
            <a:pPr lvl="3">
              <a:lnSpc>
                <a:spcPct val="60000"/>
              </a:lnSpc>
              <a:buFontTx/>
              <a:buNone/>
            </a:pPr>
            <a:r>
              <a:rPr lang="en-US" altLang="zh-TW" sz="1600"/>
              <a:t>(2) Common attribute of SC and CS is CITY, which is  the primary key of CS.</a:t>
            </a:r>
          </a:p>
          <a:p>
            <a:pPr lvl="3">
              <a:lnSpc>
                <a:spcPct val="90000"/>
              </a:lnSpc>
              <a:buFontTx/>
              <a:buNone/>
            </a:pPr>
            <a:r>
              <a:rPr lang="en-US" altLang="zh-TW" sz="1600">
                <a:latin typeface="Symbol" pitchFamily="18" charset="2"/>
              </a:rPr>
              <a:t></a:t>
            </a:r>
            <a:r>
              <a:rPr lang="en-US" altLang="zh-TW" sz="1600"/>
              <a:t>SC and CS are independent </a:t>
            </a:r>
            <a:r>
              <a:rPr lang="en-US" altLang="zh-TW" sz="1600">
                <a:latin typeface="Symbol" pitchFamily="18" charset="2"/>
              </a:rPr>
              <a:t></a:t>
            </a:r>
            <a:r>
              <a:rPr lang="en-US" altLang="zh-TW" sz="1600"/>
              <a:t>Decomposition </a:t>
            </a:r>
            <a:r>
              <a:rPr lang="en-US" altLang="zh-TW" sz="1600" b="1"/>
              <a:t>A</a:t>
            </a:r>
            <a:r>
              <a:rPr lang="en-US" altLang="zh-TW" sz="1600"/>
              <a:t> is good!</a:t>
            </a:r>
            <a:endParaRPr lang="en-US" altLang="zh-TW" sz="1400"/>
          </a:p>
          <a:p>
            <a:pPr>
              <a:lnSpc>
                <a:spcPct val="90000"/>
              </a:lnSpc>
            </a:pPr>
            <a:endParaRPr lang="en-US" altLang="zh-TW" sz="2000"/>
          </a:p>
        </p:txBody>
      </p:sp>
      <p:grpSp>
        <p:nvGrpSpPr>
          <p:cNvPr id="63492" name="Group 4"/>
          <p:cNvGrpSpPr>
            <a:grpSpLocks/>
          </p:cNvGrpSpPr>
          <p:nvPr/>
        </p:nvGrpSpPr>
        <p:grpSpPr bwMode="auto">
          <a:xfrm>
            <a:off x="3048000" y="4114800"/>
            <a:ext cx="506413" cy="441325"/>
            <a:chOff x="1824" y="2280"/>
            <a:chExt cx="319" cy="278"/>
          </a:xfrm>
        </p:grpSpPr>
        <p:sp>
          <p:nvSpPr>
            <p:cNvPr id="63493" name="Line 5"/>
            <p:cNvSpPr>
              <a:spLocks noChangeShapeType="1"/>
            </p:cNvSpPr>
            <p:nvPr/>
          </p:nvSpPr>
          <p:spPr bwMode="auto">
            <a:xfrm>
              <a:off x="1824" y="2558"/>
              <a:ext cx="309" cy="0"/>
            </a:xfrm>
            <a:prstGeom prst="line">
              <a:avLst/>
            </a:prstGeom>
            <a:noFill/>
            <a:ln w="127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494" name="Line 6"/>
            <p:cNvSpPr>
              <a:spLocks noChangeShapeType="1"/>
            </p:cNvSpPr>
            <p:nvPr/>
          </p:nvSpPr>
          <p:spPr bwMode="auto">
            <a:xfrm>
              <a:off x="1832" y="2414"/>
              <a:ext cx="302"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495" name="Line 7"/>
            <p:cNvSpPr>
              <a:spLocks noChangeShapeType="1"/>
            </p:cNvSpPr>
            <p:nvPr/>
          </p:nvSpPr>
          <p:spPr bwMode="auto">
            <a:xfrm>
              <a:off x="1841" y="2280"/>
              <a:ext cx="302"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3496" name="Line 8"/>
          <p:cNvSpPr>
            <a:spLocks noChangeShapeType="1"/>
          </p:cNvSpPr>
          <p:nvPr/>
        </p:nvSpPr>
        <p:spPr bwMode="auto">
          <a:xfrm>
            <a:off x="3124200" y="4953000"/>
            <a:ext cx="479425"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497" name="Line 9"/>
          <p:cNvSpPr>
            <a:spLocks noChangeShapeType="1"/>
          </p:cNvSpPr>
          <p:nvPr/>
        </p:nvSpPr>
        <p:spPr bwMode="auto">
          <a:xfrm>
            <a:off x="3124200" y="5181600"/>
            <a:ext cx="479425"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63521" name="Group 33"/>
          <p:cNvGrpSpPr>
            <a:grpSpLocks/>
          </p:cNvGrpSpPr>
          <p:nvPr/>
        </p:nvGrpSpPr>
        <p:grpSpPr bwMode="auto">
          <a:xfrm>
            <a:off x="4016375" y="2492375"/>
            <a:ext cx="3338513" cy="1403350"/>
            <a:chOff x="2208" y="1086"/>
            <a:chExt cx="2103" cy="884"/>
          </a:xfrm>
        </p:grpSpPr>
        <p:grpSp>
          <p:nvGrpSpPr>
            <p:cNvPr id="63498" name="Group 10"/>
            <p:cNvGrpSpPr>
              <a:grpSpLocks/>
            </p:cNvGrpSpPr>
            <p:nvPr/>
          </p:nvGrpSpPr>
          <p:grpSpPr bwMode="auto">
            <a:xfrm>
              <a:off x="2496" y="1630"/>
              <a:ext cx="1542" cy="324"/>
              <a:chOff x="2496" y="1630"/>
              <a:chExt cx="1542" cy="324"/>
            </a:xfrm>
          </p:grpSpPr>
          <p:sp>
            <p:nvSpPr>
              <p:cNvPr id="63499" name="Rectangle 11"/>
              <p:cNvSpPr>
                <a:spLocks noChangeArrowheads="1"/>
              </p:cNvSpPr>
              <p:nvPr/>
            </p:nvSpPr>
            <p:spPr bwMode="auto">
              <a:xfrm>
                <a:off x="2946" y="1630"/>
                <a:ext cx="1092" cy="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SC (S#, CITY)</a:t>
                </a:r>
              </a:p>
              <a:p>
                <a:pPr algn="l" eaLnBrk="0" hangingPunct="0"/>
                <a:r>
                  <a:rPr lang="en-US" altLang="zh-TW" sz="1400">
                    <a:solidFill>
                      <a:schemeClr val="accent2"/>
                    </a:solidFill>
                    <a:latin typeface="Times New Roman" charset="0"/>
                    <a:ea typeface="新細明體" charset="-120"/>
                  </a:rPr>
                  <a:t>CS (CITY, STATUS)</a:t>
                </a:r>
              </a:p>
            </p:txBody>
          </p:sp>
          <p:sp>
            <p:nvSpPr>
              <p:cNvPr id="63500" name="Line 12"/>
              <p:cNvSpPr>
                <a:spLocks noChangeShapeType="1"/>
              </p:cNvSpPr>
              <p:nvPr/>
            </p:nvSpPr>
            <p:spPr bwMode="auto">
              <a:xfrm>
                <a:off x="2496" y="1776"/>
                <a:ext cx="294"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3501" name="Rectangle 13"/>
            <p:cNvSpPr>
              <a:spLocks noChangeArrowheads="1"/>
            </p:cNvSpPr>
            <p:nvPr/>
          </p:nvSpPr>
          <p:spPr bwMode="auto">
            <a:xfrm>
              <a:off x="2366" y="1271"/>
              <a:ext cx="452" cy="290"/>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02" name="Line 14"/>
            <p:cNvSpPr>
              <a:spLocks noChangeShapeType="1"/>
            </p:cNvSpPr>
            <p:nvPr/>
          </p:nvSpPr>
          <p:spPr bwMode="auto">
            <a:xfrm>
              <a:off x="2366" y="1373"/>
              <a:ext cx="452"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03" name="Line 15"/>
            <p:cNvSpPr>
              <a:spLocks noChangeShapeType="1"/>
            </p:cNvSpPr>
            <p:nvPr/>
          </p:nvSpPr>
          <p:spPr bwMode="auto">
            <a:xfrm>
              <a:off x="2496" y="1281"/>
              <a:ext cx="0" cy="289"/>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04" name="Line 16"/>
            <p:cNvSpPr>
              <a:spLocks noChangeShapeType="1"/>
            </p:cNvSpPr>
            <p:nvPr/>
          </p:nvSpPr>
          <p:spPr bwMode="auto">
            <a:xfrm>
              <a:off x="2669" y="1281"/>
              <a:ext cx="0" cy="289"/>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63505" name="Group 17"/>
            <p:cNvGrpSpPr>
              <a:grpSpLocks/>
            </p:cNvGrpSpPr>
            <p:nvPr/>
          </p:nvGrpSpPr>
          <p:grpSpPr bwMode="auto">
            <a:xfrm>
              <a:off x="3298" y="1271"/>
              <a:ext cx="308" cy="290"/>
              <a:chOff x="3298" y="1271"/>
              <a:chExt cx="308" cy="290"/>
            </a:xfrm>
          </p:grpSpPr>
          <p:sp>
            <p:nvSpPr>
              <p:cNvPr id="63506" name="Rectangle 18"/>
              <p:cNvSpPr>
                <a:spLocks noChangeArrowheads="1"/>
              </p:cNvSpPr>
              <p:nvPr/>
            </p:nvSpPr>
            <p:spPr bwMode="auto">
              <a:xfrm>
                <a:off x="3298" y="1271"/>
                <a:ext cx="308" cy="289"/>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07" name="Line 19"/>
              <p:cNvSpPr>
                <a:spLocks noChangeShapeType="1"/>
              </p:cNvSpPr>
              <p:nvPr/>
            </p:nvSpPr>
            <p:spPr bwMode="auto">
              <a:xfrm>
                <a:off x="3307" y="1392"/>
                <a:ext cx="29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08" name="Line 20"/>
              <p:cNvSpPr>
                <a:spLocks noChangeShapeType="1"/>
              </p:cNvSpPr>
              <p:nvPr/>
            </p:nvSpPr>
            <p:spPr bwMode="auto">
              <a:xfrm>
                <a:off x="3456" y="1271"/>
                <a:ext cx="0" cy="29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3509" name="Group 21"/>
            <p:cNvGrpSpPr>
              <a:grpSpLocks/>
            </p:cNvGrpSpPr>
            <p:nvPr/>
          </p:nvGrpSpPr>
          <p:grpSpPr bwMode="auto">
            <a:xfrm>
              <a:off x="3768" y="1280"/>
              <a:ext cx="308" cy="290"/>
              <a:chOff x="3768" y="1280"/>
              <a:chExt cx="308" cy="290"/>
            </a:xfrm>
          </p:grpSpPr>
          <p:sp>
            <p:nvSpPr>
              <p:cNvPr id="63510" name="Rectangle 22"/>
              <p:cNvSpPr>
                <a:spLocks noChangeArrowheads="1"/>
              </p:cNvSpPr>
              <p:nvPr/>
            </p:nvSpPr>
            <p:spPr bwMode="auto">
              <a:xfrm>
                <a:off x="3768" y="1280"/>
                <a:ext cx="308" cy="289"/>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11" name="Line 23"/>
              <p:cNvSpPr>
                <a:spLocks noChangeShapeType="1"/>
              </p:cNvSpPr>
              <p:nvPr/>
            </p:nvSpPr>
            <p:spPr bwMode="auto">
              <a:xfrm>
                <a:off x="3777" y="1401"/>
                <a:ext cx="299"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12" name="Line 24"/>
              <p:cNvSpPr>
                <a:spLocks noChangeShapeType="1"/>
              </p:cNvSpPr>
              <p:nvPr/>
            </p:nvSpPr>
            <p:spPr bwMode="auto">
              <a:xfrm>
                <a:off x="3926" y="1280"/>
                <a:ext cx="0" cy="29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3513" name="Rectangle 25"/>
            <p:cNvSpPr>
              <a:spLocks noChangeArrowheads="1"/>
            </p:cNvSpPr>
            <p:nvPr/>
          </p:nvSpPr>
          <p:spPr bwMode="auto">
            <a:xfrm>
              <a:off x="2754" y="1086"/>
              <a:ext cx="671" cy="3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220000"/>
                </a:lnSpc>
              </a:pPr>
              <a:r>
                <a:rPr lang="en-US" altLang="zh-TW" sz="1200" b="1">
                  <a:solidFill>
                    <a:schemeClr val="accent2"/>
                  </a:solidFill>
                  <a:latin typeface="Times New Roman" charset="0"/>
                  <a:ea typeface="新細明體" charset="-120"/>
                </a:rPr>
                <a:t>  Projection</a:t>
              </a:r>
            </a:p>
          </p:txBody>
        </p:sp>
        <p:sp>
          <p:nvSpPr>
            <p:cNvPr id="63514" name="AutoShape 26"/>
            <p:cNvSpPr>
              <a:spLocks noChangeArrowheads="1"/>
            </p:cNvSpPr>
            <p:nvPr/>
          </p:nvSpPr>
          <p:spPr bwMode="auto">
            <a:xfrm>
              <a:off x="2980" y="1367"/>
              <a:ext cx="204" cy="107"/>
            </a:xfrm>
            <a:prstGeom prst="rightArrow">
              <a:avLst>
                <a:gd name="adj1" fmla="val 50000"/>
                <a:gd name="adj2" fmla="val 95336"/>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15" name="Rectangle 27"/>
            <p:cNvSpPr>
              <a:spLocks noChangeArrowheads="1"/>
            </p:cNvSpPr>
            <p:nvPr/>
          </p:nvSpPr>
          <p:spPr bwMode="auto">
            <a:xfrm>
              <a:off x="3380" y="1103"/>
              <a:ext cx="26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R1</a:t>
              </a:r>
            </a:p>
          </p:txBody>
        </p:sp>
        <p:sp>
          <p:nvSpPr>
            <p:cNvPr id="63516" name="Rectangle 28"/>
            <p:cNvSpPr>
              <a:spLocks noChangeArrowheads="1"/>
            </p:cNvSpPr>
            <p:nvPr/>
          </p:nvSpPr>
          <p:spPr bwMode="auto">
            <a:xfrm>
              <a:off x="2208" y="1200"/>
              <a:ext cx="199"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solidFill>
                    <a:schemeClr val="accent2"/>
                  </a:solidFill>
                  <a:latin typeface="Times New Roman" charset="0"/>
                  <a:ea typeface="新細明體" charset="-120"/>
                </a:rPr>
                <a:t>R</a:t>
              </a:r>
            </a:p>
          </p:txBody>
        </p:sp>
        <p:sp>
          <p:nvSpPr>
            <p:cNvPr id="63517" name="Rectangle 29"/>
            <p:cNvSpPr>
              <a:spLocks noChangeArrowheads="1"/>
            </p:cNvSpPr>
            <p:nvPr/>
          </p:nvSpPr>
          <p:spPr bwMode="auto">
            <a:xfrm>
              <a:off x="3773" y="1103"/>
              <a:ext cx="26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eaLnBrk="0" hangingPunct="0"/>
              <a:r>
                <a:rPr lang="en-US" altLang="zh-TW" sz="1600">
                  <a:solidFill>
                    <a:schemeClr val="accent2"/>
                  </a:solidFill>
                  <a:latin typeface="Times New Roman" charset="0"/>
                  <a:ea typeface="新細明體" charset="-120"/>
                </a:rPr>
                <a:t>R2</a:t>
              </a:r>
            </a:p>
          </p:txBody>
        </p:sp>
        <p:sp>
          <p:nvSpPr>
            <p:cNvPr id="63518" name="Rectangle 30"/>
            <p:cNvSpPr>
              <a:spLocks noChangeArrowheads="1"/>
            </p:cNvSpPr>
            <p:nvPr/>
          </p:nvSpPr>
          <p:spPr bwMode="auto">
            <a:xfrm>
              <a:off x="3716" y="1584"/>
              <a:ext cx="349"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130000"/>
                </a:lnSpc>
              </a:pPr>
              <a:r>
                <a:rPr lang="en-US" altLang="zh-TW" sz="1600">
                  <a:solidFill>
                    <a:schemeClr val="accent2"/>
                  </a:solidFill>
                  <a:latin typeface="Times New Roman" charset="0"/>
                  <a:ea typeface="新細明體" charset="-120"/>
                </a:rPr>
                <a:t>(R1)</a:t>
              </a:r>
            </a:p>
          </p:txBody>
        </p:sp>
        <p:sp>
          <p:nvSpPr>
            <p:cNvPr id="63519" name="Rectangle 31"/>
            <p:cNvSpPr>
              <a:spLocks noChangeArrowheads="1"/>
            </p:cNvSpPr>
            <p:nvPr/>
          </p:nvSpPr>
          <p:spPr bwMode="auto">
            <a:xfrm>
              <a:off x="3962" y="1729"/>
              <a:ext cx="349" cy="2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120000"/>
                </a:lnSpc>
              </a:pPr>
              <a:r>
                <a:rPr lang="en-US" altLang="zh-TW" sz="1600">
                  <a:solidFill>
                    <a:schemeClr val="accent2"/>
                  </a:solidFill>
                  <a:latin typeface="Times New Roman" charset="0"/>
                  <a:ea typeface="新細明體" charset="-120"/>
                </a:rPr>
                <a:t>(R2)</a:t>
              </a:r>
            </a:p>
          </p:txBody>
        </p:sp>
        <p:sp>
          <p:nvSpPr>
            <p:cNvPr id="63520" name="Text Box 32"/>
            <p:cNvSpPr txBox="1">
              <a:spLocks noChangeArrowheads="1"/>
            </p:cNvSpPr>
            <p:nvPr/>
          </p:nvSpPr>
          <p:spPr bwMode="auto">
            <a:xfrm>
              <a:off x="2784" y="1536"/>
              <a:ext cx="336"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3600">
                  <a:latin typeface="Times New Roman" charset="0"/>
                  <a:ea typeface="新細明體" charset="-120"/>
                </a:rPr>
                <a:t>{</a:t>
              </a:r>
              <a:endParaRPr lang="en-US" altLang="zh-TW" sz="1600">
                <a:latin typeface="Times New Roman" charset="0"/>
                <a:ea typeface="新細明體" charset="-120"/>
              </a:endParaRPr>
            </a:p>
          </p:txBody>
        </p:sp>
      </p:grpSp>
      <p:grpSp>
        <p:nvGrpSpPr>
          <p:cNvPr id="63522" name="Group 34"/>
          <p:cNvGrpSpPr>
            <a:grpSpLocks/>
          </p:cNvGrpSpPr>
          <p:nvPr/>
        </p:nvGrpSpPr>
        <p:grpSpPr bwMode="auto">
          <a:xfrm>
            <a:off x="5386388" y="4800600"/>
            <a:ext cx="2005012" cy="301625"/>
            <a:chOff x="2934" y="2841"/>
            <a:chExt cx="1263" cy="190"/>
          </a:xfrm>
        </p:grpSpPr>
        <p:sp>
          <p:nvSpPr>
            <p:cNvPr id="63523" name="Rectangle 35"/>
            <p:cNvSpPr>
              <a:spLocks noChangeArrowheads="1"/>
            </p:cNvSpPr>
            <p:nvPr/>
          </p:nvSpPr>
          <p:spPr bwMode="auto">
            <a:xfrm>
              <a:off x="2955" y="2841"/>
              <a:ext cx="124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     S#                STATUS</a:t>
              </a:r>
            </a:p>
          </p:txBody>
        </p:sp>
        <p:sp>
          <p:nvSpPr>
            <p:cNvPr id="63524" name="Line 36"/>
            <p:cNvSpPr>
              <a:spLocks noChangeShapeType="1"/>
            </p:cNvSpPr>
            <p:nvPr/>
          </p:nvSpPr>
          <p:spPr bwMode="auto">
            <a:xfrm>
              <a:off x="3324" y="2935"/>
              <a:ext cx="309" cy="0"/>
            </a:xfrm>
            <a:prstGeom prst="line">
              <a:avLst/>
            </a:prstGeom>
            <a:noFill/>
            <a:ln w="127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525" name="AutoShape 37"/>
            <p:cNvSpPr>
              <a:spLocks noChangeArrowheads="1"/>
            </p:cNvSpPr>
            <p:nvPr/>
          </p:nvSpPr>
          <p:spPr bwMode="auto">
            <a:xfrm>
              <a:off x="2934" y="2879"/>
              <a:ext cx="187" cy="100"/>
            </a:xfrm>
            <a:prstGeom prst="rightArrow">
              <a:avLst>
                <a:gd name="adj1" fmla="val 50000"/>
                <a:gd name="adj2" fmla="val 93509"/>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1211410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投影片編號版面配置區 4"/>
          <p:cNvSpPr>
            <a:spLocks noGrp="1"/>
          </p:cNvSpPr>
          <p:nvPr>
            <p:ph type="sldNum" sz="quarter" idx="11"/>
          </p:nvPr>
        </p:nvSpPr>
        <p:spPr/>
        <p:txBody>
          <a:bodyPr/>
          <a:lstStyle/>
          <a:p>
            <a:r>
              <a:rPr lang="en-US" altLang="zh-TW"/>
              <a:t>7-</a:t>
            </a:r>
            <a:fld id="{1333254B-21EA-4272-B344-75008E3E7184}" type="slidenum">
              <a:rPr lang="en-US" altLang="zh-TW"/>
              <a:pPr/>
              <a:t>33</a:t>
            </a:fld>
            <a:endParaRPr lang="en-US" altLang="zh-TW"/>
          </a:p>
        </p:txBody>
      </p:sp>
      <p:sp>
        <p:nvSpPr>
          <p:cNvPr id="64514" name="Rectangle 2"/>
          <p:cNvSpPr>
            <a:spLocks noGrp="1" noChangeArrowheads="1"/>
          </p:cNvSpPr>
          <p:nvPr>
            <p:ph type="title"/>
          </p:nvPr>
        </p:nvSpPr>
        <p:spPr/>
        <p:txBody>
          <a:bodyPr/>
          <a:lstStyle/>
          <a:p>
            <a:r>
              <a:rPr lang="en-US" altLang="zh-TW"/>
              <a:t>Good and Bad Decomposition </a:t>
            </a:r>
            <a:r>
              <a:rPr lang="en-US" altLang="zh-TW" sz="2000" b="0">
                <a:solidFill>
                  <a:schemeClr val="tx1"/>
                </a:solidFill>
                <a:ea typeface="新細明體" charset="-120"/>
              </a:rPr>
              <a:t>(cont.)</a:t>
            </a:r>
          </a:p>
        </p:txBody>
      </p:sp>
      <p:sp>
        <p:nvSpPr>
          <p:cNvPr id="64515" name="Rectangle 3"/>
          <p:cNvSpPr>
            <a:spLocks noGrp="1" noChangeArrowheads="1"/>
          </p:cNvSpPr>
          <p:nvPr>
            <p:ph type="body" idx="1"/>
          </p:nvPr>
        </p:nvSpPr>
        <p:spPr/>
        <p:txBody>
          <a:bodyPr/>
          <a:lstStyle/>
          <a:p>
            <a:pPr lvl="1">
              <a:lnSpc>
                <a:spcPct val="90000"/>
              </a:lnSpc>
              <a:buFont typeface="Wingdings" pitchFamily="2" charset="2"/>
              <a:buNone/>
            </a:pPr>
            <a:r>
              <a:rPr lang="en-US" altLang="zh-TW" sz="1800" u="sng" dirty="0"/>
              <a:t>Decomposition B:</a:t>
            </a:r>
            <a:r>
              <a:rPr lang="en-US" altLang="zh-TW" sz="1600" dirty="0"/>
              <a:t>  </a:t>
            </a:r>
          </a:p>
          <a:p>
            <a:pPr lvl="1">
              <a:lnSpc>
                <a:spcPct val="90000"/>
              </a:lnSpc>
              <a:buFont typeface="Wingdings" pitchFamily="2" charset="2"/>
              <a:buNone/>
            </a:pPr>
            <a:r>
              <a:rPr lang="en-US" altLang="zh-TW" sz="1400" dirty="0"/>
              <a:t>      SECOND(S#, STATUS, CITY)</a:t>
            </a:r>
          </a:p>
          <a:p>
            <a:pPr lvl="1">
              <a:lnSpc>
                <a:spcPct val="90000"/>
              </a:lnSpc>
              <a:buFont typeface="Wingdings" pitchFamily="2" charset="2"/>
              <a:buNone/>
            </a:pPr>
            <a:r>
              <a:rPr lang="en-US" altLang="zh-TW" sz="1000" dirty="0"/>
              <a:t> </a:t>
            </a:r>
          </a:p>
          <a:p>
            <a:pPr lvl="2">
              <a:lnSpc>
                <a:spcPct val="90000"/>
              </a:lnSpc>
              <a:buFontTx/>
              <a:buNone/>
            </a:pPr>
            <a:r>
              <a:rPr lang="en-US" altLang="zh-TW" sz="1500" dirty="0"/>
              <a:t>(1)</a:t>
            </a:r>
            <a:r>
              <a:rPr lang="en-US" altLang="zh-TW" sz="1500" u="sng" dirty="0"/>
              <a:t> FD in SC and SS:</a:t>
            </a:r>
            <a:endParaRPr lang="en-US" altLang="zh-TW" sz="1500" dirty="0"/>
          </a:p>
          <a:p>
            <a:pPr lvl="2">
              <a:lnSpc>
                <a:spcPct val="80000"/>
              </a:lnSpc>
              <a:buFontTx/>
              <a:buNone/>
            </a:pPr>
            <a:r>
              <a:rPr lang="en-US" altLang="zh-TW" sz="1500" dirty="0"/>
              <a:t>                 S#             CITY</a:t>
            </a:r>
          </a:p>
          <a:p>
            <a:pPr lvl="2">
              <a:lnSpc>
                <a:spcPct val="60000"/>
              </a:lnSpc>
              <a:buFontTx/>
              <a:buNone/>
            </a:pPr>
            <a:r>
              <a:rPr lang="en-US" altLang="zh-TW" sz="1500" dirty="0"/>
              <a:t> 	             S#  </a:t>
            </a:r>
            <a:r>
              <a:rPr lang="en-US" altLang="zh-TW" sz="1500" dirty="0">
                <a:latin typeface="Symbol" pitchFamily="18" charset="2"/>
              </a:rPr>
              <a:t></a:t>
            </a:r>
            <a:r>
              <a:rPr lang="en-US" altLang="zh-TW" sz="1500" dirty="0"/>
              <a:t>       STATUS</a:t>
            </a:r>
          </a:p>
          <a:p>
            <a:pPr lvl="2">
              <a:lnSpc>
                <a:spcPct val="60000"/>
              </a:lnSpc>
              <a:buFontTx/>
              <a:buNone/>
            </a:pPr>
            <a:endParaRPr lang="en-US" altLang="zh-TW" sz="1500" dirty="0"/>
          </a:p>
          <a:p>
            <a:pPr lvl="2">
              <a:lnSpc>
                <a:spcPct val="60000"/>
              </a:lnSpc>
              <a:buFontTx/>
              <a:buNone/>
            </a:pPr>
            <a:r>
              <a:rPr lang="en-US" altLang="zh-TW" sz="1500" dirty="0">
                <a:latin typeface="Symbol" pitchFamily="18" charset="2"/>
              </a:rPr>
              <a:t></a:t>
            </a:r>
            <a:r>
              <a:rPr lang="en-US" altLang="zh-TW" sz="1500" dirty="0"/>
              <a:t>SC and SS are dependent </a:t>
            </a:r>
            <a:r>
              <a:rPr lang="en-US" altLang="zh-TW" sz="1500" dirty="0">
                <a:latin typeface="Symbol" pitchFamily="18" charset="2"/>
              </a:rPr>
              <a:t></a:t>
            </a:r>
            <a:r>
              <a:rPr lang="en-US" altLang="zh-TW" sz="1500" dirty="0"/>
              <a:t> decomposition B is bad!</a:t>
            </a:r>
          </a:p>
          <a:p>
            <a:pPr lvl="2">
              <a:lnSpc>
                <a:spcPct val="60000"/>
              </a:lnSpc>
              <a:buFontTx/>
              <a:buNone/>
            </a:pPr>
            <a:r>
              <a:rPr lang="en-US" altLang="zh-TW" sz="1500" dirty="0"/>
              <a:t>    though common </a:t>
            </a:r>
            <a:r>
              <a:rPr lang="en-US" altLang="zh-TW" sz="1500" dirty="0" err="1"/>
              <a:t>attr</a:t>
            </a:r>
            <a:r>
              <a:rPr lang="en-US" altLang="zh-TW" sz="1500" dirty="0"/>
              <a:t>. S# is primary key of both SC, SS.</a:t>
            </a:r>
          </a:p>
          <a:p>
            <a:pPr lvl="2">
              <a:lnSpc>
                <a:spcPct val="60000"/>
              </a:lnSpc>
              <a:buFontTx/>
              <a:buNone/>
            </a:pPr>
            <a:endParaRPr lang="en-US" altLang="zh-TW" sz="1800" u="sng" dirty="0"/>
          </a:p>
        </p:txBody>
      </p:sp>
      <p:grpSp>
        <p:nvGrpSpPr>
          <p:cNvPr id="64533" name="Group 21"/>
          <p:cNvGrpSpPr>
            <a:grpSpLocks/>
          </p:cNvGrpSpPr>
          <p:nvPr/>
        </p:nvGrpSpPr>
        <p:grpSpPr bwMode="auto">
          <a:xfrm>
            <a:off x="2530475" y="1524000"/>
            <a:ext cx="3946525" cy="1295400"/>
            <a:chOff x="1594" y="960"/>
            <a:chExt cx="2486" cy="816"/>
          </a:xfrm>
        </p:grpSpPr>
        <p:sp>
          <p:nvSpPr>
            <p:cNvPr id="64516" name="Rectangle 4"/>
            <p:cNvSpPr>
              <a:spLocks noChangeArrowheads="1"/>
            </p:cNvSpPr>
            <p:nvPr/>
          </p:nvSpPr>
          <p:spPr bwMode="auto">
            <a:xfrm>
              <a:off x="2736" y="1008"/>
              <a:ext cx="936" cy="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solidFill>
                    <a:schemeClr val="accent2"/>
                  </a:solidFill>
                  <a:latin typeface="Times New Roman" charset="0"/>
                  <a:ea typeface="新細明體" charset="-120"/>
                </a:rPr>
                <a:t>SC (S#, CITY)</a:t>
              </a:r>
            </a:p>
            <a:p>
              <a:pPr algn="l" eaLnBrk="0" hangingPunct="0"/>
              <a:r>
                <a:rPr lang="en-US" altLang="zh-TW" sz="1400">
                  <a:solidFill>
                    <a:schemeClr val="accent2"/>
                  </a:solidFill>
                  <a:latin typeface="Times New Roman" charset="0"/>
                  <a:ea typeface="新細明體" charset="-120"/>
                </a:rPr>
                <a:t>SS (S#, STATUS)</a:t>
              </a:r>
            </a:p>
          </p:txBody>
        </p:sp>
        <p:sp>
          <p:nvSpPr>
            <p:cNvPr id="64517" name="Line 5"/>
            <p:cNvSpPr>
              <a:spLocks noChangeShapeType="1"/>
            </p:cNvSpPr>
            <p:nvPr/>
          </p:nvSpPr>
          <p:spPr bwMode="auto">
            <a:xfrm>
              <a:off x="2304" y="1200"/>
              <a:ext cx="294"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518" name="Text Box 6"/>
            <p:cNvSpPr txBox="1">
              <a:spLocks noChangeArrowheads="1"/>
            </p:cNvSpPr>
            <p:nvPr/>
          </p:nvSpPr>
          <p:spPr bwMode="auto">
            <a:xfrm>
              <a:off x="2544" y="960"/>
              <a:ext cx="336"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3600">
                  <a:latin typeface="Times New Roman" charset="0"/>
                  <a:ea typeface="新細明體" charset="-120"/>
                </a:rPr>
                <a:t>{</a:t>
              </a:r>
              <a:endParaRPr lang="en-US" altLang="zh-TW" sz="1600">
                <a:latin typeface="Times New Roman" charset="0"/>
                <a:ea typeface="新細明體" charset="-120"/>
              </a:endParaRPr>
            </a:p>
          </p:txBody>
        </p:sp>
        <p:sp>
          <p:nvSpPr>
            <p:cNvPr id="64519" name="Line 7"/>
            <p:cNvSpPr>
              <a:spLocks noChangeShapeType="1"/>
            </p:cNvSpPr>
            <p:nvPr/>
          </p:nvSpPr>
          <p:spPr bwMode="auto">
            <a:xfrm>
              <a:off x="3226" y="1662"/>
              <a:ext cx="309" cy="0"/>
            </a:xfrm>
            <a:prstGeom prst="line">
              <a:avLst/>
            </a:prstGeom>
            <a:noFill/>
            <a:ln w="127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520" name="Line 8"/>
            <p:cNvSpPr>
              <a:spLocks noChangeShapeType="1"/>
            </p:cNvSpPr>
            <p:nvPr/>
          </p:nvSpPr>
          <p:spPr bwMode="auto">
            <a:xfrm>
              <a:off x="1594" y="1710"/>
              <a:ext cx="302"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521" name="Line 9"/>
            <p:cNvSpPr>
              <a:spLocks noChangeShapeType="1"/>
            </p:cNvSpPr>
            <p:nvPr/>
          </p:nvSpPr>
          <p:spPr bwMode="auto">
            <a:xfrm>
              <a:off x="1594" y="1566"/>
              <a:ext cx="302"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522" name="Rectangle 10"/>
            <p:cNvSpPr>
              <a:spLocks noChangeArrowheads="1"/>
            </p:cNvSpPr>
            <p:nvPr/>
          </p:nvSpPr>
          <p:spPr bwMode="auto">
            <a:xfrm>
              <a:off x="2695" y="1566"/>
              <a:ext cx="1385"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400">
                  <a:solidFill>
                    <a:schemeClr val="accent2"/>
                  </a:solidFill>
                  <a:latin typeface="Times New Roman" charset="0"/>
                  <a:ea typeface="新細明體" charset="-120"/>
                </a:rPr>
                <a:t>     CITY                STATUS</a:t>
              </a:r>
            </a:p>
          </p:txBody>
        </p:sp>
        <p:sp>
          <p:nvSpPr>
            <p:cNvPr id="64523" name="AutoShape 11"/>
            <p:cNvSpPr>
              <a:spLocks noChangeArrowheads="1"/>
            </p:cNvSpPr>
            <p:nvPr/>
          </p:nvSpPr>
          <p:spPr bwMode="auto">
            <a:xfrm>
              <a:off x="2650" y="1614"/>
              <a:ext cx="185" cy="90"/>
            </a:xfrm>
            <a:prstGeom prst="rightArrow">
              <a:avLst>
                <a:gd name="adj1" fmla="val 50000"/>
                <a:gd name="adj2" fmla="val 102787"/>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524" name="Line 12"/>
            <p:cNvSpPr>
              <a:spLocks noChangeShapeType="1"/>
            </p:cNvSpPr>
            <p:nvPr/>
          </p:nvSpPr>
          <p:spPr bwMode="auto">
            <a:xfrm flipV="1">
              <a:off x="2698" y="1566"/>
              <a:ext cx="85" cy="21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2518411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Normal Forms</a:t>
            </a:r>
            <a:endParaRPr lang="zh-TW" altLang="en-US" dirty="0"/>
          </a:p>
        </p:txBody>
      </p:sp>
      <p:sp>
        <p:nvSpPr>
          <p:cNvPr id="4" name="頁尾版面配置區 3"/>
          <p:cNvSpPr>
            <a:spLocks noGrp="1"/>
          </p:cNvSpPr>
          <p:nvPr>
            <p:ph type="ftr" sz="quarter" idx="10"/>
          </p:nvPr>
        </p:nvSpPr>
        <p:spPr/>
        <p:txBody>
          <a:bodyPr/>
          <a:lstStyle/>
          <a:p>
            <a:r>
              <a:rPr lang="en-US" altLang="zh-TW" smtClean="0"/>
              <a:t>Unit 7   Normalization</a:t>
            </a:r>
            <a:endParaRPr lang="en-US" altLang="zh-TW" dirty="0" smtClean="0"/>
          </a:p>
        </p:txBody>
      </p:sp>
      <p:sp>
        <p:nvSpPr>
          <p:cNvPr id="5" name="投影片編號版面配置區 4"/>
          <p:cNvSpPr>
            <a:spLocks noGrp="1"/>
          </p:cNvSpPr>
          <p:nvPr>
            <p:ph type="sldNum" sz="quarter" idx="11"/>
          </p:nvPr>
        </p:nvSpPr>
        <p:spPr/>
        <p:txBody>
          <a:bodyPr/>
          <a:lstStyle/>
          <a:p>
            <a:r>
              <a:rPr lang="en-US" altLang="zh-TW" smtClean="0"/>
              <a:t>7-</a:t>
            </a:r>
            <a:fld id="{084BFBEF-DDC4-418E-BE81-DB2B5BD67F2A}" type="slidenum">
              <a:rPr lang="en-US" altLang="zh-TW" smtClean="0"/>
              <a:pPr/>
              <a:t>34</a:t>
            </a:fld>
            <a:endParaRPr lang="en-US" altLang="zh-TW"/>
          </a:p>
        </p:txBody>
      </p:sp>
      <p:grpSp>
        <p:nvGrpSpPr>
          <p:cNvPr id="6" name="Group 4"/>
          <p:cNvGrpSpPr>
            <a:grpSpLocks/>
          </p:cNvGrpSpPr>
          <p:nvPr/>
        </p:nvGrpSpPr>
        <p:grpSpPr bwMode="auto">
          <a:xfrm>
            <a:off x="2360613" y="2276872"/>
            <a:ext cx="5592762" cy="3117850"/>
            <a:chOff x="560" y="3317"/>
            <a:chExt cx="3523" cy="1964"/>
          </a:xfrm>
        </p:grpSpPr>
        <p:sp>
          <p:nvSpPr>
            <p:cNvPr id="7" name="Rectangle 5"/>
            <p:cNvSpPr>
              <a:spLocks noChangeArrowheads="1"/>
            </p:cNvSpPr>
            <p:nvPr/>
          </p:nvSpPr>
          <p:spPr bwMode="auto">
            <a:xfrm>
              <a:off x="560" y="3317"/>
              <a:ext cx="3523"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70000"/>
                </a:lnSpc>
              </a:pPr>
              <a:r>
                <a:rPr lang="en-US" altLang="zh-TW" sz="2000">
                  <a:latin typeface="Times New Roman" charset="0"/>
                  <a:ea typeface="新細明體" charset="-120"/>
                </a:rPr>
                <a:t>universe of relations (normalized and un-normalized)</a:t>
              </a:r>
            </a:p>
          </p:txBody>
        </p:sp>
        <p:sp>
          <p:nvSpPr>
            <p:cNvPr id="8" name="Rectangle 6"/>
            <p:cNvSpPr>
              <a:spLocks noChangeArrowheads="1"/>
            </p:cNvSpPr>
            <p:nvPr/>
          </p:nvSpPr>
          <p:spPr bwMode="auto">
            <a:xfrm>
              <a:off x="815" y="3586"/>
              <a:ext cx="1987"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80000"/>
                </a:lnSpc>
              </a:pPr>
              <a:r>
                <a:rPr lang="en-US" altLang="zh-TW" sz="1600">
                  <a:latin typeface="Times New Roman" charset="0"/>
                  <a:ea typeface="新細明體" charset="-120"/>
                </a:rPr>
                <a:t>1NF relations (normalized relations)</a:t>
              </a:r>
            </a:p>
          </p:txBody>
        </p:sp>
        <p:sp>
          <p:nvSpPr>
            <p:cNvPr id="9" name="Rectangle 7"/>
            <p:cNvSpPr>
              <a:spLocks noChangeArrowheads="1"/>
            </p:cNvSpPr>
            <p:nvPr/>
          </p:nvSpPr>
          <p:spPr bwMode="auto">
            <a:xfrm>
              <a:off x="1026" y="3812"/>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2NF relations</a:t>
              </a:r>
            </a:p>
          </p:txBody>
        </p:sp>
        <p:sp>
          <p:nvSpPr>
            <p:cNvPr id="10" name="Rectangle 8"/>
            <p:cNvSpPr>
              <a:spLocks noChangeArrowheads="1"/>
            </p:cNvSpPr>
            <p:nvPr/>
          </p:nvSpPr>
          <p:spPr bwMode="auto">
            <a:xfrm>
              <a:off x="1129" y="4030"/>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3NF relations</a:t>
              </a:r>
            </a:p>
          </p:txBody>
        </p:sp>
        <p:sp>
          <p:nvSpPr>
            <p:cNvPr id="11" name="Rectangle 9"/>
            <p:cNvSpPr>
              <a:spLocks noChangeArrowheads="1"/>
            </p:cNvSpPr>
            <p:nvPr/>
          </p:nvSpPr>
          <p:spPr bwMode="auto">
            <a:xfrm>
              <a:off x="1370" y="4400"/>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4NF relations</a:t>
              </a:r>
            </a:p>
          </p:txBody>
        </p:sp>
        <p:sp>
          <p:nvSpPr>
            <p:cNvPr id="12" name="Rectangle 10"/>
            <p:cNvSpPr>
              <a:spLocks noChangeArrowheads="1"/>
            </p:cNvSpPr>
            <p:nvPr/>
          </p:nvSpPr>
          <p:spPr bwMode="auto">
            <a:xfrm>
              <a:off x="1250" y="4229"/>
              <a:ext cx="92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BCNF relations</a:t>
              </a:r>
            </a:p>
          </p:txBody>
        </p:sp>
        <p:sp>
          <p:nvSpPr>
            <p:cNvPr id="13" name="Rectangle 11"/>
            <p:cNvSpPr>
              <a:spLocks noChangeArrowheads="1"/>
            </p:cNvSpPr>
            <p:nvPr/>
          </p:nvSpPr>
          <p:spPr bwMode="auto">
            <a:xfrm>
              <a:off x="1504" y="4578"/>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5NF relations</a:t>
              </a:r>
            </a:p>
          </p:txBody>
        </p:sp>
        <p:sp>
          <p:nvSpPr>
            <p:cNvPr id="14" name="Rectangle 12"/>
            <p:cNvSpPr>
              <a:spLocks noChangeArrowheads="1"/>
            </p:cNvSpPr>
            <p:nvPr/>
          </p:nvSpPr>
          <p:spPr bwMode="auto">
            <a:xfrm>
              <a:off x="605" y="3510"/>
              <a:ext cx="3319" cy="17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Rectangle 13"/>
            <p:cNvSpPr>
              <a:spLocks noChangeArrowheads="1"/>
            </p:cNvSpPr>
            <p:nvPr/>
          </p:nvSpPr>
          <p:spPr bwMode="auto">
            <a:xfrm>
              <a:off x="880" y="3753"/>
              <a:ext cx="2815" cy="14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14"/>
            <p:cNvSpPr>
              <a:spLocks noChangeArrowheads="1"/>
            </p:cNvSpPr>
            <p:nvPr/>
          </p:nvSpPr>
          <p:spPr bwMode="auto">
            <a:xfrm>
              <a:off x="1088" y="3983"/>
              <a:ext cx="2426" cy="11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Rectangle 15"/>
            <p:cNvSpPr>
              <a:spLocks noChangeArrowheads="1"/>
            </p:cNvSpPr>
            <p:nvPr/>
          </p:nvSpPr>
          <p:spPr bwMode="auto">
            <a:xfrm>
              <a:off x="1197" y="4207"/>
              <a:ext cx="2195" cy="8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Rectangle 16"/>
            <p:cNvSpPr>
              <a:spLocks noChangeArrowheads="1"/>
            </p:cNvSpPr>
            <p:nvPr/>
          </p:nvSpPr>
          <p:spPr bwMode="auto">
            <a:xfrm>
              <a:off x="1312" y="4394"/>
              <a:ext cx="2001" cy="6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Rectangle 17"/>
            <p:cNvSpPr>
              <a:spLocks noChangeArrowheads="1"/>
            </p:cNvSpPr>
            <p:nvPr/>
          </p:nvSpPr>
          <p:spPr bwMode="auto">
            <a:xfrm>
              <a:off x="1456" y="4567"/>
              <a:ext cx="1720" cy="37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Rectangle 18"/>
            <p:cNvSpPr>
              <a:spLocks noChangeArrowheads="1"/>
            </p:cNvSpPr>
            <p:nvPr/>
          </p:nvSpPr>
          <p:spPr bwMode="auto">
            <a:xfrm>
              <a:off x="1643" y="4740"/>
              <a:ext cx="1368" cy="15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Tree>
    <p:extLst>
      <p:ext uri="{BB962C8B-B14F-4D97-AF65-F5344CB8AC3E}">
        <p14:creationId xmlns:p14="http://schemas.microsoft.com/office/powerpoint/2010/main" val="370613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54125" y="404664"/>
            <a:ext cx="7397750" cy="838200"/>
          </a:xfrm>
        </p:spPr>
        <p:txBody>
          <a:bodyPr/>
          <a:lstStyle/>
          <a:p>
            <a:r>
              <a:rPr lang="en-US" altLang="zh-TW" dirty="0" smtClean="0">
                <a:latin typeface="Times New Roman" charset="0"/>
                <a:ea typeface="新細明體" charset="-120"/>
              </a:rPr>
              <a:t>Unit 18 </a:t>
            </a:r>
            <a:r>
              <a:rPr lang="en-US" altLang="zh-TW" dirty="0">
                <a:effectLst>
                  <a:outerShdw blurRad="38100" dist="38100" dir="2700000" algn="tl">
                    <a:srgbClr val="C0C0C0"/>
                  </a:outerShdw>
                </a:effectLst>
                <a:latin typeface="Times New Roman" pitchFamily="18" charset="0"/>
                <a:ea typeface="新細明體" pitchFamily="18" charset="-120"/>
              </a:rPr>
              <a:t>More on Normalization</a:t>
            </a:r>
            <a:r>
              <a:rPr lang="en-US" altLang="zh-TW" dirty="0"/>
              <a:t> </a:t>
            </a:r>
            <a:endParaRPr lang="en-US" altLang="zh-TW" dirty="0">
              <a:ea typeface="新細明體" pitchFamily="18" charset="-120"/>
            </a:endParaRPr>
          </a:p>
        </p:txBody>
      </p:sp>
      <p:sp>
        <p:nvSpPr>
          <p:cNvPr id="18436" name="Rectangle 4"/>
          <p:cNvSpPr>
            <a:spLocks noGrp="1" noChangeArrowheads="1"/>
          </p:cNvSpPr>
          <p:nvPr>
            <p:ph type="body" idx="1"/>
          </p:nvPr>
        </p:nvSpPr>
        <p:spPr>
          <a:xfrm>
            <a:off x="2288704" y="1412776"/>
            <a:ext cx="7239000" cy="4364038"/>
          </a:xfrm>
          <a:noFill/>
          <a:ln/>
        </p:spPr>
        <p:txBody>
          <a:bodyPr/>
          <a:lstStyle/>
          <a:p>
            <a:pPr>
              <a:buSzPct val="85000"/>
            </a:pPr>
            <a:r>
              <a:rPr lang="en-US" altLang="zh-TW" sz="2000" dirty="0"/>
              <a:t> 18.1  Introduction</a:t>
            </a:r>
          </a:p>
          <a:p>
            <a:pPr>
              <a:buSzPct val="85000"/>
            </a:pPr>
            <a:r>
              <a:rPr lang="en-US" altLang="zh-TW" sz="2000" dirty="0"/>
              <a:t> 18.2  Functional Dependency</a:t>
            </a:r>
          </a:p>
          <a:p>
            <a:pPr>
              <a:buSzPct val="85000"/>
            </a:pPr>
            <a:r>
              <a:rPr lang="en-US" altLang="zh-TW" sz="2000" dirty="0"/>
              <a:t> 18.3  First, Second, and Third Normal Forms (1NF, 2NF, 3NF)</a:t>
            </a:r>
          </a:p>
          <a:p>
            <a:pPr>
              <a:buSzPct val="85000"/>
            </a:pPr>
            <a:r>
              <a:rPr lang="en-US" altLang="zh-TW" sz="2000" dirty="0"/>
              <a:t> 18.4  Boyce/</a:t>
            </a:r>
            <a:r>
              <a:rPr lang="en-US" altLang="zh-TW" sz="2000" dirty="0" err="1"/>
              <a:t>Codd</a:t>
            </a:r>
            <a:r>
              <a:rPr lang="en-US" altLang="zh-TW" sz="2000" dirty="0"/>
              <a:t> Normal Form (BCNF)</a:t>
            </a:r>
          </a:p>
          <a:p>
            <a:pPr>
              <a:buSzPct val="85000"/>
            </a:pPr>
            <a:r>
              <a:rPr lang="en-US" altLang="zh-TW" sz="2000" dirty="0"/>
              <a:t> </a:t>
            </a:r>
            <a:r>
              <a:rPr lang="en-US" altLang="zh-TW" sz="2000" dirty="0" smtClean="0"/>
              <a:t>18.5  </a:t>
            </a:r>
            <a:r>
              <a:rPr lang="en-US" altLang="zh-TW" sz="2000" dirty="0"/>
              <a:t>Fourth Normal Form (4NF)</a:t>
            </a:r>
          </a:p>
          <a:p>
            <a:pPr>
              <a:buSzPct val="85000"/>
            </a:pPr>
            <a:r>
              <a:rPr lang="en-US" altLang="zh-TW" sz="2000" dirty="0"/>
              <a:t> </a:t>
            </a:r>
            <a:r>
              <a:rPr lang="en-US" altLang="zh-TW" sz="2000" dirty="0" smtClean="0"/>
              <a:t>18.6  </a:t>
            </a:r>
            <a:r>
              <a:rPr lang="en-US" altLang="zh-TW" sz="2000" dirty="0"/>
              <a:t>Fifth Normal Form (5NF</a:t>
            </a:r>
            <a:r>
              <a:rPr lang="en-US" altLang="zh-TW" sz="2000" dirty="0" smtClean="0"/>
              <a:t>)</a:t>
            </a:r>
            <a:endParaRPr lang="en-US" altLang="zh-TW" sz="2000" dirty="0"/>
          </a:p>
        </p:txBody>
      </p:sp>
      <p:sp>
        <p:nvSpPr>
          <p:cNvPr id="7" name="投影片編號版面配置區 4"/>
          <p:cNvSpPr>
            <a:spLocks noGrp="1"/>
          </p:cNvSpPr>
          <p:nvPr>
            <p:ph type="sldNum" sz="quarter" idx="11"/>
          </p:nvPr>
        </p:nvSpPr>
        <p:spPr>
          <a:xfrm>
            <a:off x="7429500" y="6248400"/>
            <a:ext cx="2063750" cy="457200"/>
          </a:xfrm>
        </p:spPr>
        <p:txBody>
          <a:bodyPr/>
          <a:lstStyle/>
          <a:p>
            <a:r>
              <a:rPr lang="en-US" altLang="zh-TW" smtClean="0"/>
              <a:t>7-</a:t>
            </a:r>
            <a:fld id="{084BFBEF-DDC4-418E-BE81-DB2B5BD67F2A}" type="slidenum">
              <a:rPr lang="en-US" altLang="zh-TW" smtClean="0"/>
              <a:pPr/>
              <a:t>35</a:t>
            </a:fld>
            <a:endParaRPr lang="en-US" altLang="zh-TW"/>
          </a:p>
        </p:txBody>
      </p:sp>
    </p:spTree>
    <p:extLst>
      <p:ext uri="{BB962C8B-B14F-4D97-AF65-F5344CB8AC3E}">
        <p14:creationId xmlns:p14="http://schemas.microsoft.com/office/powerpoint/2010/main" val="3694402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3"/>
          <p:cNvSpPr>
            <a:spLocks noChangeArrowheads="1"/>
          </p:cNvSpPr>
          <p:nvPr/>
        </p:nvSpPr>
        <p:spPr bwMode="auto">
          <a:xfrm>
            <a:off x="1157420" y="1212850"/>
            <a:ext cx="7993592"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30000"/>
              </a:lnSpc>
              <a:spcBef>
                <a:spcPct val="30000"/>
              </a:spcBef>
              <a:buClr>
                <a:srgbClr val="00B050"/>
              </a:buClr>
              <a:buSzPct val="60000"/>
              <a:buFont typeface="Wingdings" pitchFamily="2" charset="2"/>
              <a:buChar char="n"/>
            </a:pPr>
            <a:r>
              <a:rPr lang="en-US" altLang="zh-TW" sz="2000" b="1" dirty="0">
                <a:solidFill>
                  <a:schemeClr val="tx2"/>
                </a:solidFill>
                <a:latin typeface="Times New Roman" pitchFamily="18" charset="0"/>
              </a:rPr>
              <a:t>Reduction E-R Model to Relational </a:t>
            </a:r>
            <a:r>
              <a:rPr lang="en-US" altLang="zh-TW" sz="2000" b="1" dirty="0" smtClean="0">
                <a:solidFill>
                  <a:schemeClr val="tx2"/>
                </a:solidFill>
                <a:latin typeface="Times New Roman" pitchFamily="18" charset="0"/>
              </a:rPr>
              <a:t>Tables</a:t>
            </a:r>
            <a:endParaRPr lang="en-US" altLang="zh-TW" sz="2000" b="1" dirty="0">
              <a:latin typeface="Times New Roman" pitchFamily="18" charset="0"/>
            </a:endParaRPr>
          </a:p>
          <a:p>
            <a:pPr marL="685800" lvl="1" indent="-342900" algn="l">
              <a:spcBef>
                <a:spcPct val="10000"/>
              </a:spcBef>
              <a:buClr>
                <a:schemeClr val="folHlink"/>
              </a:buClr>
              <a:buSzPct val="55000"/>
              <a:buFont typeface="Wingdings" pitchFamily="2" charset="2"/>
              <a:buChar char="l"/>
            </a:pPr>
            <a:r>
              <a:rPr lang="en-US" altLang="zh-TW" sz="2000" dirty="0" smtClean="0">
                <a:latin typeface="Times New Roman" pitchFamily="18" charset="0"/>
              </a:rPr>
              <a:t>Refer to UNIT 6, Sec. 7</a:t>
            </a:r>
          </a:p>
          <a:p>
            <a:pPr marL="685800" lvl="1" indent="-342900" algn="l">
              <a:spcBef>
                <a:spcPct val="10000"/>
              </a:spcBef>
              <a:buClr>
                <a:schemeClr val="folHlink"/>
              </a:buClr>
              <a:buSzPct val="55000"/>
              <a:buFont typeface="Wingdings" pitchFamily="2" charset="2"/>
              <a:buChar char="l"/>
            </a:pPr>
            <a:r>
              <a:rPr lang="en-US" altLang="zh-TW" sz="2000" dirty="0" smtClean="0">
                <a:latin typeface="Times New Roman" pitchFamily="18" charset="0"/>
              </a:rPr>
              <a:t>Transfer your E-R model to Tables</a:t>
            </a:r>
          </a:p>
          <a:p>
            <a:pPr marL="342900" indent="-342900" algn="l">
              <a:lnSpc>
                <a:spcPct val="130000"/>
              </a:lnSpc>
              <a:spcBef>
                <a:spcPct val="30000"/>
              </a:spcBef>
              <a:buClr>
                <a:srgbClr val="00B050"/>
              </a:buClr>
              <a:buSzPct val="60000"/>
              <a:buFont typeface="Wingdings" pitchFamily="2" charset="2"/>
              <a:buChar char="n"/>
            </a:pPr>
            <a:r>
              <a:rPr lang="en-US" altLang="zh-TW" sz="2000" b="1" dirty="0">
                <a:solidFill>
                  <a:schemeClr val="tx2"/>
                </a:solidFill>
                <a:latin typeface="Times New Roman" pitchFamily="18" charset="0"/>
              </a:rPr>
              <a:t>Check each Table to see if it </a:t>
            </a:r>
            <a:r>
              <a:rPr lang="en-US" altLang="zh-TW" sz="2000" b="1" dirty="0" smtClean="0">
                <a:solidFill>
                  <a:schemeClr val="tx2"/>
                </a:solidFill>
                <a:latin typeface="Times New Roman" pitchFamily="18" charset="0"/>
              </a:rPr>
              <a:t>is a</a:t>
            </a:r>
            <a:endParaRPr lang="en-US" altLang="zh-TW" sz="2000" b="1" dirty="0">
              <a:solidFill>
                <a:schemeClr val="tx2"/>
              </a:solidFill>
              <a:latin typeface="Times New Roman" pitchFamily="18" charset="0"/>
            </a:endParaRPr>
          </a:p>
          <a:p>
            <a:pPr marL="685800" lvl="1" indent="-342900" algn="l">
              <a:spcBef>
                <a:spcPct val="10000"/>
              </a:spcBef>
              <a:buClr>
                <a:schemeClr val="folHlink"/>
              </a:buClr>
              <a:buSzPct val="55000"/>
              <a:buFont typeface="Wingdings" pitchFamily="2" charset="2"/>
              <a:buChar char="l"/>
            </a:pPr>
            <a:r>
              <a:rPr lang="en-US" altLang="zh-TW" sz="2000" dirty="0">
                <a:latin typeface="Times New Roman" pitchFamily="18" charset="0"/>
              </a:rPr>
              <a:t>1NF, </a:t>
            </a:r>
          </a:p>
          <a:p>
            <a:pPr marL="685800" lvl="1" indent="-342900" algn="l">
              <a:spcBef>
                <a:spcPct val="10000"/>
              </a:spcBef>
              <a:buClr>
                <a:schemeClr val="folHlink"/>
              </a:buClr>
              <a:buSzPct val="55000"/>
              <a:buFont typeface="Wingdings" pitchFamily="2" charset="2"/>
              <a:buChar char="l"/>
            </a:pPr>
            <a:r>
              <a:rPr lang="en-US" altLang="zh-TW" sz="2000" dirty="0" smtClean="0">
                <a:latin typeface="Times New Roman" pitchFamily="18" charset="0"/>
              </a:rPr>
              <a:t>2NF, </a:t>
            </a:r>
            <a:endParaRPr lang="en-US" altLang="zh-TW" sz="2000" dirty="0">
              <a:latin typeface="Times New Roman" pitchFamily="18" charset="0"/>
            </a:endParaRPr>
          </a:p>
          <a:p>
            <a:pPr marL="685800" lvl="1" indent="-342900" algn="l">
              <a:spcBef>
                <a:spcPct val="10000"/>
              </a:spcBef>
              <a:buClr>
                <a:schemeClr val="folHlink"/>
              </a:buClr>
              <a:buSzPct val="55000"/>
              <a:buFont typeface="Wingdings" pitchFamily="2" charset="2"/>
              <a:buChar char="l"/>
            </a:pPr>
            <a:r>
              <a:rPr lang="en-US" altLang="zh-TW" sz="2000" dirty="0">
                <a:latin typeface="Times New Roman" pitchFamily="18" charset="0"/>
              </a:rPr>
              <a:t>3NF</a:t>
            </a:r>
          </a:p>
          <a:p>
            <a:pPr marL="342900" indent="-342900" algn="l">
              <a:lnSpc>
                <a:spcPct val="130000"/>
              </a:lnSpc>
              <a:spcBef>
                <a:spcPct val="30000"/>
              </a:spcBef>
              <a:buClr>
                <a:srgbClr val="00B050"/>
              </a:buClr>
              <a:buSzPct val="60000"/>
              <a:buFont typeface="Wingdings" pitchFamily="2" charset="2"/>
              <a:buChar char="n"/>
            </a:pPr>
            <a:r>
              <a:rPr lang="en-US" altLang="zh-TW" sz="2000" b="1" dirty="0" smtClean="0">
                <a:solidFill>
                  <a:schemeClr val="tx2"/>
                </a:solidFill>
                <a:latin typeface="Times New Roman" pitchFamily="18" charset="0"/>
              </a:rPr>
              <a:t>Design Query</a:t>
            </a:r>
            <a:endParaRPr lang="en-US" altLang="zh-TW" sz="2000" b="1" dirty="0">
              <a:solidFill>
                <a:schemeClr val="tx2"/>
              </a:solidFill>
              <a:latin typeface="Times New Roman" pitchFamily="18" charset="0"/>
            </a:endParaRPr>
          </a:p>
          <a:p>
            <a:pPr marL="685800" lvl="1" indent="-342900" algn="l">
              <a:spcBef>
                <a:spcPct val="10000"/>
              </a:spcBef>
              <a:buClr>
                <a:schemeClr val="folHlink"/>
              </a:buClr>
              <a:buSzPct val="55000"/>
              <a:buFont typeface="Wingdings" pitchFamily="2" charset="2"/>
              <a:buChar char="l"/>
            </a:pPr>
            <a:r>
              <a:rPr lang="en-US" altLang="zh-TW" sz="2000" dirty="0" smtClean="0">
                <a:latin typeface="Times New Roman" pitchFamily="18" charset="0"/>
              </a:rPr>
              <a:t>Using SQL to define and create Tables</a:t>
            </a:r>
          </a:p>
          <a:p>
            <a:pPr marL="685800" lvl="1" indent="-342900" algn="l">
              <a:spcBef>
                <a:spcPct val="10000"/>
              </a:spcBef>
              <a:buClr>
                <a:schemeClr val="folHlink"/>
              </a:buClr>
              <a:buSzPct val="55000"/>
              <a:buFont typeface="Wingdings" pitchFamily="2" charset="2"/>
              <a:buChar char="l"/>
            </a:pPr>
            <a:r>
              <a:rPr lang="en-US" altLang="zh-TW" sz="2000" dirty="0" smtClean="0">
                <a:latin typeface="Times New Roman" pitchFamily="18" charset="0"/>
              </a:rPr>
              <a:t>Design some queries to access your database </a:t>
            </a:r>
          </a:p>
          <a:p>
            <a:pPr marL="685800" lvl="1" indent="-342900" algn="l">
              <a:spcBef>
                <a:spcPct val="10000"/>
              </a:spcBef>
              <a:buClr>
                <a:schemeClr val="folHlink"/>
              </a:buClr>
              <a:buSzPct val="55000"/>
              <a:buFont typeface="Wingdings" pitchFamily="2" charset="2"/>
              <a:buChar char="l"/>
            </a:pPr>
            <a:r>
              <a:rPr lang="en-US" altLang="zh-TW" sz="2000" dirty="0" smtClean="0">
                <a:latin typeface="Times New Roman" pitchFamily="18" charset="0"/>
              </a:rPr>
              <a:t>Using SQL to query your database</a:t>
            </a:r>
          </a:p>
          <a:p>
            <a:pPr marL="685800" lvl="1" indent="-342900" algn="l">
              <a:spcBef>
                <a:spcPct val="10000"/>
              </a:spcBef>
              <a:buClr>
                <a:schemeClr val="folHlink"/>
              </a:buClr>
              <a:buSzPct val="55000"/>
              <a:buFont typeface="Wingdings" pitchFamily="2" charset="2"/>
              <a:buChar char="l"/>
            </a:pPr>
            <a:r>
              <a:rPr lang="en-US" altLang="zh-TW" sz="2000" dirty="0" smtClean="0">
                <a:latin typeface="Times New Roman" pitchFamily="18" charset="0"/>
              </a:rPr>
              <a:t>… </a:t>
            </a:r>
            <a:endParaRPr lang="en-US" altLang="zh-TW" sz="2000" dirty="0">
              <a:latin typeface="Times New Roman" pitchFamily="18" charset="0"/>
            </a:endParaRPr>
          </a:p>
          <a:p>
            <a:pPr marL="342900" indent="-342900" algn="l">
              <a:spcBef>
                <a:spcPct val="10000"/>
              </a:spcBef>
              <a:buClr>
                <a:schemeClr val="folHlink"/>
              </a:buClr>
              <a:buSzPct val="55000"/>
              <a:buFont typeface="Wingdings" pitchFamily="2" charset="2"/>
              <a:buNone/>
            </a:pPr>
            <a:endParaRPr lang="en-US" altLang="zh-TW" sz="2000" b="1" dirty="0">
              <a:solidFill>
                <a:schemeClr val="tx1"/>
              </a:solidFill>
              <a:latin typeface="Times New Roman" pitchFamily="18" charset="0"/>
            </a:endParaRPr>
          </a:p>
        </p:txBody>
      </p:sp>
      <p:sp>
        <p:nvSpPr>
          <p:cNvPr id="3" name="頁尾版面配置區 2"/>
          <p:cNvSpPr>
            <a:spLocks noGrp="1"/>
          </p:cNvSpPr>
          <p:nvPr>
            <p:ph type="ftr" sz="quarter" idx="10"/>
          </p:nvPr>
        </p:nvSpPr>
        <p:spPr/>
        <p:txBody>
          <a:bodyPr/>
          <a:lstStyle/>
          <a:p>
            <a:r>
              <a:rPr lang="en-US" altLang="zh-TW" smtClean="0"/>
              <a:t>Unit 6  Database Design and the E-R Model  </a:t>
            </a:r>
            <a:endParaRPr lang="en-US" altLang="zh-TW" sz="1100" dirty="0"/>
          </a:p>
        </p:txBody>
      </p:sp>
      <p:sp>
        <p:nvSpPr>
          <p:cNvPr id="4" name="投影片編號版面配置區 3"/>
          <p:cNvSpPr>
            <a:spLocks noGrp="1"/>
          </p:cNvSpPr>
          <p:nvPr>
            <p:ph type="sldNum" sz="quarter" idx="11"/>
          </p:nvPr>
        </p:nvSpPr>
        <p:spPr/>
        <p:txBody>
          <a:bodyPr/>
          <a:lstStyle/>
          <a:p>
            <a:r>
              <a:rPr lang="en-US" altLang="zh-TW" dirty="0" smtClean="0"/>
              <a:t>7-</a:t>
            </a:r>
            <a:fld id="{3B8DCDA2-2604-462F-AC1D-5492961C1C95}" type="slidenum">
              <a:rPr lang="en-US" altLang="zh-TW" smtClean="0"/>
              <a:pPr/>
              <a:t>36</a:t>
            </a:fld>
            <a:endParaRPr lang="en-US" altLang="zh-TW" dirty="0"/>
          </a:p>
        </p:txBody>
      </p:sp>
      <p:sp>
        <p:nvSpPr>
          <p:cNvPr id="8" name="Rectangle 2"/>
          <p:cNvSpPr>
            <a:spLocks noGrp="1" noChangeArrowheads="1"/>
          </p:cNvSpPr>
          <p:nvPr>
            <p:ph type="title"/>
          </p:nvPr>
        </p:nvSpPr>
        <p:spPr>
          <a:xfrm>
            <a:off x="776536" y="620688"/>
            <a:ext cx="7883525" cy="685800"/>
          </a:xfrm>
        </p:spPr>
        <p:txBody>
          <a:bodyPr/>
          <a:lstStyle/>
          <a:p>
            <a:pPr marL="628650" lvl="1" indent="-285750">
              <a:lnSpc>
                <a:spcPct val="80000"/>
              </a:lnSpc>
              <a:spcBef>
                <a:spcPct val="30000"/>
              </a:spcBef>
            </a:pPr>
            <a:r>
              <a:rPr lang="en-US" altLang="zh-TW" dirty="0">
                <a:solidFill>
                  <a:schemeClr val="tx1"/>
                </a:solidFill>
              </a:rPr>
              <a:t>EX.part2.2: Tables and SQL</a:t>
            </a:r>
          </a:p>
        </p:txBody>
      </p:sp>
    </p:spTree>
    <p:extLst>
      <p:ext uri="{BB962C8B-B14F-4D97-AF65-F5344CB8AC3E}">
        <p14:creationId xmlns:p14="http://schemas.microsoft.com/office/powerpoint/2010/main" val="671656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1364602" y="2852936"/>
            <a:ext cx="7176797" cy="1200329"/>
          </a:xfrm>
          <a:prstGeom prst="rect">
            <a:avLst/>
          </a:prstGeom>
          <a:noFill/>
        </p:spPr>
        <p:txBody>
          <a:bodyPr wrap="square" rtlCol="0">
            <a:spAutoFit/>
          </a:bodyPr>
          <a:lstStyle/>
          <a:p>
            <a:r>
              <a:rPr lang="en-US" altLang="zh-TW" sz="7200" dirty="0"/>
              <a:t>e</a:t>
            </a:r>
            <a:r>
              <a:rPr lang="en-US" altLang="zh-TW" sz="7200" dirty="0" smtClean="0"/>
              <a:t>nd of </a:t>
            </a:r>
            <a:r>
              <a:rPr lang="en-US" altLang="zh-TW" sz="7200" smtClean="0"/>
              <a:t>unit 7</a:t>
            </a:r>
            <a:endParaRPr lang="zh-TW" altLang="en-US" sz="7200" dirty="0"/>
          </a:p>
        </p:txBody>
      </p:sp>
      <p:sp>
        <p:nvSpPr>
          <p:cNvPr id="4" name="投影片編號版面配置區 3"/>
          <p:cNvSpPr>
            <a:spLocks noGrp="1"/>
          </p:cNvSpPr>
          <p:nvPr>
            <p:ph type="sldNum" sz="quarter" idx="11"/>
          </p:nvPr>
        </p:nvSpPr>
        <p:spPr>
          <a:xfrm>
            <a:off x="7429500" y="6248400"/>
            <a:ext cx="2063750" cy="457200"/>
          </a:xfrm>
        </p:spPr>
        <p:txBody>
          <a:bodyPr/>
          <a:lstStyle/>
          <a:p>
            <a:r>
              <a:rPr lang="en-US" altLang="zh-TW" dirty="0" smtClean="0"/>
              <a:t>7-</a:t>
            </a:r>
            <a:fld id="{084BFBEF-DDC4-418E-BE81-DB2B5BD67F2A}" type="slidenum">
              <a:rPr lang="en-US" altLang="zh-TW" smtClean="0"/>
              <a:pPr/>
              <a:t>37</a:t>
            </a:fld>
            <a:endParaRPr lang="en-US" altLang="zh-TW" dirty="0"/>
          </a:p>
        </p:txBody>
      </p:sp>
    </p:spTree>
    <p:extLst>
      <p:ext uri="{BB962C8B-B14F-4D97-AF65-F5344CB8AC3E}">
        <p14:creationId xmlns:p14="http://schemas.microsoft.com/office/powerpoint/2010/main" val="2331331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r>
              <a:rPr lang="en-US" altLang="zh-TW"/>
              <a:t>7-</a:t>
            </a:r>
            <a:fld id="{7CE456A3-6A01-4110-A8D9-40754CBB2EC0}" type="slidenum">
              <a:rPr lang="en-US" altLang="zh-TW"/>
              <a:pPr/>
              <a:t>4</a:t>
            </a:fld>
            <a:endParaRPr lang="en-US" altLang="zh-TW"/>
          </a:p>
        </p:txBody>
      </p:sp>
      <p:sp>
        <p:nvSpPr>
          <p:cNvPr id="18434" name="Rectangle 2"/>
          <p:cNvSpPr>
            <a:spLocks noGrp="1" noChangeArrowheads="1"/>
          </p:cNvSpPr>
          <p:nvPr>
            <p:ph type="title"/>
          </p:nvPr>
        </p:nvSpPr>
        <p:spPr>
          <a:xfrm>
            <a:off x="908050" y="381000"/>
            <a:ext cx="7397750" cy="838200"/>
          </a:xfrm>
        </p:spPr>
        <p:txBody>
          <a:bodyPr/>
          <a:lstStyle/>
          <a:p>
            <a:r>
              <a:rPr lang="en-US" altLang="zh-TW">
                <a:ea typeface="新細明體" charset="-120"/>
              </a:rPr>
              <a:t>Contents</a:t>
            </a:r>
          </a:p>
        </p:txBody>
      </p:sp>
      <p:sp>
        <p:nvSpPr>
          <p:cNvPr id="18436" name="Rectangle 4"/>
          <p:cNvSpPr>
            <a:spLocks noGrp="1" noChangeArrowheads="1"/>
          </p:cNvSpPr>
          <p:nvPr>
            <p:ph type="body" idx="1"/>
          </p:nvPr>
        </p:nvSpPr>
        <p:spPr>
          <a:xfrm>
            <a:off x="2720752" y="1412776"/>
            <a:ext cx="4320480" cy="4364038"/>
          </a:xfrm>
          <a:noFill/>
          <a:ln/>
        </p:spPr>
        <p:txBody>
          <a:bodyPr/>
          <a:lstStyle/>
          <a:p>
            <a:pPr>
              <a:buSzPct val="85000"/>
            </a:pPr>
            <a:r>
              <a:rPr lang="en-US" altLang="zh-TW" sz="2000" dirty="0"/>
              <a:t> 7.1  Introduction</a:t>
            </a:r>
          </a:p>
          <a:p>
            <a:pPr>
              <a:buSzPct val="85000"/>
            </a:pPr>
            <a:r>
              <a:rPr lang="en-US" altLang="zh-TW" sz="2000" dirty="0"/>
              <a:t> 7.2  Functional Dependency</a:t>
            </a:r>
          </a:p>
          <a:p>
            <a:pPr>
              <a:buSzPct val="85000"/>
            </a:pPr>
            <a:r>
              <a:rPr lang="en-US" altLang="zh-TW" sz="2000" dirty="0"/>
              <a:t> 7.3  </a:t>
            </a:r>
            <a:r>
              <a:rPr lang="en-US" altLang="zh-TW" sz="2000" dirty="0" smtClean="0"/>
              <a:t>First </a:t>
            </a:r>
            <a:r>
              <a:rPr lang="en-US" altLang="zh-TW" sz="2000" dirty="0"/>
              <a:t>Normal </a:t>
            </a:r>
            <a:r>
              <a:rPr lang="en-US" altLang="zh-TW" sz="2000" dirty="0" smtClean="0"/>
              <a:t>Form (1NF</a:t>
            </a:r>
            <a:r>
              <a:rPr lang="en-US" altLang="zh-TW" sz="2000" dirty="0"/>
              <a:t>)</a:t>
            </a:r>
            <a:endParaRPr lang="en-US" altLang="zh-TW" sz="2000" dirty="0" smtClean="0"/>
          </a:p>
          <a:p>
            <a:pPr>
              <a:buSzPct val="85000"/>
            </a:pPr>
            <a:r>
              <a:rPr lang="en-US" altLang="zh-TW" sz="2000" dirty="0"/>
              <a:t> </a:t>
            </a:r>
            <a:r>
              <a:rPr lang="en-US" altLang="zh-TW" sz="2000" dirty="0" smtClean="0"/>
              <a:t>7.4 Second</a:t>
            </a:r>
            <a:r>
              <a:rPr lang="en-US" altLang="zh-TW" sz="2000" dirty="0"/>
              <a:t> Normal </a:t>
            </a:r>
            <a:r>
              <a:rPr lang="en-US" altLang="zh-TW" sz="2000" dirty="0" smtClean="0"/>
              <a:t>Form (2NF</a:t>
            </a:r>
            <a:r>
              <a:rPr lang="en-US" altLang="zh-TW" sz="2000" dirty="0"/>
              <a:t>)</a:t>
            </a:r>
            <a:endParaRPr lang="en-US" altLang="zh-TW" sz="2000" dirty="0" smtClean="0"/>
          </a:p>
          <a:p>
            <a:pPr>
              <a:buSzPct val="85000"/>
            </a:pPr>
            <a:r>
              <a:rPr lang="en-US" altLang="zh-TW" sz="2000" dirty="0"/>
              <a:t> </a:t>
            </a:r>
            <a:r>
              <a:rPr lang="en-US" altLang="zh-TW" sz="2000" dirty="0" smtClean="0"/>
              <a:t>7.5 </a:t>
            </a:r>
            <a:r>
              <a:rPr lang="en-US" altLang="zh-TW" sz="2000" dirty="0"/>
              <a:t>Third Normal </a:t>
            </a:r>
            <a:r>
              <a:rPr lang="en-US" altLang="zh-TW" sz="2000" dirty="0" smtClean="0"/>
              <a:t>Form (3NF)</a:t>
            </a:r>
          </a:p>
          <a:p>
            <a:pPr>
              <a:buSzPct val="85000"/>
            </a:pPr>
            <a:r>
              <a:rPr lang="en-US" altLang="zh-TW" sz="2000" dirty="0"/>
              <a:t> </a:t>
            </a:r>
            <a:r>
              <a:rPr lang="en-US" altLang="zh-TW" sz="2000" dirty="0" smtClean="0"/>
              <a:t>7.6 </a:t>
            </a:r>
            <a:r>
              <a:rPr lang="en-US" altLang="zh-TW" sz="2000" dirty="0"/>
              <a:t>Good and Bad Decomposition</a:t>
            </a:r>
          </a:p>
          <a:p>
            <a:pPr marL="0" indent="0">
              <a:buSzPct val="85000"/>
              <a:buNone/>
            </a:pPr>
            <a:endParaRPr lang="en-US" altLang="zh-TW" sz="2000" dirty="0"/>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251528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p:txBody>
          <a:bodyPr/>
          <a:lstStyle/>
          <a:p>
            <a:r>
              <a:rPr lang="en-US" altLang="zh-TW"/>
              <a:t>7-</a:t>
            </a:r>
            <a:fld id="{7A5002C0-3842-4F5F-8C1A-0BCAFA0D1F7E}" type="slidenum">
              <a:rPr lang="en-US" altLang="zh-TW"/>
              <a:pPr/>
              <a:t>5</a:t>
            </a:fld>
            <a:endParaRPr lang="en-US" altLang="zh-TW"/>
          </a:p>
        </p:txBody>
      </p:sp>
      <p:sp>
        <p:nvSpPr>
          <p:cNvPr id="2050" name="Rectangle 2"/>
          <p:cNvSpPr>
            <a:spLocks noGrp="1" noChangeArrowheads="1"/>
          </p:cNvSpPr>
          <p:nvPr>
            <p:ph type="ctrTitle"/>
          </p:nvPr>
        </p:nvSpPr>
        <p:spPr>
          <a:xfrm>
            <a:off x="762000" y="2667000"/>
            <a:ext cx="8420100" cy="1143000"/>
          </a:xfrm>
        </p:spPr>
        <p:txBody>
          <a:bodyPr/>
          <a:lstStyle/>
          <a:p>
            <a:r>
              <a:rPr lang="en-US" altLang="zh-TW" dirty="0"/>
              <a:t>7.1  Introduction</a:t>
            </a:r>
          </a:p>
        </p:txBody>
      </p:sp>
      <p:sp>
        <p:nvSpPr>
          <p:cNvPr id="2051" name="Rectangle 3"/>
          <p:cNvSpPr>
            <a:spLocks noGrp="1" noChangeArrowheads="1"/>
          </p:cNvSpPr>
          <p:nvPr>
            <p:ph type="subTitle" idx="1"/>
          </p:nvPr>
        </p:nvSpPr>
        <p:spPr>
          <a:xfrm>
            <a:off x="2289175" y="3860800"/>
            <a:ext cx="7056438" cy="1968500"/>
          </a:xfrm>
        </p:spPr>
        <p:txBody>
          <a:bodyPr/>
          <a:lstStyle/>
          <a:p>
            <a:pPr algn="l">
              <a:buFont typeface="Wingdings" pitchFamily="2" charset="2"/>
              <a:buChar char="q"/>
            </a:pPr>
            <a:r>
              <a:rPr lang="en-US" altLang="zh-TW" sz="2000"/>
              <a:t>  Logical Database Design vs. Physical Database Design</a:t>
            </a:r>
          </a:p>
          <a:p>
            <a:pPr algn="l">
              <a:buFont typeface="Wingdings" pitchFamily="2" charset="2"/>
              <a:buChar char="q"/>
            </a:pPr>
            <a:r>
              <a:rPr lang="en-US" altLang="zh-TW" sz="2000"/>
              <a:t>  Problem of Normalization</a:t>
            </a:r>
          </a:p>
          <a:p>
            <a:pPr algn="l">
              <a:buFont typeface="Wingdings" pitchFamily="2" charset="2"/>
              <a:buChar char="q"/>
            </a:pPr>
            <a:r>
              <a:rPr lang="en-US" altLang="zh-TW" sz="2000"/>
              <a:t>  Normal Forms</a:t>
            </a:r>
          </a:p>
        </p:txBody>
      </p:sp>
      <p:sp>
        <p:nvSpPr>
          <p:cNvPr id="2" name="頁尾版面配置區 1"/>
          <p:cNvSpPr>
            <a:spLocks noGrp="1"/>
          </p:cNvSpPr>
          <p:nvPr>
            <p:ph type="ftr" sz="quarter" idx="3"/>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3245233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r>
              <a:rPr lang="en-US" altLang="zh-TW"/>
              <a:t>7-</a:t>
            </a:r>
            <a:fld id="{0659BEB4-FE7E-400B-BF65-88C870B56973}" type="slidenum">
              <a:rPr lang="en-US" altLang="zh-TW"/>
              <a:pPr/>
              <a:t>6</a:t>
            </a:fld>
            <a:endParaRPr lang="en-US" altLang="zh-TW"/>
          </a:p>
        </p:txBody>
      </p:sp>
      <p:sp>
        <p:nvSpPr>
          <p:cNvPr id="7170" name="Rectangle 2"/>
          <p:cNvSpPr>
            <a:spLocks noGrp="1" noChangeArrowheads="1"/>
          </p:cNvSpPr>
          <p:nvPr>
            <p:ph type="title"/>
          </p:nvPr>
        </p:nvSpPr>
        <p:spPr>
          <a:xfrm>
            <a:off x="273050" y="333375"/>
            <a:ext cx="9432925" cy="935038"/>
          </a:xfrm>
        </p:spPr>
        <p:txBody>
          <a:bodyPr/>
          <a:lstStyle/>
          <a:p>
            <a:r>
              <a:rPr lang="en-US" altLang="zh-TW" sz="4000"/>
              <a:t>Logical Database Design</a:t>
            </a:r>
          </a:p>
        </p:txBody>
      </p:sp>
      <p:sp>
        <p:nvSpPr>
          <p:cNvPr id="7171" name="Rectangle 3"/>
          <p:cNvSpPr>
            <a:spLocks noGrp="1" noChangeArrowheads="1"/>
          </p:cNvSpPr>
          <p:nvPr>
            <p:ph type="body" idx="1"/>
          </p:nvPr>
        </p:nvSpPr>
        <p:spPr>
          <a:xfrm>
            <a:off x="1065213" y="1371600"/>
            <a:ext cx="7991475" cy="4648200"/>
          </a:xfrm>
        </p:spPr>
        <p:txBody>
          <a:bodyPr/>
          <a:lstStyle/>
          <a:p>
            <a:pPr lvl="1">
              <a:lnSpc>
                <a:spcPct val="120000"/>
              </a:lnSpc>
            </a:pPr>
            <a:r>
              <a:rPr lang="en-US" altLang="zh-TW" dirty="0" smtClean="0"/>
              <a:t>Logical </a:t>
            </a:r>
            <a:r>
              <a:rPr lang="en-US" altLang="zh-TW" dirty="0"/>
              <a:t>Database Design</a:t>
            </a:r>
          </a:p>
          <a:p>
            <a:pPr lvl="2"/>
            <a:r>
              <a:rPr lang="en-US" altLang="zh-TW" b="1" dirty="0"/>
              <a:t>Semantic Modeling, </a:t>
            </a:r>
            <a:r>
              <a:rPr lang="en-US" altLang="zh-TW" dirty="0" err="1"/>
              <a:t>eg</a:t>
            </a:r>
            <a:r>
              <a:rPr lang="en-US" altLang="zh-TW" dirty="0"/>
              <a:t>. E-R </a:t>
            </a:r>
            <a:r>
              <a:rPr lang="en-US" altLang="zh-TW" dirty="0" smtClean="0"/>
              <a:t>model (UNIT 6)</a:t>
            </a:r>
            <a:endParaRPr lang="en-US" altLang="zh-TW" dirty="0"/>
          </a:p>
          <a:p>
            <a:pPr lvl="2"/>
            <a:r>
              <a:rPr lang="en-US" altLang="zh-TW" b="1" dirty="0" smtClean="0"/>
              <a:t>Normalization</a:t>
            </a:r>
            <a:endParaRPr lang="en-US" altLang="zh-TW" b="1" dirty="0"/>
          </a:p>
          <a:p>
            <a:pPr lvl="1">
              <a:lnSpc>
                <a:spcPct val="120000"/>
              </a:lnSpc>
            </a:pPr>
            <a:r>
              <a:rPr lang="en-US" altLang="zh-TW" dirty="0" smtClean="0"/>
              <a:t>Problem </a:t>
            </a:r>
            <a:r>
              <a:rPr lang="en-US" altLang="zh-TW" dirty="0"/>
              <a:t>of Normalization</a:t>
            </a:r>
          </a:p>
          <a:p>
            <a:pPr lvl="2"/>
            <a:r>
              <a:rPr lang="en-US" altLang="zh-TW" dirty="0"/>
              <a:t>Given some body of data to be represented in a database, how to decide the suitable logical structure they should have? </a:t>
            </a:r>
          </a:p>
          <a:p>
            <a:pPr lvl="3"/>
            <a:r>
              <a:rPr lang="en-US" altLang="zh-TW" dirty="0"/>
              <a:t>what relations should exist?</a:t>
            </a:r>
          </a:p>
          <a:p>
            <a:pPr lvl="3"/>
            <a:r>
              <a:rPr lang="en-US" altLang="zh-TW" dirty="0"/>
              <a:t>what attributes should they have?</a:t>
            </a:r>
          </a:p>
          <a:p>
            <a:pPr lvl="1"/>
            <a:endParaRPr lang="en-US" altLang="zh-TW" dirty="0"/>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190344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投影片編號版面配置區 4"/>
          <p:cNvSpPr>
            <a:spLocks noGrp="1"/>
          </p:cNvSpPr>
          <p:nvPr>
            <p:ph type="sldNum" sz="quarter" idx="11"/>
          </p:nvPr>
        </p:nvSpPr>
        <p:spPr/>
        <p:txBody>
          <a:bodyPr/>
          <a:lstStyle/>
          <a:p>
            <a:r>
              <a:rPr lang="en-US" altLang="zh-TW"/>
              <a:t>7-</a:t>
            </a:r>
            <a:fld id="{96CD7557-AEB4-492D-9B33-CC4BD03767A6}" type="slidenum">
              <a:rPr lang="en-US" altLang="zh-TW"/>
              <a:pPr/>
              <a:t>7</a:t>
            </a:fld>
            <a:endParaRPr lang="en-US" altLang="zh-TW"/>
          </a:p>
        </p:txBody>
      </p:sp>
      <p:sp>
        <p:nvSpPr>
          <p:cNvPr id="26626" name="Rectangle 2"/>
          <p:cNvSpPr>
            <a:spLocks noGrp="1" noChangeArrowheads="1"/>
          </p:cNvSpPr>
          <p:nvPr>
            <p:ph type="title"/>
          </p:nvPr>
        </p:nvSpPr>
        <p:spPr/>
        <p:txBody>
          <a:bodyPr/>
          <a:lstStyle/>
          <a:p>
            <a:r>
              <a:rPr lang="en-US" altLang="zh-TW"/>
              <a:t>Problem of Normalization</a:t>
            </a:r>
          </a:p>
        </p:txBody>
      </p:sp>
      <p:sp>
        <p:nvSpPr>
          <p:cNvPr id="26627" name="Rectangle 3"/>
          <p:cNvSpPr>
            <a:spLocks noGrp="1" noChangeArrowheads="1"/>
          </p:cNvSpPr>
          <p:nvPr>
            <p:ph type="body" idx="1"/>
          </p:nvPr>
        </p:nvSpPr>
        <p:spPr/>
        <p:txBody>
          <a:bodyPr/>
          <a:lstStyle/>
          <a:p>
            <a:pPr>
              <a:buFont typeface="Wingdings" pitchFamily="2" charset="2"/>
              <a:buNone/>
            </a:pPr>
            <a:r>
              <a:rPr lang="en-US" altLang="zh-TW" sz="2400" b="1" i="1" dirty="0"/>
              <a:t>&lt;e.g.&gt;</a:t>
            </a:r>
          </a:p>
        </p:txBody>
      </p:sp>
      <p:grpSp>
        <p:nvGrpSpPr>
          <p:cNvPr id="26691" name="Group 67"/>
          <p:cNvGrpSpPr>
            <a:grpSpLocks/>
          </p:cNvGrpSpPr>
          <p:nvPr/>
        </p:nvGrpSpPr>
        <p:grpSpPr bwMode="auto">
          <a:xfrm>
            <a:off x="2289175" y="1412875"/>
            <a:ext cx="5184775" cy="1465263"/>
            <a:chOff x="1442" y="709"/>
            <a:chExt cx="3277" cy="1206"/>
          </a:xfrm>
        </p:grpSpPr>
        <p:grpSp>
          <p:nvGrpSpPr>
            <p:cNvPr id="26662" name="Group 38"/>
            <p:cNvGrpSpPr>
              <a:grpSpLocks/>
            </p:cNvGrpSpPr>
            <p:nvPr/>
          </p:nvGrpSpPr>
          <p:grpSpPr bwMode="auto">
            <a:xfrm>
              <a:off x="1442" y="709"/>
              <a:ext cx="3277" cy="889"/>
              <a:chOff x="1301" y="890"/>
              <a:chExt cx="3277" cy="1003"/>
            </a:xfrm>
          </p:grpSpPr>
          <p:grpSp>
            <p:nvGrpSpPr>
              <p:cNvPr id="26628" name="Group 4"/>
              <p:cNvGrpSpPr>
                <a:grpSpLocks/>
              </p:cNvGrpSpPr>
              <p:nvPr/>
            </p:nvGrpSpPr>
            <p:grpSpPr bwMode="auto">
              <a:xfrm>
                <a:off x="1301" y="890"/>
                <a:ext cx="3277" cy="1003"/>
                <a:chOff x="527" y="3591"/>
                <a:chExt cx="3277" cy="1104"/>
              </a:xfrm>
            </p:grpSpPr>
            <p:sp>
              <p:nvSpPr>
                <p:cNvPr id="26629" name="Line 5"/>
                <p:cNvSpPr>
                  <a:spLocks noChangeShapeType="1"/>
                </p:cNvSpPr>
                <p:nvPr/>
              </p:nvSpPr>
              <p:spPr bwMode="auto">
                <a:xfrm>
                  <a:off x="811" y="3593"/>
                  <a:ext cx="29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30" name="Line 6"/>
                <p:cNvSpPr>
                  <a:spLocks noChangeShapeType="1"/>
                </p:cNvSpPr>
                <p:nvPr/>
              </p:nvSpPr>
              <p:spPr bwMode="auto">
                <a:xfrm>
                  <a:off x="813" y="4695"/>
                  <a:ext cx="29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31" name="Arc 7"/>
                <p:cNvSpPr>
                  <a:spLocks/>
                </p:cNvSpPr>
                <p:nvPr/>
              </p:nvSpPr>
              <p:spPr bwMode="auto">
                <a:xfrm>
                  <a:off x="527" y="3596"/>
                  <a:ext cx="290" cy="592"/>
                </a:xfrm>
                <a:custGeom>
                  <a:avLst/>
                  <a:gdLst>
                    <a:gd name="G0" fmla="+- 21600 0 0"/>
                    <a:gd name="G1" fmla="+- 21600 0 0"/>
                    <a:gd name="G2" fmla="+- 21600 0 0"/>
                    <a:gd name="T0" fmla="*/ 0 w 21600"/>
                    <a:gd name="T1" fmla="*/ 21563 h 21600"/>
                    <a:gd name="T2" fmla="*/ 2152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3"/>
                      </a:moveTo>
                      <a:cubicBezTo>
                        <a:pt x="20" y="9676"/>
                        <a:pt x="9640" y="40"/>
                        <a:pt x="21526" y="0"/>
                      </a:cubicBezTo>
                    </a:path>
                    <a:path w="21600" h="21600" stroke="0" extrusionOk="0">
                      <a:moveTo>
                        <a:pt x="0" y="21563"/>
                      </a:moveTo>
                      <a:cubicBezTo>
                        <a:pt x="20" y="9676"/>
                        <a:pt x="9640" y="40"/>
                        <a:pt x="21526"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32" name="Arc 8"/>
                <p:cNvSpPr>
                  <a:spLocks/>
                </p:cNvSpPr>
                <p:nvPr/>
              </p:nvSpPr>
              <p:spPr bwMode="auto">
                <a:xfrm>
                  <a:off x="527" y="4186"/>
                  <a:ext cx="300" cy="49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33" name="Arc 9"/>
                <p:cNvSpPr>
                  <a:spLocks/>
                </p:cNvSpPr>
                <p:nvPr/>
              </p:nvSpPr>
              <p:spPr bwMode="auto">
                <a:xfrm>
                  <a:off x="3513" y="3591"/>
                  <a:ext cx="281" cy="592"/>
                </a:xfrm>
                <a:custGeom>
                  <a:avLst/>
                  <a:gdLst>
                    <a:gd name="G0" fmla="+- 21600 0 0"/>
                    <a:gd name="G1" fmla="+- 21600 0 0"/>
                    <a:gd name="G2" fmla="+- 21600 0 0"/>
                    <a:gd name="T0" fmla="*/ 0 w 21600"/>
                    <a:gd name="T1" fmla="*/ 21564 h 21600"/>
                    <a:gd name="T2" fmla="*/ 2152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4"/>
                      </a:moveTo>
                      <a:cubicBezTo>
                        <a:pt x="19" y="9678"/>
                        <a:pt x="9637" y="42"/>
                        <a:pt x="21523" y="0"/>
                      </a:cubicBezTo>
                    </a:path>
                    <a:path w="21600" h="21600" stroke="0" extrusionOk="0">
                      <a:moveTo>
                        <a:pt x="0" y="21564"/>
                      </a:moveTo>
                      <a:cubicBezTo>
                        <a:pt x="19" y="9678"/>
                        <a:pt x="9637" y="42"/>
                        <a:pt x="21523"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34" name="Arc 10"/>
                <p:cNvSpPr>
                  <a:spLocks/>
                </p:cNvSpPr>
                <p:nvPr/>
              </p:nvSpPr>
              <p:spPr bwMode="auto">
                <a:xfrm>
                  <a:off x="3513" y="4181"/>
                  <a:ext cx="291" cy="49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635" name="Rectangle 11"/>
              <p:cNvSpPr>
                <a:spLocks noChangeArrowheads="1"/>
              </p:cNvSpPr>
              <p:nvPr/>
            </p:nvSpPr>
            <p:spPr bwMode="auto">
              <a:xfrm>
                <a:off x="1534" y="976"/>
                <a:ext cx="2812" cy="8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50000"/>
                  </a:lnSpc>
                  <a:spcBef>
                    <a:spcPct val="50000"/>
                  </a:spcBef>
                </a:pPr>
                <a:r>
                  <a:rPr lang="en-US" altLang="zh-TW" sz="1400" b="1">
                    <a:latin typeface="Times New Roman" charset="0"/>
                    <a:ea typeface="新細明體" charset="-120"/>
                  </a:rPr>
                  <a:t>S1, Smith, 20, London, P1, Nut, Red, 12, London, 300</a:t>
                </a:r>
              </a:p>
              <a:p>
                <a:pPr algn="l" eaLnBrk="0" hangingPunct="0">
                  <a:lnSpc>
                    <a:spcPct val="50000"/>
                  </a:lnSpc>
                  <a:spcBef>
                    <a:spcPct val="50000"/>
                  </a:spcBef>
                </a:pPr>
                <a:r>
                  <a:rPr lang="en-US" altLang="zh-TW" sz="1400" b="1">
                    <a:latin typeface="Times New Roman" charset="0"/>
                    <a:ea typeface="新細明體" charset="-120"/>
                  </a:rPr>
                  <a:t>S1, Smith, 20, London, P2, Bolt, Green, 17, Paris, 200</a:t>
                </a:r>
              </a:p>
              <a:p>
                <a:pPr algn="l" eaLnBrk="0" hangingPunct="0">
                  <a:lnSpc>
                    <a:spcPct val="50000"/>
                  </a:lnSpc>
                  <a:spcBef>
                    <a:spcPct val="50000"/>
                  </a:spcBef>
                </a:pPr>
                <a:r>
                  <a:rPr lang="en-US" altLang="zh-TW" sz="1400" b="1">
                    <a:latin typeface="Times New Roman" charset="0"/>
                    <a:ea typeface="新細明體" charset="-120"/>
                  </a:rPr>
                  <a:t>                                                </a:t>
                </a:r>
                <a:r>
                  <a:rPr lang="en-US" altLang="zh-TW" sz="800" b="1">
                    <a:latin typeface="Times New Roman" charset="0"/>
                    <a:ea typeface="新細明體" charset="-120"/>
                  </a:rPr>
                  <a:t>.</a:t>
                </a:r>
              </a:p>
              <a:p>
                <a:pPr algn="l" eaLnBrk="0" hangingPunct="0">
                  <a:lnSpc>
                    <a:spcPct val="50000"/>
                  </a:lnSpc>
                  <a:spcBef>
                    <a:spcPct val="50000"/>
                  </a:spcBef>
                </a:pPr>
                <a:r>
                  <a:rPr lang="en-US" altLang="zh-TW" sz="800" b="1">
                    <a:latin typeface="Times New Roman" charset="0"/>
                    <a:ea typeface="新細明體" charset="-120"/>
                  </a:rPr>
                  <a:t>                                                .</a:t>
                </a:r>
              </a:p>
              <a:p>
                <a:pPr algn="l" eaLnBrk="0" hangingPunct="0">
                  <a:lnSpc>
                    <a:spcPct val="50000"/>
                  </a:lnSpc>
                  <a:spcBef>
                    <a:spcPct val="50000"/>
                  </a:spcBef>
                </a:pPr>
                <a:r>
                  <a:rPr lang="en-US" altLang="zh-TW" sz="1400" b="1">
                    <a:latin typeface="Times New Roman" charset="0"/>
                    <a:ea typeface="新細明體" charset="-120"/>
                  </a:rPr>
                  <a:t>S4, Clark, 20, London, P5, Cam, Blue, 12, Paris, 400</a:t>
                </a:r>
              </a:p>
            </p:txBody>
          </p:sp>
        </p:grpSp>
        <p:sp>
          <p:nvSpPr>
            <p:cNvPr id="26636" name="AutoShape 12"/>
            <p:cNvSpPr>
              <a:spLocks noChangeArrowheads="1"/>
            </p:cNvSpPr>
            <p:nvPr/>
          </p:nvSpPr>
          <p:spPr bwMode="auto">
            <a:xfrm rot="16200000" flipH="1">
              <a:off x="2833" y="1630"/>
              <a:ext cx="181" cy="244"/>
            </a:xfrm>
            <a:prstGeom prst="rightArrow">
              <a:avLst>
                <a:gd name="adj1" fmla="val 50000"/>
                <a:gd name="adj2" fmla="val 5000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37" name="Rectangle 13"/>
            <p:cNvSpPr>
              <a:spLocks noChangeArrowheads="1"/>
            </p:cNvSpPr>
            <p:nvPr/>
          </p:nvSpPr>
          <p:spPr bwMode="auto">
            <a:xfrm>
              <a:off x="3165" y="1616"/>
              <a:ext cx="1042" cy="2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b="1">
                  <a:latin typeface="Times New Roman" charset="0"/>
                  <a:ea typeface="新細明體" charset="-120"/>
                </a:rPr>
                <a:t>Normalization</a:t>
              </a:r>
            </a:p>
          </p:txBody>
        </p:sp>
      </p:grpSp>
      <p:grpSp>
        <p:nvGrpSpPr>
          <p:cNvPr id="26639" name="Group 15"/>
          <p:cNvGrpSpPr>
            <a:grpSpLocks/>
          </p:cNvGrpSpPr>
          <p:nvPr/>
        </p:nvGrpSpPr>
        <p:grpSpPr bwMode="auto">
          <a:xfrm>
            <a:off x="4230250" y="3123619"/>
            <a:ext cx="1779344" cy="906298"/>
            <a:chOff x="1895" y="5168"/>
            <a:chExt cx="1094" cy="629"/>
          </a:xfrm>
        </p:grpSpPr>
        <p:sp>
          <p:nvSpPr>
            <p:cNvPr id="26640" name="Rectangle 16"/>
            <p:cNvSpPr>
              <a:spLocks noChangeArrowheads="1"/>
            </p:cNvSpPr>
            <p:nvPr/>
          </p:nvSpPr>
          <p:spPr bwMode="auto">
            <a:xfrm>
              <a:off x="1895" y="5168"/>
              <a:ext cx="1094" cy="629"/>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1" name="Line 17"/>
            <p:cNvSpPr>
              <a:spLocks noChangeShapeType="1"/>
            </p:cNvSpPr>
            <p:nvPr/>
          </p:nvSpPr>
          <p:spPr bwMode="auto">
            <a:xfrm>
              <a:off x="1895" y="5365"/>
              <a:ext cx="1084"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2" name="Line 18"/>
            <p:cNvSpPr>
              <a:spLocks noChangeShapeType="1"/>
            </p:cNvSpPr>
            <p:nvPr/>
          </p:nvSpPr>
          <p:spPr bwMode="auto">
            <a:xfrm>
              <a:off x="2178" y="5179"/>
              <a:ext cx="0" cy="618"/>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3" name="Line 19"/>
            <p:cNvSpPr>
              <a:spLocks noChangeShapeType="1"/>
            </p:cNvSpPr>
            <p:nvPr/>
          </p:nvSpPr>
          <p:spPr bwMode="auto">
            <a:xfrm>
              <a:off x="2455" y="5176"/>
              <a:ext cx="0" cy="617"/>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4" name="Line 20"/>
            <p:cNvSpPr>
              <a:spLocks noChangeShapeType="1"/>
            </p:cNvSpPr>
            <p:nvPr/>
          </p:nvSpPr>
          <p:spPr bwMode="auto">
            <a:xfrm>
              <a:off x="2727" y="5179"/>
              <a:ext cx="0" cy="618"/>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645" name="Rectangle 21"/>
          <p:cNvSpPr>
            <a:spLocks noChangeArrowheads="1"/>
          </p:cNvSpPr>
          <p:nvPr/>
        </p:nvSpPr>
        <p:spPr bwMode="auto">
          <a:xfrm>
            <a:off x="1856656" y="3123619"/>
            <a:ext cx="2271555" cy="897653"/>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6" name="Line 22"/>
          <p:cNvSpPr>
            <a:spLocks noChangeShapeType="1"/>
          </p:cNvSpPr>
          <p:nvPr/>
        </p:nvSpPr>
        <p:spPr bwMode="auto">
          <a:xfrm flipV="1">
            <a:off x="1856656" y="3428999"/>
            <a:ext cx="2271555" cy="1"/>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7" name="Line 23"/>
          <p:cNvSpPr>
            <a:spLocks noChangeShapeType="1"/>
          </p:cNvSpPr>
          <p:nvPr/>
        </p:nvSpPr>
        <p:spPr bwMode="auto">
          <a:xfrm>
            <a:off x="2319163" y="3138028"/>
            <a:ext cx="0" cy="88324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8" name="Line 24"/>
          <p:cNvSpPr>
            <a:spLocks noChangeShapeType="1"/>
          </p:cNvSpPr>
          <p:nvPr/>
        </p:nvSpPr>
        <p:spPr bwMode="auto">
          <a:xfrm>
            <a:off x="2904687" y="3138028"/>
            <a:ext cx="0" cy="88324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49" name="Line 25"/>
          <p:cNvSpPr>
            <a:spLocks noChangeShapeType="1"/>
          </p:cNvSpPr>
          <p:nvPr/>
        </p:nvSpPr>
        <p:spPr bwMode="auto">
          <a:xfrm>
            <a:off x="3547138" y="3138028"/>
            <a:ext cx="0" cy="88324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50" name="Rectangle 26"/>
          <p:cNvSpPr>
            <a:spLocks noChangeArrowheads="1"/>
          </p:cNvSpPr>
          <p:nvPr/>
        </p:nvSpPr>
        <p:spPr bwMode="auto">
          <a:xfrm>
            <a:off x="1928813" y="2852738"/>
            <a:ext cx="307400" cy="308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80000"/>
              </a:lnSpc>
            </a:pPr>
            <a:r>
              <a:rPr lang="en-US" altLang="zh-TW" b="1">
                <a:latin typeface="Times New Roman" charset="0"/>
                <a:ea typeface="新細明體" charset="-120"/>
              </a:rPr>
              <a:t>S</a:t>
            </a:r>
          </a:p>
        </p:txBody>
      </p:sp>
      <p:sp>
        <p:nvSpPr>
          <p:cNvPr id="26651" name="Rectangle 27"/>
          <p:cNvSpPr>
            <a:spLocks noChangeArrowheads="1"/>
          </p:cNvSpPr>
          <p:nvPr/>
        </p:nvSpPr>
        <p:spPr bwMode="auto">
          <a:xfrm>
            <a:off x="2013694" y="3212976"/>
            <a:ext cx="2363242" cy="9546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100" b="1" dirty="0">
                <a:latin typeface="Times New Roman" charset="0"/>
                <a:ea typeface="新細明體" charset="-120"/>
              </a:rPr>
              <a:t>S#    SNAME  STATUS   CITY</a:t>
            </a:r>
            <a:endParaRPr lang="en-US" altLang="zh-TW" sz="1200" b="1" dirty="0">
              <a:latin typeface="Times New Roman" charset="0"/>
              <a:ea typeface="新細明體" charset="-120"/>
            </a:endParaRPr>
          </a:p>
          <a:p>
            <a:pPr algn="l" eaLnBrk="0" hangingPunct="0">
              <a:lnSpc>
                <a:spcPct val="60000"/>
              </a:lnSpc>
              <a:spcBef>
                <a:spcPct val="50000"/>
              </a:spcBef>
            </a:pPr>
            <a:r>
              <a:rPr lang="en-US" altLang="zh-TW" sz="1400" b="1" dirty="0" smtClean="0">
                <a:latin typeface="Times New Roman" charset="0"/>
                <a:ea typeface="新細明體" charset="-120"/>
              </a:rPr>
              <a:t>S1</a:t>
            </a:r>
            <a:r>
              <a:rPr lang="en-US" altLang="zh-TW" sz="1200" b="1" dirty="0" smtClean="0">
                <a:latin typeface="Times New Roman" charset="0"/>
                <a:ea typeface="新細明體" charset="-120"/>
              </a:rPr>
              <a:t>    Smith</a:t>
            </a:r>
            <a:r>
              <a:rPr lang="en-US" altLang="zh-TW" sz="1600" b="1" dirty="0" smtClean="0">
                <a:latin typeface="Times New Roman" charset="0"/>
                <a:ea typeface="新細明體" charset="-120"/>
              </a:rPr>
              <a:t>       </a:t>
            </a:r>
            <a:r>
              <a:rPr lang="en-US" altLang="zh-TW" sz="1200" b="1" dirty="0" smtClean="0">
                <a:latin typeface="Times New Roman" charset="0"/>
                <a:ea typeface="新細明體" charset="-120"/>
              </a:rPr>
              <a:t>20        London</a:t>
            </a:r>
            <a:endParaRPr lang="en-US" altLang="zh-TW" sz="1200" b="1" dirty="0">
              <a:latin typeface="Times New Roman" charset="0"/>
              <a:ea typeface="新細明體" charset="-120"/>
            </a:endParaRPr>
          </a:p>
          <a:p>
            <a:pPr algn="l" eaLnBrk="0" hangingPunct="0">
              <a:lnSpc>
                <a:spcPct val="30000"/>
              </a:lnSpc>
              <a:spcBef>
                <a:spcPct val="50000"/>
              </a:spcBef>
            </a:pPr>
            <a:r>
              <a:rPr lang="en-US" altLang="zh-TW" sz="1200" b="1" dirty="0">
                <a:latin typeface="Times New Roman" charset="0"/>
                <a:ea typeface="新細明體" charset="-120"/>
              </a:rPr>
              <a:t>.           .              .             .</a:t>
            </a:r>
          </a:p>
          <a:p>
            <a:pPr algn="l" eaLnBrk="0" hangingPunct="0">
              <a:spcBef>
                <a:spcPct val="50000"/>
              </a:spcBef>
            </a:pPr>
            <a:r>
              <a:rPr lang="en-US" altLang="zh-TW" sz="1200" b="1" dirty="0">
                <a:latin typeface="Times New Roman" charset="0"/>
                <a:ea typeface="新細明體" charset="-120"/>
              </a:rPr>
              <a:t> </a:t>
            </a:r>
          </a:p>
        </p:txBody>
      </p:sp>
      <p:sp>
        <p:nvSpPr>
          <p:cNvPr id="26652" name="Rectangle 28"/>
          <p:cNvSpPr>
            <a:spLocks noChangeArrowheads="1"/>
          </p:cNvSpPr>
          <p:nvPr/>
        </p:nvSpPr>
        <p:spPr bwMode="auto">
          <a:xfrm>
            <a:off x="4249767" y="2852738"/>
            <a:ext cx="320412" cy="308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80000"/>
              </a:lnSpc>
            </a:pPr>
            <a:r>
              <a:rPr lang="en-US" altLang="zh-TW" b="1">
                <a:latin typeface="Times New Roman" charset="0"/>
                <a:ea typeface="新細明體" charset="-120"/>
              </a:rPr>
              <a:t>P</a:t>
            </a:r>
          </a:p>
        </p:txBody>
      </p:sp>
      <p:sp>
        <p:nvSpPr>
          <p:cNvPr id="26653" name="Rectangle 29"/>
          <p:cNvSpPr>
            <a:spLocks noChangeArrowheads="1"/>
          </p:cNvSpPr>
          <p:nvPr/>
        </p:nvSpPr>
        <p:spPr bwMode="auto">
          <a:xfrm>
            <a:off x="6279586" y="2855620"/>
            <a:ext cx="448902" cy="308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80000"/>
              </a:lnSpc>
            </a:pPr>
            <a:r>
              <a:rPr lang="en-US" altLang="zh-TW" b="1">
                <a:latin typeface="Times New Roman" charset="0"/>
                <a:ea typeface="新細明體" charset="-120"/>
              </a:rPr>
              <a:t>SP</a:t>
            </a:r>
          </a:p>
        </p:txBody>
      </p:sp>
      <p:grpSp>
        <p:nvGrpSpPr>
          <p:cNvPr id="26654" name="Group 30"/>
          <p:cNvGrpSpPr>
            <a:grpSpLocks/>
          </p:cNvGrpSpPr>
          <p:nvPr/>
        </p:nvGrpSpPr>
        <p:grpSpPr bwMode="auto">
          <a:xfrm>
            <a:off x="6229165" y="3177978"/>
            <a:ext cx="1377609" cy="899094"/>
            <a:chOff x="3124" y="5167"/>
            <a:chExt cx="847" cy="624"/>
          </a:xfrm>
        </p:grpSpPr>
        <p:sp>
          <p:nvSpPr>
            <p:cNvPr id="26655" name="Rectangle 31"/>
            <p:cNvSpPr>
              <a:spLocks noChangeArrowheads="1"/>
            </p:cNvSpPr>
            <p:nvPr/>
          </p:nvSpPr>
          <p:spPr bwMode="auto">
            <a:xfrm>
              <a:off x="3124" y="5167"/>
              <a:ext cx="847" cy="624"/>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56" name="Line 32"/>
            <p:cNvSpPr>
              <a:spLocks noChangeShapeType="1"/>
            </p:cNvSpPr>
            <p:nvPr/>
          </p:nvSpPr>
          <p:spPr bwMode="auto">
            <a:xfrm>
              <a:off x="3124" y="5357"/>
              <a:ext cx="838"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57" name="Line 33"/>
            <p:cNvSpPr>
              <a:spLocks noChangeShapeType="1"/>
            </p:cNvSpPr>
            <p:nvPr/>
          </p:nvSpPr>
          <p:spPr bwMode="auto">
            <a:xfrm>
              <a:off x="3390" y="5171"/>
              <a:ext cx="0" cy="6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58" name="Line 34"/>
            <p:cNvSpPr>
              <a:spLocks noChangeShapeType="1"/>
            </p:cNvSpPr>
            <p:nvPr/>
          </p:nvSpPr>
          <p:spPr bwMode="auto">
            <a:xfrm>
              <a:off x="3627" y="5171"/>
              <a:ext cx="0" cy="6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659" name="Rectangle 35"/>
          <p:cNvSpPr>
            <a:spLocks noChangeArrowheads="1"/>
          </p:cNvSpPr>
          <p:nvPr/>
        </p:nvSpPr>
        <p:spPr bwMode="auto">
          <a:xfrm>
            <a:off x="4331090" y="3181253"/>
            <a:ext cx="2363242" cy="10129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100" b="1">
                <a:latin typeface="Times New Roman" charset="0"/>
                <a:ea typeface="新細明體" charset="-120"/>
              </a:rPr>
              <a:t>P#      ...          ...         ...</a:t>
            </a:r>
          </a:p>
          <a:p>
            <a:pPr algn="l" eaLnBrk="0" hangingPunct="0">
              <a:lnSpc>
                <a:spcPct val="30000"/>
              </a:lnSpc>
              <a:spcBef>
                <a:spcPct val="50000"/>
              </a:spcBef>
            </a:pPr>
            <a:r>
              <a:rPr lang="en-US" altLang="zh-TW" sz="1600" b="1">
                <a:latin typeface="Times New Roman" charset="0"/>
                <a:ea typeface="新細明體" charset="-120"/>
              </a:rPr>
              <a:t>.          .        .       .</a:t>
            </a:r>
          </a:p>
          <a:p>
            <a:pPr algn="l" eaLnBrk="0" hangingPunct="0">
              <a:lnSpc>
                <a:spcPct val="30000"/>
              </a:lnSpc>
              <a:spcBef>
                <a:spcPct val="50000"/>
              </a:spcBef>
            </a:pPr>
            <a:r>
              <a:rPr lang="en-US" altLang="zh-TW" sz="1600" b="1">
                <a:latin typeface="Times New Roman" charset="0"/>
                <a:ea typeface="新細明體" charset="-120"/>
              </a:rPr>
              <a:t>.          .        .       .</a:t>
            </a:r>
          </a:p>
          <a:p>
            <a:pPr algn="l" eaLnBrk="0" latinLnBrk="1" hangingPunct="0">
              <a:spcBef>
                <a:spcPct val="50000"/>
              </a:spcBef>
            </a:pPr>
            <a:endParaRPr lang="en-US" altLang="zh-TW" sz="1600" b="1">
              <a:latin typeface="Times New Roman" charset="0"/>
              <a:ea typeface="新細明體" charset="-120"/>
            </a:endParaRPr>
          </a:p>
        </p:txBody>
      </p:sp>
      <p:sp>
        <p:nvSpPr>
          <p:cNvPr id="26660" name="Rectangle 36"/>
          <p:cNvSpPr>
            <a:spLocks noChangeArrowheads="1"/>
          </p:cNvSpPr>
          <p:nvPr/>
        </p:nvSpPr>
        <p:spPr bwMode="auto">
          <a:xfrm>
            <a:off x="6310488" y="3225237"/>
            <a:ext cx="1450800" cy="10469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100" b="1" dirty="0">
                <a:latin typeface="Times New Roman" charset="0"/>
                <a:ea typeface="新細明體" charset="-120"/>
              </a:rPr>
              <a:t>S#       P#       QTY</a:t>
            </a:r>
            <a:endParaRPr lang="en-US" altLang="zh-TW" sz="1200" b="1" dirty="0">
              <a:latin typeface="Times New Roman" charset="0"/>
              <a:ea typeface="新細明體" charset="-120"/>
            </a:endParaRPr>
          </a:p>
          <a:p>
            <a:pPr algn="l" eaLnBrk="0" hangingPunct="0">
              <a:lnSpc>
                <a:spcPct val="30000"/>
              </a:lnSpc>
              <a:spcBef>
                <a:spcPts val="1200"/>
              </a:spcBef>
            </a:pPr>
            <a:r>
              <a:rPr lang="en-US" altLang="zh-TW" sz="1200" b="1" dirty="0" smtClean="0">
                <a:latin typeface="Times New Roman" charset="0"/>
                <a:ea typeface="新細明體" charset="-120"/>
              </a:rPr>
              <a:t>S1     P1     300  </a:t>
            </a:r>
            <a:endParaRPr lang="en-US" altLang="zh-TW" sz="1200" b="1" dirty="0">
              <a:latin typeface="Times New Roman" charset="0"/>
              <a:ea typeface="新細明體" charset="-120"/>
            </a:endParaRPr>
          </a:p>
          <a:p>
            <a:pPr algn="l" eaLnBrk="0" hangingPunct="0">
              <a:lnSpc>
                <a:spcPct val="30000"/>
              </a:lnSpc>
              <a:spcBef>
                <a:spcPts val="1200"/>
              </a:spcBef>
            </a:pPr>
            <a:r>
              <a:rPr lang="en-US" altLang="zh-TW" sz="1200" b="1" dirty="0" smtClean="0">
                <a:latin typeface="Times New Roman" charset="0"/>
                <a:ea typeface="新細明體" charset="-120"/>
              </a:rPr>
              <a:t>S1     P2     200  </a:t>
            </a:r>
            <a:endParaRPr lang="en-US" altLang="zh-TW" sz="1200" b="1" dirty="0">
              <a:latin typeface="Times New Roman" charset="0"/>
              <a:ea typeface="新細明體" charset="-120"/>
            </a:endParaRPr>
          </a:p>
          <a:p>
            <a:pPr algn="l" eaLnBrk="0" latinLnBrk="1" hangingPunct="0">
              <a:spcBef>
                <a:spcPct val="50000"/>
              </a:spcBef>
            </a:pPr>
            <a:endParaRPr lang="en-US" altLang="zh-TW" sz="1600" b="1" dirty="0">
              <a:latin typeface="Times New Roman" charset="0"/>
              <a:ea typeface="新細明體" charset="-120"/>
            </a:endParaRPr>
          </a:p>
        </p:txBody>
      </p:sp>
      <p:grpSp>
        <p:nvGrpSpPr>
          <p:cNvPr id="26663" name="Group 39"/>
          <p:cNvGrpSpPr>
            <a:grpSpLocks/>
          </p:cNvGrpSpPr>
          <p:nvPr/>
        </p:nvGrpSpPr>
        <p:grpSpPr bwMode="auto">
          <a:xfrm>
            <a:off x="1928813" y="4292600"/>
            <a:ext cx="5907087" cy="1866900"/>
            <a:chOff x="1213" y="1377"/>
            <a:chExt cx="3721" cy="1360"/>
          </a:xfrm>
        </p:grpSpPr>
        <p:grpSp>
          <p:nvGrpSpPr>
            <p:cNvPr id="26664" name="Group 40"/>
            <p:cNvGrpSpPr>
              <a:grpSpLocks/>
            </p:cNvGrpSpPr>
            <p:nvPr/>
          </p:nvGrpSpPr>
          <p:grpSpPr bwMode="auto">
            <a:xfrm>
              <a:off x="1213" y="1628"/>
              <a:ext cx="1152" cy="731"/>
              <a:chOff x="432" y="912"/>
              <a:chExt cx="1152" cy="731"/>
            </a:xfrm>
          </p:grpSpPr>
          <p:sp>
            <p:nvSpPr>
              <p:cNvPr id="26665" name="Rectangle 41"/>
              <p:cNvSpPr>
                <a:spLocks noChangeArrowheads="1"/>
              </p:cNvSpPr>
              <p:nvPr/>
            </p:nvSpPr>
            <p:spPr bwMode="auto">
              <a:xfrm>
                <a:off x="432" y="912"/>
                <a:ext cx="1150" cy="717"/>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66" name="Line 42"/>
              <p:cNvSpPr>
                <a:spLocks noChangeShapeType="1"/>
              </p:cNvSpPr>
              <p:nvPr/>
            </p:nvSpPr>
            <p:spPr bwMode="auto">
              <a:xfrm>
                <a:off x="432" y="1152"/>
                <a:ext cx="1152"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67" name="Line 43"/>
              <p:cNvSpPr>
                <a:spLocks noChangeShapeType="1"/>
              </p:cNvSpPr>
              <p:nvPr/>
            </p:nvSpPr>
            <p:spPr bwMode="auto">
              <a:xfrm>
                <a:off x="672" y="912"/>
                <a:ext cx="0" cy="72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68" name="Line 44"/>
              <p:cNvSpPr>
                <a:spLocks noChangeShapeType="1"/>
              </p:cNvSpPr>
              <p:nvPr/>
            </p:nvSpPr>
            <p:spPr bwMode="auto">
              <a:xfrm>
                <a:off x="1104" y="912"/>
                <a:ext cx="2" cy="731"/>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6669" name="Group 45"/>
            <p:cNvGrpSpPr>
              <a:grpSpLocks/>
            </p:cNvGrpSpPr>
            <p:nvPr/>
          </p:nvGrpSpPr>
          <p:grpSpPr bwMode="auto">
            <a:xfrm>
              <a:off x="1216" y="1377"/>
              <a:ext cx="3673" cy="1208"/>
              <a:chOff x="435" y="709"/>
              <a:chExt cx="3673" cy="1208"/>
            </a:xfrm>
          </p:grpSpPr>
          <p:grpSp>
            <p:nvGrpSpPr>
              <p:cNvPr id="26670" name="Group 46"/>
              <p:cNvGrpSpPr>
                <a:grpSpLocks/>
              </p:cNvGrpSpPr>
              <p:nvPr/>
            </p:nvGrpSpPr>
            <p:grpSpPr bwMode="auto">
              <a:xfrm>
                <a:off x="1728" y="960"/>
                <a:ext cx="949" cy="706"/>
                <a:chOff x="1728" y="960"/>
                <a:chExt cx="949" cy="706"/>
              </a:xfrm>
            </p:grpSpPr>
            <p:sp>
              <p:nvSpPr>
                <p:cNvPr id="26671" name="Rectangle 47"/>
                <p:cNvSpPr>
                  <a:spLocks noChangeArrowheads="1"/>
                </p:cNvSpPr>
                <p:nvPr/>
              </p:nvSpPr>
              <p:spPr bwMode="auto">
                <a:xfrm>
                  <a:off x="1728" y="960"/>
                  <a:ext cx="949" cy="706"/>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72" name="Line 48"/>
                <p:cNvSpPr>
                  <a:spLocks noChangeShapeType="1"/>
                </p:cNvSpPr>
                <p:nvPr/>
              </p:nvSpPr>
              <p:spPr bwMode="auto">
                <a:xfrm>
                  <a:off x="1974" y="972"/>
                  <a:ext cx="0" cy="694"/>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73" name="Line 49"/>
                <p:cNvSpPr>
                  <a:spLocks noChangeShapeType="1"/>
                </p:cNvSpPr>
                <p:nvPr/>
              </p:nvSpPr>
              <p:spPr bwMode="auto">
                <a:xfrm>
                  <a:off x="2214" y="969"/>
                  <a:ext cx="0" cy="693"/>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74" name="Line 50"/>
                <p:cNvSpPr>
                  <a:spLocks noChangeShapeType="1"/>
                </p:cNvSpPr>
                <p:nvPr/>
              </p:nvSpPr>
              <p:spPr bwMode="auto">
                <a:xfrm>
                  <a:off x="2449" y="972"/>
                  <a:ext cx="0" cy="694"/>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675" name="Rectangle 51"/>
              <p:cNvSpPr>
                <a:spLocks noChangeArrowheads="1"/>
              </p:cNvSpPr>
              <p:nvPr/>
            </p:nvSpPr>
            <p:spPr bwMode="auto">
              <a:xfrm>
                <a:off x="435" y="726"/>
                <a:ext cx="234"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charset="0"/>
                    <a:ea typeface="新細明體" charset="-120"/>
                  </a:rPr>
                  <a:t>S'</a:t>
                </a:r>
              </a:p>
            </p:txBody>
          </p:sp>
          <p:sp>
            <p:nvSpPr>
              <p:cNvPr id="26676" name="Rectangle 52"/>
              <p:cNvSpPr>
                <a:spLocks noChangeArrowheads="1"/>
              </p:cNvSpPr>
              <p:nvPr/>
            </p:nvSpPr>
            <p:spPr bwMode="auto">
              <a:xfrm>
                <a:off x="462" y="1032"/>
                <a:ext cx="1453" cy="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70000"/>
                  </a:lnSpc>
                  <a:spcBef>
                    <a:spcPct val="50000"/>
                  </a:spcBef>
                </a:pPr>
                <a:r>
                  <a:rPr lang="en-US" altLang="zh-TW" sz="1200" b="1" dirty="0">
                    <a:latin typeface="Times New Roman" charset="0"/>
                    <a:ea typeface="新細明體" charset="-120"/>
                  </a:rPr>
                  <a:t>S#    SNAME    STATUS   </a:t>
                </a:r>
              </a:p>
              <a:p>
                <a:pPr algn="l" eaLnBrk="0" hangingPunct="0">
                  <a:lnSpc>
                    <a:spcPct val="20000"/>
                  </a:lnSpc>
                  <a:spcBef>
                    <a:spcPct val="50000"/>
                  </a:spcBef>
                </a:pPr>
                <a:endParaRPr lang="en-US" altLang="zh-TW" sz="1200" b="1" dirty="0">
                  <a:latin typeface="Times New Roman" charset="0"/>
                  <a:ea typeface="新細明體" charset="-120"/>
                </a:endParaRPr>
              </a:p>
              <a:p>
                <a:pPr algn="l" eaLnBrk="0" hangingPunct="0">
                  <a:lnSpc>
                    <a:spcPct val="20000"/>
                  </a:lnSpc>
                  <a:spcBef>
                    <a:spcPct val="50000"/>
                  </a:spcBef>
                </a:pPr>
                <a:r>
                  <a:rPr lang="en-US" altLang="zh-TW" sz="1200" b="1" dirty="0">
                    <a:latin typeface="Times New Roman" charset="0"/>
                    <a:ea typeface="新細明體" charset="-120"/>
                  </a:rPr>
                  <a:t>S1     Smith          </a:t>
                </a:r>
                <a:r>
                  <a:rPr lang="en-US" altLang="zh-TW" sz="1200" b="1" dirty="0" smtClean="0">
                    <a:latin typeface="Times New Roman" charset="0"/>
                    <a:ea typeface="新細明體" charset="-120"/>
                  </a:rPr>
                  <a:t> 20          </a:t>
                </a:r>
                <a:endParaRPr lang="en-US" altLang="zh-TW" sz="1200" b="1" dirty="0">
                  <a:latin typeface="Times New Roman" charset="0"/>
                  <a:ea typeface="新細明體" charset="-120"/>
                </a:endParaRPr>
              </a:p>
              <a:p>
                <a:pPr algn="l" eaLnBrk="0" hangingPunct="0">
                  <a:lnSpc>
                    <a:spcPct val="20000"/>
                  </a:lnSpc>
                  <a:spcBef>
                    <a:spcPct val="50000"/>
                  </a:spcBef>
                </a:pPr>
                <a:r>
                  <a:rPr lang="en-US" altLang="zh-TW" sz="1200" b="1" dirty="0">
                    <a:latin typeface="Times New Roman" charset="0"/>
                    <a:ea typeface="新細明體" charset="-120"/>
                  </a:rPr>
                  <a:t>S2</a:t>
                </a:r>
                <a:r>
                  <a:rPr lang="en-US" altLang="zh-TW" sz="1200" dirty="0">
                    <a:latin typeface="Times New Roman" charset="0"/>
                    <a:ea typeface="新細明體" charset="-120"/>
                  </a:rPr>
                  <a:t>      </a:t>
                </a:r>
                <a:r>
                  <a:rPr lang="en-US" altLang="zh-TW" sz="1600" dirty="0">
                    <a:latin typeface="Times New Roman" charset="0"/>
                    <a:ea typeface="新細明體" charset="-120"/>
                  </a:rPr>
                  <a:t>   </a:t>
                </a:r>
                <a:r>
                  <a:rPr lang="en-US" altLang="zh-TW" sz="1600" b="1" dirty="0">
                    <a:latin typeface="Times New Roman" charset="0"/>
                    <a:ea typeface="新細明體" charset="-120"/>
                  </a:rPr>
                  <a:t>.             .          </a:t>
                </a:r>
              </a:p>
              <a:p>
                <a:pPr algn="l" eaLnBrk="0" hangingPunct="0">
                  <a:lnSpc>
                    <a:spcPct val="20000"/>
                  </a:lnSpc>
                  <a:spcBef>
                    <a:spcPct val="50000"/>
                  </a:spcBef>
                </a:pPr>
                <a:r>
                  <a:rPr lang="en-US" altLang="zh-TW" sz="1600" b="1" dirty="0">
                    <a:latin typeface="Times New Roman" charset="0"/>
                    <a:ea typeface="新細明體" charset="-120"/>
                  </a:rPr>
                  <a:t> .         .             .        </a:t>
                </a:r>
              </a:p>
              <a:p>
                <a:pPr algn="l" eaLnBrk="0" latinLnBrk="1" hangingPunct="0">
                  <a:lnSpc>
                    <a:spcPct val="40000"/>
                  </a:lnSpc>
                  <a:spcBef>
                    <a:spcPct val="50000"/>
                  </a:spcBef>
                </a:pPr>
                <a:endParaRPr lang="en-US" altLang="zh-TW" sz="1600" b="1" dirty="0">
                  <a:latin typeface="Times New Roman" charset="0"/>
                  <a:ea typeface="新細明體" charset="-120"/>
                </a:endParaRPr>
              </a:p>
            </p:txBody>
          </p:sp>
          <p:sp>
            <p:nvSpPr>
              <p:cNvPr id="26677" name="Rectangle 53"/>
              <p:cNvSpPr>
                <a:spLocks noChangeArrowheads="1"/>
              </p:cNvSpPr>
              <p:nvPr/>
            </p:nvSpPr>
            <p:spPr bwMode="auto">
              <a:xfrm>
                <a:off x="1766" y="726"/>
                <a:ext cx="202"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charset="0"/>
                    <a:ea typeface="新細明體" charset="-120"/>
                  </a:rPr>
                  <a:t>P</a:t>
                </a:r>
              </a:p>
            </p:txBody>
          </p:sp>
          <p:sp>
            <p:nvSpPr>
              <p:cNvPr id="26678" name="Rectangle 54"/>
              <p:cNvSpPr>
                <a:spLocks noChangeArrowheads="1"/>
              </p:cNvSpPr>
              <p:nvPr/>
            </p:nvSpPr>
            <p:spPr bwMode="auto">
              <a:xfrm>
                <a:off x="2933" y="709"/>
                <a:ext cx="322"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charset="0"/>
                    <a:ea typeface="新細明體" charset="-120"/>
                  </a:rPr>
                  <a:t>SP'</a:t>
                </a:r>
              </a:p>
            </p:txBody>
          </p:sp>
          <p:sp>
            <p:nvSpPr>
              <p:cNvPr id="26679" name="Rectangle 55"/>
              <p:cNvSpPr>
                <a:spLocks noChangeArrowheads="1"/>
              </p:cNvSpPr>
              <p:nvPr/>
            </p:nvSpPr>
            <p:spPr bwMode="auto">
              <a:xfrm>
                <a:off x="2862" y="934"/>
                <a:ext cx="1228" cy="709"/>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80" name="Line 56"/>
              <p:cNvSpPr>
                <a:spLocks noChangeShapeType="1"/>
              </p:cNvSpPr>
              <p:nvPr/>
            </p:nvSpPr>
            <p:spPr bwMode="auto">
              <a:xfrm>
                <a:off x="2882" y="1150"/>
                <a:ext cx="119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81" name="Line 57"/>
              <p:cNvSpPr>
                <a:spLocks noChangeShapeType="1"/>
              </p:cNvSpPr>
              <p:nvPr/>
            </p:nvSpPr>
            <p:spPr bwMode="auto">
              <a:xfrm>
                <a:off x="3577" y="939"/>
                <a:ext cx="0" cy="704"/>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82" name="Line 58"/>
              <p:cNvSpPr>
                <a:spLocks noChangeShapeType="1"/>
              </p:cNvSpPr>
              <p:nvPr/>
            </p:nvSpPr>
            <p:spPr bwMode="auto">
              <a:xfrm>
                <a:off x="3815" y="939"/>
                <a:ext cx="0" cy="704"/>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83" name="Rectangle 59"/>
              <p:cNvSpPr>
                <a:spLocks noChangeArrowheads="1"/>
              </p:cNvSpPr>
              <p:nvPr/>
            </p:nvSpPr>
            <p:spPr bwMode="auto">
              <a:xfrm>
                <a:off x="1774" y="967"/>
                <a:ext cx="1203" cy="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1200" b="1">
                    <a:latin typeface="Times New Roman" charset="0"/>
                    <a:ea typeface="新細明體" charset="-120"/>
                  </a:rPr>
                  <a:t>P#     ...        ...       ...</a:t>
                </a:r>
              </a:p>
              <a:p>
                <a:pPr algn="l" eaLnBrk="0" hangingPunct="0">
                  <a:spcBef>
                    <a:spcPct val="50000"/>
                  </a:spcBef>
                </a:pPr>
                <a:endParaRPr lang="en-US" altLang="zh-TW" sz="1200" b="1">
                  <a:latin typeface="Times New Roman" charset="0"/>
                  <a:ea typeface="新細明體" charset="-120"/>
                </a:endParaRPr>
              </a:p>
              <a:p>
                <a:pPr algn="l" eaLnBrk="0" hangingPunct="0">
                  <a:lnSpc>
                    <a:spcPct val="30000"/>
                  </a:lnSpc>
                  <a:spcBef>
                    <a:spcPct val="50000"/>
                  </a:spcBef>
                </a:pPr>
                <a:r>
                  <a:rPr lang="en-US" altLang="zh-TW" sz="1600" b="1">
                    <a:latin typeface="Times New Roman" charset="0"/>
                    <a:ea typeface="新細明體" charset="-120"/>
                  </a:rPr>
                  <a:t>.       .       .       .</a:t>
                </a:r>
              </a:p>
              <a:p>
                <a:pPr algn="l" eaLnBrk="0" hangingPunct="0">
                  <a:lnSpc>
                    <a:spcPct val="30000"/>
                  </a:lnSpc>
                  <a:spcBef>
                    <a:spcPct val="50000"/>
                  </a:spcBef>
                </a:pPr>
                <a:r>
                  <a:rPr lang="en-US" altLang="zh-TW" sz="1600" b="1">
                    <a:latin typeface="Times New Roman" charset="0"/>
                    <a:ea typeface="新細明體" charset="-120"/>
                  </a:rPr>
                  <a:t>.       .       .       .</a:t>
                </a:r>
              </a:p>
              <a:p>
                <a:pPr algn="l" eaLnBrk="0" latinLnBrk="1" hangingPunct="0">
                  <a:spcBef>
                    <a:spcPct val="50000"/>
                  </a:spcBef>
                </a:pPr>
                <a:endParaRPr lang="en-US" altLang="zh-TW" sz="1600" b="1">
                  <a:latin typeface="Times New Roman" charset="0"/>
                  <a:ea typeface="新細明體" charset="-120"/>
                </a:endParaRPr>
              </a:p>
            </p:txBody>
          </p:sp>
          <p:sp>
            <p:nvSpPr>
              <p:cNvPr id="26684" name="Rectangle 60"/>
              <p:cNvSpPr>
                <a:spLocks noChangeArrowheads="1"/>
              </p:cNvSpPr>
              <p:nvPr/>
            </p:nvSpPr>
            <p:spPr bwMode="auto">
              <a:xfrm>
                <a:off x="2898" y="978"/>
                <a:ext cx="1210" cy="8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80000"/>
                  </a:lnSpc>
                  <a:spcBef>
                    <a:spcPct val="50000"/>
                  </a:spcBef>
                </a:pPr>
                <a:r>
                  <a:rPr lang="en-US" altLang="zh-TW" sz="1200" b="1" dirty="0">
                    <a:latin typeface="Times New Roman" charset="0"/>
                    <a:ea typeface="新細明體" charset="-120"/>
                  </a:rPr>
                  <a:t>S#      CITY        P#    QTY</a:t>
                </a:r>
              </a:p>
              <a:p>
                <a:pPr algn="l" eaLnBrk="0" hangingPunct="0">
                  <a:lnSpc>
                    <a:spcPct val="80000"/>
                  </a:lnSpc>
                  <a:spcBef>
                    <a:spcPct val="50000"/>
                  </a:spcBef>
                </a:pPr>
                <a:r>
                  <a:rPr lang="en-US" altLang="zh-TW" sz="1200" b="1" dirty="0">
                    <a:latin typeface="Times New Roman" charset="0"/>
                    <a:ea typeface="新細明體" charset="-120"/>
                  </a:rPr>
                  <a:t>S1    London       P1     300</a:t>
                </a:r>
              </a:p>
              <a:p>
                <a:pPr algn="l" eaLnBrk="0" hangingPunct="0">
                  <a:lnSpc>
                    <a:spcPct val="80000"/>
                  </a:lnSpc>
                  <a:spcBef>
                    <a:spcPct val="50000"/>
                  </a:spcBef>
                </a:pPr>
                <a:r>
                  <a:rPr lang="en-US" altLang="zh-TW" sz="1200" b="1" dirty="0">
                    <a:latin typeface="Times New Roman" charset="0"/>
                    <a:ea typeface="新細明體" charset="-120"/>
                  </a:rPr>
                  <a:t>S1    London       P2     200</a:t>
                </a:r>
              </a:p>
              <a:p>
                <a:pPr algn="l" eaLnBrk="0" hangingPunct="0">
                  <a:lnSpc>
                    <a:spcPct val="30000"/>
                  </a:lnSpc>
                  <a:spcBef>
                    <a:spcPct val="50000"/>
                  </a:spcBef>
                </a:pPr>
                <a:r>
                  <a:rPr lang="en-US" altLang="zh-TW" sz="1600" b="1" dirty="0">
                    <a:latin typeface="Times New Roman" charset="0"/>
                    <a:ea typeface="新細明體" charset="-120"/>
                  </a:rPr>
                  <a:t> .         .          .       .</a:t>
                </a:r>
              </a:p>
              <a:p>
                <a:pPr algn="l" eaLnBrk="0" latinLnBrk="1" hangingPunct="0">
                  <a:lnSpc>
                    <a:spcPct val="80000"/>
                  </a:lnSpc>
                  <a:spcBef>
                    <a:spcPct val="50000"/>
                  </a:spcBef>
                </a:pPr>
                <a:endParaRPr lang="en-US" altLang="zh-TW" sz="1600" b="1" dirty="0">
                  <a:latin typeface="Times New Roman" charset="0"/>
                  <a:ea typeface="新細明體" charset="-120"/>
                </a:endParaRPr>
              </a:p>
            </p:txBody>
          </p:sp>
          <p:sp>
            <p:nvSpPr>
              <p:cNvPr id="26685" name="Line 61"/>
              <p:cNvSpPr>
                <a:spLocks noChangeShapeType="1"/>
              </p:cNvSpPr>
              <p:nvPr/>
            </p:nvSpPr>
            <p:spPr bwMode="auto">
              <a:xfrm>
                <a:off x="3099" y="939"/>
                <a:ext cx="0" cy="704"/>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686" name="AutoShape 62"/>
            <p:cNvSpPr>
              <a:spLocks noChangeArrowheads="1"/>
            </p:cNvSpPr>
            <p:nvPr/>
          </p:nvSpPr>
          <p:spPr bwMode="auto">
            <a:xfrm>
              <a:off x="2807" y="2540"/>
              <a:ext cx="268" cy="104"/>
            </a:xfrm>
            <a:prstGeom prst="rightArrow">
              <a:avLst>
                <a:gd name="adj1" fmla="val 50000"/>
                <a:gd name="adj2" fmla="val 128858"/>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87" name="Line 63"/>
            <p:cNvSpPr>
              <a:spLocks noChangeShapeType="1"/>
            </p:cNvSpPr>
            <p:nvPr/>
          </p:nvSpPr>
          <p:spPr bwMode="auto">
            <a:xfrm>
              <a:off x="2509" y="1820"/>
              <a:ext cx="960"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88" name="Text Box 64"/>
            <p:cNvSpPr txBox="1">
              <a:spLocks noChangeArrowheads="1"/>
            </p:cNvSpPr>
            <p:nvPr/>
          </p:nvSpPr>
          <p:spPr bwMode="auto">
            <a:xfrm>
              <a:off x="4310" y="2477"/>
              <a:ext cx="624"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TW" sz="1600">
                  <a:latin typeface="Times New Roman" charset="0"/>
                  <a:ea typeface="新細明體" charset="-120"/>
                </a:rPr>
                <a:t>(</a:t>
              </a:r>
              <a:r>
                <a:rPr lang="zh-TW" altLang="en-US" sz="1600">
                  <a:latin typeface="Times New Roman" charset="0"/>
                  <a:ea typeface="新細明體" charset="-120"/>
                </a:rPr>
                <a:t>異常</a:t>
              </a:r>
              <a:r>
                <a:rPr lang="en-US" altLang="zh-TW" sz="1600">
                  <a:latin typeface="Times New Roman" charset="0"/>
                  <a:ea typeface="新細明體" charset="-120"/>
                </a:rPr>
                <a:t>)</a:t>
              </a:r>
            </a:p>
          </p:txBody>
        </p:sp>
        <p:sp>
          <p:nvSpPr>
            <p:cNvPr id="26689" name="Rectangle 65"/>
            <p:cNvSpPr>
              <a:spLocks noChangeArrowheads="1"/>
            </p:cNvSpPr>
            <p:nvPr/>
          </p:nvSpPr>
          <p:spPr bwMode="auto">
            <a:xfrm>
              <a:off x="1805" y="2492"/>
              <a:ext cx="25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spcBef>
                  <a:spcPct val="50000"/>
                </a:spcBef>
                <a:buClr>
                  <a:schemeClr val="accent1"/>
                </a:buClr>
                <a:buSzPct val="100000"/>
                <a:buFont typeface="Wingdings" pitchFamily="2" charset="2"/>
                <a:buNone/>
              </a:pPr>
              <a:r>
                <a:rPr lang="en-US" altLang="zh-TW" sz="1600" b="1" i="1" u="sng"/>
                <a:t>Redundancy </a:t>
              </a:r>
              <a:r>
                <a:rPr lang="en-US" altLang="zh-TW" sz="1600" b="1" i="1"/>
                <a:t>            Update Anomalies!</a:t>
              </a:r>
            </a:p>
          </p:txBody>
        </p:sp>
      </p:grpSp>
      <p:sp>
        <p:nvSpPr>
          <p:cNvPr id="26690" name="Rectangle 66"/>
          <p:cNvSpPr>
            <a:spLocks noChangeArrowheads="1"/>
          </p:cNvSpPr>
          <p:nvPr/>
        </p:nvSpPr>
        <p:spPr bwMode="auto">
          <a:xfrm>
            <a:off x="920750" y="4652963"/>
            <a:ext cx="57626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sz="2400" b="1">
                <a:latin typeface="Times New Roman" charset="0"/>
                <a:ea typeface="新細明體" charset="-120"/>
              </a:rPr>
              <a:t>or</a:t>
            </a:r>
          </a:p>
        </p:txBody>
      </p:sp>
      <p:sp>
        <p:nvSpPr>
          <p:cNvPr id="2" name="頁尾版面配置區 1"/>
          <p:cNvSpPr>
            <a:spLocks noGrp="1"/>
          </p:cNvSpPr>
          <p:nvPr>
            <p:ph type="ftr" sz="quarter" idx="10"/>
          </p:nvPr>
        </p:nvSpPr>
        <p:spPr/>
        <p:txBody>
          <a:bodyPr/>
          <a:lstStyle/>
          <a:p>
            <a:r>
              <a:rPr lang="en-US" altLang="zh-TW" smtClean="0"/>
              <a:t>Unit 7   Normalization</a:t>
            </a:r>
            <a:endParaRPr lang="en-US" altLang="zh-TW" dirty="0" smtClean="0"/>
          </a:p>
        </p:txBody>
      </p:sp>
    </p:spTree>
    <p:extLst>
      <p:ext uri="{BB962C8B-B14F-4D97-AF65-F5344CB8AC3E}">
        <p14:creationId xmlns:p14="http://schemas.microsoft.com/office/powerpoint/2010/main" val="534944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Box 1028"/>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eaLnBrk="1" hangingPunct="1"/>
            <a:r>
              <a:rPr lang="en-US" altLang="zh-TW" sz="3600" b="1" dirty="0" smtClean="0">
                <a:latin typeface="Times New Roman" pitchFamily="18" charset="0"/>
                <a:ea typeface="新細明體" charset="-120"/>
              </a:rPr>
              <a:t>Supplier-and-Parts </a:t>
            </a:r>
            <a:r>
              <a:rPr lang="en-US" altLang="zh-TW" sz="3600" b="1" dirty="0">
                <a:latin typeface="Times New Roman" pitchFamily="18" charset="0"/>
                <a:ea typeface="新細明體" charset="-120"/>
              </a:rPr>
              <a:t>Database</a:t>
            </a:r>
          </a:p>
        </p:txBody>
      </p:sp>
      <p:grpSp>
        <p:nvGrpSpPr>
          <p:cNvPr id="105" name="Group 67"/>
          <p:cNvGrpSpPr>
            <a:grpSpLocks/>
          </p:cNvGrpSpPr>
          <p:nvPr/>
        </p:nvGrpSpPr>
        <p:grpSpPr bwMode="auto">
          <a:xfrm>
            <a:off x="2648744" y="1412875"/>
            <a:ext cx="5184775" cy="1465263"/>
            <a:chOff x="1442" y="709"/>
            <a:chExt cx="3277" cy="1206"/>
          </a:xfrm>
        </p:grpSpPr>
        <p:grpSp>
          <p:nvGrpSpPr>
            <p:cNvPr id="106" name="Group 38"/>
            <p:cNvGrpSpPr>
              <a:grpSpLocks/>
            </p:cNvGrpSpPr>
            <p:nvPr/>
          </p:nvGrpSpPr>
          <p:grpSpPr bwMode="auto">
            <a:xfrm>
              <a:off x="1442" y="709"/>
              <a:ext cx="3277" cy="889"/>
              <a:chOff x="1301" y="890"/>
              <a:chExt cx="3277" cy="1003"/>
            </a:xfrm>
          </p:grpSpPr>
          <p:grpSp>
            <p:nvGrpSpPr>
              <p:cNvPr id="109" name="Group 4"/>
              <p:cNvGrpSpPr>
                <a:grpSpLocks/>
              </p:cNvGrpSpPr>
              <p:nvPr/>
            </p:nvGrpSpPr>
            <p:grpSpPr bwMode="auto">
              <a:xfrm>
                <a:off x="1301" y="890"/>
                <a:ext cx="3277" cy="1003"/>
                <a:chOff x="527" y="3591"/>
                <a:chExt cx="3277" cy="1104"/>
              </a:xfrm>
            </p:grpSpPr>
            <p:sp>
              <p:nvSpPr>
                <p:cNvPr id="111" name="Line 5"/>
                <p:cNvSpPr>
                  <a:spLocks noChangeShapeType="1"/>
                </p:cNvSpPr>
                <p:nvPr/>
              </p:nvSpPr>
              <p:spPr bwMode="auto">
                <a:xfrm>
                  <a:off x="811" y="3593"/>
                  <a:ext cx="29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 name="Line 6"/>
                <p:cNvSpPr>
                  <a:spLocks noChangeShapeType="1"/>
                </p:cNvSpPr>
                <p:nvPr/>
              </p:nvSpPr>
              <p:spPr bwMode="auto">
                <a:xfrm>
                  <a:off x="813" y="4695"/>
                  <a:ext cx="29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3" name="Arc 7"/>
                <p:cNvSpPr>
                  <a:spLocks/>
                </p:cNvSpPr>
                <p:nvPr/>
              </p:nvSpPr>
              <p:spPr bwMode="auto">
                <a:xfrm>
                  <a:off x="527" y="3596"/>
                  <a:ext cx="290" cy="592"/>
                </a:xfrm>
                <a:custGeom>
                  <a:avLst/>
                  <a:gdLst>
                    <a:gd name="G0" fmla="+- 21600 0 0"/>
                    <a:gd name="G1" fmla="+- 21600 0 0"/>
                    <a:gd name="G2" fmla="+- 21600 0 0"/>
                    <a:gd name="T0" fmla="*/ 0 w 21600"/>
                    <a:gd name="T1" fmla="*/ 21563 h 21600"/>
                    <a:gd name="T2" fmla="*/ 2152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3"/>
                      </a:moveTo>
                      <a:cubicBezTo>
                        <a:pt x="20" y="9676"/>
                        <a:pt x="9640" y="40"/>
                        <a:pt x="21526" y="0"/>
                      </a:cubicBezTo>
                    </a:path>
                    <a:path w="21600" h="21600" stroke="0" extrusionOk="0">
                      <a:moveTo>
                        <a:pt x="0" y="21563"/>
                      </a:moveTo>
                      <a:cubicBezTo>
                        <a:pt x="20" y="9676"/>
                        <a:pt x="9640" y="40"/>
                        <a:pt x="21526"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4" name="Arc 8"/>
                <p:cNvSpPr>
                  <a:spLocks/>
                </p:cNvSpPr>
                <p:nvPr/>
              </p:nvSpPr>
              <p:spPr bwMode="auto">
                <a:xfrm>
                  <a:off x="527" y="4186"/>
                  <a:ext cx="300" cy="49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5" name="Arc 9"/>
                <p:cNvSpPr>
                  <a:spLocks/>
                </p:cNvSpPr>
                <p:nvPr/>
              </p:nvSpPr>
              <p:spPr bwMode="auto">
                <a:xfrm>
                  <a:off x="3513" y="3591"/>
                  <a:ext cx="281" cy="592"/>
                </a:xfrm>
                <a:custGeom>
                  <a:avLst/>
                  <a:gdLst>
                    <a:gd name="G0" fmla="+- 21600 0 0"/>
                    <a:gd name="G1" fmla="+- 21600 0 0"/>
                    <a:gd name="G2" fmla="+- 21600 0 0"/>
                    <a:gd name="T0" fmla="*/ 0 w 21600"/>
                    <a:gd name="T1" fmla="*/ 21564 h 21600"/>
                    <a:gd name="T2" fmla="*/ 2152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4"/>
                      </a:moveTo>
                      <a:cubicBezTo>
                        <a:pt x="19" y="9678"/>
                        <a:pt x="9637" y="42"/>
                        <a:pt x="21523" y="0"/>
                      </a:cubicBezTo>
                    </a:path>
                    <a:path w="21600" h="21600" stroke="0" extrusionOk="0">
                      <a:moveTo>
                        <a:pt x="0" y="21564"/>
                      </a:moveTo>
                      <a:cubicBezTo>
                        <a:pt x="19" y="9678"/>
                        <a:pt x="9637" y="42"/>
                        <a:pt x="21523"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6" name="Arc 10"/>
                <p:cNvSpPr>
                  <a:spLocks/>
                </p:cNvSpPr>
                <p:nvPr/>
              </p:nvSpPr>
              <p:spPr bwMode="auto">
                <a:xfrm>
                  <a:off x="3513" y="4181"/>
                  <a:ext cx="291" cy="49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10" name="Rectangle 11"/>
              <p:cNvSpPr>
                <a:spLocks noChangeArrowheads="1"/>
              </p:cNvSpPr>
              <p:nvPr/>
            </p:nvSpPr>
            <p:spPr bwMode="auto">
              <a:xfrm>
                <a:off x="1534" y="976"/>
                <a:ext cx="2812" cy="8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50000"/>
                  </a:lnSpc>
                  <a:spcBef>
                    <a:spcPct val="50000"/>
                  </a:spcBef>
                </a:pPr>
                <a:r>
                  <a:rPr lang="en-US" altLang="zh-TW" sz="1400" b="1">
                    <a:latin typeface="Times New Roman" charset="0"/>
                    <a:ea typeface="新細明體" charset="-120"/>
                  </a:rPr>
                  <a:t>S1, Smith, 20, London, P1, Nut, Red, 12, London, 300</a:t>
                </a:r>
              </a:p>
              <a:p>
                <a:pPr algn="l" eaLnBrk="0" hangingPunct="0">
                  <a:lnSpc>
                    <a:spcPct val="50000"/>
                  </a:lnSpc>
                  <a:spcBef>
                    <a:spcPct val="50000"/>
                  </a:spcBef>
                </a:pPr>
                <a:r>
                  <a:rPr lang="en-US" altLang="zh-TW" sz="1400" b="1">
                    <a:latin typeface="Times New Roman" charset="0"/>
                    <a:ea typeface="新細明體" charset="-120"/>
                  </a:rPr>
                  <a:t>S1, Smith, 20, London, P2, Bolt, Green, 17, Paris, 200</a:t>
                </a:r>
              </a:p>
              <a:p>
                <a:pPr algn="l" eaLnBrk="0" hangingPunct="0">
                  <a:lnSpc>
                    <a:spcPct val="50000"/>
                  </a:lnSpc>
                  <a:spcBef>
                    <a:spcPct val="50000"/>
                  </a:spcBef>
                </a:pPr>
                <a:r>
                  <a:rPr lang="en-US" altLang="zh-TW" sz="1400" b="1">
                    <a:latin typeface="Times New Roman" charset="0"/>
                    <a:ea typeface="新細明體" charset="-120"/>
                  </a:rPr>
                  <a:t>                                                </a:t>
                </a:r>
                <a:r>
                  <a:rPr lang="en-US" altLang="zh-TW" sz="800" b="1">
                    <a:latin typeface="Times New Roman" charset="0"/>
                    <a:ea typeface="新細明體" charset="-120"/>
                  </a:rPr>
                  <a:t>.</a:t>
                </a:r>
              </a:p>
              <a:p>
                <a:pPr algn="l" eaLnBrk="0" hangingPunct="0">
                  <a:lnSpc>
                    <a:spcPct val="50000"/>
                  </a:lnSpc>
                  <a:spcBef>
                    <a:spcPct val="50000"/>
                  </a:spcBef>
                </a:pPr>
                <a:r>
                  <a:rPr lang="en-US" altLang="zh-TW" sz="800" b="1">
                    <a:latin typeface="Times New Roman" charset="0"/>
                    <a:ea typeface="新細明體" charset="-120"/>
                  </a:rPr>
                  <a:t>                                                .</a:t>
                </a:r>
              </a:p>
              <a:p>
                <a:pPr algn="l" eaLnBrk="0" hangingPunct="0">
                  <a:lnSpc>
                    <a:spcPct val="50000"/>
                  </a:lnSpc>
                  <a:spcBef>
                    <a:spcPct val="50000"/>
                  </a:spcBef>
                </a:pPr>
                <a:r>
                  <a:rPr lang="en-US" altLang="zh-TW" sz="1400" b="1">
                    <a:latin typeface="Times New Roman" charset="0"/>
                    <a:ea typeface="新細明體" charset="-120"/>
                  </a:rPr>
                  <a:t>S4, Clark, 20, London, P5, Cam, Blue, 12, Paris, 400</a:t>
                </a:r>
              </a:p>
            </p:txBody>
          </p:sp>
        </p:grpSp>
        <p:sp>
          <p:nvSpPr>
            <p:cNvPr id="107" name="AutoShape 12"/>
            <p:cNvSpPr>
              <a:spLocks noChangeArrowheads="1"/>
            </p:cNvSpPr>
            <p:nvPr/>
          </p:nvSpPr>
          <p:spPr bwMode="auto">
            <a:xfrm rot="16200000" flipH="1">
              <a:off x="2833" y="1630"/>
              <a:ext cx="181" cy="244"/>
            </a:xfrm>
            <a:prstGeom prst="rightArrow">
              <a:avLst>
                <a:gd name="adj1" fmla="val 50000"/>
                <a:gd name="adj2" fmla="val 5000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8" name="Rectangle 13"/>
            <p:cNvSpPr>
              <a:spLocks noChangeArrowheads="1"/>
            </p:cNvSpPr>
            <p:nvPr/>
          </p:nvSpPr>
          <p:spPr bwMode="auto">
            <a:xfrm>
              <a:off x="3165" y="1616"/>
              <a:ext cx="1042" cy="2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spcBef>
                  <a:spcPct val="50000"/>
                </a:spcBef>
              </a:pPr>
              <a:r>
                <a:rPr lang="en-US" altLang="zh-TW" b="1">
                  <a:latin typeface="Times New Roman" charset="0"/>
                  <a:ea typeface="新細明體" charset="-120"/>
                </a:rPr>
                <a:t>Normalization</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7" y="4707749"/>
            <a:ext cx="34385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256" y="4622105"/>
            <a:ext cx="34385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7062" y="3427999"/>
            <a:ext cx="1658938"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52" y="3260692"/>
            <a:ext cx="4421309" cy="136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Rectangle 1046"/>
          <p:cNvSpPr>
            <a:spLocks noChangeArrowheads="1"/>
          </p:cNvSpPr>
          <p:nvPr/>
        </p:nvSpPr>
        <p:spPr bwMode="auto">
          <a:xfrm>
            <a:off x="5673744" y="3471377"/>
            <a:ext cx="23590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charset="-120"/>
              </a:rPr>
              <a:t>S#   SNAME    STATUS      CITY</a:t>
            </a:r>
          </a:p>
          <a:p>
            <a:pPr algn="l" eaLnBrk="0" hangingPunct="0"/>
            <a:r>
              <a:rPr lang="en-US" altLang="zh-TW" sz="1200" dirty="0">
                <a:latin typeface="Times New Roman" pitchFamily="18" charset="0"/>
                <a:ea typeface="新細明體" charset="-120"/>
              </a:rPr>
              <a:t>S1   Smith            20           London</a:t>
            </a:r>
          </a:p>
          <a:p>
            <a:pPr algn="l" eaLnBrk="0" hangingPunct="0"/>
            <a:r>
              <a:rPr lang="en-US" altLang="zh-TW" sz="1200" dirty="0">
                <a:latin typeface="Times New Roman" pitchFamily="18" charset="0"/>
                <a:ea typeface="新細明體" charset="-120"/>
              </a:rPr>
              <a:t>S2   Jones            10            Paris</a:t>
            </a:r>
          </a:p>
          <a:p>
            <a:pPr algn="l" eaLnBrk="0" hangingPunct="0"/>
            <a:r>
              <a:rPr lang="en-US" altLang="zh-TW" sz="1200" dirty="0">
                <a:latin typeface="Times New Roman" pitchFamily="18" charset="0"/>
                <a:ea typeface="新細明體" charset="-120"/>
              </a:rPr>
              <a:t>S3   Blake            30           Paris</a:t>
            </a:r>
          </a:p>
          <a:p>
            <a:pPr algn="l" eaLnBrk="0" hangingPunct="0"/>
            <a:r>
              <a:rPr lang="en-US" altLang="zh-TW" sz="1200" dirty="0">
                <a:latin typeface="Times New Roman" pitchFamily="18" charset="0"/>
                <a:ea typeface="新細明體" charset="-120"/>
              </a:rPr>
              <a:t>S4   Clark            20            London</a:t>
            </a:r>
          </a:p>
          <a:p>
            <a:pPr algn="l" eaLnBrk="0" latinLnBrk="1" hangingPunct="0"/>
            <a:endParaRPr lang="en-US" altLang="zh-TW" sz="1200" dirty="0">
              <a:latin typeface="Times New Roman" pitchFamily="18" charset="0"/>
              <a:ea typeface="新細明體" charset="-120"/>
            </a:endParaRPr>
          </a:p>
        </p:txBody>
      </p:sp>
      <p:grpSp>
        <p:nvGrpSpPr>
          <p:cNvPr id="2" name="群組 1"/>
          <p:cNvGrpSpPr/>
          <p:nvPr/>
        </p:nvGrpSpPr>
        <p:grpSpPr>
          <a:xfrm>
            <a:off x="5427681" y="3406289"/>
            <a:ext cx="2605088" cy="1006475"/>
            <a:chOff x="5427681" y="3406289"/>
            <a:chExt cx="2605088" cy="1006475"/>
          </a:xfrm>
        </p:grpSpPr>
        <p:sp>
          <p:nvSpPr>
            <p:cNvPr id="126" name="Rectangle 1047"/>
            <p:cNvSpPr>
              <a:spLocks noChangeArrowheads="1"/>
            </p:cNvSpPr>
            <p:nvPr/>
          </p:nvSpPr>
          <p:spPr bwMode="auto">
            <a:xfrm>
              <a:off x="5719781" y="3450739"/>
              <a:ext cx="2312988" cy="962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7" name="Line 1048"/>
            <p:cNvSpPr>
              <a:spLocks noChangeShapeType="1"/>
            </p:cNvSpPr>
            <p:nvPr/>
          </p:nvSpPr>
          <p:spPr bwMode="auto">
            <a:xfrm>
              <a:off x="5984894" y="3450739"/>
              <a:ext cx="0" cy="96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8" name="Line 1049"/>
            <p:cNvSpPr>
              <a:spLocks noChangeShapeType="1"/>
            </p:cNvSpPr>
            <p:nvPr/>
          </p:nvSpPr>
          <p:spPr bwMode="auto">
            <a:xfrm>
              <a:off x="6648469" y="3450739"/>
              <a:ext cx="0" cy="96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9" name="Line 1050"/>
            <p:cNvSpPr>
              <a:spLocks noChangeShapeType="1"/>
            </p:cNvSpPr>
            <p:nvPr/>
          </p:nvSpPr>
          <p:spPr bwMode="auto">
            <a:xfrm>
              <a:off x="7370782" y="3450739"/>
              <a:ext cx="0" cy="96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0" name="Line 1051"/>
            <p:cNvSpPr>
              <a:spLocks noChangeShapeType="1"/>
            </p:cNvSpPr>
            <p:nvPr/>
          </p:nvSpPr>
          <p:spPr bwMode="auto">
            <a:xfrm>
              <a:off x="5715019" y="3680927"/>
              <a:ext cx="2312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1" name="Line 1052"/>
            <p:cNvSpPr>
              <a:spLocks noChangeShapeType="1"/>
            </p:cNvSpPr>
            <p:nvPr/>
          </p:nvSpPr>
          <p:spPr bwMode="auto">
            <a:xfrm>
              <a:off x="5715019" y="3855552"/>
              <a:ext cx="2312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2" name="Line 1053"/>
            <p:cNvSpPr>
              <a:spLocks noChangeShapeType="1"/>
            </p:cNvSpPr>
            <p:nvPr/>
          </p:nvSpPr>
          <p:spPr bwMode="auto">
            <a:xfrm>
              <a:off x="5715019" y="4031764"/>
              <a:ext cx="2312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3" name="Line 1054"/>
            <p:cNvSpPr>
              <a:spLocks noChangeShapeType="1"/>
            </p:cNvSpPr>
            <p:nvPr/>
          </p:nvSpPr>
          <p:spPr bwMode="auto">
            <a:xfrm>
              <a:off x="5715019" y="4222264"/>
              <a:ext cx="2312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4" name="Line 1055"/>
            <p:cNvSpPr>
              <a:spLocks noChangeShapeType="1"/>
            </p:cNvSpPr>
            <p:nvPr/>
          </p:nvSpPr>
          <p:spPr bwMode="auto">
            <a:xfrm>
              <a:off x="5715019" y="4412764"/>
              <a:ext cx="2312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4" name="Rectangle 1056"/>
            <p:cNvSpPr>
              <a:spLocks noChangeArrowheads="1"/>
            </p:cNvSpPr>
            <p:nvPr/>
          </p:nvSpPr>
          <p:spPr bwMode="auto">
            <a:xfrm>
              <a:off x="5427681" y="3406289"/>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charset="-120"/>
                </a:rPr>
                <a:t>S</a:t>
              </a:r>
            </a:p>
          </p:txBody>
        </p:sp>
      </p:grpSp>
      <p:sp>
        <p:nvSpPr>
          <p:cNvPr id="3" name="文字方塊 2"/>
          <p:cNvSpPr txBox="1"/>
          <p:nvPr/>
        </p:nvSpPr>
        <p:spPr>
          <a:xfrm>
            <a:off x="4555751" y="2944086"/>
            <a:ext cx="873958" cy="1446550"/>
          </a:xfrm>
          <a:prstGeom prst="rect">
            <a:avLst/>
          </a:prstGeom>
          <a:noFill/>
        </p:spPr>
        <p:txBody>
          <a:bodyPr wrap="none" rtlCol="0">
            <a:spAutoFit/>
          </a:bodyPr>
          <a:lstStyle/>
          <a:p>
            <a:r>
              <a:rPr lang="en-US" altLang="zh-TW" sz="8800" b="1" dirty="0" smtClean="0">
                <a:solidFill>
                  <a:srgbClr val="FF0000"/>
                </a:solidFill>
              </a:rPr>
              <a:t>?</a:t>
            </a:r>
            <a:endParaRPr lang="zh-TW" altLang="en-US" sz="8800" b="1" dirty="0">
              <a:solidFill>
                <a:srgbClr val="FF0000"/>
              </a:solidFill>
            </a:endParaRPr>
          </a:p>
        </p:txBody>
      </p:sp>
      <p:sp>
        <p:nvSpPr>
          <p:cNvPr id="4" name="頁尾版面配置區 3"/>
          <p:cNvSpPr>
            <a:spLocks noGrp="1"/>
          </p:cNvSpPr>
          <p:nvPr>
            <p:ph type="ftr" sz="quarter" idx="10"/>
          </p:nvPr>
        </p:nvSpPr>
        <p:spPr/>
        <p:txBody>
          <a:bodyPr/>
          <a:lstStyle/>
          <a:p>
            <a:r>
              <a:rPr lang="en-US" altLang="zh-TW" dirty="0" smtClean="0"/>
              <a:t>Unit 7   Normalization</a:t>
            </a:r>
          </a:p>
        </p:txBody>
      </p:sp>
      <p:sp>
        <p:nvSpPr>
          <p:cNvPr id="5" name="投影片編號版面配置區 4"/>
          <p:cNvSpPr>
            <a:spLocks noGrp="1"/>
          </p:cNvSpPr>
          <p:nvPr>
            <p:ph type="sldNum" sz="quarter" idx="11"/>
          </p:nvPr>
        </p:nvSpPr>
        <p:spPr/>
        <p:txBody>
          <a:bodyPr/>
          <a:lstStyle/>
          <a:p>
            <a:r>
              <a:rPr lang="en-US" altLang="zh-TW" smtClean="0"/>
              <a:t>7-</a:t>
            </a:r>
            <a:fld id="{084BFBEF-DDC4-418E-BE81-DB2B5BD67F2A}" type="slidenum">
              <a:rPr lang="en-US" altLang="zh-TW" smtClean="0"/>
              <a:pPr/>
              <a:t>8</a:t>
            </a:fld>
            <a:endParaRPr lang="en-US" altLang="zh-TW"/>
          </a:p>
        </p:txBody>
      </p:sp>
      <p:sp>
        <p:nvSpPr>
          <p:cNvPr id="6" name="文字方塊 5"/>
          <p:cNvSpPr txBox="1"/>
          <p:nvPr/>
        </p:nvSpPr>
        <p:spPr>
          <a:xfrm>
            <a:off x="211852" y="2972106"/>
            <a:ext cx="545342" cy="307777"/>
          </a:xfrm>
          <a:prstGeom prst="rect">
            <a:avLst/>
          </a:prstGeom>
          <a:noFill/>
        </p:spPr>
        <p:txBody>
          <a:bodyPr wrap="none" rtlCol="0">
            <a:spAutoFit/>
          </a:bodyPr>
          <a:lstStyle/>
          <a:p>
            <a:r>
              <a:rPr lang="en-US" altLang="zh-TW" sz="1400" dirty="0" smtClean="0"/>
              <a:t>SSP</a:t>
            </a:r>
            <a:endParaRPr lang="zh-TW" altLang="en-US" sz="1400" dirty="0"/>
          </a:p>
        </p:txBody>
      </p:sp>
    </p:spTree>
    <p:extLst>
      <p:ext uri="{BB962C8B-B14F-4D97-AF65-F5344CB8AC3E}">
        <p14:creationId xmlns:p14="http://schemas.microsoft.com/office/powerpoint/2010/main" val="384168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投影片編號版面配置區 4"/>
          <p:cNvSpPr>
            <a:spLocks noGrp="1"/>
          </p:cNvSpPr>
          <p:nvPr>
            <p:ph type="sldNum" sz="quarter" idx="11"/>
          </p:nvPr>
        </p:nvSpPr>
        <p:spPr/>
        <p:txBody>
          <a:bodyPr/>
          <a:lstStyle/>
          <a:p>
            <a:r>
              <a:rPr lang="en-US" altLang="zh-TW"/>
              <a:t>7-</a:t>
            </a:r>
            <a:fld id="{09E12C14-22CD-46D7-9075-9B023F34003F}" type="slidenum">
              <a:rPr lang="en-US" altLang="zh-TW"/>
              <a:pPr/>
              <a:t>9</a:t>
            </a:fld>
            <a:endParaRPr lang="en-US" altLang="zh-TW"/>
          </a:p>
        </p:txBody>
      </p:sp>
      <p:sp>
        <p:nvSpPr>
          <p:cNvPr id="28674" name="Rectangle 2"/>
          <p:cNvSpPr>
            <a:spLocks noGrp="1" noChangeArrowheads="1"/>
          </p:cNvSpPr>
          <p:nvPr>
            <p:ph type="title"/>
          </p:nvPr>
        </p:nvSpPr>
        <p:spPr/>
        <p:txBody>
          <a:bodyPr/>
          <a:lstStyle/>
          <a:p>
            <a:r>
              <a:rPr lang="en-US" altLang="zh-TW"/>
              <a:t>Normal Forms </a:t>
            </a:r>
          </a:p>
        </p:txBody>
      </p:sp>
      <p:sp>
        <p:nvSpPr>
          <p:cNvPr id="28675" name="Rectangle 3"/>
          <p:cNvSpPr>
            <a:spLocks noGrp="1" noChangeArrowheads="1"/>
          </p:cNvSpPr>
          <p:nvPr>
            <p:ph type="body" idx="1"/>
          </p:nvPr>
        </p:nvSpPr>
        <p:spPr>
          <a:xfrm>
            <a:off x="1281113" y="1268413"/>
            <a:ext cx="7488237" cy="4751387"/>
          </a:xfrm>
        </p:spPr>
        <p:txBody>
          <a:bodyPr/>
          <a:lstStyle/>
          <a:p>
            <a:pPr lvl="1"/>
            <a:r>
              <a:rPr lang="en-US" altLang="zh-TW" sz="2000"/>
              <a:t>A relation is said to be in a particular </a:t>
            </a:r>
            <a:r>
              <a:rPr lang="en-US" altLang="zh-TW" sz="2000" b="1"/>
              <a:t>normal form</a:t>
            </a:r>
            <a:r>
              <a:rPr lang="en-US" altLang="zh-TW" sz="2000"/>
              <a:t> if it satisfies a certain set of constraints.</a:t>
            </a:r>
          </a:p>
          <a:p>
            <a:pPr lvl="1">
              <a:buFont typeface="Wingdings" pitchFamily="2" charset="2"/>
              <a:buNone/>
            </a:pPr>
            <a:r>
              <a:rPr lang="en-US" altLang="zh-TW" sz="2000"/>
              <a:t>&lt;e.g.&gt; </a:t>
            </a:r>
            <a:r>
              <a:rPr lang="en-US" altLang="zh-TW" sz="2000" b="1"/>
              <a:t>1NF</a:t>
            </a:r>
            <a:r>
              <a:rPr lang="en-US" altLang="zh-TW" sz="2000"/>
              <a:t>: A relation is in </a:t>
            </a:r>
            <a:r>
              <a:rPr lang="en-US" altLang="zh-TW" sz="2000" b="1"/>
              <a:t>First Normal Form</a:t>
            </a:r>
            <a:r>
              <a:rPr lang="en-US" altLang="zh-TW" sz="2000"/>
              <a:t> (1NF) iff it </a:t>
            </a:r>
            <a:br>
              <a:rPr lang="en-US" altLang="zh-TW" sz="2000"/>
            </a:br>
            <a:r>
              <a:rPr lang="en-US" altLang="zh-TW" sz="2000"/>
              <a:t>                 contains </a:t>
            </a:r>
            <a:r>
              <a:rPr lang="en-US" altLang="zh-TW" sz="2000" u="sng"/>
              <a:t>only atomic values</a:t>
            </a:r>
            <a:r>
              <a:rPr lang="en-US" altLang="zh-TW" sz="2000"/>
              <a:t>. </a:t>
            </a:r>
          </a:p>
          <a:p>
            <a:endParaRPr lang="en-US" altLang="zh-TW" sz="2000"/>
          </a:p>
        </p:txBody>
      </p:sp>
      <p:grpSp>
        <p:nvGrpSpPr>
          <p:cNvPr id="28676" name="Group 4"/>
          <p:cNvGrpSpPr>
            <a:grpSpLocks/>
          </p:cNvGrpSpPr>
          <p:nvPr/>
        </p:nvGrpSpPr>
        <p:grpSpPr bwMode="auto">
          <a:xfrm>
            <a:off x="2360613" y="2924175"/>
            <a:ext cx="5592762" cy="3117850"/>
            <a:chOff x="560" y="3317"/>
            <a:chExt cx="3523" cy="1964"/>
          </a:xfrm>
        </p:grpSpPr>
        <p:sp>
          <p:nvSpPr>
            <p:cNvPr id="28677" name="Rectangle 5"/>
            <p:cNvSpPr>
              <a:spLocks noChangeArrowheads="1"/>
            </p:cNvSpPr>
            <p:nvPr/>
          </p:nvSpPr>
          <p:spPr bwMode="auto">
            <a:xfrm>
              <a:off x="560" y="3317"/>
              <a:ext cx="3523"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70000"/>
                </a:lnSpc>
              </a:pPr>
              <a:r>
                <a:rPr lang="en-US" altLang="zh-TW" sz="2000">
                  <a:latin typeface="Times New Roman" charset="0"/>
                  <a:ea typeface="新細明體" charset="-120"/>
                </a:rPr>
                <a:t>universe of relations (normalized and un-normalized)</a:t>
              </a:r>
            </a:p>
          </p:txBody>
        </p:sp>
        <p:sp>
          <p:nvSpPr>
            <p:cNvPr id="28678" name="Rectangle 6"/>
            <p:cNvSpPr>
              <a:spLocks noChangeArrowheads="1"/>
            </p:cNvSpPr>
            <p:nvPr/>
          </p:nvSpPr>
          <p:spPr bwMode="auto">
            <a:xfrm>
              <a:off x="815" y="3586"/>
              <a:ext cx="1987"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80000"/>
                </a:lnSpc>
              </a:pPr>
              <a:r>
                <a:rPr lang="en-US" altLang="zh-TW" sz="1600">
                  <a:latin typeface="Times New Roman" charset="0"/>
                  <a:ea typeface="新細明體" charset="-120"/>
                </a:rPr>
                <a:t>1NF relations (normalized relations)</a:t>
              </a:r>
            </a:p>
          </p:txBody>
        </p:sp>
        <p:sp>
          <p:nvSpPr>
            <p:cNvPr id="28679" name="Rectangle 7"/>
            <p:cNvSpPr>
              <a:spLocks noChangeArrowheads="1"/>
            </p:cNvSpPr>
            <p:nvPr/>
          </p:nvSpPr>
          <p:spPr bwMode="auto">
            <a:xfrm>
              <a:off x="1026" y="3812"/>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2NF relations</a:t>
              </a:r>
            </a:p>
          </p:txBody>
        </p:sp>
        <p:sp>
          <p:nvSpPr>
            <p:cNvPr id="28680" name="Rectangle 8"/>
            <p:cNvSpPr>
              <a:spLocks noChangeArrowheads="1"/>
            </p:cNvSpPr>
            <p:nvPr/>
          </p:nvSpPr>
          <p:spPr bwMode="auto">
            <a:xfrm>
              <a:off x="1129" y="4030"/>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3NF relations</a:t>
              </a:r>
            </a:p>
          </p:txBody>
        </p:sp>
        <p:sp>
          <p:nvSpPr>
            <p:cNvPr id="28681" name="Rectangle 9"/>
            <p:cNvSpPr>
              <a:spLocks noChangeArrowheads="1"/>
            </p:cNvSpPr>
            <p:nvPr/>
          </p:nvSpPr>
          <p:spPr bwMode="auto">
            <a:xfrm>
              <a:off x="1370" y="4400"/>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4NF relations</a:t>
              </a:r>
            </a:p>
          </p:txBody>
        </p:sp>
        <p:sp>
          <p:nvSpPr>
            <p:cNvPr id="28682" name="Rectangle 10"/>
            <p:cNvSpPr>
              <a:spLocks noChangeArrowheads="1"/>
            </p:cNvSpPr>
            <p:nvPr/>
          </p:nvSpPr>
          <p:spPr bwMode="auto">
            <a:xfrm>
              <a:off x="1250" y="4229"/>
              <a:ext cx="92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BCNF relations</a:t>
              </a:r>
            </a:p>
          </p:txBody>
        </p:sp>
        <p:sp>
          <p:nvSpPr>
            <p:cNvPr id="28683" name="Rectangle 11"/>
            <p:cNvSpPr>
              <a:spLocks noChangeArrowheads="1"/>
            </p:cNvSpPr>
            <p:nvPr/>
          </p:nvSpPr>
          <p:spPr bwMode="auto">
            <a:xfrm>
              <a:off x="1504" y="4578"/>
              <a:ext cx="81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600">
                  <a:latin typeface="Times New Roman" charset="0"/>
                  <a:ea typeface="新細明體" charset="-120"/>
                </a:rPr>
                <a:t>5NF relations</a:t>
              </a:r>
            </a:p>
          </p:txBody>
        </p:sp>
        <p:sp>
          <p:nvSpPr>
            <p:cNvPr id="28684" name="Rectangle 12"/>
            <p:cNvSpPr>
              <a:spLocks noChangeArrowheads="1"/>
            </p:cNvSpPr>
            <p:nvPr/>
          </p:nvSpPr>
          <p:spPr bwMode="auto">
            <a:xfrm>
              <a:off x="605" y="3510"/>
              <a:ext cx="3319" cy="17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5" name="Rectangle 13"/>
            <p:cNvSpPr>
              <a:spLocks noChangeArrowheads="1"/>
            </p:cNvSpPr>
            <p:nvPr/>
          </p:nvSpPr>
          <p:spPr bwMode="auto">
            <a:xfrm>
              <a:off x="880" y="3753"/>
              <a:ext cx="2815" cy="14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6" name="Rectangle 14"/>
            <p:cNvSpPr>
              <a:spLocks noChangeArrowheads="1"/>
            </p:cNvSpPr>
            <p:nvPr/>
          </p:nvSpPr>
          <p:spPr bwMode="auto">
            <a:xfrm>
              <a:off x="1088" y="3983"/>
              <a:ext cx="2426" cy="11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7" name="Rectangle 15"/>
            <p:cNvSpPr>
              <a:spLocks noChangeArrowheads="1"/>
            </p:cNvSpPr>
            <p:nvPr/>
          </p:nvSpPr>
          <p:spPr bwMode="auto">
            <a:xfrm>
              <a:off x="1197" y="4207"/>
              <a:ext cx="2195" cy="8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8" name="Rectangle 16"/>
            <p:cNvSpPr>
              <a:spLocks noChangeArrowheads="1"/>
            </p:cNvSpPr>
            <p:nvPr/>
          </p:nvSpPr>
          <p:spPr bwMode="auto">
            <a:xfrm>
              <a:off x="1312" y="4394"/>
              <a:ext cx="2001" cy="6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9" name="Rectangle 17"/>
            <p:cNvSpPr>
              <a:spLocks noChangeArrowheads="1"/>
            </p:cNvSpPr>
            <p:nvPr/>
          </p:nvSpPr>
          <p:spPr bwMode="auto">
            <a:xfrm>
              <a:off x="1456" y="4567"/>
              <a:ext cx="1720" cy="37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90" name="Rectangle 18"/>
            <p:cNvSpPr>
              <a:spLocks noChangeArrowheads="1"/>
            </p:cNvSpPr>
            <p:nvPr/>
          </p:nvSpPr>
          <p:spPr bwMode="auto">
            <a:xfrm>
              <a:off x="1643" y="4740"/>
              <a:ext cx="1368" cy="15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2" name="頁尾版面配置區 3"/>
          <p:cNvSpPr>
            <a:spLocks noGrp="1"/>
          </p:cNvSpPr>
          <p:nvPr>
            <p:ph type="ftr" sz="quarter" idx="10"/>
          </p:nvPr>
        </p:nvSpPr>
        <p:spPr>
          <a:xfrm>
            <a:off x="3368824" y="6212160"/>
            <a:ext cx="3136900" cy="457200"/>
          </a:xfrm>
        </p:spPr>
        <p:txBody>
          <a:bodyPr/>
          <a:lstStyle/>
          <a:p>
            <a:r>
              <a:rPr lang="en-US" altLang="zh-TW" dirty="0" smtClean="0"/>
              <a:t>Unit 7   Normalization</a:t>
            </a:r>
          </a:p>
        </p:txBody>
      </p:sp>
    </p:spTree>
    <p:extLst>
      <p:ext uri="{BB962C8B-B14F-4D97-AF65-F5344CB8AC3E}">
        <p14:creationId xmlns:p14="http://schemas.microsoft.com/office/powerpoint/2010/main" val="1278692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cUnit 1">
  <a:themeElements>
    <a:clrScheme name="">
      <a:dk1>
        <a:srgbClr val="000000"/>
      </a:dk1>
      <a:lt1>
        <a:srgbClr val="FFFFFF"/>
      </a:lt1>
      <a:dk2>
        <a:srgbClr val="000000"/>
      </a:dk2>
      <a:lt2>
        <a:srgbClr val="808080"/>
      </a:lt2>
      <a:accent1>
        <a:srgbClr val="000000"/>
      </a:accent1>
      <a:accent2>
        <a:srgbClr val="000000"/>
      </a:accent2>
      <a:accent3>
        <a:srgbClr val="FFFFFF"/>
      </a:accent3>
      <a:accent4>
        <a:srgbClr val="000000"/>
      </a:accent4>
      <a:accent5>
        <a:srgbClr val="AAAAAA"/>
      </a:accent5>
      <a:accent6>
        <a:srgbClr val="000000"/>
      </a:accent6>
      <a:hlink>
        <a:srgbClr val="000000"/>
      </a:hlink>
      <a:folHlink>
        <a:srgbClr val="C80000"/>
      </a:folHlink>
    </a:clrScheme>
    <a:fontScheme name="cpcUnit 1">
      <a:majorFont>
        <a:latin typeface="Times New Roman"/>
        <a:ea typeface="華康行書體(P)"/>
        <a:cs typeface=""/>
      </a:majorFont>
      <a:minorFont>
        <a:latin typeface="Times New Roman"/>
        <a:ea typeface="華康行書體(P)"/>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cpcUnit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pcUnit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pcUnit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pcUnit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pcUnit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pcUnit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pcUnit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I:\dbms(new)\cpcUnit 1.pot</Template>
  <TotalTime>2063</TotalTime>
  <Words>3728</Words>
  <Application>Microsoft Office PowerPoint</Application>
  <PresentationFormat>A4 紙張 (210x297 公釐)</PresentationFormat>
  <Paragraphs>832</Paragraphs>
  <Slides>37</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37</vt:i4>
      </vt:variant>
    </vt:vector>
  </HeadingPairs>
  <TitlesOfParts>
    <vt:vector size="48" baseType="lpstr">
      <vt:lpstr>Arial Unicode MS</vt:lpstr>
      <vt:lpstr>Monotype Sorts</vt:lpstr>
      <vt:lpstr>華康行書體(P)</vt:lpstr>
      <vt:lpstr>新細明體</vt:lpstr>
      <vt:lpstr>標楷體</vt:lpstr>
      <vt:lpstr>Arial</vt:lpstr>
      <vt:lpstr>Symbol</vt:lpstr>
      <vt:lpstr>Tahoma</vt:lpstr>
      <vt:lpstr>Times New Roman</vt:lpstr>
      <vt:lpstr>Wingdings</vt:lpstr>
      <vt:lpstr>cpcUnit 1</vt:lpstr>
      <vt:lpstr>PowerPoint 簡報</vt:lpstr>
      <vt:lpstr>PART II: 資料庫設計 (Database Design)</vt:lpstr>
      <vt:lpstr>Real-world vs. E-R Model vs. Tables</vt:lpstr>
      <vt:lpstr>Contents</vt:lpstr>
      <vt:lpstr>7.1  Introduction</vt:lpstr>
      <vt:lpstr>Logical Database Design</vt:lpstr>
      <vt:lpstr>Problem of Normalization</vt:lpstr>
      <vt:lpstr>Supplier-and-Parts Database</vt:lpstr>
      <vt:lpstr>Normal Forms </vt:lpstr>
      <vt:lpstr>7.2  Functional Dependency</vt:lpstr>
      <vt:lpstr>Functional Dependency</vt:lpstr>
      <vt:lpstr>Functional Dependency (cont.)</vt:lpstr>
      <vt:lpstr>Functional Dependency (cont.)</vt:lpstr>
      <vt:lpstr>Fully Functional Dependency (FFD)</vt:lpstr>
      <vt:lpstr>Fully Functional Dependency (cont.)</vt:lpstr>
      <vt:lpstr>7.3  First Normal Form (1NF)</vt:lpstr>
      <vt:lpstr>Normal Forms: 1NF</vt:lpstr>
      <vt:lpstr>1NF Problem: Update Anomalies!</vt:lpstr>
      <vt:lpstr>1NF Problem: Update Anomalies! (cont.)</vt:lpstr>
      <vt:lpstr>7.4  Second Normal Form (2NF)</vt:lpstr>
      <vt:lpstr>Normal Form: 2NF</vt:lpstr>
      <vt:lpstr>Normal Form: 2NF (cont.)</vt:lpstr>
      <vt:lpstr>Normal Form: 2NF (cont.)</vt:lpstr>
      <vt:lpstr>Problem: Update Anomalies in SECOND!</vt:lpstr>
      <vt:lpstr>7.5  Third Normal Form (3NF)</vt:lpstr>
      <vt:lpstr>Normal Forms: 3NF</vt:lpstr>
      <vt:lpstr>Normal Forms: 3NF (cont.)</vt:lpstr>
      <vt:lpstr>Normal Forms: 3NF (cont.)</vt:lpstr>
      <vt:lpstr>Normal Forms: 3NF (cont.)</vt:lpstr>
      <vt:lpstr>7.6  Good and Bad Decomposition</vt:lpstr>
      <vt:lpstr>Good and Bad Decomposition</vt:lpstr>
      <vt:lpstr>Good and Bad Decomposition (cont.)</vt:lpstr>
      <vt:lpstr>Good and Bad Decomposition (cont.)</vt:lpstr>
      <vt:lpstr>Normal Forms</vt:lpstr>
      <vt:lpstr>Unit 18 More on Normalization </vt:lpstr>
      <vt:lpstr>EX.part2.2: Tables and SQL</vt:lpstr>
      <vt:lpstr>PowerPoint 簡報</vt:lpstr>
    </vt:vector>
  </TitlesOfParts>
  <Company>dblab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db147</dc:creator>
  <cp:lastModifiedBy>Range Wang王梵維</cp:lastModifiedBy>
  <cp:revision>148</cp:revision>
  <dcterms:created xsi:type="dcterms:W3CDTF">2003-10-18T13:01:35Z</dcterms:created>
  <dcterms:modified xsi:type="dcterms:W3CDTF">2013-09-28T14:45:33Z</dcterms:modified>
</cp:coreProperties>
</file>