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3"/>
  </p:notesMasterIdLst>
  <p:sldIdLst>
    <p:sldId id="258" r:id="rId2"/>
    <p:sldId id="270" r:id="rId3"/>
    <p:sldId id="348" r:id="rId4"/>
    <p:sldId id="347" r:id="rId5"/>
    <p:sldId id="346" r:id="rId6"/>
    <p:sldId id="345" r:id="rId7"/>
    <p:sldId id="344" r:id="rId8"/>
    <p:sldId id="349" r:id="rId9"/>
    <p:sldId id="343" r:id="rId10"/>
    <p:sldId id="342" r:id="rId11"/>
    <p:sldId id="341" r:id="rId12"/>
    <p:sldId id="350" r:id="rId13"/>
    <p:sldId id="340" r:id="rId14"/>
    <p:sldId id="339" r:id="rId15"/>
    <p:sldId id="338" r:id="rId16"/>
    <p:sldId id="337" r:id="rId17"/>
    <p:sldId id="336" r:id="rId18"/>
    <p:sldId id="335" r:id="rId19"/>
    <p:sldId id="334" r:id="rId20"/>
    <p:sldId id="333" r:id="rId21"/>
    <p:sldId id="332" r:id="rId22"/>
  </p:sldIdLst>
  <p:sldSz cx="99044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94" autoAdjust="0"/>
    <p:restoredTop sz="72477" autoAdjust="0"/>
  </p:normalViewPr>
  <p:slideViewPr>
    <p:cSldViewPr>
      <p:cViewPr varScale="1">
        <p:scale>
          <a:sx n="72" d="100"/>
          <a:sy n="72" d="100"/>
        </p:scale>
        <p:origin x="-124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04E6-BB5F-44D0-BA19-DFCA81FB7349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7D53-EE72-4514-BD43-2E53D3316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2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9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7D53-EE72-4514-BD43-2E53D3316E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7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9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7D53-EE72-4514-BD43-2E53D3316E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831" y="1981200"/>
            <a:ext cx="8418751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831" y="6248400"/>
            <a:ext cx="206341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008" y="6248400"/>
            <a:ext cx="3136397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42831" y="3657600"/>
            <a:ext cx="841875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68E98FC2-1A04-4104-9595-3127348B14A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14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1968" y="381000"/>
            <a:ext cx="2269761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684" y="381000"/>
            <a:ext cx="664421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F65A3C4F-BAEA-4513-84BE-DE4C3F8D0BE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368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612CDAEE-491D-41E0-BA1D-EE556CBBEE7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976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797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033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684" y="1371600"/>
            <a:ext cx="4456986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4743" y="1371600"/>
            <a:ext cx="4456986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569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30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79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80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42D740F7-63EB-496D-8115-2C41127EC5D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4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B9503BDB-BCEA-4011-8D04-16D50485357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23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7904" y="381000"/>
            <a:ext cx="817114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84" y="1371600"/>
            <a:ext cx="907904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0111" y="6248400"/>
            <a:ext cx="31363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412684" y="1230313"/>
            <a:ext cx="9079045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412684" y="6172200"/>
            <a:ext cx="9161582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8310" y="6248400"/>
            <a:ext cx="20634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pitchFamily="18" charset="-120"/>
              </a:defRPr>
            </a:lvl1pPr>
          </a:lstStyle>
          <a:p>
            <a:r>
              <a:rPr lang="en-US" altLang="zh-TW" smtClean="0"/>
              <a:t>8-</a:t>
            </a:r>
            <a:fld id="{612CDAEE-491D-41E0-BA1D-EE556CBBEE7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19563" y="6286500"/>
            <a:ext cx="320173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>
                <a:latin typeface="Times New Roman" pitchFamily="18" charset="0"/>
              </a:rPr>
              <a:t>Wei-Pang Yang, Information Management, NDHU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96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10%"/>
          <p:cNvSpPr>
            <a:spLocks noChangeArrowheads="1"/>
          </p:cNvSpPr>
          <p:nvPr/>
        </p:nvSpPr>
        <p:spPr bwMode="auto">
          <a:xfrm>
            <a:off x="396812" y="914400"/>
            <a:ext cx="9177455" cy="304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zh-TW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2684" y="1371600"/>
            <a:ext cx="9079045" cy="20574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  <a:ea typeface="新細明體" pitchFamily="18" charset="-120"/>
              </a:rPr>
              <a:t>Unit  </a:t>
            </a:r>
            <a:r>
              <a:rPr lang="en-US" altLang="zh-TW" sz="4400" dirty="0" smtClean="0">
                <a:solidFill>
                  <a:schemeClr val="tx1"/>
                </a:solidFill>
                <a:ea typeface="新細明體" pitchFamily="18" charset="-120"/>
              </a:rPr>
              <a:t>8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6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16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  <a:ea typeface="新細明體" pitchFamily="18" charset="-120"/>
              </a:rPr>
              <a:t>User Interface</a:t>
            </a:r>
            <a:endParaRPr lang="en-US" altLang="zh-TW" sz="48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8-</a:t>
            </a:r>
            <a:fld id="{E88F1446-B874-44B9-9BCA-4E00BA2828F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連接資料庫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1192848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輸入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連線名稱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MySQL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伺服器</a:t>
            </a:r>
            <a:r>
              <a:rPr lang="zh-TW" altLang="en-US" sz="1800" dirty="0">
                <a:latin typeface="+mn-ea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使用者名稱</a:t>
            </a:r>
            <a:r>
              <a:rPr lang="zh-TW" altLang="en-US" sz="1800" dirty="0">
                <a:latin typeface="+mn-ea"/>
              </a:rPr>
              <a:t>及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密碼 </a:t>
            </a:r>
            <a:r>
              <a:rPr lang="en-US" altLang="zh-TW" sz="1800" dirty="0">
                <a:latin typeface="+mn-ea"/>
              </a:rPr>
              <a:t>(</a:t>
            </a:r>
            <a:r>
              <a:rPr lang="zh-TW" altLang="en-US" sz="1800" dirty="0">
                <a:latin typeface="+mn-ea"/>
              </a:rPr>
              <a:t> 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這裡的使用者名稱跟密碼是</a:t>
            </a:r>
            <a:r>
              <a:rPr lang="en-US" altLang="zh-TW" sz="1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phpMyAdmin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預設 </a:t>
            </a:r>
            <a:r>
              <a:rPr lang="en-US" altLang="zh-TW" sz="1800" dirty="0" smtClean="0">
                <a:latin typeface="+mn-ea"/>
              </a:rPr>
              <a:t>)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選擇事先增好的資料庫後按下</a:t>
            </a:r>
            <a:r>
              <a:rPr lang="zh-TW" altLang="en-US" sz="1800" dirty="0" smtClean="0"/>
              <a:t>確定</a:t>
            </a: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" y="3050228"/>
            <a:ext cx="4344007" cy="2200582"/>
          </a:xfrm>
          <a:prstGeom prst="rect">
            <a:avLst/>
          </a:prstGeom>
        </p:spPr>
      </p:pic>
      <p:pic>
        <p:nvPicPr>
          <p:cNvPr id="10" name="Picture 2" descr="C:\Users\hao\Desktop\sharecourse\connection database\選擇資料庫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10" y="3012122"/>
            <a:ext cx="4153480" cy="22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連接資料庫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查看</a:t>
            </a:r>
            <a:r>
              <a:rPr lang="zh-TW" altLang="en-US" sz="1800" dirty="0">
                <a:solidFill>
                  <a:srgbClr val="FF0000"/>
                </a:solidFill>
              </a:rPr>
              <a:t>資料庫面板</a:t>
            </a:r>
            <a:r>
              <a:rPr lang="zh-TW" altLang="en-US" sz="1800" dirty="0"/>
              <a:t>是否已經連接</a:t>
            </a:r>
            <a:r>
              <a:rPr lang="zh-TW" altLang="en-US" sz="1800" dirty="0" smtClean="0"/>
              <a:t>完成</a:t>
            </a:r>
            <a:endParaRPr lang="zh-TW" altLang="en-US" sz="1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10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8" y="2924944"/>
            <a:ext cx="4350894" cy="2349682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介面設計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10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780928"/>
            <a:ext cx="4661583" cy="2582271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插入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(I)</a:t>
            </a:r>
            <a:r>
              <a:rPr lang="zh-TW" altLang="en-US" sz="1800" dirty="0">
                <a:latin typeface="+mn-ea"/>
              </a:rPr>
              <a:t>新增一個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表單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(F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br>
              <a:rPr lang="en-US" altLang="zh-TW" sz="1800" dirty="0" smtClean="0">
                <a:solidFill>
                  <a:srgbClr val="FF0000"/>
                </a:solidFill>
                <a:latin typeface="+mn-ea"/>
              </a:rPr>
            </a:b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 smtClean="0"/>
              <a:t>在下方</a:t>
            </a:r>
            <a:r>
              <a:rPr lang="zh-TW" altLang="en-US" sz="1800" dirty="0" smtClean="0">
                <a:solidFill>
                  <a:srgbClr val="FF0000"/>
                </a:solidFill>
              </a:rPr>
              <a:t>屬性</a:t>
            </a:r>
            <a:r>
              <a:rPr lang="zh-TW" altLang="en-US" sz="1800" dirty="0" smtClean="0"/>
              <a:t>面板的</a:t>
            </a:r>
            <a:r>
              <a:rPr lang="zh-TW" altLang="en-US" sz="1800" dirty="0" smtClean="0">
                <a:solidFill>
                  <a:srgbClr val="FF0000"/>
                </a:solidFill>
              </a:rPr>
              <a:t>動作欄位</a:t>
            </a:r>
            <a:r>
              <a:rPr lang="zh-TW" altLang="en-US" sz="1800" dirty="0" smtClean="0"/>
              <a:t>輸入你的</a:t>
            </a:r>
            <a:r>
              <a:rPr lang="zh-TW" altLang="en-US" sz="1800" dirty="0" smtClean="0">
                <a:solidFill>
                  <a:srgbClr val="FF0000"/>
                </a:solidFill>
              </a:rPr>
              <a:t>網頁名稱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14" name="矩形 13"/>
          <p:cNvSpPr/>
          <p:nvPr/>
        </p:nvSpPr>
        <p:spPr bwMode="auto">
          <a:xfrm>
            <a:off x="5024214" y="2953867"/>
            <a:ext cx="637446" cy="13223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pic>
        <p:nvPicPr>
          <p:cNvPr id="18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" y="2780928"/>
            <a:ext cx="4850952" cy="2495253"/>
          </a:xfrm>
        </p:spPr>
      </p:pic>
    </p:spTree>
    <p:extLst>
      <p:ext uri="{BB962C8B-B14F-4D97-AF65-F5344CB8AC3E}">
        <p14:creationId xmlns:p14="http://schemas.microsoft.com/office/powerpoint/2010/main" val="4150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 smtClean="0">
                <a:latin typeface="+mn-ea"/>
              </a:rPr>
              <a:t>按下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插入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(I)</a:t>
            </a:r>
            <a:r>
              <a:rPr lang="zh-TW" altLang="en-US" sz="1800" dirty="0" smtClean="0">
                <a:latin typeface="+mn-ea"/>
              </a:rPr>
              <a:t>新增一個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選取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清單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選單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)(S)</a:t>
            </a:r>
            <a:br>
              <a:rPr lang="en-US" altLang="zh-TW" sz="1800" dirty="0" smtClean="0">
                <a:solidFill>
                  <a:srgbClr val="FF0000"/>
                </a:solidFill>
                <a:latin typeface="+mn-ea"/>
              </a:rPr>
            </a:b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 smtClean="0">
                <a:latin typeface="+mn-ea"/>
              </a:rPr>
              <a:t>將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選單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zh-TW" altLang="en-US" sz="1800" dirty="0" smtClean="0">
                <a:latin typeface="+mn-ea"/>
              </a:rPr>
              <a:t>設為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資料庫</a:t>
            </a:r>
            <a:r>
              <a:rPr lang="zh-TW" altLang="en-US" sz="1800" dirty="0" smtClean="0">
                <a:latin typeface="+mn-ea"/>
              </a:rPr>
              <a:t>中 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student table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的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學號欄位</a:t>
            </a:r>
            <a:r>
              <a:rPr lang="zh-TW" altLang="en-US" sz="1800" dirty="0" smtClean="0">
                <a:latin typeface="+mn-ea"/>
              </a:rPr>
              <a:t>名稱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" y="2842260"/>
            <a:ext cx="5090433" cy="2294783"/>
          </a:xfrm>
          <a:prstGeom prst="rect">
            <a:avLst/>
          </a:prstGeom>
        </p:spPr>
      </p:pic>
      <p:pic>
        <p:nvPicPr>
          <p:cNvPr id="15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30" y="2174875"/>
            <a:ext cx="3877946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至右方</a:t>
            </a:r>
            <a:r>
              <a:rPr lang="zh-TW" altLang="en-US" sz="1800" dirty="0">
                <a:solidFill>
                  <a:srgbClr val="FF0000"/>
                </a:solidFill>
              </a:rPr>
              <a:t>繫結</a:t>
            </a:r>
            <a:r>
              <a:rPr lang="zh-TW" altLang="en-US" sz="1800" dirty="0"/>
              <a:t>控制面板增加</a:t>
            </a:r>
            <a:r>
              <a:rPr lang="zh-TW" altLang="en-US" sz="1800" dirty="0">
                <a:solidFill>
                  <a:srgbClr val="FF0000"/>
                </a:solidFill>
              </a:rPr>
              <a:t>資料集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查詢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br>
              <a:rPr lang="en-US" altLang="zh-TW" sz="1800" dirty="0">
                <a:solidFill>
                  <a:srgbClr val="FF0000"/>
                </a:solidFill>
              </a:rPr>
            </a:b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設定</a:t>
            </a:r>
            <a:r>
              <a:rPr lang="zh-TW" altLang="en-US" sz="1800" dirty="0">
                <a:solidFill>
                  <a:srgbClr val="FF0000"/>
                </a:solidFill>
              </a:rPr>
              <a:t>資料集名稱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連線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表格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欄位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排序</a:t>
            </a:r>
            <a:r>
              <a:rPr lang="zh-TW" altLang="en-US" sz="1800" dirty="0"/>
              <a:t>之後按下</a:t>
            </a:r>
            <a:r>
              <a:rPr lang="zh-TW" altLang="en-US" sz="1800" dirty="0" smtClean="0"/>
              <a:t>確定</a:t>
            </a: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5" y="2780928"/>
            <a:ext cx="4606867" cy="2498461"/>
          </a:xfrm>
          <a:prstGeom prst="rect">
            <a:avLst/>
          </a:prstGeom>
        </p:spPr>
      </p:pic>
      <p:pic>
        <p:nvPicPr>
          <p:cNvPr id="14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76873"/>
            <a:ext cx="4708351" cy="35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至下方</a:t>
            </a:r>
            <a:r>
              <a:rPr lang="zh-TW" altLang="en-US" sz="1800" dirty="0">
                <a:solidFill>
                  <a:srgbClr val="FF0000"/>
                </a:solidFill>
              </a:rPr>
              <a:t>屬性</a:t>
            </a:r>
            <a:r>
              <a:rPr lang="zh-TW" altLang="en-US" sz="1800" dirty="0"/>
              <a:t>面板設定</a:t>
            </a:r>
            <a:r>
              <a:rPr lang="zh-TW" altLang="en-US" sz="1800" dirty="0">
                <a:solidFill>
                  <a:srgbClr val="FF0000"/>
                </a:solidFill>
              </a:rPr>
              <a:t>選單</a:t>
            </a:r>
            <a:r>
              <a:rPr lang="zh-TW" altLang="en-US" sz="1800" dirty="0"/>
              <a:t>的</a:t>
            </a:r>
            <a:r>
              <a:rPr lang="zh-TW" altLang="en-US" sz="1800" dirty="0">
                <a:solidFill>
                  <a:srgbClr val="FF0000"/>
                </a:solidFill>
              </a:rPr>
              <a:t>動態</a:t>
            </a:r>
            <a:r>
              <a:rPr lang="zh-TW" altLang="en-US" sz="1800" dirty="0" smtClean="0">
                <a:solidFill>
                  <a:srgbClr val="FF0000"/>
                </a:solidFill>
              </a:rPr>
              <a:t>資料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設定</a:t>
            </a:r>
            <a:r>
              <a:rPr lang="zh-TW" altLang="en-US" sz="1800" dirty="0">
                <a:solidFill>
                  <a:srgbClr val="FF0000"/>
                </a:solidFill>
              </a:rPr>
              <a:t>資料集選項</a:t>
            </a:r>
            <a:r>
              <a:rPr lang="zh-TW" altLang="en-US" sz="1800" dirty="0"/>
              <a:t>、按下右下方的</a:t>
            </a:r>
            <a:r>
              <a:rPr lang="zh-TW" altLang="en-US" sz="1800" dirty="0">
                <a:solidFill>
                  <a:srgbClr val="FF0000"/>
                </a:solidFill>
              </a:rPr>
              <a:t>動態</a:t>
            </a:r>
            <a:r>
              <a:rPr lang="zh-TW" altLang="en-US" sz="1800" dirty="0" smtClean="0">
                <a:solidFill>
                  <a:srgbClr val="FF0000"/>
                </a:solidFill>
              </a:rPr>
              <a:t>按鈕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0"/>
          <a:stretch/>
        </p:blipFill>
        <p:spPr>
          <a:xfrm>
            <a:off x="38967" y="3068960"/>
            <a:ext cx="4769223" cy="185007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2968625" y="4794251"/>
            <a:ext cx="536575" cy="1079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pic>
        <p:nvPicPr>
          <p:cNvPr id="16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393670"/>
            <a:ext cx="4378325" cy="35136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7904534" y="5092700"/>
            <a:ext cx="149224" cy="1651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7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選擇</a:t>
            </a:r>
            <a:r>
              <a:rPr lang="zh-TW" altLang="en-US" sz="1800" dirty="0">
                <a:solidFill>
                  <a:srgbClr val="FF0000"/>
                </a:solidFill>
              </a:rPr>
              <a:t>學號欄位</a:t>
            </a:r>
            <a:r>
              <a:rPr lang="zh-TW" altLang="en-US" sz="1800" dirty="0"/>
              <a:t>之後按下</a:t>
            </a:r>
            <a:r>
              <a:rPr lang="zh-TW" altLang="en-US" sz="1800" dirty="0" smtClean="0"/>
              <a:t>確定</a:t>
            </a:r>
            <a:endParaRPr lang="en-US" altLang="zh-TW" sz="1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確認</a:t>
            </a:r>
            <a:r>
              <a:rPr lang="zh-TW" altLang="en-US" sz="1800" dirty="0">
                <a:solidFill>
                  <a:srgbClr val="FF0000"/>
                </a:solidFill>
              </a:rPr>
              <a:t>動態清單</a:t>
            </a:r>
            <a:r>
              <a:rPr lang="en-US" altLang="zh-TW" sz="1800" dirty="0">
                <a:solidFill>
                  <a:srgbClr val="FF0000"/>
                </a:solidFill>
              </a:rPr>
              <a:t>/</a:t>
            </a:r>
            <a:r>
              <a:rPr lang="zh-TW" altLang="en-US" sz="1800" dirty="0">
                <a:solidFill>
                  <a:srgbClr val="FF0000"/>
                </a:solidFill>
              </a:rPr>
              <a:t>選單</a:t>
            </a:r>
            <a:r>
              <a:rPr lang="zh-TW" altLang="en-US" sz="1800" dirty="0"/>
              <a:t>設訂完成後按下</a:t>
            </a:r>
            <a:r>
              <a:rPr lang="zh-TW" altLang="en-US" sz="1800" dirty="0" smtClean="0"/>
              <a:t>確定</a:t>
            </a: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8" y="2292484"/>
            <a:ext cx="4560069" cy="3512780"/>
          </a:xfrm>
          <a:prstGeom prst="rect">
            <a:avLst/>
          </a:prstGeom>
        </p:spPr>
      </p:pic>
      <p:pic>
        <p:nvPicPr>
          <p:cNvPr id="15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76872"/>
            <a:ext cx="4378325" cy="3513697"/>
          </a:xfrm>
        </p:spPr>
      </p:pic>
    </p:spTree>
    <p:extLst>
      <p:ext uri="{BB962C8B-B14F-4D97-AF65-F5344CB8AC3E}">
        <p14:creationId xmlns:p14="http://schemas.microsoft.com/office/powerpoint/2010/main" val="11611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插入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(I)</a:t>
            </a:r>
            <a:r>
              <a:rPr lang="zh-TW" altLang="en-US" sz="1800" dirty="0">
                <a:latin typeface="+mn-ea"/>
              </a:rPr>
              <a:t>新增一個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按鈕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(B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設定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按鈕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ID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3"/>
          <a:stretch/>
        </p:blipFill>
        <p:spPr>
          <a:xfrm>
            <a:off x="72679" y="2564904"/>
            <a:ext cx="4923574" cy="2854226"/>
          </a:xfrm>
          <a:prstGeom prst="rect">
            <a:avLst/>
          </a:prstGeom>
        </p:spPr>
      </p:pic>
      <p:pic>
        <p:nvPicPr>
          <p:cNvPr id="14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08" y="2174875"/>
            <a:ext cx="3877946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至右方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繫結</a:t>
            </a:r>
            <a:r>
              <a:rPr lang="zh-TW" altLang="en-US" sz="1800" dirty="0">
                <a:latin typeface="+mn-ea"/>
              </a:rPr>
              <a:t>控制面板增加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資料集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查詢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)</a:t>
            </a:r>
            <a:br>
              <a:rPr lang="en-US" altLang="zh-TW" sz="1800" dirty="0" smtClean="0">
                <a:solidFill>
                  <a:srgbClr val="FF0000"/>
                </a:solidFill>
                <a:latin typeface="+mn-ea"/>
              </a:rPr>
            </a:b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設定</a:t>
            </a:r>
            <a:r>
              <a:rPr lang="zh-TW" altLang="en-US" sz="1800" dirty="0">
                <a:solidFill>
                  <a:srgbClr val="FF0000"/>
                </a:solidFill>
              </a:rPr>
              <a:t>資料集名稱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連線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表格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欄位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篩選器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排序</a:t>
            </a:r>
            <a:r>
              <a:rPr lang="zh-TW" altLang="en-US" sz="1800" dirty="0"/>
              <a:t>之後按下</a:t>
            </a:r>
            <a:r>
              <a:rPr lang="zh-TW" altLang="en-US" sz="1800" dirty="0" smtClean="0"/>
              <a:t>確定</a:t>
            </a: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" y="2636912"/>
            <a:ext cx="4872415" cy="2642477"/>
          </a:xfrm>
          <a:prstGeom prst="rect">
            <a:avLst/>
          </a:prstGeom>
        </p:spPr>
      </p:pic>
      <p:pic>
        <p:nvPicPr>
          <p:cNvPr id="14" name="內容版面配置區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76873"/>
            <a:ext cx="4708351" cy="35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1878" y="2667000"/>
            <a:ext cx="8418751" cy="10668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8.1 </a:t>
            </a:r>
            <a:r>
              <a:rPr lang="en-US" altLang="zh-TW" dirty="0">
                <a:ea typeface="新細明體" pitchFamily="18" charset="-120"/>
              </a:rPr>
              <a:t>PHP &amp; </a:t>
            </a:r>
            <a:r>
              <a:rPr lang="en-US" altLang="zh-TW" dirty="0" smtClean="0">
                <a:ea typeface="新細明體" pitchFamily="18" charset="-120"/>
              </a:rPr>
              <a:t>MySQL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2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" y="2420888"/>
            <a:ext cx="4887851" cy="3227631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表</a:t>
            </a:r>
            <a:r>
              <a:rPr lang="zh-TW" altLang="en-US" sz="1800" dirty="0">
                <a:latin typeface="+mn-ea"/>
              </a:rPr>
              <a:t>按下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插入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(I)</a:t>
            </a:r>
            <a:r>
              <a:rPr lang="zh-TW" altLang="en-US" sz="1800" dirty="0">
                <a:latin typeface="+mn-ea"/>
              </a:rPr>
              <a:t>新增一個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動態表格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(A)</a:t>
            </a:r>
            <a:r>
              <a:rPr lang="zh-TW" altLang="en-US" sz="1800" dirty="0"/>
              <a:t>格中的欄位名稱可以自行</a:t>
            </a:r>
            <a:r>
              <a:rPr lang="zh-TW" altLang="en-US" sz="1800" dirty="0" smtClean="0"/>
              <a:t>更改</a:t>
            </a:r>
            <a:endParaRPr lang="en-US" altLang="zh-TW" sz="1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接著按下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F12</a:t>
            </a:r>
            <a:r>
              <a:rPr lang="zh-TW" altLang="en-US" sz="1800" dirty="0">
                <a:latin typeface="+mn-ea"/>
              </a:rPr>
              <a:t>在瀏覽器中</a:t>
            </a:r>
            <a:r>
              <a:rPr lang="zh-TW" altLang="en-US" sz="1800" dirty="0" smtClean="0">
                <a:latin typeface="+mn-ea"/>
              </a:rPr>
              <a:t>瀏覽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sp>
        <p:nvSpPr>
          <p:cNvPr id="12" name="矩形 11"/>
          <p:cNvSpPr/>
          <p:nvPr/>
        </p:nvSpPr>
        <p:spPr bwMode="auto">
          <a:xfrm>
            <a:off x="2791966" y="3705225"/>
            <a:ext cx="2103884" cy="1333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pic>
        <p:nvPicPr>
          <p:cNvPr id="15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30" y="2019886"/>
            <a:ext cx="3785512" cy="39311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5153890" y="2003367"/>
            <a:ext cx="3798917" cy="400673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3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選擇學號後按下查詢就會 </a:t>
            </a:r>
            <a:r>
              <a:rPr lang="en-US" altLang="zh-TW" sz="1800" dirty="0">
                <a:latin typeface="+mn-ea"/>
              </a:rPr>
              <a:t>show</a:t>
            </a:r>
            <a:r>
              <a:rPr lang="zh-TW" altLang="en-US" sz="1800" dirty="0">
                <a:latin typeface="+mn-ea"/>
              </a:rPr>
              <a:t> 出</a:t>
            </a:r>
            <a:r>
              <a:rPr lang="zh-TW" altLang="en-US" sz="1800" dirty="0" smtClean="0">
                <a:latin typeface="+mn-ea"/>
              </a:rPr>
              <a:t>結果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6" y="2204864"/>
            <a:ext cx="3781429" cy="39272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631726" y="2204864"/>
            <a:ext cx="3775173" cy="38884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1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建立即設定網站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02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建立及設定網站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開啟</a:t>
            </a:r>
            <a:r>
              <a:rPr lang="en-US" altLang="zh-TW" sz="1800" dirty="0"/>
              <a:t>DW</a:t>
            </a:r>
            <a:r>
              <a:rPr lang="zh-TW" altLang="en-US" sz="1800" dirty="0"/>
              <a:t>新增一個 </a:t>
            </a:r>
            <a:r>
              <a:rPr lang="en-US" altLang="zh-TW" sz="1800" dirty="0" smtClean="0">
                <a:solidFill>
                  <a:srgbClr val="FF0000"/>
                </a:solidFill>
              </a:rPr>
              <a:t>PHP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按下上方控制面板的</a:t>
            </a:r>
            <a:r>
              <a:rPr lang="zh-TW" altLang="en-US" sz="1800" dirty="0">
                <a:solidFill>
                  <a:srgbClr val="FF0000"/>
                </a:solidFill>
              </a:rPr>
              <a:t>網站</a:t>
            </a:r>
            <a:r>
              <a:rPr lang="zh-TW" altLang="en-US" sz="1800" dirty="0"/>
              <a:t>→</a:t>
            </a:r>
            <a:r>
              <a:rPr lang="zh-TW" altLang="en-US" sz="1800" dirty="0">
                <a:solidFill>
                  <a:srgbClr val="FF0000"/>
                </a:solidFill>
              </a:rPr>
              <a:t>新增</a:t>
            </a:r>
            <a:r>
              <a:rPr lang="zh-TW" altLang="en-US" sz="1800" dirty="0" smtClean="0">
                <a:solidFill>
                  <a:srgbClr val="FF0000"/>
                </a:solidFill>
              </a:rPr>
              <a:t>網站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24" y="2841680"/>
            <a:ext cx="4830818" cy="2603544"/>
          </a:xfrm>
          <a:prstGeom prst="rect">
            <a:avLst/>
          </a:prstGeom>
        </p:spPr>
      </p:pic>
      <p:pic>
        <p:nvPicPr>
          <p:cNvPr id="10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85617"/>
            <a:ext cx="4376738" cy="3129804"/>
          </a:xfrm>
        </p:spPr>
      </p:pic>
    </p:spTree>
    <p:extLst>
      <p:ext uri="{BB962C8B-B14F-4D97-AF65-F5344CB8AC3E}">
        <p14:creationId xmlns:p14="http://schemas.microsoft.com/office/powerpoint/2010/main" val="9922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建立及設定網站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設定欲儲存的</a:t>
            </a:r>
            <a:r>
              <a:rPr lang="zh-TW" altLang="en-US" sz="1800" dirty="0">
                <a:solidFill>
                  <a:srgbClr val="FF0000"/>
                </a:solidFill>
              </a:rPr>
              <a:t>網站名稱</a:t>
            </a:r>
            <a:r>
              <a:rPr lang="zh-TW" altLang="en-US" sz="1800" dirty="0"/>
              <a:t>及要放置網站的</a:t>
            </a:r>
            <a:r>
              <a:rPr lang="zh-TW" altLang="en-US" sz="1800" dirty="0">
                <a:solidFill>
                  <a:srgbClr val="FF0000"/>
                </a:solidFill>
              </a:rPr>
              <a:t>本機網站</a:t>
            </a:r>
            <a:r>
              <a:rPr lang="zh-TW" altLang="en-US" sz="1800" dirty="0" smtClean="0">
                <a:solidFill>
                  <a:srgbClr val="FF0000"/>
                </a:solidFill>
              </a:rPr>
              <a:t>資料夾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按下</a:t>
            </a:r>
            <a:r>
              <a:rPr lang="zh-TW" altLang="en-US" sz="1800" dirty="0">
                <a:solidFill>
                  <a:srgbClr val="FF0000"/>
                </a:solidFill>
              </a:rPr>
              <a:t>伺服器</a:t>
            </a:r>
            <a:r>
              <a:rPr lang="zh-TW" altLang="en-US" sz="1800" dirty="0"/>
              <a:t>，在下方按下</a:t>
            </a:r>
            <a:r>
              <a:rPr lang="zh-TW" altLang="en-US" sz="1800" dirty="0">
                <a:solidFill>
                  <a:srgbClr val="FF0000"/>
                </a:solidFill>
              </a:rPr>
              <a:t>加號</a:t>
            </a:r>
            <a:r>
              <a:rPr lang="zh-TW" altLang="en-US" sz="1800" dirty="0" smtClean="0"/>
              <a:t>新增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endParaRPr lang="en-US" altLang="zh-TW" sz="180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564904"/>
            <a:ext cx="4739028" cy="302433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10" name="矩形 9"/>
          <p:cNvSpPr/>
          <p:nvPr/>
        </p:nvSpPr>
        <p:spPr bwMode="auto">
          <a:xfrm>
            <a:off x="5080000" y="2884516"/>
            <a:ext cx="1193800" cy="1496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362700" y="4800600"/>
            <a:ext cx="158750" cy="127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3" y="2564904"/>
            <a:ext cx="4739026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建立及設定網站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495221" y="1535112"/>
            <a:ext cx="4376169" cy="933768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設定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伺服器名稱</a:t>
            </a:r>
            <a:r>
              <a:rPr lang="zh-TW" altLang="en-US" sz="1800" dirty="0">
                <a:latin typeface="+mn-ea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連線方式</a:t>
            </a:r>
            <a:r>
              <a:rPr lang="zh-TW" altLang="en-US" sz="1800" dirty="0">
                <a:latin typeface="+mn-ea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伺服器資料夾</a:t>
            </a:r>
            <a:r>
              <a:rPr lang="zh-TW" altLang="en-US" sz="1800" dirty="0">
                <a:latin typeface="+mn-ea"/>
              </a:rPr>
              <a:t>位置以及在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Web URL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輸入</a:t>
            </a:r>
            <a:r>
              <a:rPr lang="en-US" altLang="zh-TW" sz="1800" dirty="0">
                <a:latin typeface="+mn-ea"/>
                <a:hlinkClick r:id="rId2"/>
              </a:rPr>
              <a:t>http://localhost/</a:t>
            </a:r>
            <a:r>
              <a:rPr lang="zh-TW" altLang="en-US" sz="1800" dirty="0">
                <a:latin typeface="+mn-ea"/>
              </a:rPr>
              <a:t>  在按下</a:t>
            </a:r>
            <a:r>
              <a:rPr lang="zh-TW" altLang="en-US" sz="1800" dirty="0" smtClean="0">
                <a:solidFill>
                  <a:srgbClr val="FF0000"/>
                </a:solidFill>
                <a:latin typeface="+mn-ea"/>
              </a:rPr>
              <a:t>儲存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進階</a:t>
            </a:r>
            <a:r>
              <a:rPr lang="zh-TW" altLang="en-US" sz="1800" dirty="0">
                <a:latin typeface="+mn-ea"/>
              </a:rPr>
              <a:t>將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伺服器模式</a:t>
            </a:r>
            <a:r>
              <a:rPr lang="zh-TW" altLang="en-US" sz="1800" dirty="0">
                <a:latin typeface="+mn-ea"/>
              </a:rPr>
              <a:t>設定成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PHP MySQL</a:t>
            </a:r>
            <a:r>
              <a:rPr lang="zh-TW" altLang="en-US" sz="1800" dirty="0">
                <a:latin typeface="+mn-ea"/>
              </a:rPr>
              <a:t>在按下</a:t>
            </a:r>
            <a:r>
              <a:rPr lang="zh-TW" altLang="en-US" sz="1800" dirty="0" smtClean="0">
                <a:latin typeface="+mn-ea"/>
              </a:rPr>
              <a:t>儲存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7" y="2564904"/>
            <a:ext cx="4753495" cy="302433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4" y="2563032"/>
            <a:ext cx="4735204" cy="30262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7406639" y="2828665"/>
            <a:ext cx="556953" cy="11637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01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建立及設定網站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將</a:t>
            </a:r>
            <a:r>
              <a:rPr lang="zh-TW" altLang="en-US" sz="1800" dirty="0">
                <a:solidFill>
                  <a:srgbClr val="FF0000"/>
                </a:solidFill>
              </a:rPr>
              <a:t>遠端</a:t>
            </a:r>
            <a:r>
              <a:rPr lang="zh-TW" altLang="en-US" sz="1800" dirty="0"/>
              <a:t>、</a:t>
            </a:r>
            <a:r>
              <a:rPr lang="zh-TW" altLang="en-US" sz="1800" dirty="0">
                <a:solidFill>
                  <a:srgbClr val="FF0000"/>
                </a:solidFill>
              </a:rPr>
              <a:t>測試</a:t>
            </a:r>
            <a:r>
              <a:rPr lang="zh-TW" altLang="en-US" sz="1800" dirty="0"/>
              <a:t>勾選之後按下</a:t>
            </a:r>
            <a:r>
              <a:rPr lang="zh-TW" altLang="en-US" sz="1800" dirty="0">
                <a:solidFill>
                  <a:srgbClr val="FF0000"/>
                </a:solidFill>
              </a:rPr>
              <a:t>儲存</a:t>
            </a:r>
            <a:r>
              <a:rPr lang="zh-TW" altLang="en-US" sz="1800" dirty="0"/>
              <a:t>就完成網站的</a:t>
            </a:r>
            <a:r>
              <a:rPr lang="zh-TW" altLang="en-US" sz="1800" dirty="0" smtClean="0"/>
              <a:t>設定</a:t>
            </a:r>
            <a:endParaRPr lang="zh-TW" altLang="en-US" sz="1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3" y="2564904"/>
            <a:ext cx="4739026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連接資料庫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57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連接資料庫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按下上方控制面板</a:t>
            </a:r>
            <a:r>
              <a:rPr lang="zh-TW" altLang="en-US" sz="1800" dirty="0">
                <a:solidFill>
                  <a:srgbClr val="FF0000"/>
                </a:solidFill>
              </a:rPr>
              <a:t>視窗</a:t>
            </a:r>
            <a:r>
              <a:rPr lang="zh-TW" altLang="en-US" sz="1800" dirty="0"/>
              <a:t>勾選</a:t>
            </a:r>
            <a:r>
              <a:rPr lang="zh-TW" altLang="en-US" sz="1800" dirty="0" smtClean="0">
                <a:solidFill>
                  <a:srgbClr val="FF0000"/>
                </a:solidFill>
              </a:rPr>
              <a:t>資料庫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展開右邊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資料庫面板</a:t>
            </a:r>
            <a:r>
              <a:rPr lang="zh-TW" altLang="en-US" sz="1800" dirty="0">
                <a:latin typeface="+mn-ea"/>
              </a:rPr>
              <a:t>下的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加號</a:t>
            </a:r>
            <a:r>
              <a:rPr lang="zh-TW" altLang="en-US" sz="1800" dirty="0">
                <a:latin typeface="+mn-ea"/>
              </a:rPr>
              <a:t>按鈕選擇</a:t>
            </a:r>
            <a:r>
              <a:rPr lang="en-US" altLang="zh-TW" sz="1800" dirty="0">
                <a:latin typeface="+mn-ea"/>
              </a:rPr>
              <a:t>MySQL</a:t>
            </a:r>
            <a:r>
              <a:rPr lang="zh-TW" altLang="en-US" sz="1800" dirty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連線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84" y="3026412"/>
            <a:ext cx="4172533" cy="2248214"/>
          </a:xfrm>
          <a:prstGeom prst="rect">
            <a:avLst/>
          </a:prstGeom>
        </p:spPr>
      </p:pic>
      <p:pic>
        <p:nvPicPr>
          <p:cNvPr id="10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97384"/>
            <a:ext cx="4376738" cy="2106269"/>
          </a:xfrm>
        </p:spPr>
      </p:pic>
    </p:spTree>
    <p:extLst>
      <p:ext uri="{BB962C8B-B14F-4D97-AF65-F5344CB8AC3E}">
        <p14:creationId xmlns:p14="http://schemas.microsoft.com/office/powerpoint/2010/main" val="39168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80000"/>
      </a:folHlink>
    </a:clrScheme>
    <a:fontScheme name="資料探勘與圖書館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資料探勘與圖書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探勘與圖書館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wpy</Template>
  <TotalTime>6336</TotalTime>
  <Words>415</Words>
  <Application>Microsoft Office PowerPoint</Application>
  <PresentationFormat>自訂</PresentationFormat>
  <Paragraphs>73</Paragraphs>
  <Slides>21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wpy</vt:lpstr>
      <vt:lpstr>Unit  8   User Interface</vt:lpstr>
      <vt:lpstr>8.1 PHP &amp; MySQL</vt:lpstr>
      <vt:lpstr>建立即設定網站</vt:lpstr>
      <vt:lpstr>建立及設定網站</vt:lpstr>
      <vt:lpstr>建立及設定網站</vt:lpstr>
      <vt:lpstr>建立及設定網站</vt:lpstr>
      <vt:lpstr>建立及設定網站</vt:lpstr>
      <vt:lpstr>連接資料庫</vt:lpstr>
      <vt:lpstr>連接資料庫</vt:lpstr>
      <vt:lpstr>連接資料庫</vt:lpstr>
      <vt:lpstr>連接資料庫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8   User Interface</dc:title>
  <dc:creator>lab</dc:creator>
  <cp:lastModifiedBy>DC-LAB</cp:lastModifiedBy>
  <cp:revision>176</cp:revision>
  <dcterms:created xsi:type="dcterms:W3CDTF">2013-09-09T07:05:00Z</dcterms:created>
  <dcterms:modified xsi:type="dcterms:W3CDTF">2014-01-15T17:35:27Z</dcterms:modified>
</cp:coreProperties>
</file>