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7"/>
  </p:notesMasterIdLst>
  <p:sldIdLst>
    <p:sldId id="258" r:id="rId2"/>
    <p:sldId id="280" r:id="rId3"/>
    <p:sldId id="351" r:id="rId4"/>
    <p:sldId id="331" r:id="rId5"/>
    <p:sldId id="330" r:id="rId6"/>
    <p:sldId id="329" r:id="rId7"/>
    <p:sldId id="328" r:id="rId8"/>
    <p:sldId id="352" r:id="rId9"/>
    <p:sldId id="327" r:id="rId10"/>
    <p:sldId id="326" r:id="rId11"/>
    <p:sldId id="324" r:id="rId12"/>
    <p:sldId id="353" r:id="rId13"/>
    <p:sldId id="323" r:id="rId14"/>
    <p:sldId id="322" r:id="rId15"/>
    <p:sldId id="321" r:id="rId16"/>
    <p:sldId id="320" r:id="rId17"/>
    <p:sldId id="319" r:id="rId18"/>
    <p:sldId id="354" r:id="rId19"/>
    <p:sldId id="317" r:id="rId20"/>
    <p:sldId id="318" r:id="rId21"/>
    <p:sldId id="315" r:id="rId22"/>
    <p:sldId id="316" r:id="rId23"/>
    <p:sldId id="313" r:id="rId24"/>
    <p:sldId id="312" r:id="rId25"/>
    <p:sldId id="311" r:id="rId26"/>
  </p:sldIdLst>
  <p:sldSz cx="990441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4" autoAdjust="0"/>
    <p:restoredTop sz="72477" autoAdjust="0"/>
  </p:normalViewPr>
  <p:slideViewPr>
    <p:cSldViewPr>
      <p:cViewPr>
        <p:scale>
          <a:sx n="80" d="100"/>
          <a:sy n="80" d="100"/>
        </p:scale>
        <p:origin x="-336" y="-3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04E6-BB5F-44D0-BA19-DFCA81FB7349}" type="datetimeFigureOut">
              <a:rPr lang="zh-TW" altLang="en-US" smtClean="0"/>
              <a:t>2014/1/16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7D53-EE72-4514-BD43-2E53D3316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2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7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98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7D53-EE72-4514-BD43-2E53D3316EC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831" y="1981200"/>
            <a:ext cx="8418751" cy="11430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662" y="3886200"/>
            <a:ext cx="6933089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831" y="6248400"/>
            <a:ext cx="206341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384008" y="6248400"/>
            <a:ext cx="3136397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742831" y="3657600"/>
            <a:ext cx="841875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68E98FC2-1A04-4104-9595-3127348B14A7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914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21968" y="381000"/>
            <a:ext cx="2269761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12684" y="381000"/>
            <a:ext cx="664421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F65A3C4F-BAEA-4513-84BE-DE4C3F8D0BE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368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976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79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380" y="4406901"/>
            <a:ext cx="84187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380" y="2906713"/>
            <a:ext cx="84187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033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2684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4743" y="1371600"/>
            <a:ext cx="4456986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569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221" y="1535113"/>
            <a:ext cx="43761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221" y="2174875"/>
            <a:ext cx="43761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1305" y="1535113"/>
            <a:ext cx="43778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1305" y="2174875"/>
            <a:ext cx="43778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301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79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807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221" y="273050"/>
            <a:ext cx="32584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350" y="273051"/>
            <a:ext cx="55368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221" y="1435101"/>
            <a:ext cx="32584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42D740F7-63EB-496D-8115-2C41127EC5D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4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334" y="4800600"/>
            <a:ext cx="59426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334" y="612775"/>
            <a:ext cx="59426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334" y="5367338"/>
            <a:ext cx="59426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8-</a:t>
            </a:r>
            <a:fld id="{B9503BDB-BCEA-4011-8D04-16D50485357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232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7904" y="381000"/>
            <a:ext cx="817114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684" y="1371600"/>
            <a:ext cx="907904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0111" y="6248400"/>
            <a:ext cx="31363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新細明體" pitchFamily="18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412684" y="1230313"/>
            <a:ext cx="9079045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412684" y="6172200"/>
            <a:ext cx="9161582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8310" y="6248400"/>
            <a:ext cx="20634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新細明體" pitchFamily="18" charset="-120"/>
              </a:defRPr>
            </a:lvl1pPr>
          </a:lstStyle>
          <a:p>
            <a:r>
              <a:rPr lang="en-US" altLang="zh-TW" smtClean="0"/>
              <a:t>8-</a:t>
            </a:r>
            <a:fld id="{612CDAEE-491D-41E0-BA1D-EE556CBBEE70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19563" y="6286500"/>
            <a:ext cx="3201739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0" lang="en-US" altLang="zh-TW" sz="900" b="1" i="1">
                <a:latin typeface="Times New Roman" pitchFamily="18" charset="0"/>
              </a:rPr>
              <a:t>Wei-Pang Yang, Information Management, NDHU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96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華康行書體(P)" pitchFamily="66" charset="-12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rgbClr val="009900"/>
        </a:buClr>
        <a:buSzPct val="70000"/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lr>
          <a:srgbClr val="009900"/>
        </a:buClr>
        <a:buSzPct val="110000"/>
        <a:buFont typeface="Wingdings" pitchFamily="2" charset="2"/>
        <a:buChar char="§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20000"/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SzPct val="11000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 descr="10%"/>
          <p:cNvSpPr>
            <a:spLocks noChangeArrowheads="1"/>
          </p:cNvSpPr>
          <p:nvPr/>
        </p:nvSpPr>
        <p:spPr bwMode="auto">
          <a:xfrm>
            <a:off x="396812" y="914400"/>
            <a:ext cx="9177455" cy="304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114300" lvl="1" defTabSz="114300" eaLnBrk="0" hangingPunct="0">
              <a:tabLst>
                <a:tab pos="2641600" algn="l"/>
                <a:tab pos="2743200" algn="dec"/>
                <a:tab pos="2995613" algn="dec"/>
                <a:tab pos="3062288" algn="dec"/>
                <a:tab pos="3167063" algn="dec"/>
                <a:tab pos="3281363" algn="l"/>
                <a:tab pos="3371850" algn="l"/>
                <a:tab pos="3441700" algn="dec"/>
                <a:tab pos="3509963" algn="dec"/>
                <a:tab pos="3841750" algn="dec"/>
              </a:tabLst>
            </a:pPr>
            <a:endParaRPr lang="zh-TW" altLang="zh-TW" b="1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12684" y="1371600"/>
            <a:ext cx="9079045" cy="2057400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/>
                </a:solidFill>
                <a:ea typeface="新細明體" pitchFamily="18" charset="-120"/>
              </a:rPr>
              <a:t>Unit  </a:t>
            </a:r>
            <a:r>
              <a:rPr lang="en-US" altLang="zh-TW" sz="4400" dirty="0" smtClean="0">
                <a:solidFill>
                  <a:schemeClr val="tx1"/>
                </a:solidFill>
                <a:ea typeface="新細明體" pitchFamily="18" charset="-120"/>
              </a:rPr>
              <a:t>8</a:t>
            </a:r>
            <a: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28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  <a:t/>
            </a:r>
            <a:br>
              <a:rPr lang="en-US" altLang="zh-TW" sz="1600" dirty="0">
                <a:solidFill>
                  <a:schemeClr val="tx1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sz="4800" dirty="0" smtClean="0">
                <a:solidFill>
                  <a:schemeClr val="tx1"/>
                </a:solidFill>
                <a:ea typeface="新細明體" pitchFamily="18" charset="-120"/>
              </a:rPr>
              <a:t>User Interface</a:t>
            </a:r>
            <a:endParaRPr lang="en-US" altLang="zh-TW" sz="4800" dirty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dirty="0" smtClean="0"/>
              <a:t>8-</a:t>
            </a:r>
            <a:fld id="{E88F1446-B874-44B9-9BCA-4E00BA2828F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1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建置模擬器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進行模擬器設置，設置完成後按下</a:t>
            </a:r>
            <a:r>
              <a:rPr lang="en-US" altLang="zh-TW" sz="1800" dirty="0" smtClean="0">
                <a:latin typeface="+mn-ea"/>
              </a:rPr>
              <a:t>OK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Strat</a:t>
            </a:r>
            <a:r>
              <a:rPr lang="zh-TW" altLang="en-US" sz="1800" dirty="0">
                <a:latin typeface="+mn-ea"/>
              </a:rPr>
              <a:t> 啟動</a:t>
            </a:r>
            <a:r>
              <a:rPr lang="zh-TW" altLang="en-US" sz="1800" dirty="0" smtClean="0">
                <a:latin typeface="+mn-ea"/>
              </a:rPr>
              <a:t>模擬器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790" y="2174875"/>
            <a:ext cx="2440675" cy="3951288"/>
          </a:xfrm>
          <a:prstGeom prst="rect">
            <a:avLst/>
          </a:prstGeom>
        </p:spPr>
      </p:pic>
      <p:pic>
        <p:nvPicPr>
          <p:cNvPr id="14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04865"/>
            <a:ext cx="4462882" cy="38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建置模擬器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出現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Launch Options </a:t>
            </a:r>
            <a:r>
              <a:rPr lang="zh-TW" altLang="en-US" sz="1800" dirty="0">
                <a:latin typeface="+mn-ea"/>
              </a:rPr>
              <a:t>視窗按下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Launch</a:t>
            </a:r>
            <a:r>
              <a:rPr lang="zh-TW" altLang="en-US" sz="1800" dirty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即可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模擬器剛開始啟動會需要一些時間，此介面即是 </a:t>
            </a:r>
            <a:r>
              <a:rPr lang="en-US" altLang="zh-TW" sz="1800" dirty="0">
                <a:latin typeface="+mn-ea"/>
              </a:rPr>
              <a:t>Android </a:t>
            </a:r>
            <a:r>
              <a:rPr lang="zh-TW" altLang="en-US" sz="1800" dirty="0">
                <a:latin typeface="+mn-ea"/>
              </a:rPr>
              <a:t>系統的</a:t>
            </a:r>
            <a:r>
              <a:rPr lang="zh-TW" altLang="en-US" sz="1800" dirty="0" smtClean="0">
                <a:latin typeface="+mn-ea"/>
              </a:rPr>
              <a:t>畫面</a:t>
            </a:r>
            <a:endParaRPr lang="zh-TW" altLang="en-US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8" y="2187492"/>
            <a:ext cx="2649986" cy="3905803"/>
          </a:xfrm>
          <a:prstGeom prst="rect">
            <a:avLst/>
          </a:prstGeom>
        </p:spPr>
      </p:pic>
      <p:pic>
        <p:nvPicPr>
          <p:cNvPr id="14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680" y="2174875"/>
            <a:ext cx="3126540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建立資料庫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37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在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package</a:t>
            </a:r>
            <a:r>
              <a:rPr lang="zh-TW" altLang="en-US" sz="1800" dirty="0">
                <a:latin typeface="+mn-ea"/>
              </a:rPr>
              <a:t> 上按右鍵新增一個 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Class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Browse </a:t>
            </a:r>
            <a:r>
              <a:rPr lang="zh-TW" altLang="en-US" sz="1800" dirty="0">
                <a:latin typeface="+mn-ea"/>
              </a:rPr>
              <a:t>進行</a:t>
            </a:r>
            <a:r>
              <a:rPr lang="zh-TW" altLang="en-US" sz="1800" dirty="0" smtClean="0">
                <a:latin typeface="+mn-ea"/>
              </a:rPr>
              <a:t>設定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pic>
        <p:nvPicPr>
          <p:cNvPr id="11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9" y="2204864"/>
            <a:ext cx="4657707" cy="3669927"/>
          </a:xfrm>
        </p:spPr>
      </p:pic>
      <p:pic>
        <p:nvPicPr>
          <p:cNvPr id="12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62" y="2174875"/>
            <a:ext cx="3441444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選擇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SQLiteOpenHelper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類別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設定 </a:t>
            </a:r>
            <a:r>
              <a:rPr lang="en-US" altLang="zh-TW" sz="1800" dirty="0">
                <a:latin typeface="+mn-ea"/>
              </a:rPr>
              <a:t>Class</a:t>
            </a:r>
            <a:r>
              <a:rPr lang="zh-TW" altLang="en-US" sz="1800" dirty="0">
                <a:latin typeface="+mn-ea"/>
              </a:rPr>
              <a:t> 名稱按下 </a:t>
            </a:r>
            <a:r>
              <a:rPr lang="en-US" altLang="zh-TW" sz="1800" dirty="0" smtClean="0">
                <a:latin typeface="+mn-ea"/>
              </a:rPr>
              <a:t>Finish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3" y="2204864"/>
            <a:ext cx="4523155" cy="3769295"/>
          </a:xfrm>
          <a:prstGeom prst="rect">
            <a:avLst/>
          </a:prstGeom>
        </p:spPr>
      </p:pic>
      <p:pic>
        <p:nvPicPr>
          <p:cNvPr id="15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162" y="2174875"/>
            <a:ext cx="3441444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新增完 </a:t>
            </a:r>
            <a:r>
              <a:rPr lang="en-US" altLang="zh-TW" sz="1800" dirty="0">
                <a:latin typeface="+mn-ea"/>
              </a:rPr>
              <a:t>Class </a:t>
            </a:r>
            <a:r>
              <a:rPr lang="zh-TW" altLang="en-US" sz="1800" dirty="0">
                <a:latin typeface="+mn-ea"/>
              </a:rPr>
              <a:t>的初始</a:t>
            </a:r>
            <a:r>
              <a:rPr lang="zh-TW" altLang="en-US" sz="1800" dirty="0" smtClean="0">
                <a:latin typeface="+mn-ea"/>
              </a:rPr>
              <a:t>程式碼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0" y="2204864"/>
            <a:ext cx="469037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TW" sz="1800" b="1" dirty="0" smtClean="0">
              <a:latin typeface="+mn-ea"/>
            </a:endParaRPr>
          </a:p>
          <a:p>
            <a:endParaRPr lang="en-US" altLang="zh-TW" sz="1800" b="1" dirty="0">
              <a:latin typeface="+mn-ea"/>
            </a:endParaRPr>
          </a:p>
          <a:p>
            <a:r>
              <a:rPr lang="zh-TW" altLang="en-US" sz="1800" b="1" dirty="0" smtClean="0">
                <a:latin typeface="+mn-ea"/>
              </a:rPr>
              <a:t>各別</a:t>
            </a:r>
            <a:r>
              <a:rPr lang="zh-TW" altLang="en-US" sz="1800" b="1" dirty="0">
                <a:latin typeface="+mn-ea"/>
              </a:rPr>
              <a:t>宣告</a:t>
            </a:r>
            <a:r>
              <a:rPr lang="zh-TW" altLang="en-US" sz="1800" b="1" dirty="0">
                <a:solidFill>
                  <a:srgbClr val="FF0000"/>
                </a:solidFill>
                <a:latin typeface="+mn-ea"/>
              </a:rPr>
              <a:t>資料庫名稱</a:t>
            </a:r>
            <a:r>
              <a:rPr lang="zh-TW" altLang="en-US" sz="1800" b="1" dirty="0">
                <a:latin typeface="+mn-ea"/>
              </a:rPr>
              <a:t>、</a:t>
            </a:r>
            <a:r>
              <a:rPr lang="zh-TW" altLang="en-US" sz="1800" b="1" dirty="0">
                <a:solidFill>
                  <a:srgbClr val="FF0000"/>
                </a:solidFill>
                <a:latin typeface="+mn-ea"/>
              </a:rPr>
              <a:t>資料庫版本</a:t>
            </a:r>
            <a:r>
              <a:rPr lang="zh-TW" altLang="en-US" sz="1800" b="1" dirty="0">
                <a:latin typeface="+mn-ea"/>
              </a:rPr>
              <a:t>、</a:t>
            </a:r>
            <a:r>
              <a:rPr lang="zh-TW" altLang="en-US" sz="1800" b="1" dirty="0">
                <a:solidFill>
                  <a:srgbClr val="FF0000"/>
                </a:solidFill>
                <a:latin typeface="+mn-ea"/>
              </a:rPr>
              <a:t>資料表名稱</a:t>
            </a:r>
            <a:endParaRPr lang="en-US" altLang="zh-TW" sz="1800" b="1" dirty="0">
              <a:solidFill>
                <a:srgbClr val="FF0000"/>
              </a:solidFill>
              <a:latin typeface="+mn-ea"/>
            </a:endParaRPr>
          </a:p>
          <a:p>
            <a:r>
              <a:rPr lang="zh-TW" altLang="en-US" sz="1800" b="1" dirty="0">
                <a:latin typeface="+mn-ea"/>
              </a:rPr>
              <a:t>將新增資料庫的語法放入字串</a:t>
            </a:r>
            <a:r>
              <a:rPr lang="en-US" altLang="zh-TW" sz="1800" b="1" dirty="0">
                <a:solidFill>
                  <a:srgbClr val="FF0000"/>
                </a:solidFill>
                <a:latin typeface="+mn-ea"/>
              </a:rPr>
              <a:t>TABLE_CREATE</a:t>
            </a:r>
          </a:p>
          <a:p>
            <a:r>
              <a:rPr lang="zh-TW" altLang="en-US" sz="1800" b="1" dirty="0">
                <a:latin typeface="+mn-ea"/>
              </a:rPr>
              <a:t>更改 </a:t>
            </a:r>
            <a:r>
              <a:rPr lang="en-US" altLang="zh-TW" sz="1800" b="1" dirty="0">
                <a:solidFill>
                  <a:srgbClr val="FF0000"/>
                </a:solidFill>
                <a:latin typeface="+mn-ea"/>
              </a:rPr>
              <a:t>name</a:t>
            </a:r>
            <a:r>
              <a:rPr lang="zh-TW" altLang="en-US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b="1" dirty="0">
                <a:latin typeface="+mn-ea"/>
              </a:rPr>
              <a:t>以及 </a:t>
            </a:r>
            <a:r>
              <a:rPr lang="en-US" altLang="zh-TW" sz="1800" b="1" dirty="0">
                <a:solidFill>
                  <a:srgbClr val="FF0000"/>
                </a:solidFill>
                <a:latin typeface="+mn-ea"/>
              </a:rPr>
              <a:t>version</a:t>
            </a:r>
          </a:p>
          <a:p>
            <a:r>
              <a:rPr lang="zh-TW" altLang="en-US" sz="1800" b="1" dirty="0">
                <a:latin typeface="+mn-ea"/>
              </a:rPr>
              <a:t>透過 </a:t>
            </a:r>
            <a:r>
              <a:rPr lang="en-US" altLang="zh-TW" sz="1800" b="1" dirty="0" err="1">
                <a:solidFill>
                  <a:srgbClr val="FF0000"/>
                </a:solidFill>
                <a:latin typeface="+mn-ea"/>
              </a:rPr>
              <a:t>execSQL</a:t>
            </a:r>
            <a:r>
              <a:rPr lang="zh-TW" altLang="en-US" sz="1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b="1" dirty="0">
                <a:latin typeface="+mn-ea"/>
              </a:rPr>
              <a:t>執行 </a:t>
            </a:r>
            <a:r>
              <a:rPr lang="en-US" altLang="zh-TW" sz="1800" b="1" dirty="0">
                <a:solidFill>
                  <a:srgbClr val="FF0000"/>
                </a:solidFill>
                <a:latin typeface="+mn-ea"/>
              </a:rPr>
              <a:t>TABLE_CREATE</a:t>
            </a:r>
          </a:p>
          <a:p>
            <a:r>
              <a:rPr lang="zh-TW" altLang="en-US" sz="1800" b="1" dirty="0">
                <a:latin typeface="+mn-ea"/>
              </a:rPr>
              <a:t>透過這段程式碼可進行資料庫改版</a:t>
            </a:r>
            <a:endParaRPr lang="en-US" altLang="zh-TW" sz="1800" b="1" dirty="0">
              <a:latin typeface="+mn-ea"/>
            </a:endParaRPr>
          </a:p>
          <a:p>
            <a:endParaRPr lang="en-US" altLang="zh-TW" sz="1800" b="1" dirty="0" smtClean="0">
              <a:latin typeface="+mn-ea"/>
            </a:endParaRPr>
          </a:p>
          <a:p>
            <a:endParaRPr lang="zh-TW" altLang="en-US" sz="1800" b="1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616330"/>
            <a:ext cx="4457700" cy="41587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848311" y="2776519"/>
            <a:ext cx="2908349" cy="42270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48311" y="3261360"/>
            <a:ext cx="3015029" cy="6477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48311" y="3962400"/>
            <a:ext cx="3205529" cy="52760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8311" y="4556761"/>
            <a:ext cx="2275889" cy="52578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48311" y="5157193"/>
            <a:ext cx="4013249" cy="63400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34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使用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ContentValues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可以進行資料庫的</a:t>
            </a:r>
            <a:r>
              <a:rPr lang="en-US" altLang="zh-TW" sz="1800" dirty="0" smtClean="0">
                <a:latin typeface="+mn-ea"/>
              </a:rPr>
              <a:t>Insert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 sz="1800" dirty="0">
              <a:latin typeface="+mn-ea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pic>
        <p:nvPicPr>
          <p:cNvPr id="11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44520"/>
            <a:ext cx="4376738" cy="3811998"/>
          </a:xfrm>
        </p:spPr>
      </p:pic>
    </p:spTree>
    <p:extLst>
      <p:ext uri="{BB962C8B-B14F-4D97-AF65-F5344CB8AC3E}">
        <p14:creationId xmlns:p14="http://schemas.microsoft.com/office/powerpoint/2010/main" val="24546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62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o\Desktop\sharecourse\Android+SQLite\介面設計\01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87" y="2174875"/>
            <a:ext cx="3595163" cy="395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在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activtiy_main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分別新增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Spinner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、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GridView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、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Button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等</a:t>
            </a:r>
            <a:r>
              <a:rPr lang="zh-TW" altLang="en-US" sz="1800" dirty="0" smtClean="0">
                <a:latin typeface="+mn-ea"/>
              </a:rPr>
              <a:t>元件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pic>
        <p:nvPicPr>
          <p:cNvPr id="14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30" y="1291280"/>
            <a:ext cx="3469394" cy="4834883"/>
          </a:xfrm>
        </p:spPr>
      </p:pic>
      <p:sp>
        <p:nvSpPr>
          <p:cNvPr id="15" name="矩形 14"/>
          <p:cNvSpPr/>
          <p:nvPr/>
        </p:nvSpPr>
        <p:spPr bwMode="auto">
          <a:xfrm>
            <a:off x="1691753" y="2393950"/>
            <a:ext cx="2612381" cy="5524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91752" y="3022600"/>
            <a:ext cx="2612381" cy="9207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927870" y="4653136"/>
            <a:ext cx="2448272" cy="7189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927870" y="5445224"/>
            <a:ext cx="2447280" cy="6761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19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1878" y="2667000"/>
            <a:ext cx="8418751" cy="1066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8.2 Android </a:t>
            </a:r>
            <a:r>
              <a:rPr lang="en-US" altLang="zh-TW" dirty="0">
                <a:ea typeface="新細明體" pitchFamily="18" charset="-120"/>
              </a:rPr>
              <a:t>&amp; </a:t>
            </a:r>
            <a:r>
              <a:rPr lang="en-US" altLang="zh-TW" dirty="0" smtClean="0">
                <a:ea typeface="新細明體" pitchFamily="18" charset="-120"/>
              </a:rPr>
              <a:t>SQLite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297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7" y="2204864"/>
            <a:ext cx="4960843" cy="2880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80198" y="1371600"/>
            <a:ext cx="4611531" cy="4648200"/>
          </a:xfrm>
        </p:spPr>
        <p:txBody>
          <a:bodyPr/>
          <a:lstStyle/>
          <a:p>
            <a:endParaRPr lang="en-US" altLang="zh-TW" sz="1800" b="1" dirty="0" smtClean="0">
              <a:latin typeface="+mn-ea"/>
            </a:endParaRPr>
          </a:p>
          <a:p>
            <a:endParaRPr lang="en-US" altLang="zh-TW" sz="1800" b="1" dirty="0">
              <a:latin typeface="+mn-ea"/>
            </a:endParaRPr>
          </a:p>
          <a:p>
            <a:endParaRPr lang="en-US" altLang="zh-TW" sz="1800" b="1" dirty="0" smtClean="0">
              <a:latin typeface="+mn-ea"/>
            </a:endParaRPr>
          </a:p>
          <a:p>
            <a:r>
              <a:rPr lang="zh-TW" altLang="en-US" sz="1800" b="1" dirty="0" smtClean="0">
                <a:latin typeface="+mn-ea"/>
              </a:rPr>
              <a:t>第 </a:t>
            </a:r>
            <a:r>
              <a:rPr lang="en-US" altLang="zh-TW" sz="1800" b="1" dirty="0" smtClean="0">
                <a:latin typeface="+mn-ea"/>
              </a:rPr>
              <a:t>33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~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35</a:t>
            </a:r>
            <a:r>
              <a:rPr lang="zh-TW" altLang="en-US" sz="1800" b="1" dirty="0" smtClean="0">
                <a:latin typeface="+mn-ea"/>
              </a:rPr>
              <a:t> 行：分別呼叫 </a:t>
            </a:r>
            <a:r>
              <a:rPr lang="en-US" altLang="zh-TW" sz="1800" b="1" dirty="0" smtClean="0">
                <a:latin typeface="+mn-ea"/>
              </a:rPr>
              <a:t>3</a:t>
            </a:r>
            <a:r>
              <a:rPr lang="zh-TW" altLang="en-US" sz="1800" b="1" dirty="0" smtClean="0">
                <a:latin typeface="+mn-ea"/>
              </a:rPr>
              <a:t> 個副程式</a:t>
            </a:r>
            <a:r>
              <a:rPr lang="en-US" altLang="zh-TW" sz="1800" b="1" dirty="0" smtClean="0">
                <a:latin typeface="+mn-ea"/>
              </a:rPr>
              <a:t/>
            </a:r>
            <a:br>
              <a:rPr lang="en-US" altLang="zh-TW" sz="1800" b="1" dirty="0" smtClean="0">
                <a:latin typeface="+mn-ea"/>
              </a:rPr>
            </a:br>
            <a:r>
              <a:rPr lang="zh-TW" altLang="en-US" sz="1800" b="1" dirty="0" smtClean="0">
                <a:latin typeface="+mn-ea"/>
              </a:rPr>
              <a:t>第 </a:t>
            </a:r>
            <a:r>
              <a:rPr lang="en-US" altLang="zh-TW" sz="1800" b="1" dirty="0" smtClean="0">
                <a:latin typeface="+mn-ea"/>
              </a:rPr>
              <a:t>38</a:t>
            </a:r>
            <a:r>
              <a:rPr lang="zh-TW" altLang="en-US" sz="1800" b="1" dirty="0" smtClean="0">
                <a:latin typeface="+mn-ea"/>
              </a:rPr>
              <a:t> 行：使程式可以讀取 </a:t>
            </a:r>
            <a:r>
              <a:rPr lang="en-US" altLang="zh-TW" sz="1800" b="1" dirty="0" smtClean="0">
                <a:latin typeface="+mn-ea"/>
              </a:rPr>
              <a:t>Database</a:t>
            </a:r>
            <a:br>
              <a:rPr lang="en-US" altLang="zh-TW" sz="1800" b="1" dirty="0" smtClean="0">
                <a:latin typeface="+mn-ea"/>
              </a:rPr>
            </a:br>
            <a:r>
              <a:rPr lang="zh-TW" altLang="en-US" sz="1800" b="1" dirty="0" smtClean="0">
                <a:latin typeface="+mn-ea"/>
              </a:rPr>
              <a:t>第 </a:t>
            </a:r>
            <a:r>
              <a:rPr lang="en-US" altLang="zh-TW" sz="1800" b="1" dirty="0" smtClean="0">
                <a:latin typeface="+mn-ea"/>
              </a:rPr>
              <a:t>41 </a:t>
            </a:r>
            <a:r>
              <a:rPr lang="zh-TW" altLang="en-US" sz="1800" b="1" dirty="0" smtClean="0">
                <a:latin typeface="+mn-ea"/>
              </a:rPr>
              <a:t>行：使用 </a:t>
            </a:r>
            <a:r>
              <a:rPr lang="en-US" altLang="zh-TW" sz="1800" b="1" dirty="0" smtClean="0">
                <a:solidFill>
                  <a:srgbClr val="FF0000"/>
                </a:solidFill>
                <a:latin typeface="+mn-ea"/>
              </a:rPr>
              <a:t>Cursor</a:t>
            </a:r>
            <a:r>
              <a:rPr lang="zh-TW" altLang="en-US" sz="1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b="1" dirty="0" smtClean="0">
                <a:latin typeface="+mn-ea"/>
              </a:rPr>
              <a:t>指向查詢的欄位</a:t>
            </a:r>
            <a:r>
              <a:rPr lang="en-US" altLang="zh-TW" sz="1800" b="1" dirty="0" smtClean="0">
                <a:latin typeface="+mn-ea"/>
              </a:rPr>
              <a:t/>
            </a:r>
            <a:br>
              <a:rPr lang="en-US" altLang="zh-TW" sz="1800" b="1" dirty="0" smtClean="0">
                <a:latin typeface="+mn-ea"/>
              </a:rPr>
            </a:br>
            <a:r>
              <a:rPr lang="zh-TW" altLang="en-US" sz="1800" b="1" dirty="0" smtClean="0">
                <a:latin typeface="+mn-ea"/>
              </a:rPr>
              <a:t>第 </a:t>
            </a:r>
            <a:r>
              <a:rPr lang="en-US" altLang="zh-TW" sz="1800" b="1" dirty="0" smtClean="0">
                <a:latin typeface="+mn-ea"/>
              </a:rPr>
              <a:t>42 ~ 45 </a:t>
            </a:r>
            <a:r>
              <a:rPr lang="zh-TW" altLang="en-US" sz="1800" b="1" dirty="0" smtClean="0">
                <a:latin typeface="+mn-ea"/>
              </a:rPr>
              <a:t>行：使 </a:t>
            </a:r>
            <a:r>
              <a:rPr lang="en-US" altLang="zh-TW" sz="1800" b="1" dirty="0" smtClean="0">
                <a:solidFill>
                  <a:srgbClr val="FF0000"/>
                </a:solidFill>
                <a:latin typeface="+mn-ea"/>
              </a:rPr>
              <a:t>Cursor</a:t>
            </a:r>
            <a:r>
              <a:rPr lang="en-US" altLang="zh-TW" sz="1800" b="1" dirty="0" smtClean="0">
                <a:latin typeface="+mn-ea"/>
              </a:rPr>
              <a:t> </a:t>
            </a:r>
            <a:r>
              <a:rPr lang="zh-TW" altLang="en-US" sz="1800" b="1" dirty="0" smtClean="0">
                <a:latin typeface="+mn-ea"/>
              </a:rPr>
              <a:t>逐一指向每一筆</a:t>
            </a:r>
            <a:r>
              <a:rPr lang="en-US" altLang="zh-TW" sz="1800" b="1" dirty="0" smtClean="0">
                <a:latin typeface="+mn-ea"/>
              </a:rPr>
              <a:t> record </a:t>
            </a:r>
            <a:r>
              <a:rPr lang="zh-TW" altLang="en-US" sz="1800" b="1" dirty="0" smtClean="0">
                <a:latin typeface="+mn-ea"/>
              </a:rPr>
              <a:t>並放入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+mn-ea"/>
              </a:rPr>
              <a:t>ArrayList</a:t>
            </a:r>
            <a:r>
              <a:rPr lang="en-US" altLang="zh-TW" sz="1800" b="1" dirty="0" smtClean="0">
                <a:latin typeface="+mn-ea"/>
              </a:rPr>
              <a:t/>
            </a:r>
            <a:br>
              <a:rPr lang="en-US" altLang="zh-TW" sz="1800" b="1" dirty="0" smtClean="0">
                <a:latin typeface="+mn-ea"/>
              </a:rPr>
            </a:br>
            <a:r>
              <a:rPr lang="zh-TW" altLang="en-US" sz="1800" b="1" dirty="0" smtClean="0">
                <a:latin typeface="+mn-ea"/>
              </a:rPr>
              <a:t>第 </a:t>
            </a:r>
            <a:r>
              <a:rPr lang="en-US" altLang="zh-TW" sz="1800" b="1" dirty="0" smtClean="0">
                <a:latin typeface="+mn-ea"/>
              </a:rPr>
              <a:t>47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~</a:t>
            </a:r>
            <a:r>
              <a:rPr lang="zh-TW" altLang="en-US" sz="1800" b="1" dirty="0" smtClean="0">
                <a:latin typeface="+mn-ea"/>
              </a:rPr>
              <a:t> </a:t>
            </a:r>
            <a:r>
              <a:rPr lang="en-US" altLang="zh-TW" sz="1800" b="1" dirty="0" smtClean="0">
                <a:latin typeface="+mn-ea"/>
              </a:rPr>
              <a:t>51</a:t>
            </a:r>
            <a:r>
              <a:rPr lang="zh-TW" altLang="en-US" sz="1800" b="1" dirty="0" smtClean="0">
                <a:latin typeface="+mn-ea"/>
              </a:rPr>
              <a:t> 行：將 </a:t>
            </a:r>
            <a:r>
              <a:rPr lang="en-US" altLang="zh-TW" sz="1800" b="1" dirty="0" err="1" smtClean="0">
                <a:solidFill>
                  <a:srgbClr val="FF0000"/>
                </a:solidFill>
                <a:latin typeface="+mn-ea"/>
              </a:rPr>
              <a:t>ArrayList</a:t>
            </a:r>
            <a:r>
              <a:rPr lang="en-US" altLang="zh-TW" sz="18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b="1" dirty="0" smtClean="0">
                <a:latin typeface="+mn-ea"/>
              </a:rPr>
              <a:t>放入 </a:t>
            </a:r>
            <a:r>
              <a:rPr lang="en-US" altLang="zh-TW" sz="1800" b="1" dirty="0" smtClean="0">
                <a:solidFill>
                  <a:srgbClr val="FF0000"/>
                </a:solidFill>
                <a:latin typeface="+mn-ea"/>
              </a:rPr>
              <a:t>Spinner</a:t>
            </a:r>
          </a:p>
          <a:p>
            <a:endParaRPr lang="zh-TW" altLang="en-US" sz="1800" b="1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72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初始化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DBHelper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TW" sz="1800" dirty="0">
                <a:latin typeface="+mn-ea"/>
              </a:rPr>
              <a:t>Class</a:t>
            </a:r>
            <a:r>
              <a:rPr lang="zh-TW" altLang="en-US" sz="1800" dirty="0">
                <a:latin typeface="+mn-ea"/>
              </a:rPr>
              <a:t> 並呼叫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insert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副程式</a:t>
            </a: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>
          <a:xfrm>
            <a:off x="5031304" y="1535113"/>
            <a:ext cx="4529413" cy="903287"/>
          </a:xfrm>
        </p:spPr>
        <p:txBody>
          <a:bodyPr/>
          <a:lstStyle/>
          <a:p>
            <a:r>
              <a:rPr lang="zh-TW" altLang="en-US" sz="1800" dirty="0">
                <a:latin typeface="+mn-ea"/>
              </a:rPr>
              <a:t>第 </a:t>
            </a:r>
            <a:r>
              <a:rPr lang="en-US" altLang="zh-TW" sz="1800" dirty="0">
                <a:latin typeface="+mn-ea"/>
              </a:rPr>
              <a:t>63 ~ 66 </a:t>
            </a:r>
            <a:r>
              <a:rPr lang="zh-TW" altLang="en-US" sz="1800" dirty="0">
                <a:latin typeface="+mn-ea"/>
              </a:rPr>
              <a:t>行：取得 </a:t>
            </a:r>
            <a:r>
              <a:rPr lang="en-US" altLang="zh-TW" sz="1800" dirty="0" err="1">
                <a:solidFill>
                  <a:srgbClr val="FF0000"/>
                </a:solidFill>
                <a:latin typeface="+mn-ea"/>
              </a:rPr>
              <a:t>activity_main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的原件</a:t>
            </a:r>
            <a:r>
              <a:rPr lang="en-US" altLang="zh-TW" sz="1800" dirty="0">
                <a:latin typeface="+mn-ea"/>
              </a:rPr>
              <a:t/>
            </a:r>
            <a:br>
              <a:rPr lang="en-US" altLang="zh-TW" sz="1800" dirty="0">
                <a:latin typeface="+mn-ea"/>
              </a:rPr>
            </a:br>
            <a:r>
              <a:rPr lang="zh-TW" altLang="en-US" sz="1800" dirty="0">
                <a:latin typeface="+mn-ea"/>
              </a:rPr>
              <a:t>第 </a:t>
            </a:r>
            <a:r>
              <a:rPr lang="en-US" altLang="zh-TW" sz="1800" dirty="0">
                <a:latin typeface="+mn-ea"/>
              </a:rPr>
              <a:t>68 ~ 81 </a:t>
            </a:r>
            <a:r>
              <a:rPr lang="zh-TW" altLang="en-US" sz="1800" dirty="0">
                <a:latin typeface="+mn-ea"/>
              </a:rPr>
              <a:t>行：兩個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Button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元件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Click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事件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pic>
        <p:nvPicPr>
          <p:cNvPr id="12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3" y="3068960"/>
            <a:ext cx="4598005" cy="1239379"/>
          </a:xfrm>
          <a:prstGeom prst="rect">
            <a:avLst/>
          </a:prstGeom>
        </p:spPr>
      </p:pic>
      <p:pic>
        <p:nvPicPr>
          <p:cNvPr id="13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564904"/>
            <a:ext cx="4865706" cy="28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第 </a:t>
            </a:r>
            <a:r>
              <a:rPr lang="en-US" altLang="zh-TW" sz="1800" dirty="0">
                <a:latin typeface="+mn-ea"/>
              </a:rPr>
              <a:t>84 ~ 104 </a:t>
            </a:r>
            <a:r>
              <a:rPr lang="zh-TW" altLang="en-US" sz="1800" dirty="0">
                <a:latin typeface="+mn-ea"/>
              </a:rPr>
              <a:t>行：將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Spinner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選取學號的學生資料顯示</a:t>
            </a:r>
            <a:r>
              <a:rPr lang="zh-TW" altLang="en-US" sz="1800" dirty="0" smtClean="0">
                <a:latin typeface="+mn-ea"/>
              </a:rPr>
              <a:t>出來</a:t>
            </a:r>
            <a:endParaRPr lang="zh-TW" altLang="en-US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第 </a:t>
            </a:r>
            <a:r>
              <a:rPr lang="en-US" altLang="zh-TW" sz="1800" dirty="0">
                <a:latin typeface="+mn-ea"/>
              </a:rPr>
              <a:t>106 ~ 125 </a:t>
            </a:r>
            <a:r>
              <a:rPr lang="zh-TW" altLang="en-US" sz="1800" dirty="0">
                <a:latin typeface="+mn-ea"/>
              </a:rPr>
              <a:t>行：是將所有學生資料表中的 </a:t>
            </a:r>
            <a:r>
              <a:rPr lang="en-US" altLang="zh-TW" sz="1800" dirty="0">
                <a:latin typeface="+mn-ea"/>
              </a:rPr>
              <a:t>record </a:t>
            </a:r>
            <a:r>
              <a:rPr lang="zh-TW" altLang="en-US" sz="1800" dirty="0">
                <a:latin typeface="+mn-ea"/>
              </a:rPr>
              <a:t>全部顯示</a:t>
            </a:r>
            <a:r>
              <a:rPr lang="zh-TW" altLang="en-US" sz="1800" dirty="0" smtClean="0">
                <a:latin typeface="+mn-ea"/>
              </a:rPr>
              <a:t>出來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" y="2708920"/>
            <a:ext cx="4828180" cy="2636665"/>
          </a:xfrm>
          <a:prstGeom prst="rect">
            <a:avLst/>
          </a:prstGeom>
        </p:spPr>
      </p:pic>
      <p:pic>
        <p:nvPicPr>
          <p:cNvPr id="12" name="內容版面配置區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780928"/>
            <a:ext cx="4819151" cy="2509617"/>
          </a:xfrm>
        </p:spPr>
      </p:pic>
    </p:spTree>
    <p:extLst>
      <p:ext uri="{BB962C8B-B14F-4D97-AF65-F5344CB8AC3E}">
        <p14:creationId xmlns:p14="http://schemas.microsoft.com/office/powerpoint/2010/main" val="15042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Run</a:t>
            </a:r>
            <a:r>
              <a:rPr lang="en-US" altLang="zh-TW" sz="1800" dirty="0"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執行 </a:t>
            </a:r>
            <a:r>
              <a:rPr lang="en-US" altLang="zh-TW" sz="1800" dirty="0">
                <a:latin typeface="+mn-ea"/>
              </a:rPr>
              <a:t>Project</a:t>
            </a:r>
            <a:br>
              <a:rPr lang="en-US" altLang="zh-TW" sz="1800" dirty="0">
                <a:latin typeface="+mn-ea"/>
              </a:rPr>
            </a:br>
            <a:endParaRPr lang="en-US" altLang="zh-TW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剛開始進入畫面會顯示學生資料表中全部的</a:t>
            </a:r>
            <a:r>
              <a:rPr lang="zh-TW" altLang="en-US" sz="1800" dirty="0" smtClean="0"/>
              <a:t>資料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pic>
        <p:nvPicPr>
          <p:cNvPr id="16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2" y="3212976"/>
            <a:ext cx="4661568" cy="86409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 bwMode="auto">
          <a:xfrm>
            <a:off x="4053840" y="3717032"/>
            <a:ext cx="403859" cy="31394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9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23" y="2174875"/>
            <a:ext cx="3138451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選擇其中一個學號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endParaRPr lang="en-US" altLang="zh-TW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按下</a:t>
            </a:r>
            <a:r>
              <a:rPr lang="zh-TW" altLang="en-US" sz="1800" dirty="0">
                <a:solidFill>
                  <a:srgbClr val="FF0000"/>
                </a:solidFill>
              </a:rPr>
              <a:t>查詢</a:t>
            </a:r>
            <a:r>
              <a:rPr lang="zh-TW" altLang="en-US" sz="1800" dirty="0"/>
              <a:t>後就會顯示此學號學生的個人</a:t>
            </a:r>
            <a:r>
              <a:rPr lang="zh-TW" altLang="en-US" sz="1800" dirty="0" smtClean="0"/>
              <a:t>資料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2174875"/>
            <a:ext cx="3138451" cy="3951288"/>
          </a:xfrm>
          <a:prstGeom prst="rect">
            <a:avLst/>
          </a:prstGeom>
        </p:spPr>
      </p:pic>
      <p:pic>
        <p:nvPicPr>
          <p:cNvPr id="14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25" y="2174875"/>
            <a:ext cx="3138451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按下</a:t>
            </a:r>
            <a:r>
              <a:rPr lang="zh-TW" altLang="en-US" sz="1800" dirty="0">
                <a:solidFill>
                  <a:srgbClr val="FF0000"/>
                </a:solidFill>
              </a:rPr>
              <a:t>顯示全部</a:t>
            </a:r>
            <a:r>
              <a:rPr lang="zh-TW" altLang="en-US" sz="1800" dirty="0"/>
              <a:t>則會顯示所有學生的資料</a:t>
            </a:r>
            <a:r>
              <a:rPr lang="en-US" altLang="zh-TW" sz="1800" dirty="0">
                <a:latin typeface="+mn-ea"/>
              </a:rPr>
              <a:t/>
            </a:r>
            <a:br>
              <a:rPr lang="en-US" altLang="zh-TW" sz="1800" dirty="0">
                <a:latin typeface="+mn-ea"/>
              </a:rPr>
            </a:br>
            <a:endParaRPr lang="zh-TW" altLang="en-US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43" y="2174875"/>
            <a:ext cx="3138451" cy="3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23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新增一個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Android Application 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Project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/>
              <a:t>依開發者需求進行</a:t>
            </a:r>
            <a:r>
              <a:rPr lang="zh-TW" altLang="en-US" sz="1800" dirty="0" smtClean="0"/>
              <a:t>設定</a:t>
            </a:r>
            <a:endParaRPr lang="en-US" altLang="zh-TW" sz="18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16070"/>
            <a:ext cx="4378325" cy="3868897"/>
          </a:xfrm>
          <a:prstGeom prst="rect">
            <a:avLst/>
          </a:prstGeom>
        </p:spPr>
      </p:pic>
      <p:pic>
        <p:nvPicPr>
          <p:cNvPr id="12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3" y="2420889"/>
            <a:ext cx="4612055" cy="3291330"/>
          </a:xfrm>
        </p:spPr>
      </p:pic>
    </p:spTree>
    <p:extLst>
      <p:ext uri="{BB962C8B-B14F-4D97-AF65-F5344CB8AC3E}">
        <p14:creationId xmlns:p14="http://schemas.microsoft.com/office/powerpoint/2010/main" val="15209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直接按下一步</a:t>
            </a:r>
            <a:r>
              <a:rPr lang="zh-TW" altLang="en-US" sz="1800" dirty="0" smtClean="0"/>
              <a:t>即可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endParaRPr lang="en-US" altLang="zh-TW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設置 </a:t>
            </a:r>
            <a:r>
              <a:rPr lang="en-US" altLang="zh-TW" sz="1800" dirty="0">
                <a:latin typeface="+mn-ea"/>
              </a:rPr>
              <a:t>APP ICON</a:t>
            </a:r>
            <a:r>
              <a:rPr lang="zh-TW" altLang="en-US" sz="1800" dirty="0">
                <a:latin typeface="+mn-ea"/>
              </a:rPr>
              <a:t>，預設為</a:t>
            </a:r>
            <a:r>
              <a:rPr lang="en-US" altLang="zh-TW" sz="1800" dirty="0">
                <a:latin typeface="+mn-ea"/>
              </a:rPr>
              <a:t>Android</a:t>
            </a:r>
            <a:r>
              <a:rPr lang="zh-TW" altLang="en-US" sz="1800" dirty="0">
                <a:latin typeface="+mn-ea"/>
              </a:rPr>
              <a:t>機器人</a:t>
            </a:r>
            <a:r>
              <a:rPr lang="zh-TW" altLang="en-US" sz="1800" dirty="0" smtClean="0">
                <a:latin typeface="+mn-ea"/>
              </a:rPr>
              <a:t>圖示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183209"/>
            <a:ext cx="4378325" cy="3934619"/>
          </a:xfrm>
          <a:prstGeom prst="rect">
            <a:avLst/>
          </a:prstGeom>
        </p:spPr>
      </p:pic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16772"/>
            <a:ext cx="4376738" cy="386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設置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Activity</a:t>
            </a:r>
            <a:r>
              <a:rPr lang="zh-TW" altLang="en-US" sz="1800" dirty="0">
                <a:latin typeface="+mn-ea"/>
              </a:rPr>
              <a:t>，大部分使用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Blank </a:t>
            </a:r>
            <a:r>
              <a:rPr lang="en-US" altLang="zh-TW" sz="1800" dirty="0" smtClean="0">
                <a:solidFill>
                  <a:srgbClr val="FF0000"/>
                </a:solidFill>
                <a:latin typeface="+mn-ea"/>
              </a:rPr>
              <a:t>Activity</a:t>
            </a:r>
            <a:endParaRPr lang="en-US" altLang="zh-TW" sz="1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設定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Activity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跟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Layout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 smtClean="0">
                <a:latin typeface="+mn-ea"/>
              </a:rPr>
              <a:t>名稱</a:t>
            </a:r>
            <a:r>
              <a:rPr lang="en-US" altLang="zh-TW" sz="1800" dirty="0" smtClean="0">
                <a:latin typeface="+mn-ea"/>
              </a:rPr>
              <a:t/>
            </a:r>
            <a:br>
              <a:rPr lang="en-US" altLang="zh-TW" sz="1800" dirty="0" smtClean="0">
                <a:latin typeface="+mn-ea"/>
              </a:rPr>
            </a:b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183209"/>
            <a:ext cx="4378325" cy="3934619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183922"/>
            <a:ext cx="4376738" cy="393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建立專案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dirty="0">
                <a:latin typeface="+mn-ea"/>
              </a:rPr>
              <a:t>Project </a:t>
            </a:r>
            <a:r>
              <a:rPr lang="zh-TW" altLang="en-US" sz="1800" dirty="0">
                <a:latin typeface="+mn-ea"/>
              </a:rPr>
              <a:t>新增</a:t>
            </a:r>
            <a:r>
              <a:rPr lang="zh-TW" altLang="en-US" sz="1800" dirty="0" smtClean="0">
                <a:latin typeface="+mn-ea"/>
              </a:rPr>
              <a:t>完畢</a:t>
            </a:r>
            <a:r>
              <a:rPr lang="en-US" altLang="zh-TW" sz="1800" dirty="0" smtClean="0">
                <a:latin typeface="+mn-ea"/>
              </a:rPr>
              <a:t/>
            </a:r>
            <a:br>
              <a:rPr lang="en-US" altLang="zh-TW" sz="1800" dirty="0" smtClean="0">
                <a:latin typeface="+mn-ea"/>
              </a:rPr>
            </a:br>
            <a:endParaRPr lang="zh-TW" altLang="en-US" sz="1800" dirty="0">
              <a:latin typeface="+mn-ea"/>
            </a:endParaRPr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 sz="1800" dirty="0">
              <a:latin typeface="+mn-ea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83" b="1072"/>
          <a:stretch/>
        </p:blipFill>
        <p:spPr>
          <a:xfrm>
            <a:off x="559718" y="1944341"/>
            <a:ext cx="3600400" cy="41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建置模擬器</a:t>
            </a:r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44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22" y="3573016"/>
            <a:ext cx="4290928" cy="795392"/>
          </a:xfr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建置模擬器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dirty="0"/>
              <a:t>按下手機圖示準備新增一個</a:t>
            </a:r>
            <a:r>
              <a:rPr lang="zh-TW" altLang="en-US" sz="1800" dirty="0" smtClean="0"/>
              <a:t>模擬器</a:t>
            </a:r>
            <a:endParaRPr lang="en-US" altLang="zh-TW" sz="1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sz="1800" dirty="0">
                <a:latin typeface="+mn-ea"/>
              </a:rPr>
              <a:t>按下 </a:t>
            </a:r>
            <a:r>
              <a:rPr lang="en-US" altLang="zh-TW" sz="1800" dirty="0">
                <a:solidFill>
                  <a:srgbClr val="FF0000"/>
                </a:solidFill>
                <a:latin typeface="+mn-ea"/>
              </a:rPr>
              <a:t>New</a:t>
            </a:r>
            <a:r>
              <a:rPr lang="zh-TW" altLang="en-US" sz="1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TW" altLang="en-US" sz="1800" dirty="0">
                <a:latin typeface="+mn-ea"/>
              </a:rPr>
              <a:t>新增</a:t>
            </a:r>
            <a:r>
              <a:rPr lang="zh-TW" altLang="en-US" sz="1800" dirty="0" smtClean="0">
                <a:latin typeface="+mn-ea"/>
              </a:rPr>
              <a:t>模擬器</a:t>
            </a:r>
            <a:endParaRPr lang="en-US" altLang="zh-TW" sz="1800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 smtClean="0"/>
              <a:t>8-</a:t>
            </a:r>
            <a:fld id="{E88F1446-B874-44B9-9BCA-4E00BA2828F6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sp>
        <p:nvSpPr>
          <p:cNvPr id="13" name="矩形 12"/>
          <p:cNvSpPr/>
          <p:nvPr/>
        </p:nvSpPr>
        <p:spPr bwMode="auto">
          <a:xfrm>
            <a:off x="2004095" y="3994428"/>
            <a:ext cx="228600" cy="37067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標楷體" pitchFamily="65" charset="-120"/>
            </a:endParaRPr>
          </a:p>
        </p:txBody>
      </p:sp>
      <p:pic>
        <p:nvPicPr>
          <p:cNvPr id="15" name="內容版面配置區 11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88" y="2204865"/>
            <a:ext cx="4462882" cy="38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C80000"/>
      </a:folHlink>
    </a:clrScheme>
    <a:fontScheme name="資料探勘與圖書館">
      <a:majorFont>
        <a:latin typeface="Times New Roman"/>
        <a:ea typeface="華康行書體(P)"/>
        <a:cs typeface=""/>
      </a:majorFont>
      <a:minorFont>
        <a:latin typeface="Times New Roman"/>
        <a:ea typeface="華康行書體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</a:objectDefaults>
  <a:extraClrSchemeLst>
    <a:extraClrScheme>
      <a:clrScheme name="資料探勘與圖書館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資料探勘與圖書館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資料探勘與圖書館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wpy</Template>
  <TotalTime>5659</TotalTime>
  <Words>353</Words>
  <Application>Microsoft Office PowerPoint</Application>
  <PresentationFormat>自訂</PresentationFormat>
  <Paragraphs>92</Paragraphs>
  <Slides>25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wpy</vt:lpstr>
      <vt:lpstr>Unit  8   User Interface</vt:lpstr>
      <vt:lpstr>8.2 Android &amp; SQLite</vt:lpstr>
      <vt:lpstr>建立專案</vt:lpstr>
      <vt:lpstr>建立專案</vt:lpstr>
      <vt:lpstr>建立專案</vt:lpstr>
      <vt:lpstr>建立專案</vt:lpstr>
      <vt:lpstr>建立專案</vt:lpstr>
      <vt:lpstr>建置模擬器</vt:lpstr>
      <vt:lpstr>建置模擬器</vt:lpstr>
      <vt:lpstr>建置模擬器</vt:lpstr>
      <vt:lpstr>建置模擬器</vt:lpstr>
      <vt:lpstr>建立資料庫</vt:lpstr>
      <vt:lpstr>建立資料庫</vt:lpstr>
      <vt:lpstr>建立資料庫</vt:lpstr>
      <vt:lpstr>建立資料庫</vt:lpstr>
      <vt:lpstr>建立資料庫</vt:lpstr>
      <vt:lpstr>建立資料庫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  <vt:lpstr>介面設計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 8   User Interface</dc:title>
  <dc:creator>lab</dc:creator>
  <cp:lastModifiedBy>DC-LAB</cp:lastModifiedBy>
  <cp:revision>171</cp:revision>
  <dcterms:created xsi:type="dcterms:W3CDTF">2013-09-09T07:05:00Z</dcterms:created>
  <dcterms:modified xsi:type="dcterms:W3CDTF">2014-01-15T17:47:03Z</dcterms:modified>
</cp:coreProperties>
</file>