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26"/>
  </p:notesMasterIdLst>
  <p:sldIdLst>
    <p:sldId id="258" r:id="rId2"/>
    <p:sldId id="270" r:id="rId3"/>
    <p:sldId id="355" r:id="rId4"/>
    <p:sldId id="308" r:id="rId5"/>
    <p:sldId id="307" r:id="rId6"/>
    <p:sldId id="306" r:id="rId7"/>
    <p:sldId id="356" r:id="rId8"/>
    <p:sldId id="305" r:id="rId9"/>
    <p:sldId id="304" r:id="rId10"/>
    <p:sldId id="303" r:id="rId11"/>
    <p:sldId id="302" r:id="rId12"/>
    <p:sldId id="301" r:id="rId13"/>
    <p:sldId id="357" r:id="rId14"/>
    <p:sldId id="300" r:id="rId15"/>
    <p:sldId id="299" r:id="rId16"/>
    <p:sldId id="298" r:id="rId17"/>
    <p:sldId id="297" r:id="rId18"/>
    <p:sldId id="296" r:id="rId19"/>
    <p:sldId id="295" r:id="rId20"/>
    <p:sldId id="294" r:id="rId21"/>
    <p:sldId id="293" r:id="rId22"/>
    <p:sldId id="292" r:id="rId23"/>
    <p:sldId id="291" r:id="rId24"/>
    <p:sldId id="290" r:id="rId25"/>
  </p:sldIdLst>
  <p:sldSz cx="9904413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4" autoAdjust="0"/>
    <p:restoredTop sz="72477" autoAdjust="0"/>
  </p:normalViewPr>
  <p:slideViewPr>
    <p:cSldViewPr>
      <p:cViewPr varScale="1">
        <p:scale>
          <a:sx n="72" d="100"/>
          <a:sy n="72" d="100"/>
        </p:scale>
        <p:origin x="-600" y="-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704E6-BB5F-44D0-BA19-DFCA81FB7349}" type="datetimeFigureOut">
              <a:rPr lang="zh-TW" altLang="en-US" smtClean="0"/>
              <a:t>2014/1/16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49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37D53-EE72-4514-BD43-2E53D3316E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4328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54088" y="685800"/>
            <a:ext cx="4949825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37D53-EE72-4514-BD43-2E53D3316EC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371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54088" y="685800"/>
            <a:ext cx="4949825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37D53-EE72-4514-BD43-2E53D3316EC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71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831" y="1981200"/>
            <a:ext cx="8418751" cy="11430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662" y="3886200"/>
            <a:ext cx="6933089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2831" y="6248400"/>
            <a:ext cx="2063419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384008" y="6248400"/>
            <a:ext cx="3136397" cy="457200"/>
          </a:xfrm>
        </p:spPr>
        <p:txBody>
          <a:bodyPr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742831" y="3657600"/>
            <a:ext cx="8418751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8-</a:t>
            </a:r>
            <a:fld id="{68E98FC2-1A04-4104-9595-3127348B14A7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29145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21968" y="381000"/>
            <a:ext cx="2269761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12684" y="381000"/>
            <a:ext cx="664421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8-</a:t>
            </a:r>
            <a:fld id="{F65A3C4F-BAEA-4513-84BE-DE4C3F8D0BE1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43686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8-</a:t>
            </a:r>
            <a:fld id="{612CDAEE-491D-41E0-BA1D-EE556CBBEE70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79764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3797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2380" y="4406901"/>
            <a:ext cx="84187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82380" y="2906713"/>
            <a:ext cx="841875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9033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12684" y="1371600"/>
            <a:ext cx="4456986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34743" y="1371600"/>
            <a:ext cx="4456986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95693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221" y="274638"/>
            <a:ext cx="89139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95221" y="1535113"/>
            <a:ext cx="437616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221" y="2174875"/>
            <a:ext cx="437616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031305" y="1535113"/>
            <a:ext cx="43778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031305" y="2174875"/>
            <a:ext cx="43778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 dirty="0" smtClean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23017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8790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18073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221" y="273050"/>
            <a:ext cx="32584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2350" y="273051"/>
            <a:ext cx="55368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95221" y="1435101"/>
            <a:ext cx="32584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8-</a:t>
            </a:r>
            <a:fld id="{42D740F7-63EB-496D-8115-2C41127EC5D0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6434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334" y="4800600"/>
            <a:ext cx="59426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334" y="612775"/>
            <a:ext cx="59426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334" y="5367338"/>
            <a:ext cx="59426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8-</a:t>
            </a:r>
            <a:fld id="{B9503BDB-BCEA-4011-8D04-16D50485357A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32322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7904" y="381000"/>
            <a:ext cx="8171141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2684" y="1371600"/>
            <a:ext cx="9079045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0111" y="6248400"/>
            <a:ext cx="313639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新細明體" pitchFamily="18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412684" y="1230313"/>
            <a:ext cx="9079045" cy="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>
            <a:off x="412684" y="6172200"/>
            <a:ext cx="9161582" cy="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28310" y="6248400"/>
            <a:ext cx="206341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新細明體" pitchFamily="18" charset="-120"/>
              </a:defRPr>
            </a:lvl1pPr>
          </a:lstStyle>
          <a:p>
            <a:r>
              <a:rPr lang="en-US" altLang="zh-TW" smtClean="0"/>
              <a:t>8-</a:t>
            </a:r>
            <a:fld id="{612CDAEE-491D-41E0-BA1D-EE556CBBEE70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419563" y="6286500"/>
            <a:ext cx="3201739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kumimoji="0" lang="en-US" altLang="zh-TW" sz="900" b="1" i="1">
                <a:latin typeface="Times New Roman" pitchFamily="18" charset="0"/>
              </a:rPr>
              <a:t>Wei-Pang Yang, Information Management, NDHU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696" r:id="rId1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華康行書體(P)" pitchFamily="66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華康行書體(P)" pitchFamily="66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華康行書體(P)" pitchFamily="66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華康行書體(P)" pitchFamily="66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華康行書體(P)" pitchFamily="66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華康行書體(P)" pitchFamily="66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華康行書體(P)" pitchFamily="66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華康行書體(P)" pitchFamily="66" charset="-12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rgbClr val="009900"/>
        </a:buClr>
        <a:buSzPct val="70000"/>
        <a:buFont typeface="Wingdings" pitchFamily="2" charset="2"/>
        <a:buChar char="q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40000"/>
        </a:spcBef>
        <a:spcAft>
          <a:spcPct val="0"/>
        </a:spcAft>
        <a:buClr>
          <a:srgbClr val="009900"/>
        </a:buClr>
        <a:buSzPct val="110000"/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20000"/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9900"/>
        </a:buClr>
        <a:buSzPct val="11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 descr="10%"/>
          <p:cNvSpPr>
            <a:spLocks noChangeArrowheads="1"/>
          </p:cNvSpPr>
          <p:nvPr/>
        </p:nvSpPr>
        <p:spPr bwMode="auto">
          <a:xfrm>
            <a:off x="396812" y="914400"/>
            <a:ext cx="9177455" cy="304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114300" lvl="1" defTabSz="114300" eaLnBrk="0" hangingPunct="0">
              <a:tabLst>
                <a:tab pos="2641600" algn="l"/>
                <a:tab pos="2743200" algn="dec"/>
                <a:tab pos="2995613" algn="dec"/>
                <a:tab pos="3062288" algn="dec"/>
                <a:tab pos="3167063" algn="dec"/>
                <a:tab pos="3281363" algn="l"/>
                <a:tab pos="3371850" algn="l"/>
                <a:tab pos="3441700" algn="dec"/>
                <a:tab pos="3509963" algn="dec"/>
                <a:tab pos="3841750" algn="dec"/>
              </a:tabLst>
            </a:pPr>
            <a:endParaRPr lang="zh-TW" altLang="zh-TW" b="1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12684" y="1371600"/>
            <a:ext cx="9079045" cy="2057400"/>
          </a:xfrm>
        </p:spPr>
        <p:txBody>
          <a:bodyPr/>
          <a:lstStyle/>
          <a:p>
            <a:r>
              <a:rPr lang="en-US" altLang="zh-TW" sz="4400" dirty="0">
                <a:solidFill>
                  <a:schemeClr val="tx1"/>
                </a:solidFill>
                <a:ea typeface="新細明體" pitchFamily="18" charset="-120"/>
              </a:rPr>
              <a:t>Unit  </a:t>
            </a:r>
            <a:r>
              <a:rPr lang="en-US" altLang="zh-TW" sz="4400" dirty="0" smtClean="0">
                <a:solidFill>
                  <a:schemeClr val="tx1"/>
                </a:solidFill>
                <a:ea typeface="新細明體" pitchFamily="18" charset="-120"/>
              </a:rPr>
              <a:t>8</a:t>
            </a:r>
            <a:r>
              <a:rPr lang="en-US" altLang="zh-TW" sz="2800" dirty="0">
                <a:solidFill>
                  <a:schemeClr val="tx1"/>
                </a:solidFill>
                <a:ea typeface="新細明體" pitchFamily="18" charset="-120"/>
              </a:rPr>
              <a:t/>
            </a:r>
            <a:br>
              <a:rPr lang="en-US" altLang="zh-TW" sz="2800" dirty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sz="1600" dirty="0">
                <a:solidFill>
                  <a:schemeClr val="tx1"/>
                </a:solidFill>
                <a:ea typeface="新細明體" pitchFamily="18" charset="-120"/>
              </a:rPr>
              <a:t/>
            </a:r>
            <a:br>
              <a:rPr lang="en-US" altLang="zh-TW" sz="1600" dirty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 </a:t>
            </a:r>
            <a:r>
              <a:rPr lang="en-US" altLang="zh-TW" sz="4800" dirty="0" smtClean="0">
                <a:solidFill>
                  <a:schemeClr val="tx1"/>
                </a:solidFill>
                <a:ea typeface="新細明體" pitchFamily="18" charset="-120"/>
              </a:rPr>
              <a:t>User Interface</a:t>
            </a:r>
            <a:endParaRPr lang="en-US" altLang="zh-TW" sz="4800" dirty="0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dirty="0" smtClean="0"/>
              <a:t>8-</a:t>
            </a:r>
            <a:fld id="{E88F1446-B874-44B9-9BCA-4E00BA2828F6}" type="slidenum">
              <a:rPr lang="en-US" altLang="zh-TW" smtClean="0"/>
              <a:pPr/>
              <a:t>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215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建立資料庫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95221" y="1535112"/>
            <a:ext cx="4376169" cy="741759"/>
          </a:xfrm>
        </p:spPr>
        <p:txBody>
          <a:bodyPr/>
          <a:lstStyle/>
          <a:p>
            <a:r>
              <a:rPr lang="zh-TW" altLang="en-US" sz="1800" dirty="0">
                <a:latin typeface="+mn-ea"/>
              </a:rPr>
              <a:t>至左側邊</a:t>
            </a:r>
            <a:r>
              <a:rPr lang="zh-TW" altLang="en-US" sz="1800" dirty="0">
                <a:solidFill>
                  <a:srgbClr val="FF0000"/>
                </a:solidFill>
                <a:latin typeface="+mn-ea"/>
              </a:rPr>
              <a:t>伺服器總管</a:t>
            </a:r>
            <a:r>
              <a:rPr lang="zh-TW" altLang="en-US" sz="1800" dirty="0">
                <a:latin typeface="+mn-ea"/>
              </a:rPr>
              <a:t>，會顯示已連接的資料庫，在</a:t>
            </a:r>
            <a:r>
              <a:rPr lang="zh-TW" altLang="en-US" sz="1800" dirty="0">
                <a:solidFill>
                  <a:srgbClr val="FF0000"/>
                </a:solidFill>
                <a:latin typeface="+mn-ea"/>
              </a:rPr>
              <a:t>資料表</a:t>
            </a:r>
            <a:r>
              <a:rPr lang="zh-TW" altLang="en-US" sz="1800" dirty="0">
                <a:latin typeface="+mn-ea"/>
              </a:rPr>
              <a:t>上按下滑鼠右鍵點選</a:t>
            </a:r>
            <a:r>
              <a:rPr lang="zh-TW" altLang="en-US" sz="1800" dirty="0">
                <a:solidFill>
                  <a:srgbClr val="FF0000"/>
                </a:solidFill>
                <a:latin typeface="+mn-ea"/>
              </a:rPr>
              <a:t>加入新的資料表</a:t>
            </a:r>
            <a:r>
              <a:rPr lang="en-US" altLang="zh-TW" sz="1800" dirty="0">
                <a:solidFill>
                  <a:srgbClr val="FF0000"/>
                </a:solidFill>
                <a:latin typeface="+mn-ea"/>
              </a:rPr>
              <a:t>(T</a:t>
            </a:r>
            <a:r>
              <a:rPr lang="en-US" altLang="zh-TW" sz="1800" dirty="0" smtClean="0">
                <a:solidFill>
                  <a:srgbClr val="FF0000"/>
                </a:solidFill>
                <a:latin typeface="+mn-ea"/>
              </a:rPr>
              <a:t>)</a:t>
            </a:r>
            <a:endParaRPr lang="en-US" altLang="zh-TW" sz="1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031305" y="1535112"/>
            <a:ext cx="4377888" cy="741759"/>
          </a:xfrm>
        </p:spPr>
        <p:txBody>
          <a:bodyPr/>
          <a:lstStyle/>
          <a:p>
            <a:r>
              <a:rPr lang="zh-TW" altLang="en-US" sz="1800" dirty="0"/>
              <a:t>建立</a:t>
            </a:r>
            <a:r>
              <a:rPr lang="zh-TW" altLang="en-US" sz="1800" dirty="0">
                <a:solidFill>
                  <a:srgbClr val="FF0000"/>
                </a:solidFill>
              </a:rPr>
              <a:t>欄位名稱</a:t>
            </a:r>
            <a:r>
              <a:rPr lang="zh-TW" altLang="en-US" sz="1800" dirty="0"/>
              <a:t>、</a:t>
            </a:r>
            <a:r>
              <a:rPr lang="zh-TW" altLang="en-US" sz="1800" dirty="0">
                <a:solidFill>
                  <a:srgbClr val="FF0000"/>
                </a:solidFill>
              </a:rPr>
              <a:t>資料型</a:t>
            </a:r>
            <a:r>
              <a:rPr lang="zh-TW" altLang="en-US" sz="1800" dirty="0" smtClean="0">
                <a:solidFill>
                  <a:srgbClr val="FF0000"/>
                </a:solidFill>
              </a:rPr>
              <a:t>別</a:t>
            </a:r>
            <a:r>
              <a:rPr lang="en-US" altLang="zh-TW" sz="1800" dirty="0" smtClean="0">
                <a:solidFill>
                  <a:srgbClr val="FF0000"/>
                </a:solidFill>
              </a:rPr>
              <a:t/>
            </a:r>
            <a:br>
              <a:rPr lang="en-US" altLang="zh-TW" sz="1800" dirty="0" smtClean="0">
                <a:solidFill>
                  <a:srgbClr val="FF0000"/>
                </a:solidFill>
              </a:rPr>
            </a:br>
            <a:r>
              <a:rPr lang="en-US" altLang="zh-TW" sz="1800" dirty="0" smtClean="0">
                <a:solidFill>
                  <a:srgbClr val="FF0000"/>
                </a:solidFill>
              </a:rPr>
              <a:t/>
            </a:r>
            <a:br>
              <a:rPr lang="en-US" altLang="zh-TW" sz="1800" dirty="0" smtClean="0">
                <a:solidFill>
                  <a:srgbClr val="FF0000"/>
                </a:solidFill>
              </a:rPr>
            </a:br>
            <a:endParaRPr lang="en-US" altLang="zh-TW" sz="1800" dirty="0">
              <a:solidFill>
                <a:srgbClr val="FF0000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10</a:t>
            </a:fld>
            <a:endParaRPr lang="en-US" altLang="zh-TW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788" y="2564904"/>
            <a:ext cx="4673946" cy="3108134"/>
          </a:xfrm>
          <a:prstGeom prst="rect">
            <a:avLst/>
          </a:prstGeom>
        </p:spPr>
      </p:pic>
      <p:pic>
        <p:nvPicPr>
          <p:cNvPr id="9" name="內容版面配置區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47" y="2297648"/>
            <a:ext cx="3248479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96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建立資料庫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800" dirty="0"/>
              <a:t>按下儲存後會要你設定資料表的</a:t>
            </a:r>
            <a:r>
              <a:rPr lang="zh-TW" altLang="en-US" sz="1800" dirty="0" smtClean="0"/>
              <a:t>名稱</a:t>
            </a:r>
            <a:r>
              <a:rPr lang="en-US" altLang="zh-TW" sz="1800" dirty="0" smtClean="0"/>
              <a:t/>
            </a:r>
            <a:br>
              <a:rPr lang="en-US" altLang="zh-TW" sz="1800" dirty="0" smtClean="0"/>
            </a:br>
            <a:endParaRPr lang="zh-TW" altLang="en-US" sz="1800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1800" dirty="0"/>
              <a:t>至左側邊攔可以看到已成功新增的資料</a:t>
            </a:r>
            <a:r>
              <a:rPr lang="zh-TW" altLang="en-US" sz="1800" dirty="0" smtClean="0"/>
              <a:t>表</a:t>
            </a:r>
            <a:r>
              <a:rPr lang="en-US" altLang="zh-TW" sz="1800" dirty="0" smtClean="0"/>
              <a:t/>
            </a:r>
            <a:br>
              <a:rPr lang="en-US" altLang="zh-TW" sz="1800" dirty="0" smtClean="0"/>
            </a:br>
            <a:endParaRPr lang="zh-TW" altLang="en-US" sz="1800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11</a:t>
            </a:fld>
            <a:endParaRPr lang="en-US" altLang="zh-TW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046" y="2174875"/>
            <a:ext cx="3109809" cy="3951288"/>
          </a:xfrm>
          <a:prstGeom prst="rect">
            <a:avLst/>
          </a:prstGeom>
        </p:spPr>
      </p:pic>
      <p:pic>
        <p:nvPicPr>
          <p:cNvPr id="9" name="內容版面配置區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34" y="3068960"/>
            <a:ext cx="4174138" cy="161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70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建立資料庫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95221" y="1535112"/>
            <a:ext cx="4376169" cy="885775"/>
          </a:xfrm>
        </p:spPr>
        <p:txBody>
          <a:bodyPr/>
          <a:lstStyle/>
          <a:p>
            <a:r>
              <a:rPr lang="zh-TW" altLang="en-US" sz="1800" dirty="0">
                <a:latin typeface="+mn-ea"/>
              </a:rPr>
              <a:t>在</a:t>
            </a:r>
            <a:r>
              <a:rPr lang="zh-TW" altLang="en-US" sz="1800" dirty="0">
                <a:solidFill>
                  <a:srgbClr val="FF0000"/>
                </a:solidFill>
                <a:latin typeface="+mn-ea"/>
              </a:rPr>
              <a:t>學生資料表</a:t>
            </a:r>
            <a:r>
              <a:rPr lang="zh-TW" altLang="en-US" sz="1800" dirty="0">
                <a:latin typeface="+mn-ea"/>
              </a:rPr>
              <a:t>按下滑鼠右鍵點選</a:t>
            </a:r>
            <a:r>
              <a:rPr lang="zh-TW" altLang="en-US" sz="1800" dirty="0">
                <a:solidFill>
                  <a:srgbClr val="FF0000"/>
                </a:solidFill>
                <a:latin typeface="+mn-ea"/>
              </a:rPr>
              <a:t>顯示資料表資料</a:t>
            </a:r>
            <a:r>
              <a:rPr lang="en-US" altLang="zh-TW" sz="1800" dirty="0">
                <a:solidFill>
                  <a:srgbClr val="FF0000"/>
                </a:solidFill>
                <a:latin typeface="+mn-ea"/>
              </a:rPr>
              <a:t>(S</a:t>
            </a:r>
            <a:r>
              <a:rPr lang="en-US" altLang="zh-TW" sz="1800" dirty="0" smtClean="0">
                <a:solidFill>
                  <a:srgbClr val="FF0000"/>
                </a:solidFill>
                <a:latin typeface="+mn-ea"/>
              </a:rPr>
              <a:t>)</a:t>
            </a:r>
            <a:br>
              <a:rPr lang="en-US" altLang="zh-TW" sz="1800" dirty="0" smtClean="0">
                <a:solidFill>
                  <a:srgbClr val="FF0000"/>
                </a:solidFill>
                <a:latin typeface="+mn-ea"/>
              </a:rPr>
            </a:br>
            <a:endParaRPr lang="en-US" altLang="zh-TW" sz="1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031305" y="1535112"/>
            <a:ext cx="4377888" cy="872808"/>
          </a:xfrm>
        </p:spPr>
        <p:txBody>
          <a:bodyPr/>
          <a:lstStyle/>
          <a:p>
            <a:r>
              <a:rPr lang="zh-TW" altLang="en-US" sz="1800" dirty="0">
                <a:latin typeface="+mn-ea"/>
              </a:rPr>
              <a:t>在此可以直接對資料表進行新增資料，當資料表新增完成，建立資料庫的工作就告一個</a:t>
            </a:r>
            <a:r>
              <a:rPr lang="zh-TW" altLang="en-US" sz="1800" dirty="0" smtClean="0">
                <a:latin typeface="+mn-ea"/>
              </a:rPr>
              <a:t>段落</a:t>
            </a:r>
            <a:endParaRPr lang="en-US" altLang="zh-TW" sz="1800" dirty="0">
              <a:latin typeface="+mn-ea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12</a:t>
            </a:fld>
            <a:endParaRPr lang="en-US" altLang="zh-TW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788" y="3068961"/>
            <a:ext cx="4585857" cy="2069464"/>
          </a:xfrm>
          <a:prstGeom prst="rect">
            <a:avLst/>
          </a:prstGeom>
        </p:spPr>
      </p:pic>
      <p:pic>
        <p:nvPicPr>
          <p:cNvPr id="9" name="內容版面配置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480" y="2174875"/>
            <a:ext cx="2858378" cy="3951288"/>
          </a:xfrm>
        </p:spPr>
      </p:pic>
    </p:spTree>
    <p:extLst>
      <p:ext uri="{BB962C8B-B14F-4D97-AF65-F5344CB8AC3E}">
        <p14:creationId xmlns:p14="http://schemas.microsoft.com/office/powerpoint/2010/main" val="160858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介面設計</a:t>
            </a:r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13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0285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介面設計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800" dirty="0">
                <a:latin typeface="+mn-ea"/>
              </a:rPr>
              <a:t>按下</a:t>
            </a:r>
            <a:r>
              <a:rPr lang="zh-TW" altLang="en-US" sz="1800" dirty="0">
                <a:solidFill>
                  <a:srgbClr val="FF0000"/>
                </a:solidFill>
                <a:latin typeface="+mn-ea"/>
              </a:rPr>
              <a:t>檔案</a:t>
            </a:r>
            <a:r>
              <a:rPr lang="en-US" altLang="zh-TW" sz="1800" dirty="0">
                <a:solidFill>
                  <a:srgbClr val="FF0000"/>
                </a:solidFill>
                <a:latin typeface="+mn-ea"/>
              </a:rPr>
              <a:t>(F)</a:t>
            </a:r>
            <a:r>
              <a:rPr lang="zh-TW" altLang="en-US" sz="1800" dirty="0">
                <a:latin typeface="+mn-ea"/>
              </a:rPr>
              <a:t>新增一個</a:t>
            </a:r>
            <a:r>
              <a:rPr lang="zh-TW" altLang="en-US" sz="1800" dirty="0">
                <a:solidFill>
                  <a:srgbClr val="FF0000"/>
                </a:solidFill>
                <a:latin typeface="+mn-ea"/>
              </a:rPr>
              <a:t>專案</a:t>
            </a:r>
            <a:r>
              <a:rPr lang="en-US" altLang="zh-TW" sz="1800" dirty="0">
                <a:solidFill>
                  <a:srgbClr val="FF0000"/>
                </a:solidFill>
                <a:latin typeface="+mn-ea"/>
              </a:rPr>
              <a:t>(P</a:t>
            </a:r>
            <a:r>
              <a:rPr lang="en-US" altLang="zh-TW" sz="1800" dirty="0" smtClean="0">
                <a:solidFill>
                  <a:srgbClr val="FF0000"/>
                </a:solidFill>
                <a:latin typeface="+mn-ea"/>
              </a:rPr>
              <a:t>)</a:t>
            </a:r>
            <a:br>
              <a:rPr lang="en-US" altLang="zh-TW" sz="1800" dirty="0" smtClean="0">
                <a:solidFill>
                  <a:srgbClr val="FF0000"/>
                </a:solidFill>
                <a:latin typeface="+mn-ea"/>
              </a:rPr>
            </a:br>
            <a:endParaRPr lang="en-US" altLang="zh-TW" sz="1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1800" dirty="0">
                <a:latin typeface="+mn-ea"/>
              </a:rPr>
              <a:t>選擇</a:t>
            </a:r>
            <a:r>
              <a:rPr lang="en-US" altLang="zh-TW" sz="1800" dirty="0">
                <a:solidFill>
                  <a:srgbClr val="FF0000"/>
                </a:solidFill>
                <a:latin typeface="+mn-ea"/>
              </a:rPr>
              <a:t>ASP.NET</a:t>
            </a:r>
            <a:r>
              <a:rPr lang="zh-TW" altLang="en-US" sz="1800" dirty="0">
                <a:solidFill>
                  <a:srgbClr val="FF0000"/>
                </a:solidFill>
                <a:latin typeface="+mn-ea"/>
              </a:rPr>
              <a:t>空白</a:t>
            </a:r>
            <a:r>
              <a:rPr lang="en-US" altLang="zh-TW" sz="1800" dirty="0">
                <a:solidFill>
                  <a:srgbClr val="FF0000"/>
                </a:solidFill>
                <a:latin typeface="+mn-ea"/>
              </a:rPr>
              <a:t>Web</a:t>
            </a:r>
            <a:r>
              <a:rPr lang="zh-TW" altLang="en-US" sz="1800" dirty="0">
                <a:solidFill>
                  <a:srgbClr val="FF0000"/>
                </a:solidFill>
                <a:latin typeface="+mn-ea"/>
              </a:rPr>
              <a:t>應用程式</a:t>
            </a:r>
            <a:r>
              <a:rPr lang="zh-TW" altLang="en-US" sz="1800" dirty="0">
                <a:latin typeface="+mn-ea"/>
              </a:rPr>
              <a:t>，輸入</a:t>
            </a:r>
            <a:r>
              <a:rPr lang="zh-TW" altLang="en-US" sz="1800" dirty="0">
                <a:solidFill>
                  <a:srgbClr val="FF0000"/>
                </a:solidFill>
                <a:latin typeface="+mn-ea"/>
              </a:rPr>
              <a:t>名稱</a:t>
            </a:r>
            <a:r>
              <a:rPr lang="zh-TW" altLang="en-US" sz="1800" dirty="0">
                <a:latin typeface="+mn-ea"/>
              </a:rPr>
              <a:t>、</a:t>
            </a:r>
            <a:r>
              <a:rPr lang="zh-TW" altLang="en-US" sz="1800" dirty="0">
                <a:solidFill>
                  <a:srgbClr val="FF0000"/>
                </a:solidFill>
                <a:latin typeface="+mn-ea"/>
              </a:rPr>
              <a:t>位置</a:t>
            </a:r>
            <a:r>
              <a:rPr lang="zh-TW" altLang="en-US" sz="1800" dirty="0">
                <a:latin typeface="+mn-ea"/>
              </a:rPr>
              <a:t>、</a:t>
            </a:r>
            <a:r>
              <a:rPr lang="zh-TW" altLang="en-US" sz="1800" dirty="0">
                <a:solidFill>
                  <a:srgbClr val="FF0000"/>
                </a:solidFill>
                <a:latin typeface="+mn-ea"/>
              </a:rPr>
              <a:t>方案</a:t>
            </a:r>
            <a:r>
              <a:rPr lang="zh-TW" altLang="en-US" sz="1800" dirty="0" smtClean="0">
                <a:solidFill>
                  <a:srgbClr val="FF0000"/>
                </a:solidFill>
                <a:latin typeface="+mn-ea"/>
              </a:rPr>
              <a:t>名稱</a:t>
            </a:r>
            <a:endParaRPr lang="en-US" altLang="zh-TW" sz="1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14</a:t>
            </a:fld>
            <a:endParaRPr lang="en-US" altLang="zh-TW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788" y="2492896"/>
            <a:ext cx="4587693" cy="3170552"/>
          </a:xfrm>
          <a:prstGeom prst="rect">
            <a:avLst/>
          </a:prstGeom>
        </p:spPr>
      </p:pic>
      <p:pic>
        <p:nvPicPr>
          <p:cNvPr id="9" name="內容版面配置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5" y="2492896"/>
            <a:ext cx="4781884" cy="2790765"/>
          </a:xfrm>
        </p:spPr>
      </p:pic>
    </p:spTree>
    <p:extLst>
      <p:ext uri="{BB962C8B-B14F-4D97-AF65-F5344CB8AC3E}">
        <p14:creationId xmlns:p14="http://schemas.microsoft.com/office/powerpoint/2010/main" val="211175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介面設計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800" dirty="0">
                <a:latin typeface="+mn-ea"/>
              </a:rPr>
              <a:t>在右側邊</a:t>
            </a:r>
            <a:r>
              <a:rPr lang="zh-TW" altLang="en-US" sz="1800" dirty="0">
                <a:solidFill>
                  <a:srgbClr val="FF0000"/>
                </a:solidFill>
                <a:latin typeface="+mn-ea"/>
              </a:rPr>
              <a:t>方案總管</a:t>
            </a:r>
            <a:r>
              <a:rPr lang="zh-TW" altLang="en-US" sz="1800" dirty="0">
                <a:latin typeface="+mn-ea"/>
              </a:rPr>
              <a:t>點滑鼠右鍵</a:t>
            </a:r>
            <a:r>
              <a:rPr lang="zh-TW" altLang="en-US" sz="1800" dirty="0">
                <a:solidFill>
                  <a:srgbClr val="FF0000"/>
                </a:solidFill>
                <a:latin typeface="+mn-ea"/>
              </a:rPr>
              <a:t>新增項目</a:t>
            </a:r>
            <a:r>
              <a:rPr lang="en-US" altLang="zh-TW" sz="1800" dirty="0">
                <a:solidFill>
                  <a:srgbClr val="FF0000"/>
                </a:solidFill>
                <a:latin typeface="+mn-ea"/>
              </a:rPr>
              <a:t>(W</a:t>
            </a:r>
            <a:r>
              <a:rPr lang="en-US" altLang="zh-TW" sz="1800" dirty="0" smtClean="0">
                <a:solidFill>
                  <a:srgbClr val="FF0000"/>
                </a:solidFill>
                <a:latin typeface="+mn-ea"/>
              </a:rPr>
              <a:t>)</a:t>
            </a:r>
            <a:endParaRPr lang="en-US" altLang="zh-TW" sz="1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1800" dirty="0">
                <a:latin typeface="+mn-ea"/>
              </a:rPr>
              <a:t>新增一個</a:t>
            </a:r>
            <a:r>
              <a:rPr lang="en-US" altLang="zh-TW" sz="1800" dirty="0">
                <a:solidFill>
                  <a:srgbClr val="FF0000"/>
                </a:solidFill>
                <a:latin typeface="+mn-ea"/>
              </a:rPr>
              <a:t>Web </a:t>
            </a:r>
            <a:r>
              <a:rPr lang="en-US" altLang="zh-TW" sz="1800" dirty="0" smtClean="0">
                <a:solidFill>
                  <a:srgbClr val="FF0000"/>
                </a:solidFill>
                <a:latin typeface="+mn-ea"/>
              </a:rPr>
              <a:t>Form</a:t>
            </a:r>
            <a:br>
              <a:rPr lang="en-US" altLang="zh-TW" sz="1800" dirty="0" smtClean="0">
                <a:solidFill>
                  <a:srgbClr val="FF0000"/>
                </a:solidFill>
                <a:latin typeface="+mn-ea"/>
              </a:rPr>
            </a:br>
            <a:endParaRPr lang="en-US" altLang="zh-TW" sz="1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15</a:t>
            </a:fld>
            <a:endParaRPr lang="en-US" altLang="zh-TW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788" y="2348880"/>
            <a:ext cx="4796080" cy="3314568"/>
          </a:xfrm>
          <a:prstGeom prst="rect">
            <a:avLst/>
          </a:prstGeom>
        </p:spPr>
      </p:pic>
      <p:pic>
        <p:nvPicPr>
          <p:cNvPr id="9" name="內容版面配置區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84" y="2780928"/>
            <a:ext cx="4722254" cy="255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14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介面設計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800" dirty="0">
                <a:latin typeface="+mn-ea"/>
              </a:rPr>
              <a:t>在左側邊</a:t>
            </a:r>
            <a:r>
              <a:rPr lang="zh-TW" altLang="en-US" sz="1800" dirty="0">
                <a:solidFill>
                  <a:srgbClr val="FF0000"/>
                </a:solidFill>
                <a:latin typeface="+mn-ea"/>
              </a:rPr>
              <a:t>工具箱</a:t>
            </a:r>
            <a:r>
              <a:rPr lang="zh-TW" altLang="en-US" sz="1800" dirty="0">
                <a:latin typeface="+mn-ea"/>
              </a:rPr>
              <a:t>新增一個</a:t>
            </a:r>
            <a:r>
              <a:rPr lang="en-US" altLang="zh-TW" sz="1800" dirty="0" err="1">
                <a:solidFill>
                  <a:srgbClr val="FF0000"/>
                </a:solidFill>
                <a:latin typeface="+mn-ea"/>
              </a:rPr>
              <a:t>DropDownList</a:t>
            </a:r>
            <a:r>
              <a:rPr lang="zh-TW" altLang="en-US" sz="1800" dirty="0">
                <a:latin typeface="+mn-ea"/>
              </a:rPr>
              <a:t>到</a:t>
            </a:r>
            <a:r>
              <a:rPr lang="en-US" altLang="zh-TW" sz="1800" dirty="0">
                <a:solidFill>
                  <a:srgbClr val="FF0000"/>
                </a:solidFill>
                <a:latin typeface="+mn-ea"/>
              </a:rPr>
              <a:t>Web Form</a:t>
            </a:r>
            <a:r>
              <a:rPr lang="zh-TW" altLang="en-US" sz="1800" dirty="0">
                <a:latin typeface="+mn-ea"/>
              </a:rPr>
              <a:t>中，並點選</a:t>
            </a:r>
            <a:r>
              <a:rPr lang="zh-TW" altLang="en-US" sz="1800" dirty="0">
                <a:solidFill>
                  <a:srgbClr val="FF0000"/>
                </a:solidFill>
                <a:latin typeface="+mn-ea"/>
              </a:rPr>
              <a:t>資料</a:t>
            </a:r>
            <a:r>
              <a:rPr lang="zh-TW" altLang="en-US" sz="1800" dirty="0" smtClean="0">
                <a:solidFill>
                  <a:srgbClr val="FF0000"/>
                </a:solidFill>
                <a:latin typeface="+mn-ea"/>
              </a:rPr>
              <a:t>來源</a:t>
            </a:r>
            <a:endParaRPr lang="en-US" altLang="zh-TW" sz="1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1800" dirty="0">
                <a:solidFill>
                  <a:srgbClr val="FF0000"/>
                </a:solidFill>
                <a:latin typeface="+mn-ea"/>
              </a:rPr>
              <a:t>選取資料來源</a:t>
            </a:r>
            <a:r>
              <a:rPr lang="en-US" altLang="zh-TW" sz="1800" dirty="0">
                <a:solidFill>
                  <a:srgbClr val="FF0000"/>
                </a:solidFill>
                <a:latin typeface="+mn-ea"/>
              </a:rPr>
              <a:t>(S)</a:t>
            </a:r>
            <a:r>
              <a:rPr lang="zh-TW" altLang="en-US" sz="1800" dirty="0">
                <a:latin typeface="+mn-ea"/>
              </a:rPr>
              <a:t>請選擇</a:t>
            </a:r>
            <a:r>
              <a:rPr lang="en-US" altLang="zh-TW" sz="1800" dirty="0">
                <a:solidFill>
                  <a:srgbClr val="FF0000"/>
                </a:solidFill>
                <a:latin typeface="+mn-ea"/>
              </a:rPr>
              <a:t>&lt;</a:t>
            </a:r>
            <a:r>
              <a:rPr lang="zh-TW" altLang="en-US" sz="1800" dirty="0">
                <a:solidFill>
                  <a:srgbClr val="FF0000"/>
                </a:solidFill>
                <a:latin typeface="+mn-ea"/>
              </a:rPr>
              <a:t>新資料來源</a:t>
            </a:r>
            <a:r>
              <a:rPr lang="en-US" altLang="zh-TW" sz="1800" dirty="0" smtClean="0">
                <a:solidFill>
                  <a:srgbClr val="FF0000"/>
                </a:solidFill>
                <a:latin typeface="+mn-ea"/>
              </a:rPr>
              <a:t>…&gt;</a:t>
            </a:r>
            <a:br>
              <a:rPr lang="en-US" altLang="zh-TW" sz="1800" dirty="0" smtClean="0">
                <a:solidFill>
                  <a:srgbClr val="FF0000"/>
                </a:solidFill>
                <a:latin typeface="+mn-ea"/>
              </a:rPr>
            </a:br>
            <a:endParaRPr lang="en-US" altLang="zh-TW" sz="18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16</a:t>
            </a:fld>
            <a:endParaRPr lang="en-US" altLang="zh-TW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788" y="2276872"/>
            <a:ext cx="4705203" cy="3503874"/>
          </a:xfrm>
          <a:prstGeom prst="rect">
            <a:avLst/>
          </a:prstGeom>
        </p:spPr>
      </p:pic>
      <p:pic>
        <p:nvPicPr>
          <p:cNvPr id="9" name="內容版面配置區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58" y="2852936"/>
            <a:ext cx="4830748" cy="158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13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介面設計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800" dirty="0">
                <a:latin typeface="+mn-ea"/>
              </a:rPr>
              <a:t>資料取得請選擇</a:t>
            </a:r>
            <a:r>
              <a:rPr lang="zh-TW" altLang="en-US" sz="1800" dirty="0">
                <a:solidFill>
                  <a:srgbClr val="FF0000"/>
                </a:solidFill>
                <a:latin typeface="+mn-ea"/>
              </a:rPr>
              <a:t>資料庫</a:t>
            </a:r>
            <a:r>
              <a:rPr lang="zh-TW" altLang="en-US" sz="1800" dirty="0">
                <a:latin typeface="+mn-ea"/>
              </a:rPr>
              <a:t>並設定資料來源</a:t>
            </a:r>
            <a:r>
              <a:rPr lang="en-US" altLang="zh-TW" sz="1800" dirty="0" smtClean="0">
                <a:latin typeface="+mn-ea"/>
              </a:rPr>
              <a:t>ID</a:t>
            </a:r>
            <a:endParaRPr lang="en-US" altLang="zh-TW" sz="1800" dirty="0">
              <a:latin typeface="+mn-ea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1800" dirty="0"/>
              <a:t>確認連接的資料庫無誤，進行</a:t>
            </a:r>
            <a:r>
              <a:rPr lang="zh-TW" altLang="en-US" sz="1800" dirty="0" smtClean="0"/>
              <a:t>下一步</a:t>
            </a:r>
            <a:endParaRPr lang="en-US" altLang="zh-TW" sz="1800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17</a:t>
            </a:fld>
            <a:endParaRPr lang="en-US" altLang="zh-TW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788" y="2276872"/>
            <a:ext cx="4525018" cy="3629628"/>
          </a:xfrm>
          <a:prstGeom prst="rect">
            <a:avLst/>
          </a:prstGeom>
        </p:spPr>
      </p:pic>
      <p:pic>
        <p:nvPicPr>
          <p:cNvPr id="9" name="內容版面配置區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29" y="2276872"/>
            <a:ext cx="4704409" cy="350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5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介面設計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800" dirty="0"/>
              <a:t>將連接儲存在應用程式組態請打</a:t>
            </a:r>
            <a:r>
              <a:rPr lang="zh-TW" altLang="en-US" sz="1800" dirty="0" smtClean="0"/>
              <a:t>勾</a:t>
            </a:r>
            <a:endParaRPr lang="en-US" altLang="zh-TW" sz="1800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1800" dirty="0">
                <a:latin typeface="+mn-ea"/>
              </a:rPr>
              <a:t>設定 </a:t>
            </a:r>
            <a:r>
              <a:rPr lang="en-US" altLang="zh-TW" sz="1800" dirty="0">
                <a:solidFill>
                  <a:srgbClr val="FF0000"/>
                </a:solidFill>
                <a:latin typeface="+mn-ea"/>
              </a:rPr>
              <a:t>Select</a:t>
            </a:r>
            <a:r>
              <a:rPr lang="zh-TW" altLang="en-US" sz="1800" dirty="0">
                <a:solidFill>
                  <a:srgbClr val="FF0000"/>
                </a:solidFill>
                <a:latin typeface="+mn-ea"/>
              </a:rPr>
              <a:t> 陳述式</a:t>
            </a:r>
            <a:r>
              <a:rPr lang="zh-TW" altLang="en-US" sz="1800" dirty="0">
                <a:latin typeface="+mn-ea"/>
              </a:rPr>
              <a:t>，只需選擇學號</a:t>
            </a:r>
            <a:r>
              <a:rPr lang="zh-TW" altLang="en-US" sz="1800" dirty="0" smtClean="0">
                <a:latin typeface="+mn-ea"/>
              </a:rPr>
              <a:t>即可</a:t>
            </a:r>
            <a:endParaRPr lang="zh-TW" altLang="en-US" sz="1800" dirty="0">
              <a:latin typeface="+mn-ea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18</a:t>
            </a:fld>
            <a:endParaRPr lang="en-US" altLang="zh-TW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788" y="2276872"/>
            <a:ext cx="4525018" cy="3629628"/>
          </a:xfrm>
          <a:prstGeom prst="rect">
            <a:avLst/>
          </a:prstGeom>
        </p:spPr>
      </p:pic>
      <p:pic>
        <p:nvPicPr>
          <p:cNvPr id="9" name="內容版面配置區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94" y="2273568"/>
            <a:ext cx="4528344" cy="363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1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介面設計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800" dirty="0">
                <a:latin typeface="+mn-ea"/>
              </a:rPr>
              <a:t>點選</a:t>
            </a:r>
            <a:r>
              <a:rPr lang="zh-TW" altLang="en-US" sz="1800" dirty="0">
                <a:solidFill>
                  <a:srgbClr val="FF0000"/>
                </a:solidFill>
                <a:latin typeface="+mn-ea"/>
              </a:rPr>
              <a:t>測試查詢</a:t>
            </a:r>
            <a:r>
              <a:rPr lang="en-US" altLang="zh-TW" sz="1800" dirty="0">
                <a:solidFill>
                  <a:srgbClr val="FF0000"/>
                </a:solidFill>
                <a:latin typeface="+mn-ea"/>
              </a:rPr>
              <a:t>(T)</a:t>
            </a:r>
            <a:r>
              <a:rPr lang="zh-TW" altLang="en-US" sz="1800" dirty="0">
                <a:latin typeface="+mn-ea"/>
              </a:rPr>
              <a:t>核對欄位及紀錄是否正確，若正確，按下完成</a:t>
            </a:r>
            <a:r>
              <a:rPr lang="zh-TW" altLang="en-US" sz="1800" dirty="0" smtClean="0">
                <a:latin typeface="+mn-ea"/>
              </a:rPr>
              <a:t>即可</a:t>
            </a:r>
            <a:endParaRPr lang="en-US" altLang="zh-TW" sz="1800" dirty="0">
              <a:latin typeface="+mn-ea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1800" dirty="0">
                <a:latin typeface="+mn-ea"/>
              </a:rPr>
              <a:t>若已完成資料連接會在 </a:t>
            </a:r>
            <a:r>
              <a:rPr lang="en-US" altLang="zh-TW" sz="1800" dirty="0" err="1">
                <a:solidFill>
                  <a:srgbClr val="FF0000"/>
                </a:solidFill>
                <a:latin typeface="+mn-ea"/>
              </a:rPr>
              <a:t>DropDownList</a:t>
            </a:r>
            <a:r>
              <a:rPr lang="zh-TW" altLang="en-US" sz="1800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TW" altLang="en-US" sz="1800" dirty="0">
                <a:latin typeface="+mn-ea"/>
              </a:rPr>
              <a:t>下方出現連接的 </a:t>
            </a:r>
            <a:r>
              <a:rPr lang="en-US" altLang="zh-TW" sz="1800" dirty="0" err="1" smtClean="0">
                <a:solidFill>
                  <a:srgbClr val="FF0000"/>
                </a:solidFill>
                <a:latin typeface="+mn-ea"/>
              </a:rPr>
              <a:t>DataSource</a:t>
            </a:r>
            <a:endParaRPr lang="en-US" altLang="zh-TW" sz="1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19</a:t>
            </a:fld>
            <a:endParaRPr lang="en-US" altLang="zh-TW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000" y="2636912"/>
            <a:ext cx="4260679" cy="2356687"/>
          </a:xfrm>
          <a:prstGeom prst="rect">
            <a:avLst/>
          </a:prstGeom>
        </p:spPr>
      </p:pic>
      <p:pic>
        <p:nvPicPr>
          <p:cNvPr id="9" name="內容版面配置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43" y="2204864"/>
            <a:ext cx="4613995" cy="3700999"/>
          </a:xfrm>
        </p:spPr>
      </p:pic>
    </p:spTree>
    <p:extLst>
      <p:ext uri="{BB962C8B-B14F-4D97-AF65-F5344CB8AC3E}">
        <p14:creationId xmlns:p14="http://schemas.microsoft.com/office/powerpoint/2010/main" val="156286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1878" y="2667000"/>
            <a:ext cx="8418751" cy="10668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8.3 ASP.NET &amp; SQL Server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0247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介面設計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95221" y="1535112"/>
            <a:ext cx="4376169" cy="885776"/>
          </a:xfrm>
        </p:spPr>
        <p:txBody>
          <a:bodyPr/>
          <a:lstStyle/>
          <a:p>
            <a:r>
              <a:rPr lang="zh-TW" altLang="en-US" sz="1800" dirty="0">
                <a:latin typeface="+mn-ea"/>
              </a:rPr>
              <a:t>從</a:t>
            </a:r>
            <a:r>
              <a:rPr lang="zh-TW" altLang="en-US" sz="1800" dirty="0">
                <a:solidFill>
                  <a:srgbClr val="FF0000"/>
                </a:solidFill>
                <a:latin typeface="+mn-ea"/>
              </a:rPr>
              <a:t>工具箱</a:t>
            </a:r>
            <a:r>
              <a:rPr lang="zh-TW" altLang="en-US" sz="1800" dirty="0">
                <a:latin typeface="+mn-ea"/>
              </a:rPr>
              <a:t>中新增一個 </a:t>
            </a:r>
            <a:r>
              <a:rPr lang="en-US" altLang="zh-TW" sz="1800" dirty="0" err="1">
                <a:solidFill>
                  <a:srgbClr val="FF0000"/>
                </a:solidFill>
                <a:latin typeface="+mn-ea"/>
              </a:rPr>
              <a:t>GridView</a:t>
            </a:r>
            <a:r>
              <a:rPr lang="zh-TW" altLang="en-US" sz="1800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TW" altLang="en-US" sz="1800" dirty="0">
                <a:latin typeface="+mn-ea"/>
              </a:rPr>
              <a:t>到 </a:t>
            </a:r>
            <a:r>
              <a:rPr lang="en-US" altLang="zh-TW" sz="1800" dirty="0">
                <a:solidFill>
                  <a:srgbClr val="FF0000"/>
                </a:solidFill>
                <a:latin typeface="+mn-ea"/>
              </a:rPr>
              <a:t>Web</a:t>
            </a:r>
            <a:r>
              <a:rPr lang="en-US" altLang="zh-TW" sz="1800" dirty="0">
                <a:latin typeface="+mn-ea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+mn-ea"/>
              </a:rPr>
              <a:t>Form</a:t>
            </a:r>
            <a:r>
              <a:rPr lang="zh-TW" altLang="en-US" sz="1800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TW" altLang="en-US" sz="1800" dirty="0">
                <a:latin typeface="+mn-ea"/>
              </a:rPr>
              <a:t>中，資料來源請選擇</a:t>
            </a:r>
            <a:r>
              <a:rPr lang="en-US" altLang="zh-TW" sz="1800" dirty="0">
                <a:solidFill>
                  <a:srgbClr val="FF0000"/>
                </a:solidFill>
                <a:latin typeface="+mn-ea"/>
              </a:rPr>
              <a:t>&lt;</a:t>
            </a:r>
            <a:r>
              <a:rPr lang="zh-TW" altLang="en-US" sz="1800" dirty="0">
                <a:solidFill>
                  <a:srgbClr val="FF0000"/>
                </a:solidFill>
                <a:latin typeface="+mn-ea"/>
              </a:rPr>
              <a:t>新資料來源</a:t>
            </a:r>
            <a:r>
              <a:rPr lang="en-US" altLang="zh-TW" sz="1800" dirty="0" smtClean="0">
                <a:solidFill>
                  <a:srgbClr val="FF0000"/>
                </a:solidFill>
                <a:latin typeface="+mn-ea"/>
              </a:rPr>
              <a:t>…&gt;</a:t>
            </a:r>
            <a:endParaRPr lang="en-US" altLang="zh-TW" sz="1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1800" dirty="0">
                <a:latin typeface="+mn-ea"/>
              </a:rPr>
              <a:t>資料取得選擇資料庫，並設定資料來源</a:t>
            </a:r>
            <a:r>
              <a:rPr lang="en-US" altLang="zh-TW" sz="1800" dirty="0" smtClean="0">
                <a:latin typeface="+mn-ea"/>
              </a:rPr>
              <a:t>ID</a:t>
            </a:r>
            <a:br>
              <a:rPr lang="en-US" altLang="zh-TW" sz="1800" dirty="0" smtClean="0">
                <a:latin typeface="+mn-ea"/>
              </a:rPr>
            </a:br>
            <a:endParaRPr lang="en-US" altLang="zh-TW" sz="1800" dirty="0">
              <a:latin typeface="+mn-ea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20</a:t>
            </a:fld>
            <a:endParaRPr lang="en-US" altLang="zh-TW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788" y="2276872"/>
            <a:ext cx="4705203" cy="3503874"/>
          </a:xfrm>
          <a:prstGeom prst="rect">
            <a:avLst/>
          </a:prstGeom>
        </p:spPr>
      </p:pic>
      <p:pic>
        <p:nvPicPr>
          <p:cNvPr id="9" name="內容版面配置區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08" y="2708920"/>
            <a:ext cx="4724230" cy="268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7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介面設計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800" dirty="0"/>
              <a:t>確認連接的資料庫無誤，進行</a:t>
            </a:r>
            <a:r>
              <a:rPr lang="zh-TW" altLang="en-US" sz="1800" dirty="0" smtClean="0"/>
              <a:t>下一步</a:t>
            </a:r>
            <a:endParaRPr lang="en-US" altLang="zh-TW" sz="1800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1800" dirty="0">
                <a:latin typeface="+mn-ea"/>
              </a:rPr>
              <a:t>設定 </a:t>
            </a:r>
            <a:r>
              <a:rPr lang="en-US" altLang="zh-TW" sz="1800" dirty="0">
                <a:solidFill>
                  <a:srgbClr val="FF0000"/>
                </a:solidFill>
                <a:latin typeface="+mn-ea"/>
              </a:rPr>
              <a:t>Select</a:t>
            </a:r>
            <a:r>
              <a:rPr lang="zh-TW" altLang="en-US" sz="1800" dirty="0">
                <a:solidFill>
                  <a:srgbClr val="FF0000"/>
                </a:solidFill>
                <a:latin typeface="+mn-ea"/>
              </a:rPr>
              <a:t> 陳述式</a:t>
            </a:r>
            <a:r>
              <a:rPr lang="zh-TW" altLang="en-US" sz="1800" dirty="0">
                <a:latin typeface="+mn-ea"/>
              </a:rPr>
              <a:t>，請勾選*</a:t>
            </a:r>
            <a:r>
              <a:rPr lang="zh-TW" altLang="en-US" sz="1800" dirty="0" smtClean="0">
                <a:latin typeface="+mn-ea"/>
              </a:rPr>
              <a:t>即可</a:t>
            </a:r>
            <a:endParaRPr lang="en-US" altLang="zh-TW" sz="1800" dirty="0">
              <a:latin typeface="+mn-ea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21</a:t>
            </a:fld>
            <a:endParaRPr lang="en-US" altLang="zh-TW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788" y="2394538"/>
            <a:ext cx="4378325" cy="3511962"/>
          </a:xfrm>
          <a:prstGeom prst="rect">
            <a:avLst/>
          </a:prstGeom>
        </p:spPr>
      </p:pic>
      <p:pic>
        <p:nvPicPr>
          <p:cNvPr id="9" name="內容版面配置區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2395174"/>
            <a:ext cx="4376738" cy="351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9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介面設計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800" dirty="0">
                <a:latin typeface="+mn-ea"/>
              </a:rPr>
              <a:t>點選</a:t>
            </a:r>
            <a:r>
              <a:rPr lang="zh-TW" altLang="en-US" sz="1800" dirty="0">
                <a:solidFill>
                  <a:srgbClr val="FF0000"/>
                </a:solidFill>
                <a:latin typeface="+mn-ea"/>
              </a:rPr>
              <a:t>測試查詢</a:t>
            </a:r>
            <a:r>
              <a:rPr lang="en-US" altLang="zh-TW" sz="1800" dirty="0">
                <a:solidFill>
                  <a:srgbClr val="FF0000"/>
                </a:solidFill>
                <a:latin typeface="+mn-ea"/>
              </a:rPr>
              <a:t>(T)</a:t>
            </a:r>
            <a:r>
              <a:rPr lang="zh-TW" altLang="en-US" sz="1800" dirty="0">
                <a:latin typeface="+mn-ea"/>
              </a:rPr>
              <a:t>核對欄位及紀錄是否正確，若正確，按下完成即可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031305" y="1535112"/>
            <a:ext cx="4377888" cy="912813"/>
          </a:xfrm>
        </p:spPr>
        <p:txBody>
          <a:bodyPr/>
          <a:lstStyle/>
          <a:p>
            <a:r>
              <a:rPr lang="zh-TW" altLang="en-US" sz="1800" dirty="0">
                <a:latin typeface="+mn-ea"/>
              </a:rPr>
              <a:t>從</a:t>
            </a:r>
            <a:r>
              <a:rPr lang="zh-TW" altLang="en-US" sz="1800" dirty="0">
                <a:solidFill>
                  <a:srgbClr val="FF0000"/>
                </a:solidFill>
                <a:latin typeface="+mn-ea"/>
              </a:rPr>
              <a:t>工具箱</a:t>
            </a:r>
            <a:r>
              <a:rPr lang="zh-TW" altLang="en-US" sz="1800" dirty="0">
                <a:latin typeface="+mn-ea"/>
              </a:rPr>
              <a:t>中新增一個 </a:t>
            </a:r>
            <a:r>
              <a:rPr lang="en-US" altLang="zh-TW" sz="1800" dirty="0">
                <a:solidFill>
                  <a:srgbClr val="FF0000"/>
                </a:solidFill>
                <a:latin typeface="+mn-ea"/>
              </a:rPr>
              <a:t>Button</a:t>
            </a:r>
            <a:r>
              <a:rPr lang="zh-TW" altLang="en-US" sz="1800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TW" altLang="en-US" sz="1800" dirty="0">
                <a:latin typeface="+mn-ea"/>
              </a:rPr>
              <a:t>到 </a:t>
            </a:r>
            <a:r>
              <a:rPr lang="en-US" altLang="zh-TW" sz="1800" dirty="0">
                <a:solidFill>
                  <a:srgbClr val="FF0000"/>
                </a:solidFill>
                <a:latin typeface="+mn-ea"/>
              </a:rPr>
              <a:t>Web</a:t>
            </a:r>
            <a:r>
              <a:rPr lang="en-US" altLang="zh-TW" sz="1800" dirty="0">
                <a:latin typeface="+mn-ea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+mn-ea"/>
              </a:rPr>
              <a:t>Form</a:t>
            </a:r>
            <a:r>
              <a:rPr lang="zh-TW" altLang="en-US" sz="1800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TW" altLang="en-US" sz="1800" dirty="0">
                <a:latin typeface="+mn-ea"/>
              </a:rPr>
              <a:t>中，之後對 </a:t>
            </a:r>
            <a:r>
              <a:rPr lang="en-US" altLang="zh-TW" sz="1800" dirty="0">
                <a:solidFill>
                  <a:srgbClr val="FF0000"/>
                </a:solidFill>
                <a:latin typeface="+mn-ea"/>
              </a:rPr>
              <a:t>button</a:t>
            </a:r>
            <a:r>
              <a:rPr lang="zh-TW" altLang="en-US" sz="1800" dirty="0">
                <a:latin typeface="+mn-ea"/>
              </a:rPr>
              <a:t>點擊滑鼠左鍵兩下，觸發程式撰寫頁</a:t>
            </a:r>
            <a:r>
              <a:rPr lang="zh-TW" altLang="en-US" sz="1800" dirty="0" smtClean="0">
                <a:latin typeface="+mn-ea"/>
              </a:rPr>
              <a:t>面</a:t>
            </a:r>
            <a:endParaRPr lang="en-US" altLang="zh-TW" sz="1800" dirty="0">
              <a:latin typeface="+mn-ea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22</a:t>
            </a:fld>
            <a:endParaRPr lang="en-US" altLang="zh-TW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2395174"/>
            <a:ext cx="4376738" cy="3510689"/>
          </a:xfrm>
          <a:prstGeom prst="rect">
            <a:avLst/>
          </a:prstGeom>
        </p:spPr>
      </p:pic>
      <p:pic>
        <p:nvPicPr>
          <p:cNvPr id="9" name="內容版面配置區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788" y="2852936"/>
            <a:ext cx="4806175" cy="238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89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內容版面配置區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5" y="2636912"/>
            <a:ext cx="4977881" cy="2701030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介面設計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95221" y="1535112"/>
            <a:ext cx="4376169" cy="597744"/>
          </a:xfrm>
        </p:spPr>
        <p:txBody>
          <a:bodyPr/>
          <a:lstStyle/>
          <a:p>
            <a:r>
              <a:rPr lang="zh-TW" altLang="en-US" sz="1800" dirty="0">
                <a:latin typeface="+mn-ea"/>
              </a:rPr>
              <a:t>在 </a:t>
            </a:r>
            <a:r>
              <a:rPr lang="en-US" altLang="zh-TW" sz="1800" dirty="0">
                <a:solidFill>
                  <a:srgbClr val="FF0000"/>
                </a:solidFill>
                <a:latin typeface="+mn-ea"/>
              </a:rPr>
              <a:t>Button</a:t>
            </a:r>
            <a:r>
              <a:rPr lang="zh-TW" altLang="en-US" sz="1800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TW" altLang="en-US" sz="1800" dirty="0">
                <a:latin typeface="+mn-ea"/>
              </a:rPr>
              <a:t>中撰寫此程式碼，便可在 </a:t>
            </a:r>
            <a:r>
              <a:rPr lang="en-US" altLang="zh-TW" sz="1800" dirty="0" err="1">
                <a:solidFill>
                  <a:srgbClr val="FF0000"/>
                </a:solidFill>
                <a:latin typeface="+mn-ea"/>
              </a:rPr>
              <a:t>GridView</a:t>
            </a:r>
            <a:r>
              <a:rPr lang="zh-TW" altLang="en-US" sz="1800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TW" altLang="en-US" sz="1800" dirty="0">
                <a:latin typeface="+mn-ea"/>
              </a:rPr>
              <a:t>元件中顯示查詢的</a:t>
            </a:r>
            <a:r>
              <a:rPr lang="zh-TW" altLang="en-US" sz="1800" dirty="0" smtClean="0">
                <a:latin typeface="+mn-ea"/>
              </a:rPr>
              <a:t>結果</a:t>
            </a:r>
            <a:endParaRPr lang="en-US" altLang="zh-TW" sz="1800" dirty="0">
              <a:latin typeface="+mn-ea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031305" y="1535113"/>
            <a:ext cx="4377888" cy="597743"/>
          </a:xfrm>
        </p:spPr>
        <p:txBody>
          <a:bodyPr/>
          <a:lstStyle/>
          <a:p>
            <a:r>
              <a:rPr lang="zh-TW" altLang="en-US" sz="1800" dirty="0">
                <a:latin typeface="+mn-ea"/>
              </a:rPr>
              <a:t>至此所有元件都設定完畢，接著按下 </a:t>
            </a:r>
            <a:r>
              <a:rPr lang="en-US" altLang="zh-TW" sz="1800" dirty="0">
                <a:solidFill>
                  <a:srgbClr val="FF0000"/>
                </a:solidFill>
                <a:latin typeface="+mn-ea"/>
              </a:rPr>
              <a:t>F5</a:t>
            </a:r>
            <a:r>
              <a:rPr lang="zh-TW" altLang="en-US" sz="1800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TW" altLang="en-US" sz="1800" dirty="0">
                <a:latin typeface="+mn-ea"/>
              </a:rPr>
              <a:t>便可在瀏覽器中進行</a:t>
            </a:r>
            <a:r>
              <a:rPr lang="zh-TW" altLang="en-US" sz="1800" dirty="0" smtClean="0">
                <a:latin typeface="+mn-ea"/>
              </a:rPr>
              <a:t>測試</a:t>
            </a:r>
            <a:endParaRPr lang="zh-TW" altLang="en-US" sz="1800" dirty="0">
              <a:latin typeface="+mn-ea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23</a:t>
            </a:fld>
            <a:endParaRPr lang="en-US" altLang="zh-TW" dirty="0"/>
          </a:p>
        </p:txBody>
      </p:sp>
      <p:sp>
        <p:nvSpPr>
          <p:cNvPr id="9" name="矩形 8"/>
          <p:cNvSpPr/>
          <p:nvPr/>
        </p:nvSpPr>
        <p:spPr bwMode="auto">
          <a:xfrm>
            <a:off x="764767" y="4815820"/>
            <a:ext cx="4241573" cy="1829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pic>
        <p:nvPicPr>
          <p:cNvPr id="14" name="內容版面配置區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534" y="2204864"/>
            <a:ext cx="3268096" cy="369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2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介面設計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800" dirty="0">
                <a:latin typeface="+mn-ea"/>
              </a:rPr>
              <a:t>查詢前 </a:t>
            </a:r>
            <a:r>
              <a:rPr lang="en-US" altLang="zh-TW" sz="1800" dirty="0" err="1">
                <a:solidFill>
                  <a:srgbClr val="FF0000"/>
                </a:solidFill>
                <a:latin typeface="+mn-ea"/>
              </a:rPr>
              <a:t>GridView</a:t>
            </a:r>
            <a:r>
              <a:rPr lang="zh-TW" altLang="en-US" sz="1800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TW" altLang="en-US" sz="1800" dirty="0">
                <a:latin typeface="+mn-ea"/>
              </a:rPr>
              <a:t>會顯示連接中的 </a:t>
            </a:r>
            <a:r>
              <a:rPr lang="en-US" altLang="zh-TW" sz="1800" dirty="0" err="1">
                <a:solidFill>
                  <a:srgbClr val="FF0000"/>
                </a:solidFill>
                <a:latin typeface="+mn-ea"/>
              </a:rPr>
              <a:t>DataSource</a:t>
            </a:r>
            <a:r>
              <a:rPr lang="zh-TW" altLang="en-US" sz="1800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TW" altLang="en-US" sz="1800" dirty="0">
                <a:latin typeface="+mn-ea"/>
              </a:rPr>
              <a:t>所篩選後的所有</a:t>
            </a:r>
            <a:r>
              <a:rPr lang="zh-TW" altLang="en-US" sz="1800" dirty="0" smtClean="0">
                <a:latin typeface="+mn-ea"/>
              </a:rPr>
              <a:t>資料</a:t>
            </a:r>
            <a:endParaRPr lang="zh-TW" altLang="en-US" sz="1800" dirty="0">
              <a:latin typeface="+mn-ea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1800" dirty="0">
                <a:latin typeface="+mn-ea"/>
              </a:rPr>
              <a:t>查詢後會 </a:t>
            </a:r>
            <a:r>
              <a:rPr lang="en-US" altLang="zh-TW" sz="1800" dirty="0">
                <a:latin typeface="+mn-ea"/>
              </a:rPr>
              <a:t>show</a:t>
            </a:r>
            <a:r>
              <a:rPr lang="zh-TW" altLang="en-US" sz="1800" dirty="0">
                <a:latin typeface="+mn-ea"/>
              </a:rPr>
              <a:t> 出</a:t>
            </a:r>
            <a:r>
              <a:rPr lang="zh-TW" altLang="en-US" sz="1800" dirty="0">
                <a:solidFill>
                  <a:srgbClr val="FF0000"/>
                </a:solidFill>
                <a:latin typeface="+mn-ea"/>
              </a:rPr>
              <a:t>學號</a:t>
            </a:r>
            <a:r>
              <a:rPr lang="zh-TW" altLang="en-US" sz="1800" dirty="0">
                <a:latin typeface="+mn-ea"/>
              </a:rPr>
              <a:t>相對應的學生</a:t>
            </a:r>
            <a:r>
              <a:rPr lang="zh-TW" altLang="en-US" sz="1800" dirty="0" smtClean="0">
                <a:latin typeface="+mn-ea"/>
              </a:rPr>
              <a:t>資料</a:t>
            </a:r>
            <a:r>
              <a:rPr lang="en-US" altLang="zh-TW" sz="1800" dirty="0" smtClean="0">
                <a:latin typeface="+mn-ea"/>
              </a:rPr>
              <a:t/>
            </a:r>
            <a:br>
              <a:rPr lang="en-US" altLang="zh-TW" sz="1800" dirty="0" smtClean="0">
                <a:latin typeface="+mn-ea"/>
              </a:rPr>
            </a:br>
            <a:endParaRPr lang="en-US" altLang="zh-TW" sz="1800" dirty="0">
              <a:latin typeface="+mn-ea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24</a:t>
            </a:fld>
            <a:endParaRPr lang="en-US" altLang="zh-TW" dirty="0"/>
          </a:p>
        </p:txBody>
      </p:sp>
      <p:pic>
        <p:nvPicPr>
          <p:cNvPr id="16" name="內容版面配置區 2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39" y="2464358"/>
            <a:ext cx="4363059" cy="3372321"/>
          </a:xfrm>
          <a:prstGeom prst="rect">
            <a:avLst/>
          </a:prstGeom>
        </p:spPr>
      </p:pic>
      <p:pic>
        <p:nvPicPr>
          <p:cNvPr id="17" name="內容版面配置區 20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421" y="2464358"/>
            <a:ext cx="4363059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91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啟動 </a:t>
            </a:r>
            <a:r>
              <a:rPr lang="en-US" altLang="zh-TW" dirty="0"/>
              <a:t>SQL Server</a:t>
            </a:r>
            <a:endParaRPr lang="zh-TW" alt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7228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啟動 </a:t>
            </a:r>
            <a:r>
              <a:rPr lang="en-US" altLang="zh-TW" dirty="0"/>
              <a:t>SQL Server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800" dirty="0">
                <a:latin typeface="+mn-ea"/>
              </a:rPr>
              <a:t>開啟 </a:t>
            </a:r>
            <a:r>
              <a:rPr lang="en-US" altLang="zh-TW" sz="1800" dirty="0">
                <a:solidFill>
                  <a:srgbClr val="FF0000"/>
                </a:solidFill>
                <a:latin typeface="+mn-ea"/>
              </a:rPr>
              <a:t>SQL Server</a:t>
            </a:r>
            <a:r>
              <a:rPr lang="zh-TW" altLang="en-US" sz="1800" dirty="0">
                <a:solidFill>
                  <a:srgbClr val="FF0000"/>
                </a:solidFill>
                <a:latin typeface="+mn-ea"/>
              </a:rPr>
              <a:t> 組態</a:t>
            </a:r>
            <a:r>
              <a:rPr lang="zh-TW" altLang="en-US" sz="1800" dirty="0" smtClean="0">
                <a:solidFill>
                  <a:srgbClr val="FF0000"/>
                </a:solidFill>
                <a:latin typeface="+mn-ea"/>
              </a:rPr>
              <a:t>管理員</a:t>
            </a:r>
            <a:r>
              <a:rPr lang="en-US" altLang="zh-TW" sz="1800" dirty="0" smtClean="0">
                <a:solidFill>
                  <a:srgbClr val="FF0000"/>
                </a:solidFill>
                <a:latin typeface="+mn-ea"/>
              </a:rPr>
              <a:t/>
            </a:r>
            <a:br>
              <a:rPr lang="en-US" altLang="zh-TW" sz="1800" dirty="0" smtClean="0">
                <a:solidFill>
                  <a:srgbClr val="FF0000"/>
                </a:solidFill>
                <a:latin typeface="+mn-ea"/>
              </a:rPr>
            </a:br>
            <a:endParaRPr lang="en-US" altLang="zh-TW" sz="18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031305" y="1535113"/>
            <a:ext cx="4377888" cy="634509"/>
          </a:xfrm>
        </p:spPr>
        <p:txBody>
          <a:bodyPr/>
          <a:lstStyle/>
          <a:p>
            <a:r>
              <a:rPr lang="zh-TW" altLang="en-US" sz="1800" dirty="0">
                <a:latin typeface="+mn-ea"/>
              </a:rPr>
              <a:t>確認 </a:t>
            </a:r>
            <a:r>
              <a:rPr lang="en-US" altLang="zh-TW" sz="1800" dirty="0">
                <a:solidFill>
                  <a:srgbClr val="FF0000"/>
                </a:solidFill>
                <a:latin typeface="+mn-ea"/>
              </a:rPr>
              <a:t>SQL Server</a:t>
            </a:r>
            <a:r>
              <a:rPr lang="zh-TW" altLang="en-US" sz="18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TW" altLang="en-US" sz="18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+mn-ea"/>
              </a:rPr>
              <a:t>SQLEXPRESS</a:t>
            </a:r>
            <a:r>
              <a:rPr lang="zh-TW" altLang="en-US" sz="18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+mn-ea"/>
              </a:rPr>
              <a:t>)</a:t>
            </a:r>
            <a:r>
              <a:rPr lang="zh-TW" altLang="en-US" sz="1800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TW" altLang="en-US" sz="1800" dirty="0">
                <a:latin typeface="+mn-ea"/>
              </a:rPr>
              <a:t>是否已啟動，若未啟動，請點滑鼠右鍵進行</a:t>
            </a:r>
            <a:r>
              <a:rPr lang="zh-TW" altLang="en-US" sz="1800" dirty="0" smtClean="0">
                <a:latin typeface="+mn-ea"/>
              </a:rPr>
              <a:t>啟動</a:t>
            </a:r>
            <a:endParaRPr lang="en-US" altLang="zh-TW" sz="1800" dirty="0">
              <a:latin typeface="+mn-ea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4</a:t>
            </a:fld>
            <a:endParaRPr lang="en-US" altLang="zh-TW" dirty="0"/>
          </a:p>
        </p:txBody>
      </p:sp>
      <p:pic>
        <p:nvPicPr>
          <p:cNvPr id="16" name="內容版面配置區 15"/>
          <p:cNvPicPr>
            <a:picLocks noGrp="1" noChangeAspect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56"/>
          <a:stretch/>
        </p:blipFill>
        <p:spPr>
          <a:xfrm>
            <a:off x="5030788" y="2924944"/>
            <a:ext cx="4743085" cy="2276109"/>
          </a:xfrm>
          <a:prstGeom prst="rect">
            <a:avLst/>
          </a:prstGeom>
        </p:spPr>
      </p:pic>
      <p:pic>
        <p:nvPicPr>
          <p:cNvPr id="17" name="內容版面配置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21" y="2174875"/>
            <a:ext cx="3480895" cy="3951288"/>
          </a:xfrm>
        </p:spPr>
      </p:pic>
      <p:sp>
        <p:nvSpPr>
          <p:cNvPr id="8" name="矩形 7"/>
          <p:cNvSpPr/>
          <p:nvPr/>
        </p:nvSpPr>
        <p:spPr bwMode="auto">
          <a:xfrm>
            <a:off x="5224463" y="3743325"/>
            <a:ext cx="1009650" cy="161926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6918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/>
          <p:cNvPicPr>
            <a:picLocks noGrp="1" noChangeAspect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5"/>
          <a:stretch/>
        </p:blipFill>
        <p:spPr>
          <a:xfrm>
            <a:off x="5030788" y="2996952"/>
            <a:ext cx="4782186" cy="2127467"/>
          </a:xfrm>
          <a:prstGeom prst="rect">
            <a:avLst/>
          </a:prstGeom>
        </p:spPr>
      </p:pic>
      <p:pic>
        <p:nvPicPr>
          <p:cNvPr id="12" name="內容版面配置區 1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7" y="2996953"/>
            <a:ext cx="4760691" cy="213494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啟動 </a:t>
            </a:r>
            <a:r>
              <a:rPr lang="en-US" altLang="zh-TW" dirty="0" smtClean="0"/>
              <a:t>SQL </a:t>
            </a:r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800" dirty="0">
                <a:latin typeface="+mn-ea"/>
              </a:rPr>
              <a:t>確認</a:t>
            </a:r>
            <a:r>
              <a:rPr lang="zh-TW" altLang="en-US" sz="1800" dirty="0">
                <a:solidFill>
                  <a:srgbClr val="FF0000"/>
                </a:solidFill>
                <a:latin typeface="+mn-ea"/>
              </a:rPr>
              <a:t>具名管道</a:t>
            </a:r>
            <a:r>
              <a:rPr lang="zh-TW" altLang="en-US" sz="1800" dirty="0">
                <a:latin typeface="+mn-ea"/>
              </a:rPr>
              <a:t>、</a:t>
            </a:r>
            <a:r>
              <a:rPr lang="en-US" altLang="zh-TW" sz="1800" dirty="0">
                <a:solidFill>
                  <a:srgbClr val="FF0000"/>
                </a:solidFill>
                <a:latin typeface="+mn-ea"/>
              </a:rPr>
              <a:t>TCP/IP</a:t>
            </a:r>
            <a:r>
              <a:rPr lang="zh-TW" altLang="en-US" sz="1800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TW" altLang="en-US" sz="1800" dirty="0">
                <a:latin typeface="+mn-ea"/>
              </a:rPr>
              <a:t>是否啟動，若未啟動，請點滑鼠右鍵進行</a:t>
            </a:r>
            <a:r>
              <a:rPr lang="zh-TW" altLang="en-US" sz="1800" dirty="0" smtClean="0">
                <a:latin typeface="+mn-ea"/>
              </a:rPr>
              <a:t>啟動</a:t>
            </a:r>
            <a:endParaRPr lang="en-US" altLang="zh-TW" sz="1800" dirty="0">
              <a:latin typeface="+mn-ea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1800" dirty="0">
                <a:latin typeface="+mn-ea"/>
              </a:rPr>
              <a:t>因為進行以上的設定，所以必須重新啟動 </a:t>
            </a:r>
            <a:r>
              <a:rPr lang="en-US" altLang="zh-TW" sz="1800" dirty="0">
                <a:solidFill>
                  <a:srgbClr val="FF0000"/>
                </a:solidFill>
                <a:latin typeface="+mn-ea"/>
              </a:rPr>
              <a:t>SQL Server</a:t>
            </a:r>
            <a:r>
              <a:rPr lang="zh-TW" altLang="en-US" sz="18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TW" altLang="en-US" sz="18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+mn-ea"/>
              </a:rPr>
              <a:t>SQLEXPRESS</a:t>
            </a:r>
            <a:r>
              <a:rPr lang="zh-TW" altLang="en-US" sz="18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TW" sz="1800" dirty="0" smtClean="0">
                <a:solidFill>
                  <a:srgbClr val="FF0000"/>
                </a:solidFill>
                <a:latin typeface="+mn-ea"/>
              </a:rPr>
              <a:t>)</a:t>
            </a:r>
            <a:endParaRPr lang="en-US" altLang="zh-TW" sz="1800" dirty="0">
              <a:latin typeface="+mn-ea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5</a:t>
            </a:fld>
            <a:endParaRPr lang="en-US" altLang="zh-TW" dirty="0"/>
          </a:p>
        </p:txBody>
      </p:sp>
      <p:sp>
        <p:nvSpPr>
          <p:cNvPr id="9" name="矩形 8"/>
          <p:cNvSpPr/>
          <p:nvPr/>
        </p:nvSpPr>
        <p:spPr bwMode="auto">
          <a:xfrm>
            <a:off x="2305813" y="3972560"/>
            <a:ext cx="1374647" cy="317499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48081" y="4344670"/>
            <a:ext cx="1327379" cy="16637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483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啟動 </a:t>
            </a:r>
            <a:r>
              <a:rPr lang="en-US" altLang="zh-TW" dirty="0" smtClean="0"/>
              <a:t>SQL </a:t>
            </a:r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95221" y="1535112"/>
            <a:ext cx="4376169" cy="1131887"/>
          </a:xfrm>
        </p:spPr>
        <p:txBody>
          <a:bodyPr/>
          <a:lstStyle/>
          <a:p>
            <a:r>
              <a:rPr lang="zh-TW" altLang="en-US" sz="1800" dirty="0">
                <a:latin typeface="+mn-ea"/>
              </a:rPr>
              <a:t>此畫面是 </a:t>
            </a:r>
            <a:r>
              <a:rPr lang="en-US" altLang="zh-TW" sz="1800" dirty="0">
                <a:solidFill>
                  <a:srgbClr val="FF0000"/>
                </a:solidFill>
                <a:latin typeface="+mn-ea"/>
              </a:rPr>
              <a:t>SQL Server</a:t>
            </a:r>
            <a:r>
              <a:rPr lang="zh-TW" altLang="en-US" sz="18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TW" altLang="en-US" sz="18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+mn-ea"/>
              </a:rPr>
              <a:t>SQLEXPRESS</a:t>
            </a:r>
            <a:r>
              <a:rPr lang="zh-TW" altLang="en-US" sz="18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+mn-ea"/>
              </a:rPr>
              <a:t>)</a:t>
            </a:r>
            <a:r>
              <a:rPr lang="zh-TW" altLang="en-US" sz="1800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TW" altLang="en-US" sz="1800" dirty="0">
                <a:latin typeface="+mn-ea"/>
              </a:rPr>
              <a:t>正在重新啟動，等此畫面結束即重新啟動</a:t>
            </a:r>
            <a:r>
              <a:rPr lang="zh-TW" altLang="en-US" sz="1800" dirty="0" smtClean="0">
                <a:latin typeface="+mn-ea"/>
              </a:rPr>
              <a:t>完畢</a:t>
            </a:r>
            <a:endParaRPr lang="zh-TW" altLang="en-US" sz="1800" dirty="0">
              <a:latin typeface="+mn-ea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6</a:t>
            </a:fld>
            <a:endParaRPr lang="en-US" altLang="zh-TW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45" y="3284984"/>
            <a:ext cx="4606993" cy="130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8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建立資料庫</a:t>
            </a:r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7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8210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建立資料庫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800" dirty="0">
                <a:latin typeface="+mn-ea"/>
              </a:rPr>
              <a:t>按下</a:t>
            </a:r>
            <a:r>
              <a:rPr lang="zh-TW" altLang="en-US" sz="1800" dirty="0">
                <a:solidFill>
                  <a:srgbClr val="FF0000"/>
                </a:solidFill>
                <a:latin typeface="+mn-ea"/>
              </a:rPr>
              <a:t>工具</a:t>
            </a:r>
            <a:r>
              <a:rPr lang="en-US" altLang="zh-TW" sz="1800" dirty="0">
                <a:solidFill>
                  <a:srgbClr val="FF0000"/>
                </a:solidFill>
                <a:latin typeface="+mn-ea"/>
              </a:rPr>
              <a:t>(T)</a:t>
            </a:r>
            <a:r>
              <a:rPr lang="zh-TW" altLang="en-US" sz="1800" dirty="0">
                <a:latin typeface="+mn-ea"/>
              </a:rPr>
              <a:t>選擇</a:t>
            </a:r>
            <a:r>
              <a:rPr lang="zh-TW" altLang="en-US" sz="1800" dirty="0">
                <a:solidFill>
                  <a:srgbClr val="FF0000"/>
                </a:solidFill>
                <a:latin typeface="+mn-ea"/>
              </a:rPr>
              <a:t>連接至資料庫</a:t>
            </a:r>
            <a:r>
              <a:rPr lang="en-US" altLang="zh-TW" sz="1800" dirty="0">
                <a:solidFill>
                  <a:srgbClr val="FF0000"/>
                </a:solidFill>
                <a:latin typeface="+mn-ea"/>
              </a:rPr>
              <a:t>(D</a:t>
            </a:r>
            <a:r>
              <a:rPr lang="en-US" altLang="zh-TW" sz="1800" dirty="0" smtClean="0">
                <a:solidFill>
                  <a:srgbClr val="FF0000"/>
                </a:solidFill>
                <a:latin typeface="+mn-ea"/>
              </a:rPr>
              <a:t>)</a:t>
            </a:r>
            <a:endParaRPr lang="en-US" altLang="zh-TW" sz="1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1800" dirty="0">
                <a:latin typeface="+mn-ea"/>
              </a:rPr>
              <a:t>選擇 </a:t>
            </a:r>
            <a:r>
              <a:rPr lang="en-US" altLang="zh-TW" sz="1800" dirty="0">
                <a:solidFill>
                  <a:srgbClr val="FF0000"/>
                </a:solidFill>
                <a:latin typeface="+mn-ea"/>
              </a:rPr>
              <a:t>Microsoft SQL Server</a:t>
            </a:r>
            <a:r>
              <a:rPr lang="zh-TW" altLang="en-US" sz="1800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TW" altLang="en-US" sz="1800" dirty="0">
                <a:latin typeface="+mn-ea"/>
              </a:rPr>
              <a:t>按下</a:t>
            </a:r>
            <a:r>
              <a:rPr lang="zh-TW" altLang="en-US" sz="1800" dirty="0" smtClean="0">
                <a:latin typeface="+mn-ea"/>
              </a:rPr>
              <a:t>確定</a:t>
            </a:r>
            <a:endParaRPr lang="en-US" altLang="zh-TW" sz="1800" dirty="0">
              <a:latin typeface="+mn-ea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8</a:t>
            </a:fld>
            <a:endParaRPr lang="en-US" altLang="zh-TW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788" y="2708920"/>
            <a:ext cx="4574940" cy="2764393"/>
          </a:xfrm>
          <a:prstGeom prst="rect">
            <a:avLst/>
          </a:prstGeom>
        </p:spPr>
      </p:pic>
      <p:pic>
        <p:nvPicPr>
          <p:cNvPr id="9" name="內容版面配置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81" y="2564904"/>
            <a:ext cx="4490957" cy="3092575"/>
          </a:xfrm>
        </p:spPr>
      </p:pic>
    </p:spTree>
    <p:extLst>
      <p:ext uri="{BB962C8B-B14F-4D97-AF65-F5344CB8AC3E}">
        <p14:creationId xmlns:p14="http://schemas.microsoft.com/office/powerpoint/2010/main" val="183462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內容版面配置區 1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342" y="2174875"/>
            <a:ext cx="2582653" cy="395128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建立資料庫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800" dirty="0">
                <a:latin typeface="+mn-ea"/>
              </a:rPr>
              <a:t>在</a:t>
            </a:r>
            <a:r>
              <a:rPr lang="zh-TW" altLang="en-US" sz="1800" dirty="0">
                <a:solidFill>
                  <a:srgbClr val="FF0000"/>
                </a:solidFill>
                <a:latin typeface="+mn-ea"/>
              </a:rPr>
              <a:t>伺服器名稱</a:t>
            </a:r>
            <a:r>
              <a:rPr lang="zh-TW" altLang="en-US" sz="1800" dirty="0">
                <a:latin typeface="+mn-ea"/>
              </a:rPr>
              <a:t>輸入 </a:t>
            </a:r>
            <a:r>
              <a:rPr lang="en-US" altLang="zh-TW" sz="1800" dirty="0">
                <a:solidFill>
                  <a:srgbClr val="FF0000"/>
                </a:solidFill>
                <a:latin typeface="+mn-ea"/>
              </a:rPr>
              <a:t>.\</a:t>
            </a:r>
            <a:r>
              <a:rPr lang="en-US" altLang="zh-TW" sz="1800" dirty="0" err="1">
                <a:solidFill>
                  <a:srgbClr val="FF0000"/>
                </a:solidFill>
                <a:latin typeface="+mn-ea"/>
              </a:rPr>
              <a:t>SQLExpress</a:t>
            </a:r>
            <a:r>
              <a:rPr lang="en-US" altLang="zh-TW" sz="1800" dirty="0">
                <a:latin typeface="+mn-ea"/>
              </a:rPr>
              <a:t> </a:t>
            </a:r>
            <a:r>
              <a:rPr lang="zh-TW" altLang="en-US" sz="1800" dirty="0">
                <a:latin typeface="+mn-ea"/>
              </a:rPr>
              <a:t>之後在</a:t>
            </a:r>
            <a:r>
              <a:rPr lang="zh-TW" altLang="en-US" sz="1800" dirty="0">
                <a:solidFill>
                  <a:srgbClr val="FF0000"/>
                </a:solidFill>
                <a:latin typeface="+mn-ea"/>
              </a:rPr>
              <a:t>選取或輸入資料庫名稱</a:t>
            </a:r>
            <a:r>
              <a:rPr lang="zh-TW" altLang="en-US" sz="1800" dirty="0">
                <a:latin typeface="+mn-ea"/>
              </a:rPr>
              <a:t>輸入欲建構的資料庫名稱並按下</a:t>
            </a:r>
            <a:r>
              <a:rPr lang="zh-TW" altLang="en-US" sz="1800" dirty="0" smtClean="0">
                <a:latin typeface="+mn-ea"/>
              </a:rPr>
              <a:t>確定</a:t>
            </a:r>
            <a:endParaRPr lang="en-US" altLang="zh-TW" sz="1800" dirty="0">
              <a:latin typeface="+mn-ea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1800" dirty="0"/>
              <a:t>此時會詢問是否要建立，請選是，在此已完成新增</a:t>
            </a:r>
            <a:r>
              <a:rPr lang="zh-TW" altLang="en-US" sz="1800" dirty="0" smtClean="0"/>
              <a:t>資料庫</a:t>
            </a:r>
            <a:r>
              <a:rPr lang="en-US" altLang="zh-TW" sz="1800" dirty="0" smtClean="0"/>
              <a:t/>
            </a:r>
            <a:br>
              <a:rPr lang="en-US" altLang="zh-TW" sz="1800" dirty="0" smtClean="0"/>
            </a:br>
            <a:endParaRPr lang="en-US" altLang="zh-TW" sz="1800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9</a:t>
            </a:fld>
            <a:endParaRPr lang="en-US" altLang="zh-TW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921" y="3226465"/>
            <a:ext cx="3820058" cy="184810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 bwMode="auto">
          <a:xfrm>
            <a:off x="1511300" y="3111500"/>
            <a:ext cx="1752279" cy="14287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714500" y="4692650"/>
            <a:ext cx="2057400" cy="12580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4163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py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C80000"/>
      </a:folHlink>
    </a:clrScheme>
    <a:fontScheme name="資料探勘與圖書館">
      <a:majorFont>
        <a:latin typeface="Times New Roman"/>
        <a:ea typeface="華康行書體(P)"/>
        <a:cs typeface=""/>
      </a:majorFont>
      <a:minorFont>
        <a:latin typeface="Times New Roman"/>
        <a:ea typeface="華康行書體(P)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lnDef>
  </a:objectDefaults>
  <a:extraClrSchemeLst>
    <a:extraClrScheme>
      <a:clrScheme name="資料探勘與圖書館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資料探勘與圖書館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資料探勘與圖書館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資料探勘與圖書館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資料探勘與圖書館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資料探勘與圖書館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資料探勘與圖書館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wpy</Template>
  <TotalTime>5642</TotalTime>
  <Words>614</Words>
  <Application>Microsoft Office PowerPoint</Application>
  <PresentationFormat>自訂</PresentationFormat>
  <Paragraphs>87</Paragraphs>
  <Slides>24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5" baseType="lpstr">
      <vt:lpstr>wpy</vt:lpstr>
      <vt:lpstr>Unit  8   User Interface</vt:lpstr>
      <vt:lpstr>8.3 ASP.NET &amp; SQL Server</vt:lpstr>
      <vt:lpstr>啟動 SQL Server</vt:lpstr>
      <vt:lpstr>啟動 SQL Server</vt:lpstr>
      <vt:lpstr>啟動 SQL Server</vt:lpstr>
      <vt:lpstr>啟動 SQL Server</vt:lpstr>
      <vt:lpstr>建立資料庫</vt:lpstr>
      <vt:lpstr>建立資料庫</vt:lpstr>
      <vt:lpstr>建立資料庫</vt:lpstr>
      <vt:lpstr>建立資料庫</vt:lpstr>
      <vt:lpstr>建立資料庫</vt:lpstr>
      <vt:lpstr>建立資料庫</vt:lpstr>
      <vt:lpstr>介面設計</vt:lpstr>
      <vt:lpstr>介面設計</vt:lpstr>
      <vt:lpstr>介面設計</vt:lpstr>
      <vt:lpstr>介面設計</vt:lpstr>
      <vt:lpstr>介面設計</vt:lpstr>
      <vt:lpstr>介面設計</vt:lpstr>
      <vt:lpstr>介面設計</vt:lpstr>
      <vt:lpstr>介面設計</vt:lpstr>
      <vt:lpstr>介面設計</vt:lpstr>
      <vt:lpstr>介面設計</vt:lpstr>
      <vt:lpstr>介面設計</vt:lpstr>
      <vt:lpstr>介面設計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 8   User Interface</dc:title>
  <dc:creator>lab</dc:creator>
  <cp:lastModifiedBy>DC-LAB</cp:lastModifiedBy>
  <cp:revision>170</cp:revision>
  <dcterms:created xsi:type="dcterms:W3CDTF">2013-09-09T07:05:00Z</dcterms:created>
  <dcterms:modified xsi:type="dcterms:W3CDTF">2014-01-15T17:46:37Z</dcterms:modified>
</cp:coreProperties>
</file>