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68" r:id="rId4"/>
    <p:sldId id="257" r:id="rId5"/>
    <p:sldId id="271" r:id="rId6"/>
    <p:sldId id="274" r:id="rId7"/>
    <p:sldId id="258" r:id="rId8"/>
    <p:sldId id="272" r:id="rId9"/>
    <p:sldId id="264" r:id="rId10"/>
    <p:sldId id="273" r:id="rId11"/>
    <p:sldId id="259" r:id="rId12"/>
    <p:sldId id="263" r:id="rId13"/>
    <p:sldId id="269" r:id="rId14"/>
    <p:sldId id="265" r:id="rId15"/>
    <p:sldId id="260" r:id="rId16"/>
    <p:sldId id="266" r:id="rId17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b="1" dirty="0"/>
              <a:t>資料科學研究工作量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E0-479A-9C1B-C304DADB12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E0-479A-9C1B-C304DADB12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E0-479A-9C1B-C304DADB12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9E0-479A-9C1B-C304DADB12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工作表1!$I$3:$I$6</c:f>
              <c:strCache>
                <c:ptCount val="4"/>
                <c:pt idx="0">
                  <c:v>資料蒐集</c:v>
                </c:pt>
                <c:pt idx="1">
                  <c:v>資料預處理</c:v>
                </c:pt>
                <c:pt idx="2">
                  <c:v>資料挖掘</c:v>
                </c:pt>
                <c:pt idx="3">
                  <c:v>資料呈現</c:v>
                </c:pt>
              </c:strCache>
            </c:strRef>
          </c:cat>
          <c:val>
            <c:numRef>
              <c:f>工作表1!$J$3:$J$6</c:f>
              <c:numCache>
                <c:formatCode>0%</c:formatCode>
                <c:ptCount val="4"/>
                <c:pt idx="0">
                  <c:v>0.15</c:v>
                </c:pt>
                <c:pt idx="1">
                  <c:v>0.6</c:v>
                </c:pt>
                <c:pt idx="2">
                  <c:v>0.1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9E0-479A-9C1B-C304DADB1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98B4B-AFEA-4EDE-9974-B1B9BE25B517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96EC5-8DEC-4D3A-830E-74C280148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44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5E5A-D024-4445-B346-6D30C8B2BED8}" type="datetime1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59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3A5-793D-4994-9D67-53F0C0BC97E5}" type="datetime1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38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7B4E-1188-4143-A887-9D916F76040A}" type="datetime1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48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7432-F442-40FF-9F74-78B92C65CF64}" type="datetime1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8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BE55-4F3E-45AD-A14C-70079E391E87}" type="datetime1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7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7B02-BB98-4967-9689-EADC93A2C1EE}" type="datetime1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53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E81-B175-4BAD-B43D-AA5E69887D20}" type="datetime1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96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EDE8-DA1B-4C12-B987-9CCBD7DD07BE}" type="datetime1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F765-00AF-43BE-A84F-82842EC2ADA6}" type="datetime1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90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DAC6-BC07-40BE-92C3-E806954010B2}" type="datetime1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5778-3192-4FF9-A447-087C7C911BCE}" type="datetime1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90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B293D-8165-4D77-969E-2993272B945F}" type="datetime1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D6C7-9F1F-4F8E-AFD1-70F74713DD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72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Excel </a:t>
            </a:r>
            <a:r>
              <a:rPr lang="zh-TW" altLang="en-US" dirty="0" smtClean="0"/>
              <a:t>資料預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</a:t>
            </a:r>
            <a:r>
              <a:rPr lang="en-US" altLang="zh-TW" dirty="0" smtClean="0"/>
              <a:t>)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data preprocessing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using Excel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3600" dirty="0" smtClean="0"/>
          </a:p>
          <a:p>
            <a:r>
              <a:rPr lang="zh-TW" altLang="en-US" sz="3600" dirty="0" smtClean="0"/>
              <a:t>長庚</a:t>
            </a:r>
            <a:r>
              <a:rPr lang="zh-TW" altLang="en-US" sz="3600" dirty="0" smtClean="0"/>
              <a:t>大學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CGU</a:t>
            </a:r>
          </a:p>
          <a:p>
            <a:r>
              <a:rPr lang="zh-TW" altLang="en-US" sz="2200" dirty="0" smtClean="0"/>
              <a:t>施大偉 </a:t>
            </a:r>
            <a:r>
              <a:rPr lang="en-US" altLang="zh-TW" sz="2200" dirty="0" err="1" smtClean="0"/>
              <a:t>Tawei</a:t>
            </a:r>
            <a:r>
              <a:rPr lang="en-US" altLang="zh-TW" sz="2200" dirty="0" smtClean="0"/>
              <a:t> Shih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9820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資料清</a:t>
            </a:r>
            <a:r>
              <a:rPr lang="zh-TW" altLang="en-US" dirty="0"/>
              <a:t>理</a:t>
            </a:r>
            <a:r>
              <a:rPr lang="zh-TW" altLang="en-US" dirty="0" smtClean="0"/>
              <a:t> </a:t>
            </a:r>
            <a:r>
              <a:rPr lang="en-US" altLang="zh-TW" sz="2800" dirty="0"/>
              <a:t>2/4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冗餘資料處理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去除重複欄位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去除重複紀錄</a:t>
            </a:r>
            <a:endParaRPr lang="en-US" altLang="zh-TW" dirty="0" smtClean="0"/>
          </a:p>
          <a:p>
            <a:pPr lvl="2"/>
            <a:r>
              <a:rPr lang="en-US" altLang="zh-TW" dirty="0" err="1" smtClean="0">
                <a:solidFill>
                  <a:srgbClr val="FF0000"/>
                </a:solidFill>
              </a:rPr>
              <a:t>countif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exp10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zh-TW" altLang="en-US" dirty="0" smtClean="0"/>
              <a:t>進階篩選</a:t>
            </a:r>
            <a:r>
              <a:rPr lang="en-US" altLang="zh-TW" dirty="0" smtClean="0"/>
              <a:t>(</a:t>
            </a:r>
            <a:r>
              <a:rPr lang="zh-TW" altLang="en-US" dirty="0" smtClean="0"/>
              <a:t>出清單</a:t>
            </a:r>
            <a:r>
              <a:rPr lang="en-US" altLang="zh-TW" dirty="0" smtClean="0"/>
              <a:t>)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exp10 </a:t>
            </a:r>
            <a:r>
              <a:rPr lang="zh-TW" altLang="en-US" dirty="0" smtClean="0"/>
              <a:t>移除</a:t>
            </a:r>
            <a:r>
              <a:rPr lang="zh-TW" altLang="en-US" dirty="0"/>
              <a:t>重複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91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資料清理 </a:t>
            </a:r>
            <a:r>
              <a:rPr lang="en-US" altLang="zh-TW" sz="2800" dirty="0"/>
              <a:t>3/4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資料缺失值</a:t>
            </a:r>
            <a:r>
              <a:rPr lang="en-US" altLang="zh-TW" dirty="0" smtClean="0"/>
              <a:t>(Missing data)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刪除</a:t>
            </a:r>
            <a:r>
              <a:rPr lang="en-US" altLang="zh-TW" dirty="0" smtClean="0"/>
              <a:t>(</a:t>
            </a:r>
            <a:r>
              <a:rPr lang="zh-TW" altLang="en-US" dirty="0" smtClean="0"/>
              <a:t>較不建議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整列刪除 如果資料夠多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整欄刪除 如果</a:t>
            </a:r>
            <a:r>
              <a:rPr lang="en-US" altLang="zh-TW" dirty="0" smtClean="0"/>
              <a:t>75%</a:t>
            </a:r>
            <a:r>
              <a:rPr lang="zh-TW" altLang="en-US" dirty="0" smtClean="0"/>
              <a:t>資料遺失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到</a:t>
            </a:r>
            <a:r>
              <a:rPr lang="zh-TW" altLang="en-US" dirty="0"/>
              <a:t>特殊空格</a:t>
            </a:r>
            <a:r>
              <a:rPr lang="en-US" altLang="zh-TW" dirty="0"/>
              <a:t>(</a:t>
            </a:r>
            <a:r>
              <a:rPr lang="zh-TW" altLang="en-US" dirty="0"/>
              <a:t>上色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 </a:t>
            </a:r>
            <a:endParaRPr lang="en-US" altLang="zh-TW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補值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Domain knowledge</a:t>
            </a:r>
          </a:p>
          <a:p>
            <a:pPr lvl="2"/>
            <a:r>
              <a:rPr lang="zh-TW" altLang="en-US" dirty="0" smtClean="0"/>
              <a:t>補集中趨勢值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平均值 </a:t>
            </a:r>
            <a:r>
              <a:rPr lang="en-US" altLang="zh-TW" dirty="0" smtClean="0">
                <a:solidFill>
                  <a:srgbClr val="FF0000"/>
                </a:solidFill>
              </a:rPr>
              <a:t>average</a:t>
            </a:r>
            <a:r>
              <a:rPr lang="en-US" altLang="zh-TW" dirty="0" smtClean="0"/>
              <a:t>(a) </a:t>
            </a:r>
            <a:r>
              <a:rPr lang="en-US" altLang="zh-TW" dirty="0" err="1" smtClean="0"/>
              <a:t>geomean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harmean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  <a:sym typeface="Wingdings" panose="05000000000000000000" pitchFamily="2" charset="2"/>
              </a:rPr>
              <a:t>exx11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3"/>
            <a:r>
              <a:rPr lang="zh-TW" altLang="en-US" dirty="0" smtClean="0"/>
              <a:t>中位數 </a:t>
            </a:r>
            <a:r>
              <a:rPr lang="en-US" altLang="zh-TW" dirty="0" smtClean="0"/>
              <a:t>median quartile percentile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sym typeface="Wingdings" panose="05000000000000000000" pitchFamily="2" charset="2"/>
              </a:rPr>
              <a:t>exx12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3"/>
            <a:r>
              <a:rPr lang="zh-TW" altLang="en-US" dirty="0" smtClean="0"/>
              <a:t>眾數 </a:t>
            </a:r>
            <a:r>
              <a:rPr lang="en-US" altLang="zh-TW" dirty="0" smtClean="0"/>
              <a:t>mode(</a:t>
            </a:r>
            <a:r>
              <a:rPr lang="zh-TW" altLang="en-US" dirty="0" smtClean="0"/>
              <a:t>名目尺度 順序尺度</a:t>
            </a:r>
            <a:r>
              <a:rPr lang="en-US" altLang="zh-TW" dirty="0" smtClean="0"/>
              <a:t>)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2"/>
            <a:r>
              <a:rPr lang="zh-TW" altLang="en-US" dirty="0" smtClean="0">
                <a:sym typeface="Wingdings" panose="05000000000000000000" pitchFamily="2" charset="2"/>
              </a:rPr>
              <a:t>統計模型補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2"/>
            <a:r>
              <a:rPr lang="zh-TW" altLang="en-US" dirty="0"/>
              <a:t>到特殊</a:t>
            </a:r>
            <a:r>
              <a:rPr lang="zh-TW" altLang="en-US" dirty="0" smtClean="0"/>
              <a:t>空格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填值</a:t>
            </a:r>
            <a:r>
              <a:rPr lang="en-US" altLang="zh-TW" dirty="0" smtClean="0"/>
              <a:t> =&gt; </a:t>
            </a:r>
            <a:r>
              <a:rPr lang="en-US" altLang="zh-TW" dirty="0" err="1" smtClean="0"/>
              <a:t>Ctrl+Enter</a:t>
            </a:r>
            <a:r>
              <a:rPr lang="zh-TW" altLang="en-US" dirty="0" smtClean="0"/>
              <a:t>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 </a:t>
            </a:r>
            <a:endParaRPr lang="en-US" altLang="zh-TW" dirty="0" smtClean="0"/>
          </a:p>
          <a:p>
            <a:pPr marL="1371600" lvl="3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5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資料清理 </a:t>
            </a:r>
            <a:r>
              <a:rPr lang="en-US" altLang="zh-TW" sz="2800" dirty="0"/>
              <a:t>4/4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資料雜訊</a:t>
            </a:r>
            <a:r>
              <a:rPr lang="en-US" altLang="zh-TW" dirty="0" smtClean="0"/>
              <a:t>(Noise)</a:t>
            </a:r>
            <a:r>
              <a:rPr lang="zh-TW" altLang="en-US" dirty="0" smtClean="0"/>
              <a:t>或離群值</a:t>
            </a:r>
            <a:r>
              <a:rPr lang="en-US" altLang="zh-TW" dirty="0" smtClean="0"/>
              <a:t>(Outliers)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en-US" altLang="zh-TW" dirty="0"/>
              <a:t>D</a:t>
            </a:r>
            <a:r>
              <a:rPr lang="en-US" altLang="zh-TW" dirty="0" smtClean="0"/>
              <a:t>omain knowledge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13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資料轉換 </a:t>
            </a:r>
            <a:r>
              <a:rPr lang="en-US" altLang="zh-TW" sz="2800" dirty="0"/>
              <a:t>1/4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資料類型</a:t>
            </a:r>
            <a:endParaRPr lang="en-US" altLang="zh-TW" dirty="0"/>
          </a:p>
          <a:p>
            <a:pPr lvl="1"/>
            <a:r>
              <a:rPr lang="zh-TW" altLang="en-US" dirty="0" smtClean="0"/>
              <a:t>布林值 </a:t>
            </a:r>
            <a:r>
              <a:rPr lang="en-US" altLang="zh-TW" dirty="0" smtClean="0"/>
              <a:t>e.g. 0,1</a:t>
            </a:r>
          </a:p>
          <a:p>
            <a:pPr lvl="1"/>
            <a:r>
              <a:rPr lang="zh-TW" altLang="en-US" dirty="0" smtClean="0"/>
              <a:t>文字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轉數字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zh-TW" altLang="en-US" dirty="0" smtClean="0"/>
              <a:t>類別 </a:t>
            </a:r>
            <a:r>
              <a:rPr lang="en-US" altLang="zh-TW" dirty="0" smtClean="0"/>
              <a:t>e.g. </a:t>
            </a:r>
            <a:r>
              <a:rPr lang="zh-TW" altLang="en-US" dirty="0" smtClean="0"/>
              <a:t>男</a:t>
            </a:r>
            <a:r>
              <a:rPr lang="en-US" altLang="zh-TW" dirty="0" smtClean="0"/>
              <a:t>,</a:t>
            </a:r>
            <a:r>
              <a:rPr lang="zh-TW" altLang="en-US" dirty="0" smtClean="0"/>
              <a:t>女 </a:t>
            </a:r>
            <a:r>
              <a:rPr lang="en-US" altLang="zh-TW" dirty="0" smtClean="0"/>
              <a:t>One-hot </a:t>
            </a:r>
            <a:r>
              <a:rPr lang="en-US" altLang="zh-TW" dirty="0"/>
              <a:t>encoding </a:t>
            </a:r>
            <a:r>
              <a:rPr lang="en-US" altLang="zh-TW" dirty="0">
                <a:solidFill>
                  <a:srgbClr val="FF0000"/>
                </a:solidFill>
              </a:rPr>
              <a:t>if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exp13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zh-TW" altLang="en-US" dirty="0"/>
              <a:t>順序 </a:t>
            </a:r>
            <a:r>
              <a:rPr lang="en-US" altLang="zh-TW" dirty="0"/>
              <a:t>e.g. S,M,L =&gt; 1,3,5 </a:t>
            </a:r>
            <a:r>
              <a:rPr lang="zh-TW" altLang="en-US" dirty="0">
                <a:solidFill>
                  <a:srgbClr val="FF0000"/>
                </a:solidFill>
              </a:rPr>
              <a:t>巢</a:t>
            </a:r>
            <a:r>
              <a:rPr lang="zh-TW" altLang="en-US" dirty="0" smtClean="0">
                <a:solidFill>
                  <a:srgbClr val="FF0000"/>
                </a:solidFill>
              </a:rPr>
              <a:t>狀 </a:t>
            </a:r>
            <a:r>
              <a:rPr lang="en-US" altLang="zh-TW" dirty="0" smtClean="0">
                <a:solidFill>
                  <a:srgbClr val="FF0000"/>
                </a:solidFill>
              </a:rPr>
              <a:t>if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exp13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數字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區間 </a:t>
            </a:r>
            <a:r>
              <a:rPr lang="en-US" altLang="zh-TW" dirty="0"/>
              <a:t>e.g. </a:t>
            </a:r>
            <a:r>
              <a:rPr lang="zh-TW" altLang="en-US" dirty="0" smtClean="0"/>
              <a:t>溫度 </a:t>
            </a:r>
            <a:r>
              <a:rPr lang="en-US" altLang="zh-TW" dirty="0" smtClean="0"/>
              <a:t>+-</a:t>
            </a:r>
            <a:endParaRPr lang="en-US" altLang="zh-TW" dirty="0"/>
          </a:p>
          <a:p>
            <a:pPr lvl="2"/>
            <a:r>
              <a:rPr lang="zh-TW" altLang="en-US" dirty="0"/>
              <a:t>比率 </a:t>
            </a:r>
            <a:r>
              <a:rPr lang="en-US" altLang="zh-TW" dirty="0"/>
              <a:t>e.g. </a:t>
            </a:r>
            <a:r>
              <a:rPr lang="zh-TW" altLang="en-US" dirty="0"/>
              <a:t>長度 </a:t>
            </a:r>
            <a:r>
              <a:rPr lang="zh-TW" altLang="en-US" dirty="0" smtClean="0"/>
              <a:t>重量 </a:t>
            </a:r>
            <a:r>
              <a:rPr lang="en-US" altLang="zh-TW" dirty="0" smtClean="0"/>
              <a:t>+-*/</a:t>
            </a:r>
          </a:p>
          <a:p>
            <a:pPr lvl="1"/>
            <a:r>
              <a:rPr lang="zh-TW" altLang="en-US" dirty="0" smtClean="0"/>
              <a:t>日期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其它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文字串 圖片 聲音 影像 物件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14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資料轉換 </a:t>
            </a:r>
            <a:r>
              <a:rPr lang="en-US" altLang="zh-TW" sz="2800" dirty="0"/>
              <a:t>2/4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資料類型轉換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是否為數字 </a:t>
            </a:r>
            <a:r>
              <a:rPr lang="en-US" altLang="zh-TW" dirty="0" err="1" smtClean="0"/>
              <a:t>isnumber</a:t>
            </a:r>
            <a:r>
              <a:rPr lang="en-US" altLang="zh-TW" dirty="0" smtClean="0"/>
              <a:t>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/>
          </a:p>
          <a:p>
            <a:r>
              <a:rPr lang="zh-TW" altLang="en-US" dirty="0" smtClean="0"/>
              <a:t>文字轉文字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連結 </a:t>
            </a:r>
            <a:r>
              <a:rPr lang="zh-TW" altLang="en-US" dirty="0"/>
              <a:t>擷取 </a:t>
            </a:r>
            <a:r>
              <a:rPr lang="zh-TW" altLang="en-US" dirty="0" smtClean="0"/>
              <a:t>搜尋 替代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&amp;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 </a:t>
            </a:r>
            <a:r>
              <a:rPr lang="en-US" altLang="zh-TW" dirty="0" smtClean="0"/>
              <a:t>concatenate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 dirty="0" err="1" smtClean="0">
                <a:sym typeface="Wingdings" panose="05000000000000000000" pitchFamily="2" charset="2"/>
              </a:rPr>
              <a:t>len</a:t>
            </a:r>
            <a:r>
              <a:rPr lang="en-US" altLang="zh-TW" dirty="0" smtClean="0">
                <a:sym typeface="Wingdings" panose="05000000000000000000" pitchFamily="2" charset="2"/>
              </a:rPr>
              <a:t>(b) </a:t>
            </a:r>
            <a:r>
              <a:rPr lang="en-US" altLang="zh-TW" dirty="0" smtClean="0">
                <a:solidFill>
                  <a:srgbClr val="0070C0"/>
                </a:solidFill>
                <a:sym typeface="Wingdings" panose="05000000000000000000" pitchFamily="2" charset="2"/>
              </a:rPr>
              <a:t>exx14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Left(b) </a:t>
            </a:r>
            <a:r>
              <a:rPr lang="en-US" altLang="zh-TW" dirty="0" smtClean="0">
                <a:solidFill>
                  <a:srgbClr val="0070C0"/>
                </a:solidFill>
                <a:sym typeface="Wingdings" panose="05000000000000000000" pitchFamily="2" charset="2"/>
              </a:rPr>
              <a:t>exx14 </a:t>
            </a:r>
            <a:r>
              <a:rPr lang="en-US" altLang="zh-TW" dirty="0" smtClean="0"/>
              <a:t>right(b) </a:t>
            </a:r>
            <a:r>
              <a:rPr lang="en-US" altLang="zh-TW" dirty="0" smtClean="0">
                <a:solidFill>
                  <a:srgbClr val="FF0000"/>
                </a:solidFill>
              </a:rPr>
              <a:t>mid(b)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exp15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replace substitute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exp15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upper </a:t>
            </a:r>
            <a:r>
              <a:rPr lang="en-US" altLang="zh-TW" dirty="0"/>
              <a:t>lower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exp15</a:t>
            </a:r>
            <a:endParaRPr lang="en-US" altLang="zh-TW" dirty="0"/>
          </a:p>
          <a:p>
            <a:pPr lvl="1"/>
            <a:r>
              <a:rPr lang="en-US" altLang="zh-TW" dirty="0"/>
              <a:t>find search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trim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/>
              <a:t>clean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  </a:t>
            </a:r>
            <a:r>
              <a:rPr lang="en-US" altLang="zh-TW" dirty="0" err="1" smtClean="0"/>
              <a:t>rept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完全</a:t>
            </a:r>
            <a:r>
              <a:rPr lang="zh-TW" altLang="en-US" dirty="0" smtClean="0">
                <a:sym typeface="Wingdings" panose="05000000000000000000" pitchFamily="2" charset="2"/>
              </a:rPr>
              <a:t>去除</a:t>
            </a:r>
            <a:r>
              <a:rPr lang="zh-TW" altLang="en-US" dirty="0" smtClean="0">
                <a:sym typeface="Wingdings" panose="05000000000000000000" pitchFamily="2" charset="2"/>
              </a:rPr>
              <a:t>空白 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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r>
              <a:rPr lang="zh-TW" altLang="en-US" dirty="0" smtClean="0"/>
              <a:t>文字轉數字</a:t>
            </a:r>
            <a:endParaRPr lang="en-US" altLang="zh-TW" dirty="0" smtClean="0"/>
          </a:p>
          <a:p>
            <a:pPr lvl="1"/>
            <a:r>
              <a:rPr lang="zh-TW" altLang="en-US" dirty="0"/>
              <a:t>強迫轉為數字 </a:t>
            </a:r>
            <a:r>
              <a:rPr lang="en-US" altLang="zh-TW" dirty="0"/>
              <a:t>-- +0 </a:t>
            </a:r>
            <a:r>
              <a:rPr lang="en-US" altLang="zh-TW" dirty="0" smtClean="0"/>
              <a:t>value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One-hot encoding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if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exp13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97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資料轉換 </a:t>
            </a:r>
            <a:r>
              <a:rPr lang="en-US" altLang="zh-TW" sz="2800" dirty="0"/>
              <a:t>3/4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r>
              <a:rPr lang="zh-TW" altLang="en-US" dirty="0"/>
              <a:t>進位</a:t>
            </a:r>
            <a:endParaRPr lang="en-US" altLang="zh-TW" dirty="0"/>
          </a:p>
          <a:p>
            <a:pPr lvl="1"/>
            <a:r>
              <a:rPr lang="en-US" altLang="zh-TW" dirty="0"/>
              <a:t>round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 </a:t>
            </a:r>
            <a:r>
              <a:rPr lang="en-US" altLang="zh-TW" dirty="0"/>
              <a:t>roundup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 </a:t>
            </a:r>
            <a:r>
              <a:rPr lang="en-US" altLang="zh-TW" dirty="0" err="1"/>
              <a:t>rounddown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 </a:t>
            </a:r>
            <a:r>
              <a:rPr lang="en-US" altLang="zh-TW" dirty="0" err="1"/>
              <a:t>int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zh-TW" altLang="en-US" dirty="0" smtClean="0"/>
              <a:t>資料規範化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正規化</a:t>
            </a:r>
            <a:r>
              <a:rPr lang="en-US" altLang="zh-TW" dirty="0" smtClean="0"/>
              <a:t>)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en-US" altLang="zh-TW" dirty="0" smtClean="0"/>
              <a:t>ormalization</a:t>
            </a:r>
            <a:endParaRPr lang="en-US" altLang="zh-TW" dirty="0"/>
          </a:p>
          <a:p>
            <a:pPr lvl="1"/>
            <a:r>
              <a:rPr lang="zh-TW" altLang="en-US" dirty="0" smtClean="0"/>
              <a:t>區間縮放 </a:t>
            </a:r>
            <a:r>
              <a:rPr lang="en-US" altLang="zh-TW" dirty="0"/>
              <a:t>ln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 </a:t>
            </a:r>
            <a:r>
              <a:rPr lang="en-US" altLang="zh-TW" dirty="0"/>
              <a:t>log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 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/>
              <a:t>rank </a:t>
            </a:r>
            <a:r>
              <a:rPr lang="en-US" altLang="zh-TW" dirty="0" err="1" smtClean="0"/>
              <a:t>percentrank</a:t>
            </a:r>
            <a:r>
              <a:rPr lang="en-US" altLang="zh-TW" dirty="0" smtClean="0"/>
              <a:t> (x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-min)/max-min </a:t>
            </a:r>
            <a:r>
              <a:rPr lang="en-US" altLang="zh-TW" dirty="0" smtClean="0">
                <a:solidFill>
                  <a:srgbClr val="0070C0"/>
                </a:solidFill>
                <a:sym typeface="Wingdings" panose="05000000000000000000" pitchFamily="2" charset="2"/>
              </a:rPr>
              <a:t>exx12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標準化 </a:t>
            </a:r>
            <a:r>
              <a:rPr lang="en-US" altLang="zh-TW" dirty="0" smtClean="0"/>
              <a:t>x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-average/</a:t>
            </a:r>
            <a:r>
              <a:rPr lang="en-US" altLang="zh-TW" dirty="0" err="1" smtClean="0"/>
              <a:t>stdev</a:t>
            </a:r>
            <a:r>
              <a:rPr lang="en-US" altLang="zh-TW" dirty="0" smtClean="0"/>
              <a:t>(p) </a:t>
            </a:r>
            <a:r>
              <a:rPr lang="en-US" altLang="zh-TW" dirty="0" smtClean="0">
                <a:solidFill>
                  <a:srgbClr val="0070C0"/>
                </a:solidFill>
                <a:sym typeface="Wingdings" panose="05000000000000000000" pitchFamily="2" charset="2"/>
              </a:rPr>
              <a:t>exx12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dirty="0" smtClean="0"/>
              <a:t>資料聚集</a:t>
            </a:r>
            <a:endParaRPr lang="en-US" altLang="zh-TW" dirty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ount(a</a:t>
            </a:r>
            <a:r>
              <a:rPr lang="en-US" altLang="zh-TW" dirty="0" smtClean="0"/>
              <a:t>) sum average(a) </a:t>
            </a:r>
            <a:r>
              <a:rPr lang="en-US" altLang="zh-TW" dirty="0" smtClean="0">
                <a:solidFill>
                  <a:srgbClr val="0070C0"/>
                </a:solidFill>
                <a:sym typeface="Wingdings" panose="05000000000000000000" pitchFamily="2" charset="2"/>
              </a:rPr>
              <a:t>exx16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countif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sumif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averageif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exp17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countifs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sumifs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averageifs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exp17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frequency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exp18</a:t>
            </a:r>
            <a:r>
              <a:rPr lang="en-US" altLang="zh-TW" dirty="0" smtClean="0"/>
              <a:t> </a:t>
            </a:r>
            <a:r>
              <a:rPr lang="zh-TW" altLang="en-US" dirty="0" smtClean="0"/>
              <a:t>排序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小計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複製可見儲存</a:t>
            </a:r>
            <a:r>
              <a:rPr lang="zh-TW" altLang="en-US" dirty="0"/>
              <a:t>格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exp19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7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資料轉換 </a:t>
            </a:r>
            <a:r>
              <a:rPr lang="en-US" altLang="zh-TW" sz="2800" dirty="0"/>
              <a:t>4/4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日期時</a:t>
            </a:r>
            <a:r>
              <a:rPr lang="zh-TW" altLang="en-US" dirty="0"/>
              <a:t>間</a:t>
            </a:r>
            <a:r>
              <a:rPr lang="zh-TW" altLang="en-US" dirty="0" smtClean="0"/>
              <a:t>擷取及合併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today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 </a:t>
            </a:r>
            <a:r>
              <a:rPr lang="en-US" altLang="zh-TW" dirty="0" smtClean="0"/>
              <a:t>now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year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 </a:t>
            </a:r>
            <a:r>
              <a:rPr lang="en-US" altLang="zh-TW" dirty="0" smtClean="0"/>
              <a:t>month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 </a:t>
            </a:r>
            <a:r>
              <a:rPr lang="en-US" altLang="zh-TW" dirty="0" smtClean="0"/>
              <a:t>day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 smtClean="0"/>
          </a:p>
          <a:p>
            <a:pPr lvl="1"/>
            <a:r>
              <a:rPr lang="en-US" altLang="zh-TW" dirty="0"/>
              <a:t>d</a:t>
            </a:r>
            <a:r>
              <a:rPr lang="en-US" altLang="zh-TW" dirty="0" smtClean="0"/>
              <a:t>ate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hour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 </a:t>
            </a:r>
            <a:r>
              <a:rPr lang="en-US" altLang="zh-TW" dirty="0" smtClean="0"/>
              <a:t>minute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 </a:t>
            </a:r>
            <a:r>
              <a:rPr lang="en-US" altLang="zh-TW" dirty="0" smtClean="0"/>
              <a:t>second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ime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weekday(+choose)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今天星期幾</a:t>
            </a:r>
            <a:r>
              <a:rPr lang="en-US" altLang="zh-TW" dirty="0" smtClean="0">
                <a:sym typeface="Wingdings" panose="05000000000000000000" pitchFamily="2" charset="2"/>
              </a:rPr>
              <a:t>?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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50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資料預處理概觀 </a:t>
            </a:r>
            <a:r>
              <a:rPr lang="en-US" altLang="zh-TW" sz="2800" dirty="0" smtClean="0"/>
              <a:t>1/5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資料科學研究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 smtClean="0"/>
              <a:t>資料蒐集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資料處理 </a:t>
            </a:r>
            <a:r>
              <a:rPr lang="en-US" altLang="zh-TW" dirty="0" smtClean="0"/>
              <a:t>e.g. Excel</a:t>
            </a:r>
            <a:endParaRPr lang="en-US" altLang="zh-TW" dirty="0"/>
          </a:p>
          <a:p>
            <a:pPr marL="1371600" lvl="2" indent="-457200">
              <a:buFont typeface="+mj-lt"/>
              <a:buAutoNum type="arabicPeriod" startAt="2"/>
            </a:pPr>
            <a:r>
              <a:rPr lang="zh-TW" altLang="en-US" dirty="0" smtClean="0">
                <a:solidFill>
                  <a:srgbClr val="FF0000"/>
                </a:solidFill>
              </a:rPr>
              <a:t>資料預處理 </a:t>
            </a:r>
            <a:r>
              <a:rPr lang="en-US" altLang="zh-TW" dirty="0"/>
              <a:t>60%~80</a:t>
            </a:r>
            <a:r>
              <a:rPr lang="en-US" altLang="zh-TW" dirty="0" smtClean="0"/>
              <a:t>%</a:t>
            </a:r>
          </a:p>
          <a:p>
            <a:pPr lvl="1"/>
            <a:r>
              <a:rPr lang="zh-TW" altLang="en-US" dirty="0" smtClean="0"/>
              <a:t>資料分析 </a:t>
            </a:r>
            <a:r>
              <a:rPr lang="en-US" altLang="zh-TW" dirty="0" smtClean="0"/>
              <a:t>e.g. SAS</a:t>
            </a:r>
            <a:r>
              <a:rPr lang="zh-TW" altLang="en-US" dirty="0" smtClean="0"/>
              <a:t> </a:t>
            </a:r>
            <a:r>
              <a:rPr lang="en-US" altLang="zh-TW" dirty="0" smtClean="0"/>
              <a:t>SPSS</a:t>
            </a:r>
            <a:r>
              <a:rPr lang="zh-TW" altLang="en-US" dirty="0" smtClean="0"/>
              <a:t> </a:t>
            </a:r>
            <a:r>
              <a:rPr lang="en-US" altLang="zh-TW" dirty="0" smtClean="0"/>
              <a:t>AMOS</a:t>
            </a:r>
            <a:r>
              <a:rPr lang="zh-TW" altLang="en-US" dirty="0" smtClean="0"/>
              <a:t> </a:t>
            </a:r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Python…</a:t>
            </a:r>
          </a:p>
          <a:p>
            <a:pPr marL="1371600" lvl="2" indent="-457200">
              <a:buFont typeface="+mj-lt"/>
              <a:buAutoNum type="arabicPeriod" startAt="3"/>
            </a:pPr>
            <a:r>
              <a:rPr lang="zh-TW" altLang="en-US" dirty="0" smtClean="0"/>
              <a:t>資料挖掘 選擇適當模型進行分析</a:t>
            </a:r>
            <a:endParaRPr lang="en-US" altLang="zh-TW" dirty="0" smtClean="0"/>
          </a:p>
          <a:p>
            <a:pPr marL="1371600" lvl="2" indent="-457200">
              <a:buFont typeface="+mj-lt"/>
              <a:buAutoNum type="arabicPeriod" startAt="3"/>
            </a:pPr>
            <a:r>
              <a:rPr lang="zh-TW" altLang="en-US" dirty="0" smtClean="0"/>
              <a:t>資料</a:t>
            </a:r>
            <a:r>
              <a:rPr lang="zh-TW" altLang="en-US" dirty="0"/>
              <a:t>呈現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85732"/>
              </p:ext>
            </p:extLst>
          </p:nvPr>
        </p:nvGraphicFramePr>
        <p:xfrm>
          <a:off x="5321935" y="1646238"/>
          <a:ext cx="6577330" cy="3882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42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資料預處理概觀 </a:t>
            </a:r>
            <a:r>
              <a:rPr lang="en-US" altLang="zh-TW" sz="2800" dirty="0" smtClean="0"/>
              <a:t>2/5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資料預處理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資料整合 </a:t>
            </a:r>
            <a:r>
              <a:rPr lang="en-US" altLang="zh-TW" dirty="0" smtClean="0"/>
              <a:t>Data integration</a:t>
            </a:r>
          </a:p>
          <a:p>
            <a:pPr lvl="2"/>
            <a:r>
              <a:rPr lang="zh-TW" altLang="en-US" dirty="0" smtClean="0"/>
              <a:t>匯入 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資料清理 </a:t>
            </a:r>
            <a:r>
              <a:rPr lang="en-US" altLang="zh-TW" dirty="0"/>
              <a:t>D</a:t>
            </a:r>
            <a:r>
              <a:rPr lang="en-US" altLang="zh-TW" dirty="0" smtClean="0"/>
              <a:t>ata cleaning</a:t>
            </a:r>
          </a:p>
          <a:p>
            <a:pPr lvl="2"/>
            <a:r>
              <a:rPr lang="zh-TW" altLang="en-US" dirty="0" smtClean="0"/>
              <a:t>錯誤 冗餘 缺失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資料轉換 </a:t>
            </a:r>
            <a:r>
              <a:rPr lang="en-US" altLang="zh-TW" dirty="0"/>
              <a:t>D</a:t>
            </a:r>
            <a:r>
              <a:rPr lang="en-US" altLang="zh-TW" dirty="0" smtClean="0"/>
              <a:t>ata transformation</a:t>
            </a:r>
          </a:p>
          <a:p>
            <a:pPr lvl="2"/>
            <a:r>
              <a:rPr lang="zh-TW" altLang="en-US" dirty="0" smtClean="0"/>
              <a:t>擷取 合併 轉換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87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資料預處理概觀 </a:t>
            </a:r>
            <a:r>
              <a:rPr lang="en-US" altLang="zh-TW" sz="2800" dirty="0" smtClean="0"/>
              <a:t>3/5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  </a:t>
            </a:r>
            <a:r>
              <a:rPr lang="zh-TW" altLang="en-US" dirty="0" smtClean="0"/>
              <a:t>預備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統計知識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Domain knowledge</a:t>
            </a:r>
          </a:p>
          <a:p>
            <a:pPr lvl="1"/>
            <a:r>
              <a:rPr lang="en-US" altLang="zh-TW" dirty="0" smtClean="0"/>
              <a:t>Excel </a:t>
            </a:r>
            <a:r>
              <a:rPr lang="zh-TW" altLang="en-US" dirty="0"/>
              <a:t>基本</a:t>
            </a:r>
            <a:r>
              <a:rPr lang="zh-TW" altLang="en-US" dirty="0" smtClean="0"/>
              <a:t>操作</a:t>
            </a:r>
            <a:r>
              <a:rPr lang="zh-TW" altLang="en-US" dirty="0"/>
              <a:t>與</a:t>
            </a:r>
            <a:r>
              <a:rPr lang="zh-TW" altLang="en-US" dirty="0" smtClean="0"/>
              <a:t>函數運用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Google </a:t>
            </a:r>
            <a:r>
              <a:rPr lang="zh-TW" altLang="en-US" dirty="0" smtClean="0"/>
              <a:t>搜尋</a:t>
            </a:r>
            <a:endParaRPr lang="en-US" altLang="zh-TW" dirty="0"/>
          </a:p>
          <a:p>
            <a:pPr lvl="2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26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資料預處理概觀 </a:t>
            </a:r>
            <a:r>
              <a:rPr lang="en-US" altLang="zh-TW" sz="2800" dirty="0" smtClean="0"/>
              <a:t>4/5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  </a:t>
            </a:r>
            <a:r>
              <a:rPr lang="en-US" altLang="zh-TW" dirty="0" smtClean="0"/>
              <a:t>Excel </a:t>
            </a:r>
            <a:r>
              <a:rPr lang="zh-TW" altLang="en-US" dirty="0" smtClean="0"/>
              <a:t>基本操作</a:t>
            </a:r>
            <a:r>
              <a:rPr lang="zh-TW" altLang="en-US" dirty="0"/>
              <a:t>與</a:t>
            </a:r>
            <a:r>
              <a:rPr lang="zh-TW" altLang="en-US" dirty="0" smtClean="0"/>
              <a:t>函數</a:t>
            </a:r>
            <a:r>
              <a:rPr lang="zh-TW" altLang="en-US" dirty="0"/>
              <a:t>運用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基本操作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滑鼠複製 </a:t>
            </a:r>
            <a:r>
              <a:rPr lang="en-US" altLang="zh-TW" dirty="0" smtClean="0"/>
              <a:t>/ Ctrl</a:t>
            </a:r>
            <a:r>
              <a:rPr lang="zh-TW" altLang="en-US" dirty="0" smtClean="0"/>
              <a:t>滑鼠複製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lvl="2"/>
            <a:r>
              <a:rPr lang="en-US" altLang="zh-TW" dirty="0" smtClean="0"/>
              <a:t>Ctrl / Shift </a:t>
            </a:r>
            <a:r>
              <a:rPr lang="zh-TW" altLang="en-US" dirty="0" smtClean="0"/>
              <a:t>選取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Ctrl+Shift</a:t>
            </a:r>
            <a:r>
              <a:rPr lang="en-US" altLang="zh-TW" dirty="0" smtClean="0"/>
              <a:t>+</a:t>
            </a:r>
            <a:r>
              <a:rPr lang="zh-TW" altLang="en-US" dirty="0" smtClean="0">
                <a:sym typeface="Wingdings" panose="05000000000000000000" pitchFamily="2" charset="2"/>
              </a:rPr>
              <a:t>箭頭</a:t>
            </a:r>
            <a:r>
              <a:rPr lang="zh-TW" altLang="en-US" dirty="0" smtClean="0"/>
              <a:t>選取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向下填滿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/ </a:t>
            </a:r>
            <a:r>
              <a:rPr lang="zh-TW" altLang="en-US" dirty="0" smtClean="0">
                <a:sym typeface="Wingdings" panose="05000000000000000000" pitchFamily="2" charset="2"/>
              </a:rPr>
              <a:t>儲存格右下角</a:t>
            </a:r>
            <a:r>
              <a:rPr lang="en-US" altLang="zh-TW" dirty="0" smtClean="0">
                <a:sym typeface="Wingdings" panose="05000000000000000000" pitchFamily="2" charset="2"/>
              </a:rPr>
              <a:t>+</a:t>
            </a:r>
            <a:r>
              <a:rPr lang="zh-TW" altLang="en-US" dirty="0" smtClean="0">
                <a:sym typeface="Wingdings" panose="05000000000000000000" pitchFamily="2" charset="2"/>
              </a:rPr>
              <a:t>號按兩下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lvl="1"/>
            <a:r>
              <a:rPr lang="zh-TW" altLang="en-US" dirty="0" smtClean="0"/>
              <a:t>凍結窗格 </a:t>
            </a:r>
            <a:r>
              <a:rPr lang="en-US" altLang="zh-TW" dirty="0" smtClean="0"/>
              <a:t>B2/B3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23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資料預處理概觀 </a:t>
            </a:r>
            <a:r>
              <a:rPr lang="en-US" altLang="zh-TW" sz="2800" dirty="0"/>
              <a:t>5</a:t>
            </a:r>
            <a:r>
              <a:rPr lang="en-US" altLang="zh-TW" sz="2800" dirty="0" smtClean="0"/>
              <a:t>/5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  </a:t>
            </a:r>
            <a:r>
              <a:rPr lang="en-US" altLang="zh-TW" dirty="0" smtClean="0"/>
              <a:t>Excel </a:t>
            </a:r>
            <a:r>
              <a:rPr lang="zh-TW" altLang="en-US" dirty="0" smtClean="0"/>
              <a:t>基本操作</a:t>
            </a:r>
            <a:r>
              <a:rPr lang="zh-TW" altLang="en-US" dirty="0"/>
              <a:t>與</a:t>
            </a:r>
            <a:r>
              <a:rPr lang="zh-TW" altLang="en-US" dirty="0" smtClean="0"/>
              <a:t>函數運用</a:t>
            </a:r>
            <a:r>
              <a:rPr lang="en-US" altLang="zh-TW" dirty="0" smtClean="0"/>
              <a:t>(cont.)</a:t>
            </a:r>
          </a:p>
          <a:p>
            <a:pPr lvl="1"/>
            <a:r>
              <a:rPr lang="zh-TW" altLang="en-US" dirty="0" smtClean="0"/>
              <a:t>函數運用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=function(,)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en-US" altLang="zh-TW" dirty="0">
                <a:solidFill>
                  <a:srgbClr val="FF0000"/>
                </a:solidFill>
              </a:rPr>
              <a:t> / F4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exp1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限制</a:t>
            </a:r>
            <a:endParaRPr lang="en-US" altLang="zh-TW" dirty="0"/>
          </a:p>
          <a:p>
            <a:pPr lvl="2"/>
            <a:r>
              <a:rPr lang="zh-TW" altLang="en-US" dirty="0" smtClean="0"/>
              <a:t>精確度 </a:t>
            </a:r>
            <a:r>
              <a:rPr lang="en-US" altLang="zh-TW" dirty="0"/>
              <a:t>15</a:t>
            </a:r>
            <a:r>
              <a:rPr lang="zh-TW" altLang="en-US" dirty="0"/>
              <a:t>位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/>
          </a:p>
          <a:p>
            <a:pPr lvl="2"/>
            <a:r>
              <a:rPr lang="zh-TW" altLang="en-US" dirty="0"/>
              <a:t>預設可視 </a:t>
            </a:r>
            <a:r>
              <a:rPr lang="en-US" altLang="zh-TW" dirty="0"/>
              <a:t>11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含小數點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/>
          </a:p>
          <a:p>
            <a:pPr lvl="2"/>
            <a:r>
              <a:rPr lang="zh-TW" altLang="en-US" dirty="0"/>
              <a:t>儲存格 </a:t>
            </a:r>
            <a:r>
              <a:rPr lang="en-US" altLang="zh-TW" dirty="0"/>
              <a:t>16384(XFD)*1048576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錯誤訊</a:t>
            </a:r>
            <a:r>
              <a:rPr lang="zh-TW" altLang="en-US" dirty="0">
                <a:sym typeface="Wingdings" panose="05000000000000000000" pitchFamily="2" charset="2"/>
              </a:rPr>
              <a:t>息</a:t>
            </a:r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78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資料整合 </a:t>
            </a:r>
            <a:r>
              <a:rPr lang="en-US" altLang="zh-TW" sz="2800" dirty="0"/>
              <a:t>1/2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轉檔匯入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直接開啟</a:t>
            </a:r>
            <a:r>
              <a:rPr lang="en-US" altLang="zh-TW" dirty="0" smtClean="0"/>
              <a:t>/</a:t>
            </a:r>
            <a:r>
              <a:rPr lang="zh-TW" altLang="en-US" dirty="0" smtClean="0"/>
              <a:t>另存新檔</a:t>
            </a:r>
            <a:r>
              <a:rPr lang="en-US" altLang="zh-TW" dirty="0" smtClean="0"/>
              <a:t>/</a:t>
            </a:r>
            <a:r>
              <a:rPr lang="zh-TW" altLang="en-US" dirty="0" smtClean="0"/>
              <a:t>匯入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匯出</a:t>
            </a:r>
            <a:r>
              <a:rPr lang="en-US" altLang="zh-TW" dirty="0" smtClean="0"/>
              <a:t>/</a:t>
            </a:r>
            <a:r>
              <a:rPr lang="zh-TW" altLang="en-US" dirty="0" smtClean="0"/>
              <a:t>複製貼上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.csv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.txt </a:t>
            </a:r>
            <a:r>
              <a:rPr lang="zh-TW" altLang="en-US" dirty="0" smtClean="0">
                <a:solidFill>
                  <a:srgbClr val="FF0000"/>
                </a:solidFill>
              </a:rPr>
              <a:t>匯到 </a:t>
            </a:r>
            <a:r>
              <a:rPr lang="en-US" altLang="zh-TW" dirty="0" smtClean="0">
                <a:solidFill>
                  <a:srgbClr val="FF0000"/>
                </a:solidFill>
              </a:rPr>
              <a:t>Excel:</a:t>
            </a:r>
            <a:r>
              <a:rPr lang="zh-TW" altLang="en-US" dirty="0" smtClean="0">
                <a:solidFill>
                  <a:srgbClr val="FF0000"/>
                </a:solidFill>
              </a:rPr>
              <a:t> 在 </a:t>
            </a:r>
            <a:r>
              <a:rPr lang="en-US" altLang="zh-TW" dirty="0" smtClean="0">
                <a:solidFill>
                  <a:srgbClr val="FF0000"/>
                </a:solidFill>
              </a:rPr>
              <a:t>Excel </a:t>
            </a:r>
            <a:r>
              <a:rPr lang="zh-TW" altLang="en-US" dirty="0" smtClean="0">
                <a:solidFill>
                  <a:srgbClr val="FF0000"/>
                </a:solidFill>
              </a:rPr>
              <a:t>匯入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exp2</a:t>
            </a:r>
            <a:r>
              <a:rPr lang="en-US" altLang="zh-TW" dirty="0" smtClean="0"/>
              <a:t> 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lvl="1"/>
            <a:r>
              <a:rPr lang="en-US" altLang="zh-TW" dirty="0" smtClean="0"/>
              <a:t>Access </a:t>
            </a:r>
            <a:r>
              <a:rPr lang="zh-TW" altLang="en-US" dirty="0" smtClean="0"/>
              <a:t>匯到</a:t>
            </a:r>
            <a:r>
              <a:rPr lang="en-US" altLang="zh-TW" dirty="0" smtClean="0"/>
              <a:t> Excel:</a:t>
            </a:r>
            <a:r>
              <a:rPr lang="zh-TW" altLang="en-US" dirty="0" smtClean="0"/>
              <a:t> 在 </a:t>
            </a:r>
            <a:r>
              <a:rPr lang="en-US" altLang="zh-TW" dirty="0" smtClean="0"/>
              <a:t>Excel </a:t>
            </a:r>
            <a:r>
              <a:rPr lang="zh-TW" altLang="en-US" dirty="0"/>
              <a:t>匯入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exp3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</a:t>
            </a:r>
            <a:r>
              <a:rPr lang="en-US" altLang="zh-TW" dirty="0" err="1" smtClean="0"/>
              <a:t>sav</a:t>
            </a:r>
            <a:r>
              <a:rPr lang="en-US" altLang="zh-TW" dirty="0" smtClean="0"/>
              <a:t>(SPSS) </a:t>
            </a:r>
            <a:r>
              <a:rPr lang="zh-TW" altLang="en-US" dirty="0" smtClean="0"/>
              <a:t>匯到 </a:t>
            </a:r>
            <a:r>
              <a:rPr lang="en-US" altLang="zh-TW" dirty="0" smtClean="0"/>
              <a:t>Excel: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SPSS </a:t>
            </a:r>
            <a:r>
              <a:rPr lang="zh-TW" altLang="en-US" dirty="0" smtClean="0"/>
              <a:t>直接存檔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多資料表</a:t>
            </a:r>
            <a:r>
              <a:rPr lang="en-US" altLang="zh-TW" dirty="0" smtClean="0"/>
              <a:t>)</a:t>
            </a:r>
            <a:r>
              <a:rPr lang="zh-TW" altLang="en-US" dirty="0" smtClean="0"/>
              <a:t>合併匯算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exp4</a:t>
            </a:r>
            <a:endParaRPr lang="en-US" altLang="zh-TW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zh-TW" altLang="en-US" dirty="0"/>
              <a:t>合併屬性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/>
              <a:t>e.g. </a:t>
            </a:r>
            <a:r>
              <a:rPr lang="en-US" altLang="zh-TW" dirty="0" smtClean="0"/>
              <a:t>BMI=kg/m</a:t>
            </a:r>
            <a:r>
              <a:rPr lang="en-US" altLang="zh-TW" baseline="30000" dirty="0" smtClean="0"/>
              <a:t>2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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8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資料整合 </a:t>
            </a:r>
            <a:r>
              <a:rPr lang="en-US" altLang="zh-TW" sz="2800" dirty="0"/>
              <a:t>2/2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9654" y="1847850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排序</a:t>
            </a:r>
            <a:endParaRPr lang="en-US" altLang="zh-TW" dirty="0"/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循欄</a:t>
            </a:r>
            <a:r>
              <a:rPr lang="en-US" altLang="zh-TW" dirty="0" smtClean="0"/>
              <a:t>)</a:t>
            </a:r>
            <a:r>
              <a:rPr lang="zh-TW" altLang="en-US" dirty="0" smtClean="0"/>
              <a:t>排序 </a:t>
            </a:r>
            <a:r>
              <a:rPr lang="en-US" altLang="zh-TW" dirty="0" smtClean="0">
                <a:sym typeface="Wingdings" panose="05000000000000000000" pitchFamily="2" charset="2"/>
              </a:rPr>
              <a:t>/ </a:t>
            </a:r>
            <a:r>
              <a:rPr lang="zh-TW" altLang="en-US" dirty="0" smtClean="0"/>
              <a:t>循</a:t>
            </a:r>
            <a:r>
              <a:rPr lang="zh-TW" altLang="en-US" dirty="0"/>
              <a:t>列排序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exp5</a:t>
            </a:r>
            <a:endParaRPr lang="en-US" altLang="zh-TW" dirty="0"/>
          </a:p>
          <a:p>
            <a:r>
              <a:rPr lang="zh-TW" altLang="en-US" dirty="0" smtClean="0"/>
              <a:t>一覽表轉資料表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一覽表</a:t>
            </a:r>
            <a:r>
              <a:rPr lang="en-US" altLang="zh-TW" dirty="0" smtClean="0"/>
              <a:t>(</a:t>
            </a:r>
            <a:r>
              <a:rPr lang="zh-TW" altLang="en-US" dirty="0"/>
              <a:t>矩陣</a:t>
            </a:r>
            <a:r>
              <a:rPr lang="zh-TW" altLang="en-US" dirty="0" smtClean="0"/>
              <a:t>表 並</a:t>
            </a:r>
            <a:r>
              <a:rPr lang="zh-TW" altLang="en-US" dirty="0"/>
              <a:t>列表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2</a:t>
            </a:r>
            <a:r>
              <a:rPr lang="zh-TW" altLang="en-US" dirty="0" smtClean="0"/>
              <a:t>維對稱</a:t>
            </a:r>
            <a:r>
              <a:rPr lang="zh-TW" altLang="en-US" dirty="0"/>
              <a:t>式</a:t>
            </a:r>
            <a:endParaRPr lang="en-US" altLang="zh-TW" dirty="0"/>
          </a:p>
          <a:p>
            <a:pPr lvl="2"/>
            <a:r>
              <a:rPr lang="zh-TW" altLang="en-US" dirty="0" smtClean="0"/>
              <a:t>共</a:t>
            </a:r>
            <a:r>
              <a:rPr lang="zh-TW" altLang="en-US" dirty="0"/>
              <a:t>同</a:t>
            </a:r>
            <a:r>
              <a:rPr lang="zh-TW" altLang="en-US" dirty="0" smtClean="0"/>
              <a:t>值 </a:t>
            </a:r>
            <a:r>
              <a:rPr lang="en-US" altLang="zh-TW" dirty="0" smtClean="0"/>
              <a:t>/ </a:t>
            </a:r>
            <a:r>
              <a:rPr lang="zh-TW" altLang="en-US" dirty="0" smtClean="0"/>
              <a:t>並列值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清單表格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en-US" altLang="zh-TW" dirty="0" smtClean="0"/>
              <a:t>2</a:t>
            </a:r>
            <a:r>
              <a:rPr lang="zh-TW" altLang="en-US" dirty="0" smtClean="0"/>
              <a:t>維非對稱式</a:t>
            </a:r>
            <a:endParaRPr lang="en-US" altLang="zh-TW" dirty="0"/>
          </a:p>
          <a:p>
            <a:pPr lvl="2"/>
            <a:r>
              <a:rPr lang="zh-TW" altLang="en-US" dirty="0" smtClean="0"/>
              <a:t>相同資料類型在同一欄位</a:t>
            </a:r>
            <a:endParaRPr lang="en-US" altLang="zh-TW" dirty="0"/>
          </a:p>
          <a:p>
            <a:pPr lvl="1"/>
            <a:r>
              <a:rPr lang="zh-TW" altLang="en-US" dirty="0" smtClean="0"/>
              <a:t>複製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選擇性</a:t>
            </a:r>
            <a:r>
              <a:rPr lang="zh-TW" altLang="en-US" dirty="0" smtClean="0"/>
              <a:t>貼上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轉置 </a:t>
            </a:r>
            <a:r>
              <a:rPr lang="zh-TW" altLang="en-US" dirty="0"/>
              <a:t>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exp6</a:t>
            </a:r>
            <a:endParaRPr lang="en-US" altLang="zh-TW" dirty="0"/>
          </a:p>
          <a:p>
            <a:pPr lvl="1"/>
            <a:r>
              <a:rPr lang="en-US" altLang="zh-TW" dirty="0" smtClean="0"/>
              <a:t>Index 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exp7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532" y="1690688"/>
            <a:ext cx="5486682" cy="48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9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資料清</a:t>
            </a:r>
            <a:r>
              <a:rPr lang="zh-TW" altLang="en-US" dirty="0"/>
              <a:t>理</a:t>
            </a:r>
            <a:r>
              <a:rPr lang="zh-TW" altLang="en-US" dirty="0" smtClean="0"/>
              <a:t> </a:t>
            </a:r>
            <a:r>
              <a:rPr lang="en-US" altLang="zh-TW" sz="2800" dirty="0"/>
              <a:t>1/4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資料查核</a:t>
            </a:r>
            <a:r>
              <a:rPr lang="en-US" altLang="zh-TW" dirty="0" smtClean="0"/>
              <a:t>(</a:t>
            </a:r>
            <a:r>
              <a:rPr lang="zh-TW" altLang="en-US" dirty="0" smtClean="0"/>
              <a:t>稽核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邏輯稽核 </a:t>
            </a:r>
            <a:r>
              <a:rPr lang="en-US" altLang="zh-TW" dirty="0" smtClean="0"/>
              <a:t>e.g. </a:t>
            </a:r>
            <a:r>
              <a:rPr lang="zh-TW" altLang="en-US" dirty="0" smtClean="0"/>
              <a:t>矛盾值 </a:t>
            </a:r>
            <a:r>
              <a:rPr lang="en-US" altLang="zh-TW" dirty="0" smtClean="0"/>
              <a:t>sum </a:t>
            </a:r>
            <a:r>
              <a:rPr lang="en-US" altLang="zh-TW" dirty="0" err="1" smtClean="0">
                <a:solidFill>
                  <a:srgbClr val="FF0000"/>
                </a:solidFill>
              </a:rPr>
              <a:t>countif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exp8</a:t>
            </a:r>
            <a:endParaRPr lang="en-US" altLang="zh-TW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計算</a:t>
            </a:r>
            <a:r>
              <a:rPr lang="zh-TW" altLang="en-US" dirty="0"/>
              <a:t>檢查 </a:t>
            </a:r>
            <a:r>
              <a:rPr lang="en-US" altLang="zh-TW" dirty="0" smtClean="0"/>
              <a:t>e.g. </a:t>
            </a:r>
            <a:r>
              <a:rPr lang="zh-TW" altLang="en-US" dirty="0" smtClean="0"/>
              <a:t>相加</a:t>
            </a:r>
            <a:r>
              <a:rPr lang="zh-TW" altLang="en-US" dirty="0"/>
              <a:t>是否為一 </a:t>
            </a:r>
            <a:r>
              <a:rPr lang="en-US" altLang="zh-TW" dirty="0"/>
              <a:t>sum </a:t>
            </a:r>
            <a:r>
              <a:rPr lang="en-US" altLang="zh-TW" dirty="0" err="1" smtClean="0">
                <a:solidFill>
                  <a:srgbClr val="FF0000"/>
                </a:solidFill>
              </a:rPr>
              <a:t>countif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exp8</a:t>
            </a:r>
            <a:endParaRPr lang="en-US" altLang="zh-TW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驗證</a:t>
            </a:r>
            <a:r>
              <a:rPr lang="en-US" altLang="zh-TW" dirty="0"/>
              <a:t>(</a:t>
            </a:r>
            <a:r>
              <a:rPr lang="zh-TW" altLang="en-US" dirty="0"/>
              <a:t>限定輸入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exp9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D6C7-9F1F-4F8E-AFD1-70F74713DDD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77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</TotalTime>
  <Words>755</Words>
  <Application>Microsoft Office PowerPoint</Application>
  <PresentationFormat>寬螢幕</PresentationFormat>
  <Paragraphs>156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Wingdings</vt:lpstr>
      <vt:lpstr>Office 佈景主題</vt:lpstr>
      <vt:lpstr>使用 Excel 資料預(前)處理 data preprocessing using Excel</vt:lpstr>
      <vt:lpstr>資料預處理概觀 1/5</vt:lpstr>
      <vt:lpstr>資料預處理概觀 2/5</vt:lpstr>
      <vt:lpstr>資料預處理概觀 3/5</vt:lpstr>
      <vt:lpstr>資料預處理概觀 4/5</vt:lpstr>
      <vt:lpstr>資料預處理概觀 5/5</vt:lpstr>
      <vt:lpstr>資料整合 1/2</vt:lpstr>
      <vt:lpstr>資料整合 2/2</vt:lpstr>
      <vt:lpstr>資料清理 1/4</vt:lpstr>
      <vt:lpstr>資料清理 2/4</vt:lpstr>
      <vt:lpstr>資料清理 3/4</vt:lpstr>
      <vt:lpstr>資料清理 4/4</vt:lpstr>
      <vt:lpstr>資料轉換 1/4</vt:lpstr>
      <vt:lpstr>資料轉換 2/4</vt:lpstr>
      <vt:lpstr>資料轉換 3/4</vt:lpstr>
      <vt:lpstr>資料轉換 4/4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資料預處理 data preprocessing</dc:title>
  <dc:creator>Windows 使用者</dc:creator>
  <cp:lastModifiedBy>Windows 使用者</cp:lastModifiedBy>
  <cp:revision>111</cp:revision>
  <cp:lastPrinted>2019-11-06T07:57:47Z</cp:lastPrinted>
  <dcterms:created xsi:type="dcterms:W3CDTF">2019-10-31T03:25:17Z</dcterms:created>
  <dcterms:modified xsi:type="dcterms:W3CDTF">2019-11-08T03:39:17Z</dcterms:modified>
</cp:coreProperties>
</file>