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63" r:id="rId11"/>
    <p:sldId id="284" r:id="rId12"/>
    <p:sldId id="285" r:id="rId13"/>
    <p:sldId id="262" r:id="rId14"/>
    <p:sldId id="282" r:id="rId15"/>
    <p:sldId id="267" r:id="rId16"/>
    <p:sldId id="289" r:id="rId17"/>
    <p:sldId id="288" r:id="rId18"/>
    <p:sldId id="268" r:id="rId19"/>
    <p:sldId id="286" r:id="rId20"/>
    <p:sldId id="270" r:id="rId21"/>
    <p:sldId id="290" r:id="rId22"/>
    <p:sldId id="291" r:id="rId23"/>
    <p:sldId id="292" r:id="rId24"/>
    <p:sldId id="272" r:id="rId25"/>
    <p:sldId id="283" r:id="rId26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86453" autoAdjust="0"/>
  </p:normalViewPr>
  <p:slideViewPr>
    <p:cSldViewPr snapToGrid="0">
      <p:cViewPr varScale="1">
        <p:scale>
          <a:sx n="75" d="100"/>
          <a:sy n="75" d="100"/>
        </p:scale>
        <p:origin x="821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2E00-BED2-4AE3-A388-C47BD09037F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6BB02-DA5A-4D67-8F95-55008EB7EB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5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F225-C35B-469E-96BF-D548DA7AAB4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E88CA-CA67-45FD-8D26-93F92866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6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5C3-8D22-4D6D-AC42-3F9D939D3063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2470-E97E-4BB0-A847-FA70930929D4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08BC-DF5E-40D9-8A79-F53287809F9B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95FA-954F-4A87-8DD7-321E88465B4C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2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7813-1D6D-48F1-B203-E9493ED8C2BF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281-A73F-4FD3-A3E1-2A620973AD28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12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5B1-33A1-406D-A2F0-916AC29DFBF7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2BE6-50F9-4938-8457-1FF948E64379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2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286D-4E8B-4FDA-AF43-1BC3E69B8F55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1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80B8-EC90-4F8C-B612-ADCA1E454489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D38-7247-4C17-8CC3-30591284D7D8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FA04-9523-426D-8F40-AD03F8F35EF5}" type="datetime1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8F05-BE7B-4826-A979-FC72014A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83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企業概論</a:t>
            </a:r>
            <a:r>
              <a:rPr lang="en-US" altLang="zh-TW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+mn-lt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+mn-lt"/>
                <a:cs typeface="Times New Roman" panose="02020603050405020304" pitchFamily="18" charset="0"/>
              </a:rPr>
              <a:t>資訊</a:t>
            </a:r>
            <a:r>
              <a:rPr lang="zh-TW" altLang="en-US" sz="3200" dirty="0" smtClean="0">
                <a:latin typeface="+mn-lt"/>
                <a:cs typeface="Times New Roman" panose="02020603050405020304" pitchFamily="18" charset="0"/>
              </a:rPr>
              <a:t>管理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+mn-lt"/>
                <a:cs typeface="Times New Roman" panose="02020603050405020304" pitchFamily="18" charset="0"/>
              </a:rPr>
            </a:br>
            <a:r>
              <a:rPr lang="zh-TW" altLang="en-US" sz="3200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>Information 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>management</a:t>
            </a:r>
            <a:endParaRPr lang="zh-TW" alt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44188" y="356348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 smtClean="0">
                <a:cs typeface="Times New Roman" panose="02020603050405020304" pitchFamily="18" charset="0"/>
              </a:rPr>
              <a:t>施大偉</a:t>
            </a:r>
            <a:endParaRPr lang="en-US" altLang="zh-TW" sz="3200" dirty="0" smtClean="0">
              <a:cs typeface="Times New Roman" panose="02020603050405020304" pitchFamily="18" charset="0"/>
            </a:endParaRPr>
          </a:p>
          <a:p>
            <a:pPr algn="l"/>
            <a:r>
              <a:rPr lang="en-US" altLang="zh-TW" sz="3200" dirty="0" smtClean="0">
                <a:cs typeface="Times New Roman" panose="02020603050405020304" pitchFamily="18" charset="0"/>
              </a:rPr>
              <a:t>12/29/2020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14" y="3301533"/>
            <a:ext cx="2332353" cy="24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1.1 </a:t>
            </a:r>
            <a:r>
              <a:rPr lang="zh-TW" altLang="en-US" dirty="0"/>
              <a:t>硬體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en-US" sz="2400" dirty="0" smtClean="0">
                <a:cs typeface="Times New Roman" panose="02020603050405020304" pitchFamily="18" charset="0"/>
              </a:rPr>
              <a:t>摩爾定律 </a:t>
            </a:r>
            <a:r>
              <a:rPr lang="en-US" altLang="zh-TW" sz="2400" dirty="0" smtClean="0">
                <a:cs typeface="Times New Roman" panose="02020603050405020304" pitchFamily="18" charset="0"/>
              </a:rPr>
              <a:t>Moore’s Law</a:t>
            </a:r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18</a:t>
            </a:r>
          </a:p>
          <a:p>
            <a:pPr lvl="0"/>
            <a:r>
              <a:rPr lang="zh-TW" altLang="en-US" sz="2400" dirty="0" smtClean="0">
                <a:cs typeface="Times New Roman" panose="02020603050405020304" pitchFamily="18" charset="0"/>
              </a:rPr>
              <a:t>貝爾定律 </a:t>
            </a:r>
            <a:r>
              <a:rPr lang="en-US" altLang="zh-TW" sz="2400" dirty="0" smtClean="0">
                <a:cs typeface="Times New Roman" panose="02020603050405020304" pitchFamily="18" charset="0"/>
              </a:rPr>
              <a:t>Bell’s Law</a:t>
            </a:r>
          </a:p>
          <a:p>
            <a:pPr lvl="1"/>
            <a:r>
              <a:rPr lang="en-US" altLang="zh-TW" sz="4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10</a:t>
            </a: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1960 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大型主機</a:t>
            </a:r>
            <a:endParaRPr lang="en-US" altLang="zh-TW" sz="20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1970 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迷你電腦</a:t>
            </a:r>
            <a:endParaRPr lang="en-US" altLang="zh-TW" sz="20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1980 PC 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跟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1983 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工作站</a:t>
            </a:r>
            <a:endParaRPr lang="en-US" altLang="zh-TW" sz="20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1990(1992) Internet/Web</a:t>
            </a: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2000 EC</a:t>
            </a: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2010 MC </a:t>
            </a:r>
            <a:r>
              <a:rPr lang="zh-TW" altLang="en-US" sz="2000" dirty="0" smtClean="0">
                <a:cs typeface="Times New Roman" panose="02020603050405020304" pitchFamily="18" charset="0"/>
              </a:rPr>
              <a:t>跟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Web 2.0</a:t>
            </a:r>
          </a:p>
          <a:p>
            <a:pPr lvl="1"/>
            <a:r>
              <a:rPr lang="en-US" altLang="zh-TW" sz="2000" dirty="0" smtClean="0">
                <a:cs typeface="Times New Roman" panose="02020603050405020304" pitchFamily="18" charset="0"/>
              </a:rPr>
              <a:t>(2020 ABIC)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4336802"/>
            <a:ext cx="4096789" cy="16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7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資料庫</a:t>
            </a:r>
            <a:r>
              <a:rPr lang="zh-TW" altLang="en-US" dirty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資料倉儲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0264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資料庫 </a:t>
            </a:r>
            <a:r>
              <a:rPr lang="en-US" altLang="zh-TW" dirty="0" smtClean="0"/>
              <a:t>Database / DB</a:t>
            </a:r>
          </a:p>
          <a:p>
            <a:pPr lvl="1"/>
            <a:r>
              <a:rPr lang="zh-TW" altLang="en-US" dirty="0" smtClean="0"/>
              <a:t>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參考範例</a:t>
            </a:r>
            <a:r>
              <a:rPr lang="en-US" altLang="zh-TW" dirty="0" smtClean="0"/>
              <a:t>db0 db1)</a:t>
            </a:r>
          </a:p>
          <a:p>
            <a:pPr lvl="1"/>
            <a:r>
              <a:rPr lang="zh-TW" altLang="en-US" dirty="0"/>
              <a:t>擅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 smtClean="0"/>
              <a:t>資料倉儲 </a:t>
            </a:r>
            <a:r>
              <a:rPr lang="en-US" altLang="zh-TW" dirty="0" smtClean="0"/>
              <a:t>Data warehouse / DW</a:t>
            </a:r>
          </a:p>
          <a:p>
            <a:pPr lvl="1"/>
            <a:r>
              <a:rPr lang="zh-TW" altLang="en-US" dirty="0" smtClean="0"/>
              <a:t>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參考範例</a:t>
            </a:r>
            <a:r>
              <a:rPr lang="en-US" altLang="zh-TW" dirty="0" smtClean="0"/>
              <a:t>db2)</a:t>
            </a:r>
          </a:p>
          <a:p>
            <a:pPr lvl="1"/>
            <a:r>
              <a:rPr lang="zh-TW" altLang="en-US" dirty="0"/>
              <a:t>擅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市</a:t>
            </a:r>
            <a:r>
              <a:rPr lang="en-US" altLang="zh-TW" dirty="0" smtClean="0"/>
              <a:t>)</a:t>
            </a:r>
            <a:r>
              <a:rPr lang="zh-TW" altLang="en-US" dirty="0" smtClean="0"/>
              <a:t>集</a:t>
            </a:r>
            <a:r>
              <a:rPr lang="en-US" altLang="zh-TW" dirty="0" smtClean="0"/>
              <a:t> Data mart</a:t>
            </a:r>
          </a:p>
          <a:p>
            <a:pPr lvl="1"/>
            <a:r>
              <a:rPr lang="zh-TW" altLang="en-US" dirty="0" smtClean="0"/>
              <a:t>資料倉儲的子集合</a:t>
            </a:r>
            <a:endParaRPr lang="en-US" altLang="zh-TW" dirty="0" smtClean="0"/>
          </a:p>
          <a:p>
            <a:pPr lvl="1"/>
            <a:r>
              <a:rPr lang="zh-TW" altLang="en-US" dirty="0"/>
              <a:t>權限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92" y="2630297"/>
            <a:ext cx="2703767" cy="34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資料庫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資料倉儲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0264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主題導向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資料整合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資料一致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資料不變動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時間累積</a:t>
            </a:r>
            <a:endParaRPr lang="en-US" altLang="zh-TW" dirty="0" smtClean="0"/>
          </a:p>
          <a:p>
            <a:r>
              <a:rPr lang="en-US" altLang="zh-TW" dirty="0" smtClean="0"/>
              <a:t>OLAP</a:t>
            </a:r>
          </a:p>
          <a:p>
            <a:pPr lvl="1"/>
            <a:r>
              <a:rPr lang="zh-TW" altLang="en-US" dirty="0" smtClean="0"/>
              <a:t>切片 </a:t>
            </a:r>
            <a:r>
              <a:rPr lang="en-US" altLang="zh-TW" dirty="0" smtClean="0"/>
              <a:t>Slice</a:t>
            </a:r>
          </a:p>
          <a:p>
            <a:pPr lvl="1"/>
            <a:r>
              <a:rPr lang="zh-TW" altLang="en-US" dirty="0" smtClean="0"/>
              <a:t>切丁 </a:t>
            </a:r>
            <a:r>
              <a:rPr lang="en-US" altLang="zh-TW" dirty="0" smtClean="0"/>
              <a:t>Dice</a:t>
            </a:r>
          </a:p>
          <a:p>
            <a:pPr lvl="1"/>
            <a:r>
              <a:rPr lang="en-US" altLang="zh-TW" dirty="0" smtClean="0"/>
              <a:t>Drill down</a:t>
            </a:r>
          </a:p>
          <a:p>
            <a:pPr lvl="1"/>
            <a:r>
              <a:rPr lang="en-US" altLang="zh-TW" dirty="0" smtClean="0"/>
              <a:t>Roll up</a:t>
            </a:r>
          </a:p>
          <a:p>
            <a:pPr lvl="1"/>
            <a:r>
              <a:rPr lang="zh-TW" altLang="en-US" dirty="0" smtClean="0"/>
              <a:t>旋轉 </a:t>
            </a:r>
            <a:r>
              <a:rPr lang="en-US" altLang="zh-TW" dirty="0" smtClean="0"/>
              <a:t>Rotation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92" y="2630297"/>
            <a:ext cx="2703767" cy="34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1.3 </a:t>
            </a:r>
            <a:r>
              <a:rPr lang="zh-TW" altLang="en-US" dirty="0"/>
              <a:t>網路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吉爾德定律 </a:t>
            </a: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Gilder’s Law</a:t>
            </a:r>
          </a:p>
          <a:p>
            <a:pPr lvl="1"/>
            <a:r>
              <a:rPr lang="en-US" altLang="zh-TW" sz="4400" dirty="0">
                <a:solidFill>
                  <a:srgbClr val="FF0000"/>
                </a:solidFill>
                <a:cs typeface="Times New Roman" panose="02020603050405020304" pitchFamily="18" charset="0"/>
              </a:rPr>
              <a:t>12</a:t>
            </a:r>
            <a:endParaRPr lang="zh-TW" altLang="zh-TW" sz="4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rtl="0" eaLnBrk="1" latinLnBrk="0" hangingPunct="1"/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梅特卡夫定律 </a:t>
            </a: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Metcalfe’s Law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N(N-1)/2</a:t>
            </a:r>
            <a:endParaRPr lang="en-US" altLang="zh-TW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rtl="0" eaLnBrk="1" latinLnBrk="0" hangingPunct="1"/>
            <a:r>
              <a:rPr lang="en-US" altLang="zh-TW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lvl="1"/>
            <a:r>
              <a:rPr lang="en-US" altLang="zh-TW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zh-TW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7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 (4)</a:t>
            </a:r>
          </a:p>
          <a:p>
            <a:pPr lvl="2"/>
            <a:r>
              <a:rPr lang="en-US" altLang="zh-TW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Intranet</a:t>
            </a:r>
          </a:p>
          <a:p>
            <a:pPr lvl="2"/>
            <a:r>
              <a:rPr lang="en-US" altLang="zh-TW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Extranet</a:t>
            </a:r>
            <a:endParaRPr lang="zh-TW" altLang="zh-TW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0" y="4001294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網路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</a:t>
            </a:r>
            <a:r>
              <a:rPr lang="en-US" altLang="zh-TW" dirty="0" smtClean="0">
                <a:solidFill>
                  <a:srgbClr val="FF0000"/>
                </a:solidFill>
              </a:rPr>
              <a:t>(1,2) </a:t>
            </a:r>
            <a:r>
              <a:rPr lang="en-US" altLang="zh-TW" dirty="0" smtClean="0"/>
              <a:t>/ Internet</a:t>
            </a:r>
            <a:r>
              <a:rPr lang="en-US" altLang="zh-TW" dirty="0" smtClean="0">
                <a:solidFill>
                  <a:srgbClr val="FF0000"/>
                </a:solidFill>
              </a:rPr>
              <a:t>(3,4) </a:t>
            </a:r>
            <a:r>
              <a:rPr lang="en-US" altLang="zh-TW" dirty="0" smtClean="0"/>
              <a:t>/ Web</a:t>
            </a:r>
            <a:r>
              <a:rPr lang="en-US" altLang="zh-TW" dirty="0" smtClean="0">
                <a:solidFill>
                  <a:srgbClr val="FF0000"/>
                </a:solidFill>
              </a:rPr>
              <a:t>(5,6,7)</a:t>
            </a: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95043" y="2672859"/>
          <a:ext cx="5547945" cy="350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076">
                  <a:extLst>
                    <a:ext uri="{9D8B030D-6E8A-4147-A177-3AD203B41FA5}">
                      <a16:colId xmlns:a16="http://schemas.microsoft.com/office/drawing/2014/main" val="543459342"/>
                    </a:ext>
                  </a:extLst>
                </a:gridCol>
                <a:gridCol w="1960684">
                  <a:extLst>
                    <a:ext uri="{9D8B030D-6E8A-4147-A177-3AD203B41FA5}">
                      <a16:colId xmlns:a16="http://schemas.microsoft.com/office/drawing/2014/main" val="43284467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70651005"/>
                    </a:ext>
                  </a:extLst>
                </a:gridCol>
                <a:gridCol w="2341685">
                  <a:extLst>
                    <a:ext uri="{9D8B030D-6E8A-4147-A177-3AD203B41FA5}">
                      <a16:colId xmlns:a16="http://schemas.microsoft.com/office/drawing/2014/main" val="1184977401"/>
                    </a:ext>
                  </a:extLst>
                </a:gridCol>
              </a:tblGrid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87421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presentation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2150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70872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transport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transport(TCP)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72885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network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network(IP)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6307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data link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19112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physical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78998"/>
                  </a:ext>
                </a:extLst>
              </a:tr>
              <a:tr h="4380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OSI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Internet(TCP/IP)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80119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0" y="4001294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4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1.4 ABIC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1.5 </a:t>
            </a:r>
            <a:r>
              <a:rPr lang="en-US" altLang="zh-TW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cs typeface="Times New Roman" panose="02020603050405020304" pitchFamily="18" charset="0"/>
              </a:rPr>
              <a:t>I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3. </a:t>
            </a:r>
            <a:r>
              <a:rPr lang="en-US" altLang="zh-TW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cs typeface="Times New Roman" panose="02020603050405020304" pitchFamily="18" charset="0"/>
              </a:rPr>
              <a:t>ig data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1.6 </a:t>
            </a:r>
            <a:r>
              <a:rPr lang="en-US" altLang="zh-TW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cs typeface="Times New Roman" panose="02020603050405020304" pitchFamily="18" charset="0"/>
              </a:rPr>
              <a:t>OT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2. </a:t>
            </a:r>
            <a:r>
              <a:rPr lang="en-US" altLang="zh-TW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cs typeface="Times New Roman" panose="02020603050405020304" pitchFamily="18" charset="0"/>
              </a:rPr>
              <a:t>loud computing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2084"/>
            <a:ext cx="3937462" cy="26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人工智慧 </a:t>
            </a:r>
            <a:r>
              <a:rPr lang="en-US" altLang="zh-TW" dirty="0"/>
              <a:t>Artificial intelligence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機器透過學習及模仿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具備感知</a:t>
            </a:r>
            <a:r>
              <a:rPr lang="en-US" altLang="zh-TW" dirty="0" smtClean="0"/>
              <a:t>, </a:t>
            </a:r>
            <a:r>
              <a:rPr lang="zh-TW" altLang="en-US" dirty="0" smtClean="0"/>
              <a:t>認知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創造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及智慧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感知</a:t>
            </a:r>
            <a:endParaRPr lang="en-US" altLang="zh-TW" dirty="0"/>
          </a:p>
          <a:p>
            <a:pPr lvl="2"/>
            <a:r>
              <a:rPr lang="zh-TW" altLang="en-US" dirty="0" smtClean="0"/>
              <a:t>聽</a:t>
            </a:r>
            <a:r>
              <a:rPr lang="en-US" altLang="zh-TW" dirty="0" smtClean="0"/>
              <a:t>, </a:t>
            </a:r>
            <a:r>
              <a:rPr lang="zh-TW" altLang="en-US" dirty="0" smtClean="0"/>
              <a:t>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, </a:t>
            </a:r>
            <a:r>
              <a:rPr lang="zh-TW" altLang="en-US" dirty="0" smtClean="0"/>
              <a:t>寫</a:t>
            </a:r>
            <a:r>
              <a:rPr lang="en-US" altLang="zh-TW" dirty="0" smtClean="0"/>
              <a:t>, </a:t>
            </a:r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認知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分辨</a:t>
            </a:r>
            <a:endParaRPr lang="en-US" altLang="zh-TW" dirty="0"/>
          </a:p>
          <a:p>
            <a:pPr lvl="2"/>
            <a:r>
              <a:rPr lang="zh-TW" altLang="en-US" dirty="0" smtClean="0"/>
              <a:t>預測</a:t>
            </a:r>
            <a:endParaRPr lang="en-US" altLang="zh-TW" dirty="0"/>
          </a:p>
          <a:p>
            <a:pPr lvl="2"/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最佳化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下圍棋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自駕車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病狀判讀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學習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創造</a:t>
            </a:r>
            <a:r>
              <a:rPr lang="en-US" altLang="zh-TW" sz="4800" dirty="0" smtClean="0"/>
              <a:t>?</a:t>
            </a:r>
          </a:p>
          <a:p>
            <a:pPr lvl="1"/>
            <a:r>
              <a:rPr lang="zh-TW" altLang="en-US" dirty="0" smtClean="0"/>
              <a:t>智慧</a:t>
            </a:r>
            <a:r>
              <a:rPr lang="en-US" altLang="zh-TW" sz="4800" dirty="0" smtClean="0"/>
              <a:t>?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8" y="4001294"/>
            <a:ext cx="2764536" cy="16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1.6 </a:t>
            </a:r>
            <a:r>
              <a:rPr lang="zh-TW" altLang="en-US" dirty="0"/>
              <a:t>物聯網</a:t>
            </a:r>
            <a:r>
              <a:rPr lang="en-US" altLang="zh-TW" dirty="0" smtClean="0"/>
              <a:t> Internet of things </a:t>
            </a:r>
            <a:r>
              <a:rPr lang="en-US" altLang="zh-TW" dirty="0" smtClean="0">
                <a:solidFill>
                  <a:srgbClr val="FF0000"/>
                </a:solidFill>
              </a:rPr>
              <a:t>IOT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感知層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感測器 </a:t>
            </a:r>
            <a:r>
              <a:rPr lang="en-US" altLang="zh-TW" dirty="0" smtClean="0"/>
              <a:t>sensor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zh-TW" altLang="en-US" dirty="0" smtClean="0"/>
              <a:t>物理</a:t>
            </a:r>
            <a:r>
              <a:rPr lang="en-US" altLang="zh-TW" dirty="0" smtClean="0"/>
              <a:t> </a:t>
            </a:r>
            <a:r>
              <a:rPr lang="zh-TW" altLang="en-US" dirty="0" smtClean="0"/>
              <a:t>化學 生</a:t>
            </a:r>
            <a:r>
              <a:rPr lang="zh-TW" altLang="en-US" dirty="0"/>
              <a:t>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辨識器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RFID </a:t>
            </a:r>
            <a:r>
              <a:rPr lang="zh-TW" altLang="en-US" dirty="0" smtClean="0"/>
              <a:t>條碼</a:t>
            </a:r>
            <a:r>
              <a:rPr lang="en-US" altLang="zh-TW" dirty="0" smtClean="0"/>
              <a:t> QR code</a:t>
            </a:r>
          </a:p>
          <a:p>
            <a:pPr lvl="1"/>
            <a:r>
              <a:rPr lang="zh-TW" altLang="en-US" dirty="0" smtClean="0"/>
              <a:t>影音</a:t>
            </a:r>
            <a:r>
              <a:rPr lang="zh-TW" altLang="en-US" dirty="0"/>
              <a:t>監控</a:t>
            </a:r>
            <a:endParaRPr lang="en-US" altLang="zh-TW" dirty="0" smtClean="0"/>
          </a:p>
          <a:p>
            <a:r>
              <a:rPr lang="zh-TW" altLang="en-US" dirty="0" smtClean="0"/>
              <a:t>網路層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9" y="1870075"/>
            <a:ext cx="2856767" cy="28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雲端運算 </a:t>
            </a:r>
            <a:r>
              <a:rPr lang="en-US" altLang="zh-TW" dirty="0"/>
              <a:t>Cloud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cs typeface="Times New Roman" panose="02020603050405020304" pitchFamily="18" charset="0"/>
              </a:rPr>
              <a:t>高速網路</a:t>
            </a:r>
            <a:endParaRPr lang="en-US" altLang="zh-TW" dirty="0" smtClean="0"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cs typeface="Times New Roman" panose="02020603050405020304" pitchFamily="18" charset="0"/>
              </a:rPr>
              <a:t>透通性</a:t>
            </a:r>
            <a:endParaRPr lang="en-US" altLang="zh-TW" dirty="0" smtClean="0"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服務導向 </a:t>
            </a:r>
            <a:r>
              <a:rPr lang="en-US" altLang="zh-TW" dirty="0" smtClean="0"/>
              <a:t>/</a:t>
            </a:r>
            <a:r>
              <a:rPr lang="zh-TW" altLang="en-US" dirty="0" smtClean="0">
                <a:cs typeface="Times New Roman" panose="02020603050405020304" pitchFamily="18" charset="0"/>
              </a:rPr>
              <a:t>用多少租多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41" y="2544055"/>
            <a:ext cx="3609259" cy="29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zh-TW" altLang="en-US" dirty="0"/>
              <a:t>雲端運算</a:t>
            </a:r>
            <a:r>
              <a:rPr lang="zh-TW" altLang="en-US" dirty="0">
                <a:cs typeface="Times New Roman" panose="02020603050405020304" pitchFamily="18" charset="0"/>
              </a:rPr>
              <a:t>層級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三個支援層級</a:t>
            </a:r>
            <a:endParaRPr lang="en-US" altLang="zh-TW" dirty="0" smtClean="0"/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</a:rPr>
              <a:t>SaaS</a:t>
            </a:r>
            <a:r>
              <a:rPr lang="en-US" altLang="zh-TW" dirty="0" smtClean="0"/>
              <a:t> Software as a service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Google mail</a:t>
            </a:r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</a:rPr>
              <a:t>PaaS</a:t>
            </a:r>
            <a:r>
              <a:rPr lang="zh-TW" altLang="en-US" dirty="0" smtClean="0"/>
              <a:t> </a:t>
            </a:r>
            <a:r>
              <a:rPr lang="en-US" altLang="zh-TW" dirty="0"/>
              <a:t>P</a:t>
            </a:r>
            <a:r>
              <a:rPr lang="en-US" altLang="zh-TW" dirty="0" smtClean="0"/>
              <a:t>latform as a service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Amazon Web Service AWS</a:t>
            </a:r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</a:rPr>
              <a:t>IaaS</a:t>
            </a:r>
            <a:r>
              <a:rPr lang="en-US" altLang="zh-TW" dirty="0" smtClean="0"/>
              <a:t> Infrastructure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Dropbox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96" y="4067255"/>
            <a:ext cx="3130519" cy="17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6. </a:t>
            </a:r>
            <a:r>
              <a:rPr lang="zh-TW" altLang="en-US" dirty="0"/>
              <a:t>課後心得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授課摘要 </a:t>
            </a:r>
            <a:r>
              <a:rPr lang="en-US" altLang="zh-TW" dirty="0" smtClean="0"/>
              <a:t>1/2</a:t>
            </a:r>
          </a:p>
          <a:p>
            <a:pPr lvl="1"/>
            <a:r>
              <a:rPr lang="zh-TW" altLang="en-US" dirty="0"/>
              <a:t>印</a:t>
            </a:r>
            <a:r>
              <a:rPr lang="zh-TW" altLang="en-US" dirty="0" smtClean="0"/>
              <a:t>象深刻 或 可進一步探討研究 </a:t>
            </a:r>
            <a:r>
              <a:rPr lang="en-US" altLang="zh-TW" dirty="0" smtClean="0"/>
              <a:t>1/4</a:t>
            </a:r>
          </a:p>
          <a:p>
            <a:pPr lvl="1"/>
            <a:r>
              <a:rPr lang="zh-TW" altLang="en-US" dirty="0" smtClean="0"/>
              <a:t>觀察及未來趨勢 </a:t>
            </a:r>
            <a:r>
              <a:rPr lang="en-US" altLang="zh-TW" dirty="0" smtClean="0"/>
              <a:t>1/4</a:t>
            </a:r>
          </a:p>
          <a:p>
            <a:r>
              <a:rPr lang="en-US" altLang="zh-TW" dirty="0"/>
              <a:t>4</a:t>
            </a:r>
            <a:r>
              <a:rPr lang="en-US" altLang="zh-TW" dirty="0" smtClean="0"/>
              <a:t>00</a:t>
            </a:r>
            <a:r>
              <a:rPr lang="zh-TW" altLang="en-US" dirty="0" smtClean="0"/>
              <a:t> 字以上</a:t>
            </a:r>
            <a:endParaRPr lang="en-US" altLang="zh-TW" dirty="0" smtClean="0"/>
          </a:p>
          <a:p>
            <a:r>
              <a:rPr lang="zh-TW" altLang="en-US" dirty="0" smtClean="0"/>
              <a:t>上課舉手發言者 分數外加</a:t>
            </a:r>
            <a:endParaRPr lang="en-US" altLang="zh-TW" dirty="0" smtClean="0"/>
          </a:p>
          <a:p>
            <a:r>
              <a:rPr lang="zh-TW" altLang="en-US" dirty="0"/>
              <a:t>期限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35" y="3402897"/>
            <a:ext cx="3679465" cy="26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資料與資訊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5080" cy="43513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資料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資訊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知識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智慧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wisdom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258560" y="5116513"/>
            <a:ext cx="1391920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TPS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6258560" y="1690688"/>
            <a:ext cx="1391920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ESS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7899400" y="3403600"/>
            <a:ext cx="1391920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DSS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4653280" y="3403600"/>
            <a:ext cx="1391920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MIS</a:t>
            </a:r>
            <a:endParaRPr lang="zh-TW" altLang="en-US" sz="3200" dirty="0"/>
          </a:p>
        </p:txBody>
      </p:sp>
      <p:cxnSp>
        <p:nvCxnSpPr>
          <p:cNvPr id="16" name="直線單箭頭接點 15"/>
          <p:cNvCxnSpPr>
            <a:stCxn id="7" idx="6"/>
            <a:endCxn id="6" idx="2"/>
          </p:cNvCxnSpPr>
          <p:nvPr/>
        </p:nvCxnSpPr>
        <p:spPr>
          <a:xfrm>
            <a:off x="6045200" y="3891280"/>
            <a:ext cx="1854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7"/>
            <a:endCxn id="5" idx="3"/>
          </p:cNvCxnSpPr>
          <p:nvPr/>
        </p:nvCxnSpPr>
        <p:spPr>
          <a:xfrm flipV="1">
            <a:off x="5841358" y="2523210"/>
            <a:ext cx="621044" cy="10232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1"/>
            <a:endCxn id="5" idx="5"/>
          </p:cNvCxnSpPr>
          <p:nvPr/>
        </p:nvCxnSpPr>
        <p:spPr>
          <a:xfrm flipH="1" flipV="1">
            <a:off x="7446638" y="2523210"/>
            <a:ext cx="656604" cy="10232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1"/>
            <a:endCxn id="7" idx="5"/>
          </p:cNvCxnSpPr>
          <p:nvPr/>
        </p:nvCxnSpPr>
        <p:spPr>
          <a:xfrm flipH="1" flipV="1">
            <a:off x="5841358" y="4236122"/>
            <a:ext cx="621044" cy="10232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0"/>
            <a:endCxn id="5" idx="4"/>
          </p:cNvCxnSpPr>
          <p:nvPr/>
        </p:nvCxnSpPr>
        <p:spPr>
          <a:xfrm flipV="1">
            <a:off x="6954520" y="2666048"/>
            <a:ext cx="0" cy="24504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" idx="7"/>
            <a:endCxn id="6" idx="3"/>
          </p:cNvCxnSpPr>
          <p:nvPr/>
        </p:nvCxnSpPr>
        <p:spPr>
          <a:xfrm flipV="1">
            <a:off x="7446638" y="4236122"/>
            <a:ext cx="656604" cy="10232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大數據 </a:t>
            </a:r>
            <a:r>
              <a:rPr lang="en-US" altLang="zh-TW" dirty="0"/>
              <a:t>big </a:t>
            </a:r>
            <a:r>
              <a:rPr lang="en-US" altLang="zh-TW" dirty="0" smtClean="0"/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bit </a:t>
            </a:r>
            <a:r>
              <a:rPr lang="en-US" altLang="zh-TW" dirty="0"/>
              <a:t>byte / </a:t>
            </a:r>
            <a:r>
              <a:rPr lang="en-US" altLang="zh-TW" sz="11200" dirty="0"/>
              <a:t>K M G T </a:t>
            </a:r>
            <a:r>
              <a:rPr lang="en-US" altLang="zh-TW" sz="11200" dirty="0" smtClean="0"/>
              <a:t>P E</a:t>
            </a:r>
            <a:endParaRPr lang="en-US" altLang="zh-TW" sz="1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大數</a:t>
            </a:r>
            <a:r>
              <a:rPr lang="zh-TW" altLang="en-US" dirty="0" smtClean="0"/>
              <a:t>據 </a:t>
            </a:r>
            <a:r>
              <a:rPr lang="en-US" altLang="zh-TW" dirty="0" smtClean="0"/>
              <a:t>big data</a:t>
            </a:r>
            <a:r>
              <a:rPr lang="en-US" altLang="zh-TW" sz="2000" dirty="0" smtClean="0"/>
              <a:t>(cont.)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2248" y="16153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000" dirty="0" smtClean="0"/>
              <a:t>特性</a:t>
            </a:r>
            <a:r>
              <a:rPr lang="en-US" altLang="zh-TW" sz="3000" dirty="0" smtClean="0"/>
              <a:t>5V</a:t>
            </a:r>
          </a:p>
          <a:p>
            <a:pPr lvl="1"/>
            <a:r>
              <a:rPr lang="en-US" altLang="zh-TW" sz="5400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olume </a:t>
            </a:r>
            <a:r>
              <a:rPr lang="zh-TW" altLang="en-US" dirty="0" smtClean="0">
                <a:solidFill>
                  <a:srgbClr val="FF0000"/>
                </a:solidFill>
              </a:rPr>
              <a:t>量大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5400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elocity </a:t>
            </a:r>
            <a:r>
              <a:rPr lang="zh-TW" altLang="en-US" dirty="0" smtClean="0">
                <a:solidFill>
                  <a:srgbClr val="FF0000"/>
                </a:solidFill>
              </a:rPr>
              <a:t>快速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5400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ariety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樣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5400" dirty="0" smtClean="0"/>
              <a:t>V</a:t>
            </a:r>
            <a:r>
              <a:rPr lang="en-US" altLang="zh-TW" dirty="0" smtClean="0"/>
              <a:t>eracity </a:t>
            </a:r>
            <a:r>
              <a:rPr lang="zh-TW" altLang="en-US" dirty="0" smtClean="0"/>
              <a:t>真實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sz="5800" dirty="0" smtClean="0"/>
              <a:t>V</a:t>
            </a:r>
            <a:r>
              <a:rPr lang="en-US" altLang="zh-TW" dirty="0" smtClean="0"/>
              <a:t>alue </a:t>
            </a:r>
            <a:r>
              <a:rPr lang="zh-TW" altLang="en-US" dirty="0" smtClean="0"/>
              <a:t>價值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691591"/>
            <a:ext cx="2818645" cy="49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電子商務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按交易對象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B2B</a:t>
            </a:r>
          </a:p>
          <a:p>
            <a:pPr lvl="1"/>
            <a:r>
              <a:rPr lang="en-US" altLang="zh-TW" sz="6000" dirty="0" smtClean="0"/>
              <a:t>B2C</a:t>
            </a:r>
          </a:p>
          <a:p>
            <a:pPr lvl="1"/>
            <a:r>
              <a:rPr lang="en-US" altLang="zh-TW" dirty="0" smtClean="0"/>
              <a:t>C2B</a:t>
            </a:r>
          </a:p>
          <a:p>
            <a:pPr lvl="1"/>
            <a:r>
              <a:rPr lang="en-US" altLang="zh-TW" dirty="0" smtClean="0"/>
              <a:t>C2C</a:t>
            </a:r>
          </a:p>
          <a:p>
            <a:pPr lvl="1"/>
            <a:r>
              <a:rPr lang="en-US" altLang="zh-TW" dirty="0" smtClean="0"/>
              <a:t>P2P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93" y="1776045"/>
            <a:ext cx="4369777" cy="32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5. </a:t>
            </a:r>
            <a:r>
              <a:rPr lang="zh-TW" altLang="en-US" dirty="0"/>
              <a:t>挑戰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病毒 蠕蟲 木馬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駭客 網路釣魚 網址轉嫁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垃圾郵件 垃圾廣告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隱私權 智慧財產權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8F05-BE7B-4826-A979-FC72014A5F2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18" y="1472928"/>
            <a:ext cx="4156364" cy="27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0. IM</a:t>
            </a:r>
            <a:r>
              <a:rPr lang="zh-TW" altLang="en-US" dirty="0"/>
              <a:t>定義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資訊技術</a:t>
            </a:r>
            <a:r>
              <a:rPr lang="en-US" altLang="zh-TW" dirty="0" smtClean="0"/>
              <a:t> =&gt; 0.1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 =&gt; 0.2</a:t>
            </a:r>
            <a:r>
              <a:rPr lang="zh-TW" altLang="en-US" dirty="0" smtClean="0"/>
              <a:t>企業目標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690688"/>
            <a:ext cx="3934968" cy="393496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4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0.1 </a:t>
            </a:r>
            <a:r>
              <a:rPr lang="zh-TW" altLang="en-US" dirty="0"/>
              <a:t>管理什麼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效率 </a:t>
            </a:r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+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效</a:t>
            </a:r>
            <a:r>
              <a:rPr lang="zh-TW" altLang="en-US" dirty="0">
                <a:solidFill>
                  <a:srgbClr val="FF0000"/>
                </a:solidFill>
              </a:rPr>
              <a:t>能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effectiveness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=</a:t>
            </a:r>
          </a:p>
          <a:p>
            <a:r>
              <a:rPr lang="zh-TW" altLang="en-US" dirty="0" smtClean="0"/>
              <a:t>效益 </a:t>
            </a:r>
            <a:r>
              <a:rPr lang="en-US" altLang="zh-TW" dirty="0" smtClean="0"/>
              <a:t>benefit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68" y="1825625"/>
            <a:ext cx="4940808" cy="329184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0.1 </a:t>
            </a:r>
            <a:r>
              <a:rPr lang="zh-TW" altLang="en-US" dirty="0" smtClean="0"/>
              <a:t>外部環境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大環境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所有產業都面臨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4800" dirty="0" smtClean="0"/>
              <a:t>S T</a:t>
            </a:r>
            <a:r>
              <a:rPr lang="en-US" altLang="zh-TW" sz="4800" dirty="0"/>
              <a:t> </a:t>
            </a:r>
            <a:r>
              <a:rPr lang="en-US" altLang="zh-TW" sz="4800" dirty="0" smtClean="0"/>
              <a:t>E</a:t>
            </a:r>
            <a:r>
              <a:rPr lang="en-US" altLang="zh-TW" sz="4800" dirty="0"/>
              <a:t> </a:t>
            </a:r>
            <a:r>
              <a:rPr lang="en-US" altLang="zh-TW" sz="4800" dirty="0" smtClean="0"/>
              <a:t>P</a:t>
            </a:r>
          </a:p>
          <a:p>
            <a:r>
              <a:rPr lang="zh-TW" altLang="en-US" dirty="0" smtClean="0"/>
              <a:t>小環境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個別產業或企業面臨</a:t>
            </a:r>
            <a:r>
              <a:rPr lang="en-US" altLang="zh-TW" dirty="0" smtClean="0"/>
              <a:t>) Michael Porter </a:t>
            </a:r>
            <a:r>
              <a:rPr lang="zh-TW" altLang="en-US" dirty="0" smtClean="0"/>
              <a:t>五力競爭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上游</a:t>
            </a:r>
            <a:r>
              <a:rPr lang="en-US" altLang="zh-TW" dirty="0" smtClean="0"/>
              <a:t>/</a:t>
            </a:r>
            <a:r>
              <a:rPr lang="zh-TW" altLang="en-US" dirty="0" smtClean="0"/>
              <a:t>供應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下游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/</a:t>
            </a:r>
            <a:r>
              <a:rPr lang="zh-TW" altLang="en-US" dirty="0" smtClean="0"/>
              <a:t>買方</a:t>
            </a:r>
            <a:r>
              <a:rPr lang="en-US" altLang="zh-TW" dirty="0"/>
              <a:t>(</a:t>
            </a:r>
            <a:r>
              <a:rPr lang="zh-TW" altLang="en-US" dirty="0" smtClean="0"/>
              <a:t>消費者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現存競爭者</a:t>
            </a:r>
            <a:endParaRPr lang="en-US" altLang="zh-TW" dirty="0" smtClean="0"/>
          </a:p>
          <a:p>
            <a:pPr lvl="1"/>
            <a:r>
              <a:rPr lang="zh-TW" altLang="en-US" dirty="0"/>
              <a:t>潛</a:t>
            </a:r>
            <a:r>
              <a:rPr lang="zh-TW" altLang="en-US" dirty="0" smtClean="0"/>
              <a:t>在競爭者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替代</a:t>
            </a:r>
            <a:r>
              <a:rPr lang="zh-TW" altLang="en-US" dirty="0"/>
              <a:t>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82" y="701802"/>
            <a:ext cx="4440145" cy="215112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0.1 </a:t>
            </a:r>
            <a:r>
              <a:rPr lang="zh-TW" altLang="en-US" dirty="0" smtClean="0"/>
              <a:t>內部環境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組織 </a:t>
            </a:r>
            <a:r>
              <a:rPr lang="en-US" altLang="zh-TW" dirty="0" smtClean="0"/>
              <a:t>Levitt 1958</a:t>
            </a:r>
            <a:r>
              <a:rPr lang="zh-TW" altLang="en-US" dirty="0" smtClean="0"/>
              <a:t> 鑽石模式 四個構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對外關係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對內關係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工作</a:t>
            </a:r>
            <a:r>
              <a:rPr lang="en-US" altLang="zh-TW" dirty="0" smtClean="0"/>
              <a:t>(task)</a:t>
            </a:r>
          </a:p>
          <a:p>
            <a:pPr lvl="2"/>
            <a:r>
              <a:rPr lang="zh-TW" altLang="en-US" dirty="0" smtClean="0"/>
              <a:t>流程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資訊技術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1398269"/>
            <a:ext cx="3338894" cy="393570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0.2 </a:t>
            </a:r>
            <a:r>
              <a:rPr lang="zh-TW" altLang="en-US" dirty="0" smtClean="0"/>
              <a:t>企業目標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策略 </a:t>
            </a:r>
            <a:r>
              <a:rPr lang="en-US" altLang="zh-TW" dirty="0"/>
              <a:t>Michael Porter </a:t>
            </a:r>
            <a:r>
              <a:rPr lang="zh-TW" altLang="en-US" dirty="0" smtClean="0"/>
              <a:t>一</a:t>
            </a:r>
            <a:r>
              <a:rPr lang="zh-TW" altLang="en-US" dirty="0"/>
              <a:t>般性</a:t>
            </a:r>
            <a:r>
              <a:rPr lang="zh-TW" altLang="en-US" dirty="0" smtClean="0"/>
              <a:t>競爭策略</a:t>
            </a:r>
            <a:endParaRPr lang="en-US" altLang="zh-TW" dirty="0" smtClean="0"/>
          </a:p>
          <a:p>
            <a:pPr lvl="1"/>
            <a:r>
              <a:rPr lang="zh-TW" altLang="en-US" sz="4400" dirty="0" smtClean="0"/>
              <a:t>成本領導</a:t>
            </a:r>
            <a:endParaRPr lang="en-US" altLang="zh-TW" sz="4400" dirty="0" smtClean="0"/>
          </a:p>
          <a:p>
            <a:pPr lvl="1"/>
            <a:r>
              <a:rPr lang="zh-TW" altLang="en-US" sz="4400" dirty="0" smtClean="0"/>
              <a:t>差異化</a:t>
            </a:r>
            <a:endParaRPr lang="en-US" altLang="zh-TW" sz="4400" dirty="0" smtClean="0"/>
          </a:p>
          <a:p>
            <a:pPr lvl="1"/>
            <a:r>
              <a:rPr lang="zh-TW" altLang="en-US" sz="4400" dirty="0" smtClean="0"/>
              <a:t>集中策略</a:t>
            </a:r>
            <a:endParaRPr lang="en-US" altLang="zh-TW" sz="4400" dirty="0" smtClean="0"/>
          </a:p>
          <a:p>
            <a:pPr lvl="2"/>
            <a:r>
              <a:rPr lang="zh-TW" altLang="en-US" dirty="0" smtClean="0"/>
              <a:t>成本領導的集中策略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差異化的集中</a:t>
            </a:r>
            <a:r>
              <a:rPr lang="zh-TW" altLang="en-US" dirty="0"/>
              <a:t>策略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1398269"/>
            <a:ext cx="3338894" cy="393570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資訊平台</a:t>
            </a:r>
            <a:r>
              <a:rPr lang="en-US" altLang="zh-TW" dirty="0" smtClean="0"/>
              <a:t> 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電腦架構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PC</a:t>
            </a:r>
          </a:p>
          <a:p>
            <a:pPr lvl="1"/>
            <a:r>
              <a:rPr lang="zh-TW" altLang="en-US" dirty="0" smtClean="0"/>
              <a:t>使用者 </a:t>
            </a:r>
            <a:r>
              <a:rPr lang="en-US" altLang="zh-TW" dirty="0" smtClean="0"/>
              <a:t>user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應用軟體 </a:t>
            </a:r>
            <a:r>
              <a:rPr lang="en-US" altLang="zh-TW" dirty="0" err="1" smtClean="0">
                <a:solidFill>
                  <a:srgbClr val="00B050"/>
                </a:solidFill>
              </a:rPr>
              <a:t>applicatiopn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作業系統 </a:t>
            </a:r>
            <a:r>
              <a:rPr lang="en-US" altLang="zh-TW" dirty="0" smtClean="0">
                <a:solidFill>
                  <a:srgbClr val="00B050"/>
                </a:solidFill>
              </a:rPr>
              <a:t>O.S.</a:t>
            </a:r>
          </a:p>
          <a:p>
            <a:pPr lvl="2"/>
            <a:r>
              <a:rPr lang="zh-TW" altLang="en-US" dirty="0" smtClean="0"/>
              <a:t>以上兩</a:t>
            </a:r>
            <a:r>
              <a:rPr lang="zh-TW" altLang="en-US" dirty="0"/>
              <a:t>者</a:t>
            </a:r>
            <a:r>
              <a:rPr lang="zh-TW" altLang="en-US" dirty="0" smtClean="0"/>
              <a:t>合稱軟體 </a:t>
            </a:r>
            <a:r>
              <a:rPr lang="en-US" altLang="zh-TW" sz="4000" dirty="0" smtClean="0">
                <a:solidFill>
                  <a:srgbClr val="00B050"/>
                </a:solidFill>
              </a:rPr>
              <a:t>software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硬體 </a:t>
            </a:r>
            <a:r>
              <a:rPr lang="en-US" altLang="zh-TW" sz="4000" dirty="0" smtClean="0">
                <a:solidFill>
                  <a:srgbClr val="0070C0"/>
                </a:solidFill>
              </a:rPr>
              <a:t>hardware</a:t>
            </a: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59" y="3876384"/>
            <a:ext cx="2938141" cy="21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資訊平台</a:t>
            </a:r>
            <a:r>
              <a:rPr lang="en-US" altLang="zh-TW" dirty="0" smtClean="0"/>
              <a:t> platform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考慮企業運作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資訊平台分為六層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83759"/>
              </p:ext>
            </p:extLst>
          </p:nvPr>
        </p:nvGraphicFramePr>
        <p:xfrm>
          <a:off x="2132779" y="2778430"/>
          <a:ext cx="4246685" cy="3156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1588">
                  <a:extLst>
                    <a:ext uri="{9D8B030D-6E8A-4147-A177-3AD203B41FA5}">
                      <a16:colId xmlns:a16="http://schemas.microsoft.com/office/drawing/2014/main" val="90581931"/>
                    </a:ext>
                  </a:extLst>
                </a:gridCol>
                <a:gridCol w="2235097">
                  <a:extLst>
                    <a:ext uri="{9D8B030D-6E8A-4147-A177-3AD203B41FA5}">
                      <a16:colId xmlns:a16="http://schemas.microsoft.com/office/drawing/2014/main" val="1014784563"/>
                    </a:ext>
                  </a:extLst>
                </a:gridCol>
              </a:tblGrid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實際應用</a:t>
                      </a:r>
                      <a:r>
                        <a:rPr lang="en-US" altLang="zh-TW" sz="1800" u="none" strike="noStrike" dirty="0">
                          <a:effectLst/>
                        </a:rPr>
                        <a:t>/</a:t>
                      </a:r>
                      <a:r>
                        <a:rPr lang="zh-TW" altLang="en-US" sz="1800" u="none" strike="noStrike" dirty="0">
                          <a:effectLst/>
                        </a:rPr>
                        <a:t>應用軟體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63968"/>
                  </a:ext>
                </a:extLst>
              </a:tr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企業應用軟體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97478"/>
                  </a:ext>
                </a:extLst>
              </a:tr>
              <a:tr h="8206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資料庫 </a:t>
                      </a:r>
                      <a:r>
                        <a:rPr lang="en-US" altLang="zh-TW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database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Internet(3,4)/Web(5,6,7)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626695"/>
                  </a:ext>
                </a:extLst>
              </a:tr>
              <a:tr h="4671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網路 </a:t>
                      </a:r>
                      <a:r>
                        <a:rPr lang="en-US" altLang="zh-TW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network(1,2)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12926"/>
                  </a:ext>
                </a:extLst>
              </a:tr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</a:rPr>
                        <a:t>作業系統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O.S.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64363"/>
                  </a:ext>
                </a:extLst>
              </a:tr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硬體 </a:t>
                      </a:r>
                      <a:r>
                        <a:rPr lang="en-US" altLang="zh-TW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hardware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0123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0" y="4001294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692</Words>
  <Application>Microsoft Office PowerPoint</Application>
  <PresentationFormat>寬螢幕</PresentationFormat>
  <Paragraphs>221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Times New Roman</vt:lpstr>
      <vt:lpstr>Office 佈景主題</vt:lpstr>
      <vt:lpstr>企業概論   資訊管理     Information management</vt:lpstr>
      <vt:lpstr>6. 課後心得</vt:lpstr>
      <vt:lpstr>0. IM定義?</vt:lpstr>
      <vt:lpstr>0.1 管理什麼?</vt:lpstr>
      <vt:lpstr>0.1 外部環境</vt:lpstr>
      <vt:lpstr>0.1 內部環境</vt:lpstr>
      <vt:lpstr>0.2 企業目標</vt:lpstr>
      <vt:lpstr>1. 資訊平台 platform</vt:lpstr>
      <vt:lpstr>1. 資訊平台 platform(cont.)</vt:lpstr>
      <vt:lpstr>1.1 硬體 </vt:lpstr>
      <vt:lpstr>1.2 資料庫 &amp; 資料倉儲</vt:lpstr>
      <vt:lpstr>1.2 資料庫 &amp; 資料倉儲(cont.)</vt:lpstr>
      <vt:lpstr>1.3 網路</vt:lpstr>
      <vt:lpstr>1.3 網路(cont.)</vt:lpstr>
      <vt:lpstr>1.4 ABIC</vt:lpstr>
      <vt:lpstr>1.5 人工智慧 Artificial intelligence AI</vt:lpstr>
      <vt:lpstr>1.6 物聯網 Internet of things IOT</vt:lpstr>
      <vt:lpstr>2. 雲端運算 Cloud computing</vt:lpstr>
      <vt:lpstr>2.1 雲端運算層級</vt:lpstr>
      <vt:lpstr>3. 資料與資訊</vt:lpstr>
      <vt:lpstr>3.1 大數據 big data</vt:lpstr>
      <vt:lpstr>3.1 大數據 big data(cont.)</vt:lpstr>
      <vt:lpstr>4. 電子商務</vt:lpstr>
      <vt:lpstr>5. 挑戰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資訊管理 Information management</dc:title>
  <dc:creator>Windows 使用者</dc:creator>
  <cp:lastModifiedBy>Windows 使用者</cp:lastModifiedBy>
  <cp:revision>33</cp:revision>
  <cp:lastPrinted>2019-12-25T06:15:58Z</cp:lastPrinted>
  <dcterms:created xsi:type="dcterms:W3CDTF">2019-12-25T03:25:14Z</dcterms:created>
  <dcterms:modified xsi:type="dcterms:W3CDTF">2021-01-04T05:30:12Z</dcterms:modified>
</cp:coreProperties>
</file>