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7" r:id="rId4"/>
    <p:sldId id="271" r:id="rId5"/>
    <p:sldId id="272" r:id="rId6"/>
    <p:sldId id="278" r:id="rId7"/>
    <p:sldId id="279" r:id="rId8"/>
    <p:sldId id="280" r:id="rId9"/>
    <p:sldId id="276" r:id="rId10"/>
    <p:sldId id="277" r:id="rId11"/>
    <p:sldId id="275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Case study 1:</a:t>
            </a:r>
            <a:br>
              <a:rPr lang="en-US" altLang="zh-TW" dirty="0" smtClean="0"/>
            </a:br>
            <a:r>
              <a:rPr lang="zh-TW" altLang="en-US" dirty="0" smtClean="0"/>
              <a:t>企業</a:t>
            </a:r>
            <a:r>
              <a:rPr lang="zh-TW" altLang="en-US" dirty="0"/>
              <a:t>或學校導入</a:t>
            </a:r>
            <a:r>
              <a:rPr lang="en-US" altLang="zh-TW" dirty="0"/>
              <a:t>ICT/IS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/>
              <a:t>E-learning</a:t>
            </a:r>
            <a:r>
              <a:rPr lang="zh-TW" altLang="en-US" dirty="0"/>
              <a:t>系統為例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施大偉</a:t>
            </a:r>
            <a:endParaRPr lang="en-US" altLang="zh-TW" dirty="0" smtClean="0"/>
          </a:p>
          <a:p>
            <a:pPr algn="l"/>
            <a:fld id="{CC0D2F75-7D13-42CB-A57E-56106EF3076B}" type="datetime1">
              <a:rPr lang="zh-TW" altLang="zh-TW"/>
              <a:pPr algn="l"/>
              <a:t>2021/11/2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77" y="4078164"/>
            <a:ext cx="3862754" cy="19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教師</a:t>
            </a:r>
            <a:r>
              <a:rPr lang="zh-TW" altLang="en-US" dirty="0" smtClean="0"/>
              <a:t>說明</a:t>
            </a:r>
            <a:r>
              <a:rPr lang="en-US" altLang="zh-TW" sz="2000" dirty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什麼叫</a:t>
            </a:r>
            <a:r>
              <a:rPr lang="zh-TW" altLang="en-US" sz="3200" dirty="0"/>
              <a:t>做</a:t>
            </a:r>
            <a:r>
              <a:rPr lang="zh-TW" altLang="en-US" sz="3200" dirty="0" smtClean="0"/>
              <a:t>一個好的資訊系統</a:t>
            </a:r>
            <a:r>
              <a:rPr lang="en-US" altLang="zh-TW" sz="3200" dirty="0" smtClean="0"/>
              <a:t>?</a:t>
            </a:r>
          </a:p>
          <a:p>
            <a:pPr lvl="1"/>
            <a:r>
              <a:rPr lang="zh-TW" altLang="en-US" sz="3200" dirty="0" smtClean="0"/>
              <a:t>系統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功能</a:t>
            </a:r>
            <a:r>
              <a:rPr lang="en-US" altLang="zh-TW" sz="3200" dirty="0" smtClean="0"/>
              <a:t>)</a:t>
            </a:r>
          </a:p>
          <a:p>
            <a:pPr lvl="2"/>
            <a:r>
              <a:rPr lang="zh-TW" altLang="en-US" sz="3200" dirty="0" smtClean="0"/>
              <a:t>穩定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反應快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彈性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容易使用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整合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功能強 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資訊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資料</a:t>
            </a:r>
            <a:r>
              <a:rPr lang="en-US" altLang="zh-TW" sz="3200" dirty="0" smtClean="0"/>
              <a:t>)</a:t>
            </a:r>
          </a:p>
          <a:p>
            <a:pPr lvl="2"/>
            <a:r>
              <a:rPr lang="zh-TW" altLang="en-US" sz="3200" dirty="0" smtClean="0"/>
              <a:t>正確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相關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完整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一致 </a:t>
            </a:r>
            <a:r>
              <a:rPr lang="en-US" altLang="zh-TW" sz="3200" dirty="0" smtClean="0"/>
              <a:t>/ </a:t>
            </a:r>
            <a:r>
              <a:rPr lang="zh-TW" altLang="en-US" sz="3200" dirty="0" smtClean="0"/>
              <a:t>即時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(</a:t>
            </a:r>
            <a:r>
              <a:rPr lang="zh-TW" altLang="en-US" sz="3200" dirty="0" smtClean="0"/>
              <a:t>人員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服務</a:t>
            </a:r>
            <a:endParaRPr lang="en-US" altLang="zh-TW" sz="32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12" y="39782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小組討論</a:t>
            </a:r>
            <a:r>
              <a:rPr lang="en-US" altLang="zh-TW" dirty="0" smtClean="0"/>
              <a:t>2/</a:t>
            </a:r>
            <a:r>
              <a:rPr lang="zh-TW" altLang="en-US" dirty="0" smtClean="0">
                <a:solidFill>
                  <a:srgbClr val="FF0000"/>
                </a:solidFill>
              </a:rPr>
              <a:t>完稿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48" y="1765470"/>
            <a:ext cx="5996304" cy="38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小組討論</a:t>
            </a:r>
            <a:r>
              <a:rPr lang="en-US" altLang="zh-TW" dirty="0" smtClean="0"/>
              <a:t>1/</a:t>
            </a:r>
            <a:r>
              <a:rPr lang="zh-TW" altLang="en-US" dirty="0" smtClean="0"/>
              <a:t>草稿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口頭</a:t>
            </a:r>
            <a:r>
              <a:rPr lang="zh-TW" altLang="en-US" dirty="0"/>
              <a:t>報告</a:t>
            </a:r>
            <a:r>
              <a:rPr lang="en-US" altLang="zh-TW" dirty="0"/>
              <a:t>(</a:t>
            </a:r>
            <a:r>
              <a:rPr lang="zh-TW" altLang="en-US" dirty="0"/>
              <a:t>兩個</a:t>
            </a:r>
            <a:r>
              <a:rPr lang="zh-TW" altLang="en-US" dirty="0" smtClean="0"/>
              <a:t>小組</a:t>
            </a:r>
            <a:r>
              <a:rPr lang="en-US" altLang="zh-TW" dirty="0" smtClean="0">
                <a:solidFill>
                  <a:srgbClr val="FF0000"/>
                </a:solidFill>
              </a:rPr>
              <a:t>+0.5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教師說明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小組討論</a:t>
            </a:r>
            <a:r>
              <a:rPr lang="en-US" altLang="zh-TW" dirty="0" smtClean="0"/>
              <a:t>2/</a:t>
            </a:r>
            <a:r>
              <a:rPr lang="zh-TW" altLang="en-US" dirty="0" smtClean="0"/>
              <a:t>完稿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46" y="1756084"/>
            <a:ext cx="5301761" cy="31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企業或學校</a:t>
            </a:r>
            <a:r>
              <a:rPr lang="zh-TW" altLang="en-US" sz="3600" dirty="0" smtClean="0"/>
              <a:t>導入</a:t>
            </a:r>
            <a:r>
              <a:rPr lang="en-US" altLang="zh-TW" sz="3600" dirty="0" smtClean="0"/>
              <a:t>E-learning</a:t>
            </a:r>
            <a:r>
              <a:rPr lang="zh-TW" altLang="en-US" sz="3600" dirty="0" smtClean="0"/>
              <a:t>系統可能會遭遇的問題</a:t>
            </a:r>
            <a:r>
              <a:rPr lang="en-US" altLang="zh-TW" sz="3600" dirty="0" smtClean="0"/>
              <a:t>?</a:t>
            </a:r>
          </a:p>
          <a:p>
            <a:r>
              <a:rPr lang="zh-TW" altLang="en-US" sz="3600" dirty="0" smtClean="0"/>
              <a:t>預定採取什麼措施預防或解決</a:t>
            </a:r>
            <a:r>
              <a:rPr lang="en-US" altLang="zh-TW" sz="3600" dirty="0" smtClean="0"/>
              <a:t>?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36" y="3244362"/>
            <a:ext cx="3418327" cy="24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小組討論</a:t>
            </a:r>
            <a:r>
              <a:rPr lang="en-US" altLang="zh-TW" dirty="0" smtClean="0"/>
              <a:t>1/</a:t>
            </a:r>
            <a:r>
              <a:rPr lang="zh-TW" altLang="en-US" dirty="0" smtClean="0"/>
              <a:t>草稿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48" y="1765470"/>
            <a:ext cx="5996304" cy="38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口頭</a:t>
            </a:r>
            <a:r>
              <a:rPr lang="zh-TW" altLang="en-US" dirty="0"/>
              <a:t>報告</a:t>
            </a:r>
            <a:r>
              <a:rPr lang="en-US" altLang="zh-TW" dirty="0"/>
              <a:t>(</a:t>
            </a:r>
            <a:r>
              <a:rPr lang="zh-TW" altLang="en-US" dirty="0"/>
              <a:t>兩個小組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除完稿分數外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再加</a:t>
            </a:r>
            <a:r>
              <a:rPr lang="en-US" altLang="zh-TW" sz="7200" dirty="0" smtClean="0">
                <a:solidFill>
                  <a:srgbClr val="FF0000"/>
                </a:solidFill>
              </a:rPr>
              <a:t>0.5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46" y="2010509"/>
            <a:ext cx="3840773" cy="25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/>
              <a:t>教師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E-learning</a:t>
            </a:r>
            <a:r>
              <a:rPr lang="zh-TW" altLang="en-US" dirty="0"/>
              <a:t>的</a:t>
            </a:r>
            <a:r>
              <a:rPr lang="zh-TW" altLang="en-US" dirty="0" smtClean="0">
                <a:solidFill>
                  <a:srgbClr val="000000"/>
                </a:solidFill>
              </a:rPr>
              <a:t>分類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同步 </a:t>
            </a:r>
            <a:r>
              <a:rPr lang="en-US" altLang="zh-TW" dirty="0" smtClean="0">
                <a:solidFill>
                  <a:srgbClr val="000000"/>
                </a:solidFill>
              </a:rPr>
              <a:t>/ </a:t>
            </a:r>
            <a:r>
              <a:rPr lang="zh-TW" altLang="en-US" dirty="0" smtClean="0">
                <a:solidFill>
                  <a:srgbClr val="000000"/>
                </a:solidFill>
              </a:rPr>
              <a:t>非同步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同</a:t>
            </a:r>
            <a:r>
              <a:rPr lang="zh-TW" altLang="en-US" dirty="0">
                <a:solidFill>
                  <a:srgbClr val="000000"/>
                </a:solidFill>
              </a:rPr>
              <a:t>地 </a:t>
            </a:r>
            <a:r>
              <a:rPr lang="en-US" altLang="zh-TW" dirty="0">
                <a:solidFill>
                  <a:srgbClr val="000000"/>
                </a:solidFill>
              </a:rPr>
              <a:t>/ </a:t>
            </a:r>
            <a:r>
              <a:rPr lang="zh-TW" altLang="en-US" dirty="0">
                <a:solidFill>
                  <a:srgbClr val="000000"/>
                </a:solidFill>
              </a:rPr>
              <a:t>非同</a:t>
            </a:r>
            <a:r>
              <a:rPr lang="zh-TW" altLang="en-US" dirty="0" smtClean="0">
                <a:solidFill>
                  <a:srgbClr val="000000"/>
                </a:solidFill>
              </a:rPr>
              <a:t>地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smtClean="0"/>
              <a:t>E-learning</a:t>
            </a:r>
            <a:r>
              <a:rPr lang="zh-TW" altLang="en-US" dirty="0" smtClean="0"/>
              <a:t>的方向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遠距</a:t>
            </a:r>
            <a:r>
              <a:rPr lang="zh-TW" altLang="en-US" dirty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教師</a:t>
            </a:r>
            <a:r>
              <a:rPr lang="en-US" altLang="zh-TW" dirty="0" smtClean="0"/>
              <a:t> / </a:t>
            </a:r>
            <a:r>
              <a:rPr lang="zh-TW" altLang="en-US" dirty="0" smtClean="0"/>
              <a:t>學生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84" y="2636466"/>
            <a:ext cx="4727448" cy="315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/>
              <a:t>教師</a:t>
            </a:r>
            <a:r>
              <a:rPr lang="zh-TW" altLang="en-US" dirty="0" smtClean="0"/>
              <a:t>說明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調查</a:t>
            </a:r>
            <a:r>
              <a:rPr lang="en-US" altLang="zh-TW" dirty="0" smtClean="0"/>
              <a:t>(e.g.1)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2536567" y="2659317"/>
          <a:ext cx="3224905" cy="308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圖表" r:id="rId3" imgW="2463800" imgH="2349500" progId="Excel.Chart.8">
                  <p:embed/>
                </p:oleObj>
              </mc:Choice>
              <mc:Fallback>
                <p:oleObj name="圖表" r:id="rId3" imgW="2463800" imgH="2349500" progId="Excel.Chart.8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67" y="2659317"/>
                        <a:ext cx="3224905" cy="308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5921924" y="2659025"/>
          <a:ext cx="3217556" cy="308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圖表" r:id="rId5" imgW="2476500" imgH="2374900" progId="Excel.Chart.8">
                  <p:embed/>
                </p:oleObj>
              </mc:Choice>
              <mc:Fallback>
                <p:oleObj name="圖表" r:id="rId5" imgW="2476500" imgH="2374900" progId="Excel.Chart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924" y="2659025"/>
                        <a:ext cx="3217556" cy="3087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4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/>
              <a:t>教師</a:t>
            </a:r>
            <a:r>
              <a:rPr lang="zh-TW" altLang="en-US" dirty="0" smtClean="0"/>
              <a:t>說明</a:t>
            </a:r>
            <a:r>
              <a:rPr lang="en-US" altLang="zh-TW" sz="2000" dirty="0"/>
              <a:t>(cont.)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調查</a:t>
            </a:r>
            <a:r>
              <a:rPr lang="en-US" altLang="zh-TW" dirty="0" smtClean="0"/>
              <a:t>(e.g.2)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/>
          </p:nvPr>
        </p:nvGraphicFramePr>
        <p:xfrm>
          <a:off x="3111901" y="2634290"/>
          <a:ext cx="3231187" cy="309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圖表" r:id="rId3" imgW="2463800" imgH="2349500" progId="Excel.Chart.8">
                  <p:embed/>
                </p:oleObj>
              </mc:Choice>
              <mc:Fallback>
                <p:oleObj name="圖表" r:id="rId3" imgW="2463800" imgH="2349500" progId="Excel.Chart.8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901" y="2634290"/>
                        <a:ext cx="3231187" cy="309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6517509" y="2610308"/>
          <a:ext cx="3177054" cy="304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圖表" r:id="rId5" imgW="2476500" imgH="2374900" progId="Excel.Chart.8">
                  <p:embed/>
                </p:oleObj>
              </mc:Choice>
              <mc:Fallback>
                <p:oleObj name="圖表" r:id="rId5" imgW="2476500" imgH="2374900" progId="Excel.Chart.8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509" y="2610308"/>
                        <a:ext cx="3177054" cy="3048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40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教師</a:t>
            </a:r>
            <a:r>
              <a:rPr lang="zh-TW" altLang="en-US" dirty="0" smtClean="0"/>
              <a:t>說明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導入</a:t>
            </a:r>
            <a:r>
              <a:rPr lang="en-US" altLang="zh-TW" dirty="0"/>
              <a:t> ICT/IS </a:t>
            </a:r>
            <a:r>
              <a:rPr lang="zh-TW" altLang="en-US" dirty="0"/>
              <a:t>考慮因素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技術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高階</a:t>
            </a:r>
            <a:r>
              <a:rPr lang="en-US" altLang="zh-TW" dirty="0" smtClean="0"/>
              <a:t>)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組織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專案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資訊部門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工作流程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外部</a:t>
            </a:r>
            <a:r>
              <a:rPr lang="zh-TW" altLang="en-US" dirty="0"/>
              <a:t>環境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79" y="1825625"/>
            <a:ext cx="5108696" cy="340579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255</Words>
  <Application>Microsoft Office PowerPoint</Application>
  <PresentationFormat>寬螢幕</PresentationFormat>
  <Paragraphs>56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圖表</vt:lpstr>
      <vt:lpstr>Case study 1: 企業或學校導入ICT/IS 以E-learning系統為例</vt:lpstr>
      <vt:lpstr>進行</vt:lpstr>
      <vt:lpstr>1.問題</vt:lpstr>
      <vt:lpstr>2.小組討論1/草稿</vt:lpstr>
      <vt:lpstr>3.口頭報告(兩個小組)</vt:lpstr>
      <vt:lpstr>4.教師說明</vt:lpstr>
      <vt:lpstr>4.教師說明(cont.)</vt:lpstr>
      <vt:lpstr>4.教師說明(cont.)</vt:lpstr>
      <vt:lpstr>4.教師說明(cont.)</vt:lpstr>
      <vt:lpstr>4.教師說明(cont.)</vt:lpstr>
      <vt:lpstr>5.小組討論2/完稿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Windows 使用者</cp:lastModifiedBy>
  <cp:revision>26</cp:revision>
  <dcterms:created xsi:type="dcterms:W3CDTF">2020-09-18T04:29:21Z</dcterms:created>
  <dcterms:modified xsi:type="dcterms:W3CDTF">2021-11-02T04:34:52Z</dcterms:modified>
</cp:coreProperties>
</file>