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301" r:id="rId4"/>
    <p:sldId id="304" r:id="rId5"/>
    <p:sldId id="303" r:id="rId6"/>
    <p:sldId id="271" r:id="rId7"/>
    <p:sldId id="305" r:id="rId8"/>
    <p:sldId id="306" r:id="rId9"/>
    <p:sldId id="288" r:id="rId10"/>
    <p:sldId id="307" r:id="rId11"/>
    <p:sldId id="308" r:id="rId12"/>
    <p:sldId id="309" r:id="rId13"/>
    <p:sldId id="310" r:id="rId14"/>
    <p:sldId id="311" r:id="rId15"/>
    <p:sldId id="29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FF00"/>
    <a:srgbClr val="FFC000"/>
    <a:srgbClr val="FFFFFF"/>
    <a:srgbClr val="336600"/>
    <a:srgbClr val="006666"/>
    <a:srgbClr val="0000CC"/>
    <a:srgbClr val="99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336B3-E6CD-4CAA-A11B-C0CE3B39DE32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8536A-15CF-4F4C-84D6-FC1595565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69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5F0D-D6D5-4BB7-83B5-9842CAC9D100}" type="datetime1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88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934D-0113-4963-8D63-02CDA5C11586}" type="datetime1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25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7C8C-EB8D-4BEB-A194-41E7ABF38EB1}" type="datetime1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20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BBA4-7B87-4DC3-819C-AF2CCFF9081C}" type="datetime1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01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E4FE-548A-422B-9B29-48466B2E9A10}" type="datetime1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68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6801-3FE9-4F9B-B087-59B823A5B154}" type="datetime1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80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2720-DA67-4932-BCD8-9ED61F3DA9A7}" type="datetime1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55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173-F449-4C2F-AB63-254F69771DA0}" type="datetime1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08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7FC3-E5C0-4888-A046-02DFCAECDE4E}" type="datetime1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61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C1E8-B3BB-4F41-845A-F702ACD24E9B}" type="datetime1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85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0838-49D5-4130-AB77-663469AB96D7}" type="datetime1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71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71DC-9A81-47A5-B83F-0B8358EB4C04}" type="datetime1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B109E-5D22-4026-8C63-4E375655B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05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Ch10 </a:t>
            </a:r>
            <a:r>
              <a:rPr lang="zh-TW" altLang="en-US" dirty="0" smtClean="0"/>
              <a:t>電子商</a:t>
            </a:r>
            <a:r>
              <a:rPr lang="zh-TW" altLang="en-US" dirty="0"/>
              <a:t>務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施大偉</a:t>
            </a:r>
            <a:endParaRPr lang="en-US" altLang="zh-TW" dirty="0" smtClean="0"/>
          </a:p>
          <a:p>
            <a:pPr algn="l"/>
            <a:fld id="{CC0D2F75-7D13-42CB-A57E-56106EF3076B}" type="datetime1">
              <a:rPr lang="zh-TW" altLang="zh-TW"/>
              <a:pPr algn="l"/>
              <a:t>2021/11/18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056" y="2629632"/>
            <a:ext cx="3579752" cy="238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電子商務的行銷</a:t>
            </a:r>
            <a:r>
              <a:rPr lang="en-US" altLang="zh-TW" dirty="0" smtClean="0"/>
              <a:t>4P </a:t>
            </a:r>
            <a:r>
              <a:rPr lang="en-US" altLang="zh-TW" sz="2000" dirty="0" smtClean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3809" y="1847850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Place</a:t>
            </a:r>
            <a:endParaRPr lang="en-US" altLang="zh-TW" sz="6000" dirty="0"/>
          </a:p>
          <a:p>
            <a:pPr lvl="1"/>
            <a:r>
              <a:rPr lang="zh-TW" altLang="en-US" dirty="0" smtClean="0"/>
              <a:t>通</a:t>
            </a:r>
            <a:r>
              <a:rPr lang="zh-TW" altLang="en-US" dirty="0"/>
              <a:t>路</a:t>
            </a:r>
            <a:r>
              <a:rPr lang="zh-TW" altLang="en-US" dirty="0" smtClean="0"/>
              <a:t>去中間化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通路再中間化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虛實合一通路的問題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聯盟行銷通路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441" y="4749007"/>
            <a:ext cx="44672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電子商務的行銷</a:t>
            </a:r>
            <a:r>
              <a:rPr lang="en-US" altLang="zh-TW" dirty="0" smtClean="0"/>
              <a:t>4P </a:t>
            </a:r>
            <a:r>
              <a:rPr lang="en-US" altLang="zh-TW" sz="2000" dirty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3809" y="1847850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Price</a:t>
            </a:r>
          </a:p>
          <a:p>
            <a:pPr lvl="1"/>
            <a:r>
              <a:rPr lang="zh-TW" altLang="en-US" dirty="0"/>
              <a:t>微</a:t>
            </a:r>
            <a:r>
              <a:rPr lang="zh-TW" altLang="en-US" dirty="0" smtClean="0"/>
              <a:t>定價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版本定價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消費群組定價</a:t>
            </a:r>
            <a:endParaRPr lang="en-US" altLang="zh-TW" dirty="0" smtClean="0"/>
          </a:p>
          <a:p>
            <a:pPr lvl="1"/>
            <a:r>
              <a:rPr lang="zh-TW" altLang="en-US" dirty="0"/>
              <a:t>線</a:t>
            </a:r>
            <a:r>
              <a:rPr lang="zh-TW" altLang="en-US" dirty="0" smtClean="0"/>
              <a:t>上拍賣</a:t>
            </a:r>
            <a:endParaRPr lang="en-US" altLang="zh-TW" dirty="0" smtClean="0"/>
          </a:p>
          <a:p>
            <a:pPr lvl="1"/>
            <a:r>
              <a:rPr lang="zh-TW" altLang="en-US" dirty="0"/>
              <a:t>線</a:t>
            </a:r>
            <a:r>
              <a:rPr lang="zh-TW" altLang="en-US" dirty="0" smtClean="0"/>
              <a:t>上逆向拍賣</a:t>
            </a:r>
            <a:endParaRPr lang="en-US" altLang="zh-TW" dirty="0" smtClean="0"/>
          </a:p>
          <a:p>
            <a:pPr lvl="1"/>
            <a:r>
              <a:rPr lang="zh-TW" altLang="en-US" dirty="0"/>
              <a:t>線</a:t>
            </a:r>
            <a:r>
              <a:rPr lang="zh-TW" altLang="en-US" dirty="0" smtClean="0"/>
              <a:t>上團購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免費定價策略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3086728"/>
            <a:ext cx="3411415" cy="219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0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電子商務的行銷</a:t>
            </a:r>
            <a:r>
              <a:rPr lang="en-US" altLang="zh-TW" dirty="0" smtClean="0"/>
              <a:t>4P </a:t>
            </a:r>
            <a:r>
              <a:rPr lang="en-US" altLang="zh-TW" sz="2000" dirty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3809" y="1847850"/>
            <a:ext cx="10515600" cy="43513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Promotion</a:t>
            </a:r>
          </a:p>
          <a:p>
            <a:pPr lvl="1"/>
            <a:r>
              <a:rPr lang="en-US" altLang="zh-TW" dirty="0" smtClean="0"/>
              <a:t>Search engine marketing / SEM</a:t>
            </a:r>
          </a:p>
          <a:p>
            <a:pPr lvl="2"/>
            <a:r>
              <a:rPr lang="zh-TW" altLang="en-US" dirty="0" smtClean="0"/>
              <a:t>付</a:t>
            </a:r>
            <a:r>
              <a:rPr lang="zh-TW" altLang="en-US" dirty="0"/>
              <a:t>費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Search engine optimization / SEO</a:t>
            </a:r>
            <a:r>
              <a:rPr lang="en-US" altLang="zh-TW" dirty="0"/>
              <a:t> </a:t>
            </a:r>
            <a:r>
              <a:rPr lang="en-US" altLang="zh-TW" sz="6000" dirty="0" smtClean="0"/>
              <a:t>80%/3pages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84" y="4816171"/>
            <a:ext cx="3446585" cy="118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8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電子商務的行銷</a:t>
            </a:r>
            <a:r>
              <a:rPr lang="en-US" altLang="zh-TW" dirty="0" smtClean="0"/>
              <a:t>4P </a:t>
            </a:r>
            <a:r>
              <a:rPr lang="en-US" altLang="zh-TW" sz="2000" dirty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3809" y="1847850"/>
            <a:ext cx="10515600" cy="4351338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Promotion </a:t>
            </a:r>
            <a:r>
              <a:rPr lang="en-US" altLang="zh-TW" sz="2000" dirty="0" smtClean="0"/>
              <a:t>(cont.)</a:t>
            </a:r>
          </a:p>
          <a:p>
            <a:pPr lvl="1"/>
            <a:r>
              <a:rPr lang="zh-TW" altLang="en-US" dirty="0" smtClean="0"/>
              <a:t>允許式</a:t>
            </a:r>
            <a:r>
              <a:rPr lang="en-US" altLang="zh-TW" dirty="0" smtClean="0"/>
              <a:t> Email / </a:t>
            </a:r>
            <a:r>
              <a:rPr lang="zh-TW" altLang="en-US" dirty="0" smtClean="0"/>
              <a:t>簡訊</a:t>
            </a:r>
            <a:r>
              <a:rPr lang="en-US" altLang="zh-TW" dirty="0" smtClean="0"/>
              <a:t> /</a:t>
            </a:r>
            <a:r>
              <a:rPr lang="zh-TW" altLang="en-US" dirty="0" smtClean="0"/>
              <a:t>賴行銷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病毒</a:t>
            </a:r>
            <a:r>
              <a:rPr lang="zh-TW" altLang="en-US" dirty="0"/>
              <a:t>式</a:t>
            </a:r>
            <a:r>
              <a:rPr lang="zh-TW" altLang="en-US" dirty="0" smtClean="0"/>
              <a:t>行銷</a:t>
            </a:r>
            <a:r>
              <a:rPr lang="en-US" altLang="zh-TW" dirty="0" smtClean="0"/>
              <a:t>(</a:t>
            </a:r>
            <a:r>
              <a:rPr lang="zh-TW" altLang="en-US" dirty="0" smtClean="0"/>
              <a:t>口耳相傳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4R</a:t>
            </a:r>
          </a:p>
          <a:p>
            <a:pPr lvl="2"/>
            <a:r>
              <a:rPr lang="zh-TW" altLang="en-US" dirty="0" smtClean="0"/>
              <a:t>提供有價值的內容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小遊戲</a:t>
            </a:r>
            <a:endParaRPr lang="en-US" altLang="zh-TW" dirty="0"/>
          </a:p>
          <a:p>
            <a:pPr lvl="2"/>
            <a:r>
              <a:rPr lang="zh-TW" altLang="en-US" dirty="0" smtClean="0"/>
              <a:t>容易分享</a:t>
            </a:r>
            <a:endParaRPr lang="en-US" altLang="zh-TW" dirty="0"/>
          </a:p>
          <a:p>
            <a:pPr lvl="2"/>
            <a:r>
              <a:rPr lang="zh-TW" altLang="en-US" dirty="0"/>
              <a:t>網紅行銷</a:t>
            </a:r>
            <a:endParaRPr lang="en-US" altLang="zh-TW" dirty="0"/>
          </a:p>
          <a:p>
            <a:pPr lvl="1"/>
            <a:r>
              <a:rPr lang="zh-TW" altLang="en-US" dirty="0" smtClean="0"/>
              <a:t>經營網路社群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聯盟式行銷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84" y="4816171"/>
            <a:ext cx="3446585" cy="118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6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B2B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3809" y="1847850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賣方主導</a:t>
            </a:r>
            <a:endParaRPr lang="en-US" altLang="zh-TW" dirty="0" smtClean="0"/>
          </a:p>
          <a:p>
            <a:r>
              <a:rPr lang="zh-TW" altLang="en-US" dirty="0" smtClean="0"/>
              <a:t>買方主導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i.g</a:t>
            </a:r>
            <a:r>
              <a:rPr lang="en-US" altLang="zh-TW" dirty="0" smtClean="0"/>
              <a:t>.</a:t>
            </a:r>
            <a:r>
              <a:rPr lang="zh-TW" altLang="en-US" dirty="0" smtClean="0"/>
              <a:t>台塑採購</a:t>
            </a:r>
            <a:endParaRPr lang="en-US" altLang="zh-TW" dirty="0" smtClean="0"/>
          </a:p>
          <a:p>
            <a:r>
              <a:rPr lang="zh-TW" altLang="en-US" dirty="0" smtClean="0"/>
              <a:t>第三者主</a:t>
            </a:r>
            <a:r>
              <a:rPr lang="zh-TW" altLang="en-US" dirty="0"/>
              <a:t>導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071" y="3493477"/>
            <a:ext cx="6012214" cy="220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895344" y="2514600"/>
            <a:ext cx="465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本投影片所有插圖均來自古狗搜尋公開網路資源 為非供商業目的之教學投影片版面使用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34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電子商務 </a:t>
            </a:r>
            <a:r>
              <a:rPr lang="en-US" altLang="zh-TW" dirty="0" smtClean="0"/>
              <a:t>Electronic commerce / EC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5088" y="169068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基本定義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</a:t>
            </a:r>
            <a:r>
              <a:rPr lang="en-US" altLang="zh-TW" dirty="0" smtClean="0"/>
              <a:t>Internet</a:t>
            </a:r>
            <a:r>
              <a:rPr lang="zh-TW" altLang="en-US" dirty="0" smtClean="0"/>
              <a:t>為基礎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線上資訊提供與分享</a:t>
            </a:r>
            <a:endParaRPr lang="en-US" altLang="zh-TW" dirty="0" smtClean="0"/>
          </a:p>
          <a:p>
            <a:pPr lvl="1"/>
            <a:r>
              <a:rPr lang="zh-TW" altLang="en-US" dirty="0"/>
              <a:t>線</a:t>
            </a:r>
            <a:r>
              <a:rPr lang="zh-TW" altLang="en-US" dirty="0" smtClean="0"/>
              <a:t>上</a:t>
            </a:r>
            <a:r>
              <a:rPr lang="zh-TW" altLang="en-US" sz="6000" dirty="0" smtClean="0">
                <a:solidFill>
                  <a:srgbClr val="FF0000"/>
                </a:solidFill>
              </a:rPr>
              <a:t>交易</a:t>
            </a:r>
            <a:r>
              <a:rPr lang="zh-TW" altLang="en-US" dirty="0" smtClean="0"/>
              <a:t>的執行</a:t>
            </a:r>
            <a:endParaRPr lang="en-US" altLang="zh-TW" dirty="0" smtClean="0"/>
          </a:p>
          <a:p>
            <a:pPr lvl="1"/>
            <a:r>
              <a:rPr lang="zh-TW" altLang="en-US" dirty="0"/>
              <a:t>線</a:t>
            </a:r>
            <a:r>
              <a:rPr lang="zh-TW" altLang="en-US" dirty="0" smtClean="0"/>
              <a:t>上關係的互動維持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流程系統及經營模式</a:t>
            </a:r>
            <a:endParaRPr lang="en-US" altLang="zh-TW" dirty="0" smtClean="0"/>
          </a:p>
          <a:p>
            <a:r>
              <a:rPr lang="zh-TW" altLang="en-US" dirty="0" smtClean="0"/>
              <a:t>商流 資訊流 金流 物流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786" y="2259686"/>
            <a:ext cx="3946678" cy="262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電子商務 </a:t>
            </a:r>
            <a:r>
              <a:rPr lang="en-US" altLang="zh-TW" dirty="0" smtClean="0"/>
              <a:t>Electronic commerce / EC </a:t>
            </a:r>
            <a:r>
              <a:rPr lang="en-US" altLang="zh-TW" sz="2000" dirty="0" smtClean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5088" y="169068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整體架構</a:t>
            </a:r>
            <a:r>
              <a:rPr lang="en-US" altLang="zh-TW" dirty="0" smtClean="0"/>
              <a:t>(1, 2</a:t>
            </a:r>
            <a:r>
              <a:rPr lang="en-US" altLang="zh-TW" dirty="0" smtClean="0">
                <a:solidFill>
                  <a:srgbClr val="C0C0C0"/>
                </a:solidFill>
              </a:rPr>
              <a:t>, 3, 4 ,5</a:t>
            </a:r>
            <a:r>
              <a:rPr lang="en-US" altLang="zh-TW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網路</a:t>
            </a:r>
            <a:r>
              <a:rPr lang="zh-TW" altLang="en-US" dirty="0" smtClean="0">
                <a:solidFill>
                  <a:srgbClr val="FF0000"/>
                </a:solidFill>
              </a:rPr>
              <a:t>基礎</a:t>
            </a:r>
            <a:r>
              <a:rPr lang="zh-TW" altLang="en-US" dirty="0" smtClean="0"/>
              <a:t>建設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軟硬體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網路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Internet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商務基礎建設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資訊提供機制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3"/>
            <a:r>
              <a:rPr lang="en-US" altLang="zh-TW" dirty="0"/>
              <a:t>Web</a:t>
            </a:r>
          </a:p>
          <a:p>
            <a:pPr lvl="2"/>
            <a:r>
              <a:rPr lang="zh-TW" altLang="en-US" dirty="0" smtClean="0"/>
              <a:t>金流機制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安全機制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641" y="2708519"/>
            <a:ext cx="4609690" cy="258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5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電子商務 </a:t>
            </a:r>
            <a:r>
              <a:rPr lang="en-US" altLang="zh-TW" dirty="0" smtClean="0"/>
              <a:t>Electronic commerce / EC </a:t>
            </a:r>
            <a:r>
              <a:rPr lang="en-US" altLang="zh-TW" sz="2000" dirty="0" smtClean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5088" y="169068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整體架構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C0C0C0"/>
                </a:solidFill>
              </a:rPr>
              <a:t>1, 2, </a:t>
            </a:r>
            <a:r>
              <a:rPr lang="en-US" altLang="zh-TW" dirty="0"/>
              <a:t>3, 4 ,5)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zh-TW" altLang="en-US" dirty="0" smtClean="0"/>
              <a:t>商務應用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交</a:t>
            </a:r>
            <a:r>
              <a:rPr lang="zh-TW" altLang="en-US" dirty="0"/>
              <a:t>易</a:t>
            </a:r>
            <a:r>
              <a:rPr lang="zh-TW" altLang="en-US" dirty="0" smtClean="0"/>
              <a:t>資訊提供應</a:t>
            </a:r>
            <a:r>
              <a:rPr lang="zh-TW" altLang="en-US" dirty="0"/>
              <a:t>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價格決定應用</a:t>
            </a:r>
            <a:endParaRPr lang="en-US" altLang="zh-TW" dirty="0" smtClean="0"/>
          </a:p>
          <a:p>
            <a:pPr lvl="2"/>
            <a:r>
              <a:rPr lang="zh-TW" altLang="en-US" dirty="0"/>
              <a:t>線</a:t>
            </a:r>
            <a:r>
              <a:rPr lang="zh-TW" altLang="en-US" dirty="0" smtClean="0"/>
              <a:t>上交易應用</a:t>
            </a:r>
            <a:endParaRPr lang="en-US" altLang="zh-TW" dirty="0" smtClean="0"/>
          </a:p>
          <a:p>
            <a:pPr lvl="2"/>
            <a:r>
              <a:rPr lang="zh-TW" altLang="en-US" dirty="0"/>
              <a:t>線</a:t>
            </a:r>
            <a:r>
              <a:rPr lang="zh-TW" altLang="en-US" dirty="0" smtClean="0"/>
              <a:t>上服務應用</a:t>
            </a:r>
            <a:endParaRPr lang="en-US" altLang="zh-TW" dirty="0" smtClean="0"/>
          </a:p>
          <a:p>
            <a:pPr lvl="2"/>
            <a:r>
              <a:rPr lang="zh-TW" altLang="en-US" dirty="0"/>
              <a:t>線</a:t>
            </a:r>
            <a:r>
              <a:rPr lang="zh-TW" altLang="en-US" dirty="0" smtClean="0"/>
              <a:t>上</a:t>
            </a:r>
            <a:r>
              <a:rPr lang="zh-TW" altLang="en-US" dirty="0"/>
              <a:t>社</a:t>
            </a:r>
            <a:r>
              <a:rPr lang="zh-TW" altLang="en-US" dirty="0" smtClean="0"/>
              <a:t>群應用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 startAt="3"/>
            </a:pPr>
            <a:r>
              <a:rPr lang="zh-TW" altLang="en-US" dirty="0" smtClean="0"/>
              <a:t>經營模式 </a:t>
            </a:r>
            <a:r>
              <a:rPr lang="en-US" altLang="zh-TW" dirty="0" smtClean="0"/>
              <a:t>Business model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1" indent="-457200">
              <a:buFont typeface="+mj-lt"/>
              <a:buAutoNum type="arabicPeriod" startAt="3"/>
            </a:pPr>
            <a:r>
              <a:rPr lang="zh-TW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倫理及法律規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範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840" y="2686722"/>
            <a:ext cx="3833812" cy="23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3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電子商務 </a:t>
            </a:r>
            <a:r>
              <a:rPr lang="en-US" altLang="zh-TW" dirty="0" smtClean="0"/>
              <a:t>Electronic commerce / EC </a:t>
            </a:r>
            <a:r>
              <a:rPr lang="en-US" altLang="zh-TW" sz="2000" dirty="0" smtClean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73411" y="1772384"/>
            <a:ext cx="6766443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技術面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Know how</a:t>
            </a:r>
          </a:p>
          <a:p>
            <a:pPr lvl="1"/>
            <a:r>
              <a:rPr lang="zh-TW" altLang="en-US" dirty="0" smtClean="0"/>
              <a:t>競爭面</a:t>
            </a:r>
            <a:r>
              <a:rPr lang="en-US" altLang="zh-TW" dirty="0" smtClean="0"/>
              <a:t>:</a:t>
            </a:r>
            <a:r>
              <a:rPr lang="zh-TW" altLang="en-US" dirty="0" smtClean="0"/>
              <a:t> 標準 資訊透明 容易模仿 進入障礙低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時空面</a:t>
            </a:r>
            <a:r>
              <a:rPr lang="en-US" altLang="zh-TW" dirty="0" smtClean="0"/>
              <a:t>: </a:t>
            </a:r>
            <a:r>
              <a:rPr lang="en-US" altLang="zh-TW" sz="4800" dirty="0" smtClean="0"/>
              <a:t>7*24</a:t>
            </a:r>
            <a:r>
              <a:rPr lang="en-US" altLang="zh-TW" dirty="0" smtClean="0"/>
              <a:t> </a:t>
            </a:r>
            <a:r>
              <a:rPr lang="zh-TW" altLang="en-US" dirty="0" smtClean="0"/>
              <a:t>全球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互動面</a:t>
            </a:r>
            <a:r>
              <a:rPr lang="en-US" altLang="zh-TW" dirty="0" smtClean="0"/>
              <a:t>: Screen to face V.S. Face to face</a:t>
            </a:r>
          </a:p>
          <a:p>
            <a:pPr lvl="1"/>
            <a:r>
              <a:rPr lang="zh-TW" altLang="en-US" dirty="0" smtClean="0"/>
              <a:t>經營主動面</a:t>
            </a:r>
            <a:r>
              <a:rPr lang="en-US" altLang="zh-TW" dirty="0" smtClean="0"/>
              <a:t>: </a:t>
            </a:r>
            <a:r>
              <a:rPr lang="zh-TW" altLang="en-US" dirty="0" smtClean="0"/>
              <a:t>買方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. </a:t>
            </a:r>
            <a:r>
              <a:rPr lang="zh-TW" altLang="en-US" dirty="0" smtClean="0"/>
              <a:t>賣方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資訊面</a:t>
            </a:r>
            <a:r>
              <a:rPr lang="en-US" altLang="zh-TW" dirty="0" smtClean="0"/>
              <a:t>:</a:t>
            </a:r>
            <a:r>
              <a:rPr lang="zh-TW" altLang="en-US" dirty="0" smtClean="0"/>
              <a:t> 記錄與分</a:t>
            </a:r>
            <a:r>
              <a:rPr lang="zh-TW" altLang="en-US" dirty="0"/>
              <a:t>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網路效應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08" y="272885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9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電子商務的分類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3809" y="184785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按經營模式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入口網站 </a:t>
            </a:r>
            <a:r>
              <a:rPr lang="en-US" altLang="zh-TW" dirty="0" smtClean="0"/>
              <a:t>Online portals </a:t>
            </a:r>
            <a:r>
              <a:rPr lang="en-US" altLang="zh-TW" sz="4800" dirty="0" smtClean="0"/>
              <a:t>5C</a:t>
            </a:r>
          </a:p>
          <a:p>
            <a:pPr lvl="1"/>
            <a:r>
              <a:rPr lang="zh-TW" altLang="en-US" dirty="0"/>
              <a:t>線上零售商</a:t>
            </a:r>
            <a:endParaRPr lang="en-US" altLang="zh-TW" dirty="0"/>
          </a:p>
          <a:p>
            <a:pPr lvl="1"/>
            <a:r>
              <a:rPr lang="zh-TW" altLang="en-US" dirty="0" smtClean="0"/>
              <a:t>線上內容提供者 </a:t>
            </a:r>
            <a:r>
              <a:rPr lang="en-US" altLang="zh-TW" sz="4800" dirty="0" smtClean="0"/>
              <a:t>ICP</a:t>
            </a:r>
            <a:r>
              <a:rPr lang="zh-TW" altLang="en-US" dirty="0" smtClean="0"/>
              <a:t> </a:t>
            </a:r>
            <a:r>
              <a:rPr lang="en-US" altLang="zh-TW" dirty="0" smtClean="0"/>
              <a:t>V.S. ISP</a:t>
            </a:r>
          </a:p>
          <a:p>
            <a:pPr lvl="1"/>
            <a:r>
              <a:rPr lang="zh-TW" altLang="en-US" dirty="0" smtClean="0"/>
              <a:t>線上仲介商</a:t>
            </a:r>
            <a:endParaRPr lang="en-US" altLang="zh-TW" dirty="0" smtClean="0"/>
          </a:p>
          <a:p>
            <a:pPr lvl="1"/>
            <a:r>
              <a:rPr lang="zh-TW" altLang="en-US" dirty="0"/>
              <a:t>線</a:t>
            </a:r>
            <a:r>
              <a:rPr lang="zh-TW" altLang="en-US" dirty="0" smtClean="0"/>
              <a:t>上市場創造者</a:t>
            </a:r>
            <a:endParaRPr lang="en-US" altLang="zh-TW" dirty="0" smtClean="0"/>
          </a:p>
          <a:p>
            <a:pPr lvl="1"/>
            <a:r>
              <a:rPr lang="zh-TW" altLang="en-US" dirty="0"/>
              <a:t>線</a:t>
            </a:r>
            <a:r>
              <a:rPr lang="zh-TW" altLang="en-US" dirty="0" smtClean="0"/>
              <a:t>上社群提供者 </a:t>
            </a:r>
            <a:r>
              <a:rPr lang="en-US" altLang="zh-TW" sz="4800" dirty="0" smtClean="0"/>
              <a:t>OCP</a:t>
            </a:r>
          </a:p>
          <a:p>
            <a:pPr lvl="1"/>
            <a:r>
              <a:rPr lang="zh-TW" altLang="en-US" dirty="0" smtClean="0"/>
              <a:t>應用服務提供者 </a:t>
            </a:r>
            <a:r>
              <a:rPr lang="en-US" altLang="zh-TW" sz="4800" dirty="0"/>
              <a:t>A</a:t>
            </a:r>
            <a:r>
              <a:rPr lang="en-US" altLang="zh-TW" sz="4800" dirty="0" smtClean="0"/>
              <a:t>SP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690688"/>
            <a:ext cx="2541423" cy="254142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279" y="4472576"/>
            <a:ext cx="3062654" cy="153132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934" y="1533526"/>
            <a:ext cx="200052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4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電子商務的分類</a:t>
            </a:r>
            <a:r>
              <a:rPr lang="en-US" altLang="zh-TW" sz="2000" dirty="0" smtClean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3809" y="1847850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按交易對象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B2B</a:t>
            </a:r>
          </a:p>
          <a:p>
            <a:pPr lvl="1"/>
            <a:r>
              <a:rPr lang="en-US" altLang="zh-TW" sz="6000" dirty="0" smtClean="0"/>
              <a:t>B2C</a:t>
            </a:r>
          </a:p>
          <a:p>
            <a:pPr lvl="1"/>
            <a:r>
              <a:rPr lang="en-US" altLang="zh-TW" dirty="0" smtClean="0"/>
              <a:t>C2B</a:t>
            </a:r>
          </a:p>
          <a:p>
            <a:pPr lvl="1"/>
            <a:r>
              <a:rPr lang="en-US" altLang="zh-TW" dirty="0" smtClean="0"/>
              <a:t>C2C</a:t>
            </a:r>
          </a:p>
          <a:p>
            <a:pPr lvl="1"/>
            <a:r>
              <a:rPr lang="en-US" altLang="zh-TW" dirty="0" smtClean="0"/>
              <a:t>P2P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193" y="1776045"/>
            <a:ext cx="4369777" cy="32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電子商務的分類</a:t>
            </a:r>
            <a:r>
              <a:rPr lang="en-US" altLang="zh-TW" sz="2000" dirty="0" smtClean="0"/>
              <a:t>(cont.)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3809" y="1847850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按虛實經營方式</a:t>
            </a:r>
            <a:endParaRPr lang="en-US" altLang="zh-TW" dirty="0" smtClean="0"/>
          </a:p>
          <a:p>
            <a:pPr lvl="1"/>
            <a:r>
              <a:rPr lang="zh-TW" altLang="en-US" dirty="0"/>
              <a:t>純</a:t>
            </a:r>
            <a:r>
              <a:rPr lang="zh-TW" altLang="en-US" dirty="0" smtClean="0"/>
              <a:t>線上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純實體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虛實合一 </a:t>
            </a:r>
            <a:r>
              <a:rPr lang="en-US" altLang="zh-TW" dirty="0" smtClean="0"/>
              <a:t>Click and mortar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8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1233809" y="3915991"/>
            <a:ext cx="1652954" cy="1652954"/>
            <a:chOff x="680068" y="3906466"/>
            <a:chExt cx="1652954" cy="1652954"/>
          </a:xfrm>
        </p:grpSpPr>
        <p:sp>
          <p:nvSpPr>
            <p:cNvPr id="4" name="橢圓 3"/>
            <p:cNvSpPr/>
            <p:nvPr/>
          </p:nvSpPr>
          <p:spPr>
            <a:xfrm>
              <a:off x="680068" y="3906466"/>
              <a:ext cx="1652954" cy="1652954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1442024" y="4579168"/>
              <a:ext cx="705889" cy="70588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9289178" y="3905397"/>
            <a:ext cx="1652954" cy="1652954"/>
          </a:xfrm>
          <a:prstGeom prst="ellipse">
            <a:avLst/>
          </a:prstGeom>
          <a:gradFill>
            <a:gsLst>
              <a:gs pos="90000">
                <a:srgbClr val="FFC000"/>
              </a:gs>
              <a:gs pos="10000">
                <a:srgbClr val="FFFF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3557580" y="4313800"/>
            <a:ext cx="2559740" cy="1237383"/>
            <a:chOff x="3118871" y="4304275"/>
            <a:chExt cx="2559740" cy="1237383"/>
          </a:xfrm>
        </p:grpSpPr>
        <p:sp>
          <p:nvSpPr>
            <p:cNvPr id="9" name="橢圓 8"/>
            <p:cNvSpPr/>
            <p:nvPr/>
          </p:nvSpPr>
          <p:spPr>
            <a:xfrm>
              <a:off x="3118871" y="4321508"/>
              <a:ext cx="1220150" cy="122015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4458461" y="4304275"/>
              <a:ext cx="1220150" cy="122015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788137" y="4348795"/>
            <a:ext cx="1830225" cy="1240985"/>
            <a:chOff x="6154270" y="4339270"/>
            <a:chExt cx="1830225" cy="1240985"/>
          </a:xfrm>
        </p:grpSpPr>
        <p:sp>
          <p:nvSpPr>
            <p:cNvPr id="17" name="橢圓 16"/>
            <p:cNvSpPr/>
            <p:nvPr/>
          </p:nvSpPr>
          <p:spPr>
            <a:xfrm>
              <a:off x="6154270" y="4360105"/>
              <a:ext cx="1220150" cy="122015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6764345" y="4339270"/>
              <a:ext cx="1220150" cy="122015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35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電子商務的行銷</a:t>
            </a:r>
            <a:r>
              <a:rPr lang="en-US" altLang="zh-TW" dirty="0" smtClean="0"/>
              <a:t>4P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3809" y="1847850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Product</a:t>
            </a:r>
          </a:p>
          <a:p>
            <a:pPr lvl="1"/>
            <a:r>
              <a:rPr lang="en-US" altLang="zh-TW" dirty="0" smtClean="0"/>
              <a:t>(</a:t>
            </a:r>
            <a:r>
              <a:rPr lang="zh-TW" altLang="en-US" dirty="0" smtClean="0"/>
              <a:t>大量</a:t>
            </a:r>
            <a:r>
              <a:rPr lang="en-US" altLang="zh-TW" dirty="0" smtClean="0"/>
              <a:t>)</a:t>
            </a:r>
            <a:r>
              <a:rPr lang="zh-TW" altLang="en-US" dirty="0" smtClean="0"/>
              <a:t>客製化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協同研發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i.g</a:t>
            </a:r>
            <a:r>
              <a:rPr lang="en-US" altLang="zh-TW" dirty="0" smtClean="0"/>
              <a:t>. </a:t>
            </a:r>
            <a:r>
              <a:rPr lang="zh-TW" altLang="en-US" dirty="0" smtClean="0"/>
              <a:t>線上維修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109E-5D22-4026-8C63-4E375655B3F5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155" y="2042379"/>
            <a:ext cx="3242530" cy="250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9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457</Words>
  <Application>Microsoft Office PowerPoint</Application>
  <PresentationFormat>寬螢幕</PresentationFormat>
  <Paragraphs>118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Ch10 電子商務</vt:lpstr>
      <vt:lpstr>電子商務 Electronic commerce / EC</vt:lpstr>
      <vt:lpstr>電子商務 Electronic commerce / EC (cont.)</vt:lpstr>
      <vt:lpstr>電子商務 Electronic commerce / EC (cont.)</vt:lpstr>
      <vt:lpstr>電子商務 Electronic commerce / EC (cont.)</vt:lpstr>
      <vt:lpstr>電子商務的分類</vt:lpstr>
      <vt:lpstr>電子商務的分類(cont.)</vt:lpstr>
      <vt:lpstr>電子商務的分類(cont.)</vt:lpstr>
      <vt:lpstr>電子商務的行銷4P</vt:lpstr>
      <vt:lpstr>電子商務的行銷4P (cont.)</vt:lpstr>
      <vt:lpstr>電子商務的行銷4P (cont.)</vt:lpstr>
      <vt:lpstr>電子商務的行銷4P (cont.)</vt:lpstr>
      <vt:lpstr>電子商務的行銷4P (cont.)</vt:lpstr>
      <vt:lpstr>B2B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IM概念</dc:title>
  <dc:creator>Windows 使用者</dc:creator>
  <cp:lastModifiedBy>Windows 使用者</cp:lastModifiedBy>
  <cp:revision>76</cp:revision>
  <dcterms:created xsi:type="dcterms:W3CDTF">2020-09-18T04:29:21Z</dcterms:created>
  <dcterms:modified xsi:type="dcterms:W3CDTF">2021-11-18T03:40:42Z</dcterms:modified>
</cp:coreProperties>
</file>