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00" r:id="rId4"/>
    <p:sldId id="301" r:id="rId5"/>
    <p:sldId id="303" r:id="rId6"/>
    <p:sldId id="304" r:id="rId7"/>
    <p:sldId id="305" r:id="rId8"/>
    <p:sldId id="307" r:id="rId9"/>
    <p:sldId id="306" r:id="rId10"/>
    <p:sldId id="311" r:id="rId11"/>
    <p:sldId id="310" r:id="rId12"/>
    <p:sldId id="308" r:id="rId13"/>
    <p:sldId id="309" r:id="rId14"/>
    <p:sldId id="29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00"/>
    <a:srgbClr val="FFC000"/>
    <a:srgbClr val="FFFFFF"/>
    <a:srgbClr val="336600"/>
    <a:srgbClr val="006666"/>
    <a:srgbClr val="0000CC"/>
    <a:srgbClr val="99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ch11</a:t>
            </a:r>
            <a:r>
              <a:rPr lang="zh-TW" altLang="en-US" dirty="0"/>
              <a:t>社群與行動運算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施大偉</a:t>
            </a:r>
            <a:endParaRPr lang="en-US" altLang="zh-TW" dirty="0"/>
          </a:p>
          <a:p>
            <a:pPr algn="l"/>
            <a:fld id="{CC0D2F75-7D13-42CB-A57E-56106EF3076B}" type="datetime1">
              <a:rPr lang="zh-TW" altLang="zh-TW"/>
              <a:pPr algn="l"/>
              <a:t>2021/11/18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57" y="4133057"/>
            <a:ext cx="3667857" cy="20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行動運算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cap="all" dirty="0"/>
              <a:t>GLOBAL DIGITAL REPORT </a:t>
            </a:r>
            <a:r>
              <a:rPr lang="en-US" altLang="zh-TW" cap="all" dirty="0"/>
              <a:t>2018</a:t>
            </a:r>
            <a:r>
              <a:rPr lang="en-US" altLang="zh-TW" sz="2000" cap="all" dirty="0"/>
              <a:t/>
            </a:r>
            <a:br>
              <a:rPr lang="en-US" altLang="zh-TW" sz="2000" cap="all" dirty="0"/>
            </a:br>
            <a:r>
              <a:rPr lang="en-US" altLang="zh-TW" sz="2000" cap="all" dirty="0"/>
              <a:t>https://wearesocial.com/uk/blog/2019/01/digital-in-2019-global-internet-use-accelerates</a:t>
            </a:r>
            <a:r>
              <a:rPr lang="en-US" altLang="zh-TW" sz="2000" cap="all" dirty="0" smtClean="0"/>
              <a:t>/</a:t>
            </a:r>
            <a:endParaRPr lang="en-US" altLang="zh-TW" sz="4400" dirty="0" smtClean="0"/>
          </a:p>
          <a:p>
            <a:pPr lvl="1"/>
            <a:r>
              <a:rPr lang="en-US" altLang="zh-TW" sz="9600" dirty="0" smtClean="0"/>
              <a:t>67</a:t>
            </a:r>
            <a:r>
              <a:rPr lang="en-US" altLang="zh-TW" sz="4400" dirty="0" smtClean="0"/>
              <a:t>%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95" y="2801279"/>
            <a:ext cx="4652356" cy="30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行動運算基礎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7200" dirty="0"/>
              <a:t>P</a:t>
            </a:r>
            <a:r>
              <a:rPr lang="en-US" altLang="zh-TW" dirty="0"/>
              <a:t>AN </a:t>
            </a:r>
            <a:r>
              <a:rPr lang="en-US" altLang="zh-TW" dirty="0" err="1"/>
              <a:t>i.g</a:t>
            </a:r>
            <a:r>
              <a:rPr lang="en-US" altLang="zh-TW" dirty="0"/>
              <a:t>. Bluetooth</a:t>
            </a:r>
          </a:p>
          <a:p>
            <a:r>
              <a:rPr lang="en-US" altLang="zh-TW" sz="7200" dirty="0"/>
              <a:t>L</a:t>
            </a:r>
            <a:r>
              <a:rPr lang="en-US" altLang="zh-TW" dirty="0"/>
              <a:t>AN </a:t>
            </a:r>
            <a:r>
              <a:rPr lang="en-US" altLang="zh-TW" dirty="0" err="1"/>
              <a:t>i.g</a:t>
            </a:r>
            <a:r>
              <a:rPr lang="en-US" altLang="zh-TW" dirty="0"/>
              <a:t>. </a:t>
            </a:r>
            <a:r>
              <a:rPr lang="en-US" altLang="zh-TW" dirty="0" err="1"/>
              <a:t>Wifi</a:t>
            </a:r>
            <a:endParaRPr lang="en-US" altLang="zh-TW" dirty="0"/>
          </a:p>
          <a:p>
            <a:r>
              <a:rPr lang="en-US" altLang="zh-TW" sz="7200" dirty="0"/>
              <a:t>W</a:t>
            </a:r>
            <a:r>
              <a:rPr lang="en-US" altLang="zh-TW" dirty="0"/>
              <a:t>AN </a:t>
            </a:r>
            <a:r>
              <a:rPr lang="en-US" altLang="zh-TW" dirty="0" err="1"/>
              <a:t>i.g</a:t>
            </a:r>
            <a:r>
              <a:rPr lang="en-US" altLang="zh-TW" dirty="0"/>
              <a:t>. 3G/4G/5G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8C5780-FC89-43D0-B790-C09EBC98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47" y="1870075"/>
            <a:ext cx="4231928" cy="31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行動運算特性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無所不在</a:t>
            </a:r>
            <a:endParaRPr lang="en-US" altLang="zh-TW" dirty="0"/>
          </a:p>
          <a:p>
            <a:r>
              <a:rPr lang="zh-TW" altLang="en-US" dirty="0"/>
              <a:t>適地性 </a:t>
            </a:r>
            <a:r>
              <a:rPr lang="en-US" altLang="zh-TW" dirty="0"/>
              <a:t>=&gt;</a:t>
            </a:r>
            <a:r>
              <a:rPr lang="zh-TW" altLang="en-US" dirty="0"/>
              <a:t> 情境感知</a:t>
            </a:r>
            <a:endParaRPr lang="en-US" altLang="zh-TW" dirty="0"/>
          </a:p>
          <a:p>
            <a:r>
              <a:rPr lang="zh-TW" altLang="en-US" dirty="0"/>
              <a:t>即時交易</a:t>
            </a:r>
            <a:endParaRPr lang="en-US" altLang="zh-TW" dirty="0"/>
          </a:p>
          <a:p>
            <a:r>
              <a:rPr lang="zh-TW" altLang="en-US" dirty="0"/>
              <a:t>離線資料處理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sz="7200" dirty="0" smtClean="0"/>
              <a:t>O</a:t>
            </a:r>
            <a:r>
              <a:rPr lang="en-US" altLang="zh-TW" dirty="0" smtClean="0"/>
              <a:t>nline</a:t>
            </a:r>
            <a:r>
              <a:rPr lang="en-US" altLang="zh-TW" sz="7200" dirty="0" smtClean="0"/>
              <a:t>2O</a:t>
            </a:r>
            <a:r>
              <a:rPr lang="en-US" altLang="zh-TW" dirty="0" smtClean="0"/>
              <a:t>ffline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19" y="7088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行動運算商務應用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適地性 </a:t>
            </a:r>
            <a:r>
              <a:rPr lang="en-US" altLang="zh-TW" dirty="0"/>
              <a:t>=&gt;</a:t>
            </a:r>
            <a:r>
              <a:rPr lang="zh-TW" altLang="en-US" dirty="0"/>
              <a:t> 情境感知</a:t>
            </a:r>
            <a:endParaRPr lang="en-US" altLang="zh-TW" dirty="0"/>
          </a:p>
          <a:p>
            <a:pPr lvl="1"/>
            <a:r>
              <a:rPr lang="zh-TW" altLang="en-US" dirty="0"/>
              <a:t>提供資訊 </a:t>
            </a:r>
            <a:r>
              <a:rPr lang="en-US" altLang="zh-TW" dirty="0" err="1"/>
              <a:t>i.g</a:t>
            </a:r>
            <a:r>
              <a:rPr lang="en-US" altLang="zh-TW" dirty="0"/>
              <a:t>. </a:t>
            </a:r>
            <a:r>
              <a:rPr lang="zh-TW" altLang="en-US" dirty="0"/>
              <a:t>通告</a:t>
            </a:r>
            <a:endParaRPr lang="en-US" altLang="zh-TW" dirty="0"/>
          </a:p>
          <a:p>
            <a:pPr lvl="1"/>
            <a:r>
              <a:rPr lang="zh-TW" altLang="en-US" dirty="0"/>
              <a:t>搜尋 </a:t>
            </a:r>
            <a:r>
              <a:rPr lang="en-US" altLang="zh-TW" dirty="0" err="1"/>
              <a:t>i.g</a:t>
            </a:r>
            <a:r>
              <a:rPr lang="en-US" altLang="zh-TW" dirty="0"/>
              <a:t>. </a:t>
            </a:r>
            <a:r>
              <a:rPr lang="zh-TW" altLang="en-US" dirty="0"/>
              <a:t>最近餐廳</a:t>
            </a:r>
            <a:endParaRPr lang="en-US" altLang="zh-TW" dirty="0"/>
          </a:p>
          <a:p>
            <a:pPr lvl="1"/>
            <a:r>
              <a:rPr lang="zh-TW" altLang="en-US" dirty="0"/>
              <a:t>執行 </a:t>
            </a:r>
            <a:r>
              <a:rPr lang="en-US" altLang="zh-TW" dirty="0" err="1"/>
              <a:t>i.g</a:t>
            </a:r>
            <a:r>
              <a:rPr lang="en-US" altLang="zh-TW" dirty="0"/>
              <a:t>. </a:t>
            </a:r>
            <a:r>
              <a:rPr lang="zh-TW" altLang="en-US" dirty="0"/>
              <a:t>打卡</a:t>
            </a:r>
            <a:endParaRPr lang="en-US" altLang="zh-TW" dirty="0"/>
          </a:p>
          <a:p>
            <a:r>
              <a:rPr lang="en-US" altLang="zh-TW" dirty="0"/>
              <a:t>O2O</a:t>
            </a:r>
          </a:p>
          <a:p>
            <a:r>
              <a:rPr lang="zh-TW" altLang="en-US" dirty="0"/>
              <a:t>行動社群</a:t>
            </a:r>
            <a:endParaRPr lang="en-US" altLang="zh-TW" dirty="0"/>
          </a:p>
          <a:p>
            <a:r>
              <a:rPr lang="zh-TW" altLang="en-US" dirty="0"/>
              <a:t>擴增實境 </a:t>
            </a:r>
            <a:r>
              <a:rPr lang="en-US" altLang="zh-TW" dirty="0"/>
              <a:t>Augmented reality / AR</a:t>
            </a:r>
          </a:p>
          <a:p>
            <a:r>
              <a:rPr lang="zh-TW" altLang="en-US" dirty="0"/>
              <a:t>行動付款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5" y="3541713"/>
            <a:ext cx="4238625" cy="23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本投影片所有插圖均來自古狗搜尋公開網路資源 為非供商業目的之教學投影片版面使用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社群運算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Web(1.0)</a:t>
            </a:r>
            <a:r>
              <a:rPr lang="zh-TW" altLang="en-US" dirty="0"/>
              <a:t> </a:t>
            </a:r>
            <a:r>
              <a:rPr lang="en-US" altLang="zh-TW" dirty="0"/>
              <a:t>Sir Timothy John Berners-Lee</a:t>
            </a:r>
          </a:p>
          <a:p>
            <a:r>
              <a:rPr lang="en-US" altLang="zh-TW" sz="8800" dirty="0"/>
              <a:t>Web 2.0</a:t>
            </a:r>
          </a:p>
          <a:p>
            <a:r>
              <a:rPr lang="en-US" altLang="zh-TW" dirty="0"/>
              <a:t>Web 3.0</a:t>
            </a:r>
            <a:r>
              <a:rPr lang="zh-TW" altLang="en-US" dirty="0"/>
              <a:t> </a:t>
            </a:r>
            <a:r>
              <a:rPr lang="en-US" altLang="zh-TW" dirty="0"/>
              <a:t>Sir Timothy John Berners-Lee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17" y="1758462"/>
            <a:ext cx="2756090" cy="34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2.0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不是</a:t>
            </a:r>
            <a:r>
              <a:rPr lang="en-US" altLang="zh-TW" dirty="0"/>
              <a:t>(</a:t>
            </a:r>
            <a:r>
              <a:rPr lang="zh-TW" altLang="en-US" dirty="0"/>
              <a:t>強調</a:t>
            </a:r>
            <a:r>
              <a:rPr lang="en-US" altLang="zh-TW" dirty="0"/>
              <a:t>)</a:t>
            </a:r>
            <a:r>
              <a:rPr lang="zh-TW" altLang="en-US" dirty="0"/>
              <a:t>新的技術</a:t>
            </a:r>
            <a:endParaRPr lang="en-US" altLang="zh-TW" dirty="0"/>
          </a:p>
          <a:p>
            <a:r>
              <a:rPr lang="zh-TW" altLang="en-US" dirty="0"/>
              <a:t>而是</a:t>
            </a:r>
            <a:r>
              <a:rPr lang="zh-TW" altLang="en-US" sz="4800" dirty="0"/>
              <a:t>新的使用方式</a:t>
            </a:r>
            <a:endParaRPr lang="en-US" altLang="zh-TW" sz="4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24" y="737759"/>
            <a:ext cx="3657783" cy="48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2.0 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使用者主導</a:t>
            </a:r>
            <a:endParaRPr lang="en-US" altLang="zh-TW" dirty="0"/>
          </a:p>
          <a:p>
            <a:r>
              <a:rPr lang="zh-TW" altLang="en-US" dirty="0"/>
              <a:t>分散式</a:t>
            </a:r>
            <a:endParaRPr lang="en-US" altLang="zh-TW" dirty="0"/>
          </a:p>
          <a:p>
            <a:r>
              <a:rPr lang="zh-TW" altLang="en-US" sz="7200" dirty="0"/>
              <a:t>平台</a:t>
            </a:r>
            <a:endParaRPr lang="en-US" altLang="zh-TW" sz="7200" dirty="0"/>
          </a:p>
          <a:p>
            <a:r>
              <a:rPr lang="zh-TW" altLang="en-US" dirty="0"/>
              <a:t>創造 分享 互動 協同合作 </a:t>
            </a:r>
            <a:r>
              <a:rPr lang="en-US" altLang="zh-TW" dirty="0"/>
              <a:t>Mash up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1793265"/>
            <a:ext cx="2989384" cy="29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3D3D3D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2019年台灣網路報告</a:t>
            </a:r>
            <a:r>
              <a:rPr lang="zh-TW" altLang="en-US" dirty="0">
                <a:solidFill>
                  <a:srgbClr val="3D3D3D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lang="en-US" altLang="zh-TW" dirty="0">
                <a:solidFill>
                  <a:srgbClr val="3D3D3D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/ </a:t>
            </a:r>
            <a:r>
              <a:rPr lang="zh-TW" altLang="zh-TW" sz="2000" dirty="0">
                <a:solidFill>
                  <a:srgbClr val="3D3D3D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台灣網路資訊中心</a:t>
            </a:r>
            <a:r>
              <a:rPr lang="en-US" altLang="zh-TW" sz="2000" dirty="0">
                <a:solidFill>
                  <a:srgbClr val="3D3D3D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lang="en-US" altLang="zh-TW" sz="2000" dirty="0">
                <a:solidFill>
                  <a:srgbClr val="3D3D3D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</a:rPr>
              <a:t>https://report.twnic.tw/2019/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4400" dirty="0" smtClean="0">
                <a:solidFill>
                  <a:srgbClr val="3D3D3D"/>
                </a:solidFill>
                <a:ea typeface="Helvetica" panose="020B0604020202020204" pitchFamily="34" charset="0"/>
              </a:rPr>
              <a:t>12+ </a:t>
            </a:r>
            <a:r>
              <a:rPr lang="zh-TW" altLang="zh-TW" sz="4400" dirty="0" smtClean="0">
                <a:solidFill>
                  <a:srgbClr val="3D3D3D"/>
                </a:solidFill>
                <a:ea typeface="Helvetica" panose="020B0604020202020204" pitchFamily="34" charset="0"/>
              </a:rPr>
              <a:t>89</a:t>
            </a:r>
            <a:r>
              <a:rPr lang="zh-TW" altLang="zh-TW" sz="4400" dirty="0">
                <a:solidFill>
                  <a:srgbClr val="3D3D3D"/>
                </a:solidFill>
                <a:ea typeface="Helvetica" panose="020B0604020202020204" pitchFamily="34" charset="0"/>
              </a:rPr>
              <a:t>.6</a:t>
            </a:r>
            <a:r>
              <a:rPr lang="zh-TW" altLang="zh-TW" sz="4400" dirty="0" smtClean="0">
                <a:solidFill>
                  <a:srgbClr val="3D3D3D"/>
                </a:solidFill>
                <a:ea typeface="Helvetica" panose="020B0604020202020204" pitchFamily="34" charset="0"/>
              </a:rPr>
              <a:t>％</a:t>
            </a:r>
            <a:r>
              <a:rPr lang="en-US" altLang="zh-TW" sz="4400" dirty="0" smtClean="0">
                <a:solidFill>
                  <a:srgbClr val="3D3D3D"/>
                </a:solidFill>
                <a:ea typeface="Helvetica" panose="020B0604020202020204" pitchFamily="34" charset="0"/>
              </a:rPr>
              <a:t> / 91.0%</a:t>
            </a:r>
            <a:endParaRPr lang="en-US" altLang="zh-TW" sz="4400" dirty="0">
              <a:solidFill>
                <a:srgbClr val="3D3D3D"/>
              </a:solidFill>
              <a:ea typeface="Helvetica" panose="020B0604020202020204" pitchFamily="34" charset="0"/>
            </a:endParaRPr>
          </a:p>
          <a:p>
            <a:pPr lvl="1"/>
            <a:r>
              <a:rPr lang="en-US" altLang="zh-TW" sz="4000" dirty="0">
                <a:solidFill>
                  <a:srgbClr val="3D3D3D"/>
                </a:solidFill>
                <a:ea typeface="Helvetica" panose="020B0604020202020204" pitchFamily="34" charset="0"/>
              </a:rPr>
              <a:t>&gt; </a:t>
            </a:r>
            <a:r>
              <a:rPr lang="en-US" altLang="zh-TW" sz="4000" dirty="0" smtClean="0">
                <a:solidFill>
                  <a:srgbClr val="3D3D3D"/>
                </a:solidFill>
                <a:ea typeface="Helvetica" panose="020B0604020202020204" pitchFamily="34" charset="0"/>
              </a:rPr>
              <a:t>20,000,000</a:t>
            </a:r>
            <a:endParaRPr lang="en-US" altLang="zh-TW" sz="4000" dirty="0">
              <a:solidFill>
                <a:srgbClr val="3D3D3D"/>
              </a:solidFill>
              <a:ea typeface="Helvetica" panose="020B0604020202020204" pitchFamily="34" charset="0"/>
            </a:endParaRPr>
          </a:p>
          <a:p>
            <a:r>
              <a:rPr lang="zh-TW" altLang="zh-TW" sz="4400" dirty="0" smtClean="0">
                <a:solidFill>
                  <a:srgbClr val="3D3D3D"/>
                </a:solidFill>
                <a:ea typeface="Helvetica" panose="020B0604020202020204" pitchFamily="34" charset="0"/>
              </a:rPr>
              <a:t>55</a:t>
            </a:r>
            <a:r>
              <a:rPr lang="en-US" altLang="zh-TW" sz="4400" dirty="0" smtClean="0">
                <a:solidFill>
                  <a:srgbClr val="3D3D3D"/>
                </a:solidFill>
                <a:ea typeface="Helvetica" panose="020B0604020202020204" pitchFamily="34" charset="0"/>
              </a:rPr>
              <a:t>+ 19.4%</a:t>
            </a:r>
            <a:endParaRPr lang="en-US" altLang="zh-TW" sz="4400" dirty="0">
              <a:solidFill>
                <a:srgbClr val="3D3D3D"/>
              </a:solidFill>
              <a:ea typeface="Helvetica" panose="020B0604020202020204" pitchFamily="34" charset="0"/>
            </a:endParaRPr>
          </a:p>
          <a:p>
            <a:r>
              <a:rPr lang="en-US" altLang="zh-TW" sz="9600" dirty="0" smtClean="0">
                <a:solidFill>
                  <a:srgbClr val="3D3D3D"/>
                </a:solidFill>
                <a:ea typeface="Helvetica" panose="020B0604020202020204" pitchFamily="34" charset="0"/>
              </a:rPr>
              <a:t>98.9</a:t>
            </a:r>
            <a:r>
              <a:rPr lang="en-US" altLang="zh-TW" sz="9600" dirty="0">
                <a:solidFill>
                  <a:srgbClr val="3D3D3D"/>
                </a:solidFill>
                <a:ea typeface="Helvetica" panose="020B0604020202020204" pitchFamily="34" charset="0"/>
              </a:rPr>
              <a:t>%</a:t>
            </a:r>
            <a:r>
              <a:rPr lang="en-US" altLang="zh-TW" sz="4400" dirty="0">
                <a:solidFill>
                  <a:srgbClr val="3D3D3D"/>
                </a:solidFill>
                <a:ea typeface="Helvetica" panose="020B0604020202020204" pitchFamily="34" charset="0"/>
              </a:rPr>
              <a:t> FB</a:t>
            </a:r>
          </a:p>
          <a:p>
            <a:r>
              <a:rPr lang="en-US" altLang="zh-TW" sz="4400" dirty="0">
                <a:solidFill>
                  <a:srgbClr val="3D3D3D"/>
                </a:solidFill>
                <a:ea typeface="Helvetica" panose="020B0604020202020204" pitchFamily="34" charset="0"/>
              </a:rPr>
              <a:t>38.8% IG</a:t>
            </a:r>
          </a:p>
          <a:p>
            <a:r>
              <a:rPr lang="en-US" altLang="zh-TW" sz="4400" dirty="0">
                <a:solidFill>
                  <a:srgbClr val="3D3D3D"/>
                </a:solidFill>
                <a:ea typeface="Helvetica" panose="020B0604020202020204" pitchFamily="34" charset="0"/>
              </a:rPr>
              <a:t>5.6% Twitter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39" y="3458332"/>
            <a:ext cx="2555626" cy="1916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73" y="5127209"/>
            <a:ext cx="1456588" cy="11846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17" y="2268176"/>
            <a:ext cx="2058822" cy="20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促動原因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價值說理論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自我</a:t>
            </a:r>
            <a:r>
              <a:rPr lang="en-US" altLang="zh-TW" dirty="0"/>
              <a:t>)</a:t>
            </a:r>
            <a:r>
              <a:rPr lang="zh-TW" altLang="en-US" dirty="0"/>
              <a:t>心理價值 娛樂價值 社會價值 實質效益價值</a:t>
            </a:r>
            <a:endParaRPr lang="en-US" altLang="zh-TW" dirty="0"/>
          </a:p>
          <a:p>
            <a:r>
              <a:rPr lang="zh-TW" altLang="en-US" dirty="0"/>
              <a:t>馬斯洛需求理論</a:t>
            </a:r>
            <a:endParaRPr lang="en-US" altLang="zh-TW" dirty="0"/>
          </a:p>
          <a:p>
            <a:pPr lvl="1"/>
            <a:r>
              <a:rPr lang="zh-TW" altLang="en-US" sz="3600" dirty="0"/>
              <a:t>自我實現</a:t>
            </a:r>
            <a:endParaRPr lang="en-US" altLang="zh-TW" sz="3600" dirty="0"/>
          </a:p>
          <a:p>
            <a:pPr lvl="1"/>
            <a:r>
              <a:rPr lang="zh-TW" altLang="en-US" sz="3600" dirty="0"/>
              <a:t>尊重</a:t>
            </a:r>
            <a:endParaRPr lang="en-US" altLang="zh-TW" sz="3600" dirty="0"/>
          </a:p>
          <a:p>
            <a:pPr lvl="1"/>
            <a:r>
              <a:rPr lang="zh-TW" altLang="en-US" sz="3600" dirty="0"/>
              <a:t>社會</a:t>
            </a:r>
            <a:r>
              <a:rPr lang="en-US" altLang="zh-TW" sz="3600" dirty="0"/>
              <a:t>/</a:t>
            </a:r>
            <a:r>
              <a:rPr lang="zh-TW" altLang="en-US" sz="3600" dirty="0"/>
              <a:t>歸屬</a:t>
            </a:r>
            <a:endParaRPr lang="en-US" altLang="zh-TW" sz="3600" dirty="0"/>
          </a:p>
          <a:p>
            <a:pPr lvl="1"/>
            <a:r>
              <a:rPr lang="zh-TW" altLang="en-US" dirty="0"/>
              <a:t>安全</a:t>
            </a:r>
            <a:endParaRPr lang="en-US" altLang="zh-TW" dirty="0"/>
          </a:p>
          <a:p>
            <a:pPr lvl="1"/>
            <a:r>
              <a:rPr lang="zh-TW" altLang="en-US" dirty="0"/>
              <a:t>生理</a:t>
            </a:r>
            <a:r>
              <a:rPr lang="en-US" altLang="zh-TW" dirty="0"/>
              <a:t>/</a:t>
            </a:r>
            <a:r>
              <a:rPr lang="zh-TW" altLang="en-US" dirty="0"/>
              <a:t>生存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17" y="3564598"/>
            <a:ext cx="4870938" cy="25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企業應用策略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產品促銷</a:t>
            </a:r>
            <a:endParaRPr lang="en-US" altLang="zh-TW" dirty="0"/>
          </a:p>
          <a:p>
            <a:r>
              <a:rPr lang="zh-TW" altLang="en-US" dirty="0"/>
              <a:t>顧客服務</a:t>
            </a:r>
            <a:endParaRPr lang="en-US" altLang="zh-TW" dirty="0"/>
          </a:p>
          <a:p>
            <a:r>
              <a:rPr lang="zh-TW" altLang="en-US" dirty="0"/>
              <a:t>意見了解</a:t>
            </a:r>
            <a:endParaRPr lang="en-US" altLang="zh-TW" dirty="0"/>
          </a:p>
          <a:p>
            <a:r>
              <a:rPr lang="zh-TW" altLang="en-US" dirty="0"/>
              <a:t>關係建立</a:t>
            </a:r>
            <a:endParaRPr lang="en-US" altLang="zh-TW" dirty="0"/>
          </a:p>
          <a:p>
            <a:r>
              <a:rPr lang="zh-TW" altLang="en-US" dirty="0"/>
              <a:t>口碑提升</a:t>
            </a:r>
            <a:endParaRPr lang="en-US" altLang="zh-TW" dirty="0"/>
          </a:p>
          <a:p>
            <a:r>
              <a:rPr lang="zh-TW" altLang="en-US" dirty="0"/>
              <a:t>創意獲取</a:t>
            </a:r>
            <a:endParaRPr lang="en-US" altLang="zh-TW" dirty="0"/>
          </a:p>
          <a:p>
            <a:r>
              <a:rPr lang="zh-TW" altLang="en-US" dirty="0"/>
              <a:t>夥伴互動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62" y="1870075"/>
            <a:ext cx="4041041" cy="30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企業應用原則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一致性</a:t>
            </a:r>
            <a:endParaRPr lang="en-US" altLang="zh-TW" dirty="0"/>
          </a:p>
          <a:p>
            <a:r>
              <a:rPr lang="zh-TW" altLang="en-US" dirty="0"/>
              <a:t>聚焦性</a:t>
            </a:r>
            <a:endParaRPr lang="en-US" altLang="zh-TW" dirty="0"/>
          </a:p>
          <a:p>
            <a:r>
              <a:rPr lang="zh-TW" altLang="en-US" dirty="0"/>
              <a:t>品牌特色</a:t>
            </a:r>
            <a:endParaRPr lang="en-US" altLang="zh-TW" dirty="0"/>
          </a:p>
          <a:p>
            <a:r>
              <a:rPr lang="zh-TW" altLang="en-US" dirty="0"/>
              <a:t>豐富性</a:t>
            </a:r>
            <a:endParaRPr lang="en-US" altLang="zh-TW" dirty="0"/>
          </a:p>
          <a:p>
            <a:r>
              <a:rPr lang="zh-TW" altLang="en-US" dirty="0"/>
              <a:t>反應性</a:t>
            </a:r>
            <a:endParaRPr lang="en-US" altLang="zh-TW" dirty="0"/>
          </a:p>
          <a:p>
            <a:r>
              <a:rPr lang="zh-TW" altLang="en-US" dirty="0"/>
              <a:t>廣告少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3055816"/>
            <a:ext cx="5257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社群商務類型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病毒式</a:t>
            </a:r>
            <a:r>
              <a:rPr lang="zh-TW" altLang="en-US" dirty="0" smtClean="0"/>
              <a:t>行銷</a:t>
            </a:r>
            <a:r>
              <a:rPr lang="en-US" altLang="zh-TW" dirty="0" smtClean="0"/>
              <a:t>(</a:t>
            </a:r>
            <a:r>
              <a:rPr lang="zh-TW" altLang="en-US" dirty="0" smtClean="0"/>
              <a:t>口耳相傳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4R</a:t>
            </a:r>
          </a:p>
          <a:p>
            <a:pPr lvl="1"/>
            <a:r>
              <a:rPr lang="zh-TW" altLang="en-US" dirty="0"/>
              <a:t>容易</a:t>
            </a:r>
            <a:r>
              <a:rPr lang="zh-TW" altLang="en-US" dirty="0" smtClean="0"/>
              <a:t>分享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</a:t>
            </a:r>
            <a:r>
              <a:rPr lang="zh-TW" altLang="en-US" dirty="0"/>
              <a:t>紅</a:t>
            </a:r>
            <a:endParaRPr lang="en-US" altLang="zh-TW" dirty="0"/>
          </a:p>
          <a:p>
            <a:r>
              <a:rPr lang="zh-TW" altLang="en-US" dirty="0" smtClean="0"/>
              <a:t>經營網路社群</a:t>
            </a:r>
            <a:endParaRPr lang="en-US" altLang="zh-TW" dirty="0"/>
          </a:p>
          <a:p>
            <a:r>
              <a:rPr lang="zh-TW" altLang="en-US" dirty="0" smtClean="0"/>
              <a:t>社</a:t>
            </a:r>
            <a:r>
              <a:rPr lang="zh-TW" altLang="en-US" dirty="0"/>
              <a:t>群採購</a:t>
            </a:r>
            <a:r>
              <a:rPr lang="en-US" altLang="zh-TW" dirty="0"/>
              <a:t>(</a:t>
            </a:r>
            <a:r>
              <a:rPr lang="zh-TW" altLang="en-US" dirty="0"/>
              <a:t>團購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群眾外</a:t>
            </a:r>
            <a:r>
              <a:rPr lang="zh-TW" altLang="en-US" dirty="0" smtClean="0"/>
              <a:t>包</a:t>
            </a:r>
            <a:endParaRPr lang="en-US" altLang="zh-TW" dirty="0" smtClean="0"/>
          </a:p>
          <a:p>
            <a:r>
              <a:rPr lang="zh-TW" altLang="en-US" dirty="0"/>
              <a:t>共享</a:t>
            </a:r>
            <a:r>
              <a:rPr lang="zh-TW" altLang="en-US" dirty="0" smtClean="0"/>
              <a:t>經濟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354873"/>
            <a:ext cx="44005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312</Words>
  <Application>Microsoft Office PowerPoint</Application>
  <PresentationFormat>寬螢幕</PresentationFormat>
  <Paragraphs>91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Helvetica</vt:lpstr>
      <vt:lpstr>Office 佈景主題</vt:lpstr>
      <vt:lpstr>ch11社群與行動運算</vt:lpstr>
      <vt:lpstr>1.社群運算</vt:lpstr>
      <vt:lpstr>Web 2.0</vt:lpstr>
      <vt:lpstr>Web 2.0 (cont.)</vt:lpstr>
      <vt:lpstr>2019年台灣網路報告 / 台灣網路資訊中心 https://report.twnic.tw/2019/</vt:lpstr>
      <vt:lpstr>促動原因</vt:lpstr>
      <vt:lpstr>企業應用策略</vt:lpstr>
      <vt:lpstr>企業應用原則</vt:lpstr>
      <vt:lpstr>社群商務類型</vt:lpstr>
      <vt:lpstr>2.行動運算</vt:lpstr>
      <vt:lpstr>行動運算基礎</vt:lpstr>
      <vt:lpstr>行動運算特性</vt:lpstr>
      <vt:lpstr>行動運算商務應用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94</cp:revision>
  <dcterms:created xsi:type="dcterms:W3CDTF">2020-09-18T04:29:21Z</dcterms:created>
  <dcterms:modified xsi:type="dcterms:W3CDTF">2021-11-18T03:54:39Z</dcterms:modified>
</cp:coreProperties>
</file>