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00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01" r:id="rId13"/>
    <p:sldId id="311" r:id="rId14"/>
    <p:sldId id="312" r:id="rId15"/>
    <p:sldId id="313" r:id="rId16"/>
    <p:sldId id="29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00"/>
    <a:srgbClr val="FFC000"/>
    <a:srgbClr val="FFFFFF"/>
    <a:srgbClr val="336600"/>
    <a:srgbClr val="006666"/>
    <a:srgbClr val="0000CC"/>
    <a:srgbClr val="99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6D717-2CEA-4D84-8769-BF37A9B4AF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88243E-591A-400C-8CD3-86B1BC1C7144}">
      <dgm:prSet phldrT="[文字]" custT="1"/>
      <dgm:spPr/>
      <dgm:t>
        <a:bodyPr/>
        <a:lstStyle/>
        <a:p>
          <a:r>
            <a:rPr lang="zh-TW" altLang="en-US" sz="1800" dirty="0" smtClean="0"/>
            <a:t>已知需求</a:t>
          </a:r>
          <a:endParaRPr lang="zh-TW" altLang="en-US" sz="1800" dirty="0"/>
        </a:p>
      </dgm:t>
    </dgm:pt>
    <dgm:pt modelId="{130FA813-1952-4BCE-9AF7-4B4CCA0A5427}" type="parTrans" cxnId="{19CA1CB9-C01D-49EE-BC45-5ADEB989BFF3}">
      <dgm:prSet/>
      <dgm:spPr/>
      <dgm:t>
        <a:bodyPr/>
        <a:lstStyle/>
        <a:p>
          <a:endParaRPr lang="zh-TW" altLang="en-US"/>
        </a:p>
      </dgm:t>
    </dgm:pt>
    <dgm:pt modelId="{E22874B8-33DA-45AA-BA1F-C7F33F8684B5}" type="sibTrans" cxnId="{19CA1CB9-C01D-49EE-BC45-5ADEB989BFF3}">
      <dgm:prSet/>
      <dgm:spPr/>
      <dgm:t>
        <a:bodyPr/>
        <a:lstStyle/>
        <a:p>
          <a:endParaRPr lang="zh-TW" altLang="en-US"/>
        </a:p>
      </dgm:t>
    </dgm:pt>
    <dgm:pt modelId="{060BABCB-CC07-4A25-BFDD-5E5BDFDBADB4}">
      <dgm:prSet phldrT="[文字]" custT="1"/>
      <dgm:spPr/>
      <dgm:t>
        <a:bodyPr/>
        <a:lstStyle/>
        <a:p>
          <a:r>
            <a:rPr lang="zh-TW" altLang="en-US" sz="1800" dirty="0" smtClean="0"/>
            <a:t>開發雛形</a:t>
          </a:r>
          <a:endParaRPr lang="zh-TW" altLang="en-US" sz="1800" dirty="0"/>
        </a:p>
      </dgm:t>
    </dgm:pt>
    <dgm:pt modelId="{5951A250-EEDB-48A0-91F4-B6CD2F09E33F}" type="parTrans" cxnId="{58AD4DA3-5C25-43B9-9D2F-39FCBEC5321F}">
      <dgm:prSet/>
      <dgm:spPr/>
      <dgm:t>
        <a:bodyPr/>
        <a:lstStyle/>
        <a:p>
          <a:endParaRPr lang="zh-TW" altLang="en-US"/>
        </a:p>
      </dgm:t>
    </dgm:pt>
    <dgm:pt modelId="{8AAB27EA-5BB8-45B9-9F0D-AAACF28C5050}" type="sibTrans" cxnId="{58AD4DA3-5C25-43B9-9D2F-39FCBEC5321F}">
      <dgm:prSet/>
      <dgm:spPr/>
      <dgm:t>
        <a:bodyPr/>
        <a:lstStyle/>
        <a:p>
          <a:endParaRPr lang="zh-TW" altLang="en-US"/>
        </a:p>
      </dgm:t>
    </dgm:pt>
    <dgm:pt modelId="{E425492A-ED99-4AAE-AD20-F5E1CB13B6C2}">
      <dgm:prSet phldrT="[文字]" custT="1"/>
      <dgm:spPr/>
      <dgm:t>
        <a:bodyPr/>
        <a:lstStyle/>
        <a:p>
          <a:r>
            <a:rPr lang="zh-TW" altLang="en-US" sz="1800" dirty="0" smtClean="0"/>
            <a:t>使用者試用</a:t>
          </a:r>
          <a:endParaRPr lang="zh-TW" altLang="en-US" sz="1800" dirty="0"/>
        </a:p>
      </dgm:t>
    </dgm:pt>
    <dgm:pt modelId="{1C4AFB9E-DE86-4F1B-B34A-05B7F44A3AE6}" type="parTrans" cxnId="{BD0C3AD0-A09B-4A2F-9B11-866848E86FFC}">
      <dgm:prSet/>
      <dgm:spPr/>
      <dgm:t>
        <a:bodyPr/>
        <a:lstStyle/>
        <a:p>
          <a:endParaRPr lang="zh-TW" altLang="en-US"/>
        </a:p>
      </dgm:t>
    </dgm:pt>
    <dgm:pt modelId="{FB3E8BBC-1156-4B9E-9C32-C79339FAA88B}" type="sibTrans" cxnId="{BD0C3AD0-A09B-4A2F-9B11-866848E86FFC}">
      <dgm:prSet/>
      <dgm:spPr/>
      <dgm:t>
        <a:bodyPr/>
        <a:lstStyle/>
        <a:p>
          <a:endParaRPr lang="zh-TW" altLang="en-US"/>
        </a:p>
      </dgm:t>
    </dgm:pt>
    <dgm:pt modelId="{C41DFB03-9CFE-4744-80B0-6CD2CCC7E7F3}">
      <dgm:prSet custT="1"/>
      <dgm:spPr/>
      <dgm:t>
        <a:bodyPr/>
        <a:lstStyle/>
        <a:p>
          <a:r>
            <a:rPr lang="zh-TW" altLang="en-US" sz="1800" dirty="0" smtClean="0"/>
            <a:t>使用者評估</a:t>
          </a:r>
          <a:endParaRPr lang="zh-TW" altLang="en-US" sz="1800" dirty="0"/>
        </a:p>
      </dgm:t>
    </dgm:pt>
    <dgm:pt modelId="{1848342A-AEF0-4B12-95F4-E3A6EEC62101}" type="parTrans" cxnId="{A2019E90-C3CF-4C17-B21F-8B79B39D667E}">
      <dgm:prSet/>
      <dgm:spPr/>
      <dgm:t>
        <a:bodyPr/>
        <a:lstStyle/>
        <a:p>
          <a:endParaRPr lang="zh-TW" altLang="en-US"/>
        </a:p>
      </dgm:t>
    </dgm:pt>
    <dgm:pt modelId="{A9ACEAE8-EF60-42AE-9A78-C6B97F570244}" type="sibTrans" cxnId="{A2019E90-C3CF-4C17-B21F-8B79B39D667E}">
      <dgm:prSet/>
      <dgm:spPr/>
      <dgm:t>
        <a:bodyPr/>
        <a:lstStyle/>
        <a:p>
          <a:endParaRPr lang="zh-TW" altLang="en-US"/>
        </a:p>
      </dgm:t>
    </dgm:pt>
    <dgm:pt modelId="{68A51060-29D1-433D-88BE-E41888201408}">
      <dgm:prSet custT="1"/>
      <dgm:spPr/>
      <dgm:t>
        <a:bodyPr/>
        <a:lstStyle/>
        <a:p>
          <a:r>
            <a:rPr lang="en-US" altLang="zh-TW" sz="1800" dirty="0" smtClean="0"/>
            <a:t>1.</a:t>
          </a:r>
          <a:r>
            <a:rPr lang="zh-TW" altLang="en-US" sz="1800" dirty="0" smtClean="0"/>
            <a:t>放棄系統</a:t>
          </a:r>
          <a:endParaRPr lang="en-US" altLang="zh-TW" sz="1800" dirty="0" smtClean="0"/>
        </a:p>
        <a:p>
          <a:r>
            <a:rPr lang="en-US" altLang="zh-TW" sz="1800" dirty="0" smtClean="0"/>
            <a:t>2.</a:t>
          </a:r>
          <a:r>
            <a:rPr lang="zh-TW" altLang="en-US" sz="1800" dirty="0" smtClean="0"/>
            <a:t>建置系統</a:t>
          </a:r>
          <a:endParaRPr lang="en-US" altLang="zh-TW" sz="1800" dirty="0" smtClean="0"/>
        </a:p>
        <a:p>
          <a:r>
            <a:rPr lang="en-US" altLang="zh-TW" sz="1800" dirty="0" smtClean="0"/>
            <a:t>3.</a:t>
          </a:r>
          <a:r>
            <a:rPr lang="zh-TW" altLang="en-US" sz="1800" dirty="0" smtClean="0"/>
            <a:t>重新規劃</a:t>
          </a:r>
          <a:endParaRPr lang="zh-TW" altLang="en-US" sz="1800" dirty="0"/>
        </a:p>
      </dgm:t>
    </dgm:pt>
    <dgm:pt modelId="{E06BC6AA-39E6-41EE-8A6C-54607CED870D}" type="parTrans" cxnId="{A6A96CDB-74D3-4D1E-8734-D8FE4EDDC724}">
      <dgm:prSet/>
      <dgm:spPr/>
      <dgm:t>
        <a:bodyPr/>
        <a:lstStyle/>
        <a:p>
          <a:endParaRPr lang="zh-TW" altLang="en-US"/>
        </a:p>
      </dgm:t>
    </dgm:pt>
    <dgm:pt modelId="{F69D5F03-3517-4E28-9986-A2ADAB5561A7}" type="sibTrans" cxnId="{A6A96CDB-74D3-4D1E-8734-D8FE4EDDC724}">
      <dgm:prSet/>
      <dgm:spPr/>
      <dgm:t>
        <a:bodyPr/>
        <a:lstStyle/>
        <a:p>
          <a:endParaRPr lang="zh-TW" altLang="en-US"/>
        </a:p>
      </dgm:t>
    </dgm:pt>
    <dgm:pt modelId="{4CE10632-FE51-4CE4-80A6-96FE685DF023}" type="pres">
      <dgm:prSet presAssocID="{B256D717-2CEA-4D84-8769-BF37A9B4AFAD}" presName="Name0" presStyleCnt="0">
        <dgm:presLayoutVars>
          <dgm:dir/>
          <dgm:animLvl val="lvl"/>
          <dgm:resizeHandles val="exact"/>
        </dgm:presLayoutVars>
      </dgm:prSet>
      <dgm:spPr/>
    </dgm:pt>
    <dgm:pt modelId="{1B1FB26C-DE7C-4E3C-8316-AE8CD59FA35F}" type="pres">
      <dgm:prSet presAssocID="{6188243E-591A-400C-8CD3-86B1BC1C7144}" presName="parTxOnly" presStyleLbl="node1" presStyleIdx="0" presStyleCnt="5" custLinFactX="-1786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7921FF-B4DC-4B47-87A4-3BA23BA2CB9E}" type="pres">
      <dgm:prSet presAssocID="{E22874B8-33DA-45AA-BA1F-C7F33F8684B5}" presName="parTxOnlySpace" presStyleCnt="0"/>
      <dgm:spPr/>
    </dgm:pt>
    <dgm:pt modelId="{118B4A84-784B-4CA9-BB9F-57D6441B10D1}" type="pres">
      <dgm:prSet presAssocID="{060BABCB-CC07-4A25-BFDD-5E5BDFDBADB4}" presName="parTxOnly" presStyleLbl="node1" presStyleIdx="1" presStyleCnt="5" custLinFactNeighborX="-53593">
        <dgm:presLayoutVars>
          <dgm:chMax val="0"/>
          <dgm:chPref val="0"/>
          <dgm:bulletEnabled val="1"/>
        </dgm:presLayoutVars>
      </dgm:prSet>
      <dgm:spPr/>
    </dgm:pt>
    <dgm:pt modelId="{24827EE5-AD56-4781-8739-6CDE6CF6A1F6}" type="pres">
      <dgm:prSet presAssocID="{8AAB27EA-5BB8-45B9-9F0D-AAACF28C5050}" presName="parTxOnlySpace" presStyleCnt="0"/>
      <dgm:spPr/>
    </dgm:pt>
    <dgm:pt modelId="{729682CB-246E-4DC9-BE9E-0217C1906BB3}" type="pres">
      <dgm:prSet presAssocID="{E425492A-ED99-4AAE-AD20-F5E1CB13B6C2}" presName="parTxOnly" presStyleLbl="node1" presStyleIdx="2" presStyleCnt="5" custLinFactX="-71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70D7B7-C937-4FF6-A45C-6379196A5EF7}" type="pres">
      <dgm:prSet presAssocID="{FB3E8BBC-1156-4B9E-9C32-C79339FAA88B}" presName="parTxOnlySpace" presStyleCnt="0"/>
      <dgm:spPr/>
    </dgm:pt>
    <dgm:pt modelId="{961E981C-3039-4932-8A2D-A49E1F37DB26}" type="pres">
      <dgm:prSet presAssocID="{C41DFB03-9CFE-4744-80B0-6CD2CCC7E7F3}" presName="parTxOnly" presStyleLbl="node1" presStyleIdx="3" presStyleCnt="5" custLinFactX="-6435" custLinFactNeighborX="-100000" custLinFactNeighborY="893">
        <dgm:presLayoutVars>
          <dgm:chMax val="0"/>
          <dgm:chPref val="0"/>
          <dgm:bulletEnabled val="1"/>
        </dgm:presLayoutVars>
      </dgm:prSet>
      <dgm:spPr/>
    </dgm:pt>
    <dgm:pt modelId="{5144CA8C-1F72-48CF-AF9B-670645F80EFC}" type="pres">
      <dgm:prSet presAssocID="{A9ACEAE8-EF60-42AE-9A78-C6B97F570244}" presName="parTxOnlySpace" presStyleCnt="0"/>
      <dgm:spPr/>
    </dgm:pt>
    <dgm:pt modelId="{48CDDE74-3929-459F-89F4-27683E20A714}" type="pres">
      <dgm:prSet presAssocID="{68A51060-29D1-433D-88BE-E41888201408}" presName="parTxOnly" presStyleLbl="node1" presStyleIdx="4" presStyleCnt="5" custScaleX="62258" custScaleY="110188">
        <dgm:presLayoutVars>
          <dgm:chMax val="0"/>
          <dgm:chPref val="0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BD0C3AD0-A09B-4A2F-9B11-866848E86FFC}" srcId="{B256D717-2CEA-4D84-8769-BF37A9B4AFAD}" destId="{E425492A-ED99-4AAE-AD20-F5E1CB13B6C2}" srcOrd="2" destOrd="0" parTransId="{1C4AFB9E-DE86-4F1B-B34A-05B7F44A3AE6}" sibTransId="{FB3E8BBC-1156-4B9E-9C32-C79339FAA88B}"/>
    <dgm:cxn modelId="{1258E426-830C-46E3-A46B-8503FAB1D809}" type="presOf" srcId="{6188243E-591A-400C-8CD3-86B1BC1C7144}" destId="{1B1FB26C-DE7C-4E3C-8316-AE8CD59FA35F}" srcOrd="0" destOrd="0" presId="urn:microsoft.com/office/officeart/2005/8/layout/chevron1"/>
    <dgm:cxn modelId="{19CA1CB9-C01D-49EE-BC45-5ADEB989BFF3}" srcId="{B256D717-2CEA-4D84-8769-BF37A9B4AFAD}" destId="{6188243E-591A-400C-8CD3-86B1BC1C7144}" srcOrd="0" destOrd="0" parTransId="{130FA813-1952-4BCE-9AF7-4B4CCA0A5427}" sibTransId="{E22874B8-33DA-45AA-BA1F-C7F33F8684B5}"/>
    <dgm:cxn modelId="{43B9C442-54D2-4E8F-AAD7-86E1DFCE732D}" type="presOf" srcId="{E425492A-ED99-4AAE-AD20-F5E1CB13B6C2}" destId="{729682CB-246E-4DC9-BE9E-0217C1906BB3}" srcOrd="0" destOrd="0" presId="urn:microsoft.com/office/officeart/2005/8/layout/chevron1"/>
    <dgm:cxn modelId="{5D0E6E39-FE82-4A5F-86B3-F1F992789EAC}" type="presOf" srcId="{060BABCB-CC07-4A25-BFDD-5E5BDFDBADB4}" destId="{118B4A84-784B-4CA9-BB9F-57D6441B10D1}" srcOrd="0" destOrd="0" presId="urn:microsoft.com/office/officeart/2005/8/layout/chevron1"/>
    <dgm:cxn modelId="{3A2EBC44-F25A-4483-BB4C-D77AE87EB3D1}" type="presOf" srcId="{68A51060-29D1-433D-88BE-E41888201408}" destId="{48CDDE74-3929-459F-89F4-27683E20A714}" srcOrd="0" destOrd="0" presId="urn:microsoft.com/office/officeart/2005/8/layout/chevron1"/>
    <dgm:cxn modelId="{848E3D1B-8F72-4724-918B-1E5B06AA11E3}" type="presOf" srcId="{B256D717-2CEA-4D84-8769-BF37A9B4AFAD}" destId="{4CE10632-FE51-4CE4-80A6-96FE685DF023}" srcOrd="0" destOrd="0" presId="urn:microsoft.com/office/officeart/2005/8/layout/chevron1"/>
    <dgm:cxn modelId="{F401FF2B-B1A3-4F7E-9A5E-9B8B34420463}" type="presOf" srcId="{C41DFB03-9CFE-4744-80B0-6CD2CCC7E7F3}" destId="{961E981C-3039-4932-8A2D-A49E1F37DB26}" srcOrd="0" destOrd="0" presId="urn:microsoft.com/office/officeart/2005/8/layout/chevron1"/>
    <dgm:cxn modelId="{A6A96CDB-74D3-4D1E-8734-D8FE4EDDC724}" srcId="{B256D717-2CEA-4D84-8769-BF37A9B4AFAD}" destId="{68A51060-29D1-433D-88BE-E41888201408}" srcOrd="4" destOrd="0" parTransId="{E06BC6AA-39E6-41EE-8A6C-54607CED870D}" sibTransId="{F69D5F03-3517-4E28-9986-A2ADAB5561A7}"/>
    <dgm:cxn modelId="{58AD4DA3-5C25-43B9-9D2F-39FCBEC5321F}" srcId="{B256D717-2CEA-4D84-8769-BF37A9B4AFAD}" destId="{060BABCB-CC07-4A25-BFDD-5E5BDFDBADB4}" srcOrd="1" destOrd="0" parTransId="{5951A250-EEDB-48A0-91F4-B6CD2F09E33F}" sibTransId="{8AAB27EA-5BB8-45B9-9F0D-AAACF28C5050}"/>
    <dgm:cxn modelId="{A2019E90-C3CF-4C17-B21F-8B79B39D667E}" srcId="{B256D717-2CEA-4D84-8769-BF37A9B4AFAD}" destId="{C41DFB03-9CFE-4744-80B0-6CD2CCC7E7F3}" srcOrd="3" destOrd="0" parTransId="{1848342A-AEF0-4B12-95F4-E3A6EEC62101}" sibTransId="{A9ACEAE8-EF60-42AE-9A78-C6B97F570244}"/>
    <dgm:cxn modelId="{9C7B1875-2BEC-434F-9717-99EC033A1B9D}" type="presParOf" srcId="{4CE10632-FE51-4CE4-80A6-96FE685DF023}" destId="{1B1FB26C-DE7C-4E3C-8316-AE8CD59FA35F}" srcOrd="0" destOrd="0" presId="urn:microsoft.com/office/officeart/2005/8/layout/chevron1"/>
    <dgm:cxn modelId="{07ACD3DC-567E-48A4-B066-C9D9ED38ECCC}" type="presParOf" srcId="{4CE10632-FE51-4CE4-80A6-96FE685DF023}" destId="{CE7921FF-B4DC-4B47-87A4-3BA23BA2CB9E}" srcOrd="1" destOrd="0" presId="urn:microsoft.com/office/officeart/2005/8/layout/chevron1"/>
    <dgm:cxn modelId="{79DD9227-11C6-449E-ADBE-858C7236653C}" type="presParOf" srcId="{4CE10632-FE51-4CE4-80A6-96FE685DF023}" destId="{118B4A84-784B-4CA9-BB9F-57D6441B10D1}" srcOrd="2" destOrd="0" presId="urn:microsoft.com/office/officeart/2005/8/layout/chevron1"/>
    <dgm:cxn modelId="{711FB266-7C9C-4742-BC8C-5F82158C8BD9}" type="presParOf" srcId="{4CE10632-FE51-4CE4-80A6-96FE685DF023}" destId="{24827EE5-AD56-4781-8739-6CDE6CF6A1F6}" srcOrd="3" destOrd="0" presId="urn:microsoft.com/office/officeart/2005/8/layout/chevron1"/>
    <dgm:cxn modelId="{DF53EE26-6ACD-42C0-B5EF-8BDBF4F5AB12}" type="presParOf" srcId="{4CE10632-FE51-4CE4-80A6-96FE685DF023}" destId="{729682CB-246E-4DC9-BE9E-0217C1906BB3}" srcOrd="4" destOrd="0" presId="urn:microsoft.com/office/officeart/2005/8/layout/chevron1"/>
    <dgm:cxn modelId="{F176CB30-5976-4CA8-902F-DF93253D2305}" type="presParOf" srcId="{4CE10632-FE51-4CE4-80A6-96FE685DF023}" destId="{B370D7B7-C937-4FF6-A45C-6379196A5EF7}" srcOrd="5" destOrd="0" presId="urn:microsoft.com/office/officeart/2005/8/layout/chevron1"/>
    <dgm:cxn modelId="{FB0E0C6E-4B9D-441D-93CB-CF035112EFA7}" type="presParOf" srcId="{4CE10632-FE51-4CE4-80A6-96FE685DF023}" destId="{961E981C-3039-4932-8A2D-A49E1F37DB26}" srcOrd="6" destOrd="0" presId="urn:microsoft.com/office/officeart/2005/8/layout/chevron1"/>
    <dgm:cxn modelId="{60B3CB28-408E-43DE-A90E-321836D74A6C}" type="presParOf" srcId="{4CE10632-FE51-4CE4-80A6-96FE685DF023}" destId="{5144CA8C-1F72-48CF-AF9B-670645F80EFC}" srcOrd="7" destOrd="0" presId="urn:microsoft.com/office/officeart/2005/8/layout/chevron1"/>
    <dgm:cxn modelId="{F95D0FA8-7F49-4A9E-A96B-B498AE45DF8F}" type="presParOf" srcId="{4CE10632-FE51-4CE4-80A6-96FE685DF023}" destId="{48CDDE74-3929-459F-89F4-27683E20A7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B26C-DE7C-4E3C-8316-AE8CD59FA35F}">
      <dsp:nvSpPr>
        <dsp:cNvPr id="0" name=""/>
        <dsp:cNvSpPr/>
      </dsp:nvSpPr>
      <dsp:spPr>
        <a:xfrm>
          <a:off x="0" y="1546248"/>
          <a:ext cx="2379912" cy="95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已知需求</a:t>
          </a:r>
          <a:endParaRPr lang="zh-TW" altLang="en-US" sz="1800" kern="1200" dirty="0"/>
        </a:p>
      </dsp:txBody>
      <dsp:txXfrm>
        <a:off x="475982" y="1546248"/>
        <a:ext cx="1427948" cy="951964"/>
      </dsp:txXfrm>
    </dsp:sp>
    <dsp:sp modelId="{118B4A84-784B-4CA9-BB9F-57D6441B10D1}">
      <dsp:nvSpPr>
        <dsp:cNvPr id="0" name=""/>
        <dsp:cNvSpPr/>
      </dsp:nvSpPr>
      <dsp:spPr>
        <a:xfrm>
          <a:off x="2014493" y="1546248"/>
          <a:ext cx="2379912" cy="95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開發雛形</a:t>
          </a:r>
          <a:endParaRPr lang="zh-TW" altLang="en-US" sz="1800" kern="1200" dirty="0"/>
        </a:p>
      </dsp:txBody>
      <dsp:txXfrm>
        <a:off x="2490475" y="1546248"/>
        <a:ext cx="1427948" cy="951964"/>
      </dsp:txXfrm>
    </dsp:sp>
    <dsp:sp modelId="{729682CB-246E-4DC9-BE9E-0217C1906BB3}">
      <dsp:nvSpPr>
        <dsp:cNvPr id="0" name=""/>
        <dsp:cNvSpPr/>
      </dsp:nvSpPr>
      <dsp:spPr>
        <a:xfrm>
          <a:off x="4028882" y="1546248"/>
          <a:ext cx="2379912" cy="95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使用者試用</a:t>
          </a:r>
          <a:endParaRPr lang="zh-TW" altLang="en-US" sz="1800" kern="1200" dirty="0"/>
        </a:p>
      </dsp:txBody>
      <dsp:txXfrm>
        <a:off x="4504864" y="1546248"/>
        <a:ext cx="1427948" cy="951964"/>
      </dsp:txXfrm>
    </dsp:sp>
    <dsp:sp modelId="{961E981C-3039-4932-8A2D-A49E1F37DB26}">
      <dsp:nvSpPr>
        <dsp:cNvPr id="0" name=""/>
        <dsp:cNvSpPr/>
      </dsp:nvSpPr>
      <dsp:spPr>
        <a:xfrm>
          <a:off x="6034743" y="1554749"/>
          <a:ext cx="2379912" cy="951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使用者評估</a:t>
          </a:r>
          <a:endParaRPr lang="zh-TW" altLang="en-US" sz="1800" kern="1200" dirty="0"/>
        </a:p>
      </dsp:txBody>
      <dsp:txXfrm>
        <a:off x="6510725" y="1554749"/>
        <a:ext cx="1427948" cy="951964"/>
      </dsp:txXfrm>
    </dsp:sp>
    <dsp:sp modelId="{48CDDE74-3929-459F-89F4-27683E20A714}">
      <dsp:nvSpPr>
        <dsp:cNvPr id="0" name=""/>
        <dsp:cNvSpPr/>
      </dsp:nvSpPr>
      <dsp:spPr>
        <a:xfrm>
          <a:off x="8567802" y="1497755"/>
          <a:ext cx="1481685" cy="1048950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1.</a:t>
          </a:r>
          <a:r>
            <a:rPr lang="zh-TW" altLang="en-US" sz="1800" kern="1200" dirty="0" smtClean="0"/>
            <a:t>放棄系統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2.</a:t>
          </a:r>
          <a:r>
            <a:rPr lang="zh-TW" altLang="en-US" sz="1800" kern="1200" dirty="0" smtClean="0"/>
            <a:t>建置系統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3.</a:t>
          </a:r>
          <a:r>
            <a:rPr lang="zh-TW" altLang="en-US" sz="1800" kern="1200" dirty="0" smtClean="0"/>
            <a:t>重新規劃</a:t>
          </a:r>
          <a:endParaRPr lang="zh-TW" altLang="en-US" sz="1800" kern="1200" dirty="0"/>
        </a:p>
      </dsp:txBody>
      <dsp:txXfrm>
        <a:off x="8567802" y="1497755"/>
        <a:ext cx="1481685" cy="104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Ch13</a:t>
            </a:r>
            <a:r>
              <a:rPr lang="zh-TW" altLang="en-US" dirty="0" smtClean="0"/>
              <a:t>系統導入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2020/12/7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87" y="3796506"/>
            <a:ext cx="5156689" cy="18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773" y="549276"/>
            <a:ext cx="8757140" cy="1223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dirty="0" smtClean="0"/>
              <a:t>4.</a:t>
            </a:r>
            <a:r>
              <a:rPr lang="zh-TW" altLang="en-US" dirty="0" smtClean="0"/>
              <a:t>系統</a:t>
            </a:r>
            <a:r>
              <a:rPr lang="zh-TW" altLang="en-US" dirty="0"/>
              <a:t>實施</a:t>
            </a:r>
            <a:r>
              <a:rPr lang="zh-TW" altLang="en-US" dirty="0" smtClean="0"/>
              <a:t>與</a:t>
            </a:r>
            <a:r>
              <a:rPr lang="en-US" altLang="zh-TW" dirty="0" smtClean="0"/>
              <a:t>5.</a:t>
            </a:r>
            <a:r>
              <a:rPr lang="zh-TW" altLang="en-US" dirty="0" smtClean="0"/>
              <a:t>系統評鑑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system implementation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</a:t>
            </a:r>
            <a:r>
              <a:rPr lang="en-US" altLang="zh-TW" dirty="0"/>
              <a:t>evaluation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8"/>
            <a:ext cx="8229600" cy="4411662"/>
          </a:xfrm>
        </p:spPr>
        <p:txBody>
          <a:bodyPr/>
          <a:lstStyle/>
          <a:p>
            <a:pPr eaLnBrk="1" hangingPunct="1"/>
            <a:r>
              <a:rPr kumimoji="0" lang="zh-TW" altLang="en-US" dirty="0" smtClean="0"/>
              <a:t>系統實施 </a:t>
            </a:r>
            <a:r>
              <a:rPr kumimoji="0" lang="en-US" altLang="zh-TW" dirty="0" smtClean="0"/>
              <a:t>system implementation</a:t>
            </a:r>
          </a:p>
          <a:p>
            <a:pPr lvl="1" eaLnBrk="1" hangingPunct="1"/>
            <a:r>
              <a:rPr kumimoji="0" lang="zh-TW" altLang="en-US" dirty="0" smtClean="0"/>
              <a:t>訓練 </a:t>
            </a:r>
            <a:r>
              <a:rPr lang="en-US" altLang="zh-TW" dirty="0"/>
              <a:t>T</a:t>
            </a:r>
            <a:r>
              <a:rPr kumimoji="0" lang="en-US" altLang="zh-TW" dirty="0" smtClean="0"/>
              <a:t>raining</a:t>
            </a:r>
            <a:endParaRPr kumimoji="0" lang="en-US" altLang="zh-TW" dirty="0" smtClean="0"/>
          </a:p>
          <a:p>
            <a:pPr lvl="1" eaLnBrk="1" hangingPunct="1"/>
            <a:r>
              <a:rPr kumimoji="0" lang="zh-TW" altLang="en-US" dirty="0" smtClean="0"/>
              <a:t>轉換 </a:t>
            </a:r>
            <a:r>
              <a:rPr lang="en-US" altLang="zh-TW" dirty="0"/>
              <a:t>C</a:t>
            </a:r>
            <a:r>
              <a:rPr kumimoji="0" lang="en-US" altLang="zh-TW" dirty="0" smtClean="0"/>
              <a:t>onversion</a:t>
            </a:r>
            <a:endParaRPr kumimoji="0" lang="en-US" altLang="zh-TW" dirty="0" smtClean="0"/>
          </a:p>
          <a:p>
            <a:pPr lvl="2" eaLnBrk="1" hangingPunct="1"/>
            <a:r>
              <a:rPr kumimoji="0" lang="en-US" altLang="zh-TW" dirty="0" smtClean="0"/>
              <a:t>Direct cutover</a:t>
            </a:r>
          </a:p>
          <a:p>
            <a:pPr lvl="2" eaLnBrk="1" hangingPunct="1"/>
            <a:r>
              <a:rPr kumimoji="0" lang="en-US" altLang="zh-TW" dirty="0" smtClean="0"/>
              <a:t>Parallel strategy</a:t>
            </a:r>
          </a:p>
          <a:p>
            <a:pPr lvl="2" eaLnBrk="1" hangingPunct="1"/>
            <a:r>
              <a:rPr kumimoji="0" lang="en-US" altLang="zh-TW" dirty="0" smtClean="0"/>
              <a:t>Phased strategy</a:t>
            </a:r>
          </a:p>
          <a:p>
            <a:pPr lvl="2" eaLnBrk="1" hangingPunct="1"/>
            <a:r>
              <a:rPr kumimoji="0" lang="en-US" altLang="zh-TW" dirty="0" smtClean="0"/>
              <a:t>Incremental approach</a:t>
            </a:r>
          </a:p>
          <a:p>
            <a:pPr lvl="2" eaLnBrk="1" hangingPunct="1"/>
            <a:r>
              <a:rPr kumimoji="0" lang="en-US" altLang="zh-TW" dirty="0" smtClean="0"/>
              <a:t>Pilot study</a:t>
            </a:r>
          </a:p>
          <a:p>
            <a:pPr eaLnBrk="1" hangingPunct="1"/>
            <a:r>
              <a:rPr kumimoji="0" lang="zh-TW" altLang="en-US" dirty="0" smtClean="0"/>
              <a:t>系統評鑑 </a:t>
            </a:r>
            <a:r>
              <a:rPr kumimoji="0" lang="en-US" altLang="zh-TW" dirty="0" smtClean="0"/>
              <a:t>system evaluation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17" y="2988285"/>
            <a:ext cx="3835646" cy="19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SDLC</a:t>
            </a:r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沒有雛型系統可釐清使用者需求</a:t>
            </a:r>
            <a:endParaRPr lang="en-US" altLang="zh-TW" dirty="0" smtClean="0"/>
          </a:p>
          <a:p>
            <a:r>
              <a:rPr lang="zh-TW" altLang="en-US" dirty="0" smtClean="0"/>
              <a:t>發展時間冗長</a:t>
            </a:r>
            <a:endParaRPr lang="en-US" altLang="zh-TW" dirty="0" smtClean="0"/>
          </a:p>
          <a:p>
            <a:r>
              <a:rPr lang="zh-TW" altLang="en-US" dirty="0"/>
              <a:t>使用者參與程度</a:t>
            </a:r>
            <a:r>
              <a:rPr lang="zh-TW" altLang="en-US" dirty="0" smtClean="0"/>
              <a:t>少</a:t>
            </a:r>
            <a:endParaRPr lang="en-US" altLang="zh-TW" dirty="0" smtClean="0"/>
          </a:p>
          <a:p>
            <a:r>
              <a:rPr lang="zh-TW" altLang="en-US" dirty="0" smtClean="0"/>
              <a:t>錯誤發現太晚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r>
              <a:rPr lang="zh-TW" altLang="en-US" dirty="0"/>
              <a:t>成本太高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71" y="2751993"/>
            <a:ext cx="4062361" cy="28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6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雛型開發法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564330552"/>
              </p:ext>
            </p:extLst>
          </p:nvPr>
        </p:nvGraphicFramePr>
        <p:xfrm>
          <a:off x="984737" y="1855177"/>
          <a:ext cx="10049608" cy="404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弧形箭號 (下彎) 5"/>
          <p:cNvSpPr/>
          <p:nvPr/>
        </p:nvSpPr>
        <p:spPr>
          <a:xfrm flipH="1">
            <a:off x="3925763" y="2600448"/>
            <a:ext cx="4167555" cy="773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51" y="74980"/>
            <a:ext cx="1804255" cy="18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2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雛型開發</a:t>
            </a:r>
            <a:r>
              <a:rPr lang="zh-TW" altLang="en-US" dirty="0" smtClean="0"/>
              <a:t>法缺點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適用時機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不夠嚴謹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文件不完整</a:t>
            </a:r>
            <a:endParaRPr lang="en-US" altLang="zh-TW" dirty="0" smtClean="0"/>
          </a:p>
          <a:p>
            <a:pPr lvl="1"/>
            <a:r>
              <a:rPr lang="zh-TW" altLang="en-US" dirty="0"/>
              <a:t>觀念的</a:t>
            </a:r>
            <a:r>
              <a:rPr lang="zh-TW" altLang="en-US" dirty="0" smtClean="0"/>
              <a:t>抗拒</a:t>
            </a:r>
            <a:endParaRPr lang="en-US" altLang="zh-TW" dirty="0" smtClean="0"/>
          </a:p>
          <a:p>
            <a:r>
              <a:rPr lang="zh-TW" altLang="en-US" dirty="0" smtClean="0"/>
              <a:t>適用時機</a:t>
            </a:r>
            <a:endParaRPr lang="en-US" altLang="zh-TW" dirty="0"/>
          </a:p>
          <a:p>
            <a:pPr lvl="1"/>
            <a:r>
              <a:rPr lang="zh-TW" altLang="en-US" dirty="0" smtClean="0"/>
              <a:t>資訊需求不清楚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51" y="1825625"/>
            <a:ext cx="3903419" cy="20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0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另類雛型開發法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RAD</a:t>
            </a:r>
          </a:p>
          <a:p>
            <a:pPr lvl="1"/>
            <a:r>
              <a:rPr lang="en-US" altLang="zh-TW" dirty="0" smtClean="0"/>
              <a:t>Rapid application development</a:t>
            </a:r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zh-TW" altLang="en-US" dirty="0" smtClean="0"/>
              <a:t>第四代語言或軟體工具</a:t>
            </a:r>
            <a:endParaRPr lang="en-US" altLang="zh-TW" dirty="0" smtClean="0"/>
          </a:p>
          <a:p>
            <a:r>
              <a:rPr lang="en-US" altLang="zh-TW" dirty="0" smtClean="0"/>
              <a:t>CBD</a:t>
            </a:r>
          </a:p>
          <a:p>
            <a:pPr lvl="1"/>
            <a:r>
              <a:rPr lang="en-US" altLang="zh-TW" dirty="0" smtClean="0"/>
              <a:t>Component-based development</a:t>
            </a:r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 SOA / Web 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6" y="2375840"/>
            <a:ext cx="4126463" cy="3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委</a:t>
            </a:r>
            <a:r>
              <a:rPr lang="zh-TW" altLang="en-US" dirty="0" smtClean="0"/>
              <a:t>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提升系統品質</a:t>
            </a:r>
            <a:endParaRPr lang="en-US" altLang="zh-TW" dirty="0" smtClean="0"/>
          </a:p>
          <a:p>
            <a:pPr lvl="1"/>
            <a:r>
              <a:rPr lang="zh-TW" altLang="en-US" dirty="0"/>
              <a:t>解決資源</a:t>
            </a:r>
            <a:r>
              <a:rPr lang="zh-TW" altLang="en-US" dirty="0" smtClean="0"/>
              <a:t>不足問題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產生節約</a:t>
            </a:r>
            <a:r>
              <a:rPr lang="zh-TW" altLang="en-US" dirty="0"/>
              <a:t>意識</a:t>
            </a:r>
            <a:endParaRPr lang="en-US" altLang="zh-TW" dirty="0"/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自主能力問題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彈性應變問題</a:t>
            </a:r>
            <a:endParaRPr lang="en-US" altLang="zh-TW" dirty="0" smtClean="0"/>
          </a:p>
          <a:p>
            <a:pPr lvl="1"/>
            <a:r>
              <a:rPr lang="zh-TW" altLang="en-US" dirty="0"/>
              <a:t>安全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升級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溝通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整合問題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3" y="2373805"/>
            <a:ext cx="3525715" cy="27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4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導入</a:t>
            </a:r>
            <a:r>
              <a:rPr lang="zh-TW" altLang="en-US" dirty="0"/>
              <a:t>的</a:t>
            </a:r>
            <a:r>
              <a:rPr lang="zh-TW" altLang="en-US" dirty="0" smtClean="0"/>
              <a:t>各種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外購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套裝軟體 </a:t>
            </a:r>
            <a:r>
              <a:rPr lang="en-US" altLang="zh-TW" dirty="0" smtClean="0"/>
              <a:t>/ 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付費</a:t>
            </a:r>
            <a:r>
              <a:rPr lang="zh-TW" altLang="en-US" dirty="0" smtClean="0"/>
              <a:t>租用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/>
              <a:t>委</a:t>
            </a:r>
            <a:r>
              <a:rPr lang="zh-TW" altLang="en-US" dirty="0" smtClean="0"/>
              <a:t>外 </a:t>
            </a:r>
            <a:r>
              <a:rPr lang="en-US" altLang="zh-TW" dirty="0" smtClean="0"/>
              <a:t>3</a:t>
            </a:r>
          </a:p>
          <a:p>
            <a:r>
              <a:rPr lang="zh-TW" altLang="en-US" dirty="0"/>
              <a:t>內</a:t>
            </a:r>
            <a:r>
              <a:rPr lang="zh-TW" altLang="en-US" dirty="0" smtClean="0"/>
              <a:t>製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SDLC 4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雛型開發法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zh-TW" altLang="en-US" dirty="0" smtClean="0"/>
              <a:t>使用者自建 </a:t>
            </a:r>
            <a:r>
              <a:rPr lang="en-US" altLang="zh-TW" dirty="0" smtClean="0"/>
              <a:t>6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88" y="1802422"/>
            <a:ext cx="3997570" cy="2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SDLC</a:t>
            </a:r>
            <a:r>
              <a:rPr lang="zh-TW" altLang="en-US" dirty="0" smtClean="0"/>
              <a:t> </a:t>
            </a:r>
            <a:r>
              <a:rPr lang="en-US" altLang="zh-TW" dirty="0" smtClean="0"/>
              <a:t>/ System development 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Waterfall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r>
              <a:rPr lang="zh-TW" altLang="en-US" dirty="0"/>
              <a:t>階段</a:t>
            </a:r>
            <a:r>
              <a:rPr lang="zh-TW" altLang="en-US" dirty="0" smtClean="0"/>
              <a:t>定義分明</a:t>
            </a:r>
            <a:endParaRPr lang="en-US" altLang="zh-TW" dirty="0" smtClean="0"/>
          </a:p>
          <a:p>
            <a:pPr lvl="1"/>
            <a:r>
              <a:rPr lang="zh-TW" altLang="en-US" dirty="0"/>
              <a:t>分析</a:t>
            </a:r>
            <a:r>
              <a:rPr lang="zh-TW" altLang="en-US" dirty="0" smtClean="0"/>
              <a:t>設計發展實施評鑑完整</a:t>
            </a:r>
            <a:endParaRPr lang="en-US" altLang="zh-TW" dirty="0"/>
          </a:p>
          <a:p>
            <a:pPr lvl="1"/>
            <a:r>
              <a:rPr lang="zh-TW" altLang="en-US" dirty="0" smtClean="0"/>
              <a:t>各式文件完整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可靠度穩定性高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41" y="1870075"/>
            <a:ext cx="4718118" cy="31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SDLC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系統分析 </a:t>
            </a:r>
            <a:r>
              <a:rPr lang="en-US" altLang="zh-TW" dirty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系統設計 </a:t>
            </a:r>
            <a:r>
              <a:rPr lang="en-US" altLang="zh-TW" dirty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系統發展 </a:t>
            </a:r>
            <a:r>
              <a:rPr lang="en-US" altLang="zh-TW" dirty="0"/>
              <a:t>system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系統實施 </a:t>
            </a:r>
            <a:r>
              <a:rPr lang="en-US" altLang="zh-TW" dirty="0"/>
              <a:t>system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系統評鑑 </a:t>
            </a:r>
            <a:r>
              <a:rPr lang="en-US" altLang="zh-TW" dirty="0"/>
              <a:t>system </a:t>
            </a:r>
            <a:r>
              <a:rPr lang="en-US" altLang="zh-TW" dirty="0" smtClean="0"/>
              <a:t>evaluation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3" b="11301"/>
          <a:stretch/>
        </p:blipFill>
        <p:spPr>
          <a:xfrm>
            <a:off x="6479931" y="4399192"/>
            <a:ext cx="4528038" cy="16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 </a:t>
            </a:r>
            <a:r>
              <a:rPr kumimoji="0" lang="en-US" altLang="zh-TW" dirty="0" smtClean="0"/>
              <a:t>1.</a:t>
            </a:r>
            <a:r>
              <a:rPr kumimoji="0" lang="zh-TW" altLang="en-US" dirty="0" smtClean="0"/>
              <a:t>系統分析 </a:t>
            </a:r>
            <a:r>
              <a:rPr kumimoji="0" lang="en-US" altLang="zh-TW" dirty="0" smtClean="0"/>
              <a:t>system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TW" altLang="en-US" sz="2800" dirty="0" smtClean="0"/>
              <a:t>需求</a:t>
            </a:r>
            <a:r>
              <a:rPr lang="zh-TW" altLang="en-US" sz="2800" dirty="0"/>
              <a:t>評估 </a:t>
            </a:r>
            <a:r>
              <a:rPr lang="en-US" altLang="zh-TW" sz="2800" dirty="0"/>
              <a:t>evaluation of request</a:t>
            </a:r>
          </a:p>
          <a:p>
            <a:pPr lvl="2"/>
            <a:r>
              <a:rPr lang="zh-TW" altLang="en-US" sz="2400" dirty="0"/>
              <a:t>了解問題與契機</a:t>
            </a:r>
          </a:p>
          <a:p>
            <a:pPr lvl="1" eaLnBrk="1" hangingPunct="1"/>
            <a:r>
              <a:rPr lang="zh-TW" altLang="en-US" sz="2800" dirty="0"/>
              <a:t>可行性分析 </a:t>
            </a:r>
            <a:r>
              <a:rPr lang="en-US" altLang="zh-TW" sz="2800" dirty="0"/>
              <a:t>feasibility</a:t>
            </a:r>
            <a:r>
              <a:rPr lang="zh-TW" altLang="en-US" sz="2800" dirty="0"/>
              <a:t> </a:t>
            </a:r>
            <a:r>
              <a:rPr lang="en-US" altLang="zh-TW" sz="2800" dirty="0"/>
              <a:t>analysis</a:t>
            </a:r>
          </a:p>
          <a:p>
            <a:pPr lvl="2"/>
            <a:r>
              <a:rPr lang="zh-TW" altLang="en-US" sz="2400" dirty="0"/>
              <a:t>要不要做</a:t>
            </a:r>
            <a:r>
              <a:rPr lang="en-US" altLang="zh-TW" sz="2400" dirty="0"/>
              <a:t>/</a:t>
            </a:r>
            <a:r>
              <a:rPr lang="zh-TW" altLang="en-US" sz="2400" dirty="0"/>
              <a:t>能不能做</a:t>
            </a:r>
          </a:p>
          <a:p>
            <a:pPr lvl="3"/>
            <a:r>
              <a:rPr lang="zh-TW" altLang="en-US" sz="2000" dirty="0"/>
              <a:t>財務</a:t>
            </a:r>
            <a:r>
              <a:rPr lang="en-US" altLang="zh-TW" sz="2000" dirty="0"/>
              <a:t>/</a:t>
            </a:r>
            <a:r>
              <a:rPr lang="zh-TW" altLang="en-US" sz="2000" dirty="0"/>
              <a:t>時間可行性</a:t>
            </a:r>
          </a:p>
          <a:p>
            <a:pPr lvl="3"/>
            <a:r>
              <a:rPr lang="zh-TW" altLang="en-US" sz="2000" dirty="0"/>
              <a:t>組織</a:t>
            </a:r>
            <a:r>
              <a:rPr lang="en-US" altLang="zh-TW" sz="2000" dirty="0"/>
              <a:t>/</a:t>
            </a:r>
            <a:r>
              <a:rPr lang="zh-TW" altLang="en-US" sz="2000" dirty="0"/>
              <a:t>人員可行性</a:t>
            </a:r>
          </a:p>
          <a:p>
            <a:pPr lvl="3" eaLnBrk="1" hangingPunct="1"/>
            <a:r>
              <a:rPr lang="zh-TW" altLang="en-US" sz="2000" dirty="0" smtClean="0"/>
              <a:t>技術</a:t>
            </a:r>
            <a:r>
              <a:rPr lang="en-US" altLang="zh-TW" sz="2000" dirty="0"/>
              <a:t>/</a:t>
            </a:r>
            <a:r>
              <a:rPr lang="zh-TW" altLang="en-US" sz="2000" dirty="0"/>
              <a:t>法律可行性</a:t>
            </a:r>
          </a:p>
          <a:p>
            <a:pPr lvl="2" eaLnBrk="1" hangingPunct="1"/>
            <a:r>
              <a:rPr lang="zh-TW" altLang="en-US" sz="2400" dirty="0" smtClean="0"/>
              <a:t>外</a:t>
            </a:r>
            <a:r>
              <a:rPr lang="zh-TW" altLang="en-US" sz="2400" dirty="0"/>
              <a:t>購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V.S. </a:t>
            </a:r>
            <a:r>
              <a:rPr lang="zh-TW" altLang="en-US" sz="2400" dirty="0" smtClean="0">
                <a:solidFill>
                  <a:srgbClr val="FF0000"/>
                </a:solidFill>
              </a:rPr>
              <a:t>內製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6" y="1825625"/>
            <a:ext cx="2813539" cy="19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1.</a:t>
            </a:r>
            <a:r>
              <a:rPr kumimoji="0" lang="zh-TW" altLang="en-US" dirty="0" smtClean="0"/>
              <a:t>系統分析 </a:t>
            </a:r>
            <a:r>
              <a:rPr kumimoji="0" lang="en-US" altLang="zh-TW" dirty="0" smtClean="0"/>
              <a:t>system analysis </a:t>
            </a:r>
            <a:r>
              <a:rPr lang="en-US" altLang="zh-TW" sz="2000" dirty="0"/>
              <a:t>(cont.)</a:t>
            </a:r>
            <a:endParaRPr kumimoji="0" lang="en-US" altLang="zh-TW" sz="2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需求分析 </a:t>
            </a:r>
            <a:r>
              <a:rPr lang="en-US" altLang="zh-TW" dirty="0"/>
              <a:t>analysis of request</a:t>
            </a:r>
          </a:p>
          <a:p>
            <a:pPr lvl="1"/>
            <a:r>
              <a:rPr lang="zh-TW" altLang="en-US" dirty="0"/>
              <a:t>各單位不同</a:t>
            </a:r>
          </a:p>
          <a:p>
            <a:pPr lvl="2"/>
            <a:r>
              <a:rPr lang="en-US" altLang="zh-TW" dirty="0" err="1"/>
              <a:t>i.g</a:t>
            </a:r>
            <a:r>
              <a:rPr lang="en-US" altLang="zh-TW" dirty="0"/>
              <a:t>. </a:t>
            </a:r>
            <a:r>
              <a:rPr lang="zh-TW" altLang="en-US" dirty="0"/>
              <a:t>體育室</a:t>
            </a:r>
            <a:r>
              <a:rPr lang="en-US" altLang="zh-TW" dirty="0"/>
              <a:t>, </a:t>
            </a:r>
            <a:r>
              <a:rPr lang="zh-TW" altLang="en-US" dirty="0"/>
              <a:t>教務處</a:t>
            </a:r>
            <a:r>
              <a:rPr lang="en-US" altLang="zh-TW" dirty="0"/>
              <a:t>, </a:t>
            </a:r>
            <a:r>
              <a:rPr lang="zh-TW" altLang="en-US" dirty="0"/>
              <a:t>學務處</a:t>
            </a:r>
            <a:r>
              <a:rPr lang="en-US" altLang="zh-TW" dirty="0"/>
              <a:t>, </a:t>
            </a:r>
            <a:r>
              <a:rPr lang="zh-TW" altLang="en-US" dirty="0" smtClean="0"/>
              <a:t>總務處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系統</a:t>
            </a:r>
            <a:r>
              <a:rPr lang="zh-TW" altLang="en-US" dirty="0"/>
              <a:t>定義 </a:t>
            </a:r>
            <a:r>
              <a:rPr lang="en-US" altLang="zh-TW" dirty="0"/>
              <a:t>system definition</a:t>
            </a:r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zh-TW" altLang="en-US" dirty="0"/>
              <a:t>主題</a:t>
            </a:r>
            <a:r>
              <a:rPr lang="en-US" altLang="zh-TW" dirty="0"/>
              <a:t>, </a:t>
            </a:r>
            <a:r>
              <a:rPr lang="zh-TW" altLang="en-US" dirty="0"/>
              <a:t>範圍</a:t>
            </a:r>
            <a:r>
              <a:rPr lang="en-US" altLang="zh-TW" dirty="0"/>
              <a:t>(</a:t>
            </a:r>
            <a:r>
              <a:rPr lang="zh-TW" altLang="en-US" dirty="0"/>
              <a:t>功能</a:t>
            </a:r>
            <a:r>
              <a:rPr lang="en-US" altLang="zh-TW" dirty="0"/>
              <a:t>), </a:t>
            </a:r>
            <a:r>
              <a:rPr lang="zh-TW" altLang="en-US" dirty="0"/>
              <a:t>使用者</a:t>
            </a:r>
            <a:r>
              <a:rPr lang="en-US" altLang="zh-TW" dirty="0"/>
              <a:t>(</a:t>
            </a:r>
            <a:r>
              <a:rPr lang="zh-TW" altLang="en-US" dirty="0"/>
              <a:t>權限</a:t>
            </a:r>
            <a:r>
              <a:rPr lang="en-US" altLang="zh-TW" dirty="0"/>
              <a:t>), </a:t>
            </a:r>
            <a:r>
              <a:rPr lang="zh-TW" altLang="en-US" dirty="0" smtClean="0"/>
              <a:t>效益</a:t>
            </a:r>
            <a:r>
              <a:rPr lang="zh-TW" altLang="en-US" dirty="0"/>
              <a:t>或效率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使用率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其它</a:t>
            </a:r>
            <a:endParaRPr lang="zh-TW" altLang="en-US" dirty="0"/>
          </a:p>
          <a:p>
            <a:pPr eaLnBrk="1" hangingPunct="1"/>
            <a:r>
              <a:rPr lang="zh-TW" altLang="en-US" dirty="0"/>
              <a:t>細部分析 </a:t>
            </a:r>
            <a:r>
              <a:rPr lang="en-US" altLang="zh-TW" dirty="0"/>
              <a:t>detailed analysis</a:t>
            </a:r>
          </a:p>
          <a:p>
            <a:pPr lvl="1" eaLnBrk="1" hangingPunct="1"/>
            <a:r>
              <a:rPr lang="zh-TW" altLang="en-US" dirty="0"/>
              <a:t>結構化分析</a:t>
            </a:r>
          </a:p>
          <a:p>
            <a:pPr lvl="2" eaLnBrk="1" hangingPunct="1"/>
            <a:r>
              <a:rPr lang="en-US" altLang="zh-TW" dirty="0" smtClean="0"/>
              <a:t>DFD / Data flow diagram</a:t>
            </a:r>
            <a:endParaRPr lang="en-US" altLang="zh-TW" dirty="0"/>
          </a:p>
          <a:p>
            <a:pPr lvl="2"/>
            <a:r>
              <a:rPr lang="en-US" altLang="zh-TW" dirty="0"/>
              <a:t>ER </a:t>
            </a:r>
            <a:r>
              <a:rPr lang="en-US" altLang="zh-TW" dirty="0" smtClean="0"/>
              <a:t>model &amp; </a:t>
            </a:r>
            <a:r>
              <a:rPr lang="zh-TW" altLang="en-US" dirty="0" smtClean="0"/>
              <a:t>正規化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53" y="4316251"/>
            <a:ext cx="2813539" cy="19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2.</a:t>
            </a:r>
            <a:r>
              <a:rPr kumimoji="0" lang="zh-TW" altLang="en-US" dirty="0" smtClean="0"/>
              <a:t>系統設計 </a:t>
            </a:r>
            <a:r>
              <a:rPr kumimoji="0" lang="en-US" altLang="zh-TW" dirty="0" smtClean="0"/>
              <a:t>system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輸入設計 </a:t>
            </a:r>
            <a:r>
              <a:rPr kumimoji="0" lang="en-US" altLang="zh-TW" dirty="0" smtClean="0"/>
              <a:t>input design</a:t>
            </a:r>
            <a:endParaRPr lang="en-US" altLang="zh-TW" sz="2000" dirty="0">
              <a:solidFill>
                <a:srgbClr val="FF3300"/>
              </a:solidFill>
            </a:endParaRPr>
          </a:p>
          <a:p>
            <a:pPr eaLnBrk="1" hangingPunct="1"/>
            <a:r>
              <a:rPr kumimoji="0" lang="zh-TW" altLang="en-US" dirty="0" smtClean="0"/>
              <a:t>輸出設計 </a:t>
            </a:r>
            <a:r>
              <a:rPr kumimoji="0" lang="en-US" altLang="zh-TW" dirty="0" smtClean="0"/>
              <a:t>output design</a:t>
            </a:r>
          </a:p>
          <a:p>
            <a:pPr eaLnBrk="1" hangingPunct="1"/>
            <a:r>
              <a:rPr kumimoji="0" lang="zh-TW" altLang="en-US" dirty="0" smtClean="0"/>
              <a:t>資料庫設計 </a:t>
            </a:r>
            <a:r>
              <a:rPr kumimoji="0" lang="en-US" altLang="zh-TW" dirty="0" smtClean="0"/>
              <a:t>database design</a:t>
            </a:r>
          </a:p>
          <a:p>
            <a:pPr eaLnBrk="1" hangingPunct="1"/>
            <a:r>
              <a:rPr kumimoji="0" lang="zh-TW" altLang="en-US" dirty="0" smtClean="0"/>
              <a:t>處理</a:t>
            </a:r>
            <a:r>
              <a:rPr kumimoji="0" lang="zh-TW" altLang="en-US" dirty="0" smtClean="0"/>
              <a:t>設計 </a:t>
            </a:r>
            <a:r>
              <a:rPr kumimoji="0" lang="en-US" altLang="zh-TW" dirty="0" smtClean="0"/>
              <a:t>process design</a:t>
            </a:r>
          </a:p>
          <a:p>
            <a:pPr lvl="1" eaLnBrk="1" hangingPunct="1"/>
            <a:r>
              <a:rPr kumimoji="0" lang="zh-TW" altLang="en-US" dirty="0" smtClean="0"/>
              <a:t>系統流程圖 </a:t>
            </a:r>
            <a:r>
              <a:rPr kumimoji="0" lang="en-US" altLang="zh-TW" dirty="0" smtClean="0"/>
              <a:t>system flowchart</a:t>
            </a:r>
          </a:p>
          <a:p>
            <a:pPr eaLnBrk="1" hangingPunct="1"/>
            <a:r>
              <a:rPr kumimoji="0" lang="zh-TW" altLang="en-US" dirty="0" smtClean="0"/>
              <a:t>控制設計 </a:t>
            </a:r>
            <a:r>
              <a:rPr kumimoji="0" lang="en-US" altLang="zh-TW" dirty="0" smtClean="0"/>
              <a:t>control design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55" y="2576146"/>
            <a:ext cx="3743570" cy="21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3.</a:t>
            </a:r>
            <a:r>
              <a:rPr kumimoji="0" lang="zh-TW" altLang="en-US" dirty="0" smtClean="0"/>
              <a:t>系統</a:t>
            </a:r>
            <a:r>
              <a:rPr kumimoji="0" lang="zh-TW" altLang="en-US" dirty="0" smtClean="0"/>
              <a:t>發展 </a:t>
            </a:r>
            <a:r>
              <a:rPr kumimoji="0" lang="en-US" altLang="zh-TW" dirty="0" smtClean="0"/>
              <a:t>system development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程式規範 </a:t>
            </a:r>
            <a:r>
              <a:rPr kumimoji="0" lang="en-US" altLang="zh-TW" dirty="0" smtClean="0"/>
              <a:t>program specification</a:t>
            </a:r>
          </a:p>
          <a:p>
            <a:pPr lvl="1" eaLnBrk="1" hangingPunct="1"/>
            <a:r>
              <a:rPr kumimoji="0" lang="en-US" altLang="zh-TW" dirty="0" err="1" smtClean="0"/>
              <a:t>i.g</a:t>
            </a:r>
            <a:r>
              <a:rPr kumimoji="0" lang="en-US" altLang="zh-TW" dirty="0" smtClean="0"/>
              <a:t>. </a:t>
            </a:r>
            <a:r>
              <a:rPr kumimoji="0" lang="zh-TW" altLang="en-US" dirty="0" smtClean="0"/>
              <a:t>變數</a:t>
            </a:r>
            <a:r>
              <a:rPr kumimoji="0" lang="zh-TW" altLang="en-US" dirty="0" smtClean="0"/>
              <a:t>命名</a:t>
            </a:r>
            <a:r>
              <a:rPr kumimoji="0" lang="en-US" altLang="zh-TW" dirty="0" smtClean="0"/>
              <a:t>, </a:t>
            </a:r>
            <a:r>
              <a:rPr kumimoji="0" lang="zh-TW" altLang="en-US" dirty="0" smtClean="0"/>
              <a:t>縮</a:t>
            </a:r>
            <a:r>
              <a:rPr kumimoji="0" lang="zh-TW" altLang="en-US" dirty="0" smtClean="0"/>
              <a:t>排</a:t>
            </a:r>
            <a:r>
              <a:rPr kumimoji="0" lang="zh-TW" altLang="en-US" dirty="0" smtClean="0"/>
              <a:t>格式</a:t>
            </a:r>
            <a:r>
              <a:rPr kumimoji="0" lang="en-US" altLang="zh-TW" dirty="0" smtClean="0"/>
              <a:t>, </a:t>
            </a:r>
            <a:r>
              <a:rPr kumimoji="0" lang="zh-TW" altLang="en-US" dirty="0" smtClean="0"/>
              <a:t>程式</a:t>
            </a:r>
            <a:r>
              <a:rPr kumimoji="0" lang="zh-TW" altLang="en-US" dirty="0" smtClean="0"/>
              <a:t>註解</a:t>
            </a:r>
            <a:r>
              <a:rPr kumimoji="0" lang="en-US" altLang="zh-TW" dirty="0" smtClean="0"/>
              <a:t>, </a:t>
            </a:r>
            <a:r>
              <a:rPr kumimoji="0" lang="zh-TW" altLang="en-US" dirty="0" smtClean="0"/>
              <a:t>溝通協定</a:t>
            </a:r>
          </a:p>
          <a:p>
            <a:pPr eaLnBrk="1" hangingPunct="1"/>
            <a:r>
              <a:rPr kumimoji="0" lang="zh-TW" altLang="en-US" dirty="0" smtClean="0"/>
              <a:t>程式設計 </a:t>
            </a:r>
            <a:r>
              <a:rPr kumimoji="0" lang="en-US" altLang="zh-TW" dirty="0" smtClean="0"/>
              <a:t>programming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42" y="3854450"/>
            <a:ext cx="5905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3.</a:t>
            </a:r>
            <a:r>
              <a:rPr kumimoji="0" lang="zh-TW" altLang="en-US" dirty="0" smtClean="0"/>
              <a:t>系統</a:t>
            </a:r>
            <a:r>
              <a:rPr kumimoji="0" lang="zh-TW" altLang="en-US" dirty="0" smtClean="0"/>
              <a:t>發展 </a:t>
            </a:r>
            <a:r>
              <a:rPr kumimoji="0" lang="en-US" altLang="zh-TW" dirty="0" smtClean="0"/>
              <a:t>system development</a:t>
            </a:r>
            <a:r>
              <a:rPr kumimoji="0"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sz="2000" dirty="0"/>
              <a:t>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Testing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Syntax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Logical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Semantic error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/>
              <a:t>測試 </a:t>
            </a:r>
            <a:r>
              <a:rPr lang="en-US" altLang="zh-TW" dirty="0"/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單位測試 </a:t>
            </a:r>
            <a:r>
              <a:rPr lang="en-US" altLang="zh-TW" dirty="0"/>
              <a:t>Unit testing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系統測試 </a:t>
            </a:r>
            <a:r>
              <a:rPr lang="en-US" altLang="zh-TW" dirty="0"/>
              <a:t>System testing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接受測試 </a:t>
            </a:r>
            <a:r>
              <a:rPr lang="en-US" altLang="zh-TW" dirty="0"/>
              <a:t>Acceptance testing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/>
              <a:t>文件 </a:t>
            </a:r>
            <a:r>
              <a:rPr lang="en-US" altLang="zh-TW" dirty="0"/>
              <a:t>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User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33393" y="2521622"/>
            <a:ext cx="3810000" cy="29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472</Words>
  <Application>Microsoft Office PowerPoint</Application>
  <PresentationFormat>寬螢幕</PresentationFormat>
  <Paragraphs>127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Ch13系統導入</vt:lpstr>
      <vt:lpstr>系統導入的各種方式</vt:lpstr>
      <vt:lpstr>SDLC / System development life cycle</vt:lpstr>
      <vt:lpstr>SDLC步驟</vt:lpstr>
      <vt:lpstr> 1.系統分析 system analysis</vt:lpstr>
      <vt:lpstr>1.系統分析 system analysis (cont.)</vt:lpstr>
      <vt:lpstr>2.系統設計 system design</vt:lpstr>
      <vt:lpstr>3.系統發展 system development</vt:lpstr>
      <vt:lpstr>3.系統發展 system development (cont.)</vt:lpstr>
      <vt:lpstr>4.系統實施與5.系統評鑑 system implementation &amp; evaluation</vt:lpstr>
      <vt:lpstr>SDLC缺點</vt:lpstr>
      <vt:lpstr>雛型開發法</vt:lpstr>
      <vt:lpstr>雛型開發法缺點 / 適用時機</vt:lpstr>
      <vt:lpstr>另類雛型開發法</vt:lpstr>
      <vt:lpstr>委外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96</cp:revision>
  <dcterms:created xsi:type="dcterms:W3CDTF">2020-09-18T04:29:21Z</dcterms:created>
  <dcterms:modified xsi:type="dcterms:W3CDTF">2020-12-07T08:26:02Z</dcterms:modified>
</cp:coreProperties>
</file>