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57" r:id="rId5"/>
    <p:sldId id="258" r:id="rId6"/>
    <p:sldId id="260" r:id="rId7"/>
    <p:sldId id="261" r:id="rId8"/>
    <p:sldId id="259" r:id="rId9"/>
    <p:sldId id="262" r:id="rId10"/>
    <p:sldId id="265" r:id="rId11"/>
    <p:sldId id="266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6B3-E6CD-4CAA-A11B-C0CE3B39DE32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36A-15CF-4F4C-84D6-FC1595565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9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F0D-D6D5-4BB7-83B5-9842CAC9D100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934D-0113-4963-8D63-02CDA5C11586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C8C-EB8D-4BEB-A194-41E7ABF38EB1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BA4-7B87-4DC3-819C-AF2CCFF9081C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E4FE-548A-422B-9B29-48466B2E9A10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01-3FE9-4F9B-B087-59B823A5B154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720-DA67-4932-BCD8-9ED61F3DA9A7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173-F449-4C2F-AB63-254F69771DA0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FC3-E5C0-4888-A046-02DFCAECDE4E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1E8-B3BB-4F41-845A-F702ACD24E9B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0838-49D5-4130-AB77-663469AB96D7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1DC-9A81-47A5-B83F-0B8358EB4C04}" type="datetime1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Ch1 IM</a:t>
            </a:r>
            <a:r>
              <a:rPr lang="zh-TW" altLang="en-US" dirty="0" smtClean="0"/>
              <a:t>概</a:t>
            </a:r>
            <a:r>
              <a:rPr lang="zh-TW" altLang="en-US" dirty="0"/>
              <a:t>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施大偉</a:t>
            </a:r>
            <a:endParaRPr lang="en-US" altLang="zh-TW" dirty="0" smtClean="0"/>
          </a:p>
          <a:p>
            <a:pPr algn="l"/>
            <a:fld id="{CC0D2F75-7D13-42CB-A57E-56106EF3076B}" type="datetime1">
              <a:rPr lang="zh-TW" altLang="zh-TW"/>
              <a:pPr algn="l"/>
              <a:t>2020/10/21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70" y="2577975"/>
            <a:ext cx="4760214" cy="26798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ICT </a:t>
            </a:r>
            <a:r>
              <a:rPr lang="zh-TW" altLang="en-US" dirty="0" smtClean="0"/>
              <a:t>演化 </a:t>
            </a:r>
            <a:r>
              <a:rPr lang="en-US" altLang="zh-TW" dirty="0" smtClean="0"/>
              <a:t>Moore’s law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9600" dirty="0" smtClean="0"/>
              <a:t>18</a:t>
            </a:r>
            <a:r>
              <a:rPr lang="en-US" altLang="zh-TW" dirty="0" smtClean="0"/>
              <a:t>/2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52116"/>
            <a:ext cx="5204424" cy="333603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1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ICT </a:t>
            </a:r>
            <a:r>
              <a:rPr lang="zh-TW" altLang="en-US" dirty="0" smtClean="0"/>
              <a:t>演化 </a:t>
            </a:r>
            <a:r>
              <a:rPr lang="en-US" altLang="zh-TW" dirty="0" smtClean="0"/>
              <a:t>Gilder’s law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9600" dirty="0" smtClean="0"/>
              <a:t>12</a:t>
            </a:r>
            <a:r>
              <a:rPr lang="en-US" altLang="zh-TW" dirty="0" smtClean="0"/>
              <a:t>/3</a:t>
            </a:r>
          </a:p>
          <a:p>
            <a:r>
              <a:rPr lang="en-US" altLang="zh-TW" dirty="0" smtClean="0"/>
              <a:t>2G 3G 4G 5G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75" y="2377440"/>
            <a:ext cx="5823590" cy="388144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zh-TW" altLang="en-US" dirty="0" smtClean="0"/>
              <a:t>人工智慧</a:t>
            </a:r>
            <a:r>
              <a:rPr lang="en-US" altLang="zh-TW" dirty="0"/>
              <a:t> </a:t>
            </a:r>
            <a:r>
              <a:rPr lang="en-US" altLang="zh-TW" dirty="0" smtClean="0"/>
              <a:t>Artificial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intelligence</a:t>
            </a:r>
          </a:p>
          <a:p>
            <a:r>
              <a:rPr lang="en-US" altLang="zh-TW" dirty="0" smtClean="0"/>
              <a:t>B </a:t>
            </a:r>
            <a:r>
              <a:rPr lang="zh-TW" altLang="en-US" dirty="0" smtClean="0"/>
              <a:t>大數據 </a:t>
            </a:r>
            <a:r>
              <a:rPr lang="en-US" altLang="zh-TW" dirty="0"/>
              <a:t>B</a:t>
            </a:r>
            <a:r>
              <a:rPr lang="en-US" altLang="zh-TW" dirty="0" smtClean="0"/>
              <a:t>ig data</a:t>
            </a:r>
          </a:p>
          <a:p>
            <a:pPr lvl="1"/>
            <a:r>
              <a:rPr lang="en-US" altLang="zh-TW" dirty="0" smtClean="0"/>
              <a:t>bit byte / </a:t>
            </a:r>
            <a:r>
              <a:rPr lang="en-US" altLang="zh-TW" sz="9600" dirty="0" smtClean="0"/>
              <a:t>K M G </a:t>
            </a:r>
            <a:r>
              <a:rPr lang="en-US" altLang="zh-TW" sz="9600" smtClean="0"/>
              <a:t>T </a:t>
            </a:r>
            <a:r>
              <a:rPr lang="en-US" altLang="zh-TW" sz="9600" smtClean="0"/>
              <a:t>P E</a:t>
            </a:r>
            <a:endParaRPr lang="en-US" altLang="zh-TW" sz="9600" dirty="0" smtClean="0"/>
          </a:p>
          <a:p>
            <a:r>
              <a:rPr lang="en-US" altLang="zh-TW" dirty="0" smtClean="0"/>
              <a:t>I </a:t>
            </a:r>
            <a:r>
              <a:rPr lang="zh-TW" altLang="en-US" dirty="0" smtClean="0"/>
              <a:t>物聯網 </a:t>
            </a:r>
            <a:r>
              <a:rPr lang="en-US" altLang="zh-TW" dirty="0" smtClean="0"/>
              <a:t>IOT/Internet of thing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TW" dirty="0" smtClean="0"/>
              <a:t>C</a:t>
            </a:r>
            <a:r>
              <a:rPr lang="en-US" altLang="zh-TW" dirty="0"/>
              <a:t> </a:t>
            </a:r>
            <a:r>
              <a:rPr lang="zh-TW" altLang="en-US" dirty="0" smtClean="0"/>
              <a:t>雲端運算 </a:t>
            </a:r>
            <a:r>
              <a:rPr lang="en-US" altLang="zh-TW" dirty="0"/>
              <a:t>C</a:t>
            </a:r>
            <a:r>
              <a:rPr lang="en-US" altLang="zh-TW" dirty="0" smtClean="0"/>
              <a:t>loud computing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828" y="4144901"/>
            <a:ext cx="3185745" cy="212175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65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導入</a:t>
            </a:r>
            <a:r>
              <a:rPr lang="en-US" altLang="zh-TW" dirty="0" smtClean="0"/>
              <a:t> ICT/IS </a:t>
            </a:r>
            <a:r>
              <a:rPr lang="zh-TW" altLang="en-US" dirty="0" smtClean="0"/>
              <a:t>考慮因素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技術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高階</a:t>
            </a:r>
            <a:r>
              <a:rPr lang="en-US" altLang="zh-TW" dirty="0" smtClean="0"/>
              <a:t>)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r>
              <a:rPr lang="zh-TW" altLang="en-US" dirty="0" smtClean="0"/>
              <a:t>組織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專案</a:t>
            </a:r>
            <a:endParaRPr lang="en-US" altLang="zh-TW" dirty="0" smtClean="0"/>
          </a:p>
          <a:p>
            <a:r>
              <a:rPr lang="zh-TW" altLang="en-US" dirty="0" smtClean="0"/>
              <a:t>資訊部門</a:t>
            </a:r>
            <a:endParaRPr lang="en-US" altLang="zh-TW" dirty="0" smtClean="0"/>
          </a:p>
          <a:p>
            <a:r>
              <a:rPr lang="zh-TW" altLang="en-US" dirty="0" smtClean="0"/>
              <a:t>工作流程</a:t>
            </a:r>
            <a:endParaRPr lang="en-US" altLang="zh-TW" dirty="0" smtClean="0"/>
          </a:p>
          <a:p>
            <a:r>
              <a:rPr lang="zh-TW" altLang="en-US" dirty="0" smtClean="0"/>
              <a:t>使用者</a:t>
            </a:r>
            <a:endParaRPr lang="en-US" altLang="zh-TW" dirty="0" smtClean="0"/>
          </a:p>
          <a:p>
            <a:r>
              <a:rPr lang="zh-TW" altLang="en-US" dirty="0" smtClean="0"/>
              <a:t>外部</a:t>
            </a:r>
            <a:r>
              <a:rPr lang="zh-TW" altLang="en-US" dirty="0"/>
              <a:t>環境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0" y="1825625"/>
            <a:ext cx="6508242" cy="433882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6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本投影片所有插圖均來自古狗搜尋公開網路資源 為非供商業目的之教學投影片版面使用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資訊技術</a:t>
            </a:r>
            <a:r>
              <a:rPr lang="en-US" altLang="zh-TW" dirty="0"/>
              <a:t>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管理</a:t>
            </a:r>
            <a:r>
              <a:rPr lang="en-US" altLang="zh-TW"/>
              <a:t> </a:t>
            </a:r>
            <a:r>
              <a:rPr lang="en-US" altLang="zh-TW" smtClean="0"/>
              <a:t>=&gt; </a:t>
            </a:r>
            <a:r>
              <a:rPr lang="zh-TW" altLang="en-US" dirty="0" smtClean="0"/>
              <a:t>企業目標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690688"/>
            <a:ext cx="3934968" cy="393496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效率 </a:t>
            </a:r>
            <a:r>
              <a:rPr lang="en-US" altLang="zh-TW" dirty="0" smtClean="0"/>
              <a:t>efficiency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</a:p>
          <a:p>
            <a:r>
              <a:rPr lang="zh-TW" altLang="en-US" dirty="0" smtClean="0"/>
              <a:t>效</a:t>
            </a:r>
            <a:r>
              <a:rPr lang="zh-TW" altLang="en-US" dirty="0"/>
              <a:t>能</a:t>
            </a:r>
            <a:r>
              <a:rPr lang="zh-TW" altLang="en-US" dirty="0" smtClean="0"/>
              <a:t> </a:t>
            </a:r>
            <a:r>
              <a:rPr lang="en-US" altLang="zh-TW" dirty="0" smtClean="0"/>
              <a:t>effectiveness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</a:p>
          <a:p>
            <a:r>
              <a:rPr lang="zh-TW" altLang="en-US" dirty="0" smtClean="0"/>
              <a:t>效益 </a:t>
            </a:r>
            <a:r>
              <a:rPr lang="en-US" altLang="zh-TW" dirty="0" smtClean="0"/>
              <a:t>benefit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68" y="1825625"/>
            <a:ext cx="4940808" cy="329184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外部環境</a:t>
            </a:r>
            <a:endParaRPr lang="en-US" altLang="zh-TW" dirty="0" smtClean="0"/>
          </a:p>
          <a:p>
            <a:r>
              <a:rPr lang="zh-TW" altLang="en-US" dirty="0" smtClean="0"/>
              <a:t>內部環境</a:t>
            </a:r>
            <a:endParaRPr lang="en-US" altLang="zh-TW" dirty="0" smtClean="0"/>
          </a:p>
          <a:p>
            <a:r>
              <a:rPr lang="zh-TW" altLang="en-US" dirty="0" smtClean="0"/>
              <a:t>資訊技術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其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它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相關議題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(ex.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安全 倫理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28" y="1825625"/>
            <a:ext cx="3782568" cy="251919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2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外部環境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大環境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所有產業都面臨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  <a:p>
            <a:pPr lvl="1"/>
            <a:r>
              <a:rPr lang="en-US" altLang="zh-TW" dirty="0" smtClean="0"/>
              <a:t>T</a:t>
            </a:r>
          </a:p>
          <a:p>
            <a:pPr lvl="1"/>
            <a:r>
              <a:rPr lang="en-US" altLang="zh-TW" dirty="0" smtClean="0"/>
              <a:t>E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r>
              <a:rPr lang="zh-TW" altLang="en-US" dirty="0" smtClean="0"/>
              <a:t>小環境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個別產業或企業面臨</a:t>
            </a:r>
            <a:r>
              <a:rPr lang="en-US" altLang="zh-TW" dirty="0" smtClean="0"/>
              <a:t>) Michael Porter </a:t>
            </a:r>
            <a:r>
              <a:rPr lang="zh-TW" altLang="en-US" dirty="0" smtClean="0"/>
              <a:t>五力競爭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上游</a:t>
            </a:r>
            <a:r>
              <a:rPr lang="en-US" altLang="zh-TW" dirty="0" smtClean="0"/>
              <a:t>/</a:t>
            </a:r>
            <a:r>
              <a:rPr lang="zh-TW" altLang="en-US" dirty="0" smtClean="0"/>
              <a:t>供應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下游</a:t>
            </a:r>
            <a:r>
              <a:rPr lang="en-US" altLang="zh-TW" dirty="0" smtClean="0"/>
              <a:t>/</a:t>
            </a:r>
            <a:r>
              <a:rPr lang="zh-TW" altLang="en-US" dirty="0" smtClean="0"/>
              <a:t>需求</a:t>
            </a:r>
            <a:r>
              <a:rPr lang="en-US" altLang="zh-TW" dirty="0" smtClean="0"/>
              <a:t>/</a:t>
            </a:r>
            <a:r>
              <a:rPr lang="zh-TW" altLang="en-US" dirty="0" smtClean="0"/>
              <a:t>買方</a:t>
            </a:r>
            <a:r>
              <a:rPr lang="en-US" altLang="zh-TW" dirty="0"/>
              <a:t>(</a:t>
            </a:r>
            <a:r>
              <a:rPr lang="zh-TW" altLang="en-US" dirty="0" smtClean="0"/>
              <a:t>消費者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現存競爭者</a:t>
            </a:r>
            <a:endParaRPr lang="en-US" altLang="zh-TW" dirty="0" smtClean="0"/>
          </a:p>
          <a:p>
            <a:pPr lvl="1"/>
            <a:r>
              <a:rPr lang="zh-TW" altLang="en-US" dirty="0"/>
              <a:t>潛</a:t>
            </a:r>
            <a:r>
              <a:rPr lang="zh-TW" altLang="en-US" dirty="0" smtClean="0"/>
              <a:t>在競爭者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替代</a:t>
            </a:r>
            <a:r>
              <a:rPr lang="zh-TW" altLang="en-US" dirty="0"/>
              <a:t>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82" y="701802"/>
            <a:ext cx="4440145" cy="215112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內部環境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組織 </a:t>
            </a:r>
            <a:r>
              <a:rPr lang="en-US" altLang="zh-TW" dirty="0" smtClean="0"/>
              <a:t>Levitt 1958</a:t>
            </a:r>
            <a:r>
              <a:rPr lang="zh-TW" altLang="en-US" dirty="0" smtClean="0"/>
              <a:t> 鑽石模式 四個構</a:t>
            </a:r>
            <a:r>
              <a:rPr lang="zh-TW" altLang="en-US" dirty="0"/>
              <a:t>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對外關係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對內關係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工作</a:t>
            </a:r>
            <a:r>
              <a:rPr lang="en-US" altLang="zh-TW" dirty="0" smtClean="0"/>
              <a:t>(task)</a:t>
            </a:r>
          </a:p>
          <a:p>
            <a:pPr lvl="2"/>
            <a:r>
              <a:rPr lang="zh-TW" altLang="en-US" dirty="0" smtClean="0"/>
              <a:t>流程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專案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資訊技術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50" y="1398269"/>
            <a:ext cx="3338894" cy="393570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內部環境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策略 </a:t>
            </a:r>
            <a:r>
              <a:rPr lang="en-US" altLang="zh-TW" dirty="0"/>
              <a:t>Michael Porter </a:t>
            </a:r>
            <a:r>
              <a:rPr lang="zh-TW" altLang="en-US" dirty="0" smtClean="0"/>
              <a:t>一</a:t>
            </a:r>
            <a:r>
              <a:rPr lang="zh-TW" altLang="en-US" dirty="0"/>
              <a:t>般性</a:t>
            </a:r>
            <a:r>
              <a:rPr lang="zh-TW" altLang="en-US" dirty="0" smtClean="0"/>
              <a:t>競爭策略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成本領導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差異化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集中策略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成本領導的集中策略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差異化的集中</a:t>
            </a:r>
            <a:r>
              <a:rPr lang="zh-TW" altLang="en-US" dirty="0"/>
              <a:t>策略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50" y="1398269"/>
            <a:ext cx="3338894" cy="393570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4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資訊技術 </a:t>
            </a:r>
            <a:r>
              <a:rPr lang="en-US" altLang="zh-TW" dirty="0" smtClean="0"/>
              <a:t>ICT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平台</a:t>
            </a:r>
            <a:endParaRPr lang="en-US" altLang="zh-TW" dirty="0" smtClean="0"/>
          </a:p>
          <a:p>
            <a:r>
              <a:rPr lang="zh-TW" altLang="en-US" dirty="0" smtClean="0"/>
              <a:t>系統分類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TPS MIS DSS ESS</a:t>
            </a:r>
          </a:p>
          <a:p>
            <a:r>
              <a:rPr lang="zh-TW" altLang="en-US" dirty="0" smtClean="0"/>
              <a:t>系統典範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EC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</a:t>
            </a:r>
          </a:p>
          <a:p>
            <a:pPr lvl="1"/>
            <a:r>
              <a:rPr lang="en-US" altLang="zh-TW" dirty="0" smtClean="0"/>
              <a:t>SC MC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ERP SCM CRM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KM</a:t>
            </a:r>
          </a:p>
          <a:p>
            <a:r>
              <a:rPr lang="zh-TW" altLang="en-US" dirty="0" smtClean="0"/>
              <a:t>系統導</a:t>
            </a:r>
            <a:r>
              <a:rPr lang="zh-TW" altLang="en-US" dirty="0"/>
              <a:t>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81" y="1825625"/>
            <a:ext cx="3406331" cy="340633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70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ICT </a:t>
            </a:r>
            <a:r>
              <a:rPr lang="zh-TW" altLang="en-US" dirty="0" smtClean="0"/>
              <a:t>演化 </a:t>
            </a:r>
            <a:r>
              <a:rPr lang="en-US" altLang="zh-TW" dirty="0" smtClean="0"/>
              <a:t>Bell’s law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9600" dirty="0" smtClean="0"/>
              <a:t>10</a:t>
            </a:r>
          </a:p>
          <a:p>
            <a:r>
              <a:rPr lang="en-US" altLang="zh-TW" dirty="0" smtClean="0"/>
              <a:t>1960 </a:t>
            </a:r>
            <a:r>
              <a:rPr lang="zh-TW" altLang="en-US" dirty="0" smtClean="0"/>
              <a:t>主機 </a:t>
            </a:r>
            <a:r>
              <a:rPr lang="en-US" altLang="zh-TW" dirty="0" smtClean="0"/>
              <a:t>mainframe</a:t>
            </a:r>
          </a:p>
          <a:p>
            <a:r>
              <a:rPr lang="en-US" altLang="zh-TW" dirty="0" smtClean="0"/>
              <a:t>1970 </a:t>
            </a:r>
            <a:r>
              <a:rPr lang="zh-TW" altLang="en-US" dirty="0" smtClean="0"/>
              <a:t>迷你電腦 </a:t>
            </a:r>
            <a:r>
              <a:rPr lang="en-US" altLang="zh-TW" dirty="0" smtClean="0"/>
              <a:t>mini computer</a:t>
            </a:r>
          </a:p>
          <a:p>
            <a:r>
              <a:rPr lang="en-US" altLang="zh-TW" dirty="0" smtClean="0"/>
              <a:t>1980 PC/micro computer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1983 </a:t>
            </a:r>
            <a:r>
              <a:rPr lang="zh-TW" altLang="en-US" dirty="0" smtClean="0"/>
              <a:t>主從式架構 </a:t>
            </a:r>
            <a:r>
              <a:rPr lang="en-US" altLang="zh-TW" dirty="0" smtClean="0"/>
              <a:t>client-server</a:t>
            </a:r>
          </a:p>
          <a:p>
            <a:r>
              <a:rPr lang="en-US" altLang="zh-TW" dirty="0" smtClean="0"/>
              <a:t>1992 Internet</a:t>
            </a:r>
          </a:p>
          <a:p>
            <a:r>
              <a:rPr lang="en-US" altLang="zh-TW" dirty="0" smtClean="0"/>
              <a:t>2000 EC EB</a:t>
            </a:r>
          </a:p>
          <a:p>
            <a:r>
              <a:rPr lang="en-US" altLang="zh-TW" dirty="0" smtClean="0"/>
              <a:t>2010 SC MC</a:t>
            </a:r>
          </a:p>
          <a:p>
            <a:r>
              <a:rPr lang="en-US" altLang="zh-TW" dirty="0" smtClean="0"/>
              <a:t>2020 ABIC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8" y="1149206"/>
            <a:ext cx="5184648" cy="208034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3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291</Words>
  <Application>Microsoft Office PowerPoint</Application>
  <PresentationFormat>寬螢幕</PresentationFormat>
  <Paragraphs>97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Ch1 IM概論</vt:lpstr>
      <vt:lpstr>IM定義?</vt:lpstr>
      <vt:lpstr>管理什麼?</vt:lpstr>
      <vt:lpstr>IM架構</vt:lpstr>
      <vt:lpstr>外部環境</vt:lpstr>
      <vt:lpstr>內部環境</vt:lpstr>
      <vt:lpstr>內部環境(cont.)</vt:lpstr>
      <vt:lpstr>資訊技術 ICT</vt:lpstr>
      <vt:lpstr>ICT 演化 Bell’s law</vt:lpstr>
      <vt:lpstr>ICT 演化 Moore’s law</vt:lpstr>
      <vt:lpstr>ICT 演化 Gilder’s law</vt:lpstr>
      <vt:lpstr>ABIC</vt:lpstr>
      <vt:lpstr>導入 ICT/IS 考慮因素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IM概念</dc:title>
  <dc:creator>Windows 使用者</dc:creator>
  <cp:lastModifiedBy>Windows 使用者</cp:lastModifiedBy>
  <cp:revision>22</cp:revision>
  <dcterms:created xsi:type="dcterms:W3CDTF">2020-09-18T04:29:21Z</dcterms:created>
  <dcterms:modified xsi:type="dcterms:W3CDTF">2020-10-21T07:20:39Z</dcterms:modified>
</cp:coreProperties>
</file>