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8.jfif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7" r:id="rId3"/>
    <p:sldId id="271" r:id="rId4"/>
    <p:sldId id="270" r:id="rId5"/>
    <p:sldId id="272" r:id="rId6"/>
    <p:sldId id="273" r:id="rId7"/>
    <p:sldId id="274" r:id="rId8"/>
    <p:sldId id="281" r:id="rId9"/>
    <p:sldId id="282" r:id="rId10"/>
    <p:sldId id="275" r:id="rId11"/>
    <p:sldId id="280" r:id="rId12"/>
    <p:sldId id="276" r:id="rId13"/>
    <p:sldId id="278" r:id="rId14"/>
    <p:sldId id="277" r:id="rId15"/>
    <p:sldId id="279" r:id="rId16"/>
    <p:sldId id="288" r:id="rId17"/>
    <p:sldId id="283" r:id="rId18"/>
    <p:sldId id="284" r:id="rId19"/>
    <p:sldId id="285" r:id="rId20"/>
    <p:sldId id="286" r:id="rId21"/>
    <p:sldId id="287" r:id="rId22"/>
    <p:sldId id="269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53AFC-4257-4F00-8D33-5ABBBBE471B4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95BF036-717D-44D4-8A6B-596B0BB12939}">
      <dgm:prSet phldrT="[文字]"/>
      <dgm:spPr/>
      <dgm:t>
        <a:bodyPr/>
        <a:lstStyle/>
        <a:p>
          <a:r>
            <a:rPr lang="en-US" altLang="zh-TW" dirty="0" smtClean="0"/>
            <a:t>UDDI</a:t>
          </a:r>
          <a:endParaRPr lang="zh-TW" altLang="en-US" dirty="0"/>
        </a:p>
      </dgm:t>
    </dgm:pt>
    <dgm:pt modelId="{3C34EF36-6BFD-413F-A4B5-7706330E5896}" type="parTrans" cxnId="{C2FD6A4A-C83F-4008-9B73-B613B656CD9F}">
      <dgm:prSet/>
      <dgm:spPr/>
      <dgm:t>
        <a:bodyPr/>
        <a:lstStyle/>
        <a:p>
          <a:endParaRPr lang="zh-TW" altLang="en-US"/>
        </a:p>
      </dgm:t>
    </dgm:pt>
    <dgm:pt modelId="{240B8D3E-2345-4214-9987-6BB12AD128F0}" type="sibTrans" cxnId="{C2FD6A4A-C83F-4008-9B73-B613B656CD9F}">
      <dgm:prSet/>
      <dgm:spPr/>
      <dgm:t>
        <a:bodyPr/>
        <a:lstStyle/>
        <a:p>
          <a:endParaRPr lang="zh-TW" altLang="en-US"/>
        </a:p>
      </dgm:t>
    </dgm:pt>
    <dgm:pt modelId="{983B8CB5-9173-44C6-8170-3126D38D064E}">
      <dgm:prSet phldrT="[文字]"/>
      <dgm:spPr/>
      <dgm:t>
        <a:bodyPr/>
        <a:lstStyle/>
        <a:p>
          <a:r>
            <a:rPr lang="en-US" altLang="zh-TW" dirty="0" smtClean="0"/>
            <a:t>provider</a:t>
          </a:r>
          <a:endParaRPr lang="zh-TW" altLang="en-US" dirty="0"/>
        </a:p>
      </dgm:t>
    </dgm:pt>
    <dgm:pt modelId="{8DA4AC9B-B2B6-492F-AA13-378C1574F52D}" type="parTrans" cxnId="{49FCFBBA-6FF1-4DD6-A361-D7AF028BFC4B}">
      <dgm:prSet/>
      <dgm:spPr/>
      <dgm:t>
        <a:bodyPr/>
        <a:lstStyle/>
        <a:p>
          <a:endParaRPr lang="zh-TW" altLang="en-US"/>
        </a:p>
      </dgm:t>
    </dgm:pt>
    <dgm:pt modelId="{751A5EB9-F395-42E8-862E-9E3A521F161A}" type="sibTrans" cxnId="{49FCFBBA-6FF1-4DD6-A361-D7AF028BFC4B}">
      <dgm:prSet/>
      <dgm:spPr/>
      <dgm:t>
        <a:bodyPr/>
        <a:lstStyle/>
        <a:p>
          <a:endParaRPr lang="zh-TW" altLang="en-US"/>
        </a:p>
      </dgm:t>
    </dgm:pt>
    <dgm:pt modelId="{D85ECB68-D774-41A9-BF8D-CDA60D2267F8}">
      <dgm:prSet phldrT="[文字]"/>
      <dgm:spPr/>
      <dgm:t>
        <a:bodyPr/>
        <a:lstStyle/>
        <a:p>
          <a:r>
            <a:rPr lang="en-US" altLang="zh-TW" dirty="0" smtClean="0"/>
            <a:t>user</a:t>
          </a:r>
          <a:endParaRPr lang="zh-TW" altLang="en-US" dirty="0"/>
        </a:p>
      </dgm:t>
    </dgm:pt>
    <dgm:pt modelId="{953988F9-768C-4417-B02E-398185ADB753}" type="parTrans" cxnId="{7479677E-4540-4308-8777-D8054E9339BC}">
      <dgm:prSet/>
      <dgm:spPr/>
      <dgm:t>
        <a:bodyPr/>
        <a:lstStyle/>
        <a:p>
          <a:endParaRPr lang="zh-TW" altLang="en-US"/>
        </a:p>
      </dgm:t>
    </dgm:pt>
    <dgm:pt modelId="{739D3034-EA67-409A-92DF-74CD92D42664}" type="sibTrans" cxnId="{7479677E-4540-4308-8777-D8054E9339BC}">
      <dgm:prSet/>
      <dgm:spPr/>
      <dgm:t>
        <a:bodyPr/>
        <a:lstStyle/>
        <a:p>
          <a:endParaRPr lang="zh-TW" altLang="en-US"/>
        </a:p>
      </dgm:t>
    </dgm:pt>
    <dgm:pt modelId="{666C11A6-ADCD-49B3-B489-588FA8DD3238}" type="pres">
      <dgm:prSet presAssocID="{81353AFC-4257-4F00-8D33-5ABBBBE471B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52ED39E-C246-40ED-8BAD-3F526DA8ED20}" type="pres">
      <dgm:prSet presAssocID="{195BF036-717D-44D4-8A6B-596B0BB1293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BBA0808-6D5F-4C09-9FC7-25B6EB893FA1}" type="pres">
      <dgm:prSet presAssocID="{240B8D3E-2345-4214-9987-6BB12AD128F0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5FF2368A-51DA-48F9-8F8F-C4198DEA3FCD}" type="pres">
      <dgm:prSet presAssocID="{240B8D3E-2345-4214-9987-6BB12AD128F0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4B424E6B-6872-4BB2-B8B3-4C8DAAA0B656}" type="pres">
      <dgm:prSet presAssocID="{983B8CB5-9173-44C6-8170-3126D38D064E}" presName="node" presStyleLbl="node1" presStyleIdx="1" presStyleCnt="3" custRadScaleRad="130115" custRadScaleInc="-1480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EE7CB7-EC6E-484F-AAD9-3BBE46BCCA7A}" type="pres">
      <dgm:prSet presAssocID="{751A5EB9-F395-42E8-862E-9E3A521F161A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48E969CA-7829-49AC-86E0-CD4EE92BBEF6}" type="pres">
      <dgm:prSet presAssocID="{751A5EB9-F395-42E8-862E-9E3A521F161A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BC08349C-B889-4801-B809-392A0DF44A47}" type="pres">
      <dgm:prSet presAssocID="{D85ECB68-D774-41A9-BF8D-CDA60D2267F8}" presName="node" presStyleLbl="node1" presStyleIdx="2" presStyleCnt="3" custRadScaleRad="127171" custRadScaleInc="1394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1E1673C-9723-4E81-90C8-6E75150C42DD}" type="pres">
      <dgm:prSet presAssocID="{739D3034-EA67-409A-92DF-74CD92D42664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8285A0CD-B5B2-4704-8FB6-B9F17DB42872}" type="pres">
      <dgm:prSet presAssocID="{739D3034-EA67-409A-92DF-74CD92D42664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</dgm:ptLst>
  <dgm:cxnLst>
    <dgm:cxn modelId="{162BBC82-703D-408E-A438-0EFD9FB25888}" type="presOf" srcId="{81353AFC-4257-4F00-8D33-5ABBBBE471B4}" destId="{666C11A6-ADCD-49B3-B489-588FA8DD3238}" srcOrd="0" destOrd="0" presId="urn:microsoft.com/office/officeart/2005/8/layout/cycle7"/>
    <dgm:cxn modelId="{C2FD6A4A-C83F-4008-9B73-B613B656CD9F}" srcId="{81353AFC-4257-4F00-8D33-5ABBBBE471B4}" destId="{195BF036-717D-44D4-8A6B-596B0BB12939}" srcOrd="0" destOrd="0" parTransId="{3C34EF36-6BFD-413F-A4B5-7706330E5896}" sibTransId="{240B8D3E-2345-4214-9987-6BB12AD128F0}"/>
    <dgm:cxn modelId="{3CD8E123-13D6-44D5-B73C-C322E5451C2C}" type="presOf" srcId="{751A5EB9-F395-42E8-862E-9E3A521F161A}" destId="{48E969CA-7829-49AC-86E0-CD4EE92BBEF6}" srcOrd="1" destOrd="0" presId="urn:microsoft.com/office/officeart/2005/8/layout/cycle7"/>
    <dgm:cxn modelId="{B096BDAD-963F-4E24-80B7-DBBE04C0C5E8}" type="presOf" srcId="{D85ECB68-D774-41A9-BF8D-CDA60D2267F8}" destId="{BC08349C-B889-4801-B809-392A0DF44A47}" srcOrd="0" destOrd="0" presId="urn:microsoft.com/office/officeart/2005/8/layout/cycle7"/>
    <dgm:cxn modelId="{AF274FDA-2823-491F-9BD7-670E08B8B649}" type="presOf" srcId="{240B8D3E-2345-4214-9987-6BB12AD128F0}" destId="{9BBA0808-6D5F-4C09-9FC7-25B6EB893FA1}" srcOrd="0" destOrd="0" presId="urn:microsoft.com/office/officeart/2005/8/layout/cycle7"/>
    <dgm:cxn modelId="{49FCFBBA-6FF1-4DD6-A361-D7AF028BFC4B}" srcId="{81353AFC-4257-4F00-8D33-5ABBBBE471B4}" destId="{983B8CB5-9173-44C6-8170-3126D38D064E}" srcOrd="1" destOrd="0" parTransId="{8DA4AC9B-B2B6-492F-AA13-378C1574F52D}" sibTransId="{751A5EB9-F395-42E8-862E-9E3A521F161A}"/>
    <dgm:cxn modelId="{1C131F11-5A97-4CF4-AD69-4AAAEBD6D55A}" type="presOf" srcId="{739D3034-EA67-409A-92DF-74CD92D42664}" destId="{31E1673C-9723-4E81-90C8-6E75150C42DD}" srcOrd="0" destOrd="0" presId="urn:microsoft.com/office/officeart/2005/8/layout/cycle7"/>
    <dgm:cxn modelId="{833B46CF-5AF0-46E7-B6CE-B5D009D97AFB}" type="presOf" srcId="{983B8CB5-9173-44C6-8170-3126D38D064E}" destId="{4B424E6B-6872-4BB2-B8B3-4C8DAAA0B656}" srcOrd="0" destOrd="0" presId="urn:microsoft.com/office/officeart/2005/8/layout/cycle7"/>
    <dgm:cxn modelId="{049C4EC3-25B9-4092-A330-5CABC27E8598}" type="presOf" srcId="{195BF036-717D-44D4-8A6B-596B0BB12939}" destId="{C52ED39E-C246-40ED-8BAD-3F526DA8ED20}" srcOrd="0" destOrd="0" presId="urn:microsoft.com/office/officeart/2005/8/layout/cycle7"/>
    <dgm:cxn modelId="{5CA66E9A-79B7-4223-9A63-C5F765F5F621}" type="presOf" srcId="{739D3034-EA67-409A-92DF-74CD92D42664}" destId="{8285A0CD-B5B2-4704-8FB6-B9F17DB42872}" srcOrd="1" destOrd="0" presId="urn:microsoft.com/office/officeart/2005/8/layout/cycle7"/>
    <dgm:cxn modelId="{6C155CE1-F041-47C5-89D8-0E7C5B16AC85}" type="presOf" srcId="{240B8D3E-2345-4214-9987-6BB12AD128F0}" destId="{5FF2368A-51DA-48F9-8F8F-C4198DEA3FCD}" srcOrd="1" destOrd="0" presId="urn:microsoft.com/office/officeart/2005/8/layout/cycle7"/>
    <dgm:cxn modelId="{7479677E-4540-4308-8777-D8054E9339BC}" srcId="{81353AFC-4257-4F00-8D33-5ABBBBE471B4}" destId="{D85ECB68-D774-41A9-BF8D-CDA60D2267F8}" srcOrd="2" destOrd="0" parTransId="{953988F9-768C-4417-B02E-398185ADB753}" sibTransId="{739D3034-EA67-409A-92DF-74CD92D42664}"/>
    <dgm:cxn modelId="{E2594729-5924-49A2-A298-C19F7137B99E}" type="presOf" srcId="{751A5EB9-F395-42E8-862E-9E3A521F161A}" destId="{EDEE7CB7-EC6E-484F-AAD9-3BBE46BCCA7A}" srcOrd="0" destOrd="0" presId="urn:microsoft.com/office/officeart/2005/8/layout/cycle7"/>
    <dgm:cxn modelId="{36B1515C-E7F0-46BA-9054-839A5C708084}" type="presParOf" srcId="{666C11A6-ADCD-49B3-B489-588FA8DD3238}" destId="{C52ED39E-C246-40ED-8BAD-3F526DA8ED20}" srcOrd="0" destOrd="0" presId="urn:microsoft.com/office/officeart/2005/8/layout/cycle7"/>
    <dgm:cxn modelId="{35728EB8-A516-4883-8252-AC61154BC1F8}" type="presParOf" srcId="{666C11A6-ADCD-49B3-B489-588FA8DD3238}" destId="{9BBA0808-6D5F-4C09-9FC7-25B6EB893FA1}" srcOrd="1" destOrd="0" presId="urn:microsoft.com/office/officeart/2005/8/layout/cycle7"/>
    <dgm:cxn modelId="{31BAD6E2-5CFD-49F2-BFC3-D736A7ED0DE6}" type="presParOf" srcId="{9BBA0808-6D5F-4C09-9FC7-25B6EB893FA1}" destId="{5FF2368A-51DA-48F9-8F8F-C4198DEA3FCD}" srcOrd="0" destOrd="0" presId="urn:microsoft.com/office/officeart/2005/8/layout/cycle7"/>
    <dgm:cxn modelId="{51E97C64-E1D7-40EA-9A92-B5FE46FDCE7F}" type="presParOf" srcId="{666C11A6-ADCD-49B3-B489-588FA8DD3238}" destId="{4B424E6B-6872-4BB2-B8B3-4C8DAAA0B656}" srcOrd="2" destOrd="0" presId="urn:microsoft.com/office/officeart/2005/8/layout/cycle7"/>
    <dgm:cxn modelId="{AEDCDB35-4F45-4C79-A9B2-8D605FC15AFC}" type="presParOf" srcId="{666C11A6-ADCD-49B3-B489-588FA8DD3238}" destId="{EDEE7CB7-EC6E-484F-AAD9-3BBE46BCCA7A}" srcOrd="3" destOrd="0" presId="urn:microsoft.com/office/officeart/2005/8/layout/cycle7"/>
    <dgm:cxn modelId="{1663F33C-1444-4F95-85A5-50FC67766403}" type="presParOf" srcId="{EDEE7CB7-EC6E-484F-AAD9-3BBE46BCCA7A}" destId="{48E969CA-7829-49AC-86E0-CD4EE92BBEF6}" srcOrd="0" destOrd="0" presId="urn:microsoft.com/office/officeart/2005/8/layout/cycle7"/>
    <dgm:cxn modelId="{C0262A24-C233-4DCE-9237-DE1D13E836B9}" type="presParOf" srcId="{666C11A6-ADCD-49B3-B489-588FA8DD3238}" destId="{BC08349C-B889-4801-B809-392A0DF44A47}" srcOrd="4" destOrd="0" presId="urn:microsoft.com/office/officeart/2005/8/layout/cycle7"/>
    <dgm:cxn modelId="{43F89F00-0DA2-483E-8229-F8C3A2EDA689}" type="presParOf" srcId="{666C11A6-ADCD-49B3-B489-588FA8DD3238}" destId="{31E1673C-9723-4E81-90C8-6E75150C42DD}" srcOrd="5" destOrd="0" presId="urn:microsoft.com/office/officeart/2005/8/layout/cycle7"/>
    <dgm:cxn modelId="{B2C199B0-161E-4BAD-BB96-E8238F2ADCC5}" type="presParOf" srcId="{31E1673C-9723-4E81-90C8-6E75150C42DD}" destId="{8285A0CD-B5B2-4704-8FB6-B9F17DB4287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ED39E-C246-40ED-8BAD-3F526DA8ED20}">
      <dsp:nvSpPr>
        <dsp:cNvPr id="0" name=""/>
        <dsp:cNvSpPr/>
      </dsp:nvSpPr>
      <dsp:spPr>
        <a:xfrm>
          <a:off x="2090283" y="455"/>
          <a:ext cx="1214392" cy="607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UDDI</a:t>
          </a:r>
          <a:endParaRPr lang="zh-TW" altLang="en-US" sz="2300" kern="1200" dirty="0"/>
        </a:p>
      </dsp:txBody>
      <dsp:txXfrm>
        <a:off x="2108067" y="18239"/>
        <a:ext cx="1178824" cy="571628"/>
      </dsp:txXfrm>
    </dsp:sp>
    <dsp:sp modelId="{9BBA0808-6D5F-4C09-9FC7-25B6EB893FA1}">
      <dsp:nvSpPr>
        <dsp:cNvPr id="0" name=""/>
        <dsp:cNvSpPr/>
      </dsp:nvSpPr>
      <dsp:spPr>
        <a:xfrm rot="3025827">
          <a:off x="2838851" y="1047468"/>
          <a:ext cx="1121560" cy="21251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2902606" y="1089972"/>
        <a:ext cx="994050" cy="127510"/>
      </dsp:txXfrm>
    </dsp:sp>
    <dsp:sp modelId="{4B424E6B-6872-4BB2-B8B3-4C8DAAA0B656}">
      <dsp:nvSpPr>
        <dsp:cNvPr id="0" name=""/>
        <dsp:cNvSpPr/>
      </dsp:nvSpPr>
      <dsp:spPr>
        <a:xfrm>
          <a:off x="3494586" y="1699803"/>
          <a:ext cx="1214392" cy="607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provider</a:t>
          </a:r>
          <a:endParaRPr lang="zh-TW" altLang="en-US" sz="2300" kern="1200" dirty="0"/>
        </a:p>
      </dsp:txBody>
      <dsp:txXfrm>
        <a:off x="3512370" y="1717587"/>
        <a:ext cx="1178824" cy="571628"/>
      </dsp:txXfrm>
    </dsp:sp>
    <dsp:sp modelId="{EDEE7CB7-EC6E-484F-AAD9-3BBE46BCCA7A}">
      <dsp:nvSpPr>
        <dsp:cNvPr id="0" name=""/>
        <dsp:cNvSpPr/>
      </dsp:nvSpPr>
      <dsp:spPr>
        <a:xfrm rot="10800005">
          <a:off x="2154987" y="1897140"/>
          <a:ext cx="1121560" cy="21251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 rot="10800000">
        <a:off x="2218742" y="1939644"/>
        <a:ext cx="994050" cy="127510"/>
      </dsp:txXfrm>
    </dsp:sp>
    <dsp:sp modelId="{BC08349C-B889-4801-B809-392A0DF44A47}">
      <dsp:nvSpPr>
        <dsp:cNvPr id="0" name=""/>
        <dsp:cNvSpPr/>
      </dsp:nvSpPr>
      <dsp:spPr>
        <a:xfrm>
          <a:off x="722556" y="1699799"/>
          <a:ext cx="1214392" cy="607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user</a:t>
          </a:r>
          <a:endParaRPr lang="zh-TW" altLang="en-US" sz="2300" kern="1200" dirty="0"/>
        </a:p>
      </dsp:txBody>
      <dsp:txXfrm>
        <a:off x="740340" y="1717583"/>
        <a:ext cx="1178824" cy="571628"/>
      </dsp:txXfrm>
    </dsp:sp>
    <dsp:sp modelId="{31E1673C-9723-4E81-90C8-6E75150C42DD}">
      <dsp:nvSpPr>
        <dsp:cNvPr id="0" name=""/>
        <dsp:cNvSpPr/>
      </dsp:nvSpPr>
      <dsp:spPr>
        <a:xfrm rot="18529744">
          <a:off x="1452836" y="1047466"/>
          <a:ext cx="1121560" cy="21251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1516591" y="1089970"/>
        <a:ext cx="994050" cy="127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336B3-E6CD-4CAA-A11B-C0CE3B39DE32}" type="datetimeFigureOut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8536A-15CF-4F4C-84D6-FC1595565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69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5F0D-D6D5-4BB7-83B5-9842CAC9D100}" type="datetime1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88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934D-0113-4963-8D63-02CDA5C11586}" type="datetime1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2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7C8C-EB8D-4BEB-A194-41E7ABF38EB1}" type="datetime1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20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BA4-7B87-4DC3-819C-AF2CCFF9081C}" type="datetime1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01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E4FE-548A-422B-9B29-48466B2E9A10}" type="datetime1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68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801-3FE9-4F9B-B087-59B823A5B154}" type="datetime1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80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2720-DA67-4932-BCD8-9ED61F3DA9A7}" type="datetime1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55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173-F449-4C2F-AB63-254F69771DA0}" type="datetime1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08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7FC3-E5C0-4888-A046-02DFCAECDE4E}" type="datetime1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61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C1E8-B3BB-4F41-845A-F702ACD24E9B}" type="datetime1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85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0838-49D5-4130-AB77-663469AB96D7}" type="datetime1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71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71DC-9A81-47A5-B83F-0B8358EB4C04}" type="datetime1">
              <a:rPr lang="zh-TW" altLang="en-US" smtClean="0"/>
              <a:t>2020/11/9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05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Ch2 </a:t>
            </a:r>
            <a:r>
              <a:rPr lang="zh-TW" altLang="en-US" dirty="0" smtClean="0"/>
              <a:t>資訊平台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施大偉</a:t>
            </a:r>
            <a:endParaRPr lang="en-US" altLang="zh-TW" dirty="0" smtClean="0"/>
          </a:p>
          <a:p>
            <a:pPr algn="l"/>
            <a:fld id="{CC0D2F75-7D13-42CB-A57E-56106EF3076B}" type="datetime1">
              <a:rPr lang="zh-TW" altLang="zh-TW"/>
              <a:pPr algn="l"/>
              <a:t>2020/11/9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95" y="2472835"/>
            <a:ext cx="2799251" cy="298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智慧化 </a:t>
            </a:r>
            <a:r>
              <a:rPr lang="en-US" altLang="zh-TW" dirty="0" smtClean="0"/>
              <a:t>=&gt; Web 3.0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Web(1.0)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/>
              <a:t>Timothy John </a:t>
            </a:r>
            <a:r>
              <a:rPr lang="en-US" altLang="zh-TW" sz="2400" dirty="0" smtClean="0">
                <a:solidFill>
                  <a:srgbClr val="FF0000"/>
                </a:solidFill>
              </a:rPr>
              <a:t>Berners-Lee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 smtClean="0"/>
              <a:t>URL HTTP HTML</a:t>
            </a:r>
            <a:endParaRPr lang="en-US" altLang="zh-TW" sz="2400" dirty="0"/>
          </a:p>
          <a:p>
            <a:r>
              <a:rPr lang="en-US" altLang="zh-TW" dirty="0" smtClean="0"/>
              <a:t>Web 2.0</a:t>
            </a:r>
          </a:p>
          <a:p>
            <a:r>
              <a:rPr lang="en-US" altLang="zh-TW" dirty="0" smtClean="0"/>
              <a:t>Web 3.0</a:t>
            </a:r>
          </a:p>
          <a:p>
            <a:pPr lvl="1"/>
            <a:r>
              <a:rPr lang="en-US" altLang="zh-TW" dirty="0"/>
              <a:t>Timothy John </a:t>
            </a:r>
            <a:r>
              <a:rPr lang="en-US" altLang="zh-TW" dirty="0" smtClean="0">
                <a:solidFill>
                  <a:srgbClr val="FF0000"/>
                </a:solidFill>
              </a:rPr>
              <a:t>Berners-Lee</a:t>
            </a:r>
          </a:p>
          <a:p>
            <a:pPr lvl="1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RDF RDFS OWL SPARQL …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4288536" cy="271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5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智慧化 </a:t>
            </a:r>
            <a:r>
              <a:rPr lang="en-US" altLang="zh-TW" dirty="0" smtClean="0"/>
              <a:t>=&gt; </a:t>
            </a:r>
            <a:r>
              <a:rPr lang="zh-TW" altLang="en-US" dirty="0" smtClean="0"/>
              <a:t>人工智慧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機器透過學習及模仿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具備感知</a:t>
            </a:r>
            <a:r>
              <a:rPr lang="en-US" altLang="zh-TW" dirty="0" smtClean="0"/>
              <a:t>, </a:t>
            </a:r>
            <a:r>
              <a:rPr lang="zh-TW" altLang="en-US" dirty="0" smtClean="0"/>
              <a:t>認知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創造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及智慧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感知</a:t>
            </a:r>
            <a:endParaRPr lang="en-US" altLang="zh-TW" dirty="0"/>
          </a:p>
          <a:p>
            <a:pPr lvl="2"/>
            <a:r>
              <a:rPr lang="zh-TW" altLang="en-US" dirty="0" smtClean="0"/>
              <a:t>聽</a:t>
            </a:r>
            <a:r>
              <a:rPr lang="en-US" altLang="zh-TW" dirty="0" smtClean="0"/>
              <a:t>, </a:t>
            </a:r>
            <a:r>
              <a:rPr lang="zh-TW" altLang="en-US" dirty="0" smtClean="0"/>
              <a:t>看</a:t>
            </a:r>
            <a:r>
              <a:rPr lang="en-US" altLang="zh-TW" dirty="0" smtClean="0"/>
              <a:t>,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, </a:t>
            </a:r>
            <a:r>
              <a:rPr lang="zh-TW" altLang="en-US" dirty="0" smtClean="0"/>
              <a:t>寫</a:t>
            </a:r>
            <a:r>
              <a:rPr lang="en-US" altLang="zh-TW" dirty="0" smtClean="0"/>
              <a:t>, </a:t>
            </a:r>
            <a:r>
              <a:rPr lang="zh-TW" altLang="en-US" dirty="0" smtClean="0"/>
              <a:t>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認知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分辨</a:t>
            </a:r>
            <a:endParaRPr lang="en-US" altLang="zh-TW" dirty="0"/>
          </a:p>
          <a:p>
            <a:pPr lvl="2"/>
            <a:r>
              <a:rPr lang="zh-TW" altLang="en-US" dirty="0" smtClean="0"/>
              <a:t>預測</a:t>
            </a:r>
            <a:endParaRPr lang="en-US" altLang="zh-TW" dirty="0"/>
          </a:p>
          <a:p>
            <a:pPr lvl="2"/>
            <a:r>
              <a:rPr lang="zh-TW" altLang="en-US" dirty="0" smtClean="0"/>
              <a:t>判斷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分類</a:t>
            </a:r>
            <a:r>
              <a:rPr lang="en-US" altLang="zh-TW" dirty="0" smtClean="0"/>
              <a:t>, </a:t>
            </a:r>
            <a:r>
              <a:rPr lang="zh-TW" altLang="en-US" dirty="0" smtClean="0"/>
              <a:t>分群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最佳化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下圍棋</a:t>
            </a:r>
            <a:r>
              <a:rPr lang="en-US" altLang="zh-TW" dirty="0" smtClean="0"/>
              <a:t>, </a:t>
            </a:r>
            <a:r>
              <a:rPr lang="zh-TW" altLang="en-US" dirty="0" smtClean="0"/>
              <a:t>自駕車</a:t>
            </a:r>
            <a:r>
              <a:rPr lang="en-US" altLang="zh-TW" dirty="0" smtClean="0"/>
              <a:t>, </a:t>
            </a:r>
            <a:r>
              <a:rPr lang="zh-TW" altLang="en-US" dirty="0" smtClean="0"/>
              <a:t>病狀判讀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學習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創造</a:t>
            </a:r>
            <a:r>
              <a:rPr lang="en-US" altLang="zh-TW" sz="4800" dirty="0" smtClean="0"/>
              <a:t>?</a:t>
            </a:r>
          </a:p>
          <a:p>
            <a:pPr lvl="1"/>
            <a:r>
              <a:rPr lang="zh-TW" altLang="en-US" dirty="0" smtClean="0"/>
              <a:t>智慧</a:t>
            </a:r>
            <a:r>
              <a:rPr lang="en-US" altLang="zh-TW" sz="4800" dirty="0" smtClean="0"/>
              <a:t>?</a:t>
            </a:r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68" y="4001294"/>
            <a:ext cx="2764536" cy="165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9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分工化 </a:t>
            </a:r>
            <a:r>
              <a:rPr lang="en-US" altLang="zh-TW" dirty="0" smtClean="0"/>
              <a:t>=&gt; </a:t>
            </a:r>
            <a:r>
              <a:rPr lang="zh-TW" altLang="en-US" dirty="0" smtClean="0"/>
              <a:t>分散式運算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分散式</a:t>
            </a:r>
            <a:r>
              <a:rPr lang="zh-TW" altLang="en-US" dirty="0" smtClean="0"/>
              <a:t>運算 </a:t>
            </a:r>
            <a:r>
              <a:rPr lang="en-US" altLang="zh-TW" dirty="0" smtClean="0"/>
              <a:t>distributed computing</a:t>
            </a:r>
          </a:p>
          <a:p>
            <a:pPr lvl="1"/>
            <a:r>
              <a:rPr lang="en-US" altLang="zh-TW" dirty="0" err="1" smtClean="0"/>
              <a:t>i.g</a:t>
            </a:r>
            <a:r>
              <a:rPr lang="en-US" altLang="zh-TW" dirty="0" smtClean="0"/>
              <a:t>.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+2+…+100 =&gt;</a:t>
            </a:r>
          </a:p>
          <a:p>
            <a:pPr lvl="1"/>
            <a:r>
              <a:rPr lang="en-US" altLang="zh-TW" sz="3200" dirty="0" smtClean="0"/>
              <a:t>(</a:t>
            </a:r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r>
              <a:rPr lang="en-US" altLang="zh-TW" sz="3200" dirty="0" smtClean="0"/>
              <a:t>+2+…+25)+(</a:t>
            </a:r>
            <a:r>
              <a:rPr lang="en-US" altLang="zh-TW" sz="3200" dirty="0" smtClean="0">
                <a:solidFill>
                  <a:srgbClr val="FF0000"/>
                </a:solidFill>
              </a:rPr>
              <a:t>26</a:t>
            </a:r>
            <a:r>
              <a:rPr lang="en-US" altLang="zh-TW" sz="3200" dirty="0" smtClean="0"/>
              <a:t>+27+…+50)+…+(</a:t>
            </a:r>
            <a:r>
              <a:rPr lang="en-US" altLang="zh-TW" sz="3200" dirty="0" smtClean="0">
                <a:solidFill>
                  <a:srgbClr val="FF0000"/>
                </a:solidFill>
              </a:rPr>
              <a:t>76</a:t>
            </a:r>
            <a:r>
              <a:rPr lang="en-US" altLang="zh-TW" sz="3200" dirty="0" smtClean="0"/>
              <a:t>+77+…+100)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88" y="3345444"/>
            <a:ext cx="4440936" cy="301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分工化 </a:t>
            </a:r>
            <a:r>
              <a:rPr lang="en-US" altLang="zh-TW" dirty="0" smtClean="0"/>
              <a:t>=&gt; </a:t>
            </a:r>
            <a:r>
              <a:rPr lang="zh-TW" altLang="en-US" dirty="0" smtClean="0"/>
              <a:t>虛擬化技術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虛擬化技術 </a:t>
            </a:r>
            <a:r>
              <a:rPr lang="en-US" altLang="zh-TW" dirty="0" smtClean="0"/>
              <a:t>virtualization</a:t>
            </a:r>
          </a:p>
          <a:p>
            <a:pPr lvl="1"/>
            <a:r>
              <a:rPr lang="en-US" altLang="zh-TW" dirty="0" err="1" smtClean="0"/>
              <a:t>i.g</a:t>
            </a:r>
            <a:r>
              <a:rPr lang="en-US" altLang="zh-TW" dirty="0" smtClean="0"/>
              <a:t>. </a:t>
            </a:r>
            <a:r>
              <a:rPr lang="en-US" altLang="zh-TW" sz="5400" dirty="0" smtClean="0"/>
              <a:t>VMware</a:t>
            </a:r>
            <a:endParaRPr lang="zh-TW" altLang="en-US" sz="5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769423"/>
              </p:ext>
            </p:extLst>
          </p:nvPr>
        </p:nvGraphicFramePr>
        <p:xfrm>
          <a:off x="518160" y="4145598"/>
          <a:ext cx="1353312" cy="1120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3312">
                  <a:extLst>
                    <a:ext uri="{9D8B030D-6E8A-4147-A177-3AD203B41FA5}">
                      <a16:colId xmlns:a16="http://schemas.microsoft.com/office/drawing/2014/main" val="313378776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AP…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73015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5654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32161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913884"/>
              </p:ext>
            </p:extLst>
          </p:nvPr>
        </p:nvGraphicFramePr>
        <p:xfrm>
          <a:off x="2443734" y="3398838"/>
          <a:ext cx="2444496" cy="1866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832">
                  <a:extLst>
                    <a:ext uri="{9D8B030D-6E8A-4147-A177-3AD203B41FA5}">
                      <a16:colId xmlns:a16="http://schemas.microsoft.com/office/drawing/2014/main" val="4002425941"/>
                    </a:ext>
                  </a:extLst>
                </a:gridCol>
                <a:gridCol w="814832">
                  <a:extLst>
                    <a:ext uri="{9D8B030D-6E8A-4147-A177-3AD203B41FA5}">
                      <a16:colId xmlns:a16="http://schemas.microsoft.com/office/drawing/2014/main" val="505419620"/>
                    </a:ext>
                  </a:extLst>
                </a:gridCol>
                <a:gridCol w="814832">
                  <a:extLst>
                    <a:ext uri="{9D8B030D-6E8A-4147-A177-3AD203B41FA5}">
                      <a16:colId xmlns:a16="http://schemas.microsoft.com/office/drawing/2014/main" val="2757997685"/>
                    </a:ext>
                  </a:extLst>
                </a:gridCol>
              </a:tblGrid>
              <a:tr h="3343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AP…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AP…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AP…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163042"/>
                  </a:ext>
                </a:extLst>
              </a:tr>
              <a:tr h="3343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OS1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OS2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OS3…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851241"/>
                  </a:ext>
                </a:extLst>
              </a:tr>
              <a:tr h="33434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VW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768914"/>
                  </a:ext>
                </a:extLst>
              </a:tr>
              <a:tr h="33434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07428"/>
                  </a:ext>
                </a:extLst>
              </a:tr>
              <a:tr h="33434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3124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09638"/>
              </p:ext>
            </p:extLst>
          </p:nvPr>
        </p:nvGraphicFramePr>
        <p:xfrm>
          <a:off x="5433060" y="3594038"/>
          <a:ext cx="2423160" cy="16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1164854787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1913994778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1336319925"/>
                    </a:ext>
                  </a:extLst>
                </a:gridCol>
              </a:tblGrid>
              <a:tr h="417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AP…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AP…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AP…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739364"/>
                  </a:ext>
                </a:extLst>
              </a:tr>
              <a:tr h="417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OS1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OS2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OS3…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658783"/>
                  </a:ext>
                </a:extLst>
              </a:tr>
              <a:tr h="4179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VW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960331"/>
                  </a:ext>
                </a:extLst>
              </a:tr>
              <a:tr h="4179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2635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44243"/>
              </p:ext>
            </p:extLst>
          </p:nvPr>
        </p:nvGraphicFramePr>
        <p:xfrm>
          <a:off x="8497824" y="3772218"/>
          <a:ext cx="3023616" cy="149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7872">
                  <a:extLst>
                    <a:ext uri="{9D8B030D-6E8A-4147-A177-3AD203B41FA5}">
                      <a16:colId xmlns:a16="http://schemas.microsoft.com/office/drawing/2014/main" val="772430222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val="694995875"/>
                    </a:ext>
                  </a:extLst>
                </a:gridCol>
                <a:gridCol w="510032">
                  <a:extLst>
                    <a:ext uri="{9D8B030D-6E8A-4147-A177-3AD203B41FA5}">
                      <a16:colId xmlns:a16="http://schemas.microsoft.com/office/drawing/2014/main" val="4168106992"/>
                    </a:ext>
                  </a:extLst>
                </a:gridCol>
                <a:gridCol w="1007872">
                  <a:extLst>
                    <a:ext uri="{9D8B030D-6E8A-4147-A177-3AD203B41FA5}">
                      <a16:colId xmlns:a16="http://schemas.microsoft.com/office/drawing/2014/main" val="2539730253"/>
                    </a:ext>
                  </a:extLst>
                </a:gridCol>
              </a:tblGrid>
              <a:tr h="3562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AP…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AP…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AP…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651818"/>
                  </a:ext>
                </a:extLst>
              </a:tr>
              <a:tr h="3562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OS1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OS2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OS3…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872433"/>
                  </a:ext>
                </a:extLst>
              </a:tr>
              <a:tr h="35620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VW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638052"/>
                  </a:ext>
                </a:extLst>
              </a:tr>
              <a:tr h="35620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HW1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HW2…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8816"/>
                  </a:ext>
                </a:extLst>
              </a:tr>
            </a:tbl>
          </a:graphicData>
        </a:graphic>
      </p:graphicFrame>
      <p:sp>
        <p:nvSpPr>
          <p:cNvPr id="9" name="向右箭號 8"/>
          <p:cNvSpPr/>
          <p:nvPr/>
        </p:nvSpPr>
        <p:spPr>
          <a:xfrm>
            <a:off x="518160" y="5568696"/>
            <a:ext cx="11003280" cy="74320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518" y="799626"/>
            <a:ext cx="2123243" cy="141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0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服務化 </a:t>
            </a:r>
            <a:r>
              <a:rPr lang="en-US" altLang="zh-TW" dirty="0"/>
              <a:t>=&gt;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00B0F0"/>
                </a:solidFill>
              </a:rPr>
              <a:t>構想</a:t>
            </a:r>
            <a:r>
              <a:rPr lang="zh-TW" altLang="en-US" dirty="0" smtClean="0"/>
              <a:t> </a:t>
            </a:r>
            <a:r>
              <a:rPr lang="en-US" altLang="zh-TW" dirty="0" smtClean="0"/>
              <a:t>SOA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公用運算</a:t>
            </a:r>
            <a:r>
              <a:rPr lang="en-US" altLang="zh-TW" dirty="0" smtClean="0"/>
              <a:t> / </a:t>
            </a:r>
            <a:r>
              <a:rPr lang="zh-TW" altLang="en-US" dirty="0" smtClean="0"/>
              <a:t>隨選運算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軟硬體服務的提供如同水電一樣</a:t>
            </a:r>
            <a:r>
              <a:rPr lang="en-US" altLang="zh-TW" dirty="0" smtClean="0"/>
              <a:t>, </a:t>
            </a:r>
            <a:r>
              <a:rPr lang="zh-TW" altLang="en-US" dirty="0" smtClean="0"/>
              <a:t>用多少付多少</a:t>
            </a:r>
            <a:endParaRPr lang="en-US" altLang="zh-TW" dirty="0" smtClean="0"/>
          </a:p>
          <a:p>
            <a:r>
              <a:rPr lang="zh-TW" altLang="en-US" dirty="0" smtClean="0"/>
              <a:t>服務導向架構</a:t>
            </a:r>
            <a:r>
              <a:rPr lang="en-US" altLang="zh-TW" dirty="0" smtClean="0"/>
              <a:t> Service-oriented architecture / SOA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網路版的</a:t>
            </a:r>
            <a:r>
              <a:rPr lang="zh-TW" altLang="en-US" sz="6000" dirty="0" smtClean="0">
                <a:solidFill>
                  <a:srgbClr val="FF0000"/>
                </a:solidFill>
              </a:rPr>
              <a:t>軟體積木</a:t>
            </a:r>
            <a:endParaRPr lang="en-US" altLang="zh-TW" sz="6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Web service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0" y="3611879"/>
            <a:ext cx="3625550" cy="24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8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服務化 </a:t>
            </a:r>
            <a:r>
              <a:rPr lang="en-US" altLang="zh-TW" dirty="0"/>
              <a:t>=&gt;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00B0F0"/>
                </a:solidFill>
              </a:rPr>
              <a:t>技術</a:t>
            </a:r>
            <a:r>
              <a:rPr lang="en-US" altLang="zh-TW" dirty="0" smtClean="0"/>
              <a:t> Web 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41749"/>
            <a:ext cx="10515600" cy="1489389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UDDI </a:t>
            </a:r>
            <a:r>
              <a:rPr lang="en-US" altLang="zh-TW" dirty="0"/>
              <a:t>Universal </a:t>
            </a:r>
            <a:r>
              <a:rPr lang="en-US" altLang="zh-TW" dirty="0" smtClean="0"/>
              <a:t>description discovery </a:t>
            </a:r>
            <a:r>
              <a:rPr lang="en-US" altLang="zh-TW" dirty="0"/>
              <a:t>and </a:t>
            </a:r>
            <a:r>
              <a:rPr lang="en-US" altLang="zh-TW" dirty="0" smtClean="0"/>
              <a:t>integration</a:t>
            </a:r>
          </a:p>
          <a:p>
            <a:r>
              <a:rPr lang="en-US" altLang="zh-TW" dirty="0" smtClean="0"/>
              <a:t>WSDL </a:t>
            </a:r>
            <a:r>
              <a:rPr lang="en-US" altLang="zh-TW" dirty="0"/>
              <a:t>Web </a:t>
            </a:r>
            <a:r>
              <a:rPr lang="en-US" altLang="zh-TW" dirty="0" smtClean="0"/>
              <a:t>services </a:t>
            </a:r>
            <a:r>
              <a:rPr lang="en-US" altLang="zh-TW" dirty="0"/>
              <a:t>d</a:t>
            </a:r>
            <a:r>
              <a:rPr lang="en-US" altLang="zh-TW" dirty="0" smtClean="0"/>
              <a:t>escription </a:t>
            </a:r>
            <a:r>
              <a:rPr lang="en-US" altLang="zh-TW" dirty="0"/>
              <a:t>l</a:t>
            </a:r>
            <a:r>
              <a:rPr lang="en-US" altLang="zh-TW" dirty="0" smtClean="0"/>
              <a:t>anguage</a:t>
            </a:r>
          </a:p>
          <a:p>
            <a:r>
              <a:rPr lang="en-US" altLang="zh-TW" dirty="0" smtClean="0"/>
              <a:t>SOAP </a:t>
            </a:r>
            <a:r>
              <a:rPr lang="en-US" altLang="zh-TW" dirty="0"/>
              <a:t>Simple </a:t>
            </a:r>
            <a:r>
              <a:rPr lang="en-US" altLang="zh-TW" dirty="0" smtClean="0"/>
              <a:t>object </a:t>
            </a:r>
            <a:r>
              <a:rPr lang="en-US" altLang="zh-TW" dirty="0"/>
              <a:t>a</a:t>
            </a:r>
            <a:r>
              <a:rPr lang="en-US" altLang="zh-TW" dirty="0" smtClean="0"/>
              <a:t>ccess </a:t>
            </a:r>
            <a:r>
              <a:rPr lang="en-US" altLang="zh-TW" dirty="0"/>
              <a:t>p</a:t>
            </a:r>
            <a:r>
              <a:rPr lang="en-US" altLang="zh-TW" dirty="0" smtClean="0"/>
              <a:t>rotocol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047025213"/>
              </p:ext>
            </p:extLst>
          </p:nvPr>
        </p:nvGraphicFramePr>
        <p:xfrm>
          <a:off x="1024128" y="3035975"/>
          <a:ext cx="5394960" cy="2343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489704" y="3849791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註冊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27860" y="3849791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查詢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10128" y="4459790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3.WSDL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10128" y="5202168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4.SOAP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590873"/>
              </p:ext>
            </p:extLst>
          </p:nvPr>
        </p:nvGraphicFramePr>
        <p:xfrm>
          <a:off x="1024128" y="5749680"/>
          <a:ext cx="5394960" cy="624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4960">
                  <a:extLst>
                    <a:ext uri="{9D8B030D-6E8A-4147-A177-3AD203B41FA5}">
                      <a16:colId xmlns:a16="http://schemas.microsoft.com/office/drawing/2014/main" val="3243535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XML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44458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HTTP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178575"/>
                  </a:ext>
                </a:extLst>
              </a:tr>
            </a:tbl>
          </a:graphicData>
        </a:graphic>
      </p:graphicFrame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474" y="4691380"/>
            <a:ext cx="3329940" cy="166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5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服務化 </a:t>
            </a:r>
            <a:r>
              <a:rPr lang="en-US" altLang="zh-TW" dirty="0"/>
              <a:t>=&gt;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00B0F0"/>
                </a:solidFill>
              </a:rPr>
              <a:t>技術</a:t>
            </a:r>
            <a:r>
              <a:rPr lang="en-US" altLang="zh-TW" dirty="0" smtClean="0"/>
              <a:t> Web </a:t>
            </a:r>
            <a:r>
              <a:rPr lang="en-US" altLang="zh-TW" dirty="0" smtClean="0"/>
              <a:t>service 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41749"/>
            <a:ext cx="10515600" cy="303856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HTML </a:t>
            </a:r>
          </a:p>
          <a:p>
            <a:pPr lvl="1"/>
            <a:r>
              <a:rPr lang="en-US" altLang="zh-TW" dirty="0" smtClean="0"/>
              <a:t>CGU +</a:t>
            </a:r>
            <a:r>
              <a:rPr lang="zh-TW" altLang="en-US" dirty="0" smtClean="0"/>
              <a:t> </a:t>
            </a:r>
            <a:r>
              <a:rPr lang="zh-TW" altLang="en-US" dirty="0" smtClean="0"/>
              <a:t>圖片 </a:t>
            </a:r>
            <a:r>
              <a:rPr lang="en-US" altLang="zh-TW" dirty="0" smtClean="0"/>
              <a:t>+</a:t>
            </a:r>
            <a:r>
              <a:rPr lang="zh-TW" altLang="en-US" dirty="0" smtClean="0"/>
              <a:t> 影音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 browser =&gt; </a:t>
            </a:r>
            <a:r>
              <a:rPr lang="zh-TW" altLang="en-US" dirty="0" smtClean="0"/>
              <a:t>網頁</a:t>
            </a:r>
            <a:r>
              <a:rPr lang="en-US" altLang="zh-TW" dirty="0" smtClean="0"/>
              <a:t>(</a:t>
            </a:r>
            <a:r>
              <a:rPr lang="en-US" altLang="zh-TW" sz="3600" dirty="0" smtClean="0">
                <a:solidFill>
                  <a:srgbClr val="FF0000"/>
                </a:solidFill>
              </a:rPr>
              <a:t>CGU</a:t>
            </a:r>
            <a:r>
              <a:rPr lang="zh-TW" altLang="en-US" sz="3600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+ </a:t>
            </a:r>
            <a:r>
              <a:rPr lang="zh-TW" altLang="en-US" dirty="0" smtClean="0"/>
              <a:t>圖片 </a:t>
            </a:r>
            <a:r>
              <a:rPr lang="en-US" altLang="zh-TW" dirty="0" smtClean="0"/>
              <a:t>+</a:t>
            </a:r>
            <a:r>
              <a:rPr lang="zh-TW" altLang="en-US" dirty="0" smtClean="0"/>
              <a:t> 影音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處理符號外觀 讓人類</a:t>
            </a:r>
            <a:r>
              <a:rPr lang="zh-TW" altLang="en-US" dirty="0" smtClean="0">
                <a:solidFill>
                  <a:srgbClr val="FF0000"/>
                </a:solidFill>
              </a:rPr>
              <a:t>容易</a:t>
            </a:r>
            <a:r>
              <a:rPr lang="zh-TW" altLang="en-US" dirty="0">
                <a:solidFill>
                  <a:srgbClr val="FF0000"/>
                </a:solidFill>
              </a:rPr>
              <a:t>觀看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XML</a:t>
            </a:r>
          </a:p>
          <a:p>
            <a:pPr lvl="1"/>
            <a:r>
              <a:rPr lang="en-US" altLang="zh-TW" dirty="0" smtClean="0"/>
              <a:t>CGU(</a:t>
            </a:r>
            <a:r>
              <a:rPr lang="zh-TW" altLang="en-US" dirty="0" smtClean="0"/>
              <a:t>電腦只知道</a:t>
            </a:r>
            <a:r>
              <a:rPr lang="en-US" altLang="zh-TW" dirty="0" smtClean="0"/>
              <a:t>CGU</a:t>
            </a:r>
            <a:r>
              <a:rPr lang="zh-TW" altLang="en-US" dirty="0" smtClean="0"/>
              <a:t>是三個英文字母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XML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CGU(</a:t>
            </a:r>
            <a:r>
              <a:rPr lang="zh-TW" altLang="en-US" dirty="0" smtClean="0"/>
              <a:t>電腦可以解讀</a:t>
            </a:r>
            <a:r>
              <a:rPr lang="en-US" altLang="zh-TW" dirty="0" smtClean="0"/>
              <a:t>CGU</a:t>
            </a:r>
            <a:r>
              <a:rPr lang="zh-TW" altLang="en-US" dirty="0" smtClean="0"/>
              <a:t>是一所大學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處理符號內涵 讓機器可自動處理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搭配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或</a:t>
            </a:r>
            <a:r>
              <a:rPr lang="en-US" altLang="zh-TW" dirty="0" smtClean="0"/>
              <a:t>XSL</a:t>
            </a:r>
            <a:r>
              <a:rPr lang="zh-TW" altLang="en-US" dirty="0" smtClean="0"/>
              <a:t>處理外觀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474" y="4691380"/>
            <a:ext cx="3329940" cy="166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物聯網</a:t>
            </a:r>
            <a:r>
              <a:rPr lang="en-US" altLang="zh-TW" dirty="0" smtClean="0"/>
              <a:t> Internet of things </a:t>
            </a:r>
            <a:r>
              <a:rPr lang="en-US" altLang="zh-TW" dirty="0" smtClean="0">
                <a:solidFill>
                  <a:srgbClr val="FF0000"/>
                </a:solidFill>
              </a:rPr>
              <a:t>IOT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感知層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感測器 </a:t>
            </a:r>
            <a:r>
              <a:rPr lang="en-US" altLang="zh-TW" dirty="0" smtClean="0"/>
              <a:t>sensor </a:t>
            </a:r>
            <a:r>
              <a:rPr lang="en-US" altLang="zh-TW" dirty="0" err="1" smtClean="0"/>
              <a:t>i.g</a:t>
            </a:r>
            <a:r>
              <a:rPr lang="en-US" altLang="zh-TW" dirty="0" smtClean="0"/>
              <a:t>. </a:t>
            </a:r>
            <a:r>
              <a:rPr lang="zh-TW" altLang="en-US" dirty="0" smtClean="0"/>
              <a:t>物理</a:t>
            </a:r>
            <a:r>
              <a:rPr lang="en-US" altLang="zh-TW" dirty="0" smtClean="0"/>
              <a:t> </a:t>
            </a:r>
            <a:r>
              <a:rPr lang="zh-TW" altLang="en-US" dirty="0" smtClean="0"/>
              <a:t>化學 生</a:t>
            </a:r>
            <a:r>
              <a:rPr lang="zh-TW" altLang="en-US" dirty="0"/>
              <a:t>物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辨識器 </a:t>
            </a:r>
            <a:r>
              <a:rPr lang="en-US" altLang="zh-TW" dirty="0" err="1" smtClean="0"/>
              <a:t>i.g</a:t>
            </a:r>
            <a:r>
              <a:rPr lang="en-US" altLang="zh-TW" dirty="0" smtClean="0"/>
              <a:t>. RFID </a:t>
            </a:r>
            <a:r>
              <a:rPr lang="zh-TW" altLang="en-US" dirty="0" smtClean="0"/>
              <a:t>條碼</a:t>
            </a:r>
            <a:r>
              <a:rPr lang="en-US" altLang="zh-TW" dirty="0" smtClean="0"/>
              <a:t> QR code</a:t>
            </a:r>
          </a:p>
          <a:p>
            <a:pPr lvl="1"/>
            <a:r>
              <a:rPr lang="zh-TW" altLang="en-US" dirty="0" smtClean="0"/>
              <a:t>影音</a:t>
            </a:r>
            <a:r>
              <a:rPr lang="zh-TW" altLang="en-US" dirty="0"/>
              <a:t>監控</a:t>
            </a:r>
            <a:endParaRPr lang="en-US" altLang="zh-TW" dirty="0" smtClean="0"/>
          </a:p>
          <a:p>
            <a:r>
              <a:rPr lang="zh-TW" altLang="en-US" dirty="0" smtClean="0"/>
              <a:t>網路層</a:t>
            </a:r>
            <a:endParaRPr lang="en-US" altLang="zh-TW" dirty="0" smtClean="0"/>
          </a:p>
          <a:p>
            <a:r>
              <a:rPr lang="zh-TW" altLang="en-US" dirty="0" smtClean="0"/>
              <a:t>分析</a:t>
            </a:r>
            <a:r>
              <a:rPr lang="zh-TW" altLang="en-US" dirty="0"/>
              <a:t>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79" y="1870075"/>
            <a:ext cx="2856767" cy="285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物聯網</a:t>
            </a:r>
            <a:r>
              <a:rPr lang="en-US" altLang="zh-TW" dirty="0" smtClean="0"/>
              <a:t> Internet of things </a:t>
            </a:r>
            <a:r>
              <a:rPr lang="en-US" altLang="zh-TW" dirty="0" smtClean="0">
                <a:solidFill>
                  <a:srgbClr val="FF0000"/>
                </a:solidFill>
              </a:rPr>
              <a:t>IOT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應</a:t>
            </a:r>
            <a:r>
              <a:rPr lang="zh-TW" altLang="en-US" dirty="0"/>
              <a:t>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智慧穿戴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智慧家庭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智慧交通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智慧環境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智慧企業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136" y="1690688"/>
            <a:ext cx="5870306" cy="388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0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大數據 </a:t>
            </a:r>
            <a:r>
              <a:rPr lang="en-US" altLang="zh-TW" dirty="0" smtClean="0"/>
              <a:t>big data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bit </a:t>
            </a:r>
            <a:r>
              <a:rPr lang="en-US" altLang="zh-TW" dirty="0"/>
              <a:t>byte / </a:t>
            </a:r>
            <a:r>
              <a:rPr lang="en-US" altLang="zh-TW" sz="11200" dirty="0"/>
              <a:t>K M G T </a:t>
            </a:r>
            <a:r>
              <a:rPr lang="en-US" altLang="zh-TW" sz="11200" dirty="0" smtClean="0"/>
              <a:t>P E</a:t>
            </a:r>
            <a:endParaRPr lang="en-US" altLang="zh-TW" sz="1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90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基礎建設 </a:t>
            </a:r>
            <a:r>
              <a:rPr lang="en-US" altLang="zh-TW" dirty="0" smtClean="0"/>
              <a:t>infrastructure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5088" y="1690688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整合性</a:t>
            </a:r>
            <a:endParaRPr lang="en-US" altLang="zh-TW" dirty="0" smtClean="0"/>
          </a:p>
          <a:p>
            <a:r>
              <a:rPr lang="zh-TW" altLang="en-US" dirty="0" smtClean="0"/>
              <a:t>相容性</a:t>
            </a:r>
            <a:endParaRPr lang="en-US" altLang="zh-TW" dirty="0" smtClean="0"/>
          </a:p>
          <a:p>
            <a:r>
              <a:rPr lang="zh-TW" altLang="en-US" dirty="0" smtClean="0"/>
              <a:t>彈性</a:t>
            </a:r>
            <a:endParaRPr lang="en-US" altLang="zh-TW" dirty="0" smtClean="0"/>
          </a:p>
          <a:p>
            <a:r>
              <a:rPr lang="zh-TW" altLang="en-US" dirty="0" smtClean="0"/>
              <a:t>可移植性</a:t>
            </a:r>
            <a:endParaRPr lang="en-US" altLang="zh-TW" dirty="0" smtClean="0"/>
          </a:p>
          <a:p>
            <a:r>
              <a:rPr lang="zh-TW" altLang="en-US" dirty="0" smtClean="0"/>
              <a:t>成長性</a:t>
            </a:r>
            <a:endParaRPr lang="en-US" altLang="zh-TW" dirty="0" smtClean="0"/>
          </a:p>
          <a:p>
            <a:r>
              <a:rPr lang="zh-TW" altLang="en-US" dirty="0" smtClean="0"/>
              <a:t>安全性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26" y="4517221"/>
            <a:ext cx="4149970" cy="16599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60" y="1690688"/>
            <a:ext cx="2888621" cy="192273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256" y="3446299"/>
            <a:ext cx="46080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大數據 </a:t>
            </a:r>
            <a:r>
              <a:rPr lang="en-US" altLang="zh-TW" dirty="0" smtClean="0"/>
              <a:t>big data</a:t>
            </a:r>
            <a:r>
              <a:rPr lang="en-US" altLang="zh-TW" sz="2000" dirty="0" smtClean="0"/>
              <a:t>(cont.)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2248" y="161531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TW" altLang="en-US" sz="3000" dirty="0" smtClean="0"/>
              <a:t>特性</a:t>
            </a:r>
            <a:r>
              <a:rPr lang="en-US" altLang="zh-TW" sz="3000" dirty="0" smtClean="0"/>
              <a:t>5V</a:t>
            </a:r>
          </a:p>
          <a:p>
            <a:pPr lvl="1"/>
            <a:r>
              <a:rPr lang="en-US" altLang="zh-TW" sz="5400" dirty="0" smtClean="0">
                <a:solidFill>
                  <a:srgbClr val="FF0000"/>
                </a:solidFill>
              </a:rPr>
              <a:t>V</a:t>
            </a:r>
            <a:r>
              <a:rPr lang="en-US" altLang="zh-TW" dirty="0" smtClean="0">
                <a:solidFill>
                  <a:srgbClr val="FF0000"/>
                </a:solidFill>
              </a:rPr>
              <a:t>olume </a:t>
            </a:r>
            <a:r>
              <a:rPr lang="zh-TW" altLang="en-US" dirty="0" smtClean="0">
                <a:solidFill>
                  <a:srgbClr val="FF0000"/>
                </a:solidFill>
              </a:rPr>
              <a:t>量大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5400" dirty="0" smtClean="0">
                <a:solidFill>
                  <a:srgbClr val="FF0000"/>
                </a:solidFill>
              </a:rPr>
              <a:t>V</a:t>
            </a:r>
            <a:r>
              <a:rPr lang="en-US" altLang="zh-TW" dirty="0" smtClean="0">
                <a:solidFill>
                  <a:srgbClr val="FF0000"/>
                </a:solidFill>
              </a:rPr>
              <a:t>elocity </a:t>
            </a:r>
            <a:r>
              <a:rPr lang="zh-TW" altLang="en-US" dirty="0" smtClean="0">
                <a:solidFill>
                  <a:srgbClr val="FF0000"/>
                </a:solidFill>
              </a:rPr>
              <a:t>快速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5400" dirty="0" smtClean="0">
                <a:solidFill>
                  <a:srgbClr val="FF0000"/>
                </a:solidFill>
              </a:rPr>
              <a:t>V</a:t>
            </a:r>
            <a:r>
              <a:rPr lang="en-US" altLang="zh-TW" dirty="0" smtClean="0">
                <a:solidFill>
                  <a:srgbClr val="FF0000"/>
                </a:solidFill>
              </a:rPr>
              <a:t>ariety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多</a:t>
            </a:r>
            <a:r>
              <a:rPr lang="zh-TW" altLang="en-US" dirty="0" smtClean="0">
                <a:solidFill>
                  <a:srgbClr val="FF0000"/>
                </a:solidFill>
              </a:rPr>
              <a:t>樣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5400" dirty="0" smtClean="0"/>
              <a:t>V</a:t>
            </a:r>
            <a:r>
              <a:rPr lang="en-US" altLang="zh-TW" dirty="0" smtClean="0"/>
              <a:t>eracity </a:t>
            </a:r>
            <a:r>
              <a:rPr lang="zh-TW" altLang="en-US" dirty="0" smtClean="0"/>
              <a:t>真實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sz="5800" dirty="0" smtClean="0"/>
              <a:t>V</a:t>
            </a:r>
            <a:r>
              <a:rPr lang="en-US" altLang="zh-TW" dirty="0" smtClean="0"/>
              <a:t>alue </a:t>
            </a:r>
            <a:r>
              <a:rPr lang="zh-TW" altLang="en-US" dirty="0" smtClean="0"/>
              <a:t>價值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04" y="691591"/>
            <a:ext cx="2818645" cy="498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9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大數據 </a:t>
            </a:r>
            <a:r>
              <a:rPr lang="en-US" altLang="zh-TW" dirty="0" smtClean="0"/>
              <a:t>big data</a:t>
            </a:r>
            <a:r>
              <a:rPr lang="en-US" altLang="zh-TW" sz="2000" dirty="0" smtClean="0"/>
              <a:t>(cont.)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pPr lvl="1"/>
            <a:r>
              <a:rPr lang="zh-TW" altLang="en-US" dirty="0" smtClean="0"/>
              <a:t>資料來源</a:t>
            </a:r>
            <a:r>
              <a:rPr lang="en-US" altLang="zh-TW" dirty="0" smtClean="0"/>
              <a:t>: </a:t>
            </a:r>
            <a:r>
              <a:rPr lang="zh-TW" altLang="en-US" dirty="0" smtClean="0"/>
              <a:t>企業資料</a:t>
            </a:r>
            <a:r>
              <a:rPr lang="en-US" altLang="zh-TW" dirty="0" smtClean="0"/>
              <a:t> Internet/Web </a:t>
            </a:r>
            <a:r>
              <a:rPr lang="zh-TW" altLang="en-US" dirty="0" smtClean="0"/>
              <a:t>社群網路</a:t>
            </a:r>
            <a:r>
              <a:rPr lang="en-US" altLang="zh-TW" dirty="0" smtClean="0"/>
              <a:t> </a:t>
            </a:r>
            <a:r>
              <a:rPr lang="zh-TW" altLang="en-US" dirty="0" smtClean="0"/>
              <a:t>行動網路</a:t>
            </a:r>
            <a:r>
              <a:rPr lang="en-US" altLang="zh-TW" dirty="0" smtClean="0"/>
              <a:t> IOT</a:t>
            </a:r>
          </a:p>
          <a:p>
            <a:pPr lvl="1"/>
            <a:r>
              <a:rPr lang="zh-TW" altLang="en-US" dirty="0" smtClean="0"/>
              <a:t>計算架構</a:t>
            </a:r>
            <a:r>
              <a:rPr lang="en-US" altLang="zh-TW" dirty="0" smtClean="0"/>
              <a:t>: </a:t>
            </a:r>
            <a:r>
              <a:rPr lang="zh-TW" altLang="en-US" dirty="0" smtClean="0"/>
              <a:t>硬體 分析工具 蒐集工具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應用案例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i.g</a:t>
            </a:r>
            <a:r>
              <a:rPr lang="en-US" altLang="zh-TW" dirty="0" smtClean="0"/>
              <a:t>. Google</a:t>
            </a:r>
            <a:endParaRPr lang="en-US" altLang="zh-TW" dirty="0"/>
          </a:p>
          <a:p>
            <a:pPr lvl="1"/>
            <a:r>
              <a:rPr lang="zh-TW" altLang="en-US" dirty="0" smtClean="0"/>
              <a:t>挑戰</a:t>
            </a:r>
            <a:r>
              <a:rPr lang="en-US" altLang="zh-TW" dirty="0" smtClean="0"/>
              <a:t>: </a:t>
            </a:r>
            <a:r>
              <a:rPr lang="zh-TW" altLang="en-US" dirty="0" smtClean="0"/>
              <a:t>垃圾進垃圾出</a:t>
            </a:r>
            <a:r>
              <a:rPr lang="en-US" altLang="zh-TW" dirty="0" smtClean="0"/>
              <a:t> </a:t>
            </a:r>
            <a:r>
              <a:rPr lang="zh-TW" altLang="en-US" dirty="0" smtClean="0"/>
              <a:t>資料整合</a:t>
            </a:r>
            <a:r>
              <a:rPr lang="en-US" altLang="zh-TW" dirty="0" smtClean="0"/>
              <a:t> </a:t>
            </a:r>
            <a:r>
              <a:rPr lang="zh-TW" altLang="en-US" dirty="0" smtClean="0"/>
              <a:t>領域知識的重要</a:t>
            </a:r>
            <a:r>
              <a:rPr lang="en-US" altLang="zh-TW" dirty="0" smtClean="0"/>
              <a:t> </a:t>
            </a:r>
            <a:r>
              <a:rPr lang="zh-TW" altLang="en-US" dirty="0" smtClean="0"/>
              <a:t>安全與隱私</a:t>
            </a:r>
            <a:r>
              <a:rPr lang="en-US" altLang="zh-TW" dirty="0" smtClean="0"/>
              <a:t> </a:t>
            </a:r>
            <a:r>
              <a:rPr lang="zh-TW" altLang="en-US" dirty="0" smtClean="0"/>
              <a:t>抽樣誤差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經濟相關</a:t>
            </a:r>
            <a:r>
              <a:rPr lang="en-US" altLang="zh-TW" dirty="0" smtClean="0"/>
              <a:t>: </a:t>
            </a:r>
            <a:r>
              <a:rPr lang="zh-TW" altLang="en-US" dirty="0" smtClean="0"/>
              <a:t>資料供應商</a:t>
            </a:r>
            <a:r>
              <a:rPr lang="en-US" altLang="zh-TW" dirty="0" smtClean="0"/>
              <a:t> </a:t>
            </a:r>
            <a:r>
              <a:rPr lang="zh-TW" altLang="en-US" dirty="0" smtClean="0"/>
              <a:t>資料科學家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48" y="4511009"/>
            <a:ext cx="3803904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895344" y="2514600"/>
            <a:ext cx="465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本投影片所有插圖均來自古狗搜尋公開網路資源 為非供商業目的之教學投影片版面使用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資訊平台</a:t>
            </a:r>
            <a:r>
              <a:rPr lang="en-US" altLang="zh-TW" dirty="0" smtClean="0"/>
              <a:t> platform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3809" y="1847850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電腦架構 </a:t>
            </a:r>
            <a:r>
              <a:rPr lang="en-US" altLang="zh-TW" dirty="0" err="1" smtClean="0"/>
              <a:t>i.g</a:t>
            </a:r>
            <a:r>
              <a:rPr lang="en-US" altLang="zh-TW" dirty="0" smtClean="0"/>
              <a:t>. PC</a:t>
            </a:r>
          </a:p>
          <a:p>
            <a:pPr lvl="1"/>
            <a:r>
              <a:rPr lang="zh-TW" altLang="en-US" dirty="0" smtClean="0"/>
              <a:t>使用者 </a:t>
            </a:r>
            <a:r>
              <a:rPr lang="en-US" altLang="zh-TW" dirty="0" smtClean="0"/>
              <a:t>user</a:t>
            </a:r>
          </a:p>
          <a:p>
            <a:pPr lvl="1"/>
            <a:r>
              <a:rPr lang="zh-TW" altLang="en-US" dirty="0" smtClean="0">
                <a:solidFill>
                  <a:srgbClr val="00B050"/>
                </a:solidFill>
              </a:rPr>
              <a:t>應用軟體 </a:t>
            </a:r>
            <a:r>
              <a:rPr lang="en-US" altLang="zh-TW" dirty="0" err="1" smtClean="0">
                <a:solidFill>
                  <a:srgbClr val="00B050"/>
                </a:solidFill>
              </a:rPr>
              <a:t>applicatiopn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00B050"/>
                </a:solidFill>
              </a:rPr>
              <a:t>作業系統 </a:t>
            </a:r>
            <a:r>
              <a:rPr lang="en-US" altLang="zh-TW" dirty="0" smtClean="0">
                <a:solidFill>
                  <a:srgbClr val="00B050"/>
                </a:solidFill>
              </a:rPr>
              <a:t>O.S.</a:t>
            </a:r>
          </a:p>
          <a:p>
            <a:pPr lvl="2"/>
            <a:r>
              <a:rPr lang="zh-TW" altLang="en-US" dirty="0" smtClean="0"/>
              <a:t>以上兩</a:t>
            </a:r>
            <a:r>
              <a:rPr lang="zh-TW" altLang="en-US" dirty="0"/>
              <a:t>者</a:t>
            </a:r>
            <a:r>
              <a:rPr lang="zh-TW" altLang="en-US" dirty="0" smtClean="0"/>
              <a:t>合稱軟體 </a:t>
            </a:r>
            <a:r>
              <a:rPr lang="en-US" altLang="zh-TW" dirty="0" smtClean="0">
                <a:solidFill>
                  <a:srgbClr val="00B050"/>
                </a:solidFill>
              </a:rPr>
              <a:t>software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0070C0"/>
                </a:solidFill>
              </a:rPr>
              <a:t>硬體 </a:t>
            </a:r>
            <a:r>
              <a:rPr lang="en-US" altLang="zh-TW" dirty="0" smtClean="0">
                <a:solidFill>
                  <a:srgbClr val="0070C0"/>
                </a:solidFill>
              </a:rPr>
              <a:t>hardware</a:t>
            </a:r>
          </a:p>
          <a:p>
            <a:pPr lvl="1"/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609" y="2873060"/>
            <a:ext cx="3490591" cy="26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4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資訊平台</a:t>
            </a:r>
            <a:r>
              <a:rPr lang="en-US" altLang="zh-TW" dirty="0" smtClean="0"/>
              <a:t> platform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考慮企業運作</a:t>
            </a:r>
            <a:r>
              <a:rPr lang="en-US" altLang="zh-TW" dirty="0" smtClean="0"/>
              <a:t>, </a:t>
            </a:r>
            <a:r>
              <a:rPr lang="zh-TW" altLang="en-US" dirty="0" smtClean="0"/>
              <a:t>資訊平台分為六層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751379"/>
              </p:ext>
            </p:extLst>
          </p:nvPr>
        </p:nvGraphicFramePr>
        <p:xfrm>
          <a:off x="2132779" y="2778430"/>
          <a:ext cx="4246685" cy="3156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1588">
                  <a:extLst>
                    <a:ext uri="{9D8B030D-6E8A-4147-A177-3AD203B41FA5}">
                      <a16:colId xmlns:a16="http://schemas.microsoft.com/office/drawing/2014/main" val="90581931"/>
                    </a:ext>
                  </a:extLst>
                </a:gridCol>
                <a:gridCol w="2235097">
                  <a:extLst>
                    <a:ext uri="{9D8B030D-6E8A-4147-A177-3AD203B41FA5}">
                      <a16:colId xmlns:a16="http://schemas.microsoft.com/office/drawing/2014/main" val="1014784563"/>
                    </a:ext>
                  </a:extLst>
                </a:gridCol>
              </a:tblGrid>
              <a:tr h="4671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</a:rPr>
                        <a:t>實際應用</a:t>
                      </a:r>
                      <a:r>
                        <a:rPr lang="en-US" altLang="zh-TW" sz="1800" u="none" strike="noStrike" dirty="0">
                          <a:effectLst/>
                        </a:rPr>
                        <a:t>/</a:t>
                      </a:r>
                      <a:r>
                        <a:rPr lang="zh-TW" altLang="en-US" sz="1800" u="none" strike="noStrike" dirty="0">
                          <a:effectLst/>
                        </a:rPr>
                        <a:t>應用軟體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63968"/>
                  </a:ext>
                </a:extLst>
              </a:tr>
              <a:tr h="4671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</a:rPr>
                        <a:t>企業應用軟體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097478"/>
                  </a:ext>
                </a:extLst>
              </a:tr>
              <a:tr h="8206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 smtClean="0">
                          <a:effectLst/>
                        </a:rPr>
                        <a:t>資料庫 </a:t>
                      </a:r>
                      <a:r>
                        <a:rPr lang="en-US" altLang="zh-TW" sz="1800" u="none" strike="noStrike" dirty="0" smtClean="0">
                          <a:effectLst/>
                        </a:rPr>
                        <a:t>database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Internet</a:t>
                      </a:r>
                      <a:r>
                        <a:rPr lang="en-US" sz="17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(3,4</a:t>
                      </a:r>
                      <a:r>
                        <a:rPr lang="en-US" sz="17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)/Web</a:t>
                      </a:r>
                      <a:r>
                        <a:rPr lang="en-US" sz="17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(5,6,7)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626695"/>
                  </a:ext>
                </a:extLst>
              </a:tr>
              <a:tr h="46715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網路 </a:t>
                      </a:r>
                      <a:r>
                        <a:rPr lang="en-US" altLang="zh-TW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network</a:t>
                      </a:r>
                      <a:r>
                        <a:rPr lang="en-US" altLang="zh-TW" sz="1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(1,2)</a:t>
                      </a:r>
                      <a:endParaRPr lang="zh-TW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0012926"/>
                  </a:ext>
                </a:extLst>
              </a:tr>
              <a:tr h="4671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 smtClean="0">
                          <a:effectLst/>
                        </a:rPr>
                        <a:t>作業系統 </a:t>
                      </a:r>
                      <a:r>
                        <a:rPr lang="en-US" altLang="zh-TW" sz="1800" u="none" strike="noStrike" dirty="0" smtClean="0">
                          <a:effectLst/>
                        </a:rPr>
                        <a:t>O.S.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164363"/>
                  </a:ext>
                </a:extLst>
              </a:tr>
              <a:tr h="4671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 smtClean="0">
                          <a:effectLst/>
                        </a:rPr>
                        <a:t>硬體 </a:t>
                      </a:r>
                      <a:r>
                        <a:rPr lang="en-US" altLang="zh-TW" sz="1800" u="none" strike="noStrike" dirty="0" smtClean="0">
                          <a:effectLst/>
                        </a:rPr>
                        <a:t>hardware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0123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70" y="4001294"/>
            <a:ext cx="2362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2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資訊平台</a:t>
            </a:r>
            <a:r>
              <a:rPr lang="en-US" altLang="zh-TW" dirty="0" smtClean="0"/>
              <a:t> platform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網路</a:t>
            </a:r>
            <a:r>
              <a:rPr lang="en-US" altLang="zh-TW" dirty="0" smtClean="0">
                <a:solidFill>
                  <a:srgbClr val="FF0000"/>
                </a:solidFill>
              </a:rPr>
              <a:t>(1,2) </a:t>
            </a:r>
            <a:r>
              <a:rPr lang="en-US" altLang="zh-TW" dirty="0" smtClean="0"/>
              <a:t>/ Internet</a:t>
            </a:r>
            <a:r>
              <a:rPr lang="en-US" altLang="zh-TW" dirty="0" smtClean="0">
                <a:solidFill>
                  <a:srgbClr val="FF0000"/>
                </a:solidFill>
              </a:rPr>
              <a:t>(3,4) </a:t>
            </a:r>
            <a:r>
              <a:rPr lang="en-US" altLang="zh-TW" dirty="0" smtClean="0"/>
              <a:t>/ Web</a:t>
            </a:r>
            <a:r>
              <a:rPr lang="en-US" altLang="zh-TW" dirty="0" smtClean="0">
                <a:solidFill>
                  <a:srgbClr val="FF0000"/>
                </a:solidFill>
              </a:rPr>
              <a:t>(5,6,7)</a:t>
            </a:r>
          </a:p>
          <a:p>
            <a:pPr lvl="1"/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202109"/>
              </p:ext>
            </p:extLst>
          </p:nvPr>
        </p:nvGraphicFramePr>
        <p:xfrm>
          <a:off x="1595043" y="2672859"/>
          <a:ext cx="5547945" cy="3504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076">
                  <a:extLst>
                    <a:ext uri="{9D8B030D-6E8A-4147-A177-3AD203B41FA5}">
                      <a16:colId xmlns:a16="http://schemas.microsoft.com/office/drawing/2014/main" val="543459342"/>
                    </a:ext>
                  </a:extLst>
                </a:gridCol>
                <a:gridCol w="1960684">
                  <a:extLst>
                    <a:ext uri="{9D8B030D-6E8A-4147-A177-3AD203B41FA5}">
                      <a16:colId xmlns:a16="http://schemas.microsoft.com/office/drawing/2014/main" val="43284467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570651005"/>
                    </a:ext>
                  </a:extLst>
                </a:gridCol>
                <a:gridCol w="2341685">
                  <a:extLst>
                    <a:ext uri="{9D8B030D-6E8A-4147-A177-3AD203B41FA5}">
                      <a16:colId xmlns:a16="http://schemas.microsoft.com/office/drawing/2014/main" val="1184977401"/>
                    </a:ext>
                  </a:extLst>
                </a:gridCol>
              </a:tblGrid>
              <a:tr h="438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application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application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787421"/>
                  </a:ext>
                </a:extLst>
              </a:tr>
              <a:tr h="438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presentation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32150"/>
                  </a:ext>
                </a:extLst>
              </a:tr>
              <a:tr h="438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session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70872"/>
                  </a:ext>
                </a:extLst>
              </a:tr>
              <a:tr h="438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transport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transport(TCP)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772885"/>
                  </a:ext>
                </a:extLst>
              </a:tr>
              <a:tr h="438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network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network(IP)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246307"/>
                  </a:ext>
                </a:extLst>
              </a:tr>
              <a:tr h="438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data link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019112"/>
                  </a:ext>
                </a:extLst>
              </a:tr>
              <a:tr h="438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physical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78998"/>
                  </a:ext>
                </a:extLst>
              </a:tr>
              <a:tr h="4380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OSI</a:t>
                      </a:r>
                      <a:r>
                        <a:rPr lang="zh-TW" alt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1800" u="none" strike="noStrike" dirty="0" smtClean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Internet(TCP/IP) 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80119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70" y="4001294"/>
            <a:ext cx="2362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8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近期</a:t>
            </a:r>
            <a:r>
              <a:rPr lang="en-US" altLang="zh-TW" dirty="0" smtClean="0"/>
              <a:t>ICT</a:t>
            </a:r>
            <a:r>
              <a:rPr lang="zh-TW" altLang="en-US" dirty="0" smtClean="0"/>
              <a:t>演進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50264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普及化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=&gt; 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社群運算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/>
              <a:t>網路化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雲端運算</a:t>
            </a:r>
            <a:endParaRPr lang="en-US" altLang="zh-TW" dirty="0"/>
          </a:p>
          <a:p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行動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化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=&gt;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行動運算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dirty="0" smtClean="0"/>
              <a:t>智慧化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3.0 + </a:t>
            </a:r>
            <a:r>
              <a:rPr lang="zh-TW" altLang="en-US" dirty="0" smtClean="0"/>
              <a:t>人工智慧</a:t>
            </a:r>
            <a:endParaRPr lang="en-US" altLang="zh-TW" dirty="0" smtClean="0"/>
          </a:p>
          <a:p>
            <a:r>
              <a:rPr lang="zh-TW" altLang="en-US" dirty="0" smtClean="0"/>
              <a:t>分工化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分散式運算 </a:t>
            </a:r>
            <a:r>
              <a:rPr lang="en-US" altLang="zh-TW" dirty="0" smtClean="0"/>
              <a:t>+ </a:t>
            </a:r>
            <a:r>
              <a:rPr lang="zh-TW" altLang="en-US" dirty="0" smtClean="0"/>
              <a:t>虛擬化技術</a:t>
            </a:r>
            <a:endParaRPr lang="en-US" altLang="zh-TW" dirty="0" smtClean="0"/>
          </a:p>
          <a:p>
            <a:r>
              <a:rPr lang="zh-TW" altLang="en-US" dirty="0" smtClean="0"/>
              <a:t>服務化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SOA + Web service</a:t>
            </a:r>
          </a:p>
          <a:p>
            <a:r>
              <a:rPr lang="zh-TW" altLang="en-US" dirty="0" smtClean="0"/>
              <a:t>物聯網</a:t>
            </a:r>
            <a:endParaRPr lang="en-US" altLang="zh-TW" dirty="0" smtClean="0"/>
          </a:p>
          <a:p>
            <a:r>
              <a:rPr lang="zh-TW" altLang="en-US" dirty="0" smtClean="0"/>
              <a:t>大</a:t>
            </a:r>
            <a:r>
              <a:rPr lang="zh-TW" altLang="en-US" dirty="0"/>
              <a:t>數據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064" y="1078828"/>
            <a:ext cx="3722350" cy="149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網路化 </a:t>
            </a:r>
            <a:r>
              <a:rPr lang="en-US" altLang="zh-TW" dirty="0" smtClean="0"/>
              <a:t>=&gt; </a:t>
            </a:r>
            <a:r>
              <a:rPr lang="zh-TW" altLang="en-US" dirty="0" smtClean="0"/>
              <a:t>雲端運算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5360" y="1690688"/>
            <a:ext cx="10515600" cy="4351338"/>
          </a:xfrm>
        </p:spPr>
        <p:txBody>
          <a:bodyPr/>
          <a:lstStyle/>
          <a:p>
            <a:r>
              <a:rPr lang="zh-TW" altLang="en-US" dirty="0"/>
              <a:t>三</a:t>
            </a:r>
            <a:r>
              <a:rPr lang="zh-TW" altLang="en-US" dirty="0" smtClean="0"/>
              <a:t>個特性</a:t>
            </a:r>
            <a:endParaRPr lang="en-US" altLang="zh-TW" dirty="0" smtClean="0"/>
          </a:p>
          <a:p>
            <a:pPr lvl="1"/>
            <a:r>
              <a:rPr lang="zh-TW" altLang="en-US" dirty="0"/>
              <a:t>高速網路</a:t>
            </a:r>
            <a:endParaRPr lang="en-US" altLang="zh-TW" dirty="0"/>
          </a:p>
          <a:p>
            <a:pPr lvl="1"/>
            <a:r>
              <a:rPr lang="zh-TW" altLang="en-US" dirty="0" smtClean="0"/>
              <a:t>透通性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服務導向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73" y="1825625"/>
            <a:ext cx="3641027" cy="364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1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網路化 </a:t>
            </a:r>
            <a:r>
              <a:rPr lang="en-US" altLang="zh-TW" dirty="0" smtClean="0"/>
              <a:t>=&gt; </a:t>
            </a:r>
            <a:r>
              <a:rPr lang="zh-TW" altLang="en-US" dirty="0" smtClean="0"/>
              <a:t>雲端運算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三個支援層級</a:t>
            </a:r>
            <a:endParaRPr lang="en-US" altLang="zh-TW" dirty="0" smtClean="0"/>
          </a:p>
          <a:p>
            <a:pPr lvl="1"/>
            <a:r>
              <a:rPr lang="en-US" altLang="zh-TW" sz="4400" dirty="0" smtClean="0">
                <a:solidFill>
                  <a:srgbClr val="FF0000"/>
                </a:solidFill>
              </a:rPr>
              <a:t>SaaS</a:t>
            </a:r>
            <a:r>
              <a:rPr lang="en-US" altLang="zh-TW" dirty="0" smtClean="0"/>
              <a:t> software as a service </a:t>
            </a:r>
            <a:r>
              <a:rPr lang="en-US" altLang="zh-TW" dirty="0" err="1" smtClean="0"/>
              <a:t>i.g</a:t>
            </a:r>
            <a:r>
              <a:rPr lang="en-US" altLang="zh-TW" dirty="0" smtClean="0"/>
              <a:t>. Google mail</a:t>
            </a:r>
          </a:p>
          <a:p>
            <a:pPr lvl="1"/>
            <a:r>
              <a:rPr lang="en-US" altLang="zh-TW" sz="4400" dirty="0" smtClean="0">
                <a:solidFill>
                  <a:srgbClr val="FF0000"/>
                </a:solidFill>
              </a:rPr>
              <a:t>PaaS</a:t>
            </a:r>
            <a:r>
              <a:rPr lang="zh-TW" altLang="en-US" dirty="0" smtClean="0"/>
              <a:t> </a:t>
            </a:r>
            <a:r>
              <a:rPr lang="en-US" altLang="zh-TW" dirty="0" smtClean="0"/>
              <a:t>platform as a service </a:t>
            </a:r>
            <a:r>
              <a:rPr lang="en-US" altLang="zh-TW" dirty="0" err="1" smtClean="0"/>
              <a:t>i.g</a:t>
            </a:r>
            <a:r>
              <a:rPr lang="en-US" altLang="zh-TW" dirty="0" smtClean="0"/>
              <a:t>. Amazon Web Service AWS</a:t>
            </a:r>
          </a:p>
          <a:p>
            <a:pPr lvl="1"/>
            <a:r>
              <a:rPr lang="en-US" altLang="zh-TW" sz="4400" dirty="0" smtClean="0">
                <a:solidFill>
                  <a:srgbClr val="FF0000"/>
                </a:solidFill>
              </a:rPr>
              <a:t>IaaS</a:t>
            </a:r>
            <a:r>
              <a:rPr lang="en-US" altLang="zh-TW" dirty="0" smtClean="0"/>
              <a:t> infrastructure </a:t>
            </a:r>
            <a:r>
              <a:rPr lang="en-US" altLang="zh-TW" dirty="0" err="1" smtClean="0"/>
              <a:t>i.g</a:t>
            </a:r>
            <a:r>
              <a:rPr lang="en-US" altLang="zh-TW" dirty="0" smtClean="0"/>
              <a:t>. Dropbox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696" y="4067255"/>
            <a:ext cx="3130519" cy="17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1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網路化 </a:t>
            </a:r>
            <a:r>
              <a:rPr lang="en-US" altLang="zh-TW" dirty="0" smtClean="0"/>
              <a:t>=&gt; </a:t>
            </a:r>
            <a:r>
              <a:rPr lang="zh-TW" altLang="en-US" dirty="0" smtClean="0"/>
              <a:t>雲端運算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五</a:t>
            </a:r>
            <a:r>
              <a:rPr lang="zh-TW" altLang="en-US" dirty="0"/>
              <a:t>種</a:t>
            </a:r>
            <a:r>
              <a:rPr lang="zh-TW" altLang="en-US" dirty="0" smtClean="0"/>
              <a:t>配置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公有雲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私有雲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社區雲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虛擬私有雲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混合</a:t>
            </a:r>
            <a:r>
              <a:rPr lang="zh-TW" altLang="en-US" dirty="0"/>
              <a:t>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492" y="1870075"/>
            <a:ext cx="4633468" cy="29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1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738</Words>
  <Application>Microsoft Office PowerPoint</Application>
  <PresentationFormat>寬螢幕</PresentationFormat>
  <Paragraphs>213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Ch2 資訊平台</vt:lpstr>
      <vt:lpstr>基礎建設 infrastructure</vt:lpstr>
      <vt:lpstr>資訊平台 platform</vt:lpstr>
      <vt:lpstr>資訊平台 platform(cont.)</vt:lpstr>
      <vt:lpstr>資訊平台 platform(cont.)</vt:lpstr>
      <vt:lpstr>近期ICT演進</vt:lpstr>
      <vt:lpstr>網路化 =&gt; 雲端運算</vt:lpstr>
      <vt:lpstr>網路化 =&gt; 雲端運算(cont.)</vt:lpstr>
      <vt:lpstr>網路化 =&gt; 雲端運算(cont.)</vt:lpstr>
      <vt:lpstr>智慧化 =&gt; Web 3.0</vt:lpstr>
      <vt:lpstr>智慧化 =&gt; 人工智慧</vt:lpstr>
      <vt:lpstr>分工化 =&gt; 分散式運算</vt:lpstr>
      <vt:lpstr>分工化 =&gt; 虛擬化技術</vt:lpstr>
      <vt:lpstr>服務化 =&gt; 構想 SOA</vt:lpstr>
      <vt:lpstr>服務化 =&gt; 技術 Web service</vt:lpstr>
      <vt:lpstr>服務化 =&gt; 技術 Web service (cont.)</vt:lpstr>
      <vt:lpstr>物聯網 Internet of things IOT</vt:lpstr>
      <vt:lpstr>物聯網 Internet of things IOT(cont.)</vt:lpstr>
      <vt:lpstr>大數據 big data</vt:lpstr>
      <vt:lpstr>大數據 big data(cont.)</vt:lpstr>
      <vt:lpstr>大數據 big data(cont.)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IM概念</dc:title>
  <dc:creator>Windows 使用者</dc:creator>
  <cp:lastModifiedBy>blophin</cp:lastModifiedBy>
  <cp:revision>48</cp:revision>
  <dcterms:created xsi:type="dcterms:W3CDTF">2020-09-18T04:29:21Z</dcterms:created>
  <dcterms:modified xsi:type="dcterms:W3CDTF">2020-11-09T13:07:42Z</dcterms:modified>
</cp:coreProperties>
</file>