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7" r:id="rId3"/>
    <p:sldId id="268" r:id="rId4"/>
    <p:sldId id="282" r:id="rId5"/>
    <p:sldId id="257" r:id="rId6"/>
    <p:sldId id="270" r:id="rId7"/>
    <p:sldId id="271" r:id="rId8"/>
    <p:sldId id="258" r:id="rId9"/>
    <p:sldId id="278" r:id="rId10"/>
    <p:sldId id="279" r:id="rId11"/>
    <p:sldId id="272" r:id="rId12"/>
    <p:sldId id="280" r:id="rId13"/>
    <p:sldId id="273" r:id="rId14"/>
    <p:sldId id="281" r:id="rId15"/>
    <p:sldId id="274" r:id="rId16"/>
    <p:sldId id="275" r:id="rId17"/>
    <p:sldId id="276" r:id="rId18"/>
    <p:sldId id="277" r:id="rId19"/>
    <p:sldId id="269" r:id="rId20"/>
  </p:sldIdLst>
  <p:sldSz cx="12192000" cy="6858000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38331-70DD-451A-9E02-D106B59AFD11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F1FD7-C1D0-40BD-8F79-A4C1C7505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940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336B3-E6CD-4CAA-A11B-C0CE3B39DE32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8536A-15CF-4F4C-84D6-FC1595565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69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5F0D-D6D5-4BB7-83B5-9842CAC9D100}" type="datetime1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88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934D-0113-4963-8D63-02CDA5C11586}" type="datetime1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25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7C8C-EB8D-4BEB-A194-41E7ABF38EB1}" type="datetime1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20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BBA4-7B87-4DC3-819C-AF2CCFF9081C}" type="datetime1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01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E4FE-548A-422B-9B29-48466B2E9A10}" type="datetime1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68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6801-3FE9-4F9B-B087-59B823A5B154}" type="datetime1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80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2720-DA67-4932-BCD8-9ED61F3DA9A7}" type="datetime1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55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173-F449-4C2F-AB63-254F69771DA0}" type="datetime1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08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7FC3-E5C0-4888-A046-02DFCAECDE4E}" type="datetime1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61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C1E8-B3BB-4F41-845A-F702ACD24E9B}" type="datetime1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85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0838-49D5-4130-AB77-663469AB96D7}" type="datetime1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71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71DC-9A81-47A5-B83F-0B8358EB4C04}" type="datetime1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05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Ch5 IM</a:t>
            </a:r>
            <a:r>
              <a:rPr lang="zh-TW" altLang="en-US" dirty="0" smtClean="0"/>
              <a:t>外部環境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施大偉</a:t>
            </a:r>
            <a:endParaRPr lang="en-US" altLang="zh-TW" dirty="0" smtClean="0"/>
          </a:p>
          <a:p>
            <a:pPr algn="l"/>
            <a:fld id="{CC0D2F75-7D13-42CB-A57E-56106EF3076B}" type="datetime1">
              <a:rPr lang="zh-TW" altLang="zh-TW"/>
              <a:pPr algn="l"/>
              <a:t>2020/9/25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2709984"/>
            <a:ext cx="4129454" cy="309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1/7</a:t>
            </a:r>
            <a:r>
              <a:rPr lang="zh-TW" altLang="en-US" dirty="0" smtClean="0"/>
              <a:t>個新經濟法則</a:t>
            </a:r>
            <a:r>
              <a:rPr lang="en-US" altLang="zh-TW" sz="2000" dirty="0" smtClean="0"/>
              <a:t>(cont.)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數位化產品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特性</a:t>
            </a:r>
            <a:endParaRPr lang="en-US" altLang="zh-TW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成本</a:t>
            </a:r>
            <a:endParaRPr lang="en-US" altLang="zh-TW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TW" altLang="en-US" dirty="0" smtClean="0"/>
              <a:t>定價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第一級差別定價法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完全差別定價法</a:t>
            </a:r>
            <a:r>
              <a:rPr lang="en-US" altLang="zh-TW" dirty="0" smtClean="0"/>
              <a:t>)</a:t>
            </a:r>
          </a:p>
          <a:p>
            <a:pPr lvl="2"/>
            <a:r>
              <a:rPr lang="zh-TW" altLang="en-US" dirty="0" smtClean="0"/>
              <a:t>第二級</a:t>
            </a:r>
            <a:r>
              <a:rPr lang="zh-TW" altLang="en-US" dirty="0"/>
              <a:t>差別定價</a:t>
            </a:r>
            <a:r>
              <a:rPr lang="zh-TW" altLang="en-US" dirty="0" smtClean="0"/>
              <a:t>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分版定價法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2"/>
            <a:r>
              <a:rPr lang="zh-TW" altLang="en-US" dirty="0" smtClean="0"/>
              <a:t>第三級差別</a:t>
            </a:r>
            <a:r>
              <a:rPr lang="zh-TW" altLang="en-US" dirty="0"/>
              <a:t>定價</a:t>
            </a:r>
            <a:r>
              <a:rPr lang="zh-TW" altLang="en-US" dirty="0" smtClean="0"/>
              <a:t>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團體定價法</a:t>
            </a:r>
            <a:r>
              <a:rPr lang="en-US" altLang="zh-TW" dirty="0" smtClean="0"/>
              <a:t>)</a:t>
            </a:r>
          </a:p>
          <a:p>
            <a:pPr lvl="2"/>
            <a:r>
              <a:rPr lang="zh-TW" altLang="en-US" dirty="0"/>
              <a:t>微</a:t>
            </a:r>
            <a:r>
              <a:rPr lang="zh-TW" altLang="en-US" dirty="0" smtClean="0"/>
              <a:t>定價法</a:t>
            </a:r>
            <a:endParaRPr lang="en-US" altLang="zh-TW" dirty="0"/>
          </a:p>
          <a:p>
            <a:pPr lvl="2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840" y="2504504"/>
            <a:ext cx="3917611" cy="260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7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/7</a:t>
            </a:r>
            <a:r>
              <a:rPr lang="zh-TW" altLang="en-US" dirty="0" smtClean="0"/>
              <a:t>個新經濟法則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免費經濟學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有哪些服務</a:t>
            </a:r>
            <a:r>
              <a:rPr lang="en-US" altLang="zh-TW" dirty="0" smtClean="0"/>
              <a:t>?</a:t>
            </a:r>
          </a:p>
          <a:p>
            <a:pPr lvl="1"/>
            <a:r>
              <a:rPr lang="en-US" altLang="zh-TW" dirty="0" smtClean="0"/>
              <a:t>Google</a:t>
            </a:r>
          </a:p>
          <a:p>
            <a:pPr lvl="1"/>
            <a:r>
              <a:rPr lang="en-US" altLang="zh-TW" dirty="0" smtClean="0"/>
              <a:t>Facebook</a:t>
            </a:r>
          </a:p>
          <a:p>
            <a:pPr lvl="1"/>
            <a:r>
              <a:rPr lang="en-US" altLang="zh-TW" dirty="0" smtClean="0"/>
              <a:t>Instagram</a:t>
            </a:r>
          </a:p>
          <a:p>
            <a:pPr lvl="1"/>
            <a:r>
              <a:rPr lang="en-US" altLang="zh-TW" dirty="0" err="1" smtClean="0"/>
              <a:t>Youtube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Wikipedia</a:t>
            </a:r>
          </a:p>
          <a:p>
            <a:pPr lvl="1"/>
            <a:r>
              <a:rPr lang="en-US" altLang="zh-TW" dirty="0" smtClean="0"/>
              <a:t>Dropbox</a:t>
            </a:r>
          </a:p>
          <a:p>
            <a:pPr lvl="1"/>
            <a:r>
              <a:rPr lang="en-US" altLang="zh-TW" dirty="0" smtClean="0"/>
              <a:t>…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960" y="2072640"/>
            <a:ext cx="6535928" cy="326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3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/7</a:t>
            </a:r>
            <a:r>
              <a:rPr lang="zh-TW" altLang="en-US" dirty="0" smtClean="0"/>
              <a:t>個新經濟法則</a:t>
            </a:r>
            <a:r>
              <a:rPr lang="en-US" altLang="zh-TW" sz="2000" dirty="0"/>
              <a:t>(cont.)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免費經濟學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有哪些收益策略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廣告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Freemium</a:t>
            </a:r>
          </a:p>
          <a:p>
            <a:pPr lvl="1"/>
            <a:r>
              <a:rPr lang="en-US" altLang="zh-TW" dirty="0" smtClean="0"/>
              <a:t>In-App purchase</a:t>
            </a:r>
          </a:p>
          <a:p>
            <a:pPr lvl="1"/>
            <a:r>
              <a:rPr lang="zh-TW" altLang="en-US" dirty="0" smtClean="0"/>
              <a:t>收益互補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勞力交</a:t>
            </a:r>
            <a:r>
              <a:rPr lang="zh-TW" altLang="en-US" dirty="0"/>
              <a:t>換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008" y="25328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2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</a:t>
            </a:r>
            <a:r>
              <a:rPr lang="en-US" altLang="zh-TW" dirty="0" smtClean="0"/>
              <a:t>/7</a:t>
            </a:r>
            <a:r>
              <a:rPr lang="zh-TW" altLang="en-US" dirty="0" smtClean="0"/>
              <a:t>個新經濟法則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長尾理論</a:t>
            </a:r>
            <a:r>
              <a:rPr lang="zh-TW" altLang="en-US" dirty="0" smtClean="0">
                <a:solidFill>
                  <a:srgbClr val="00B050"/>
                </a:solidFill>
              </a:rPr>
              <a:t>與</a:t>
            </a:r>
            <a:r>
              <a:rPr lang="en-US" altLang="zh-TW" dirty="0" smtClean="0">
                <a:solidFill>
                  <a:srgbClr val="00B050"/>
                </a:solidFill>
              </a:rPr>
              <a:t>80/20</a:t>
            </a:r>
            <a:r>
              <a:rPr lang="zh-TW" altLang="en-US" dirty="0" smtClean="0">
                <a:solidFill>
                  <a:srgbClr val="00B050"/>
                </a:solidFill>
              </a:rPr>
              <a:t>法則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lvl="1"/>
            <a:r>
              <a:rPr lang="zh-TW" altLang="en-US" dirty="0" smtClean="0"/>
              <a:t>需求曲線尾巴很長</a:t>
            </a:r>
            <a:endParaRPr lang="en-US" altLang="zh-TW" dirty="0" smtClean="0"/>
          </a:p>
          <a:p>
            <a:pPr lvl="1"/>
            <a:r>
              <a:rPr lang="zh-TW" altLang="en-US" dirty="0"/>
              <a:t>需求曲線</a:t>
            </a:r>
            <a:r>
              <a:rPr lang="zh-TW" altLang="en-US" dirty="0" smtClean="0"/>
              <a:t>尾巴</a:t>
            </a:r>
            <a:r>
              <a:rPr lang="zh-TW" altLang="en-US" dirty="0"/>
              <a:t>變粗</a:t>
            </a:r>
            <a:r>
              <a:rPr lang="zh-TW" altLang="en-US" dirty="0" smtClean="0"/>
              <a:t>不觸及零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需求曲線尾巴變平坦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641" y="2001584"/>
            <a:ext cx="4469511" cy="297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</a:t>
            </a:r>
            <a:r>
              <a:rPr lang="en-US" altLang="zh-TW" dirty="0" smtClean="0"/>
              <a:t>/7</a:t>
            </a:r>
            <a:r>
              <a:rPr lang="zh-TW" altLang="en-US" dirty="0" smtClean="0"/>
              <a:t>個新經濟法則</a:t>
            </a:r>
            <a:r>
              <a:rPr lang="en-US" altLang="zh-TW" sz="2000" dirty="0"/>
              <a:t>(cont.)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長尾理論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lvl="1"/>
            <a:r>
              <a:rPr lang="zh-TW" altLang="en-US" dirty="0" smtClean="0"/>
              <a:t>為什麼會有此現象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做的人</a:t>
            </a:r>
            <a:r>
              <a:rPr lang="en-US" altLang="zh-TW" dirty="0" smtClean="0"/>
              <a:t>(</a:t>
            </a:r>
            <a:r>
              <a:rPr lang="zh-TW" altLang="en-US" dirty="0" smtClean="0"/>
              <a:t>生產</a:t>
            </a:r>
            <a:r>
              <a:rPr lang="en-US" altLang="zh-TW" dirty="0" smtClean="0"/>
              <a:t>)</a:t>
            </a:r>
            <a:r>
              <a:rPr lang="zh-TW" altLang="en-US" dirty="0" smtClean="0"/>
              <a:t>變多了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賣的人</a:t>
            </a:r>
            <a:r>
              <a:rPr lang="en-US" altLang="zh-TW" dirty="0" smtClean="0"/>
              <a:t>(</a:t>
            </a:r>
            <a:r>
              <a:rPr lang="zh-TW" altLang="en-US" dirty="0" smtClean="0"/>
              <a:t>配銷</a:t>
            </a:r>
            <a:r>
              <a:rPr lang="en-US" altLang="zh-TW" dirty="0" smtClean="0"/>
              <a:t>)</a:t>
            </a:r>
            <a:r>
              <a:rPr lang="zh-TW" altLang="en-US" dirty="0" smtClean="0"/>
              <a:t>變多了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供需有效連</a:t>
            </a:r>
            <a:r>
              <a:rPr lang="zh-TW" altLang="en-US" dirty="0"/>
              <a:t>結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112" y="633984"/>
            <a:ext cx="4953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1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r>
              <a:rPr lang="en-US" altLang="zh-TW" dirty="0" smtClean="0"/>
              <a:t>/7</a:t>
            </a:r>
            <a:r>
              <a:rPr lang="zh-TW" altLang="en-US" dirty="0" smtClean="0"/>
              <a:t>個新經濟法則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維基經濟學 </a:t>
            </a:r>
            <a:r>
              <a:rPr lang="en-US" altLang="zh-TW" dirty="0" err="1" smtClean="0"/>
              <a:t>i.g</a:t>
            </a:r>
            <a:r>
              <a:rPr lang="en-US" altLang="zh-TW" dirty="0" smtClean="0"/>
              <a:t>. Wikipedia</a:t>
            </a:r>
          </a:p>
          <a:p>
            <a:pPr lvl="1"/>
            <a:r>
              <a:rPr lang="zh-TW" altLang="en-US" dirty="0" smtClean="0"/>
              <a:t>開放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同儕生產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全球行動</a:t>
            </a:r>
            <a:endParaRPr lang="en-US" altLang="zh-TW" dirty="0" smtClean="0"/>
          </a:p>
          <a:p>
            <a:r>
              <a:rPr lang="zh-TW" altLang="en-US" dirty="0" smtClean="0"/>
              <a:t>大英百科全書 </a:t>
            </a:r>
            <a:r>
              <a:rPr lang="en-US" altLang="zh-TW" dirty="0" smtClean="0"/>
              <a:t>V.S. Wikipedia?</a:t>
            </a:r>
          </a:p>
          <a:p>
            <a:r>
              <a:rPr lang="en-US" altLang="zh-TW" dirty="0" err="1" smtClean="0"/>
              <a:t>i.g</a:t>
            </a:r>
            <a:r>
              <a:rPr lang="en-US" altLang="zh-TW" dirty="0" smtClean="0"/>
              <a:t>. </a:t>
            </a:r>
            <a:r>
              <a:rPr lang="en-US" altLang="zh-TW" dirty="0" err="1" smtClean="0"/>
              <a:t>iNaturalist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892" y="1972825"/>
            <a:ext cx="2738628" cy="29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3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r>
              <a:rPr lang="en-US" altLang="zh-TW" dirty="0" smtClean="0"/>
              <a:t>/7</a:t>
            </a:r>
            <a:r>
              <a:rPr lang="zh-TW" altLang="en-US" dirty="0" smtClean="0"/>
              <a:t>個新經濟法則</a:t>
            </a:r>
            <a:r>
              <a:rPr lang="en-US" altLang="zh-TW" sz="2000" dirty="0"/>
              <a:t>=&gt;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6/7,7/7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網路外部性</a:t>
            </a:r>
            <a:r>
              <a:rPr lang="en-US" altLang="zh-TW" dirty="0" smtClean="0"/>
              <a:t>(</a:t>
            </a:r>
            <a:r>
              <a:rPr lang="zh-TW" altLang="en-US" dirty="0" smtClean="0"/>
              <a:t>網路效應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直接的外部性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間接的外部性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Windows </a:t>
            </a:r>
            <a:r>
              <a:rPr lang="zh-TW" altLang="en-US" dirty="0" smtClean="0"/>
              <a:t>及其 </a:t>
            </a:r>
            <a:r>
              <a:rPr lang="en-US" altLang="zh-TW" dirty="0" smtClean="0"/>
              <a:t>AP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096" y="2925064"/>
            <a:ext cx="4733544" cy="315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3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</a:t>
            </a:r>
            <a:r>
              <a:rPr lang="en-US" altLang="zh-TW" dirty="0" smtClean="0"/>
              <a:t>/7</a:t>
            </a:r>
            <a:r>
              <a:rPr lang="zh-TW" altLang="en-US" dirty="0" smtClean="0"/>
              <a:t>個新經濟法則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正回饋法則</a:t>
            </a:r>
            <a:endParaRPr lang="en-US" altLang="zh-TW" dirty="0" smtClean="0"/>
          </a:p>
          <a:p>
            <a:pPr lvl="1"/>
            <a:r>
              <a:rPr lang="zh-TW" altLang="en-US" dirty="0"/>
              <a:t>大者恆大</a:t>
            </a:r>
            <a:endParaRPr lang="en-US" altLang="zh-TW" dirty="0"/>
          </a:p>
          <a:p>
            <a:pPr lvl="1"/>
            <a:r>
              <a:rPr lang="en-US" altLang="zh-TW" dirty="0"/>
              <a:t>2</a:t>
            </a:r>
            <a:r>
              <a:rPr lang="zh-TW" altLang="en-US" dirty="0"/>
              <a:t>次方的</a:t>
            </a:r>
            <a:r>
              <a:rPr lang="zh-TW" altLang="en-US" dirty="0" smtClean="0"/>
              <a:t>力量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前提是</a:t>
            </a:r>
            <a:r>
              <a:rPr lang="en-US" altLang="zh-TW" dirty="0" smtClean="0"/>
              <a:t>?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772" y="1870075"/>
            <a:ext cx="5506974" cy="367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7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7</a:t>
            </a:r>
            <a:r>
              <a:rPr lang="en-US" altLang="zh-TW" dirty="0" smtClean="0"/>
              <a:t>/7</a:t>
            </a:r>
            <a:r>
              <a:rPr lang="zh-TW" altLang="en-US" dirty="0" smtClean="0"/>
              <a:t>個新經濟法則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報酬率遞增法則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V.S. </a:t>
            </a:r>
            <a:r>
              <a:rPr lang="zh-TW" altLang="en-US" dirty="0" smtClean="0"/>
              <a:t>報酬</a:t>
            </a:r>
            <a:r>
              <a:rPr lang="zh-TW" altLang="en-US" dirty="0"/>
              <a:t>率</a:t>
            </a:r>
            <a:r>
              <a:rPr lang="zh-TW" altLang="en-US" dirty="0" smtClean="0"/>
              <a:t>遞</a:t>
            </a:r>
            <a:r>
              <a:rPr lang="zh-TW" altLang="en-US" dirty="0"/>
              <a:t>減</a:t>
            </a:r>
            <a:r>
              <a:rPr lang="zh-TW" altLang="en-US" dirty="0" smtClean="0"/>
              <a:t>法則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供給越多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形成網路效應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需</a:t>
            </a:r>
            <a:r>
              <a:rPr lang="zh-TW" altLang="en-US" dirty="0"/>
              <a:t>求</a:t>
            </a:r>
            <a:r>
              <a:rPr lang="zh-TW" altLang="en-US" dirty="0" smtClean="0"/>
              <a:t>越多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價值越大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利潤越大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187" y="2102168"/>
            <a:ext cx="4069609" cy="300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4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895344" y="2514600"/>
            <a:ext cx="465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本投影片所有插圖均來自古狗搜尋公開網路資源 為非供商業目的之教學投影片版面使用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4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Business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企業的</a:t>
            </a:r>
            <a:r>
              <a:rPr lang="zh-TW" altLang="en-US" dirty="0" smtClean="0">
                <a:solidFill>
                  <a:srgbClr val="FF0000"/>
                </a:solidFill>
              </a:rPr>
              <a:t>經營模式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zh-TW" sz="1600" dirty="0"/>
              <a:t>一個企業</a:t>
            </a:r>
            <a:r>
              <a:rPr lang="zh-TW" altLang="zh-TW" sz="1600" dirty="0" smtClean="0"/>
              <a:t>為了</a:t>
            </a:r>
            <a:r>
              <a:rPr lang="zh-TW" altLang="en-US" sz="1600" dirty="0" smtClean="0"/>
              <a:t> </a:t>
            </a:r>
            <a:r>
              <a:rPr lang="zh-TW" altLang="zh-TW" sz="1600" dirty="0" smtClean="0"/>
              <a:t>存活</a:t>
            </a:r>
            <a:r>
              <a:rPr lang="zh-TW" altLang="en-US" sz="1600" dirty="0" smtClean="0"/>
              <a:t> </a:t>
            </a:r>
            <a:r>
              <a:rPr lang="zh-TW" altLang="zh-TW" sz="1600" dirty="0" smtClean="0"/>
              <a:t>獲利</a:t>
            </a:r>
            <a:r>
              <a:rPr lang="zh-TW" altLang="zh-TW" sz="1600" dirty="0"/>
              <a:t>與</a:t>
            </a:r>
            <a:r>
              <a:rPr lang="zh-TW" altLang="zh-TW" sz="1600" dirty="0" smtClean="0"/>
              <a:t>成長</a:t>
            </a:r>
            <a:r>
              <a:rPr lang="zh-TW" altLang="en-US" sz="1600" dirty="0" smtClean="0"/>
              <a:t> </a:t>
            </a:r>
            <a:r>
              <a:rPr lang="zh-TW" altLang="zh-TW" sz="1600" dirty="0" smtClean="0"/>
              <a:t>其</a:t>
            </a:r>
            <a:r>
              <a:rPr lang="zh-TW" altLang="zh-TW" sz="1600" dirty="0"/>
              <a:t>所設計的一</a:t>
            </a:r>
            <a:r>
              <a:rPr lang="zh-TW" altLang="zh-TW" sz="1600" dirty="0" smtClean="0"/>
              <a:t>組</a:t>
            </a:r>
            <a:r>
              <a:rPr lang="zh-TW" altLang="en-US" sz="1600" dirty="0" smtClean="0"/>
              <a:t> </a:t>
            </a:r>
            <a:r>
              <a:rPr lang="zh-TW" altLang="zh-TW" sz="1600" dirty="0" smtClean="0"/>
              <a:t>產品提供</a:t>
            </a:r>
            <a:r>
              <a:rPr lang="zh-TW" altLang="en-US" sz="1600" dirty="0" smtClean="0"/>
              <a:t> </a:t>
            </a:r>
            <a:r>
              <a:rPr lang="zh-TW" altLang="zh-TW" sz="1600" dirty="0" smtClean="0"/>
              <a:t>市場定位</a:t>
            </a:r>
            <a:r>
              <a:rPr lang="zh-TW" altLang="en-US" sz="1600" dirty="0" smtClean="0"/>
              <a:t> </a:t>
            </a:r>
            <a:r>
              <a:rPr lang="zh-TW" altLang="zh-TW" sz="1600" dirty="0" smtClean="0"/>
              <a:t>資源配置</a:t>
            </a:r>
            <a:r>
              <a:rPr lang="zh-TW" altLang="en-US" sz="1600" dirty="0" smtClean="0"/>
              <a:t> </a:t>
            </a:r>
            <a:r>
              <a:rPr lang="zh-TW" altLang="zh-TW" sz="1600" dirty="0" smtClean="0"/>
              <a:t>與</a:t>
            </a:r>
            <a:r>
              <a:rPr lang="zh-TW" altLang="en-US" sz="1600" dirty="0" smtClean="0"/>
              <a:t> </a:t>
            </a:r>
            <a:r>
              <a:rPr lang="zh-TW" altLang="zh-TW" sz="1600" dirty="0" smtClean="0"/>
              <a:t>財務</a:t>
            </a:r>
            <a:r>
              <a:rPr lang="zh-TW" altLang="zh-TW" sz="1600" dirty="0"/>
              <a:t>結構的架構</a:t>
            </a:r>
            <a:r>
              <a:rPr lang="zh-TW" altLang="zh-TW" sz="1600" dirty="0" smtClean="0"/>
              <a:t>藍圖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sz="5400" dirty="0" smtClean="0"/>
              <a:t>企業賺錢的方法</a:t>
            </a:r>
            <a:endParaRPr lang="en-US" altLang="zh-TW" sz="5400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832" y="3401567"/>
            <a:ext cx="2744664" cy="223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Business </a:t>
            </a:r>
            <a:r>
              <a:rPr lang="en-US" altLang="zh-TW" dirty="0" smtClean="0"/>
              <a:t>model</a:t>
            </a:r>
            <a:r>
              <a:rPr lang="en-US" altLang="zh-TW" sz="2000" dirty="0" smtClean="0"/>
              <a:t>(cont</a:t>
            </a:r>
            <a:r>
              <a:rPr lang="en-US" altLang="zh-TW" sz="2000" dirty="0"/>
              <a:t>.)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zh-TW" dirty="0" smtClean="0"/>
              <a:t>產品</a:t>
            </a:r>
            <a:r>
              <a:rPr lang="en-US" altLang="zh-TW" dirty="0" smtClean="0"/>
              <a:t>(</a:t>
            </a:r>
            <a:r>
              <a:rPr lang="zh-TW" altLang="en-US" dirty="0" smtClean="0"/>
              <a:t>服務</a:t>
            </a:r>
            <a:r>
              <a:rPr lang="en-US" altLang="zh-TW" dirty="0" smtClean="0"/>
              <a:t>)</a:t>
            </a:r>
            <a:r>
              <a:rPr lang="zh-TW" altLang="zh-TW" dirty="0" smtClean="0"/>
              <a:t>提供</a:t>
            </a:r>
            <a:endParaRPr lang="en-US" altLang="zh-TW" dirty="0" smtClean="0"/>
          </a:p>
          <a:p>
            <a:r>
              <a:rPr lang="zh-TW" altLang="zh-TW" dirty="0" smtClean="0"/>
              <a:t>市場定位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Segmenting</a:t>
            </a:r>
          </a:p>
          <a:p>
            <a:pPr lvl="1"/>
            <a:r>
              <a:rPr lang="en-US" altLang="zh-TW" dirty="0" smtClean="0"/>
              <a:t>Targeting</a:t>
            </a:r>
          </a:p>
          <a:p>
            <a:pPr lvl="1"/>
            <a:r>
              <a:rPr lang="en-US" altLang="zh-TW" dirty="0" smtClean="0"/>
              <a:t>Positioning</a:t>
            </a:r>
          </a:p>
          <a:p>
            <a:r>
              <a:rPr lang="zh-TW" altLang="en-US" dirty="0" smtClean="0"/>
              <a:t>競爭策</a:t>
            </a:r>
            <a:r>
              <a:rPr lang="zh-TW" altLang="en-US" dirty="0"/>
              <a:t>略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內外</a:t>
            </a:r>
            <a:r>
              <a:rPr lang="en-US" altLang="zh-TW" dirty="0" smtClean="0"/>
              <a:t>)</a:t>
            </a:r>
            <a:r>
              <a:rPr lang="zh-TW" altLang="zh-TW" dirty="0" smtClean="0"/>
              <a:t>資源配置</a:t>
            </a:r>
            <a:endParaRPr lang="en-US" altLang="zh-TW" dirty="0" smtClean="0"/>
          </a:p>
          <a:p>
            <a:r>
              <a:rPr lang="zh-TW" altLang="zh-TW" dirty="0" smtClean="0"/>
              <a:t>財務結構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收益模式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成本結構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372" y="3458751"/>
            <a:ext cx="6101862" cy="232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網路經濟體</a:t>
            </a:r>
            <a:r>
              <a:rPr lang="zh-TW" altLang="en-US" dirty="0"/>
              <a:t>系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產品數位化</a:t>
            </a:r>
            <a:endParaRPr lang="en-US" altLang="zh-TW" dirty="0" smtClean="0"/>
          </a:p>
          <a:p>
            <a:r>
              <a:rPr lang="zh-TW" altLang="en-US" dirty="0" smtClean="0"/>
              <a:t>處理資訊化</a:t>
            </a:r>
            <a:endParaRPr lang="en-US" altLang="zh-TW" dirty="0" smtClean="0"/>
          </a:p>
          <a:p>
            <a:r>
              <a:rPr lang="zh-TW" altLang="en-US" dirty="0" smtClean="0"/>
              <a:t>經營電子化</a:t>
            </a:r>
            <a:endParaRPr lang="en-US" altLang="zh-TW" dirty="0" smtClean="0"/>
          </a:p>
          <a:p>
            <a:r>
              <a:rPr lang="zh-TW" altLang="en-US" dirty="0" smtClean="0"/>
              <a:t>空間虛擬化 </a:t>
            </a:r>
            <a:r>
              <a:rPr lang="en-US" altLang="zh-TW" dirty="0" smtClean="0"/>
              <a:t>e.g. </a:t>
            </a:r>
            <a:r>
              <a:rPr lang="en-US" altLang="zh-TW" dirty="0" smtClean="0">
                <a:solidFill>
                  <a:srgbClr val="FF0000"/>
                </a:solidFill>
              </a:rPr>
              <a:t>VO</a:t>
            </a:r>
          </a:p>
          <a:p>
            <a:r>
              <a:rPr lang="zh-TW" altLang="en-US" dirty="0" smtClean="0"/>
              <a:t>競爭</a:t>
            </a:r>
            <a:r>
              <a:rPr lang="zh-TW" altLang="en-US" dirty="0"/>
              <a:t>知識</a:t>
            </a:r>
            <a:r>
              <a:rPr lang="zh-TW" altLang="en-US" dirty="0" smtClean="0"/>
              <a:t>化</a:t>
            </a:r>
            <a:endParaRPr lang="en-US" altLang="zh-TW" dirty="0" smtClean="0"/>
          </a:p>
          <a:p>
            <a:r>
              <a:rPr lang="zh-TW" altLang="en-US" dirty="0" smtClean="0"/>
              <a:t>全球連結網路化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80" y="1870075"/>
            <a:ext cx="3726581" cy="263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88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促進的力量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9439656" cy="4351338"/>
          </a:xfrm>
        </p:spPr>
        <p:txBody>
          <a:bodyPr>
            <a:normAutofit/>
          </a:bodyPr>
          <a:lstStyle/>
          <a:p>
            <a:r>
              <a:rPr lang="zh-TW" altLang="en-US" sz="9600" dirty="0" smtClean="0"/>
              <a:t>點</a:t>
            </a:r>
            <a:endParaRPr lang="en-US" altLang="zh-TW" sz="9600" dirty="0" smtClean="0"/>
          </a:p>
          <a:p>
            <a:r>
              <a:rPr lang="zh-TW" altLang="en-US" dirty="0" smtClean="0"/>
              <a:t>節點 </a:t>
            </a:r>
            <a:r>
              <a:rPr lang="en-US" altLang="zh-TW" dirty="0" smtClean="0"/>
              <a:t>node</a:t>
            </a:r>
          </a:p>
          <a:p>
            <a:pPr lvl="1"/>
            <a:r>
              <a:rPr lang="en-US" altLang="zh-TW" dirty="0" smtClean="0"/>
              <a:t>Bell’s law</a:t>
            </a:r>
          </a:p>
          <a:p>
            <a:pPr lvl="1"/>
            <a:r>
              <a:rPr lang="en-US" altLang="zh-TW" dirty="0" smtClean="0"/>
              <a:t>Moore’s law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55651" y="1646238"/>
            <a:ext cx="1847088" cy="184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0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促進的力量</a:t>
            </a:r>
            <a:r>
              <a:rPr lang="en-US" altLang="zh-TW" sz="2000" dirty="0" smtClean="0"/>
              <a:t>(cont.)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9600" dirty="0" smtClean="0"/>
              <a:t>線</a:t>
            </a:r>
            <a:endParaRPr lang="en-US" altLang="zh-TW" sz="9600" dirty="0" smtClean="0"/>
          </a:p>
          <a:p>
            <a:r>
              <a:rPr lang="zh-TW" altLang="en-US" dirty="0" smtClean="0"/>
              <a:t>連結 </a:t>
            </a:r>
            <a:r>
              <a:rPr lang="en-US" altLang="zh-TW" dirty="0" smtClean="0"/>
              <a:t>linkage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Protocol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/ </a:t>
            </a:r>
            <a:r>
              <a:rPr lang="zh-TW" altLang="en-US" dirty="0" smtClean="0"/>
              <a:t>協定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Gilder’s law</a:t>
            </a:r>
          </a:p>
          <a:p>
            <a:pPr lvl="1"/>
            <a:r>
              <a:rPr lang="en-US" altLang="zh-TW" dirty="0" smtClean="0"/>
              <a:t>Metcalfe's </a:t>
            </a:r>
            <a:r>
              <a:rPr lang="en-US" altLang="zh-TW" dirty="0"/>
              <a:t>law</a:t>
            </a:r>
            <a:endParaRPr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005" y="1463040"/>
            <a:ext cx="4715906" cy="380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促進的力量</a:t>
            </a:r>
            <a:r>
              <a:rPr lang="en-US" altLang="zh-TW" sz="2000" dirty="0"/>
              <a:t>(cont.)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9600" dirty="0" smtClean="0"/>
              <a:t>面</a:t>
            </a:r>
            <a:endParaRPr lang="en-US" altLang="zh-TW" sz="9600" dirty="0" smtClean="0"/>
          </a:p>
          <a:p>
            <a:r>
              <a:rPr lang="zh-TW" altLang="en-US" dirty="0" smtClean="0"/>
              <a:t>內容 </a:t>
            </a:r>
            <a:r>
              <a:rPr lang="en-US" altLang="zh-TW" dirty="0" smtClean="0"/>
              <a:t>content</a:t>
            </a:r>
          </a:p>
          <a:p>
            <a:pPr lvl="1"/>
            <a:r>
              <a:rPr lang="zh-TW" altLang="en-US" dirty="0" smtClean="0"/>
              <a:t>數位內容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服務數位化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3C</a:t>
            </a:r>
            <a:r>
              <a:rPr lang="zh-TW" altLang="en-US" dirty="0" smtClean="0"/>
              <a:t>合流</a:t>
            </a:r>
            <a:endParaRPr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24" y="1325225"/>
            <a:ext cx="6407086" cy="433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5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1/7</a:t>
            </a:r>
            <a:r>
              <a:rPr lang="zh-TW" altLang="en-US" dirty="0" smtClean="0"/>
              <a:t>個新經濟法則</a:t>
            </a:r>
            <a:r>
              <a:rPr lang="en-US" altLang="zh-TW" sz="2000" dirty="0" smtClean="0"/>
              <a:t>=&gt;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2/7,3/7,4/7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數位化產品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特性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無限制擴張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大量</a:t>
            </a:r>
            <a:r>
              <a:rPr lang="zh-TW" altLang="en-US" dirty="0"/>
              <a:t>客製</a:t>
            </a:r>
            <a:r>
              <a:rPr lang="zh-TW" altLang="en-US" dirty="0" smtClean="0"/>
              <a:t>化</a:t>
            </a:r>
            <a:endParaRPr lang="en-US" altLang="zh-TW" dirty="0" smtClean="0"/>
          </a:p>
          <a:p>
            <a:pPr lvl="2"/>
            <a:r>
              <a:rPr lang="zh-TW" altLang="en-US" dirty="0"/>
              <a:t>廣</a:t>
            </a:r>
            <a:r>
              <a:rPr lang="zh-TW" altLang="en-US" dirty="0" smtClean="0"/>
              <a:t>度深度兼備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成本</a:t>
            </a:r>
            <a:endParaRPr lang="en-US" altLang="zh-TW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定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價</a:t>
            </a:r>
            <a:endParaRPr lang="en-US" altLang="zh-TW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591" y="1825625"/>
            <a:ext cx="6039993" cy="402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2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1/7</a:t>
            </a:r>
            <a:r>
              <a:rPr lang="zh-TW" altLang="en-US" dirty="0" smtClean="0"/>
              <a:t>個新經濟法則</a:t>
            </a:r>
            <a:r>
              <a:rPr lang="en-US" altLang="zh-TW" sz="2000" dirty="0" smtClean="0"/>
              <a:t>(cont</a:t>
            </a:r>
            <a:r>
              <a:rPr lang="en-US" altLang="zh-TW" sz="2000" dirty="0"/>
              <a:t>.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數位化產品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特性</a:t>
            </a:r>
            <a:endParaRPr lang="en-US" altLang="zh-TW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TW" altLang="en-US" dirty="0" smtClean="0"/>
              <a:t>成本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邊際生產成本趨近於零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運送成本極低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倉儲成本極</a:t>
            </a:r>
            <a:r>
              <a:rPr lang="zh-TW" altLang="en-US" dirty="0"/>
              <a:t>低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定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價</a:t>
            </a:r>
            <a:endParaRPr lang="en-US" altLang="zh-TW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46238"/>
            <a:ext cx="3477768" cy="260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9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483</Words>
  <Application>Microsoft Office PowerPoint</Application>
  <PresentationFormat>寬螢幕</PresentationFormat>
  <Paragraphs>144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Office 佈景主題</vt:lpstr>
      <vt:lpstr>Ch5 IM外部環境</vt:lpstr>
      <vt:lpstr>Business model</vt:lpstr>
      <vt:lpstr>Business model(cont.)</vt:lpstr>
      <vt:lpstr>網路經濟體系</vt:lpstr>
      <vt:lpstr>促進的力量</vt:lpstr>
      <vt:lpstr>促進的力量(cont.)</vt:lpstr>
      <vt:lpstr>促進的力量(cont.)</vt:lpstr>
      <vt:lpstr>1/7個新經濟法則=&gt; 2/7,3/7,4/7</vt:lpstr>
      <vt:lpstr>1/7個新經濟法則(cont.)</vt:lpstr>
      <vt:lpstr>1/7個新經濟法則(cont.)</vt:lpstr>
      <vt:lpstr>2/7個新經濟法則</vt:lpstr>
      <vt:lpstr>2/7個新經濟法則(cont.)</vt:lpstr>
      <vt:lpstr>3/7個新經濟法則</vt:lpstr>
      <vt:lpstr>3/7個新經濟法則(cont.)</vt:lpstr>
      <vt:lpstr>4/7個新經濟法則</vt:lpstr>
      <vt:lpstr>5/7個新經濟法則=&gt; 6/7,7/7</vt:lpstr>
      <vt:lpstr>6/7個新經濟法則</vt:lpstr>
      <vt:lpstr>7/7個新經濟法則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IM概念</dc:title>
  <dc:creator>Windows 使用者</dc:creator>
  <cp:lastModifiedBy>Windows 使用者</cp:lastModifiedBy>
  <cp:revision>39</cp:revision>
  <cp:lastPrinted>2020-09-25T08:48:32Z</cp:lastPrinted>
  <dcterms:created xsi:type="dcterms:W3CDTF">2020-09-18T04:29:21Z</dcterms:created>
  <dcterms:modified xsi:type="dcterms:W3CDTF">2020-09-25T08:52:57Z</dcterms:modified>
</cp:coreProperties>
</file>