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83" r:id="rId4"/>
    <p:sldId id="290" r:id="rId5"/>
    <p:sldId id="285" r:id="rId6"/>
    <p:sldId id="291" r:id="rId7"/>
    <p:sldId id="289" r:id="rId8"/>
    <p:sldId id="268" r:id="rId9"/>
    <p:sldId id="287" r:id="rId10"/>
    <p:sldId id="286" r:id="rId11"/>
    <p:sldId id="292" r:id="rId12"/>
    <p:sldId id="288" r:id="rId13"/>
    <p:sldId id="293" r:id="rId14"/>
    <p:sldId id="294" r:id="rId15"/>
    <p:sldId id="269" r:id="rId16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38331-70DD-451A-9E02-D106B59AFD11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F1FD7-C1D0-40BD-8F79-A4C1C7505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940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_160oMzblY8&amp;feature=sha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smtClean="0"/>
              <a:t>Ch6,7 </a:t>
            </a:r>
            <a:r>
              <a:rPr lang="en-US" altLang="zh-TW" dirty="0" smtClean="0"/>
              <a:t>IM</a:t>
            </a:r>
            <a:r>
              <a:rPr lang="zh-TW" altLang="en-US" dirty="0" smtClean="0"/>
              <a:t>外部環境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                 </a:t>
            </a:r>
            <a:r>
              <a:rPr lang="zh-TW" altLang="en-US" sz="3600" dirty="0" smtClean="0"/>
              <a:t>產業革命與平台經濟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39430"/>
            <a:ext cx="9144000" cy="1655762"/>
          </a:xfrm>
        </p:spPr>
        <p:txBody>
          <a:bodyPr/>
          <a:lstStyle/>
          <a:p>
            <a:pPr algn="l"/>
            <a:r>
              <a:rPr lang="zh-TW" altLang="en-US" dirty="0" smtClean="0"/>
              <a:t>施大偉</a:t>
            </a:r>
            <a:endParaRPr lang="en-US" altLang="zh-TW" dirty="0" smtClean="0"/>
          </a:p>
          <a:p>
            <a:pPr algn="l"/>
            <a:fld id="{CC0D2F75-7D13-42CB-A57E-56106EF3076B}" type="datetime1">
              <a:rPr lang="zh-TW" altLang="zh-TW"/>
              <a:pPr algn="l"/>
              <a:t>2020/10/8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0" y="3665357"/>
            <a:ext cx="3812931" cy="25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輕鬆一</a:t>
            </a:r>
            <a:r>
              <a:rPr lang="zh-TW" altLang="en-US" dirty="0"/>
              <a:t>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你會向外國人介紹台灣的特色有</a:t>
            </a:r>
            <a:r>
              <a:rPr lang="en-US" altLang="zh-TW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珍珠奶茶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臭豆腐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夜市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雞排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101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布袋戲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玉山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台灣黑熊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鳳梨酥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檳榔</a:t>
            </a:r>
            <a:r>
              <a:rPr lang="zh-TW" altLang="en-US" dirty="0"/>
              <a:t>西施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46" y="1335024"/>
            <a:ext cx="3319814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平台經濟</a:t>
            </a:r>
            <a:r>
              <a:rPr lang="en-US" altLang="zh-TW" sz="2000" dirty="0" smtClean="0"/>
              <a:t>(cont.)</a:t>
            </a:r>
            <a:endParaRPr lang="en-US" altLang="zh-TW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 </a:t>
            </a:r>
            <a:r>
              <a:rPr lang="en-US" altLang="zh-TW" dirty="0" smtClean="0"/>
              <a:t>V.S. </a:t>
            </a:r>
            <a:r>
              <a:rPr lang="zh-TW" altLang="en-US" dirty="0" smtClean="0"/>
              <a:t>線性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外部夥伴提供資源 </a:t>
            </a:r>
            <a:r>
              <a:rPr lang="en-US" altLang="zh-TW" dirty="0"/>
              <a:t>V.S</a:t>
            </a:r>
            <a:r>
              <a:rPr lang="en-US" altLang="zh-TW" dirty="0" smtClean="0"/>
              <a:t>.</a:t>
            </a:r>
            <a:r>
              <a:rPr lang="zh-TW" altLang="en-US" dirty="0" smtClean="0"/>
              <a:t> 內部投資提供資源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平台管理 </a:t>
            </a:r>
            <a:r>
              <a:rPr lang="en-US" altLang="zh-TW" dirty="0"/>
              <a:t>V.S</a:t>
            </a:r>
            <a:r>
              <a:rPr lang="en-US" altLang="zh-TW" dirty="0" smtClean="0"/>
              <a:t>.</a:t>
            </a:r>
            <a:r>
              <a:rPr lang="zh-TW" altLang="en-US" dirty="0" smtClean="0"/>
              <a:t> 產品</a:t>
            </a:r>
            <a:r>
              <a:rPr lang="en-US" altLang="zh-TW" dirty="0" smtClean="0"/>
              <a:t>(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)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需求面網路效應 </a:t>
            </a:r>
            <a:r>
              <a:rPr lang="en-US" altLang="zh-TW" dirty="0"/>
              <a:t>V.S</a:t>
            </a:r>
            <a:r>
              <a:rPr lang="en-US" altLang="zh-TW" dirty="0" smtClean="0"/>
              <a:t>.</a:t>
            </a:r>
            <a:r>
              <a:rPr lang="zh-TW" altLang="en-US" dirty="0" smtClean="0"/>
              <a:t> 供給面資源投入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75" y="3499340"/>
            <a:ext cx="4438187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平台經濟</a:t>
            </a:r>
            <a:r>
              <a:rPr lang="en-US" altLang="zh-TW" sz="2000" dirty="0" smtClean="0"/>
              <a:t>(cont.)</a:t>
            </a:r>
            <a:endParaRPr lang="en-US" altLang="zh-TW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什麼傳統產業容易被取代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產品或服務沒有差異化 </a:t>
            </a:r>
            <a:r>
              <a:rPr lang="en-US" altLang="zh-TW" dirty="0" smtClean="0"/>
              <a:t>e.g. </a:t>
            </a:r>
            <a:r>
              <a:rPr lang="zh-TW" altLang="en-US" dirty="0" smtClean="0"/>
              <a:t>計程車 </a:t>
            </a:r>
            <a:r>
              <a:rPr lang="en-US" altLang="zh-TW" dirty="0" smtClean="0"/>
              <a:t>V.S. </a:t>
            </a:r>
            <a:r>
              <a:rPr lang="zh-TW" altLang="en-US" dirty="0" smtClean="0"/>
              <a:t>飯店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成本低 交易程序簡單 </a:t>
            </a:r>
            <a:r>
              <a:rPr lang="en-US" altLang="zh-TW" dirty="0" smtClean="0"/>
              <a:t>e.g.</a:t>
            </a:r>
            <a:r>
              <a:rPr lang="zh-TW" altLang="en-US" dirty="0" smtClean="0"/>
              <a:t>男女交友 </a:t>
            </a:r>
            <a:r>
              <a:rPr lang="en-US" altLang="zh-TW" dirty="0" smtClean="0"/>
              <a:t>V.S. </a:t>
            </a:r>
            <a:r>
              <a:rPr lang="zh-TW" altLang="en-US" dirty="0" smtClean="0"/>
              <a:t>跨國企業購併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供需雙方人數多 市場分散 </a:t>
            </a:r>
            <a:r>
              <a:rPr lang="en-US" altLang="zh-TW" dirty="0" smtClean="0"/>
              <a:t>e.g.</a:t>
            </a:r>
            <a:r>
              <a:rPr lang="zh-TW" altLang="en-US" dirty="0" smtClean="0"/>
              <a:t>分類廣告 </a:t>
            </a:r>
            <a:r>
              <a:rPr lang="en-US" altLang="zh-TW" dirty="0" smtClean="0"/>
              <a:t>V.S. </a:t>
            </a:r>
            <a:r>
              <a:rPr lang="zh-TW" altLang="en-US" dirty="0" smtClean="0"/>
              <a:t>國防工業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種類數量不受限 </a:t>
            </a:r>
            <a:r>
              <a:rPr lang="en-US" altLang="zh-TW" dirty="0" smtClean="0"/>
              <a:t>e.g.</a:t>
            </a:r>
            <a:r>
              <a:rPr lang="zh-TW" altLang="en-US" dirty="0" smtClean="0"/>
              <a:t>音樂 書本 影片 零售 </a:t>
            </a:r>
            <a:r>
              <a:rPr lang="en-US" altLang="zh-TW" dirty="0" smtClean="0"/>
              <a:t>V.S. </a:t>
            </a:r>
            <a:r>
              <a:rPr lang="zh-TW" altLang="en-US" dirty="0" smtClean="0"/>
              <a:t>稀有貴重物品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資訊容易取得 </a:t>
            </a:r>
            <a:r>
              <a:rPr lang="en-US" altLang="zh-TW" dirty="0" smtClean="0"/>
              <a:t>V.S. </a:t>
            </a:r>
            <a:r>
              <a:rPr lang="zh-TW" altLang="en-US" dirty="0" smtClean="0"/>
              <a:t>資訊不對稱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70" y="4448239"/>
            <a:ext cx="3411986" cy="22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移轉成本</a:t>
            </a:r>
            <a:r>
              <a:rPr lang="en-US" altLang="zh-TW" dirty="0" smtClean="0"/>
              <a:t>(Switching cost)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程序性移轉成本</a:t>
            </a:r>
            <a:endParaRPr lang="en-US" altLang="zh-TW" dirty="0" smtClean="0"/>
          </a:p>
          <a:p>
            <a:r>
              <a:rPr lang="zh-TW" altLang="en-US" dirty="0" smtClean="0"/>
              <a:t>財務性移轉成本</a:t>
            </a:r>
            <a:endParaRPr lang="en-US" altLang="zh-TW" dirty="0" smtClean="0"/>
          </a:p>
          <a:p>
            <a:r>
              <a:rPr lang="zh-TW" altLang="en-US" dirty="0" smtClean="0"/>
              <a:t>關係性移轉成本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91" y="2045433"/>
            <a:ext cx="4906109" cy="32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共享經濟</a:t>
            </a:r>
            <a:r>
              <a:rPr lang="en-US" altLang="zh-TW" dirty="0" smtClean="0"/>
              <a:t>(Sharing economy)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C2C</a:t>
            </a:r>
          </a:p>
          <a:p>
            <a:r>
              <a:rPr lang="en-US" altLang="zh-TW" sz="3600" dirty="0" smtClean="0"/>
              <a:t>B2C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5" y="2115455"/>
            <a:ext cx="4972578" cy="36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產業革命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ABIC</a:t>
            </a:r>
            <a:r>
              <a:rPr lang="zh-TW" altLang="en-US" dirty="0" smtClean="0"/>
              <a:t>促成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工業</a:t>
            </a:r>
            <a:r>
              <a:rPr lang="en-US" altLang="zh-TW" dirty="0" smtClean="0"/>
              <a:t>4.0</a:t>
            </a:r>
          </a:p>
          <a:p>
            <a:pPr lvl="1"/>
            <a:r>
              <a:rPr lang="zh-TW" altLang="en-US" dirty="0"/>
              <a:t>金融</a:t>
            </a:r>
            <a:r>
              <a:rPr lang="en-US" altLang="zh-TW" dirty="0"/>
              <a:t>4.0</a:t>
            </a:r>
          </a:p>
          <a:p>
            <a:pPr lvl="1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商業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4.0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農業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4.0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78" y="1870075"/>
            <a:ext cx="4890512" cy="32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</a:t>
            </a:r>
            <a:r>
              <a:rPr lang="en-US" altLang="zh-TW" dirty="0" smtClean="0"/>
              <a:t>4.0(Industry 4.0)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第一次工業革命 </a:t>
            </a:r>
            <a:r>
              <a:rPr lang="en-US" altLang="zh-TW" dirty="0" smtClean="0"/>
              <a:t>1750~1850 </a:t>
            </a:r>
            <a:r>
              <a:rPr lang="zh-TW" altLang="en-US" dirty="0" smtClean="0"/>
              <a:t>人力 獸力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水力 火</a:t>
            </a:r>
            <a:r>
              <a:rPr lang="zh-TW" altLang="en-US" dirty="0"/>
              <a:t>力</a:t>
            </a:r>
            <a:endParaRPr lang="en-US" altLang="zh-TW" dirty="0" smtClean="0"/>
          </a:p>
          <a:p>
            <a:r>
              <a:rPr lang="zh-TW" altLang="en-US" dirty="0" smtClean="0"/>
              <a:t>第二次工業革命 </a:t>
            </a:r>
            <a:r>
              <a:rPr lang="en-US" altLang="zh-TW" dirty="0" smtClean="0"/>
              <a:t>1870~1914 </a:t>
            </a:r>
            <a:r>
              <a:rPr lang="zh-TW" altLang="en-US" dirty="0" smtClean="0"/>
              <a:t>電力</a:t>
            </a:r>
            <a:endParaRPr lang="en-US" altLang="zh-TW" dirty="0"/>
          </a:p>
          <a:p>
            <a:r>
              <a:rPr lang="zh-TW" altLang="en-US" dirty="0" smtClean="0"/>
              <a:t>第三次工業革命 </a:t>
            </a:r>
            <a:r>
              <a:rPr lang="en-US" altLang="zh-TW" dirty="0" smtClean="0"/>
              <a:t>1970~2010 </a:t>
            </a:r>
            <a:r>
              <a:rPr lang="zh-TW" altLang="en-US" dirty="0" smtClean="0"/>
              <a:t>資訊化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45" y="2834386"/>
            <a:ext cx="3663700" cy="23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</a:t>
            </a:r>
            <a:r>
              <a:rPr lang="en-US" altLang="zh-TW" dirty="0" smtClean="0"/>
              <a:t>4.0(Industry 4.0)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第四次工業革命</a:t>
            </a:r>
            <a:r>
              <a:rPr lang="en-US" altLang="zh-TW" dirty="0" smtClean="0"/>
              <a:t>(</a:t>
            </a:r>
            <a:r>
              <a:rPr lang="zh-TW" altLang="en-US" dirty="0" smtClean="0"/>
              <a:t>工業</a:t>
            </a:r>
            <a:r>
              <a:rPr lang="en-US" altLang="zh-TW" dirty="0" smtClean="0"/>
              <a:t>4.0)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2011~ AB</a:t>
            </a:r>
            <a:r>
              <a:rPr lang="en-US" altLang="zh-TW" sz="8000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C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45" y="2834386"/>
            <a:ext cx="3663700" cy="23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</a:t>
            </a:r>
            <a:r>
              <a:rPr lang="en-US" altLang="zh-TW" dirty="0" smtClean="0"/>
              <a:t>4.0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Bank 1.0 12</a:t>
            </a:r>
            <a:r>
              <a:rPr lang="zh-TW" altLang="en-US" dirty="0" smtClean="0"/>
              <a:t>世紀</a:t>
            </a:r>
            <a:endParaRPr lang="en-US" altLang="zh-TW" dirty="0" smtClean="0"/>
          </a:p>
          <a:p>
            <a:r>
              <a:rPr lang="en-US" altLang="zh-TW" dirty="0" smtClean="0"/>
              <a:t>Bank 2.0 ATM 1980/Internet 1995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800" dirty="0" smtClean="0"/>
              <a:t>Bank 3.0 Mobile 2007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38" y="3913886"/>
            <a:ext cx="3197352" cy="23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</a:t>
            </a:r>
            <a:r>
              <a:rPr lang="en-US" altLang="zh-TW" dirty="0" smtClean="0"/>
              <a:t>4.0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58251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Bank 4.0 2017 &amp; </a:t>
            </a:r>
            <a:r>
              <a:rPr lang="zh-TW" altLang="en-US" dirty="0" smtClean="0"/>
              <a:t>金融科技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FinTech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ABIC</a:t>
            </a:r>
          </a:p>
          <a:p>
            <a:pPr lvl="1"/>
            <a:r>
              <a:rPr lang="zh-TW" altLang="en-US" dirty="0" smtClean="0"/>
              <a:t>區塊鍊</a:t>
            </a:r>
            <a:r>
              <a:rPr lang="en-US" altLang="zh-TW" dirty="0" smtClean="0"/>
              <a:t>(Block chain)+</a:t>
            </a:r>
            <a:r>
              <a:rPr lang="zh-TW" altLang="en-US" dirty="0" smtClean="0"/>
              <a:t>比特幣</a:t>
            </a:r>
            <a:r>
              <a:rPr lang="en-US" altLang="zh-TW" dirty="0" smtClean="0"/>
              <a:t>(Bitcoin)</a:t>
            </a:r>
          </a:p>
          <a:p>
            <a:pPr lvl="1"/>
            <a:r>
              <a:rPr lang="en-US" altLang="zh-TW" dirty="0">
                <a:hlinkClick r:id="rId2"/>
              </a:rPr>
              <a:t>https://www.youtube.com/watch?v=_160oMzblY8&amp;feature=share</a:t>
            </a:r>
            <a:r>
              <a:rPr lang="zh-TW" altLang="en-US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區塊鍊原理 請另</a:t>
            </a:r>
            <a:r>
              <a:rPr lang="zh-TW" altLang="en-US" dirty="0"/>
              <a:t>開視窗連結觀看影片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932688"/>
            <a:ext cx="3197352" cy="23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平台</a:t>
            </a:r>
            <a:r>
              <a:rPr lang="zh-TW" altLang="en-US" dirty="0"/>
              <a:t>經濟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什麼是平台經營模式</a:t>
            </a:r>
            <a:r>
              <a:rPr lang="en-US" altLang="zh-TW" dirty="0" smtClean="0"/>
              <a:t>(Platform business model)?</a:t>
            </a:r>
          </a:p>
          <a:p>
            <a:pPr lvl="1"/>
            <a:r>
              <a:rPr lang="en-US" altLang="zh-TW" dirty="0" smtClean="0"/>
              <a:t>ICT</a:t>
            </a:r>
          </a:p>
          <a:p>
            <a:pPr lvl="1"/>
            <a:r>
              <a:rPr lang="zh-TW" altLang="en-US" dirty="0" smtClean="0"/>
              <a:t>連結</a:t>
            </a:r>
            <a:r>
              <a:rPr lang="zh-TW" altLang="en-US" sz="4000" dirty="0" smtClean="0">
                <a:solidFill>
                  <a:srgbClr val="FF0000"/>
                </a:solidFill>
              </a:rPr>
              <a:t>兩個以上</a:t>
            </a:r>
            <a:r>
              <a:rPr lang="zh-TW" altLang="en-US" dirty="0" smtClean="0"/>
              <a:t>的相關群體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支援與促成 互動 交易 產生收益 創造價值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經營模</a:t>
            </a:r>
            <a:r>
              <a:rPr lang="zh-TW" altLang="en-US" dirty="0"/>
              <a:t>式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12" y="4116705"/>
            <a:ext cx="3612664" cy="21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平台經濟</a:t>
            </a:r>
            <a:r>
              <a:rPr lang="en-US" altLang="zh-TW" sz="2000" dirty="0"/>
              <a:t>(cont.)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2020/7/30</a:t>
            </a:r>
            <a:r>
              <a:rPr lang="zh-TW" altLang="en-US" dirty="0" smtClean="0"/>
              <a:t>止</a:t>
            </a:r>
            <a:r>
              <a:rPr lang="en-US" altLang="zh-TW" dirty="0" smtClean="0"/>
              <a:t> </a:t>
            </a:r>
            <a:r>
              <a:rPr lang="zh-TW" altLang="en-US" dirty="0" smtClean="0"/>
              <a:t>全球前十大市值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Saudi Aramco</a:t>
            </a:r>
            <a:endParaRPr lang="en-US" altLang="zh-TW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/>
              <a:t>Apple Inc.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smtClean="0"/>
              <a:t>Microsoft</a:t>
            </a:r>
            <a:endParaRPr lang="en-US" altLang="zh-TW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smtClean="0"/>
              <a:t>Amazon Inc.</a:t>
            </a:r>
            <a:endParaRPr lang="en-US" altLang="zh-TW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smtClean="0"/>
              <a:t>Alphabet Inc. (Google)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/>
              <a:t>Facebook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err="1"/>
              <a:t>Tencent</a:t>
            </a:r>
            <a:endParaRPr lang="en-US" altLang="zh-TW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Berkshire </a:t>
            </a:r>
            <a:r>
              <a:rPr lang="en-US" altLang="zh-TW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Hathway</a:t>
            </a:r>
            <a:endParaRPr lang="en-US" altLang="zh-TW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/>
              <a:t>VISA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TSMC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6" y="2690297"/>
            <a:ext cx="4873752" cy="31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平台經濟</a:t>
            </a:r>
            <a:r>
              <a:rPr lang="en-US" altLang="zh-TW" sz="2000" dirty="0" smtClean="0"/>
              <a:t>(cont.)</a:t>
            </a:r>
            <a:endParaRPr lang="en-US" altLang="zh-TW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其它平</a:t>
            </a:r>
            <a:r>
              <a:rPr lang="zh-TW" altLang="en-US" dirty="0"/>
              <a:t>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Airbnb</a:t>
            </a:r>
          </a:p>
          <a:p>
            <a:pPr lvl="1"/>
            <a:r>
              <a:rPr lang="en-US" altLang="zh-TW" dirty="0" smtClean="0"/>
              <a:t>eBay</a:t>
            </a:r>
          </a:p>
          <a:p>
            <a:pPr lvl="1"/>
            <a:r>
              <a:rPr lang="en-US" altLang="zh-TW" dirty="0" smtClean="0"/>
              <a:t>Android</a:t>
            </a:r>
          </a:p>
          <a:p>
            <a:pPr lvl="1"/>
            <a:r>
              <a:rPr lang="en-US" altLang="zh-TW" dirty="0" smtClean="0"/>
              <a:t>LinkedIn</a:t>
            </a:r>
          </a:p>
          <a:p>
            <a:pPr lvl="1"/>
            <a:r>
              <a:rPr lang="en-US" altLang="zh-TW" dirty="0" smtClean="0"/>
              <a:t>YouTube</a:t>
            </a:r>
          </a:p>
          <a:p>
            <a:pPr lvl="1"/>
            <a:r>
              <a:rPr lang="en-US" altLang="zh-TW" dirty="0" smtClean="0"/>
              <a:t>Uber</a:t>
            </a:r>
          </a:p>
          <a:p>
            <a:pPr lvl="1"/>
            <a:r>
              <a:rPr lang="en-US" altLang="zh-TW" dirty="0" err="1" smtClean="0"/>
              <a:t>Foodpanda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23" y="470513"/>
            <a:ext cx="2602523" cy="17350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06" y="1768899"/>
            <a:ext cx="2878438" cy="150398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70" y="1580485"/>
            <a:ext cx="2419352" cy="12701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92" y="2960758"/>
            <a:ext cx="1489756" cy="14897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86677"/>
            <a:ext cx="2235852" cy="11738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95" y="2686058"/>
            <a:ext cx="2620525" cy="13757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61" y="4424542"/>
            <a:ext cx="1957965" cy="10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401</Words>
  <Application>Microsoft Office PowerPoint</Application>
  <PresentationFormat>寬螢幕</PresentationFormat>
  <Paragraphs>100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Ch6,7 IM外部環境                      產業革命與平台經濟</vt:lpstr>
      <vt:lpstr>產業革命</vt:lpstr>
      <vt:lpstr>工業4.0(Industry 4.0)</vt:lpstr>
      <vt:lpstr>工業4.0(Industry 4.0)(cont.)</vt:lpstr>
      <vt:lpstr>金融4.0</vt:lpstr>
      <vt:lpstr>金融4.0(cont.)</vt:lpstr>
      <vt:lpstr>平台經濟</vt:lpstr>
      <vt:lpstr>平台經濟(cont.)</vt:lpstr>
      <vt:lpstr>平台經濟(cont.)</vt:lpstr>
      <vt:lpstr>輕鬆一下</vt:lpstr>
      <vt:lpstr>平台經濟(cont.)</vt:lpstr>
      <vt:lpstr>平台經濟(cont.)</vt:lpstr>
      <vt:lpstr>移轉成本(Switching cost)</vt:lpstr>
      <vt:lpstr>共享經濟(Sharing economy)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Windows 使用者</cp:lastModifiedBy>
  <cp:revision>65</cp:revision>
  <cp:lastPrinted>2020-10-08T02:40:36Z</cp:lastPrinted>
  <dcterms:created xsi:type="dcterms:W3CDTF">2020-09-18T04:29:21Z</dcterms:created>
  <dcterms:modified xsi:type="dcterms:W3CDTF">2020-10-08T02:43:31Z</dcterms:modified>
</cp:coreProperties>
</file>