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71" r:id="rId4"/>
    <p:sldId id="288" r:id="rId5"/>
    <p:sldId id="289" r:id="rId6"/>
    <p:sldId id="290" r:id="rId7"/>
    <p:sldId id="301" r:id="rId8"/>
    <p:sldId id="291" r:id="rId9"/>
    <p:sldId id="292" r:id="rId10"/>
    <p:sldId id="273" r:id="rId11"/>
    <p:sldId id="293" r:id="rId12"/>
    <p:sldId id="274" r:id="rId13"/>
    <p:sldId id="294" r:id="rId14"/>
    <p:sldId id="295" r:id="rId15"/>
    <p:sldId id="296" r:id="rId16"/>
    <p:sldId id="297" r:id="rId17"/>
    <p:sldId id="299" r:id="rId18"/>
    <p:sldId id="300" r:id="rId19"/>
    <p:sldId id="29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6666"/>
    <a:srgbClr val="0000CC"/>
    <a:srgbClr val="99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工作表1!$B$1:$E$1</c:f>
              <c:strCache>
                <c:ptCount val="4"/>
                <c:pt idx="0">
                  <c:v>1季</c:v>
                </c:pt>
                <c:pt idx="1">
                  <c:v>2季</c:v>
                </c:pt>
                <c:pt idx="2">
                  <c:v>季3</c:v>
                </c:pt>
                <c:pt idx="3">
                  <c:v>4季</c:v>
                </c:pt>
              </c:strCache>
            </c:strRef>
          </c:cat>
          <c:val>
            <c:numRef>
              <c:f>工作表1!$B$2:$E$2</c:f>
              <c:numCache>
                <c:formatCode>General</c:formatCode>
                <c:ptCount val="4"/>
                <c:pt idx="0">
                  <c:v>90</c:v>
                </c:pt>
                <c:pt idx="1">
                  <c:v>100</c:v>
                </c:pt>
                <c:pt idx="2">
                  <c:v>30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82-45CA-8694-39E1919B1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105903"/>
        <c:axId val="195112559"/>
      </c:barChart>
      <c:catAx>
        <c:axId val="195105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112559"/>
        <c:crosses val="autoZero"/>
        <c:auto val="1"/>
        <c:lblAlgn val="ctr"/>
        <c:lblOffset val="100"/>
        <c:noMultiLvlLbl val="0"/>
      </c:catAx>
      <c:valAx>
        <c:axId val="19511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5105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工作表1!$A$5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工作表1!$B$4:$D$4</c:f>
              <c:strCache>
                <c:ptCount val="3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</c:strCache>
            </c:strRef>
          </c:cat>
          <c:val>
            <c:numRef>
              <c:f>工作表1!$B$5:$D$5</c:f>
              <c:numCache>
                <c:formatCode>General</c:formatCode>
                <c:ptCount val="3"/>
                <c:pt idx="0">
                  <c:v>80</c:v>
                </c:pt>
                <c:pt idx="1">
                  <c:v>10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FA-44FE-B154-711E63CDE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412239"/>
        <c:axId val="204412655"/>
      </c:barChart>
      <c:catAx>
        <c:axId val="20441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4412655"/>
        <c:crosses val="autoZero"/>
        <c:auto val="1"/>
        <c:lblAlgn val="ctr"/>
        <c:lblOffset val="100"/>
        <c:noMultiLvlLbl val="0"/>
      </c:catAx>
      <c:valAx>
        <c:axId val="20441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44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6B3-E6CD-4CAA-A11B-C0CE3B39DE32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36A-15CF-4F4C-84D6-FC1595565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9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5F0D-D6D5-4BB7-83B5-9842CAC9D100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934D-0113-4963-8D63-02CDA5C11586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C8C-EB8D-4BEB-A194-41E7ABF38EB1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BA4-7B87-4DC3-819C-AF2CCFF9081C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E4FE-548A-422B-9B29-48466B2E9A10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01-3FE9-4F9B-B087-59B823A5B154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0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2720-DA67-4932-BCD8-9ED61F3DA9A7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173-F449-4C2F-AB63-254F69771DA0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0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7FC3-E5C0-4888-A046-02DFCAECDE4E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1E8-B3BB-4F41-845A-F702ACD24E9B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8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0838-49D5-4130-AB77-663469AB96D7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71DC-9A81-47A5-B83F-0B8358EB4C04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Ch9 </a:t>
            </a:r>
            <a:r>
              <a:rPr lang="zh-TW" altLang="en-US" dirty="0" smtClean="0"/>
              <a:t>資訊系</a:t>
            </a:r>
            <a:r>
              <a:rPr lang="zh-TW" altLang="en-US" dirty="0"/>
              <a:t>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施大偉</a:t>
            </a:r>
            <a:endParaRPr lang="en-US" altLang="zh-TW" dirty="0" smtClean="0"/>
          </a:p>
          <a:p>
            <a:pPr algn="l"/>
            <a:fld id="{CC0D2F75-7D13-42CB-A57E-56106EF3076B}" type="datetime1">
              <a:rPr lang="zh-TW" altLang="zh-TW"/>
              <a:pPr algn="l"/>
              <a:t>2020/11/10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69" y="2523944"/>
            <a:ext cx="3202900" cy="27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資料倉儲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0264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資料庫 </a:t>
            </a:r>
            <a:r>
              <a:rPr lang="en-US" altLang="zh-TW" dirty="0" smtClean="0"/>
              <a:t>Database / DB</a:t>
            </a:r>
          </a:p>
          <a:p>
            <a:pPr lvl="1"/>
            <a:r>
              <a:rPr lang="zh-TW" altLang="en-US" dirty="0" smtClean="0"/>
              <a:t>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參考範例</a:t>
            </a:r>
            <a:r>
              <a:rPr lang="en-US" altLang="zh-TW" dirty="0" smtClean="0"/>
              <a:t>db0 db1)</a:t>
            </a:r>
          </a:p>
          <a:p>
            <a:pPr lvl="1"/>
            <a:r>
              <a:rPr lang="zh-TW" altLang="en-US" dirty="0"/>
              <a:t>擅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 smtClean="0"/>
              <a:t>資料倉儲 </a:t>
            </a:r>
            <a:r>
              <a:rPr lang="en-US" altLang="zh-TW" dirty="0" smtClean="0"/>
              <a:t>Data warehouse / DW</a:t>
            </a:r>
          </a:p>
          <a:p>
            <a:pPr lvl="1"/>
            <a:r>
              <a:rPr lang="zh-TW" altLang="en-US" dirty="0" smtClean="0"/>
              <a:t>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參考範例</a:t>
            </a:r>
            <a:r>
              <a:rPr lang="en-US" altLang="zh-TW" dirty="0" smtClean="0"/>
              <a:t>db2)</a:t>
            </a:r>
          </a:p>
          <a:p>
            <a:pPr lvl="1"/>
            <a:r>
              <a:rPr lang="zh-TW" altLang="en-US" dirty="0"/>
              <a:t>擅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市</a:t>
            </a:r>
            <a:r>
              <a:rPr lang="en-US" altLang="zh-TW" dirty="0" smtClean="0"/>
              <a:t>)</a:t>
            </a:r>
            <a:r>
              <a:rPr lang="zh-TW" altLang="en-US" dirty="0" smtClean="0"/>
              <a:t>集</a:t>
            </a:r>
            <a:r>
              <a:rPr lang="en-US" altLang="zh-TW" dirty="0" smtClean="0"/>
              <a:t> Data mart</a:t>
            </a:r>
          </a:p>
          <a:p>
            <a:pPr lvl="1"/>
            <a:r>
              <a:rPr lang="zh-TW" altLang="en-US" dirty="0" smtClean="0"/>
              <a:t>資料倉儲的子集合</a:t>
            </a:r>
            <a:endParaRPr lang="en-US" altLang="zh-TW" dirty="0" smtClean="0"/>
          </a:p>
          <a:p>
            <a:pPr lvl="1"/>
            <a:r>
              <a:rPr lang="zh-TW" altLang="en-US" dirty="0"/>
              <a:t>權限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092" y="2630297"/>
            <a:ext cx="2703767" cy="34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資料倉儲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0264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特</a:t>
            </a:r>
            <a:r>
              <a:rPr lang="zh-TW" altLang="en-US" dirty="0"/>
              <a:t>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主題導向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資料整合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資料一致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資料不變動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時間累積</a:t>
            </a:r>
            <a:endParaRPr lang="en-US" altLang="zh-TW" dirty="0" smtClean="0"/>
          </a:p>
          <a:p>
            <a:r>
              <a:rPr lang="en-US" altLang="zh-TW" dirty="0" smtClean="0"/>
              <a:t>OLAP</a:t>
            </a:r>
          </a:p>
          <a:p>
            <a:pPr lvl="1"/>
            <a:r>
              <a:rPr lang="zh-TW" altLang="en-US" dirty="0" smtClean="0"/>
              <a:t>切片 </a:t>
            </a:r>
            <a:r>
              <a:rPr lang="en-US" altLang="zh-TW" dirty="0" smtClean="0"/>
              <a:t>Slice</a:t>
            </a:r>
          </a:p>
          <a:p>
            <a:pPr lvl="1"/>
            <a:r>
              <a:rPr lang="zh-TW" altLang="en-US" dirty="0" smtClean="0"/>
              <a:t>切丁 </a:t>
            </a:r>
            <a:r>
              <a:rPr lang="en-US" altLang="zh-TW" dirty="0" smtClean="0"/>
              <a:t>Dice</a:t>
            </a:r>
          </a:p>
          <a:p>
            <a:pPr lvl="1"/>
            <a:r>
              <a:rPr lang="en-US" altLang="zh-TW" dirty="0" smtClean="0"/>
              <a:t>Drill down</a:t>
            </a:r>
          </a:p>
          <a:p>
            <a:pPr lvl="1"/>
            <a:r>
              <a:rPr lang="en-US" altLang="zh-TW" dirty="0" smtClean="0"/>
              <a:t>Roll up</a:t>
            </a:r>
          </a:p>
          <a:p>
            <a:pPr lvl="1"/>
            <a:r>
              <a:rPr lang="zh-TW" altLang="en-US" dirty="0" smtClean="0"/>
              <a:t>旋轉 </a:t>
            </a:r>
            <a:r>
              <a:rPr lang="en-US" altLang="zh-TW" dirty="0" smtClean="0"/>
              <a:t>Rotation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092" y="2630297"/>
            <a:ext cx="2703767" cy="34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探</a:t>
            </a:r>
            <a:r>
              <a:rPr lang="zh-TW" altLang="en-US" dirty="0" smtClean="0"/>
              <a:t>勘</a:t>
            </a:r>
            <a:r>
              <a:rPr lang="en-US" altLang="zh-TW" dirty="0" smtClean="0"/>
              <a:t> / Data mining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5360" y="1690688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統計</a:t>
            </a:r>
            <a:endParaRPr lang="en-US" altLang="zh-TW" dirty="0" smtClean="0"/>
          </a:p>
          <a:p>
            <a:r>
              <a:rPr lang="zh-TW" altLang="en-US" dirty="0" smtClean="0"/>
              <a:t>關聯 </a:t>
            </a:r>
            <a:r>
              <a:rPr lang="en-US" altLang="zh-TW" dirty="0" smtClean="0"/>
              <a:t>Association</a:t>
            </a:r>
          </a:p>
          <a:p>
            <a:r>
              <a:rPr lang="zh-TW" altLang="en-US" dirty="0" smtClean="0"/>
              <a:t>分類 </a:t>
            </a:r>
            <a:r>
              <a:rPr lang="en-US" altLang="zh-TW" dirty="0" smtClean="0"/>
              <a:t>Classification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監督式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分群 </a:t>
            </a:r>
            <a:r>
              <a:rPr lang="en-US" altLang="zh-TW" dirty="0" smtClean="0"/>
              <a:t>Clustering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非監督式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GA</a:t>
            </a:r>
            <a:r>
              <a:rPr lang="zh-TW" altLang="en-US" dirty="0" smtClean="0"/>
              <a:t> </a:t>
            </a:r>
            <a:r>
              <a:rPr lang="en-US" altLang="zh-TW" dirty="0" smtClean="0"/>
              <a:t>ANN…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2742252"/>
            <a:ext cx="4354782" cy="31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1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 </a:t>
            </a:r>
            <a:r>
              <a:rPr lang="en-US" altLang="zh-TW" dirty="0"/>
              <a:t>Classification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監督式</a:t>
            </a:r>
            <a:r>
              <a:rPr lang="en-US" altLang="zh-TW" dirty="0"/>
              <a:t>)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54" y="1947672"/>
            <a:ext cx="7598057" cy="381304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分群 </a:t>
            </a:r>
            <a:r>
              <a:rPr lang="en-US" altLang="zh-TW" dirty="0"/>
              <a:t>Clustering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非監督式</a:t>
            </a:r>
            <a:r>
              <a:rPr lang="en-US" altLang="zh-TW" dirty="0"/>
              <a:t>)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84" y="1887685"/>
            <a:ext cx="8037576" cy="335864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0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基因演算法 </a:t>
            </a:r>
            <a:r>
              <a:rPr lang="en-US" altLang="zh-TW" dirty="0"/>
              <a:t>Genetic algorithm /</a:t>
            </a:r>
            <a:r>
              <a:rPr lang="zh-TW" altLang="en-US" dirty="0"/>
              <a:t> </a:t>
            </a:r>
            <a:r>
              <a:rPr lang="en-US" altLang="zh-TW" dirty="0"/>
              <a:t>GA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15" y="1838051"/>
            <a:ext cx="4009052" cy="4338911"/>
          </a:xfrm>
        </p:spPr>
      </p:pic>
    </p:spTree>
    <p:extLst>
      <p:ext uri="{BB962C8B-B14F-4D97-AF65-F5344CB8AC3E}">
        <p14:creationId xmlns:p14="http://schemas.microsoft.com/office/powerpoint/2010/main" val="33685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類神經</a:t>
            </a:r>
            <a:r>
              <a:rPr lang="zh-TW" altLang="en-US" dirty="0" smtClean="0"/>
              <a:t>網路 </a:t>
            </a:r>
            <a:r>
              <a:rPr lang="en-US" altLang="zh-TW" dirty="0"/>
              <a:t>Artificial </a:t>
            </a:r>
            <a:r>
              <a:rPr lang="en-US" altLang="zh-TW" dirty="0" smtClean="0"/>
              <a:t>neural network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/ ANN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55" y="2426677"/>
            <a:ext cx="5527875" cy="361534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7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系統成功指標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err="1" smtClean="0"/>
              <a:t>Delone</a:t>
            </a:r>
            <a:r>
              <a:rPr lang="en-US" altLang="zh-TW" dirty="0" smtClean="0"/>
              <a:t> &amp; Mclean</a:t>
            </a:r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2178" y="3024187"/>
            <a:ext cx="8097837" cy="195421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9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系統成功指標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solidFill>
                  <a:srgbClr val="9900CC"/>
                </a:solidFill>
              </a:rPr>
              <a:t>系統品質</a:t>
            </a:r>
            <a:endParaRPr lang="en-US" altLang="zh-TW" dirty="0" smtClean="0">
              <a:solidFill>
                <a:srgbClr val="9900CC"/>
              </a:solidFill>
            </a:endParaRPr>
          </a:p>
          <a:p>
            <a:pPr lvl="1"/>
            <a:r>
              <a:rPr lang="zh-TW" altLang="en-US" dirty="0" smtClean="0">
                <a:solidFill>
                  <a:srgbClr val="9900CC"/>
                </a:solidFill>
              </a:rPr>
              <a:t>整合 功能 彈性 容易</a:t>
            </a:r>
            <a:r>
              <a:rPr lang="zh-TW" altLang="en-US" dirty="0">
                <a:solidFill>
                  <a:srgbClr val="9900CC"/>
                </a:solidFill>
              </a:rPr>
              <a:t>使用 可靠 反應</a:t>
            </a:r>
            <a:r>
              <a:rPr lang="zh-TW" altLang="en-US" dirty="0" smtClean="0">
                <a:solidFill>
                  <a:srgbClr val="9900CC"/>
                </a:solidFill>
              </a:rPr>
              <a:t>時間</a:t>
            </a:r>
            <a:endParaRPr lang="en-US" altLang="zh-TW" dirty="0" smtClean="0">
              <a:solidFill>
                <a:srgbClr val="9900CC"/>
              </a:solidFill>
            </a:endParaRPr>
          </a:p>
          <a:p>
            <a:r>
              <a:rPr lang="zh-TW" altLang="en-US" dirty="0" smtClean="0">
                <a:solidFill>
                  <a:srgbClr val="9900CC"/>
                </a:solidFill>
              </a:rPr>
              <a:t>資訊品質</a:t>
            </a:r>
            <a:endParaRPr lang="en-US" altLang="zh-TW" dirty="0" smtClean="0">
              <a:solidFill>
                <a:srgbClr val="9900CC"/>
              </a:solidFill>
            </a:endParaRPr>
          </a:p>
          <a:p>
            <a:pPr lvl="1"/>
            <a:r>
              <a:rPr lang="zh-TW" altLang="en-US" dirty="0" smtClean="0">
                <a:solidFill>
                  <a:srgbClr val="9900CC"/>
                </a:solidFill>
              </a:rPr>
              <a:t>正確 完整 相關 一致 即時</a:t>
            </a:r>
            <a:endParaRPr lang="en-US" altLang="zh-TW" dirty="0" smtClean="0">
              <a:solidFill>
                <a:srgbClr val="9900CC"/>
              </a:solidFill>
            </a:endParaRPr>
          </a:p>
          <a:p>
            <a:r>
              <a:rPr lang="zh-TW" altLang="en-US" dirty="0" smtClean="0">
                <a:solidFill>
                  <a:srgbClr val="9900CC"/>
                </a:solidFill>
              </a:rPr>
              <a:t>服務品質</a:t>
            </a:r>
            <a:endParaRPr lang="en-US" altLang="zh-TW" dirty="0" smtClean="0">
              <a:solidFill>
                <a:srgbClr val="9900CC"/>
              </a:solidFill>
            </a:endParaRPr>
          </a:p>
          <a:p>
            <a:pPr lvl="1"/>
            <a:r>
              <a:rPr lang="zh-TW" altLang="en-US" dirty="0" smtClean="0">
                <a:solidFill>
                  <a:srgbClr val="9900CC"/>
                </a:solidFill>
              </a:rPr>
              <a:t>人</a:t>
            </a:r>
            <a:r>
              <a:rPr lang="zh-TW" altLang="en-US" dirty="0">
                <a:solidFill>
                  <a:srgbClr val="9900CC"/>
                </a:solidFill>
              </a:rPr>
              <a:t>員</a:t>
            </a:r>
            <a:endParaRPr lang="en-US" altLang="zh-TW" dirty="0">
              <a:solidFill>
                <a:srgbClr val="9900CC"/>
              </a:solidFill>
            </a:endParaRPr>
          </a:p>
          <a:p>
            <a:r>
              <a:rPr lang="zh-TW" altLang="en-US" dirty="0" smtClean="0">
                <a:solidFill>
                  <a:srgbClr val="0000CC"/>
                </a:solidFill>
              </a:rPr>
              <a:t>系統使用率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zh-TW" altLang="en-US" dirty="0">
                <a:solidFill>
                  <a:srgbClr val="0000CC"/>
                </a:solidFill>
              </a:rPr>
              <a:t>須</a:t>
            </a:r>
            <a:r>
              <a:rPr lang="zh-TW" altLang="en-US" dirty="0" smtClean="0">
                <a:solidFill>
                  <a:srgbClr val="0000CC"/>
                </a:solidFill>
              </a:rPr>
              <a:t>注</a:t>
            </a:r>
            <a:r>
              <a:rPr lang="zh-TW" altLang="en-US" dirty="0">
                <a:solidFill>
                  <a:srgbClr val="0000CC"/>
                </a:solidFill>
              </a:rPr>
              <a:t>意</a:t>
            </a:r>
            <a:r>
              <a:rPr lang="zh-TW" altLang="en-US" dirty="0" smtClean="0">
                <a:solidFill>
                  <a:srgbClr val="0000CC"/>
                </a:solidFill>
              </a:rPr>
              <a:t>定義</a:t>
            </a:r>
            <a:r>
              <a:rPr lang="en-US" altLang="zh-TW" dirty="0" smtClean="0">
                <a:solidFill>
                  <a:srgbClr val="0000CC"/>
                </a:solidFill>
              </a:rPr>
              <a:t>)</a:t>
            </a:r>
          </a:p>
          <a:p>
            <a:r>
              <a:rPr lang="zh-TW" altLang="en-US" dirty="0" smtClean="0">
                <a:solidFill>
                  <a:srgbClr val="0000CC"/>
                </a:solidFill>
              </a:rPr>
              <a:t>使用者滿意度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r>
              <a:rPr lang="zh-TW" altLang="en-US" dirty="0" smtClean="0">
                <a:solidFill>
                  <a:srgbClr val="006666"/>
                </a:solidFill>
              </a:rPr>
              <a:t>對個人的影響</a:t>
            </a:r>
            <a:endParaRPr lang="en-US" altLang="zh-TW" dirty="0" smtClean="0">
              <a:solidFill>
                <a:srgbClr val="006666"/>
              </a:solidFill>
            </a:endParaRPr>
          </a:p>
          <a:p>
            <a:r>
              <a:rPr lang="zh-TW" altLang="en-US" dirty="0" smtClean="0">
                <a:solidFill>
                  <a:srgbClr val="336600"/>
                </a:solidFill>
              </a:rPr>
              <a:t>對組織的影</a:t>
            </a:r>
            <a:r>
              <a:rPr lang="zh-TW" altLang="en-US" dirty="0">
                <a:solidFill>
                  <a:srgbClr val="336600"/>
                </a:solidFill>
              </a:rPr>
              <a:t>響</a:t>
            </a:r>
            <a:endParaRPr lang="zh-TW" altLang="en-US" dirty="0" smtClean="0">
              <a:solidFill>
                <a:srgbClr val="3366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74" y="3533395"/>
            <a:ext cx="3708238" cy="26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95344" y="2514600"/>
            <a:ext cx="46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本投影片所有插圖均來自古狗搜尋公開網路資源 為非供商業目的之教學投影片版面使用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34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資訊系統的分類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088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依功能分類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財務 人事 </a:t>
            </a:r>
            <a:r>
              <a:rPr lang="en-US" altLang="zh-TW" dirty="0" smtClean="0"/>
              <a:t>R&amp;D </a:t>
            </a:r>
            <a:r>
              <a:rPr lang="zh-TW" altLang="en-US" dirty="0" smtClean="0"/>
              <a:t>生產 行銷 銷售 客服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依支援層級分類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操作層級</a:t>
            </a:r>
            <a:r>
              <a:rPr lang="zh-TW" altLang="en-US" dirty="0"/>
              <a:t>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TPS DSS</a:t>
            </a:r>
            <a:endParaRPr lang="en-US" altLang="zh-TW" dirty="0"/>
          </a:p>
          <a:p>
            <a:pPr lvl="1"/>
            <a:r>
              <a:rPr lang="zh-TW" altLang="en-US" dirty="0" smtClean="0"/>
              <a:t>管理層級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MIS DSS</a:t>
            </a:r>
          </a:p>
          <a:p>
            <a:pPr lvl="1"/>
            <a:r>
              <a:rPr lang="zh-TW" altLang="en-US" dirty="0" smtClean="0"/>
              <a:t>策略層級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ESS(DSS)</a:t>
            </a:r>
          </a:p>
          <a:p>
            <a:r>
              <a:rPr lang="zh-TW" altLang="en-US" dirty="0" smtClean="0"/>
              <a:t>依支援問題分類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結構性 非結構性 半結構性</a:t>
            </a:r>
            <a:endParaRPr lang="en-US" altLang="zh-TW" dirty="0" smtClean="0"/>
          </a:p>
          <a:p>
            <a:r>
              <a:rPr lang="zh-TW" altLang="en-US" dirty="0" smtClean="0"/>
              <a:t>依主導者分類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企業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企業與消費者互動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消費者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66" y="2780690"/>
            <a:ext cx="3208868" cy="21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交易處理系統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Transaction processing system / TPS</a:t>
            </a:r>
          </a:p>
          <a:p>
            <a:pPr lvl="1"/>
            <a:r>
              <a:rPr lang="en-US" altLang="zh-TW" dirty="0" smtClean="0"/>
              <a:t>Input Process Output +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Store / IPO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S</a:t>
            </a:r>
          </a:p>
          <a:p>
            <a:pPr lvl="1"/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例行性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細節性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正確性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快速性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16" y="3463114"/>
            <a:ext cx="3527122" cy="26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管理資訊系統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Management information system / MIS</a:t>
            </a:r>
          </a:p>
          <a:p>
            <a:pPr lvl="1"/>
            <a:r>
              <a:rPr lang="zh-TW" altLang="en-US" dirty="0" smtClean="0"/>
              <a:t>管理報</a:t>
            </a:r>
            <a:r>
              <a:rPr lang="zh-TW" altLang="en-US" dirty="0"/>
              <a:t>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管理性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結構性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運算簡易性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)</a:t>
            </a:r>
            <a:r>
              <a:rPr lang="zh-TW" altLang="en-US" dirty="0" smtClean="0"/>
              <a:t>固定性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2" t="22550" r="5336" b="8605"/>
          <a:stretch/>
        </p:blipFill>
        <p:spPr>
          <a:xfrm>
            <a:off x="5433646" y="2910254"/>
            <a:ext cx="4844563" cy="27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9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</a:t>
            </a:r>
            <a:r>
              <a:rPr lang="zh-TW" altLang="en-US" dirty="0"/>
              <a:t>策</a:t>
            </a:r>
            <a:r>
              <a:rPr lang="zh-TW" altLang="en-US" dirty="0" smtClean="0"/>
              <a:t>支援系統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Decision support system / DSS</a:t>
            </a:r>
          </a:p>
          <a:p>
            <a:pPr lvl="1"/>
            <a:r>
              <a:rPr lang="zh-TW" altLang="en-US" sz="4800" dirty="0" smtClean="0">
                <a:solidFill>
                  <a:srgbClr val="FF0000"/>
                </a:solidFill>
              </a:rPr>
              <a:t>支援</a:t>
            </a:r>
            <a:r>
              <a:rPr lang="zh-TW" altLang="en-US" dirty="0" smtClean="0"/>
              <a:t>決策 </a:t>
            </a:r>
            <a:r>
              <a:rPr lang="zh-TW" altLang="en-US" dirty="0" smtClean="0">
                <a:solidFill>
                  <a:srgbClr val="FF0000"/>
                </a:solidFill>
              </a:rPr>
              <a:t>非制定</a:t>
            </a:r>
            <a:r>
              <a:rPr lang="zh-TW" altLang="en-US" dirty="0" smtClean="0"/>
              <a:t>決策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背景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資料太多 時間太少 運算太複雜 直覺品質不穩定 無法說明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</a:t>
            </a:r>
            <a:r>
              <a:rPr lang="zh-TW" altLang="en-US" dirty="0"/>
              <a:t>元件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內外部資料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資料庫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sz="4000" dirty="0" smtClean="0">
                <a:solidFill>
                  <a:srgbClr val="FF0000"/>
                </a:solidFill>
              </a:rPr>
              <a:t>模式庫</a:t>
            </a:r>
            <a:endParaRPr lang="en-US" altLang="zh-TW" sz="4000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使用者介面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使用者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77" y="4023519"/>
            <a:ext cx="2986454" cy="19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高階主管決策支援系統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Executive support system / ESS</a:t>
            </a:r>
          </a:p>
          <a:p>
            <a:pPr lvl="1"/>
            <a:r>
              <a:rPr lang="zh-TW" altLang="en-US" dirty="0" smtClean="0"/>
              <a:t>支援高階主管決策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特</a:t>
            </a:r>
            <a:r>
              <a:rPr lang="zh-TW" altLang="en-US" dirty="0"/>
              <a:t>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內外部資料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容易使用的分析工具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容易使用的介面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Drill down </a:t>
            </a:r>
            <a:r>
              <a:rPr lang="zh-TW" altLang="en-US" dirty="0" smtClean="0"/>
              <a:t>功能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45983"/>
              </p:ext>
            </p:extLst>
          </p:nvPr>
        </p:nvGraphicFramePr>
        <p:xfrm>
          <a:off x="5002778" y="3319272"/>
          <a:ext cx="3175511" cy="2317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085929"/>
              </p:ext>
            </p:extLst>
          </p:nvPr>
        </p:nvGraphicFramePr>
        <p:xfrm>
          <a:off x="8178289" y="3319272"/>
          <a:ext cx="3175511" cy="2317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2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TPS</a:t>
            </a:r>
            <a:r>
              <a:rPr lang="zh-TW" altLang="en-US" dirty="0" smtClean="0"/>
              <a:t> </a:t>
            </a:r>
            <a:r>
              <a:rPr lang="en-US" altLang="zh-TW" dirty="0" smtClean="0"/>
              <a:t>MIS</a:t>
            </a:r>
            <a:r>
              <a:rPr lang="zh-TW" altLang="en-US" dirty="0" smtClean="0"/>
              <a:t> </a:t>
            </a:r>
            <a:r>
              <a:rPr lang="en-US" altLang="zh-TW" dirty="0" smtClean="0"/>
              <a:t>DSS</a:t>
            </a:r>
            <a:r>
              <a:rPr lang="zh-TW" altLang="en-US" dirty="0" smtClean="0"/>
              <a:t> </a:t>
            </a:r>
            <a:r>
              <a:rPr lang="en-US" altLang="zh-TW" dirty="0" smtClean="0"/>
              <a:t>ESS</a:t>
            </a:r>
            <a:r>
              <a:rPr lang="zh-TW" altLang="en-US" dirty="0" smtClean="0"/>
              <a:t> 之間資料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的流通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箭頭表示資料流</a:t>
            </a:r>
            <a:endParaRPr lang="en-US" altLang="zh-TW" dirty="0" smtClean="0"/>
          </a:p>
          <a:p>
            <a:r>
              <a:rPr lang="zh-TW" altLang="en-US"/>
              <a:t>圓</a:t>
            </a:r>
            <a:r>
              <a:rPr lang="zh-TW" altLang="en-US" smtClean="0"/>
              <a:t>圈表示資訊</a:t>
            </a:r>
            <a:r>
              <a:rPr lang="zh-TW" altLang="en-US"/>
              <a:t>系統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3592945" y="2122428"/>
            <a:ext cx="4582391" cy="4525156"/>
            <a:chOff x="2493818" y="2196319"/>
            <a:chExt cx="4582391" cy="4525156"/>
          </a:xfrm>
        </p:grpSpPr>
        <p:sp>
          <p:nvSpPr>
            <p:cNvPr id="5" name="橢圓 4"/>
            <p:cNvSpPr/>
            <p:nvPr/>
          </p:nvSpPr>
          <p:spPr>
            <a:xfrm>
              <a:off x="2493818" y="3796145"/>
              <a:ext cx="1274618" cy="12746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MIS</a:t>
              </a:r>
              <a:endParaRPr lang="zh-TW" altLang="en-US" sz="32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4126940" y="2196319"/>
              <a:ext cx="1274618" cy="12746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ESS</a:t>
              </a:r>
              <a:endParaRPr lang="zh-TW" altLang="en-US" sz="32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4082024" y="5446857"/>
              <a:ext cx="1274618" cy="12746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TPS</a:t>
              </a:r>
              <a:endParaRPr lang="zh-TW" altLang="en-US" sz="32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5801591" y="3796145"/>
              <a:ext cx="1274618" cy="12746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DSS</a:t>
              </a:r>
              <a:endParaRPr lang="zh-TW" altLang="en-US" sz="3200" dirty="0"/>
            </a:p>
          </p:txBody>
        </p:sp>
        <p:cxnSp>
          <p:nvCxnSpPr>
            <p:cNvPr id="10" name="直線單箭頭接點 9"/>
            <p:cNvCxnSpPr>
              <a:stCxn id="7" idx="1"/>
              <a:endCxn id="5" idx="5"/>
            </p:cNvCxnSpPr>
            <p:nvPr/>
          </p:nvCxnSpPr>
          <p:spPr>
            <a:xfrm flipH="1" flipV="1">
              <a:off x="3581773" y="4884100"/>
              <a:ext cx="686914" cy="7494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7" idx="7"/>
              <a:endCxn id="8" idx="3"/>
            </p:cNvCxnSpPr>
            <p:nvPr/>
          </p:nvCxnSpPr>
          <p:spPr>
            <a:xfrm flipV="1">
              <a:off x="5169979" y="4884100"/>
              <a:ext cx="818275" cy="7494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5" idx="6"/>
            </p:cNvCxnSpPr>
            <p:nvPr/>
          </p:nvCxnSpPr>
          <p:spPr>
            <a:xfrm>
              <a:off x="3768436" y="4433454"/>
              <a:ext cx="20331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5" idx="7"/>
              <a:endCxn id="6" idx="3"/>
            </p:cNvCxnSpPr>
            <p:nvPr/>
          </p:nvCxnSpPr>
          <p:spPr>
            <a:xfrm flipV="1">
              <a:off x="3581773" y="3284274"/>
              <a:ext cx="731830" cy="6985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8" idx="1"/>
              <a:endCxn id="6" idx="5"/>
            </p:cNvCxnSpPr>
            <p:nvPr/>
          </p:nvCxnSpPr>
          <p:spPr>
            <a:xfrm flipH="1" flipV="1">
              <a:off x="5214895" y="3284274"/>
              <a:ext cx="773359" cy="6985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stCxn id="7" idx="0"/>
            </p:cNvCxnSpPr>
            <p:nvPr/>
          </p:nvCxnSpPr>
          <p:spPr>
            <a:xfrm flipV="1">
              <a:off x="4719333" y="3283093"/>
              <a:ext cx="9644" cy="21637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064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企業智慧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Business intelligence / BI</a:t>
            </a:r>
          </a:p>
          <a:p>
            <a:pPr lvl="1"/>
            <a:r>
              <a:rPr lang="zh-TW" altLang="en-US" dirty="0"/>
              <a:t>內外部資料</a:t>
            </a:r>
            <a:endParaRPr lang="en-US" altLang="zh-TW" dirty="0"/>
          </a:p>
          <a:p>
            <a:pPr lvl="1"/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2"/>
            <a:r>
              <a:rPr lang="en-US" altLang="zh-TW" sz="3600" dirty="0" smtClean="0">
                <a:solidFill>
                  <a:srgbClr val="FF0000"/>
                </a:solidFill>
              </a:rPr>
              <a:t>Database / Data warehouse </a:t>
            </a:r>
            <a:r>
              <a:rPr lang="en-US" altLang="zh-TW" dirty="0" smtClean="0"/>
              <a:t>/ Data mart</a:t>
            </a:r>
          </a:p>
          <a:p>
            <a:pPr lvl="1"/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2"/>
            <a:r>
              <a:rPr lang="en-US" altLang="zh-TW" sz="3600" dirty="0" smtClean="0">
                <a:solidFill>
                  <a:srgbClr val="FF0000"/>
                </a:solidFill>
              </a:rPr>
              <a:t>OLAP</a:t>
            </a:r>
            <a:r>
              <a:rPr lang="en-US" altLang="zh-TW" dirty="0" smtClean="0"/>
              <a:t>(V.S. OLTP) / Model base / </a:t>
            </a:r>
            <a:r>
              <a:rPr lang="en-US" altLang="zh-TW" sz="3600" dirty="0" smtClean="0">
                <a:solidFill>
                  <a:srgbClr val="FF0000"/>
                </a:solidFill>
              </a:rPr>
              <a:t>Data mining</a:t>
            </a:r>
            <a:r>
              <a:rPr lang="en-US" altLang="zh-TW" sz="3600" dirty="0" smtClean="0"/>
              <a:t> </a:t>
            </a:r>
            <a:r>
              <a:rPr lang="en-US" altLang="zh-TW" dirty="0" smtClean="0"/>
              <a:t>/ Big data</a:t>
            </a:r>
          </a:p>
          <a:p>
            <a:pPr lvl="1"/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Browser / </a:t>
            </a:r>
            <a:r>
              <a:rPr lang="en-US" altLang="zh-TW" sz="3600" dirty="0" smtClean="0">
                <a:solidFill>
                  <a:srgbClr val="FF0000"/>
                </a:solidFill>
              </a:rPr>
              <a:t>EIP</a:t>
            </a:r>
            <a:r>
              <a:rPr lang="en-US" altLang="zh-TW" dirty="0" smtClean="0"/>
              <a:t> / ESS(EIS)</a:t>
            </a:r>
            <a:endParaRPr lang="en-US" altLang="zh-TW" dirty="0"/>
          </a:p>
          <a:p>
            <a:pPr lvl="1"/>
            <a:r>
              <a:rPr lang="zh-TW" altLang="en-US" dirty="0" smtClean="0"/>
              <a:t>使用者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5" y="762000"/>
            <a:ext cx="2466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企業</a:t>
            </a:r>
            <a:r>
              <a:rPr lang="zh-TW" altLang="en-US" dirty="0" smtClean="0"/>
              <a:t>智慧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未來趨勢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深度學習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自然語言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雲端計算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資料科</a:t>
            </a:r>
            <a:r>
              <a:rPr lang="zh-TW" altLang="en-US" dirty="0"/>
              <a:t>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95" y="2572544"/>
            <a:ext cx="5276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477</Words>
  <Application>Microsoft Office PowerPoint</Application>
  <PresentationFormat>寬螢幕</PresentationFormat>
  <Paragraphs>140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Ch9 資訊系統</vt:lpstr>
      <vt:lpstr>資訊系統的分類</vt:lpstr>
      <vt:lpstr>交易處理系統</vt:lpstr>
      <vt:lpstr>管理資訊系統</vt:lpstr>
      <vt:lpstr>決策支援系統</vt:lpstr>
      <vt:lpstr>高階主管決策支援系統</vt:lpstr>
      <vt:lpstr>TPS MIS DSS ESS 之間資料(資訊)的流通</vt:lpstr>
      <vt:lpstr>企業智慧</vt:lpstr>
      <vt:lpstr>企業智慧(cont.)</vt:lpstr>
      <vt:lpstr>資料倉儲</vt:lpstr>
      <vt:lpstr>資料倉儲(cont.)</vt:lpstr>
      <vt:lpstr>資料探勘 / Data mining</vt:lpstr>
      <vt:lpstr>分類 Classification (監督式)</vt:lpstr>
      <vt:lpstr>分群 Clustering (非監督式)</vt:lpstr>
      <vt:lpstr>基因演算法 Genetic algorithm / GA </vt:lpstr>
      <vt:lpstr>類神經網路 Artificial neural network / ANN</vt:lpstr>
      <vt:lpstr>系統成功指標</vt:lpstr>
      <vt:lpstr>系統成功指標(cont.)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IM概念</dc:title>
  <dc:creator>Windows 使用者</dc:creator>
  <cp:lastModifiedBy>Windows 使用者</cp:lastModifiedBy>
  <cp:revision>63</cp:revision>
  <dcterms:created xsi:type="dcterms:W3CDTF">2020-09-18T04:29:21Z</dcterms:created>
  <dcterms:modified xsi:type="dcterms:W3CDTF">2020-11-10T03:10:54Z</dcterms:modified>
</cp:coreProperties>
</file>