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351" r:id="rId4"/>
    <p:sldId id="967" r:id="rId5"/>
    <p:sldId id="901" r:id="rId6"/>
    <p:sldId id="968" r:id="rId7"/>
    <p:sldId id="969" r:id="rId8"/>
    <p:sldId id="970" r:id="rId9"/>
    <p:sldId id="971" r:id="rId10"/>
    <p:sldId id="972" r:id="rId11"/>
    <p:sldId id="973" r:id="rId12"/>
    <p:sldId id="974" r:id="rId13"/>
    <p:sldId id="975" r:id="rId14"/>
    <p:sldId id="976" r:id="rId15"/>
    <p:sldId id="977" r:id="rId16"/>
    <p:sldId id="978" r:id="rId17"/>
    <p:sldId id="980" r:id="rId18"/>
    <p:sldId id="979" r:id="rId19"/>
    <p:sldId id="981" r:id="rId20"/>
    <p:sldId id="982" r:id="rId21"/>
    <p:sldId id="342" r:id="rId22"/>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0066CC"/>
    <a:srgbClr val="006600"/>
    <a:srgbClr val="00FF00"/>
    <a:srgbClr val="32DA66"/>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77" y="45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標題投影片">
    <p:bg>
      <p:bgPr>
        <a:solidFill>
          <a:schemeClr val="bg1">
            <a:lumMod val="65000"/>
          </a:schemeClr>
        </a:solidFill>
        <a:effectLst/>
      </p:bgPr>
    </p:bg>
    <p:spTree>
      <p:nvGrpSpPr>
        <p:cNvPr id="1" name=""/>
        <p:cNvGrpSpPr/>
        <p:nvPr/>
      </p:nvGrpSpPr>
      <p:grpSpPr>
        <a:xfrm>
          <a:off x="0" y="0"/>
          <a:ext cx="0" cy="0"/>
          <a:chOff x="0" y="0"/>
          <a:chExt cx="0" cy="0"/>
        </a:xfrm>
      </p:grpSpPr>
      <p:pic>
        <p:nvPicPr>
          <p:cNvPr id="2" name="Picture 239" descr="영문간지">
            <a:extLst>
              <a:ext uri="{FF2B5EF4-FFF2-40B4-BE49-F238E27FC236}">
                <a16:creationId xmlns:a16="http://schemas.microsoft.com/office/drawing/2014/main" id="{EEC82720-5238-48F7-860D-2DBD3A76C69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8625" y="5143500"/>
            <a:ext cx="2786063"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C:\Documents and Settings\Axel\桌面\圖片7.png">
            <a:extLst>
              <a:ext uri="{FF2B5EF4-FFF2-40B4-BE49-F238E27FC236}">
                <a16:creationId xmlns:a16="http://schemas.microsoft.com/office/drawing/2014/main" id="{E1EDD68E-5164-417D-8DB0-332997B40C3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3511550" cy="686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C:\Documents and Settings\Axel\桌面\圖片8.png">
            <a:extLst>
              <a:ext uri="{FF2B5EF4-FFF2-40B4-BE49-F238E27FC236}">
                <a16:creationId xmlns:a16="http://schemas.microsoft.com/office/drawing/2014/main" id="{367684B0-51B3-45A6-8217-E7ED97F3C0CF}"/>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2938"/>
            <a:ext cx="90693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39591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pic>
        <p:nvPicPr>
          <p:cNvPr id="4" name="圖片 11" descr="NEW封面商標黑色01 [轉換].tif">
            <a:extLst>
              <a:ext uri="{FF2B5EF4-FFF2-40B4-BE49-F238E27FC236}">
                <a16:creationId xmlns:a16="http://schemas.microsoft.com/office/drawing/2014/main" id="{BF873577-9246-4087-8DC2-C201E9ED154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8588" y="104775"/>
            <a:ext cx="4699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投影片編號版面配置區 79">
            <a:extLst>
              <a:ext uri="{FF2B5EF4-FFF2-40B4-BE49-F238E27FC236}">
                <a16:creationId xmlns:a16="http://schemas.microsoft.com/office/drawing/2014/main" id="{AD26A8BF-5649-4A49-B911-5193CCA47F79}"/>
              </a:ext>
            </a:extLst>
          </p:cNvPr>
          <p:cNvSpPr txBox="1">
            <a:spLocks/>
          </p:cNvSpPr>
          <p:nvPr userDrawn="1"/>
        </p:nvSpPr>
        <p:spPr bwMode="auto">
          <a:xfrm>
            <a:off x="7010400" y="6556375"/>
            <a:ext cx="2133600" cy="476250"/>
          </a:xfrm>
          <a:prstGeom prst="rect">
            <a:avLst/>
          </a:prstGeom>
          <a:noFill/>
          <a:ln w="9525">
            <a:noFill/>
            <a:miter lim="800000"/>
            <a:headEnd/>
            <a:tailEnd/>
          </a:ln>
          <a:effec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latinLnBrk="1" hangingPunct="1"/>
            <a:fld id="{00D012F6-F50B-41A3-9AA2-D70E7969D6B3}" type="slidenum">
              <a:rPr kumimoji="0" lang="en-US" altLang="ko-KR" sz="1200" b="1">
                <a:latin typeface="微軟正黑體" panose="020B0604030504040204" pitchFamily="34" charset="-120"/>
                <a:ea typeface="微軟正黑體" panose="020B0604030504040204" pitchFamily="34" charset="-120"/>
                <a:cs typeface="Arial" panose="020B0604020202020204" pitchFamily="34" charset="0"/>
              </a:rPr>
              <a:pPr algn="r" eaLnBrk="1" latinLnBrk="1" hangingPunct="1"/>
              <a:t>‹#›</a:t>
            </a:fld>
            <a:endParaRPr kumimoji="0" lang="en-US" altLang="ko-KR" sz="1200" b="1">
              <a:latin typeface="微軟正黑體" panose="020B0604030504040204" pitchFamily="34" charset="-120"/>
              <a:ea typeface="微軟正黑體" panose="020B0604030504040204" pitchFamily="34" charset="-120"/>
              <a:cs typeface="Arial" panose="020B0604020202020204" pitchFamily="34" charset="0"/>
            </a:endParaRPr>
          </a:p>
        </p:txBody>
      </p:sp>
      <p:sp>
        <p:nvSpPr>
          <p:cNvPr id="3" name="內容版面配置區 2"/>
          <p:cNvSpPr>
            <a:spLocks noGrp="1"/>
          </p:cNvSpPr>
          <p:nvPr>
            <p:ph idx="1"/>
          </p:nvPr>
        </p:nvSpPr>
        <p:spPr>
          <a:xfrm>
            <a:off x="285720" y="1142984"/>
            <a:ext cx="8643998" cy="5429288"/>
          </a:xfrm>
          <a:prstGeom prst="rect">
            <a:avLst/>
          </a:prstGeom>
        </p:spPr>
        <p:txBody>
          <a:bodyPr/>
          <a:lstStyle>
            <a:lvl1pPr>
              <a:buFontTx/>
              <a:buBlip>
                <a:blip r:embed="rId3"/>
              </a:buBlip>
              <a:defRPr sz="3600">
                <a:solidFill>
                  <a:srgbClr val="339933"/>
                </a:solidFill>
                <a:latin typeface="標楷體" pitchFamily="65" charset="-120"/>
                <a:ea typeface="標楷體" pitchFamily="65" charset="-120"/>
              </a:defRPr>
            </a:lvl1pPr>
            <a:lvl2pPr>
              <a:buFontTx/>
              <a:buBlip>
                <a:blip r:embed="rId4"/>
              </a:buBlip>
              <a:defRPr>
                <a:solidFill>
                  <a:srgbClr val="0070C0"/>
                </a:solidFill>
                <a:latin typeface="標楷體" pitchFamily="65" charset="-120"/>
                <a:ea typeface="標楷體" pitchFamily="65" charset="-120"/>
              </a:defRPr>
            </a:lvl2pPr>
            <a:lvl3pPr>
              <a:buFontTx/>
              <a:buBlip>
                <a:blip r:embed="rId5"/>
              </a:buBlip>
              <a:defRPr sz="2400">
                <a:latin typeface="標楷體" pitchFamily="65" charset="-120"/>
                <a:ea typeface="標楷體" pitchFamily="65" charset="-120"/>
              </a:defRPr>
            </a:lvl3pPr>
            <a:lvl4pPr>
              <a:buFontTx/>
              <a:buBlip>
                <a:blip r:embed="rId5"/>
              </a:buBlip>
              <a:defRPr>
                <a:latin typeface="標楷體" pitchFamily="65" charset="-120"/>
                <a:ea typeface="標楷體" pitchFamily="65" charset="-120"/>
              </a:defRPr>
            </a:lvl4pPr>
            <a:lvl5pPr>
              <a:buFontTx/>
              <a:buBlip>
                <a:blip r:embed="rId5"/>
              </a:buBlip>
              <a:defRPr sz="1600">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4" name="Rectangle 2"/>
          <p:cNvSpPr>
            <a:spLocks noGrp="1" noChangeArrowheads="1"/>
          </p:cNvSpPr>
          <p:nvPr>
            <p:ph type="title"/>
          </p:nvPr>
        </p:nvSpPr>
        <p:spPr bwMode="auto">
          <a:xfrm>
            <a:off x="785785" y="144463"/>
            <a:ext cx="8208089" cy="882650"/>
          </a:xfrm>
          <a:prstGeom prst="rect">
            <a:avLst/>
          </a:prstGeom>
          <a:noFill/>
          <a:ln w="9525">
            <a:noFill/>
            <a:miter lim="800000"/>
            <a:headEnd/>
            <a:tailEnd/>
          </a:ln>
          <a:effectLst/>
        </p:spPr>
        <p:txBody>
          <a:bodyPr/>
          <a:lstStyle>
            <a:lvl1pPr>
              <a:defRPr sz="4000" b="0">
                <a:solidFill>
                  <a:srgbClr val="FFFF00"/>
                </a:solidFill>
                <a:effectLst/>
                <a:latin typeface="標楷體" pitchFamily="65" charset="-120"/>
                <a:ea typeface="標楷體" pitchFamily="65" charset="-120"/>
                <a:cs typeface="Arial" pitchFamily="34" charset="0"/>
              </a:defRPr>
            </a:lvl1pPr>
          </a:lstStyle>
          <a:p>
            <a:pPr lvl="0"/>
            <a:r>
              <a:rPr lang="zh-TW" altLang="en-US" dirty="0"/>
              <a:t>按一下以編輯母片標題樣式</a:t>
            </a:r>
            <a:endParaRPr lang="ko-KR" altLang="en-US" dirty="0"/>
          </a:p>
        </p:txBody>
      </p:sp>
    </p:spTree>
    <p:extLst>
      <p:ext uri="{BB962C8B-B14F-4D97-AF65-F5344CB8AC3E}">
        <p14:creationId xmlns:p14="http://schemas.microsoft.com/office/powerpoint/2010/main" val="1440911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pic>
        <p:nvPicPr>
          <p:cNvPr id="4" name="圖片 11" descr="NEW封面商標黑色01 [轉換].tif">
            <a:extLst>
              <a:ext uri="{FF2B5EF4-FFF2-40B4-BE49-F238E27FC236}">
                <a16:creationId xmlns:a16="http://schemas.microsoft.com/office/drawing/2014/main" id="{BB9A0C36-6621-4C8F-ADF8-7BC2DDF6049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8588" y="104775"/>
            <a:ext cx="4699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投影片編號版面配置區 79">
            <a:extLst>
              <a:ext uri="{FF2B5EF4-FFF2-40B4-BE49-F238E27FC236}">
                <a16:creationId xmlns:a16="http://schemas.microsoft.com/office/drawing/2014/main" id="{D249E36C-1079-4C58-B163-70844614B175}"/>
              </a:ext>
            </a:extLst>
          </p:cNvPr>
          <p:cNvSpPr txBox="1">
            <a:spLocks/>
          </p:cNvSpPr>
          <p:nvPr userDrawn="1"/>
        </p:nvSpPr>
        <p:spPr bwMode="auto">
          <a:xfrm>
            <a:off x="7010400" y="6556375"/>
            <a:ext cx="2133600" cy="476250"/>
          </a:xfrm>
          <a:prstGeom prst="rect">
            <a:avLst/>
          </a:prstGeom>
          <a:noFill/>
          <a:ln w="9525">
            <a:noFill/>
            <a:miter lim="800000"/>
            <a:headEnd/>
            <a:tailEnd/>
          </a:ln>
          <a:effec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latinLnBrk="1" hangingPunct="1"/>
            <a:fld id="{FBD307E2-03A8-4387-90B1-0996204E3DAB}" type="slidenum">
              <a:rPr kumimoji="0" lang="en-US" altLang="ko-KR" sz="1200" b="1">
                <a:latin typeface="微軟正黑體" panose="020B0604030504040204" pitchFamily="34" charset="-120"/>
                <a:ea typeface="微軟正黑體" panose="020B0604030504040204" pitchFamily="34" charset="-120"/>
                <a:cs typeface="Arial" panose="020B0604020202020204" pitchFamily="34" charset="0"/>
              </a:rPr>
              <a:pPr algn="r" eaLnBrk="1" latinLnBrk="1" hangingPunct="1"/>
              <a:t>‹#›</a:t>
            </a:fld>
            <a:endParaRPr kumimoji="0" lang="en-US" altLang="ko-KR" sz="1200" b="1">
              <a:latin typeface="微軟正黑體" panose="020B0604030504040204" pitchFamily="34" charset="-120"/>
              <a:ea typeface="微軟正黑體" panose="020B0604030504040204" pitchFamily="34" charset="-120"/>
              <a:cs typeface="Arial" panose="020B0604020202020204" pitchFamily="34" charset="0"/>
            </a:endParaRPr>
          </a:p>
        </p:txBody>
      </p:sp>
      <p:sp>
        <p:nvSpPr>
          <p:cNvPr id="22" name="Rectangle 2"/>
          <p:cNvSpPr>
            <a:spLocks noGrp="1" noChangeArrowheads="1"/>
          </p:cNvSpPr>
          <p:nvPr>
            <p:ph type="title"/>
          </p:nvPr>
        </p:nvSpPr>
        <p:spPr bwMode="auto">
          <a:xfrm>
            <a:off x="785785" y="144463"/>
            <a:ext cx="8208089" cy="882650"/>
          </a:xfrm>
          <a:prstGeom prst="rect">
            <a:avLst/>
          </a:prstGeom>
          <a:noFill/>
          <a:ln w="9525">
            <a:noFill/>
            <a:miter lim="800000"/>
            <a:headEnd/>
            <a:tailEnd/>
          </a:ln>
          <a:effectLst/>
        </p:spPr>
        <p:txBody>
          <a:bodyPr/>
          <a:lstStyle>
            <a:lvl1pPr>
              <a:defRPr sz="4000" b="0">
                <a:solidFill>
                  <a:srgbClr val="FFFF00"/>
                </a:solidFill>
                <a:effectLst/>
                <a:latin typeface="標楷體" pitchFamily="65" charset="-120"/>
                <a:ea typeface="標楷體" pitchFamily="65" charset="-120"/>
                <a:cs typeface="Arial" pitchFamily="34" charset="0"/>
              </a:defRPr>
            </a:lvl1pPr>
          </a:lstStyle>
          <a:p>
            <a:pPr lvl="0"/>
            <a:r>
              <a:rPr lang="zh-TW" altLang="en-US" dirty="0"/>
              <a:t>按一下以編輯母片標題樣式</a:t>
            </a:r>
            <a:endParaRPr lang="ko-KR" altLang="en-US" dirty="0"/>
          </a:p>
        </p:txBody>
      </p:sp>
      <p:sp>
        <p:nvSpPr>
          <p:cNvPr id="24" name="內容版面配置區 2"/>
          <p:cNvSpPr>
            <a:spLocks noGrp="1"/>
          </p:cNvSpPr>
          <p:nvPr>
            <p:ph idx="1"/>
          </p:nvPr>
        </p:nvSpPr>
        <p:spPr>
          <a:xfrm>
            <a:off x="285720" y="1142984"/>
            <a:ext cx="8643998" cy="5429288"/>
          </a:xfrm>
          <a:prstGeom prst="rect">
            <a:avLst/>
          </a:prstGeom>
        </p:spPr>
        <p:txBody>
          <a:bodyPr/>
          <a:lstStyle>
            <a:lvl1pPr>
              <a:buFontTx/>
              <a:buBlip>
                <a:blip r:embed="rId3"/>
              </a:buBlip>
              <a:defRPr lang="zh-TW" altLang="en-US" sz="3600" kern="1200" dirty="0" smtClean="0">
                <a:solidFill>
                  <a:srgbClr val="339933"/>
                </a:solidFill>
                <a:latin typeface="標楷體" pitchFamily="65" charset="-120"/>
                <a:ea typeface="標楷體" pitchFamily="65" charset="-120"/>
                <a:cs typeface="+mn-cs"/>
              </a:defRPr>
            </a:lvl1pPr>
            <a:lvl2pPr>
              <a:buFontTx/>
              <a:buBlip>
                <a:blip r:embed="rId4"/>
              </a:buBlip>
              <a:defRPr lang="zh-TW" altLang="en-US" sz="2800" kern="1200" dirty="0" smtClean="0">
                <a:solidFill>
                  <a:srgbClr val="0070C0"/>
                </a:solidFill>
                <a:latin typeface="標楷體" pitchFamily="65" charset="-120"/>
                <a:ea typeface="標楷體" pitchFamily="65" charset="-120"/>
                <a:cs typeface="+mn-cs"/>
              </a:defRPr>
            </a:lvl2pPr>
            <a:lvl3pPr>
              <a:defRPr lang="zh-TW" altLang="en-US" sz="2400" kern="1200" dirty="0" smtClean="0">
                <a:solidFill>
                  <a:schemeClr val="tx1"/>
                </a:solidFill>
                <a:latin typeface="標楷體" pitchFamily="65" charset="-120"/>
                <a:ea typeface="標楷體" pitchFamily="65" charset="-120"/>
                <a:cs typeface="+mn-cs"/>
              </a:defRPr>
            </a:lvl3pPr>
            <a:lvl4pPr>
              <a:defRPr>
                <a:latin typeface="標楷體" pitchFamily="65" charset="-120"/>
                <a:ea typeface="標楷體" pitchFamily="65" charset="-120"/>
              </a:defRPr>
            </a:lvl4pPr>
            <a:lvl5pPr>
              <a:defRPr sz="1600">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1253470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2_標題投影片">
    <p:spTree>
      <p:nvGrpSpPr>
        <p:cNvPr id="1" name=""/>
        <p:cNvGrpSpPr/>
        <p:nvPr/>
      </p:nvGrpSpPr>
      <p:grpSpPr>
        <a:xfrm>
          <a:off x="0" y="0"/>
          <a:ext cx="0" cy="0"/>
          <a:chOff x="0" y="0"/>
          <a:chExt cx="0" cy="0"/>
        </a:xfrm>
      </p:grpSpPr>
      <p:pic>
        <p:nvPicPr>
          <p:cNvPr id="2" name="Picture 2" descr="C:\Documents and Settings\Axel\桌面\圖片1.png">
            <a:extLst>
              <a:ext uri="{FF2B5EF4-FFF2-40B4-BE49-F238E27FC236}">
                <a16:creationId xmlns:a16="http://schemas.microsoft.com/office/drawing/2014/main" id="{29017FD9-B87D-4C23-9A72-3BEAC0DB56B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763"/>
            <a:ext cx="915035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8517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標題投影片">
    <p:bg>
      <p:bgPr>
        <a:solidFill>
          <a:srgbClr val="C0C0C0"/>
        </a:solidFill>
        <a:effectLst/>
      </p:bgPr>
    </p:bg>
    <p:spTree>
      <p:nvGrpSpPr>
        <p:cNvPr id="1" name=""/>
        <p:cNvGrpSpPr/>
        <p:nvPr/>
      </p:nvGrpSpPr>
      <p:grpSpPr>
        <a:xfrm>
          <a:off x="0" y="0"/>
          <a:ext cx="0" cy="0"/>
          <a:chOff x="0" y="0"/>
          <a:chExt cx="0" cy="0"/>
        </a:xfrm>
      </p:grpSpPr>
      <p:pic>
        <p:nvPicPr>
          <p:cNvPr id="2" name="Picture 2" descr="C:\Documents and Settings\Axel\桌面\圖片2.png">
            <a:extLst>
              <a:ext uri="{FF2B5EF4-FFF2-40B4-BE49-F238E27FC236}">
                <a16:creationId xmlns:a16="http://schemas.microsoft.com/office/drawing/2014/main" id="{7F34F671-4938-44AC-B565-CAE93CBD47C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113" y="0"/>
            <a:ext cx="9155113" cy="262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28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0" descr="영문간지">
            <a:extLst>
              <a:ext uri="{FF2B5EF4-FFF2-40B4-BE49-F238E27FC236}">
                <a16:creationId xmlns:a16="http://schemas.microsoft.com/office/drawing/2014/main" id="{28FECDC2-A800-4893-BB12-B62581AAF504}"/>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767388" y="-188913"/>
            <a:ext cx="1622425"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6">
            <a:extLst>
              <a:ext uri="{FF2B5EF4-FFF2-40B4-BE49-F238E27FC236}">
                <a16:creationId xmlns:a16="http://schemas.microsoft.com/office/drawing/2014/main" id="{7DCA1812-785C-41B5-A08A-0ECB9BDB104F}"/>
              </a:ext>
            </a:extLst>
          </p:cNvPr>
          <p:cNvSpPr>
            <a:spLocks noGrp="1" noChangeArrowheads="1"/>
          </p:cNvSpPr>
          <p:nvPr>
            <p:ph type="sldNum" sz="quarter" idx="4"/>
          </p:nvPr>
        </p:nvSpPr>
        <p:spPr bwMode="auto">
          <a:xfrm>
            <a:off x="2654300" y="65246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defRPr kumimoji="0" sz="1200">
                <a:latin typeface="標楷體" pitchFamily="65" charset="-120"/>
                <a:ea typeface="標楷體" pitchFamily="65" charset="-120"/>
              </a:defRPr>
            </a:lvl1pPr>
          </a:lstStyle>
          <a:p>
            <a:fld id="{E131AE34-D624-40C6-8001-4B9FD5E1C56F}" type="slidenum">
              <a:rPr lang="en-US" altLang="ko-KR"/>
              <a:pPr/>
              <a:t>‹#›</a:t>
            </a:fld>
            <a:endParaRPr lang="en-US" altLang="ko-KR"/>
          </a:p>
        </p:txBody>
      </p:sp>
      <p:sp>
        <p:nvSpPr>
          <p:cNvPr id="17" name="Rectangle 9" descr="좁은 수평선">
            <a:extLst>
              <a:ext uri="{FF2B5EF4-FFF2-40B4-BE49-F238E27FC236}">
                <a16:creationId xmlns:a16="http://schemas.microsoft.com/office/drawing/2014/main" id="{2C37447A-509A-43B3-A711-F6D462B8AB37}"/>
              </a:ext>
            </a:extLst>
          </p:cNvPr>
          <p:cNvSpPr>
            <a:spLocks noChangeArrowheads="1"/>
          </p:cNvSpPr>
          <p:nvPr userDrawn="1"/>
        </p:nvSpPr>
        <p:spPr bwMode="auto">
          <a:xfrm>
            <a:off x="0" y="792163"/>
            <a:ext cx="9144000" cy="431800"/>
          </a:xfrm>
          <a:prstGeom prst="rect">
            <a:avLst/>
          </a:prstGeom>
          <a:pattFill prst="narHorz">
            <a:fgClr>
              <a:schemeClr val="bg2">
                <a:alpha val="20000"/>
              </a:schemeClr>
            </a:fgClr>
            <a:bgClr>
              <a:srgbClr val="FFFFFF">
                <a:alpha val="20000"/>
              </a:srgbClr>
            </a:bgClr>
          </a:pattFill>
          <a:ln w="9525" algn="ctr">
            <a:noFill/>
            <a:miter lim="800000"/>
            <a:headEnd/>
            <a:tailEnd/>
          </a:ln>
          <a:effectLst/>
        </p:spPr>
        <p:txBody>
          <a:bodyPr wrap="none" anchor="ctr"/>
          <a:lstStyle/>
          <a:p>
            <a:pPr fontAlgn="auto" latinLnBrk="1">
              <a:spcBef>
                <a:spcPts val="0"/>
              </a:spcBef>
              <a:spcAft>
                <a:spcPts val="0"/>
              </a:spcAft>
              <a:defRPr/>
            </a:pPr>
            <a:endParaRPr kumimoji="0" lang="zh-TW" altLang="en-US">
              <a:latin typeface="標楷體" pitchFamily="65" charset="-120"/>
              <a:ea typeface="標楷體" pitchFamily="65" charset="-120"/>
            </a:endParaRPr>
          </a:p>
        </p:txBody>
      </p:sp>
      <p:pic>
        <p:nvPicPr>
          <p:cNvPr id="1029" name="Picture 9" descr="C:\Documents and Settings\Axel\桌面\圖片9.png">
            <a:extLst>
              <a:ext uri="{FF2B5EF4-FFF2-40B4-BE49-F238E27FC236}">
                <a16:creationId xmlns:a16="http://schemas.microsoft.com/office/drawing/2014/main" id="{28009469-A5C4-4260-AB23-50C56EFDC1BA}"/>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1113" y="0"/>
            <a:ext cx="9155113" cy="123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Lst>
  <p:txStyles>
    <p:titleStyle>
      <a:lvl1pPr algn="l" rtl="0" eaLnBrk="0" fontAlgn="base" hangingPunct="0">
        <a:spcBef>
          <a:spcPct val="0"/>
        </a:spcBef>
        <a:spcAft>
          <a:spcPct val="0"/>
        </a:spcAft>
        <a:defRPr sz="3600" kern="1200">
          <a:solidFill>
            <a:srgbClr val="FFFF00"/>
          </a:solidFill>
          <a:latin typeface="標楷體" pitchFamily="65" charset="-120"/>
          <a:ea typeface="標楷體" pitchFamily="65" charset="-120"/>
          <a:cs typeface="+mj-cs"/>
        </a:defRPr>
      </a:lvl1pPr>
      <a:lvl2pPr algn="l" rtl="0" eaLnBrk="0" fontAlgn="base" hangingPunct="0">
        <a:spcBef>
          <a:spcPct val="0"/>
        </a:spcBef>
        <a:spcAft>
          <a:spcPct val="0"/>
        </a:spcAft>
        <a:defRPr sz="3600">
          <a:solidFill>
            <a:srgbClr val="FFFF00"/>
          </a:solidFill>
          <a:latin typeface="標楷體" pitchFamily="65" charset="-120"/>
          <a:ea typeface="標楷體" pitchFamily="65" charset="-120"/>
        </a:defRPr>
      </a:lvl2pPr>
      <a:lvl3pPr algn="l" rtl="0" eaLnBrk="0" fontAlgn="base" hangingPunct="0">
        <a:spcBef>
          <a:spcPct val="0"/>
        </a:spcBef>
        <a:spcAft>
          <a:spcPct val="0"/>
        </a:spcAft>
        <a:defRPr sz="3600">
          <a:solidFill>
            <a:srgbClr val="FFFF00"/>
          </a:solidFill>
          <a:latin typeface="標楷體" pitchFamily="65" charset="-120"/>
          <a:ea typeface="標楷體" pitchFamily="65" charset="-120"/>
        </a:defRPr>
      </a:lvl3pPr>
      <a:lvl4pPr algn="l" rtl="0" eaLnBrk="0" fontAlgn="base" hangingPunct="0">
        <a:spcBef>
          <a:spcPct val="0"/>
        </a:spcBef>
        <a:spcAft>
          <a:spcPct val="0"/>
        </a:spcAft>
        <a:defRPr sz="3600">
          <a:solidFill>
            <a:srgbClr val="FFFF00"/>
          </a:solidFill>
          <a:latin typeface="標楷體" pitchFamily="65" charset="-120"/>
          <a:ea typeface="標楷體" pitchFamily="65" charset="-120"/>
        </a:defRPr>
      </a:lvl4pPr>
      <a:lvl5pPr algn="l" rtl="0" eaLnBrk="0" fontAlgn="base" hangingPunct="0">
        <a:spcBef>
          <a:spcPct val="0"/>
        </a:spcBef>
        <a:spcAft>
          <a:spcPct val="0"/>
        </a:spcAft>
        <a:defRPr sz="3600">
          <a:solidFill>
            <a:srgbClr val="FFFF00"/>
          </a:solidFill>
          <a:latin typeface="標楷體" pitchFamily="65" charset="-120"/>
          <a:ea typeface="標楷體" pitchFamily="65" charset="-120"/>
        </a:defRPr>
      </a:lvl5pPr>
      <a:lvl6pPr marL="457200" algn="l" rtl="0" fontAlgn="base">
        <a:spcBef>
          <a:spcPct val="0"/>
        </a:spcBef>
        <a:spcAft>
          <a:spcPct val="0"/>
        </a:spcAft>
        <a:defRPr sz="3600">
          <a:solidFill>
            <a:srgbClr val="FFFF00"/>
          </a:solidFill>
          <a:latin typeface="標楷體" pitchFamily="65" charset="-120"/>
          <a:ea typeface="標楷體" pitchFamily="65" charset="-120"/>
        </a:defRPr>
      </a:lvl6pPr>
      <a:lvl7pPr marL="914400" algn="l" rtl="0" fontAlgn="base">
        <a:spcBef>
          <a:spcPct val="0"/>
        </a:spcBef>
        <a:spcAft>
          <a:spcPct val="0"/>
        </a:spcAft>
        <a:defRPr sz="3600">
          <a:solidFill>
            <a:srgbClr val="FFFF00"/>
          </a:solidFill>
          <a:latin typeface="標楷體" pitchFamily="65" charset="-120"/>
          <a:ea typeface="標楷體" pitchFamily="65" charset="-120"/>
        </a:defRPr>
      </a:lvl7pPr>
      <a:lvl8pPr marL="1371600" algn="l" rtl="0" fontAlgn="base">
        <a:spcBef>
          <a:spcPct val="0"/>
        </a:spcBef>
        <a:spcAft>
          <a:spcPct val="0"/>
        </a:spcAft>
        <a:defRPr sz="3600">
          <a:solidFill>
            <a:srgbClr val="FFFF00"/>
          </a:solidFill>
          <a:latin typeface="標楷體" pitchFamily="65" charset="-120"/>
          <a:ea typeface="標楷體" pitchFamily="65" charset="-120"/>
        </a:defRPr>
      </a:lvl8pPr>
      <a:lvl9pPr marL="1828800" algn="l" rtl="0" fontAlgn="base">
        <a:spcBef>
          <a:spcPct val="0"/>
        </a:spcBef>
        <a:spcAft>
          <a:spcPct val="0"/>
        </a:spcAft>
        <a:defRPr sz="3600">
          <a:solidFill>
            <a:srgbClr val="FFFF00"/>
          </a:solidFill>
          <a:latin typeface="標楷體" pitchFamily="65" charset="-120"/>
          <a:ea typeface="標楷體" pitchFamily="65" charset="-12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slide" Target="slide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slide" Target="slide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slide" Target="slide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slide" Target="slide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slide" Target="slide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slide" Target="slide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slide" Target="slide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slide" Target="slide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slide" Target="slide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3.xml"/><Relationship Id="rId1" Type="http://schemas.openxmlformats.org/officeDocument/2006/relationships/slideLayout" Target="../slideLayouts/slideLayout5.xml"/><Relationship Id="rId5" Type="http://schemas.openxmlformats.org/officeDocument/2006/relationships/slide" Target="slide15.xml"/><Relationship Id="rId4" Type="http://schemas.openxmlformats.org/officeDocument/2006/relationships/slide" Target="slide20.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slide" Target="slide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slide" Target="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jpe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slide" Target="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slide" Target="slide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slide" Target="slide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C0915FF-FFC9-4344-8C93-CC795FD9C136}"/>
              </a:ext>
            </a:extLst>
          </p:cNvPr>
          <p:cNvSpPr/>
          <p:nvPr/>
        </p:nvSpPr>
        <p:spPr>
          <a:xfrm>
            <a:off x="928688" y="857250"/>
            <a:ext cx="7786687" cy="830263"/>
          </a:xfrm>
          <a:prstGeom prst="rect">
            <a:avLst/>
          </a:prstGeom>
        </p:spPr>
        <p:txBody>
          <a:bodyPr>
            <a:spAutoFit/>
          </a:bodyPr>
          <a:lstStyle/>
          <a:p>
            <a:pPr algn="ctr">
              <a:defRPr/>
            </a:pPr>
            <a:r>
              <a:rPr lang="zh-TW" altLang="en-US" sz="4800" kern="10" dirty="0">
                <a:solidFill>
                  <a:srgbClr val="F8F8F8"/>
                </a:solidFill>
                <a:effectLst>
                  <a:outerShdw blurRad="50800" dist="76200" dir="5400000" algn="ctr" rotWithShape="0">
                    <a:schemeClr val="tx1"/>
                  </a:outerShdw>
                </a:effectLst>
                <a:latin typeface="標楷體" pitchFamily="65" charset="-120"/>
                <a:ea typeface="標楷體" pitchFamily="65" charset="-120"/>
              </a:rPr>
              <a:t>第六章 情節</a:t>
            </a:r>
            <a:endParaRPr lang="zh-TW" altLang="en-US" sz="4800" dirty="0">
              <a:latin typeface="標楷體" pitchFamily="65" charset="-120"/>
              <a:ea typeface="標楷體" pitchFamily="65" charset="-120"/>
            </a:endParaRPr>
          </a:p>
        </p:txBody>
      </p:sp>
      <p:sp>
        <p:nvSpPr>
          <p:cNvPr id="7171" name="文字方塊 4">
            <a:extLst>
              <a:ext uri="{FF2B5EF4-FFF2-40B4-BE49-F238E27FC236}">
                <a16:creationId xmlns:a16="http://schemas.microsoft.com/office/drawing/2014/main" id="{41DAC72E-F2ED-4D04-9BF5-9D7A1D93C839}"/>
              </a:ext>
            </a:extLst>
          </p:cNvPr>
          <p:cNvSpPr txBox="1">
            <a:spLocks noChangeArrowheads="1"/>
          </p:cNvSpPr>
          <p:nvPr/>
        </p:nvSpPr>
        <p:spPr bwMode="auto">
          <a:xfrm>
            <a:off x="214313" y="3571875"/>
            <a:ext cx="8715375"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latinLnBrk="1" hangingPunct="1"/>
            <a:r>
              <a:rPr kumimoji="0" lang="zh-TW" altLang="en-US" sz="3200">
                <a:solidFill>
                  <a:srgbClr val="FFFF00"/>
                </a:solidFill>
                <a:latin typeface="標楷體" pitchFamily="65" charset="-120"/>
                <a:ea typeface="標楷體" pitchFamily="65" charset="-120"/>
              </a:rPr>
              <a:t>課前指引</a:t>
            </a:r>
          </a:p>
          <a:p>
            <a:pPr algn="just" eaLnBrk="1" latinLnBrk="1" hangingPunct="1"/>
            <a:r>
              <a:rPr lang="zh-TW" altLang="zh-TW" sz="2400">
                <a:latin typeface="標楷體" pitchFamily="65" charset="-120"/>
                <a:ea typeface="標楷體" pitchFamily="65" charset="-120"/>
              </a:rPr>
              <a:t>系統開發的過程中，使用案例圖只是一個開端。使用案例圖將會驅使整個系統開發的過程。而這也是</a:t>
            </a:r>
            <a:r>
              <a:rPr lang="en-US" altLang="zh-TW" sz="2400">
                <a:latin typeface="標楷體" pitchFamily="65" charset="-120"/>
                <a:ea typeface="標楷體" pitchFamily="65" charset="-120"/>
              </a:rPr>
              <a:t>RUP</a:t>
            </a:r>
            <a:r>
              <a:rPr lang="zh-TW" altLang="zh-TW" sz="2400">
                <a:latin typeface="標楷體" pitchFamily="65" charset="-120"/>
                <a:ea typeface="標楷體" pitchFamily="65" charset="-120"/>
              </a:rPr>
              <a:t>所強調的精神之一。對於使用案例，我們進入到學習如何描述使用案例的過程。在使用案例中，所謂的情節是指使用案例的某單一執行路徑，本章介紹了對於情節的描述項目及其內容，對於每一個使用案例，其最終的產出將是一份使用案例規格文件。</a:t>
            </a:r>
            <a:endParaRPr lang="zh-TW" altLang="en-US" sz="2200">
              <a:latin typeface="標楷體" pitchFamily="65" charset="-120"/>
              <a:ea typeface="標楷體" pitchFamily="65"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標題 2">
            <a:extLst>
              <a:ext uri="{FF2B5EF4-FFF2-40B4-BE49-F238E27FC236}">
                <a16:creationId xmlns:a16="http://schemas.microsoft.com/office/drawing/2014/main" id="{CFB0DDF4-E877-4037-BF55-4D88A0C5CDBA}"/>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6-1 </a:t>
            </a:r>
            <a:r>
              <a:rPr lang="zh-TW" altLang="en-US">
                <a:latin typeface="Times New Roman" panose="02020603050405020304" pitchFamily="18" charset="0"/>
              </a:rPr>
              <a:t>使用案例描述</a:t>
            </a:r>
            <a:endParaRPr lang="zh-TW" altLang="en-US"/>
          </a:p>
        </p:txBody>
      </p:sp>
      <p:pic>
        <p:nvPicPr>
          <p:cNvPr id="16387"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2268B4B7-CB92-4107-8D72-3586ABCA9C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35F498E8-0FF6-44B7-B78E-700A4CBC3D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19" descr="C:\Users\axel\Desktop\Drmaster\pic\WebIcons1_by_KenSaunders\PNG_128x128\Home.png">
            <a:hlinkClick r:id="rId4" action="ppaction://hlinksldjump" tooltip="回大綱"/>
            <a:extLst>
              <a:ext uri="{FF2B5EF4-FFF2-40B4-BE49-F238E27FC236}">
                <a16:creationId xmlns:a16="http://schemas.microsoft.com/office/drawing/2014/main" id="{42A42397-E9FE-4AB4-AD5C-52CF57F7BC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20" descr="C:\Users\axel\Desktop\Drmaster\pic\WebIcons1_by_KenSaunders\PNG_128x128\Info.png">
            <a:hlinkClick r:id="" action="ppaction://hlinkshowjump?jump=endshow"/>
            <a:extLst>
              <a:ext uri="{FF2B5EF4-FFF2-40B4-BE49-F238E27FC236}">
                <a16:creationId xmlns:a16="http://schemas.microsoft.com/office/drawing/2014/main" id="{A72F7E87-3FE4-4E66-AB42-7E2A215FD7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內容版面配置區 7">
            <a:extLst>
              <a:ext uri="{FF2B5EF4-FFF2-40B4-BE49-F238E27FC236}">
                <a16:creationId xmlns:a16="http://schemas.microsoft.com/office/drawing/2014/main" id="{2C6704B8-3F60-4A05-8582-844796EC6CFD}"/>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zh-TW" altLang="en-US"/>
              <a:t>使用案例描述內容</a:t>
            </a:r>
            <a:endParaRPr lang="en-US" altLang="zh-TW"/>
          </a:p>
          <a:p>
            <a:pPr lvl="1">
              <a:lnSpc>
                <a:spcPct val="90000"/>
              </a:lnSpc>
            </a:pPr>
            <a:r>
              <a:rPr lang="zh-TW" altLang="en-US">
                <a:solidFill>
                  <a:srgbClr val="0066CC"/>
                </a:solidFill>
                <a:latin typeface="Times New Roman" panose="02020603050405020304" pitchFamily="18" charset="0"/>
              </a:rPr>
              <a:t>描述使用案例時，敘述內容應該紀錄以下幾大項目：</a:t>
            </a:r>
          </a:p>
          <a:p>
            <a:pPr lvl="1">
              <a:lnSpc>
                <a:spcPct val="90000"/>
              </a:lnSpc>
            </a:pPr>
            <a:r>
              <a:rPr lang="zh-TW" altLang="en-US">
                <a:solidFill>
                  <a:srgbClr val="0066CC"/>
                </a:solidFill>
                <a:latin typeface="Times New Roman" panose="02020603050405020304" pitchFamily="18" charset="0"/>
              </a:rPr>
              <a:t>使用案例如何開始的。</a:t>
            </a:r>
          </a:p>
          <a:p>
            <a:pPr lvl="1">
              <a:lnSpc>
                <a:spcPct val="90000"/>
              </a:lnSpc>
            </a:pPr>
            <a:r>
              <a:rPr lang="zh-TW" altLang="en-US">
                <a:solidFill>
                  <a:srgbClr val="0066CC"/>
                </a:solidFill>
                <a:latin typeface="Times New Roman" panose="02020603050405020304" pitchFamily="18" charset="0"/>
              </a:rPr>
              <a:t>使用案例如何結束的。</a:t>
            </a:r>
          </a:p>
          <a:p>
            <a:pPr lvl="1">
              <a:lnSpc>
                <a:spcPct val="90000"/>
              </a:lnSpc>
            </a:pPr>
            <a:r>
              <a:rPr lang="zh-TW" altLang="en-US">
                <a:solidFill>
                  <a:srgbClr val="0066CC"/>
                </a:solidFill>
                <a:latin typeface="Times New Roman" panose="02020603050405020304" pitchFamily="18" charset="0"/>
              </a:rPr>
              <a:t>使用者如何與系統互動。</a:t>
            </a:r>
          </a:p>
          <a:p>
            <a:pPr lvl="1">
              <a:lnSpc>
                <a:spcPct val="90000"/>
              </a:lnSpc>
            </a:pPr>
            <a:r>
              <a:rPr lang="zh-TW" altLang="en-US">
                <a:solidFill>
                  <a:srgbClr val="0066CC"/>
                </a:solidFill>
                <a:latin typeface="Times New Roman" panose="02020603050405020304" pitchFamily="18" charset="0"/>
              </a:rPr>
              <a:t>互動的過程有什麼樣的訊息交換。</a:t>
            </a:r>
          </a:p>
          <a:p>
            <a:pPr lvl="1">
              <a:lnSpc>
                <a:spcPct val="90000"/>
              </a:lnSpc>
            </a:pPr>
            <a:r>
              <a:rPr lang="zh-TW" altLang="en-US">
                <a:solidFill>
                  <a:srgbClr val="0066CC"/>
                </a:solidFill>
                <a:latin typeface="Times New Roman" panose="02020603050405020304" pitchFamily="18" charset="0"/>
              </a:rPr>
              <a:t>互動行為的正常過程，以及其他的過程。</a:t>
            </a:r>
            <a:endParaRPr lang="zh-TW" altLang="en-US">
              <a:solidFill>
                <a:srgbClr val="0066CC"/>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標題 2">
            <a:extLst>
              <a:ext uri="{FF2B5EF4-FFF2-40B4-BE49-F238E27FC236}">
                <a16:creationId xmlns:a16="http://schemas.microsoft.com/office/drawing/2014/main" id="{1D50A83C-DCB6-440E-A850-46AEEF9AFE25}"/>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6-1 </a:t>
            </a:r>
            <a:r>
              <a:rPr lang="zh-TW" altLang="en-US">
                <a:latin typeface="Times New Roman" panose="02020603050405020304" pitchFamily="18" charset="0"/>
              </a:rPr>
              <a:t>使用案例描述</a:t>
            </a:r>
            <a:endParaRPr lang="zh-TW" altLang="en-US"/>
          </a:p>
        </p:txBody>
      </p:sp>
      <p:pic>
        <p:nvPicPr>
          <p:cNvPr id="17411"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6B5D8BCA-2262-4709-BCA2-6007A28CD5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062B1E9F-FB10-4D04-8CA4-76694F7D8D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19" descr="C:\Users\axel\Desktop\Drmaster\pic\WebIcons1_by_KenSaunders\PNG_128x128\Home.png">
            <a:hlinkClick r:id="rId4" action="ppaction://hlinksldjump" tooltip="回大綱"/>
            <a:extLst>
              <a:ext uri="{FF2B5EF4-FFF2-40B4-BE49-F238E27FC236}">
                <a16:creationId xmlns:a16="http://schemas.microsoft.com/office/drawing/2014/main" id="{47B57ACB-519D-46C9-9424-EC4D75B324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20" descr="C:\Users\axel\Desktop\Drmaster\pic\WebIcons1_by_KenSaunders\PNG_128x128\Info.png">
            <a:hlinkClick r:id="" action="ppaction://hlinkshowjump?jump=endshow"/>
            <a:extLst>
              <a:ext uri="{FF2B5EF4-FFF2-40B4-BE49-F238E27FC236}">
                <a16:creationId xmlns:a16="http://schemas.microsoft.com/office/drawing/2014/main" id="{24331E17-8EEF-459E-A88E-5952919546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內容版面配置區 7">
            <a:extLst>
              <a:ext uri="{FF2B5EF4-FFF2-40B4-BE49-F238E27FC236}">
                <a16:creationId xmlns:a16="http://schemas.microsoft.com/office/drawing/2014/main" id="{AA50AB98-6003-46B0-B566-0BEDBAC6097F}"/>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zh-TW" altLang="en-US"/>
              <a:t>描述的格式</a:t>
            </a:r>
            <a:endParaRPr lang="en-US" altLang="zh-TW"/>
          </a:p>
          <a:p>
            <a:pPr lvl="1"/>
            <a:r>
              <a:rPr lang="zh-TW" altLang="en-US">
                <a:latin typeface="Times New Roman" panose="02020603050405020304" pitchFamily="18" charset="0"/>
              </a:rPr>
              <a:t>使用案例描述的格式並沒有一定的規格。在此，我們採用表格的方式。此表格分為左右兩個欄位。左欄記載著使用者(</a:t>
            </a:r>
            <a:r>
              <a:rPr lang="en-US" altLang="zh-TW">
                <a:latin typeface="Times New Roman" panose="02020603050405020304" pitchFamily="18" charset="0"/>
              </a:rPr>
              <a:t>actor)</a:t>
            </a:r>
            <a:r>
              <a:rPr lang="zh-TW" altLang="en-US">
                <a:latin typeface="Times New Roman" panose="02020603050405020304" pitchFamily="18" charset="0"/>
              </a:rPr>
              <a:t>的請求動作，右欄記載著系統的回應。</a:t>
            </a:r>
            <a:r>
              <a:rPr lang="zh-TW" altLang="en-US"/>
              <a:t> </a:t>
            </a:r>
          </a:p>
        </p:txBody>
      </p:sp>
      <p:grpSp>
        <p:nvGrpSpPr>
          <p:cNvPr id="17416" name="Group 28">
            <a:extLst>
              <a:ext uri="{FF2B5EF4-FFF2-40B4-BE49-F238E27FC236}">
                <a16:creationId xmlns:a16="http://schemas.microsoft.com/office/drawing/2014/main" id="{521FF46A-F374-4F68-A3A6-7AA3BDED1097}"/>
              </a:ext>
            </a:extLst>
          </p:cNvPr>
          <p:cNvGrpSpPr>
            <a:grpSpLocks/>
          </p:cNvGrpSpPr>
          <p:nvPr/>
        </p:nvGrpSpPr>
        <p:grpSpPr bwMode="auto">
          <a:xfrm>
            <a:off x="1336675" y="3786188"/>
            <a:ext cx="6950075" cy="1552575"/>
            <a:chOff x="-2" y="-2"/>
            <a:chExt cx="3392" cy="1194"/>
          </a:xfrm>
        </p:grpSpPr>
        <p:grpSp>
          <p:nvGrpSpPr>
            <p:cNvPr id="17417" name="Group 26">
              <a:extLst>
                <a:ext uri="{FF2B5EF4-FFF2-40B4-BE49-F238E27FC236}">
                  <a16:creationId xmlns:a16="http://schemas.microsoft.com/office/drawing/2014/main" id="{95B06FFA-33E0-4589-84C5-06B6BAFC1168}"/>
                </a:ext>
              </a:extLst>
            </p:cNvPr>
            <p:cNvGrpSpPr>
              <a:grpSpLocks/>
            </p:cNvGrpSpPr>
            <p:nvPr/>
          </p:nvGrpSpPr>
          <p:grpSpPr bwMode="auto">
            <a:xfrm>
              <a:off x="0" y="0"/>
              <a:ext cx="3388" cy="1190"/>
              <a:chOff x="0" y="0"/>
              <a:chExt cx="3388" cy="1190"/>
            </a:xfrm>
          </p:grpSpPr>
          <p:grpSp>
            <p:nvGrpSpPr>
              <p:cNvPr id="17419" name="Group 13">
                <a:extLst>
                  <a:ext uri="{FF2B5EF4-FFF2-40B4-BE49-F238E27FC236}">
                    <a16:creationId xmlns:a16="http://schemas.microsoft.com/office/drawing/2014/main" id="{DC0134F9-9968-42F2-B09F-E6A833DF9043}"/>
                  </a:ext>
                </a:extLst>
              </p:cNvPr>
              <p:cNvGrpSpPr>
                <a:grpSpLocks/>
              </p:cNvGrpSpPr>
              <p:nvPr/>
            </p:nvGrpSpPr>
            <p:grpSpPr bwMode="auto">
              <a:xfrm>
                <a:off x="0" y="0"/>
                <a:ext cx="1707" cy="384"/>
                <a:chOff x="0" y="0"/>
                <a:chExt cx="1707" cy="384"/>
              </a:xfrm>
            </p:grpSpPr>
            <p:sp>
              <p:nvSpPr>
                <p:cNvPr id="17437" name="Rectangle 12">
                  <a:extLst>
                    <a:ext uri="{FF2B5EF4-FFF2-40B4-BE49-F238E27FC236}">
                      <a16:creationId xmlns:a16="http://schemas.microsoft.com/office/drawing/2014/main" id="{19589518-C2F8-40DA-A5B2-4BC474E0826F}"/>
                    </a:ext>
                  </a:extLst>
                </p:cNvPr>
                <p:cNvSpPr>
                  <a:spLocks noChangeArrowheads="1"/>
                </p:cNvSpPr>
                <p:nvPr/>
              </p:nvSpPr>
              <p:spPr bwMode="auto">
                <a:xfrm>
                  <a:off x="0" y="0"/>
                  <a:ext cx="1707" cy="384"/>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grpSp>
              <p:nvGrpSpPr>
                <p:cNvPr id="17438" name="Group 11">
                  <a:extLst>
                    <a:ext uri="{FF2B5EF4-FFF2-40B4-BE49-F238E27FC236}">
                      <a16:creationId xmlns:a16="http://schemas.microsoft.com/office/drawing/2014/main" id="{3F7646EB-A12E-4F78-8D74-CDF89666051A}"/>
                    </a:ext>
                  </a:extLst>
                </p:cNvPr>
                <p:cNvGrpSpPr>
                  <a:grpSpLocks/>
                </p:cNvGrpSpPr>
                <p:nvPr/>
              </p:nvGrpSpPr>
              <p:grpSpPr bwMode="auto">
                <a:xfrm>
                  <a:off x="0" y="0"/>
                  <a:ext cx="1707" cy="384"/>
                  <a:chOff x="0" y="0"/>
                  <a:chExt cx="1707" cy="384"/>
                </a:xfrm>
              </p:grpSpPr>
              <p:sp>
                <p:nvSpPr>
                  <p:cNvPr id="17439" name="Rectangle 4">
                    <a:extLst>
                      <a:ext uri="{FF2B5EF4-FFF2-40B4-BE49-F238E27FC236}">
                        <a16:creationId xmlns:a16="http://schemas.microsoft.com/office/drawing/2014/main" id="{2CB52958-BB3B-4DF5-BA0B-D21728211E3C}"/>
                      </a:ext>
                    </a:extLst>
                  </p:cNvPr>
                  <p:cNvSpPr>
                    <a:spLocks noChangeArrowheads="1"/>
                  </p:cNvSpPr>
                  <p:nvPr/>
                </p:nvSpPr>
                <p:spPr bwMode="auto">
                  <a:xfrm>
                    <a:off x="43" y="0"/>
                    <a:ext cx="1621" cy="384"/>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t>Actor </a:t>
                    </a:r>
                    <a:r>
                      <a:rPr kumimoji="0" lang="zh-TW" altLang="en-US" sz="2200">
                        <a:solidFill>
                          <a:srgbClr val="000000"/>
                        </a:solidFill>
                        <a:latin typeface="Times New Roman" panose="02020603050405020304" pitchFamily="18" charset="0"/>
                      </a:rPr>
                      <a:t>動作</a:t>
                    </a:r>
                    <a:endParaRPr kumimoji="0" lang="zh-TW" altLang="en-US" sz="2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a:p>
                    <a:endParaRPr kumimoji="0" lang="zh-TW" altLang="en-US" sz="1600"/>
                  </a:p>
                </p:txBody>
              </p:sp>
              <p:sp>
                <p:nvSpPr>
                  <p:cNvPr id="17440" name="Rectangle 10">
                    <a:extLst>
                      <a:ext uri="{FF2B5EF4-FFF2-40B4-BE49-F238E27FC236}">
                        <a16:creationId xmlns:a16="http://schemas.microsoft.com/office/drawing/2014/main" id="{8543D3CB-9710-4AF3-AE15-3489B6609E2F}"/>
                      </a:ext>
                    </a:extLst>
                  </p:cNvPr>
                  <p:cNvSpPr>
                    <a:spLocks noChangeArrowheads="1"/>
                  </p:cNvSpPr>
                  <p:nvPr/>
                </p:nvSpPr>
                <p:spPr bwMode="auto">
                  <a:xfrm>
                    <a:off x="0" y="0"/>
                    <a:ext cx="170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grpSp>
          </p:grpSp>
          <p:grpSp>
            <p:nvGrpSpPr>
              <p:cNvPr id="17420" name="Group 17">
                <a:extLst>
                  <a:ext uri="{FF2B5EF4-FFF2-40B4-BE49-F238E27FC236}">
                    <a16:creationId xmlns:a16="http://schemas.microsoft.com/office/drawing/2014/main" id="{0E565A57-CED1-4637-9C5F-100F0EE0ADAF}"/>
                  </a:ext>
                </a:extLst>
              </p:cNvPr>
              <p:cNvGrpSpPr>
                <a:grpSpLocks/>
              </p:cNvGrpSpPr>
              <p:nvPr/>
            </p:nvGrpSpPr>
            <p:grpSpPr bwMode="auto">
              <a:xfrm>
                <a:off x="1707" y="0"/>
                <a:ext cx="1681" cy="384"/>
                <a:chOff x="1707" y="0"/>
                <a:chExt cx="1681" cy="384"/>
              </a:xfrm>
            </p:grpSpPr>
            <p:sp>
              <p:nvSpPr>
                <p:cNvPr id="17433" name="Rectangle 16">
                  <a:extLst>
                    <a:ext uri="{FF2B5EF4-FFF2-40B4-BE49-F238E27FC236}">
                      <a16:creationId xmlns:a16="http://schemas.microsoft.com/office/drawing/2014/main" id="{F53994EA-2A2A-47A0-AE8A-92C7CF7E6F67}"/>
                    </a:ext>
                  </a:extLst>
                </p:cNvPr>
                <p:cNvSpPr>
                  <a:spLocks noChangeArrowheads="1"/>
                </p:cNvSpPr>
                <p:nvPr/>
              </p:nvSpPr>
              <p:spPr bwMode="auto">
                <a:xfrm>
                  <a:off x="1707" y="0"/>
                  <a:ext cx="1681" cy="384"/>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grpSp>
              <p:nvGrpSpPr>
                <p:cNvPr id="17434" name="Group 15">
                  <a:extLst>
                    <a:ext uri="{FF2B5EF4-FFF2-40B4-BE49-F238E27FC236}">
                      <a16:creationId xmlns:a16="http://schemas.microsoft.com/office/drawing/2014/main" id="{1DC7D98A-33EF-4C5E-95FD-4130DB6E8039}"/>
                    </a:ext>
                  </a:extLst>
                </p:cNvPr>
                <p:cNvGrpSpPr>
                  <a:grpSpLocks/>
                </p:cNvGrpSpPr>
                <p:nvPr/>
              </p:nvGrpSpPr>
              <p:grpSpPr bwMode="auto">
                <a:xfrm>
                  <a:off x="1707" y="0"/>
                  <a:ext cx="1681" cy="384"/>
                  <a:chOff x="1707" y="0"/>
                  <a:chExt cx="1681" cy="384"/>
                </a:xfrm>
              </p:grpSpPr>
              <p:sp>
                <p:nvSpPr>
                  <p:cNvPr id="17435" name="Rectangle 5">
                    <a:extLst>
                      <a:ext uri="{FF2B5EF4-FFF2-40B4-BE49-F238E27FC236}">
                        <a16:creationId xmlns:a16="http://schemas.microsoft.com/office/drawing/2014/main" id="{9ECC1987-1899-4AED-8880-DBEC7545B612}"/>
                      </a:ext>
                    </a:extLst>
                  </p:cNvPr>
                  <p:cNvSpPr>
                    <a:spLocks noChangeArrowheads="1"/>
                  </p:cNvSpPr>
                  <p:nvPr/>
                </p:nvSpPr>
                <p:spPr bwMode="auto">
                  <a:xfrm>
                    <a:off x="1750" y="0"/>
                    <a:ext cx="1595" cy="384"/>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zh-TW" altLang="en-US" sz="2200">
                        <a:solidFill>
                          <a:srgbClr val="000000"/>
                        </a:solidFill>
                        <a:latin typeface="Times New Roman" panose="02020603050405020304" pitchFamily="18" charset="0"/>
                      </a:rPr>
                      <a:t>系統回應</a:t>
                    </a:r>
                    <a:endParaRPr kumimoji="0" lang="zh-TW" altLang="en-US" sz="2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a:p>
                    <a:endParaRPr kumimoji="0" lang="zh-TW" altLang="en-US" sz="2200"/>
                  </a:p>
                </p:txBody>
              </p:sp>
              <p:sp>
                <p:nvSpPr>
                  <p:cNvPr id="17436" name="Rectangle 14">
                    <a:extLst>
                      <a:ext uri="{FF2B5EF4-FFF2-40B4-BE49-F238E27FC236}">
                        <a16:creationId xmlns:a16="http://schemas.microsoft.com/office/drawing/2014/main" id="{594507DC-3F5D-4D55-B5FD-B1BD5B018C2D}"/>
                      </a:ext>
                    </a:extLst>
                  </p:cNvPr>
                  <p:cNvSpPr>
                    <a:spLocks noChangeArrowheads="1"/>
                  </p:cNvSpPr>
                  <p:nvPr/>
                </p:nvSpPr>
                <p:spPr bwMode="auto">
                  <a:xfrm>
                    <a:off x="1707" y="0"/>
                    <a:ext cx="168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grpSp>
          </p:grpSp>
          <p:grpSp>
            <p:nvGrpSpPr>
              <p:cNvPr id="17421" name="Group 19">
                <a:extLst>
                  <a:ext uri="{FF2B5EF4-FFF2-40B4-BE49-F238E27FC236}">
                    <a16:creationId xmlns:a16="http://schemas.microsoft.com/office/drawing/2014/main" id="{E60548D5-5FE6-44E2-9986-E516B8F60FEB}"/>
                  </a:ext>
                </a:extLst>
              </p:cNvPr>
              <p:cNvGrpSpPr>
                <a:grpSpLocks/>
              </p:cNvGrpSpPr>
              <p:nvPr/>
            </p:nvGrpSpPr>
            <p:grpSpPr bwMode="auto">
              <a:xfrm>
                <a:off x="0" y="384"/>
                <a:ext cx="1707" cy="403"/>
                <a:chOff x="0" y="384"/>
                <a:chExt cx="1707" cy="403"/>
              </a:xfrm>
            </p:grpSpPr>
            <p:sp>
              <p:nvSpPr>
                <p:cNvPr id="17431" name="Rectangle 6">
                  <a:extLst>
                    <a:ext uri="{FF2B5EF4-FFF2-40B4-BE49-F238E27FC236}">
                      <a16:creationId xmlns:a16="http://schemas.microsoft.com/office/drawing/2014/main" id="{D705241C-9A1A-4CDE-9992-D0089676B93A}"/>
                    </a:ext>
                  </a:extLst>
                </p:cNvPr>
                <p:cNvSpPr>
                  <a:spLocks noChangeArrowheads="1"/>
                </p:cNvSpPr>
                <p:nvPr/>
              </p:nvSpPr>
              <p:spPr bwMode="auto">
                <a:xfrm>
                  <a:off x="43" y="384"/>
                  <a:ext cx="162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16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t> </a:t>
                  </a:r>
                </a:p>
                <a:p>
                  <a:endParaRPr kumimoji="0" lang="en-US" altLang="zh-TW" sz="1600"/>
                </a:p>
              </p:txBody>
            </p:sp>
            <p:sp>
              <p:nvSpPr>
                <p:cNvPr id="17432" name="Rectangle 18">
                  <a:extLst>
                    <a:ext uri="{FF2B5EF4-FFF2-40B4-BE49-F238E27FC236}">
                      <a16:creationId xmlns:a16="http://schemas.microsoft.com/office/drawing/2014/main" id="{F0BFFE1E-6676-488C-8C9B-C0E96C8E386E}"/>
                    </a:ext>
                  </a:extLst>
                </p:cNvPr>
                <p:cNvSpPr>
                  <a:spLocks noChangeArrowheads="1"/>
                </p:cNvSpPr>
                <p:nvPr/>
              </p:nvSpPr>
              <p:spPr bwMode="auto">
                <a:xfrm>
                  <a:off x="0" y="384"/>
                  <a:ext cx="170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grpSp>
          <p:grpSp>
            <p:nvGrpSpPr>
              <p:cNvPr id="17422" name="Group 21">
                <a:extLst>
                  <a:ext uri="{FF2B5EF4-FFF2-40B4-BE49-F238E27FC236}">
                    <a16:creationId xmlns:a16="http://schemas.microsoft.com/office/drawing/2014/main" id="{36129CC2-5702-482B-8734-9AE9BC0C51F7}"/>
                  </a:ext>
                </a:extLst>
              </p:cNvPr>
              <p:cNvGrpSpPr>
                <a:grpSpLocks/>
              </p:cNvGrpSpPr>
              <p:nvPr/>
            </p:nvGrpSpPr>
            <p:grpSpPr bwMode="auto">
              <a:xfrm>
                <a:off x="1707" y="384"/>
                <a:ext cx="1681" cy="403"/>
                <a:chOff x="1707" y="384"/>
                <a:chExt cx="1681" cy="403"/>
              </a:xfrm>
            </p:grpSpPr>
            <p:sp>
              <p:nvSpPr>
                <p:cNvPr id="17429" name="Rectangle 7">
                  <a:extLst>
                    <a:ext uri="{FF2B5EF4-FFF2-40B4-BE49-F238E27FC236}">
                      <a16:creationId xmlns:a16="http://schemas.microsoft.com/office/drawing/2014/main" id="{90508643-51C9-437C-BFE6-0BD51E0184E0}"/>
                    </a:ext>
                  </a:extLst>
                </p:cNvPr>
                <p:cNvSpPr>
                  <a:spLocks noChangeArrowheads="1"/>
                </p:cNvSpPr>
                <p:nvPr/>
              </p:nvSpPr>
              <p:spPr bwMode="auto">
                <a:xfrm>
                  <a:off x="1750" y="384"/>
                  <a:ext cx="159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16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t> </a:t>
                  </a:r>
                </a:p>
                <a:p>
                  <a:endParaRPr kumimoji="0" lang="en-US" altLang="zh-TW" sz="1600"/>
                </a:p>
              </p:txBody>
            </p:sp>
            <p:sp>
              <p:nvSpPr>
                <p:cNvPr id="17430" name="Rectangle 20">
                  <a:extLst>
                    <a:ext uri="{FF2B5EF4-FFF2-40B4-BE49-F238E27FC236}">
                      <a16:creationId xmlns:a16="http://schemas.microsoft.com/office/drawing/2014/main" id="{EF733B5B-03A5-4B54-92C9-33A77BD22A3E}"/>
                    </a:ext>
                  </a:extLst>
                </p:cNvPr>
                <p:cNvSpPr>
                  <a:spLocks noChangeArrowheads="1"/>
                </p:cNvSpPr>
                <p:nvPr/>
              </p:nvSpPr>
              <p:spPr bwMode="auto">
                <a:xfrm>
                  <a:off x="1707" y="384"/>
                  <a:ext cx="1681"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grpSp>
          <p:grpSp>
            <p:nvGrpSpPr>
              <p:cNvPr id="17423" name="Group 23">
                <a:extLst>
                  <a:ext uri="{FF2B5EF4-FFF2-40B4-BE49-F238E27FC236}">
                    <a16:creationId xmlns:a16="http://schemas.microsoft.com/office/drawing/2014/main" id="{DC74558A-D660-4C1E-8521-CE7DB5BF1BA5}"/>
                  </a:ext>
                </a:extLst>
              </p:cNvPr>
              <p:cNvGrpSpPr>
                <a:grpSpLocks/>
              </p:cNvGrpSpPr>
              <p:nvPr/>
            </p:nvGrpSpPr>
            <p:grpSpPr bwMode="auto">
              <a:xfrm>
                <a:off x="0" y="787"/>
                <a:ext cx="1707" cy="403"/>
                <a:chOff x="0" y="787"/>
                <a:chExt cx="1707" cy="403"/>
              </a:xfrm>
            </p:grpSpPr>
            <p:sp>
              <p:nvSpPr>
                <p:cNvPr id="17427" name="Rectangle 8">
                  <a:extLst>
                    <a:ext uri="{FF2B5EF4-FFF2-40B4-BE49-F238E27FC236}">
                      <a16:creationId xmlns:a16="http://schemas.microsoft.com/office/drawing/2014/main" id="{6C9F0E62-3CCA-4534-9846-760AB9A493EC}"/>
                    </a:ext>
                  </a:extLst>
                </p:cNvPr>
                <p:cNvSpPr>
                  <a:spLocks noChangeArrowheads="1"/>
                </p:cNvSpPr>
                <p:nvPr/>
              </p:nvSpPr>
              <p:spPr bwMode="auto">
                <a:xfrm>
                  <a:off x="43" y="787"/>
                  <a:ext cx="162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16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t> </a:t>
                  </a:r>
                </a:p>
                <a:p>
                  <a:endParaRPr kumimoji="0" lang="en-US" altLang="zh-TW" sz="1600"/>
                </a:p>
              </p:txBody>
            </p:sp>
            <p:sp>
              <p:nvSpPr>
                <p:cNvPr id="17428" name="Rectangle 22">
                  <a:extLst>
                    <a:ext uri="{FF2B5EF4-FFF2-40B4-BE49-F238E27FC236}">
                      <a16:creationId xmlns:a16="http://schemas.microsoft.com/office/drawing/2014/main" id="{0FA59B6B-3677-4833-A08E-395880CEFA72}"/>
                    </a:ext>
                  </a:extLst>
                </p:cNvPr>
                <p:cNvSpPr>
                  <a:spLocks noChangeArrowheads="1"/>
                </p:cNvSpPr>
                <p:nvPr/>
              </p:nvSpPr>
              <p:spPr bwMode="auto">
                <a:xfrm>
                  <a:off x="0" y="787"/>
                  <a:ext cx="170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grpSp>
          <p:grpSp>
            <p:nvGrpSpPr>
              <p:cNvPr id="17424" name="Group 25">
                <a:extLst>
                  <a:ext uri="{FF2B5EF4-FFF2-40B4-BE49-F238E27FC236}">
                    <a16:creationId xmlns:a16="http://schemas.microsoft.com/office/drawing/2014/main" id="{32EA7781-D4AA-48B2-84AC-CC7199FC5217}"/>
                  </a:ext>
                </a:extLst>
              </p:cNvPr>
              <p:cNvGrpSpPr>
                <a:grpSpLocks/>
              </p:cNvGrpSpPr>
              <p:nvPr/>
            </p:nvGrpSpPr>
            <p:grpSpPr bwMode="auto">
              <a:xfrm>
                <a:off x="1707" y="787"/>
                <a:ext cx="1681" cy="403"/>
                <a:chOff x="1707" y="787"/>
                <a:chExt cx="1681" cy="403"/>
              </a:xfrm>
            </p:grpSpPr>
            <p:sp>
              <p:nvSpPr>
                <p:cNvPr id="17425" name="Rectangle 9">
                  <a:extLst>
                    <a:ext uri="{FF2B5EF4-FFF2-40B4-BE49-F238E27FC236}">
                      <a16:creationId xmlns:a16="http://schemas.microsoft.com/office/drawing/2014/main" id="{AA613860-F25A-4CD8-BD09-AB6FAA3D9D0D}"/>
                    </a:ext>
                  </a:extLst>
                </p:cNvPr>
                <p:cNvSpPr>
                  <a:spLocks noChangeArrowheads="1"/>
                </p:cNvSpPr>
                <p:nvPr/>
              </p:nvSpPr>
              <p:spPr bwMode="auto">
                <a:xfrm>
                  <a:off x="1750" y="787"/>
                  <a:ext cx="159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16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t> </a:t>
                  </a:r>
                </a:p>
                <a:p>
                  <a:endParaRPr kumimoji="0" lang="en-US" altLang="zh-TW" sz="1600"/>
                </a:p>
              </p:txBody>
            </p:sp>
            <p:sp>
              <p:nvSpPr>
                <p:cNvPr id="17426" name="Rectangle 24">
                  <a:extLst>
                    <a:ext uri="{FF2B5EF4-FFF2-40B4-BE49-F238E27FC236}">
                      <a16:creationId xmlns:a16="http://schemas.microsoft.com/office/drawing/2014/main" id="{A0377A8F-E6F7-49F5-9F58-9B962E27F504}"/>
                    </a:ext>
                  </a:extLst>
                </p:cNvPr>
                <p:cNvSpPr>
                  <a:spLocks noChangeArrowheads="1"/>
                </p:cNvSpPr>
                <p:nvPr/>
              </p:nvSpPr>
              <p:spPr bwMode="auto">
                <a:xfrm>
                  <a:off x="1707" y="787"/>
                  <a:ext cx="1681"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grpSp>
        </p:grpSp>
        <p:sp>
          <p:nvSpPr>
            <p:cNvPr id="17418" name="Rectangle 27">
              <a:extLst>
                <a:ext uri="{FF2B5EF4-FFF2-40B4-BE49-F238E27FC236}">
                  <a16:creationId xmlns:a16="http://schemas.microsoft.com/office/drawing/2014/main" id="{9FFBF1D8-7B02-469D-8C9A-5518DDDE528D}"/>
                </a:ext>
              </a:extLst>
            </p:cNvPr>
            <p:cNvSpPr>
              <a:spLocks noChangeArrowheads="1"/>
            </p:cNvSpPr>
            <p:nvPr/>
          </p:nvSpPr>
          <p:spPr bwMode="auto">
            <a:xfrm>
              <a:off x="-2" y="-2"/>
              <a:ext cx="3392" cy="1194"/>
            </a:xfrm>
            <a:prstGeom prst="rect">
              <a:avLst/>
            </a:prstGeom>
            <a:noFill/>
            <a:ln w="63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標題 2">
            <a:extLst>
              <a:ext uri="{FF2B5EF4-FFF2-40B4-BE49-F238E27FC236}">
                <a16:creationId xmlns:a16="http://schemas.microsoft.com/office/drawing/2014/main" id="{49BBDF61-1124-4C72-8754-D0F8D4B257D1}"/>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6-1 </a:t>
            </a:r>
            <a:r>
              <a:rPr lang="zh-TW" altLang="en-US">
                <a:latin typeface="Times New Roman" panose="02020603050405020304" pitchFamily="18" charset="0"/>
              </a:rPr>
              <a:t>使用案例描述</a:t>
            </a:r>
            <a:endParaRPr lang="zh-TW" altLang="en-US"/>
          </a:p>
        </p:txBody>
      </p:sp>
      <p:pic>
        <p:nvPicPr>
          <p:cNvPr id="18435"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394564B9-30B1-47C7-85F2-87A0F8B6A6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237C184B-147C-4501-BC73-18AD8A1156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19" descr="C:\Users\axel\Desktop\Drmaster\pic\WebIcons1_by_KenSaunders\PNG_128x128\Home.png">
            <a:hlinkClick r:id="rId4" action="ppaction://hlinksldjump" tooltip="回大綱"/>
            <a:extLst>
              <a:ext uri="{FF2B5EF4-FFF2-40B4-BE49-F238E27FC236}">
                <a16:creationId xmlns:a16="http://schemas.microsoft.com/office/drawing/2014/main" id="{CC8A3D1A-DF5A-416E-9713-DC312C018A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20" descr="C:\Users\axel\Desktop\Drmaster\pic\WebIcons1_by_KenSaunders\PNG_128x128\Info.png">
            <a:hlinkClick r:id="" action="ppaction://hlinkshowjump?jump=endshow"/>
            <a:extLst>
              <a:ext uri="{FF2B5EF4-FFF2-40B4-BE49-F238E27FC236}">
                <a16:creationId xmlns:a16="http://schemas.microsoft.com/office/drawing/2014/main" id="{C7A87427-F1F2-413F-82EA-383B18BA7F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內容版面配置區 7">
            <a:extLst>
              <a:ext uri="{FF2B5EF4-FFF2-40B4-BE49-F238E27FC236}">
                <a16:creationId xmlns:a16="http://schemas.microsoft.com/office/drawing/2014/main" id="{75E3B3CC-95CA-4E48-A6E9-1585D5411BA9}"/>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zh-TW" altLang="en-US">
                <a:latin typeface="Times New Roman" panose="02020603050405020304" pitchFamily="18" charset="0"/>
              </a:rPr>
              <a:t>範例：使用者訂購音樂</a:t>
            </a:r>
            <a:r>
              <a:rPr lang="en-US" altLang="zh-TW">
                <a:latin typeface="Times New Roman" panose="02020603050405020304" pitchFamily="18" charset="0"/>
              </a:rPr>
              <a:t>CD</a:t>
            </a:r>
            <a:endParaRPr lang="en-US" altLang="zh-TW"/>
          </a:p>
          <a:p>
            <a:pPr lvl="1"/>
            <a:r>
              <a:rPr lang="zh-TW" altLang="en-US">
                <a:solidFill>
                  <a:srgbClr val="0066CC"/>
                </a:solidFill>
                <a:latin typeface="Times New Roman" panose="02020603050405020304" pitchFamily="18" charset="0"/>
              </a:rPr>
              <a:t>讓我們用</a:t>
            </a:r>
            <a:r>
              <a:rPr lang="zh-TW" altLang="en-US">
                <a:solidFill>
                  <a:srgbClr val="0066CC"/>
                </a:solidFill>
                <a:latin typeface="Times New Roman" panose="02020603050405020304" pitchFamily="18" charset="0"/>
                <a:ea typeface="Arial Unicode MS" panose="020B0604020202020204" pitchFamily="34" charset="-128"/>
                <a:cs typeface="Arial Unicode MS" panose="020B0604020202020204" pitchFamily="34" charset="-128"/>
              </a:rPr>
              <a:t>”</a:t>
            </a:r>
            <a:r>
              <a:rPr lang="zh-TW" altLang="en-US">
                <a:solidFill>
                  <a:srgbClr val="0066CC"/>
                </a:solidFill>
                <a:latin typeface="Times New Roman" panose="02020603050405020304" pitchFamily="18" charset="0"/>
              </a:rPr>
              <a:t>使用者訂購音樂</a:t>
            </a:r>
            <a:r>
              <a:rPr lang="en-US" altLang="zh-TW">
                <a:solidFill>
                  <a:srgbClr val="0066CC"/>
                </a:solidFill>
                <a:latin typeface="Times New Roman" panose="02020603050405020304" pitchFamily="18" charset="0"/>
                <a:ea typeface="Arial Unicode MS" panose="020B0604020202020204" pitchFamily="34" charset="-128"/>
                <a:cs typeface="Arial Unicode MS" panose="020B0604020202020204" pitchFamily="34" charset="-128"/>
              </a:rPr>
              <a:t>CD”</a:t>
            </a:r>
            <a:r>
              <a:rPr lang="zh-TW" altLang="en-US">
                <a:solidFill>
                  <a:srgbClr val="0066CC"/>
                </a:solidFill>
                <a:latin typeface="Times New Roman" panose="02020603050405020304" pitchFamily="18" charset="0"/>
              </a:rPr>
              <a:t>這個使用案例來了解如何進行使用案例描述。我們假設顧客在之前已經利用系統所提供的搜尋功能找到了所想要購買的音樂</a:t>
            </a:r>
            <a:r>
              <a:rPr lang="en-US" altLang="zh-TW">
                <a:solidFill>
                  <a:srgbClr val="0066CC"/>
                </a:solidFill>
                <a:latin typeface="Times New Roman" panose="02020603050405020304" pitchFamily="18" charset="0"/>
                <a:ea typeface="Arial Unicode MS" panose="020B0604020202020204" pitchFamily="34" charset="-128"/>
                <a:cs typeface="Arial Unicode MS" panose="020B0604020202020204" pitchFamily="34" charset="-128"/>
              </a:rPr>
              <a:t>CD</a:t>
            </a:r>
            <a:r>
              <a:rPr lang="zh-TW" altLang="en-US">
                <a:solidFill>
                  <a:srgbClr val="0066CC"/>
                </a:solidFill>
                <a:latin typeface="Times New Roman" panose="02020603050405020304" pitchFamily="18" charset="0"/>
              </a:rPr>
              <a:t>摘要。系統顯示音樂</a:t>
            </a:r>
            <a:r>
              <a:rPr lang="en-US" altLang="zh-TW">
                <a:solidFill>
                  <a:srgbClr val="0066CC"/>
                </a:solidFill>
                <a:latin typeface="Times New Roman" panose="02020603050405020304" pitchFamily="18" charset="0"/>
                <a:ea typeface="Arial Unicode MS" panose="020B0604020202020204" pitchFamily="34" charset="-128"/>
                <a:cs typeface="Arial Unicode MS" panose="020B0604020202020204" pitchFamily="34" charset="-128"/>
              </a:rPr>
              <a:t>CD</a:t>
            </a:r>
            <a:r>
              <a:rPr lang="zh-TW" altLang="en-US">
                <a:solidFill>
                  <a:srgbClr val="0066CC"/>
                </a:solidFill>
                <a:latin typeface="Times New Roman" panose="02020603050405020304" pitchFamily="18" charset="0"/>
              </a:rPr>
              <a:t>摘要的網頁給顧客。接下來，可能會發生的情節我們把它寫成如下：</a:t>
            </a:r>
            <a:endParaRPr lang="zh-TW" altLang="en-US">
              <a:solidFill>
                <a:srgbClr val="0066CC"/>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2">
            <a:extLst>
              <a:ext uri="{FF2B5EF4-FFF2-40B4-BE49-F238E27FC236}">
                <a16:creationId xmlns:a16="http://schemas.microsoft.com/office/drawing/2014/main" id="{319E3CBC-965F-4319-9C13-3CE569CC21EC}"/>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6-1 </a:t>
            </a:r>
            <a:r>
              <a:rPr lang="zh-TW" altLang="en-US">
                <a:latin typeface="Times New Roman" panose="02020603050405020304" pitchFamily="18" charset="0"/>
              </a:rPr>
              <a:t>使用案例描述</a:t>
            </a:r>
            <a:endParaRPr lang="zh-TW" altLang="en-US"/>
          </a:p>
        </p:txBody>
      </p:sp>
      <p:pic>
        <p:nvPicPr>
          <p:cNvPr id="19459"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DE77CBEB-7CA0-4F54-AD10-51347AE231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18C013F3-83FE-4FAC-B3E7-028808085F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19" descr="C:\Users\axel\Desktop\Drmaster\pic\WebIcons1_by_KenSaunders\PNG_128x128\Home.png">
            <a:hlinkClick r:id="rId4" action="ppaction://hlinksldjump" tooltip="回大綱"/>
            <a:extLst>
              <a:ext uri="{FF2B5EF4-FFF2-40B4-BE49-F238E27FC236}">
                <a16:creationId xmlns:a16="http://schemas.microsoft.com/office/drawing/2014/main" id="{AF6F98D8-6AF6-40AA-B83C-E9A7525910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20" descr="C:\Users\axel\Desktop\Drmaster\pic\WebIcons1_by_KenSaunders\PNG_128x128\Info.png">
            <a:hlinkClick r:id="" action="ppaction://hlinkshowjump?jump=endshow"/>
            <a:extLst>
              <a:ext uri="{FF2B5EF4-FFF2-40B4-BE49-F238E27FC236}">
                <a16:creationId xmlns:a16="http://schemas.microsoft.com/office/drawing/2014/main" id="{C978B513-4206-42BA-8F36-54214BDDD7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內容版面配置區 7">
            <a:extLst>
              <a:ext uri="{FF2B5EF4-FFF2-40B4-BE49-F238E27FC236}">
                <a16:creationId xmlns:a16="http://schemas.microsoft.com/office/drawing/2014/main" id="{9714E328-D530-44F3-BB49-F6B89AA9AB6F}"/>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zh-TW" altLang="en-US">
                <a:latin typeface="Times New Roman" panose="02020603050405020304" pitchFamily="18" charset="0"/>
              </a:rPr>
              <a:t>範例：使用者訂購音樂</a:t>
            </a:r>
            <a:r>
              <a:rPr lang="en-US" altLang="zh-TW">
                <a:latin typeface="Times New Roman" panose="02020603050405020304" pitchFamily="18" charset="0"/>
              </a:rPr>
              <a:t>CD</a:t>
            </a:r>
            <a:endParaRPr lang="en-US" altLang="zh-TW"/>
          </a:p>
        </p:txBody>
      </p:sp>
      <p:graphicFrame>
        <p:nvGraphicFramePr>
          <p:cNvPr id="8" name="Group 432">
            <a:extLst>
              <a:ext uri="{FF2B5EF4-FFF2-40B4-BE49-F238E27FC236}">
                <a16:creationId xmlns:a16="http://schemas.microsoft.com/office/drawing/2014/main" id="{BD75854D-498F-4AC4-A7E4-06761F941C21}"/>
              </a:ext>
            </a:extLst>
          </p:cNvPr>
          <p:cNvGraphicFramePr>
            <a:graphicFrameLocks noGrp="1"/>
          </p:cNvGraphicFramePr>
          <p:nvPr/>
        </p:nvGraphicFramePr>
        <p:xfrm>
          <a:off x="357188" y="1714500"/>
          <a:ext cx="8358187" cy="5052695"/>
        </p:xfrm>
        <a:graphic>
          <a:graphicData uri="http://schemas.openxmlformats.org/drawingml/2006/table">
            <a:tbl>
              <a:tblPr/>
              <a:tblGrid>
                <a:gridCol w="4311650">
                  <a:extLst>
                    <a:ext uri="{9D8B030D-6E8A-4147-A177-3AD203B41FA5}">
                      <a16:colId xmlns:a16="http://schemas.microsoft.com/office/drawing/2014/main" val="1952695272"/>
                    </a:ext>
                  </a:extLst>
                </a:gridCol>
                <a:gridCol w="4046537">
                  <a:extLst>
                    <a:ext uri="{9D8B030D-6E8A-4147-A177-3AD203B41FA5}">
                      <a16:colId xmlns:a16="http://schemas.microsoft.com/office/drawing/2014/main" val="3156599845"/>
                    </a:ext>
                  </a:extLst>
                </a:gridCol>
              </a:tblGrid>
              <a:tr h="377825">
                <a:tc>
                  <a: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Actor </a:t>
                      </a:r>
                      <a:r>
                        <a:rPr kumimoji="0" lang="zh-TW" altLang="en-US"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cs typeface="Tahoma" panose="020B0604030504040204" pitchFamily="34" charset="0"/>
                        </a:rPr>
                        <a:t>動作</a:t>
                      </a:r>
                      <a:endParaRPr kumimoji="0" lang="zh-TW" altLang="en-US"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cs typeface="Tahoma" panose="020B0604030504040204" pitchFamily="34" charset="0"/>
                        </a:rPr>
                        <a:t>系統回應</a:t>
                      </a:r>
                      <a:endParaRPr kumimoji="0" lang="zh-TW" altLang="en-US"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111607860"/>
                  </a:ext>
                </a:extLst>
              </a:tr>
              <a:tr h="663575">
                <a:tc>
                  <a: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1. TUCBW</a:t>
                      </a:r>
                      <a:r>
                        <a:rPr kumimoji="0" lang="zh-TW" altLang="en-US"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cs typeface="Tahoma" panose="020B0604030504040204" pitchFamily="34" charset="0"/>
                        </a:rPr>
                        <a:t>：顧客提交搜尋要求給系統</a:t>
                      </a:r>
                      <a:endParaRPr kumimoji="0" lang="zh-TW" altLang="en-US"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2. </a:t>
                      </a:r>
                      <a:r>
                        <a:rPr kumimoji="0" lang="zh-TW" altLang="en-US"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cs typeface="Tahoma" panose="020B0604030504040204" pitchFamily="34" charset="0"/>
                        </a:rPr>
                        <a:t>系統提供顧戶建議的</a:t>
                      </a:r>
                      <a:r>
                        <a:rPr kumimoji="0"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CD</a:t>
                      </a:r>
                      <a:r>
                        <a:rPr kumimoji="0" lang="zh-TW" altLang="en-US"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cs typeface="Tahoma" panose="020B0604030504040204" pitchFamily="34" charset="0"/>
                        </a:rPr>
                        <a:t>列表</a:t>
                      </a:r>
                      <a:endParaRPr kumimoji="0" lang="zh-TW" altLang="en-US"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849699893"/>
                  </a:ext>
                </a:extLst>
              </a:tr>
              <a:tr h="661988">
                <a:tc>
                  <a: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3. </a:t>
                      </a:r>
                      <a:r>
                        <a:rPr kumimoji="0" lang="zh-TW" altLang="en-US"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cs typeface="Tahoma" panose="020B0604030504040204" pitchFamily="34" charset="0"/>
                        </a:rPr>
                        <a:t>顧客選擇其中的一個</a:t>
                      </a:r>
                      <a:r>
                        <a:rPr kumimoji="0"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CD</a:t>
                      </a:r>
                      <a:r>
                        <a:rPr kumimoji="0" lang="zh-TW" altLang="en-US"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cs typeface="Tahoma" panose="020B0604030504040204" pitchFamily="34" charset="0"/>
                        </a:rPr>
                        <a:t>以查看更多的資訊</a:t>
                      </a:r>
                      <a:endParaRPr kumimoji="0" lang="zh-TW" altLang="en-US"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4.  </a:t>
                      </a:r>
                      <a:r>
                        <a:rPr kumimoji="0" lang="zh-TW" altLang="en-US"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cs typeface="Tahoma" panose="020B0604030504040204" pitchFamily="34" charset="0"/>
                        </a:rPr>
                        <a:t>系統提供顧客該</a:t>
                      </a:r>
                      <a:r>
                        <a:rPr kumimoji="0"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CD</a:t>
                      </a:r>
                      <a:r>
                        <a:rPr kumimoji="0" lang="zh-TW" altLang="en-US"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cs typeface="Tahoma" panose="020B0604030504040204" pitchFamily="34" charset="0"/>
                        </a:rPr>
                        <a:t>的明細</a:t>
                      </a:r>
                      <a:endParaRPr kumimoji="0" lang="zh-TW" altLang="en-US"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629862888"/>
                  </a:ext>
                </a:extLst>
              </a:tr>
              <a:tr h="377825">
                <a:tc>
                  <a: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5. </a:t>
                      </a:r>
                      <a:r>
                        <a:rPr kumimoji="0" lang="zh-TW" altLang="en-US"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cs typeface="Tahoma" panose="020B0604030504040204" pitchFamily="34" charset="0"/>
                        </a:rPr>
                        <a:t>顧客把</a:t>
                      </a:r>
                      <a:r>
                        <a:rPr kumimoji="0"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CD</a:t>
                      </a:r>
                      <a:r>
                        <a:rPr kumimoji="0" lang="zh-TW" altLang="en-US"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cs typeface="Tahoma" panose="020B0604030504040204" pitchFamily="34" charset="0"/>
                        </a:rPr>
                        <a:t>加入到購物車</a:t>
                      </a:r>
                      <a:endParaRPr kumimoji="0" lang="zh-TW" altLang="en-US"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6. </a:t>
                      </a:r>
                      <a:r>
                        <a:rPr kumimoji="0" lang="zh-TW" altLang="en-US"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cs typeface="Tahoma" panose="020B0604030504040204" pitchFamily="34" charset="0"/>
                        </a:rPr>
                        <a:t>系統顯示購物車內容</a:t>
                      </a:r>
                      <a:endParaRPr kumimoji="0" lang="zh-TW" altLang="en-US"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78976348"/>
                  </a:ext>
                </a:extLst>
              </a:tr>
              <a:tr h="663575">
                <a:tc>
                  <a: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7. </a:t>
                      </a:r>
                      <a:r>
                        <a:rPr kumimoji="0" lang="zh-TW" altLang="en-US"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cs typeface="Tahoma" panose="020B0604030504040204" pitchFamily="34" charset="0"/>
                        </a:rPr>
                        <a:t>顧客登入系統結帳（</a:t>
                      </a:r>
                      <a:r>
                        <a:rPr kumimoji="0"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Check-out</a:t>
                      </a:r>
                      <a:r>
                        <a:rPr kumimoji="0" lang="zh-TW" altLang="en-US"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cs typeface="Tahoma" panose="020B0604030504040204" pitchFamily="34" charset="0"/>
                        </a:rPr>
                        <a:t>）</a:t>
                      </a:r>
                      <a:endParaRPr kumimoji="0" lang="zh-TW" altLang="en-US"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8. </a:t>
                      </a:r>
                      <a:r>
                        <a:rPr kumimoji="0" lang="zh-TW" altLang="en-US"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cs typeface="Tahoma" panose="020B0604030504040204" pitchFamily="34" charset="0"/>
                        </a:rPr>
                        <a:t>系統驗證顧客的登入資料</a:t>
                      </a:r>
                      <a:endParaRPr kumimoji="0" lang="zh-TW" altLang="en-US"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52334119"/>
                  </a:ext>
                </a:extLst>
              </a:tr>
              <a:tr h="377825">
                <a:tc>
                  <a: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1" lang="zh-TW" altLang="en-US"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9. </a:t>
                      </a:r>
                      <a:r>
                        <a:rPr kumimoji="0" lang="zh-TW" altLang="en-US"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cs typeface="Tahoma" panose="020B0604030504040204" pitchFamily="34" charset="0"/>
                        </a:rPr>
                        <a:t>系統驗證顧客的信用卡資料</a:t>
                      </a:r>
                      <a:endParaRPr kumimoji="0" lang="zh-TW" altLang="en-US"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809053291"/>
                  </a:ext>
                </a:extLst>
              </a:tr>
              <a:tr h="661988">
                <a:tc>
                  <a: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1" lang="zh-TW" altLang="en-US"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10. </a:t>
                      </a:r>
                      <a:r>
                        <a:rPr kumimoji="0" lang="zh-TW" altLang="en-US"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cs typeface="Tahoma" panose="020B0604030504040204" pitchFamily="34" charset="0"/>
                        </a:rPr>
                        <a:t>系統寄發訂單確認函（</a:t>
                      </a:r>
                      <a:r>
                        <a:rPr kumimoji="0"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E-mail</a:t>
                      </a:r>
                      <a:r>
                        <a:rPr kumimoji="0" lang="zh-TW" altLang="en-US"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cs typeface="Tahoma" panose="020B0604030504040204" pitchFamily="34" charset="0"/>
                        </a:rPr>
                        <a:t>）給顧客</a:t>
                      </a:r>
                      <a:endParaRPr kumimoji="0" lang="zh-TW" altLang="en-US"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243979162"/>
                  </a:ext>
                </a:extLst>
              </a:tr>
              <a:tr h="379413">
                <a:tc>
                  <a: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1" lang="zh-TW" altLang="en-US"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11. </a:t>
                      </a:r>
                      <a:r>
                        <a:rPr kumimoji="0" lang="zh-TW" altLang="en-US"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cs typeface="Tahoma" panose="020B0604030504040204" pitchFamily="34" charset="0"/>
                        </a:rPr>
                        <a:t>系統儲存訂單交易資訊</a:t>
                      </a:r>
                      <a:endParaRPr kumimoji="0" lang="zh-TW" altLang="en-US"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506780444"/>
                  </a:ext>
                </a:extLst>
              </a:tr>
              <a:tr h="661988">
                <a:tc>
                  <a: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1" lang="zh-TW" altLang="en-US"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12. TUCEW</a:t>
                      </a:r>
                      <a:r>
                        <a:rPr kumimoji="0" lang="zh-TW" altLang="en-US"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cs typeface="Tahoma" panose="020B0604030504040204" pitchFamily="34" charset="0"/>
                        </a:rPr>
                        <a:t>：系統顯示訂單交易明細資訊</a:t>
                      </a:r>
                      <a:endParaRPr kumimoji="0" lang="zh-TW" altLang="en-US"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767209358"/>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標題 2">
            <a:extLst>
              <a:ext uri="{FF2B5EF4-FFF2-40B4-BE49-F238E27FC236}">
                <a16:creationId xmlns:a16="http://schemas.microsoft.com/office/drawing/2014/main" id="{AC6A2EA0-4704-4309-9FF0-7A76099A0E17}"/>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6-1 </a:t>
            </a:r>
            <a:r>
              <a:rPr lang="zh-TW" altLang="en-US">
                <a:latin typeface="Times New Roman" panose="02020603050405020304" pitchFamily="18" charset="0"/>
              </a:rPr>
              <a:t>使用案例描述</a:t>
            </a:r>
            <a:endParaRPr lang="zh-TW" altLang="en-US"/>
          </a:p>
        </p:txBody>
      </p:sp>
      <p:pic>
        <p:nvPicPr>
          <p:cNvPr id="20483"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9ABB6834-3269-4598-99E7-49B6F517EF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F0F0AEF4-DFD0-4B39-90BB-FAF69C1D6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19" descr="C:\Users\axel\Desktop\Drmaster\pic\WebIcons1_by_KenSaunders\PNG_128x128\Home.png">
            <a:hlinkClick r:id="rId4" action="ppaction://hlinksldjump" tooltip="回大綱"/>
            <a:extLst>
              <a:ext uri="{FF2B5EF4-FFF2-40B4-BE49-F238E27FC236}">
                <a16:creationId xmlns:a16="http://schemas.microsoft.com/office/drawing/2014/main" id="{A8540F12-64AB-4C78-9C23-BA55568E10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20" descr="C:\Users\axel\Desktop\Drmaster\pic\WebIcons1_by_KenSaunders\PNG_128x128\Info.png">
            <a:hlinkClick r:id="" action="ppaction://hlinkshowjump?jump=endshow"/>
            <a:extLst>
              <a:ext uri="{FF2B5EF4-FFF2-40B4-BE49-F238E27FC236}">
                <a16:creationId xmlns:a16="http://schemas.microsoft.com/office/drawing/2014/main" id="{AB9C884B-4D0E-4696-AC74-75D0D6B1FE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內容版面配置區 7">
            <a:extLst>
              <a:ext uri="{FF2B5EF4-FFF2-40B4-BE49-F238E27FC236}">
                <a16:creationId xmlns:a16="http://schemas.microsoft.com/office/drawing/2014/main" id="{995381F2-29C1-4019-BD1E-B25298B81FD5}"/>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zh-TW" altLang="en-US"/>
              <a:t>描述的說明</a:t>
            </a:r>
            <a:endParaRPr lang="en-US" altLang="zh-TW">
              <a:latin typeface="Times New Roman" panose="02020603050405020304" pitchFamily="18" charset="0"/>
            </a:endParaRPr>
          </a:p>
          <a:p>
            <a:pPr lvl="1"/>
            <a:r>
              <a:rPr lang="zh-TW" altLang="en-US">
                <a:solidFill>
                  <a:srgbClr val="0066CC"/>
                </a:solidFill>
                <a:latin typeface="Times New Roman" panose="02020603050405020304" pitchFamily="18" charset="0"/>
              </a:rPr>
              <a:t>在表中，我們用數字來表示執行的步驟。另外，你可以發覺到兩個奇怪的英文出現在第</a:t>
            </a:r>
            <a:r>
              <a:rPr lang="zh-TW" altLang="en-US">
                <a:solidFill>
                  <a:srgbClr val="0066CC"/>
                </a:solidFill>
                <a:latin typeface="Times New Roman" panose="02020603050405020304" pitchFamily="18" charset="0"/>
                <a:ea typeface="Arial Unicode MS" panose="020B0604020202020204" pitchFamily="34" charset="-128"/>
                <a:cs typeface="Arial Unicode MS" panose="020B0604020202020204" pitchFamily="34" charset="-128"/>
              </a:rPr>
              <a:t>1</a:t>
            </a:r>
            <a:r>
              <a:rPr lang="zh-TW" altLang="en-US">
                <a:solidFill>
                  <a:srgbClr val="0066CC"/>
                </a:solidFill>
                <a:latin typeface="Times New Roman" panose="02020603050405020304" pitchFamily="18" charset="0"/>
              </a:rPr>
              <a:t>步以及第</a:t>
            </a:r>
            <a:r>
              <a:rPr lang="en-US" altLang="zh-TW">
                <a:solidFill>
                  <a:srgbClr val="0066CC"/>
                </a:solidFill>
                <a:latin typeface="Times New Roman" panose="02020603050405020304" pitchFamily="18" charset="0"/>
                <a:ea typeface="Arial Unicode MS" panose="020B0604020202020204" pitchFamily="34" charset="-128"/>
                <a:cs typeface="Arial Unicode MS" panose="020B0604020202020204" pitchFamily="34" charset="-128"/>
              </a:rPr>
              <a:t>12</a:t>
            </a:r>
            <a:r>
              <a:rPr lang="zh-TW" altLang="en-US">
                <a:solidFill>
                  <a:srgbClr val="0066CC"/>
                </a:solidFill>
                <a:latin typeface="Times New Roman" panose="02020603050405020304" pitchFamily="18" charset="0"/>
              </a:rPr>
              <a:t>步。</a:t>
            </a:r>
          </a:p>
          <a:p>
            <a:pPr lvl="1"/>
            <a:r>
              <a:rPr lang="zh-TW" altLang="en-US">
                <a:solidFill>
                  <a:srgbClr val="0066CC"/>
                </a:solidFill>
                <a:latin typeface="Times New Roman" panose="02020603050405020304" pitchFamily="18" charset="0"/>
              </a:rPr>
              <a:t>步驟</a:t>
            </a:r>
            <a:r>
              <a:rPr lang="zh-TW" altLang="en-US">
                <a:solidFill>
                  <a:srgbClr val="0066CC"/>
                </a:solidFill>
                <a:latin typeface="Times New Roman" panose="02020603050405020304" pitchFamily="18" charset="0"/>
                <a:ea typeface="Arial Unicode MS" panose="020B0604020202020204" pitchFamily="34" charset="-128"/>
                <a:cs typeface="Arial Unicode MS" panose="020B0604020202020204" pitchFamily="34" charset="-128"/>
              </a:rPr>
              <a:t>1</a:t>
            </a:r>
            <a:r>
              <a:rPr lang="zh-TW" altLang="en-US">
                <a:solidFill>
                  <a:srgbClr val="0066CC"/>
                </a:solidFill>
                <a:latin typeface="Times New Roman" panose="02020603050405020304" pitchFamily="18" charset="0"/>
              </a:rPr>
              <a:t>的</a:t>
            </a:r>
            <a:r>
              <a:rPr lang="en-US" altLang="zh-TW">
                <a:solidFill>
                  <a:srgbClr val="0066CC"/>
                </a:solidFill>
                <a:latin typeface="Times New Roman" panose="02020603050405020304" pitchFamily="18" charset="0"/>
                <a:ea typeface="Arial Unicode MS" panose="020B0604020202020204" pitchFamily="34" charset="-128"/>
                <a:cs typeface="Arial Unicode MS" panose="020B0604020202020204" pitchFamily="34" charset="-128"/>
              </a:rPr>
              <a:t>TUCBW</a:t>
            </a:r>
            <a:r>
              <a:rPr lang="zh-TW" altLang="en-US">
                <a:solidFill>
                  <a:srgbClr val="0066CC"/>
                </a:solidFill>
                <a:latin typeface="Times New Roman" panose="02020603050405020304" pitchFamily="18" charset="0"/>
              </a:rPr>
              <a:t>是</a:t>
            </a:r>
            <a:r>
              <a:rPr lang="en-US" altLang="zh-TW">
                <a:solidFill>
                  <a:srgbClr val="0066CC"/>
                </a:solidFill>
                <a:latin typeface="Times New Roman" panose="02020603050405020304" pitchFamily="18" charset="0"/>
                <a:ea typeface="Arial Unicode MS" panose="020B0604020202020204" pitchFamily="34" charset="-128"/>
                <a:cs typeface="Arial Unicode MS" panose="020B0604020202020204" pitchFamily="34" charset="-128"/>
              </a:rPr>
              <a:t>The Use Case Begin With</a:t>
            </a:r>
            <a:r>
              <a:rPr lang="zh-TW" altLang="en-US">
                <a:solidFill>
                  <a:srgbClr val="0066CC"/>
                </a:solidFill>
                <a:latin typeface="Times New Roman" panose="02020603050405020304" pitchFamily="18" charset="0"/>
              </a:rPr>
              <a:t>的縮寫。它的意思是</a:t>
            </a:r>
            <a:r>
              <a:rPr lang="zh-TW" altLang="en-US">
                <a:solidFill>
                  <a:srgbClr val="0066CC"/>
                </a:solidFill>
                <a:latin typeface="Tahoma" panose="020B0604030504040204" pitchFamily="34" charset="0"/>
                <a:ea typeface="Arial Unicode MS" panose="020B0604020202020204" pitchFamily="34" charset="-128"/>
                <a:cs typeface="Arial Unicode MS" panose="020B0604020202020204" pitchFamily="34" charset="-128"/>
              </a:rPr>
              <a:t>”</a:t>
            </a:r>
            <a:r>
              <a:rPr lang="zh-TW" altLang="en-US">
                <a:solidFill>
                  <a:srgbClr val="0066CC"/>
                </a:solidFill>
                <a:latin typeface="Times New Roman" panose="02020603050405020304" pitchFamily="18" charset="0"/>
              </a:rPr>
              <a:t>這個使用案例開始於</a:t>
            </a:r>
            <a:r>
              <a:rPr lang="zh-TW" altLang="en-US">
                <a:solidFill>
                  <a:srgbClr val="0066CC"/>
                </a:solidFill>
                <a:latin typeface="Tahoma" panose="020B0604030504040204" pitchFamily="34" charset="0"/>
                <a:ea typeface="Arial Unicode MS" panose="020B0604020202020204" pitchFamily="34" charset="-128"/>
                <a:cs typeface="Arial Unicode MS" panose="020B0604020202020204" pitchFamily="34" charset="-128"/>
              </a:rPr>
              <a:t>”</a:t>
            </a:r>
            <a:r>
              <a:rPr lang="zh-TW" altLang="en-US">
                <a:solidFill>
                  <a:srgbClr val="0066CC"/>
                </a:solidFill>
                <a:latin typeface="Times New Roman" panose="02020603050405020304" pitchFamily="18" charset="0"/>
              </a:rPr>
              <a:t>。</a:t>
            </a:r>
          </a:p>
          <a:p>
            <a:pPr lvl="1"/>
            <a:r>
              <a:rPr lang="en-US" altLang="zh-TW">
                <a:solidFill>
                  <a:srgbClr val="0066CC"/>
                </a:solidFill>
                <a:latin typeface="Times New Roman" panose="02020603050405020304" pitchFamily="18" charset="0"/>
                <a:ea typeface="Arial Unicode MS" panose="020B0604020202020204" pitchFamily="34" charset="-128"/>
                <a:cs typeface="Arial Unicode MS" panose="020B0604020202020204" pitchFamily="34" charset="-128"/>
              </a:rPr>
              <a:t>TUCEW</a:t>
            </a:r>
            <a:r>
              <a:rPr lang="zh-TW" altLang="en-US">
                <a:solidFill>
                  <a:srgbClr val="0066CC"/>
                </a:solidFill>
                <a:latin typeface="Times New Roman" panose="02020603050405020304" pitchFamily="18" charset="0"/>
              </a:rPr>
              <a:t>則是</a:t>
            </a:r>
            <a:r>
              <a:rPr lang="en-US" altLang="zh-TW">
                <a:solidFill>
                  <a:srgbClr val="0066CC"/>
                </a:solidFill>
                <a:latin typeface="Times New Roman" panose="02020603050405020304" pitchFamily="18" charset="0"/>
                <a:ea typeface="Arial Unicode MS" panose="020B0604020202020204" pitchFamily="34" charset="-128"/>
                <a:cs typeface="Arial Unicode MS" panose="020B0604020202020204" pitchFamily="34" charset="-128"/>
              </a:rPr>
              <a:t>The Use Case End With</a:t>
            </a:r>
            <a:r>
              <a:rPr lang="zh-TW" altLang="en-US">
                <a:solidFill>
                  <a:srgbClr val="0066CC"/>
                </a:solidFill>
                <a:latin typeface="Times New Roman" panose="02020603050405020304" pitchFamily="18" charset="0"/>
              </a:rPr>
              <a:t>的縮寫，它的意思是</a:t>
            </a:r>
            <a:r>
              <a:rPr lang="zh-TW" altLang="en-US">
                <a:solidFill>
                  <a:srgbClr val="0066CC"/>
                </a:solidFill>
                <a:latin typeface="Tahoma" panose="020B0604030504040204" pitchFamily="34" charset="0"/>
                <a:ea typeface="Arial Unicode MS" panose="020B0604020202020204" pitchFamily="34" charset="-128"/>
                <a:cs typeface="Arial Unicode MS" panose="020B0604020202020204" pitchFamily="34" charset="-128"/>
              </a:rPr>
              <a:t>”</a:t>
            </a:r>
            <a:r>
              <a:rPr lang="zh-TW" altLang="en-US">
                <a:solidFill>
                  <a:srgbClr val="0066CC"/>
                </a:solidFill>
                <a:latin typeface="Times New Roman" panose="02020603050405020304" pitchFamily="18" charset="0"/>
              </a:rPr>
              <a:t>這個使用案例結束於</a:t>
            </a:r>
            <a:r>
              <a:rPr lang="zh-TW" altLang="en-US">
                <a:solidFill>
                  <a:srgbClr val="0066CC"/>
                </a:solidFill>
                <a:latin typeface="Tahoma" panose="020B0604030504040204" pitchFamily="34" charset="0"/>
                <a:ea typeface="Arial Unicode MS" panose="020B0604020202020204" pitchFamily="34" charset="-128"/>
                <a:cs typeface="Arial Unicode MS" panose="020B0604020202020204" pitchFamily="34" charset="-128"/>
              </a:rPr>
              <a:t>”</a:t>
            </a:r>
            <a:r>
              <a:rPr lang="zh-TW" altLang="en-US">
                <a:solidFill>
                  <a:srgbClr val="0066CC"/>
                </a:solidFill>
                <a:latin typeface="Times New Roman" panose="02020603050405020304" pitchFamily="18" charset="0"/>
              </a:rPr>
              <a:t>。</a:t>
            </a:r>
            <a:endParaRPr lang="zh-TW" altLang="en-US">
              <a:solidFill>
                <a:srgbClr val="0066CC"/>
              </a:solidFill>
              <a:latin typeface="Times New Roman" panose="02020603050405020304" pitchFamily="18" charset="0"/>
              <a:ea typeface="Arial Unicode MS" panose="020B0604020202020204" pitchFamily="34" charset="-128"/>
              <a:cs typeface="Arial Unicode MS" panose="020B0604020202020204" pitchFamily="34" charset="-128"/>
            </a:endParaRPr>
          </a:p>
          <a:p>
            <a:pPr>
              <a:lnSpc>
                <a:spcPct val="90000"/>
              </a:lnSpc>
            </a:pPr>
            <a:endParaRPr lang="en-US" altLang="zh-TW"/>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標題 2">
            <a:extLst>
              <a:ext uri="{FF2B5EF4-FFF2-40B4-BE49-F238E27FC236}">
                <a16:creationId xmlns:a16="http://schemas.microsoft.com/office/drawing/2014/main" id="{B3A37B5D-A070-4F9C-8428-6039ACF80DF3}"/>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6-2 </a:t>
            </a:r>
            <a:r>
              <a:rPr lang="zh-TW" altLang="en-US">
                <a:latin typeface="Times New Roman" panose="02020603050405020304" pitchFamily="18" charset="0"/>
              </a:rPr>
              <a:t>情節(</a:t>
            </a:r>
            <a:r>
              <a:rPr lang="en-US" altLang="zh-TW">
                <a:latin typeface="Times New Roman" panose="02020603050405020304" pitchFamily="18" charset="0"/>
              </a:rPr>
              <a:t>scenario)</a:t>
            </a:r>
            <a:endParaRPr lang="zh-TW" altLang="en-US"/>
          </a:p>
        </p:txBody>
      </p:sp>
      <p:pic>
        <p:nvPicPr>
          <p:cNvPr id="21507"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382A0DE4-1801-4984-8D41-BF62A63BA1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B873FC72-C942-47A6-895C-E9B988557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19" descr="C:\Users\axel\Desktop\Drmaster\pic\WebIcons1_by_KenSaunders\PNG_128x128\Home.png">
            <a:hlinkClick r:id="rId4" action="ppaction://hlinksldjump" tooltip="回大綱"/>
            <a:extLst>
              <a:ext uri="{FF2B5EF4-FFF2-40B4-BE49-F238E27FC236}">
                <a16:creationId xmlns:a16="http://schemas.microsoft.com/office/drawing/2014/main" id="{E13D7104-321A-44D9-ADE8-09C40C6547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20" descr="C:\Users\axel\Desktop\Drmaster\pic\WebIcons1_by_KenSaunders\PNG_128x128\Info.png">
            <a:hlinkClick r:id="" action="ppaction://hlinkshowjump?jump=endshow"/>
            <a:extLst>
              <a:ext uri="{FF2B5EF4-FFF2-40B4-BE49-F238E27FC236}">
                <a16:creationId xmlns:a16="http://schemas.microsoft.com/office/drawing/2014/main" id="{EF94E333-ADC7-44F8-8B56-316FCA6B1A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內容版面配置區 7">
            <a:extLst>
              <a:ext uri="{FF2B5EF4-FFF2-40B4-BE49-F238E27FC236}">
                <a16:creationId xmlns:a16="http://schemas.microsoft.com/office/drawing/2014/main" id="{AF262CF4-25B8-4934-95D8-C398E6B6DD3C}"/>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zh-TW" altLang="en-US"/>
              <a:t>描述的說明</a:t>
            </a:r>
            <a:endParaRPr lang="en-US" altLang="zh-TW">
              <a:latin typeface="Times New Roman" panose="02020603050405020304" pitchFamily="18" charset="0"/>
            </a:endParaRPr>
          </a:p>
          <a:p>
            <a:pPr lvl="1"/>
            <a:r>
              <a:rPr lang="zh-TW" altLang="en-US">
                <a:latin typeface="Times New Roman" panose="02020603050405020304" pitchFamily="18" charset="0"/>
              </a:rPr>
              <a:t>從上一節中的討論中，我們用了一個字”情節”。討論使用案例時，一定會提到情節。上面的描述就是一個情節的例子。</a:t>
            </a:r>
            <a:r>
              <a:rPr lang="zh-TW" altLang="en-US"/>
              <a:t> </a:t>
            </a:r>
          </a:p>
          <a:p>
            <a:pPr lvl="1"/>
            <a:r>
              <a:rPr lang="zh-TW" altLang="en-US">
                <a:latin typeface="Times New Roman" panose="02020603050405020304" pitchFamily="18" charset="0"/>
              </a:rPr>
              <a:t>在使用案例中，所謂的情節是指</a:t>
            </a:r>
            <a:r>
              <a:rPr lang="zh-TW" altLang="en-US">
                <a:solidFill>
                  <a:schemeClr val="tx2"/>
                </a:solidFill>
                <a:latin typeface="Times New Roman" panose="02020603050405020304" pitchFamily="18" charset="0"/>
              </a:rPr>
              <a:t>使用案例的某單一執行路徑</a:t>
            </a:r>
            <a:r>
              <a:rPr lang="zh-TW" altLang="en-US">
                <a:latin typeface="Times New Roman" panose="02020603050405020304" pitchFamily="18" charset="0"/>
              </a:rPr>
              <a:t>。</a:t>
            </a:r>
            <a:r>
              <a:rPr lang="zh-TW" altLang="en-US"/>
              <a:t> </a:t>
            </a:r>
          </a:p>
          <a:p>
            <a:pPr>
              <a:lnSpc>
                <a:spcPct val="90000"/>
              </a:lnSpc>
            </a:pPr>
            <a:endParaRPr lang="en-US" altLang="zh-TW"/>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標題 2">
            <a:extLst>
              <a:ext uri="{FF2B5EF4-FFF2-40B4-BE49-F238E27FC236}">
                <a16:creationId xmlns:a16="http://schemas.microsoft.com/office/drawing/2014/main" id="{F6C339F2-BD84-421E-8B18-1C4484CC3015}"/>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6-2 </a:t>
            </a:r>
            <a:r>
              <a:rPr lang="zh-TW" altLang="en-US">
                <a:latin typeface="Times New Roman" panose="02020603050405020304" pitchFamily="18" charset="0"/>
              </a:rPr>
              <a:t>情節(</a:t>
            </a:r>
            <a:r>
              <a:rPr lang="en-US" altLang="zh-TW">
                <a:latin typeface="Times New Roman" panose="02020603050405020304" pitchFamily="18" charset="0"/>
              </a:rPr>
              <a:t>scenario)</a:t>
            </a:r>
            <a:endParaRPr lang="zh-TW" altLang="en-US"/>
          </a:p>
        </p:txBody>
      </p:sp>
      <p:pic>
        <p:nvPicPr>
          <p:cNvPr id="22531"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0F0A0039-0F28-4936-A3E9-E99B543005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E7BED238-5497-48A2-9328-D1E7EC63DA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19" descr="C:\Users\axel\Desktop\Drmaster\pic\WebIcons1_by_KenSaunders\PNG_128x128\Home.png">
            <a:hlinkClick r:id="rId4" action="ppaction://hlinksldjump" tooltip="回大綱"/>
            <a:extLst>
              <a:ext uri="{FF2B5EF4-FFF2-40B4-BE49-F238E27FC236}">
                <a16:creationId xmlns:a16="http://schemas.microsoft.com/office/drawing/2014/main" id="{1692AA6F-9860-42BB-B4DE-F6C5C74EE3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20" descr="C:\Users\axel\Desktop\Drmaster\pic\WebIcons1_by_KenSaunders\PNG_128x128\Info.png">
            <a:hlinkClick r:id="" action="ppaction://hlinkshowjump?jump=endshow"/>
            <a:extLst>
              <a:ext uri="{FF2B5EF4-FFF2-40B4-BE49-F238E27FC236}">
                <a16:creationId xmlns:a16="http://schemas.microsoft.com/office/drawing/2014/main" id="{A7DC2304-E2D7-4B54-93B0-8183F1EDE7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內容版面配置區 7">
            <a:extLst>
              <a:ext uri="{FF2B5EF4-FFF2-40B4-BE49-F238E27FC236}">
                <a16:creationId xmlns:a16="http://schemas.microsoft.com/office/drawing/2014/main" id="{3A649ECB-5883-45A0-83E0-971E38FB657E}"/>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zh-TW" altLang="en-US"/>
              <a:t>之前的範例</a:t>
            </a:r>
            <a:endParaRPr lang="en-US" altLang="zh-TW">
              <a:latin typeface="Times New Roman" panose="02020603050405020304" pitchFamily="18" charset="0"/>
            </a:endParaRPr>
          </a:p>
          <a:p>
            <a:pPr lvl="1">
              <a:lnSpc>
                <a:spcPct val="90000"/>
              </a:lnSpc>
            </a:pPr>
            <a:r>
              <a:rPr lang="zh-TW" altLang="en-US">
                <a:latin typeface="Times New Roman" panose="02020603050405020304" pitchFamily="18" charset="0"/>
              </a:rPr>
              <a:t>讓我們回過頭來仔細地想一想</a:t>
            </a:r>
            <a:r>
              <a:rPr lang="zh-TW" altLang="en-US">
                <a:latin typeface="Tahoma" panose="020B0604030504040204" pitchFamily="34" charset="0"/>
              </a:rPr>
              <a:t>”</a:t>
            </a:r>
            <a:r>
              <a:rPr lang="zh-TW" altLang="en-US">
                <a:latin typeface="Times New Roman" panose="02020603050405020304" pitchFamily="18" charset="0"/>
              </a:rPr>
              <a:t>使用者訂購音樂</a:t>
            </a:r>
            <a:r>
              <a:rPr lang="en-US" altLang="zh-TW">
                <a:latin typeface="Times New Roman" panose="02020603050405020304" pitchFamily="18" charset="0"/>
              </a:rPr>
              <a:t>CD</a:t>
            </a:r>
            <a:r>
              <a:rPr lang="en-US" altLang="zh-TW">
                <a:latin typeface="Tahoma" panose="020B0604030504040204" pitchFamily="34" charset="0"/>
              </a:rPr>
              <a:t>”</a:t>
            </a:r>
            <a:r>
              <a:rPr lang="zh-TW" altLang="en-US">
                <a:latin typeface="Times New Roman" panose="02020603050405020304" pitchFamily="18" charset="0"/>
              </a:rPr>
              <a:t>這個使用案例描述中的步驟。尤其是第</a:t>
            </a:r>
            <a:r>
              <a:rPr lang="en-US" altLang="zh-TW">
                <a:latin typeface="Times New Roman" panose="02020603050405020304" pitchFamily="18" charset="0"/>
              </a:rPr>
              <a:t>9</a:t>
            </a:r>
            <a:r>
              <a:rPr lang="zh-TW" altLang="en-US">
                <a:latin typeface="Times New Roman" panose="02020603050405020304" pitchFamily="18" charset="0"/>
              </a:rPr>
              <a:t>步： 系統驗證顧客的信用卡資料。</a:t>
            </a:r>
            <a:r>
              <a:rPr lang="zh-TW" altLang="en-US"/>
              <a:t> </a:t>
            </a:r>
          </a:p>
          <a:p>
            <a:pPr lvl="1">
              <a:lnSpc>
                <a:spcPct val="90000"/>
              </a:lnSpc>
            </a:pPr>
            <a:r>
              <a:rPr lang="zh-TW" altLang="en-US">
                <a:latin typeface="Times New Roman" panose="02020603050405020304" pitchFamily="18" charset="0"/>
              </a:rPr>
              <a:t>驗證信用卡時可能有兩種情況會產生：成功與失敗。成功的時候，使用案例會繼續第</a:t>
            </a:r>
            <a:r>
              <a:rPr lang="en-US" altLang="zh-TW">
                <a:latin typeface="Times New Roman" panose="02020603050405020304" pitchFamily="18" charset="0"/>
              </a:rPr>
              <a:t>10</a:t>
            </a:r>
            <a:r>
              <a:rPr lang="zh-TW" altLang="en-US">
                <a:latin typeface="Times New Roman" panose="02020603050405020304" pitchFamily="18" charset="0"/>
              </a:rPr>
              <a:t>個步驟。失敗時呢？上面的表格中並沒有寫出。所以，你會發現到使用案例是會有不同的執行路徑。上面的表格所描述的路徑稱為正常路徑。</a:t>
            </a:r>
          </a:p>
          <a:p>
            <a:pPr lvl="1">
              <a:lnSpc>
                <a:spcPct val="90000"/>
              </a:lnSpc>
            </a:pPr>
            <a:r>
              <a:rPr lang="zh-TW" altLang="en-US">
                <a:latin typeface="Times New Roman" panose="02020603050405020304" pitchFamily="18" charset="0"/>
              </a:rPr>
              <a:t>對於使用案例的可能不同路徑可以用另一個表格來表示。有時候也可以只是文字敘述。</a:t>
            </a:r>
            <a:endParaRPr lang="en-US" altLang="zh-TW"/>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標題 2">
            <a:extLst>
              <a:ext uri="{FF2B5EF4-FFF2-40B4-BE49-F238E27FC236}">
                <a16:creationId xmlns:a16="http://schemas.microsoft.com/office/drawing/2014/main" id="{C519255C-6646-41B8-92BC-67A78B3DD92B}"/>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6-2 </a:t>
            </a:r>
            <a:r>
              <a:rPr lang="zh-TW" altLang="en-US">
                <a:latin typeface="Times New Roman" panose="02020603050405020304" pitchFamily="18" charset="0"/>
              </a:rPr>
              <a:t>情節(</a:t>
            </a:r>
            <a:r>
              <a:rPr lang="en-US" altLang="zh-TW">
                <a:latin typeface="Times New Roman" panose="02020603050405020304" pitchFamily="18" charset="0"/>
              </a:rPr>
              <a:t>scenario)</a:t>
            </a:r>
            <a:endParaRPr lang="zh-TW" altLang="en-US"/>
          </a:p>
        </p:txBody>
      </p:sp>
      <p:pic>
        <p:nvPicPr>
          <p:cNvPr id="23555"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6B939149-8927-4100-822C-2894C02F3B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EEECEE02-0173-452B-9E94-43B3B42E2F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19" descr="C:\Users\axel\Desktop\Drmaster\pic\WebIcons1_by_KenSaunders\PNG_128x128\Home.png">
            <a:hlinkClick r:id="rId4" action="ppaction://hlinksldjump" tooltip="回大綱"/>
            <a:extLst>
              <a:ext uri="{FF2B5EF4-FFF2-40B4-BE49-F238E27FC236}">
                <a16:creationId xmlns:a16="http://schemas.microsoft.com/office/drawing/2014/main" id="{8633B5FA-3A33-4428-8E08-30A3AD1E04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20" descr="C:\Users\axel\Desktop\Drmaster\pic\WebIcons1_by_KenSaunders\PNG_128x128\Info.png">
            <a:hlinkClick r:id="" action="ppaction://hlinkshowjump?jump=endshow"/>
            <a:extLst>
              <a:ext uri="{FF2B5EF4-FFF2-40B4-BE49-F238E27FC236}">
                <a16:creationId xmlns:a16="http://schemas.microsoft.com/office/drawing/2014/main" id="{A162484F-8C5E-4DF3-A959-58C08AF4DB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內容版面配置區 7">
            <a:extLst>
              <a:ext uri="{FF2B5EF4-FFF2-40B4-BE49-F238E27FC236}">
                <a16:creationId xmlns:a16="http://schemas.microsoft.com/office/drawing/2014/main" id="{30E44D7D-004B-4677-8560-33716DE454EE}"/>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zh-TW" altLang="en-US">
                <a:latin typeface="Times New Roman" panose="02020603050405020304" pitchFamily="18" charset="0"/>
              </a:rPr>
              <a:t>例外路徑：信用卡驗證失敗(表格式)</a:t>
            </a:r>
            <a:endParaRPr lang="en-US" altLang="zh-TW">
              <a:latin typeface="Times New Roman" panose="02020603050405020304" pitchFamily="18" charset="0"/>
            </a:endParaRPr>
          </a:p>
          <a:p>
            <a:pPr>
              <a:lnSpc>
                <a:spcPct val="90000"/>
              </a:lnSpc>
            </a:pPr>
            <a:endParaRPr lang="en-US" altLang="zh-TW">
              <a:latin typeface="Times New Roman" panose="02020603050405020304" pitchFamily="18" charset="0"/>
            </a:endParaRPr>
          </a:p>
          <a:p>
            <a:pPr>
              <a:lnSpc>
                <a:spcPct val="90000"/>
              </a:lnSpc>
            </a:pPr>
            <a:endParaRPr lang="en-US" altLang="zh-TW">
              <a:latin typeface="Times New Roman" panose="02020603050405020304" pitchFamily="18" charset="0"/>
            </a:endParaRPr>
          </a:p>
          <a:p>
            <a:pPr>
              <a:lnSpc>
                <a:spcPct val="90000"/>
              </a:lnSpc>
            </a:pPr>
            <a:endParaRPr lang="en-US" altLang="zh-TW">
              <a:latin typeface="Times New Roman" panose="02020603050405020304" pitchFamily="18" charset="0"/>
            </a:endParaRPr>
          </a:p>
          <a:p>
            <a:pPr>
              <a:lnSpc>
                <a:spcPct val="90000"/>
              </a:lnSpc>
            </a:pPr>
            <a:endParaRPr lang="en-US" altLang="zh-TW">
              <a:latin typeface="Times New Roman" panose="02020603050405020304" pitchFamily="18" charset="0"/>
            </a:endParaRPr>
          </a:p>
          <a:p>
            <a:pPr>
              <a:lnSpc>
                <a:spcPct val="90000"/>
              </a:lnSpc>
            </a:pPr>
            <a:endParaRPr lang="en-US" altLang="zh-TW">
              <a:latin typeface="Times New Roman" panose="02020603050405020304" pitchFamily="18" charset="0"/>
            </a:endParaRPr>
          </a:p>
          <a:p>
            <a:pPr>
              <a:lnSpc>
                <a:spcPct val="90000"/>
              </a:lnSpc>
            </a:pPr>
            <a:r>
              <a:rPr lang="zh-TW" altLang="en-US">
                <a:latin typeface="Times New Roman" panose="02020603050405020304" pitchFamily="18" charset="0"/>
              </a:rPr>
              <a:t>或者是</a:t>
            </a:r>
            <a:r>
              <a:rPr lang="en-US" altLang="zh-TW">
                <a:latin typeface="Times New Roman" panose="02020603050405020304" pitchFamily="18" charset="0"/>
              </a:rPr>
              <a:t>…</a:t>
            </a:r>
            <a:r>
              <a:rPr lang="zh-TW" altLang="en-US">
                <a:latin typeface="Times New Roman" panose="02020603050405020304" pitchFamily="18" charset="0"/>
              </a:rPr>
              <a:t>例外路徑：信用卡驗證失敗</a:t>
            </a:r>
            <a:endParaRPr lang="en-US" altLang="zh-TW">
              <a:latin typeface="Times New Roman" panose="02020603050405020304" pitchFamily="18" charset="0"/>
            </a:endParaRPr>
          </a:p>
          <a:p>
            <a:pPr lvl="1">
              <a:lnSpc>
                <a:spcPct val="90000"/>
              </a:lnSpc>
            </a:pPr>
            <a:r>
              <a:rPr lang="zh-TW" altLang="en-US">
                <a:solidFill>
                  <a:srgbClr val="0066CC"/>
                </a:solidFill>
                <a:latin typeface="Times New Roman" panose="02020603050405020304" pitchFamily="18" charset="0"/>
              </a:rPr>
              <a:t>步驟</a:t>
            </a:r>
            <a:r>
              <a:rPr lang="en-US" altLang="zh-TW">
                <a:solidFill>
                  <a:srgbClr val="0066CC"/>
                </a:solidFill>
                <a:latin typeface="Times New Roman" panose="02020603050405020304" pitchFamily="18" charset="0"/>
              </a:rPr>
              <a:t>7</a:t>
            </a:r>
            <a:r>
              <a:rPr lang="zh-TW" altLang="en-US">
                <a:solidFill>
                  <a:srgbClr val="0066CC"/>
                </a:solidFill>
                <a:latin typeface="Times New Roman" panose="02020603050405020304" pitchFamily="18" charset="0"/>
              </a:rPr>
              <a:t>：系統驗證顧客信用卡資料，驗證失敗。</a:t>
            </a:r>
            <a:endParaRPr lang="en-US" altLang="zh-TW">
              <a:solidFill>
                <a:srgbClr val="0066CC"/>
              </a:solidFill>
              <a:latin typeface="Times New Roman" panose="02020603050405020304" pitchFamily="18" charset="0"/>
            </a:endParaRPr>
          </a:p>
          <a:p>
            <a:pPr lvl="1">
              <a:lnSpc>
                <a:spcPct val="90000"/>
              </a:lnSpc>
            </a:pPr>
            <a:r>
              <a:rPr lang="zh-TW" altLang="en-US">
                <a:solidFill>
                  <a:srgbClr val="0066CC"/>
                </a:solidFill>
                <a:latin typeface="Times New Roman" panose="02020603050405020304" pitchFamily="18" charset="0"/>
              </a:rPr>
              <a:t>步驟</a:t>
            </a:r>
            <a:r>
              <a:rPr lang="en-US" altLang="zh-TW">
                <a:solidFill>
                  <a:srgbClr val="0066CC"/>
                </a:solidFill>
                <a:latin typeface="Times New Roman" panose="02020603050405020304" pitchFamily="18" charset="0"/>
              </a:rPr>
              <a:t>8</a:t>
            </a:r>
            <a:r>
              <a:rPr lang="zh-TW" altLang="en-US">
                <a:solidFill>
                  <a:srgbClr val="0066CC"/>
                </a:solidFill>
                <a:latin typeface="Times New Roman" panose="02020603050405020304" pitchFamily="18" charset="0"/>
              </a:rPr>
              <a:t>：系統顯示錯誤訊息。</a:t>
            </a:r>
            <a:endParaRPr lang="zh-TW" altLang="en-US">
              <a:solidFill>
                <a:srgbClr val="0066CC"/>
              </a:solidFill>
              <a:latin typeface="Times New Roman" panose="02020603050405020304" pitchFamily="18" charset="0"/>
              <a:ea typeface="Arial Unicode MS" panose="020B0604020202020204" pitchFamily="34" charset="-128"/>
              <a:cs typeface="Arial Unicode MS" panose="020B0604020202020204" pitchFamily="34" charset="-128"/>
            </a:endParaRPr>
          </a:p>
          <a:p>
            <a:pPr>
              <a:lnSpc>
                <a:spcPct val="90000"/>
              </a:lnSpc>
            </a:pPr>
            <a:endParaRPr lang="en-US" altLang="zh-TW">
              <a:latin typeface="Times New Roman" panose="02020603050405020304" pitchFamily="18" charset="0"/>
            </a:endParaRPr>
          </a:p>
        </p:txBody>
      </p:sp>
      <p:graphicFrame>
        <p:nvGraphicFramePr>
          <p:cNvPr id="8" name="Group 4">
            <a:extLst>
              <a:ext uri="{FF2B5EF4-FFF2-40B4-BE49-F238E27FC236}">
                <a16:creationId xmlns:a16="http://schemas.microsoft.com/office/drawing/2014/main" id="{0EF26052-F2F2-419A-9FE1-6539691B5100}"/>
              </a:ext>
            </a:extLst>
          </p:cNvPr>
          <p:cNvGraphicFramePr>
            <a:graphicFrameLocks noGrp="1"/>
          </p:cNvGraphicFramePr>
          <p:nvPr/>
        </p:nvGraphicFramePr>
        <p:xfrm>
          <a:off x="857250" y="1714500"/>
          <a:ext cx="7200900" cy="3009900"/>
        </p:xfrm>
        <a:graphic>
          <a:graphicData uri="http://schemas.openxmlformats.org/drawingml/2006/table">
            <a:tbl>
              <a:tblPr/>
              <a:tblGrid>
                <a:gridCol w="3455988">
                  <a:extLst>
                    <a:ext uri="{9D8B030D-6E8A-4147-A177-3AD203B41FA5}">
                      <a16:colId xmlns:a16="http://schemas.microsoft.com/office/drawing/2014/main" val="641941786"/>
                    </a:ext>
                  </a:extLst>
                </a:gridCol>
                <a:gridCol w="3744912">
                  <a:extLst>
                    <a:ext uri="{9D8B030D-6E8A-4147-A177-3AD203B41FA5}">
                      <a16:colId xmlns:a16="http://schemas.microsoft.com/office/drawing/2014/main" val="975141376"/>
                    </a:ext>
                  </a:extLst>
                </a:gridCol>
              </a:tblGrid>
              <a:tr h="285750">
                <a:tc>
                  <a: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Actor </a:t>
                      </a:r>
                      <a:r>
                        <a:rPr kumimoji="0" lang="zh-TW" altLang="en-US" sz="1800" b="0" i="0" u="none" strike="noStrike" cap="none" normalizeH="0" baseline="0">
                          <a:ln>
                            <a:noFill/>
                          </a:ln>
                          <a:solidFill>
                            <a:schemeClr val="tx1"/>
                          </a:solidFill>
                          <a:effectLst/>
                          <a:latin typeface="Tahoma" panose="020B0604030504040204" pitchFamily="34" charset="0"/>
                          <a:ea typeface="新細明體" panose="02020500000000000000" pitchFamily="18" charset="-120"/>
                          <a:cs typeface="Tahoma" panose="020B0604030504040204" pitchFamily="34" charset="0"/>
                        </a:rPr>
                        <a:t>動作</a:t>
                      </a:r>
                      <a:endParaRPr kumimoji="0"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D9C3"/>
                    </a:solidFill>
                  </a:tcPr>
                </a:tc>
                <a:tc>
                  <a: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a:ln>
                            <a:noFill/>
                          </a:ln>
                          <a:solidFill>
                            <a:schemeClr val="tx1"/>
                          </a:solidFill>
                          <a:effectLst/>
                          <a:latin typeface="Tahoma" panose="020B0604030504040204" pitchFamily="34" charset="0"/>
                          <a:ea typeface="新細明體" panose="02020500000000000000" pitchFamily="18" charset="-120"/>
                          <a:cs typeface="Tahoma" panose="020B0604030504040204" pitchFamily="34" charset="0"/>
                        </a:rPr>
                        <a:t>系統回應</a:t>
                      </a:r>
                      <a:endParaRPr kumimoji="0"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D9C3"/>
                    </a:solidFill>
                  </a:tcPr>
                </a:tc>
                <a:extLst>
                  <a:ext uri="{0D108BD9-81ED-4DB2-BD59-A6C34878D82A}">
                    <a16:rowId xmlns:a16="http://schemas.microsoft.com/office/drawing/2014/main" val="4190990121"/>
                  </a:ext>
                </a:extLst>
              </a:tr>
              <a:tr h="730250">
                <a:tc>
                  <a: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1. TUCBW</a:t>
                      </a:r>
                      <a:r>
                        <a:rPr kumimoji="0" lang="zh-TW" altLang="en-US" sz="1800" b="0" i="0" u="none" strike="noStrike" cap="none" normalizeH="0" baseline="0">
                          <a:ln>
                            <a:noFill/>
                          </a:ln>
                          <a:solidFill>
                            <a:schemeClr val="tx1"/>
                          </a:solidFill>
                          <a:effectLst/>
                          <a:latin typeface="Tahoma" panose="020B0604030504040204" pitchFamily="34" charset="0"/>
                          <a:ea typeface="新細明體" panose="02020500000000000000" pitchFamily="18" charset="-120"/>
                          <a:cs typeface="Tahoma" panose="020B0604030504040204" pitchFamily="34" charset="0"/>
                        </a:rPr>
                        <a:t>：顧客選擇其中的一個</a:t>
                      </a:r>
                      <a:r>
                        <a:rPr kumimoji="0" lang="en-US"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CD</a:t>
                      </a:r>
                      <a:r>
                        <a:rPr kumimoji="0" lang="zh-TW" altLang="en-US" sz="1800" b="0" i="0" u="none" strike="noStrike" cap="none" normalizeH="0" baseline="0">
                          <a:ln>
                            <a:noFill/>
                          </a:ln>
                          <a:solidFill>
                            <a:schemeClr val="tx1"/>
                          </a:solidFill>
                          <a:effectLst/>
                          <a:latin typeface="Tahoma" panose="020B0604030504040204" pitchFamily="34" charset="0"/>
                          <a:ea typeface="新細明體" panose="02020500000000000000" pitchFamily="18" charset="-120"/>
                          <a:cs typeface="Tahoma" panose="020B0604030504040204" pitchFamily="34" charset="0"/>
                        </a:rPr>
                        <a:t>以查看更多的資訊</a:t>
                      </a:r>
                      <a:endParaRPr kumimoji="0"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2. </a:t>
                      </a:r>
                      <a:r>
                        <a:rPr kumimoji="0" lang="zh-TW" altLang="en-US" sz="1800" b="0" i="0" u="none" strike="noStrike" cap="none" normalizeH="0" baseline="0">
                          <a:ln>
                            <a:noFill/>
                          </a:ln>
                          <a:solidFill>
                            <a:schemeClr val="tx1"/>
                          </a:solidFill>
                          <a:effectLst/>
                          <a:latin typeface="Tahoma" panose="020B0604030504040204" pitchFamily="34" charset="0"/>
                          <a:ea typeface="新細明體" panose="02020500000000000000" pitchFamily="18" charset="-120"/>
                          <a:cs typeface="Tahoma" panose="020B0604030504040204" pitchFamily="34" charset="0"/>
                        </a:rPr>
                        <a:t>系統提供顧客</a:t>
                      </a:r>
                      <a:r>
                        <a:rPr kumimoji="0" lang="en-US"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CD</a:t>
                      </a:r>
                      <a:r>
                        <a:rPr kumimoji="0" lang="zh-TW" altLang="en-US" sz="1800" b="0" i="0" u="none" strike="noStrike" cap="none" normalizeH="0" baseline="0">
                          <a:ln>
                            <a:noFill/>
                          </a:ln>
                          <a:solidFill>
                            <a:schemeClr val="tx1"/>
                          </a:solidFill>
                          <a:effectLst/>
                          <a:latin typeface="Tahoma" panose="020B0604030504040204" pitchFamily="34" charset="0"/>
                          <a:ea typeface="新細明體" panose="02020500000000000000" pitchFamily="18" charset="-120"/>
                          <a:cs typeface="Tahoma" panose="020B0604030504040204" pitchFamily="34" charset="0"/>
                        </a:rPr>
                        <a:t>的詳細資訊</a:t>
                      </a:r>
                      <a:endParaRPr kumimoji="0"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871389146"/>
                  </a:ext>
                </a:extLst>
              </a:tr>
              <a:tr h="357188">
                <a:tc>
                  <a: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3. </a:t>
                      </a:r>
                      <a:r>
                        <a:rPr kumimoji="0" lang="zh-TW" altLang="en-US" sz="1800" b="0" i="0" u="none" strike="noStrike" cap="none" normalizeH="0" baseline="0">
                          <a:ln>
                            <a:noFill/>
                          </a:ln>
                          <a:solidFill>
                            <a:schemeClr val="tx1"/>
                          </a:solidFill>
                          <a:effectLst/>
                          <a:latin typeface="Tahoma" panose="020B0604030504040204" pitchFamily="34" charset="0"/>
                          <a:ea typeface="新細明體" panose="02020500000000000000" pitchFamily="18" charset="-120"/>
                          <a:cs typeface="Tahoma" panose="020B0604030504040204" pitchFamily="34" charset="0"/>
                        </a:rPr>
                        <a:t>顧客把</a:t>
                      </a:r>
                      <a:r>
                        <a:rPr kumimoji="0" lang="en-US"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CD</a:t>
                      </a:r>
                      <a:r>
                        <a:rPr kumimoji="0" lang="zh-TW" altLang="en-US" sz="1800" b="0" i="0" u="none" strike="noStrike" cap="none" normalizeH="0" baseline="0">
                          <a:ln>
                            <a:noFill/>
                          </a:ln>
                          <a:solidFill>
                            <a:schemeClr val="tx1"/>
                          </a:solidFill>
                          <a:effectLst/>
                          <a:latin typeface="Tahoma" panose="020B0604030504040204" pitchFamily="34" charset="0"/>
                          <a:ea typeface="新細明體" panose="02020500000000000000" pitchFamily="18" charset="-120"/>
                          <a:cs typeface="Tahoma" panose="020B0604030504040204" pitchFamily="34" charset="0"/>
                        </a:rPr>
                        <a:t>加入到購物車</a:t>
                      </a:r>
                      <a:endParaRPr kumimoji="0"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4. </a:t>
                      </a:r>
                      <a:r>
                        <a:rPr kumimoji="0" lang="zh-TW" altLang="en-US" sz="1800" b="0" i="0" u="none" strike="noStrike" cap="none" normalizeH="0" baseline="0">
                          <a:ln>
                            <a:noFill/>
                          </a:ln>
                          <a:solidFill>
                            <a:schemeClr val="tx1"/>
                          </a:solidFill>
                          <a:effectLst/>
                          <a:latin typeface="Tahoma" panose="020B0604030504040204" pitchFamily="34" charset="0"/>
                          <a:ea typeface="新細明體" panose="02020500000000000000" pitchFamily="18" charset="-120"/>
                          <a:cs typeface="Tahoma" panose="020B0604030504040204" pitchFamily="34" charset="0"/>
                        </a:rPr>
                        <a:t>系統顯示購物車內容</a:t>
                      </a:r>
                      <a:endParaRPr kumimoji="0"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800304183"/>
                  </a:ext>
                </a:extLst>
              </a:tr>
              <a:tr h="420688">
                <a:tc>
                  <a: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5. </a:t>
                      </a:r>
                      <a:r>
                        <a:rPr kumimoji="0" lang="zh-TW" altLang="en-US" sz="1800" b="0" i="0" u="none" strike="noStrike" cap="none" normalizeH="0" baseline="0">
                          <a:ln>
                            <a:noFill/>
                          </a:ln>
                          <a:solidFill>
                            <a:schemeClr val="tx1"/>
                          </a:solidFill>
                          <a:effectLst/>
                          <a:latin typeface="Tahoma" panose="020B0604030504040204" pitchFamily="34" charset="0"/>
                          <a:ea typeface="新細明體" panose="02020500000000000000" pitchFamily="18" charset="-120"/>
                          <a:cs typeface="Tahoma" panose="020B0604030504040204" pitchFamily="34" charset="0"/>
                        </a:rPr>
                        <a:t>顧客登入系統結帳</a:t>
                      </a:r>
                      <a:endParaRPr kumimoji="0"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6. </a:t>
                      </a:r>
                      <a:r>
                        <a:rPr kumimoji="0" lang="zh-TW" altLang="en-US" sz="1800" b="0" i="0" u="none" strike="noStrike" cap="none" normalizeH="0" baseline="0">
                          <a:ln>
                            <a:noFill/>
                          </a:ln>
                          <a:solidFill>
                            <a:schemeClr val="tx1"/>
                          </a:solidFill>
                          <a:effectLst/>
                          <a:latin typeface="Tahoma" panose="020B0604030504040204" pitchFamily="34" charset="0"/>
                          <a:ea typeface="新細明體" panose="02020500000000000000" pitchFamily="18" charset="-120"/>
                          <a:cs typeface="Tahoma" panose="020B0604030504040204" pitchFamily="34" charset="0"/>
                        </a:rPr>
                        <a:t>系統驗證顧客的登入資料</a:t>
                      </a:r>
                      <a:endParaRPr kumimoji="0"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02463758"/>
                  </a:ext>
                </a:extLst>
              </a:tr>
              <a:tr h="285750">
                <a:tc>
                  <a: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7.</a:t>
                      </a:r>
                      <a:r>
                        <a:rPr kumimoji="0"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系統驗證顧客的信用卡資料</a:t>
                      </a:r>
                      <a:endParaRPr kumimoji="0"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05534251"/>
                  </a:ext>
                </a:extLst>
              </a:tr>
              <a:tr h="593725">
                <a:tc>
                  <a: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8. TUCEW</a:t>
                      </a:r>
                      <a:r>
                        <a:rPr kumimoji="0"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：驗證失敗，系統顯示錯誤訊息</a:t>
                      </a:r>
                      <a:r>
                        <a:rPr kumimoji="0" lang="zh-TW" altLang="en-US" sz="26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 </a:t>
                      </a:r>
                      <a:endParaRPr kumimoji="0"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614526802"/>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標題 2">
            <a:extLst>
              <a:ext uri="{FF2B5EF4-FFF2-40B4-BE49-F238E27FC236}">
                <a16:creationId xmlns:a16="http://schemas.microsoft.com/office/drawing/2014/main" id="{A97042EE-FB0E-4F0F-9789-0F9D47AED26F}"/>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6-2 </a:t>
            </a:r>
            <a:r>
              <a:rPr lang="zh-TW" altLang="en-US">
                <a:latin typeface="Times New Roman" panose="02020603050405020304" pitchFamily="18" charset="0"/>
              </a:rPr>
              <a:t>情節(</a:t>
            </a:r>
            <a:r>
              <a:rPr lang="en-US" altLang="zh-TW">
                <a:latin typeface="Times New Roman" panose="02020603050405020304" pitchFamily="18" charset="0"/>
              </a:rPr>
              <a:t>scenario)</a:t>
            </a:r>
            <a:endParaRPr lang="zh-TW" altLang="en-US"/>
          </a:p>
        </p:txBody>
      </p:sp>
      <p:pic>
        <p:nvPicPr>
          <p:cNvPr id="24579"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49F68C4B-0B8A-4B38-B606-E8D076A343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7CA5B6B6-F98E-45E8-84F3-6ACFF5E6E7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19" descr="C:\Users\axel\Desktop\Drmaster\pic\WebIcons1_by_KenSaunders\PNG_128x128\Home.png">
            <a:hlinkClick r:id="rId4" action="ppaction://hlinksldjump" tooltip="回大綱"/>
            <a:extLst>
              <a:ext uri="{FF2B5EF4-FFF2-40B4-BE49-F238E27FC236}">
                <a16:creationId xmlns:a16="http://schemas.microsoft.com/office/drawing/2014/main" id="{5ECF1C66-A03A-4D9F-93C1-97D2745EDE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20" descr="C:\Users\axel\Desktop\Drmaster\pic\WebIcons1_by_KenSaunders\PNG_128x128\Info.png">
            <a:hlinkClick r:id="" action="ppaction://hlinkshowjump?jump=endshow"/>
            <a:extLst>
              <a:ext uri="{FF2B5EF4-FFF2-40B4-BE49-F238E27FC236}">
                <a16:creationId xmlns:a16="http://schemas.microsoft.com/office/drawing/2014/main" id="{7582FE02-7803-4C3D-AA22-053D44796E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3" name="內容版面配置區 7">
            <a:extLst>
              <a:ext uri="{FF2B5EF4-FFF2-40B4-BE49-F238E27FC236}">
                <a16:creationId xmlns:a16="http://schemas.microsoft.com/office/drawing/2014/main" id="{47CFE214-0611-4285-A9EB-4B4A961C8B83}"/>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zh-TW" altLang="en-US">
                <a:latin typeface="新細明體" panose="02020500000000000000" pitchFamily="18" charset="-120"/>
              </a:rPr>
              <a:t>範例：下訂單</a:t>
            </a:r>
            <a:endParaRPr lang="en-US" altLang="zh-TW">
              <a:latin typeface="Times New Roman" panose="02020603050405020304" pitchFamily="18" charset="0"/>
            </a:endParaRPr>
          </a:p>
          <a:p>
            <a:pPr lvl="1">
              <a:lnSpc>
                <a:spcPct val="90000"/>
              </a:lnSpc>
            </a:pPr>
            <a:r>
              <a:rPr lang="zh-TW" altLang="en-US">
                <a:latin typeface="新細明體" panose="02020500000000000000" pitchFamily="18" charset="-120"/>
              </a:rPr>
              <a:t>還是一個購物系統。如果你的需求分析中對於</a:t>
            </a:r>
            <a:r>
              <a:rPr lang="zh-TW" altLang="en-US">
                <a:latin typeface="Times New Roman" panose="02020603050405020304" pitchFamily="18" charset="0"/>
                <a:cs typeface="Times New Roman" panose="02020603050405020304" pitchFamily="18" charset="0"/>
              </a:rPr>
              <a:t>”</a:t>
            </a:r>
            <a:r>
              <a:rPr lang="zh-TW" altLang="en-US">
                <a:latin typeface="新細明體" panose="02020500000000000000" pitchFamily="18" charset="-120"/>
              </a:rPr>
              <a:t>下訂單</a:t>
            </a:r>
            <a:r>
              <a:rPr lang="zh-TW" altLang="en-US">
                <a:latin typeface="Times New Roman" panose="02020603050405020304" pitchFamily="18" charset="0"/>
              </a:rPr>
              <a:t>”</a:t>
            </a:r>
            <a:r>
              <a:rPr lang="zh-TW" altLang="en-US">
                <a:latin typeface="新細明體" panose="02020500000000000000" pitchFamily="18" charset="-120"/>
              </a:rPr>
              <a:t>使用案例的描述為：使用者藉由網路下訂單。系統接到了訂單，會去檢查庫存有無貨品。若是沒有存貨，系統要執行</a:t>
            </a:r>
            <a:r>
              <a:rPr lang="zh-TW" altLang="en-US">
                <a:latin typeface="Times New Roman" panose="02020603050405020304" pitchFamily="18" charset="0"/>
              </a:rPr>
              <a:t>”</a:t>
            </a:r>
            <a:r>
              <a:rPr lang="zh-TW" altLang="en-US">
                <a:latin typeface="新細明體" panose="02020500000000000000" pitchFamily="18" charset="-120"/>
              </a:rPr>
              <a:t>訂貨</a:t>
            </a:r>
            <a:r>
              <a:rPr lang="zh-TW" altLang="en-US">
                <a:latin typeface="Times New Roman" panose="02020603050405020304" pitchFamily="18" charset="0"/>
              </a:rPr>
              <a:t>”</a:t>
            </a:r>
            <a:r>
              <a:rPr lang="zh-TW" altLang="en-US">
                <a:latin typeface="新細明體" panose="02020500000000000000" pitchFamily="18" charset="-120"/>
              </a:rPr>
              <a:t>。那麼你的使用案例描述會是：</a:t>
            </a:r>
            <a:endParaRPr lang="en-US" altLang="zh-TW">
              <a:latin typeface="新細明體" panose="02020500000000000000" pitchFamily="18" charset="-120"/>
            </a:endParaRPr>
          </a:p>
          <a:p>
            <a:pPr>
              <a:lnSpc>
                <a:spcPct val="90000"/>
              </a:lnSpc>
            </a:pPr>
            <a:r>
              <a:rPr lang="zh-TW" altLang="en-US"/>
              <a:t>例外路徑：缺貨(用表格式)</a:t>
            </a:r>
          </a:p>
          <a:p>
            <a:pPr>
              <a:lnSpc>
                <a:spcPct val="90000"/>
              </a:lnSpc>
            </a:pPr>
            <a:endParaRPr lang="en-US" altLang="zh-TW">
              <a:latin typeface="Times New Roman" panose="02020603050405020304" pitchFamily="18" charset="0"/>
            </a:endParaRPr>
          </a:p>
        </p:txBody>
      </p:sp>
      <p:graphicFrame>
        <p:nvGraphicFramePr>
          <p:cNvPr id="9" name="Group 145">
            <a:extLst>
              <a:ext uri="{FF2B5EF4-FFF2-40B4-BE49-F238E27FC236}">
                <a16:creationId xmlns:a16="http://schemas.microsoft.com/office/drawing/2014/main" id="{554B5C55-878D-487E-A150-11019BF49491}"/>
              </a:ext>
            </a:extLst>
          </p:cNvPr>
          <p:cNvGraphicFramePr>
            <a:graphicFrameLocks noGrp="1"/>
          </p:cNvGraphicFramePr>
          <p:nvPr/>
        </p:nvGraphicFramePr>
        <p:xfrm>
          <a:off x="1071563" y="4378325"/>
          <a:ext cx="6985000" cy="2193925"/>
        </p:xfrm>
        <a:graphic>
          <a:graphicData uri="http://schemas.openxmlformats.org/drawingml/2006/table">
            <a:tbl>
              <a:tblPr/>
              <a:tblGrid>
                <a:gridCol w="2571750">
                  <a:extLst>
                    <a:ext uri="{9D8B030D-6E8A-4147-A177-3AD203B41FA5}">
                      <a16:colId xmlns:a16="http://schemas.microsoft.com/office/drawing/2014/main" val="938361424"/>
                    </a:ext>
                  </a:extLst>
                </a:gridCol>
                <a:gridCol w="4413250">
                  <a:extLst>
                    <a:ext uri="{9D8B030D-6E8A-4147-A177-3AD203B41FA5}">
                      <a16:colId xmlns:a16="http://schemas.microsoft.com/office/drawing/2014/main" val="1272216177"/>
                    </a:ext>
                  </a:extLst>
                </a:gridCol>
              </a:tblGrid>
              <a:tr h="317500">
                <a:tc>
                  <a: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Actor </a:t>
                      </a:r>
                      <a:r>
                        <a:rPr kumimoji="0" lang="zh-TW" altLang="en-US" sz="1800" b="0" i="0" u="none" strike="noStrike" cap="none" normalizeH="0" baseline="0">
                          <a:ln>
                            <a:noFill/>
                          </a:ln>
                          <a:solidFill>
                            <a:schemeClr val="tx1"/>
                          </a:solidFill>
                          <a:effectLst/>
                          <a:latin typeface="Tahoma" panose="020B0604030504040204" pitchFamily="34" charset="0"/>
                          <a:ea typeface="新細明體" panose="02020500000000000000" pitchFamily="18" charset="-120"/>
                          <a:cs typeface="Tahoma" panose="020B0604030504040204" pitchFamily="34" charset="0"/>
                        </a:rPr>
                        <a:t>動作</a:t>
                      </a:r>
                      <a:endParaRPr kumimoji="0"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D9C3"/>
                    </a:solidFill>
                  </a:tcPr>
                </a:tc>
                <a:tc>
                  <a: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a:ln>
                            <a:noFill/>
                          </a:ln>
                          <a:solidFill>
                            <a:schemeClr val="tx1"/>
                          </a:solidFill>
                          <a:effectLst/>
                          <a:latin typeface="Tahoma" panose="020B0604030504040204" pitchFamily="34" charset="0"/>
                          <a:ea typeface="新細明體" panose="02020500000000000000" pitchFamily="18" charset="-120"/>
                          <a:cs typeface="Tahoma" panose="020B0604030504040204" pitchFamily="34" charset="0"/>
                        </a:rPr>
                        <a:t>系統回應</a:t>
                      </a:r>
                      <a:endParaRPr kumimoji="0"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D9C3"/>
                    </a:solidFill>
                  </a:tcPr>
                </a:tc>
                <a:extLst>
                  <a:ext uri="{0D108BD9-81ED-4DB2-BD59-A6C34878D82A}">
                    <a16:rowId xmlns:a16="http://schemas.microsoft.com/office/drawing/2014/main" val="1232365574"/>
                  </a:ext>
                </a:extLst>
              </a:tr>
              <a:tr h="317500">
                <a:tc>
                  <a: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a:ln>
                            <a:noFill/>
                          </a:ln>
                          <a:solidFill>
                            <a:schemeClr val="tx1"/>
                          </a:solidFill>
                          <a:effectLst/>
                          <a:latin typeface="Times New Roman" panose="02020603050405020304" pitchFamily="18" charset="0"/>
                          <a:ea typeface="MS UI Gothic" panose="020B0600070205080204" pitchFamily="34" charset="-128"/>
                        </a:rPr>
                        <a:t>⋯</a:t>
                      </a:r>
                      <a:endParaRPr kumimoji="0" lang="zh-TW" altLang="en-US" sz="1800" b="0" i="0" u="none" strike="noStrike" cap="none" normalizeH="0" baseline="0">
                        <a:ln>
                          <a:noFill/>
                        </a:ln>
                        <a:solidFill>
                          <a:schemeClr val="tx1"/>
                        </a:solidFill>
                        <a:effectLst/>
                        <a:latin typeface="Arial" panose="020B0604020202020204" pitchFamily="34" charset="0"/>
                        <a:ea typeface="MS UI Gothic" panose="020B0600070205080204" pitchFamily="34" charset="-128"/>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a:ln>
                            <a:noFill/>
                          </a:ln>
                          <a:solidFill>
                            <a:schemeClr val="tx1"/>
                          </a:solidFill>
                          <a:effectLst/>
                          <a:latin typeface="Times New Roman" panose="02020603050405020304" pitchFamily="18" charset="0"/>
                          <a:ea typeface="MS UI Gothic" panose="020B0600070205080204" pitchFamily="34" charset="-128"/>
                        </a:rPr>
                        <a:t>⋯</a:t>
                      </a:r>
                      <a:endParaRPr kumimoji="0" lang="zh-TW" altLang="en-US" sz="1800" b="0" i="0" u="none" strike="noStrike" cap="none" normalizeH="0" baseline="0">
                        <a:ln>
                          <a:noFill/>
                        </a:ln>
                        <a:solidFill>
                          <a:schemeClr val="tx1"/>
                        </a:solidFill>
                        <a:effectLst/>
                        <a:latin typeface="Arial" panose="020B0604020202020204" pitchFamily="34" charset="0"/>
                        <a:ea typeface="MS UI Gothic" panose="020B0600070205080204" pitchFamily="34" charset="-128"/>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449973291"/>
                  </a:ext>
                </a:extLst>
              </a:tr>
              <a:tr h="315913">
                <a:tc>
                  <a: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5. </a:t>
                      </a:r>
                      <a:r>
                        <a:rPr kumimoji="0" lang="zh-TW" altLang="en-US" sz="1800" b="0" i="0" u="none" strike="noStrike" cap="none" normalizeH="0" baseline="0">
                          <a:ln>
                            <a:noFill/>
                          </a:ln>
                          <a:solidFill>
                            <a:schemeClr val="tx1"/>
                          </a:solidFill>
                          <a:effectLst/>
                          <a:latin typeface="Tahoma" panose="020B0604030504040204" pitchFamily="34" charset="0"/>
                          <a:ea typeface="新細明體" panose="02020500000000000000" pitchFamily="18" charset="-120"/>
                          <a:cs typeface="Tahoma" panose="020B0604030504040204" pitchFamily="34" charset="0"/>
                        </a:rPr>
                        <a:t>顧客登入系統結帳</a:t>
                      </a:r>
                      <a:endParaRPr kumimoji="0"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6. </a:t>
                      </a:r>
                      <a:r>
                        <a:rPr kumimoji="0" lang="zh-TW" altLang="en-US" sz="1800" b="0" i="0" u="none" strike="noStrike" cap="none" normalizeH="0" baseline="0">
                          <a:ln>
                            <a:noFill/>
                          </a:ln>
                          <a:solidFill>
                            <a:schemeClr val="tx1"/>
                          </a:solidFill>
                          <a:effectLst/>
                          <a:latin typeface="Tahoma" panose="020B0604030504040204" pitchFamily="34" charset="0"/>
                          <a:ea typeface="新細明體" panose="02020500000000000000" pitchFamily="18" charset="-120"/>
                          <a:cs typeface="Tahoma" panose="020B0604030504040204" pitchFamily="34" charset="0"/>
                        </a:rPr>
                        <a:t>系統驗證顧客的信用卡資料</a:t>
                      </a:r>
                      <a:endParaRPr kumimoji="0"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397547899"/>
                  </a:ext>
                </a:extLst>
              </a:tr>
              <a:tr h="317500">
                <a:tc>
                  <a: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7. </a:t>
                      </a:r>
                      <a:r>
                        <a:rPr kumimoji="0" lang="zh-TW" altLang="en-US" sz="1800" b="0" i="0" u="none" strike="noStrike" cap="none" normalizeH="0" baseline="0">
                          <a:ln>
                            <a:noFill/>
                          </a:ln>
                          <a:solidFill>
                            <a:schemeClr val="tx1"/>
                          </a:solidFill>
                          <a:effectLst/>
                          <a:latin typeface="Tahoma" panose="020B0604030504040204" pitchFamily="34" charset="0"/>
                          <a:ea typeface="新細明體" panose="02020500000000000000" pitchFamily="18" charset="-120"/>
                          <a:cs typeface="Tahoma" panose="020B0604030504040204" pitchFamily="34" charset="0"/>
                        </a:rPr>
                        <a:t>系統檢查貨品庫存量</a:t>
                      </a:r>
                      <a:endParaRPr kumimoji="0"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10305428"/>
                  </a:ext>
                </a:extLst>
              </a:tr>
              <a:tr h="315913">
                <a:tc>
                  <a: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8. </a:t>
                      </a:r>
                      <a:r>
                        <a:rPr kumimoji="0" lang="zh-TW" altLang="en-US" sz="1800" b="0" i="0" u="none" strike="noStrike" cap="none" normalizeH="0" baseline="0">
                          <a:ln>
                            <a:noFill/>
                          </a:ln>
                          <a:solidFill>
                            <a:schemeClr val="tx1"/>
                          </a:solidFill>
                          <a:effectLst/>
                          <a:latin typeface="Tahoma" panose="020B0604030504040204" pitchFamily="34" charset="0"/>
                          <a:ea typeface="新細明體" panose="02020500000000000000" pitchFamily="18" charset="-120"/>
                          <a:cs typeface="Tahoma" panose="020B0604030504040204" pitchFamily="34" charset="0"/>
                        </a:rPr>
                        <a:t>系統執行「補訂貨」使用案例</a:t>
                      </a:r>
                      <a:endParaRPr kumimoji="0"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211820104"/>
                  </a:ext>
                </a:extLst>
              </a:tr>
              <a:tr h="314325">
                <a:tc>
                  <a: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1"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9. TUCEW</a:t>
                      </a:r>
                      <a:r>
                        <a:rPr kumimoji="0" lang="zh-TW" altLang="en-US" sz="1800" b="0" i="0" u="none" strike="noStrike" cap="none" normalizeH="0" baseline="0">
                          <a:ln>
                            <a:noFill/>
                          </a:ln>
                          <a:solidFill>
                            <a:schemeClr val="tx1"/>
                          </a:solidFill>
                          <a:effectLst/>
                          <a:latin typeface="Tahoma" panose="020B0604030504040204" pitchFamily="34" charset="0"/>
                          <a:ea typeface="新細明體" panose="02020500000000000000" pitchFamily="18" charset="-120"/>
                          <a:cs typeface="Tahoma" panose="020B0604030504040204" pitchFamily="34" charset="0"/>
                        </a:rPr>
                        <a:t>： 系統顯示缺貨訊息</a:t>
                      </a:r>
                      <a:endParaRPr kumimoji="0" lang="zh-TW"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435763406"/>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2">
            <a:extLst>
              <a:ext uri="{FF2B5EF4-FFF2-40B4-BE49-F238E27FC236}">
                <a16:creationId xmlns:a16="http://schemas.microsoft.com/office/drawing/2014/main" id="{0DBFE1F6-4FE6-4296-865C-1B7C36887FDD}"/>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6-2 </a:t>
            </a:r>
            <a:r>
              <a:rPr lang="zh-TW" altLang="en-US">
                <a:latin typeface="Times New Roman" panose="02020603050405020304" pitchFamily="18" charset="0"/>
              </a:rPr>
              <a:t>情節(</a:t>
            </a:r>
            <a:r>
              <a:rPr lang="en-US" altLang="zh-TW">
                <a:latin typeface="Times New Roman" panose="02020603050405020304" pitchFamily="18" charset="0"/>
              </a:rPr>
              <a:t>scenario)</a:t>
            </a:r>
            <a:endParaRPr lang="zh-TW" altLang="en-US"/>
          </a:p>
        </p:txBody>
      </p:sp>
      <p:pic>
        <p:nvPicPr>
          <p:cNvPr id="25603"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6BD6622B-66B7-4110-8E6B-82EB331F96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3D03F5AF-FCBC-4478-8A63-E1956FB6A5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19" descr="C:\Users\axel\Desktop\Drmaster\pic\WebIcons1_by_KenSaunders\PNG_128x128\Home.png">
            <a:hlinkClick r:id="rId4" action="ppaction://hlinksldjump" tooltip="回大綱"/>
            <a:extLst>
              <a:ext uri="{FF2B5EF4-FFF2-40B4-BE49-F238E27FC236}">
                <a16:creationId xmlns:a16="http://schemas.microsoft.com/office/drawing/2014/main" id="{D2F3A183-1591-47F0-9214-F4F0AEFBBA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20" descr="C:\Users\axel\Desktop\Drmaster\pic\WebIcons1_by_KenSaunders\PNG_128x128\Info.png">
            <a:hlinkClick r:id="" action="ppaction://hlinkshowjump?jump=endshow"/>
            <a:extLst>
              <a:ext uri="{FF2B5EF4-FFF2-40B4-BE49-F238E27FC236}">
                <a16:creationId xmlns:a16="http://schemas.microsoft.com/office/drawing/2014/main" id="{5D4590AE-E788-4069-9A9E-6DDBDD0C17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7" name="內容版面配置區 7">
            <a:extLst>
              <a:ext uri="{FF2B5EF4-FFF2-40B4-BE49-F238E27FC236}">
                <a16:creationId xmlns:a16="http://schemas.microsoft.com/office/drawing/2014/main" id="{2CDEC614-A4A2-45AE-90BA-8452A9D803A6}"/>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t>情節</a:t>
            </a:r>
            <a:endParaRPr lang="en-US" altLang="zh-TW"/>
          </a:p>
          <a:p>
            <a:pPr lvl="1"/>
            <a:r>
              <a:rPr lang="zh-TW" altLang="en-US"/>
              <a:t>從以上的討論不難看出，一個使用案例實際上不只是一序列的動作，對 於各種不同的情況，其序列描述也是有很多的變化。在以上這個範例中，所 描述的每一序列的動作就叫稱之為情節（</a:t>
            </a:r>
            <a:r>
              <a:rPr lang="en-US" altLang="zh-TW"/>
              <a:t>Scenario</a:t>
            </a:r>
            <a:r>
              <a:rPr lang="zh-TW" altLang="en-US"/>
              <a:t>），而我們一共談到了三 個下訂單的可能情節。</a:t>
            </a:r>
          </a:p>
          <a:p>
            <a:pPr>
              <a:lnSpc>
                <a:spcPct val="90000"/>
              </a:lnSpc>
            </a:pPr>
            <a:endParaRPr lang="en-US" altLang="zh-TW">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字方塊 37">
            <a:extLst>
              <a:ext uri="{FF2B5EF4-FFF2-40B4-BE49-F238E27FC236}">
                <a16:creationId xmlns:a16="http://schemas.microsoft.com/office/drawing/2014/main" id="{4B79CD1D-CA9B-4446-9C2F-C8F46182C59D}"/>
              </a:ext>
            </a:extLst>
          </p:cNvPr>
          <p:cNvSpPr txBox="1">
            <a:spLocks noChangeArrowheads="1"/>
          </p:cNvSpPr>
          <p:nvPr/>
        </p:nvSpPr>
        <p:spPr bwMode="auto">
          <a:xfrm>
            <a:off x="2714625" y="1643063"/>
            <a:ext cx="3357563"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kumimoji="0" lang="zh-TW" altLang="en-US" sz="4400">
                <a:solidFill>
                  <a:srgbClr val="FFFF00"/>
                </a:solidFill>
                <a:latin typeface="標楷體" pitchFamily="65" charset="-120"/>
                <a:ea typeface="標楷體" pitchFamily="65" charset="-120"/>
              </a:rPr>
              <a:t>章節大綱</a:t>
            </a:r>
          </a:p>
        </p:txBody>
      </p:sp>
      <p:sp>
        <p:nvSpPr>
          <p:cNvPr id="11" name="文字方塊 10">
            <a:extLst>
              <a:ext uri="{FF2B5EF4-FFF2-40B4-BE49-F238E27FC236}">
                <a16:creationId xmlns:a16="http://schemas.microsoft.com/office/drawing/2014/main" id="{D12491DB-8BBE-4793-B9C1-FC88547DC6F7}"/>
              </a:ext>
            </a:extLst>
          </p:cNvPr>
          <p:cNvSpPr txBox="1"/>
          <p:nvPr/>
        </p:nvSpPr>
        <p:spPr>
          <a:xfrm>
            <a:off x="6000750" y="6215063"/>
            <a:ext cx="2857500" cy="369887"/>
          </a:xfrm>
          <a:prstGeom prst="rect">
            <a:avLst/>
          </a:prstGeom>
          <a:noFill/>
        </p:spPr>
        <p:txBody>
          <a:bodyPr>
            <a:spAutoFit/>
          </a:bodyPr>
          <a:lstStyle/>
          <a:p>
            <a:pPr fontAlgn="auto" latinLnBrk="1">
              <a:spcBef>
                <a:spcPts val="0"/>
              </a:spcBef>
              <a:spcAft>
                <a:spcPts val="0"/>
              </a:spcAft>
              <a:defRPr/>
            </a:pPr>
            <a:r>
              <a:rPr kumimoji="0" lang="zh-TW" altLang="en-US" dirty="0">
                <a:solidFill>
                  <a:schemeClr val="bg1">
                    <a:lumMod val="65000"/>
                  </a:schemeClr>
                </a:solidFill>
                <a:latin typeface="+mn-ea"/>
                <a:ea typeface="+mn-ea"/>
              </a:rPr>
              <a:t>備註：可依進度點選小節</a:t>
            </a:r>
          </a:p>
        </p:txBody>
      </p:sp>
      <p:sp>
        <p:nvSpPr>
          <p:cNvPr id="12" name="圓角矩形 11">
            <a:hlinkClick r:id="rId2" action="ppaction://hlinksldjump"/>
            <a:extLst>
              <a:ext uri="{FF2B5EF4-FFF2-40B4-BE49-F238E27FC236}">
                <a16:creationId xmlns:a16="http://schemas.microsoft.com/office/drawing/2014/main" id="{FF678F78-D5CD-4A71-B0D3-A710DC8A0882}"/>
              </a:ext>
            </a:extLst>
          </p:cNvPr>
          <p:cNvSpPr/>
          <p:nvPr/>
        </p:nvSpPr>
        <p:spPr bwMode="auto">
          <a:xfrm>
            <a:off x="428596" y="2857496"/>
            <a:ext cx="4000528" cy="500066"/>
          </a:xfrm>
          <a:prstGeom prst="roundRect">
            <a:avLst/>
          </a:prstGeom>
          <a:solidFill>
            <a:schemeClr val="tx2"/>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latinLnBrk="1">
              <a:defRPr/>
            </a:pPr>
            <a:r>
              <a:rPr lang="en-US" altLang="zh-TW" sz="2000" dirty="0">
                <a:solidFill>
                  <a:schemeClr val="bg1"/>
                </a:solidFill>
                <a:latin typeface="標楷體" pitchFamily="65" charset="-120"/>
                <a:ea typeface="標楷體" pitchFamily="65" charset="-120"/>
                <a:cs typeface="Times New Roman" pitchFamily="18" charset="0"/>
              </a:rPr>
              <a:t>  </a:t>
            </a:r>
            <a:r>
              <a:rPr lang="zh-TW" altLang="en-US" sz="2000" dirty="0">
                <a:solidFill>
                  <a:schemeClr val="bg1"/>
                </a:solidFill>
                <a:latin typeface="標楷體" pitchFamily="65" charset="-120"/>
                <a:ea typeface="標楷體" pitchFamily="65" charset="-120"/>
                <a:cs typeface="Times New Roman" pitchFamily="18" charset="0"/>
              </a:rPr>
              <a:t>章首示意圖</a:t>
            </a:r>
            <a:endParaRPr lang="ko-KR" altLang="en-US" sz="2000" dirty="0">
              <a:solidFill>
                <a:schemeClr val="bg1"/>
              </a:solidFill>
              <a:latin typeface="標楷體" pitchFamily="65" charset="-120"/>
              <a:ea typeface="標楷體" pitchFamily="65" charset="-120"/>
              <a:cs typeface="Times New Roman" pitchFamily="18" charset="0"/>
            </a:endParaRPr>
          </a:p>
        </p:txBody>
      </p:sp>
      <p:sp>
        <p:nvSpPr>
          <p:cNvPr id="13" name="圓角矩形 12">
            <a:hlinkClick r:id="rId3" action="ppaction://hlinksldjump"/>
            <a:extLst>
              <a:ext uri="{FF2B5EF4-FFF2-40B4-BE49-F238E27FC236}">
                <a16:creationId xmlns:a16="http://schemas.microsoft.com/office/drawing/2014/main" id="{0AF9C729-8C17-4B0E-A682-A247B64599D2}"/>
              </a:ext>
            </a:extLst>
          </p:cNvPr>
          <p:cNvSpPr/>
          <p:nvPr/>
        </p:nvSpPr>
        <p:spPr bwMode="auto">
          <a:xfrm>
            <a:off x="428596" y="3571876"/>
            <a:ext cx="4000528" cy="500066"/>
          </a:xfrm>
          <a:prstGeom prst="roundRect">
            <a:avLst/>
          </a:prstGeom>
          <a:solidFill>
            <a:schemeClr val="tx2"/>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latinLnBrk="1">
              <a:defRPr/>
            </a:pPr>
            <a:r>
              <a:rPr lang="en-US" altLang="zh-TW" sz="2000" dirty="0">
                <a:solidFill>
                  <a:schemeClr val="bg1"/>
                </a:solidFill>
                <a:latin typeface="標楷體" pitchFamily="65" charset="-120"/>
                <a:ea typeface="標楷體" pitchFamily="65" charset="-120"/>
                <a:cs typeface="Times New Roman" pitchFamily="18" charset="0"/>
              </a:rPr>
              <a:t>  6-1 </a:t>
            </a:r>
            <a:r>
              <a:rPr lang="zh-TW" altLang="en-US" sz="2000" dirty="0">
                <a:solidFill>
                  <a:schemeClr val="bg1"/>
                </a:solidFill>
                <a:latin typeface="標楷體" pitchFamily="65" charset="-120"/>
                <a:ea typeface="標楷體" pitchFamily="65" charset="-120"/>
                <a:cs typeface="Times New Roman" pitchFamily="18" charset="0"/>
              </a:rPr>
              <a:t>使用案例描述</a:t>
            </a:r>
            <a:endParaRPr lang="ko-KR" altLang="en-US" sz="2000" dirty="0">
              <a:solidFill>
                <a:schemeClr val="bg1"/>
              </a:solidFill>
              <a:latin typeface="標楷體" pitchFamily="65" charset="-120"/>
              <a:ea typeface="標楷體" pitchFamily="65" charset="-120"/>
              <a:cs typeface="Times New Roman" pitchFamily="18" charset="0"/>
            </a:endParaRPr>
          </a:p>
        </p:txBody>
      </p:sp>
      <p:sp>
        <p:nvSpPr>
          <p:cNvPr id="14" name="圓角矩形 13">
            <a:hlinkClick r:id="rId4" action="ppaction://hlinksldjump"/>
            <a:extLst>
              <a:ext uri="{FF2B5EF4-FFF2-40B4-BE49-F238E27FC236}">
                <a16:creationId xmlns:a16="http://schemas.microsoft.com/office/drawing/2014/main" id="{BEA66210-44D8-4215-B995-AE69F06E8E9F}"/>
              </a:ext>
            </a:extLst>
          </p:cNvPr>
          <p:cNvSpPr/>
          <p:nvPr/>
        </p:nvSpPr>
        <p:spPr bwMode="auto">
          <a:xfrm>
            <a:off x="4714876" y="3571876"/>
            <a:ext cx="4000528" cy="500066"/>
          </a:xfrm>
          <a:prstGeom prst="roundRect">
            <a:avLst/>
          </a:prstGeom>
          <a:solidFill>
            <a:schemeClr val="tx2"/>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latinLnBrk="1">
              <a:defRPr/>
            </a:pPr>
            <a:r>
              <a:rPr lang="en-US" altLang="zh-TW" sz="2000" dirty="0">
                <a:solidFill>
                  <a:schemeClr val="bg1"/>
                </a:solidFill>
                <a:latin typeface="標楷體" pitchFamily="65" charset="-120"/>
                <a:ea typeface="標楷體" pitchFamily="65" charset="-120"/>
                <a:cs typeface="Times New Roman" pitchFamily="18" charset="0"/>
              </a:rPr>
              <a:t>  6-3 </a:t>
            </a:r>
            <a:r>
              <a:rPr lang="zh-TW" altLang="en-US" sz="2000" dirty="0">
                <a:solidFill>
                  <a:schemeClr val="bg1"/>
                </a:solidFill>
                <a:latin typeface="標楷體" pitchFamily="65" charset="-120"/>
                <a:ea typeface="標楷體" pitchFamily="65" charset="-120"/>
                <a:cs typeface="Times New Roman" pitchFamily="18" charset="0"/>
              </a:rPr>
              <a:t>使用案例文件</a:t>
            </a:r>
            <a:endParaRPr lang="ko-KR" altLang="en-US" sz="2000" dirty="0">
              <a:solidFill>
                <a:schemeClr val="bg1"/>
              </a:solidFill>
              <a:latin typeface="標楷體" pitchFamily="65" charset="-120"/>
              <a:ea typeface="標楷體" pitchFamily="65" charset="-120"/>
              <a:cs typeface="Times New Roman" pitchFamily="18" charset="0"/>
            </a:endParaRPr>
          </a:p>
        </p:txBody>
      </p:sp>
      <p:sp>
        <p:nvSpPr>
          <p:cNvPr id="22" name="圓角矩形 21">
            <a:hlinkClick r:id="rId5" action="ppaction://hlinksldjump"/>
            <a:extLst>
              <a:ext uri="{FF2B5EF4-FFF2-40B4-BE49-F238E27FC236}">
                <a16:creationId xmlns:a16="http://schemas.microsoft.com/office/drawing/2014/main" id="{8DBA185D-1527-4FFC-9D04-EA1035F6A721}"/>
              </a:ext>
            </a:extLst>
          </p:cNvPr>
          <p:cNvSpPr/>
          <p:nvPr/>
        </p:nvSpPr>
        <p:spPr bwMode="auto">
          <a:xfrm>
            <a:off x="4714876" y="2857496"/>
            <a:ext cx="4000528" cy="500066"/>
          </a:xfrm>
          <a:prstGeom prst="roundRect">
            <a:avLst/>
          </a:prstGeom>
          <a:solidFill>
            <a:schemeClr val="tx2"/>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latinLnBrk="1">
              <a:defRPr/>
            </a:pPr>
            <a:r>
              <a:rPr lang="en-US" altLang="zh-TW" sz="2000" dirty="0">
                <a:solidFill>
                  <a:schemeClr val="bg1"/>
                </a:solidFill>
                <a:latin typeface="標楷體" pitchFamily="65" charset="-120"/>
                <a:ea typeface="標楷體" pitchFamily="65" charset="-120"/>
                <a:cs typeface="Times New Roman" pitchFamily="18" charset="0"/>
              </a:rPr>
              <a:t>  6-2 </a:t>
            </a:r>
            <a:r>
              <a:rPr lang="zh-TW" altLang="en-US" sz="2000" dirty="0">
                <a:solidFill>
                  <a:schemeClr val="bg1"/>
                </a:solidFill>
                <a:latin typeface="標楷體" pitchFamily="65" charset="-120"/>
                <a:ea typeface="標楷體" pitchFamily="65" charset="-120"/>
                <a:cs typeface="Times New Roman" pitchFamily="18" charset="0"/>
              </a:rPr>
              <a:t>情節</a:t>
            </a:r>
            <a:endParaRPr lang="ko-KR" altLang="en-US" sz="2000" dirty="0">
              <a:solidFill>
                <a:schemeClr val="bg1"/>
              </a:solidFill>
              <a:latin typeface="標楷體" pitchFamily="65" charset="-120"/>
              <a:ea typeface="標楷體" pitchFamily="65" charset="-12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標題 2">
            <a:extLst>
              <a:ext uri="{FF2B5EF4-FFF2-40B4-BE49-F238E27FC236}">
                <a16:creationId xmlns:a16="http://schemas.microsoft.com/office/drawing/2014/main" id="{2EA18253-D3D5-432A-9A59-989D02B8E53D}"/>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6-3 </a:t>
            </a:r>
            <a:r>
              <a:rPr lang="zh-TW" altLang="en-US"/>
              <a:t>使用案例文件</a:t>
            </a:r>
          </a:p>
        </p:txBody>
      </p:sp>
      <p:pic>
        <p:nvPicPr>
          <p:cNvPr id="26627"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92B327C7-8165-48E1-A9EF-7AFDCA2F37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6F4E32B1-CB9A-4049-8FD7-D489D16C40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19" descr="C:\Users\axel\Desktop\Drmaster\pic\WebIcons1_by_KenSaunders\PNG_128x128\Home.png">
            <a:hlinkClick r:id="rId4" action="ppaction://hlinksldjump" tooltip="回大綱"/>
            <a:extLst>
              <a:ext uri="{FF2B5EF4-FFF2-40B4-BE49-F238E27FC236}">
                <a16:creationId xmlns:a16="http://schemas.microsoft.com/office/drawing/2014/main" id="{4D2AAF64-D19D-4BE2-AAB7-1A058FD461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20" descr="C:\Users\axel\Desktop\Drmaster\pic\WebIcons1_by_KenSaunders\PNG_128x128\Info.png">
            <a:hlinkClick r:id="" action="ppaction://hlinkshowjump?jump=endshow"/>
            <a:extLst>
              <a:ext uri="{FF2B5EF4-FFF2-40B4-BE49-F238E27FC236}">
                <a16:creationId xmlns:a16="http://schemas.microsoft.com/office/drawing/2014/main" id="{D50338DA-A4E4-4577-BDA5-B5A08E16F0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內容版面配置區 7">
            <a:extLst>
              <a:ext uri="{FF2B5EF4-FFF2-40B4-BE49-F238E27FC236}">
                <a16:creationId xmlns:a16="http://schemas.microsoft.com/office/drawing/2014/main" id="{FAF45224-51CA-4825-8F49-F3F9D811798D}"/>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zh-TW" altLang="en-US">
                <a:latin typeface="新細明體" panose="02020500000000000000" pitchFamily="18" charset="-120"/>
              </a:rPr>
              <a:t>對於每一個使用案例應該有一份相對應之使用案例說明文件。從使用案例描述所建議的事項，使用案例文件可以包含有下列項目：</a:t>
            </a:r>
            <a:endParaRPr lang="en-US" altLang="zh-TW">
              <a:latin typeface="新細明體" panose="02020500000000000000" pitchFamily="18" charset="-120"/>
            </a:endParaRPr>
          </a:p>
          <a:p>
            <a:pPr lvl="1">
              <a:lnSpc>
                <a:spcPct val="90000"/>
              </a:lnSpc>
            </a:pPr>
            <a:r>
              <a:rPr lang="zh-TW" altLang="en-US">
                <a:latin typeface="新細明體" panose="02020500000000000000" pitchFamily="18" charset="-120"/>
              </a:rPr>
              <a:t>使用案例名稱。</a:t>
            </a:r>
          </a:p>
          <a:p>
            <a:pPr lvl="1">
              <a:lnSpc>
                <a:spcPct val="90000"/>
              </a:lnSpc>
            </a:pPr>
            <a:r>
              <a:rPr lang="zh-TW" altLang="en-US">
                <a:latin typeface="新細明體" panose="02020500000000000000" pitchFamily="18" charset="-120"/>
              </a:rPr>
              <a:t>案例簡述。</a:t>
            </a:r>
          </a:p>
          <a:p>
            <a:pPr lvl="1">
              <a:lnSpc>
                <a:spcPct val="90000"/>
              </a:lnSpc>
            </a:pPr>
            <a:r>
              <a:rPr lang="zh-TW" altLang="en-US">
                <a:latin typeface="新細明體" panose="02020500000000000000" pitchFamily="18" charset="-120"/>
              </a:rPr>
              <a:t>參與角色。</a:t>
            </a:r>
          </a:p>
          <a:p>
            <a:pPr lvl="1">
              <a:lnSpc>
                <a:spcPct val="90000"/>
              </a:lnSpc>
            </a:pPr>
            <a:r>
              <a:rPr lang="zh-TW" altLang="en-US">
                <a:latin typeface="新細明體" panose="02020500000000000000" pitchFamily="18" charset="-120"/>
              </a:rPr>
              <a:t>前提。</a:t>
            </a:r>
          </a:p>
          <a:p>
            <a:pPr lvl="1">
              <a:lnSpc>
                <a:spcPct val="90000"/>
              </a:lnSpc>
            </a:pPr>
            <a:r>
              <a:rPr lang="zh-TW" altLang="en-US">
                <a:latin typeface="新細明體" panose="02020500000000000000" pitchFamily="18" charset="-120"/>
              </a:rPr>
              <a:t>成功條件。</a:t>
            </a:r>
            <a:endParaRPr lang="en-US" altLang="zh-TW">
              <a:latin typeface="新細明體" panose="02020500000000000000" pitchFamily="18" charset="-120"/>
            </a:endParaRPr>
          </a:p>
          <a:p>
            <a:pPr>
              <a:lnSpc>
                <a:spcPct val="90000"/>
              </a:lnSpc>
            </a:pPr>
            <a:r>
              <a:rPr lang="zh-TW" altLang="en-US"/>
              <a:t>參考所附文件範例</a:t>
            </a:r>
            <a:endParaRPr lang="zh-TW" altLang="en-US">
              <a:latin typeface="新細明體" panose="02020500000000000000" pitchFamily="18" charset="-120"/>
            </a:endParaRPr>
          </a:p>
        </p:txBody>
      </p:sp>
      <p:sp>
        <p:nvSpPr>
          <p:cNvPr id="26632" name="內容版面配置區 7">
            <a:extLst>
              <a:ext uri="{FF2B5EF4-FFF2-40B4-BE49-F238E27FC236}">
                <a16:creationId xmlns:a16="http://schemas.microsoft.com/office/drawing/2014/main" id="{ECAF978E-F420-4879-8544-37F85A8DCF1F}"/>
              </a:ext>
            </a:extLst>
          </p:cNvPr>
          <p:cNvSpPr txBox="1">
            <a:spLocks/>
          </p:cNvSpPr>
          <p:nvPr/>
        </p:nvSpPr>
        <p:spPr bwMode="auto">
          <a:xfrm>
            <a:off x="3643313" y="3206750"/>
            <a:ext cx="4857750"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lvl="1">
              <a:lnSpc>
                <a:spcPct val="90000"/>
              </a:lnSpc>
              <a:spcBef>
                <a:spcPct val="20000"/>
              </a:spcBef>
              <a:buFontTx/>
              <a:buBlip>
                <a:blip r:embed="rId7"/>
              </a:buBlip>
            </a:pPr>
            <a:r>
              <a:rPr kumimoji="0" lang="zh-TW" altLang="en-US" sz="2800">
                <a:solidFill>
                  <a:srgbClr val="0070C0"/>
                </a:solidFill>
                <a:latin typeface="新細明體" panose="02020500000000000000" pitchFamily="18" charset="-120"/>
                <a:ea typeface="標楷體" pitchFamily="65" charset="-120"/>
              </a:rPr>
              <a:t>主要路徑。</a:t>
            </a:r>
          </a:p>
          <a:p>
            <a:pPr lvl="1">
              <a:lnSpc>
                <a:spcPct val="90000"/>
              </a:lnSpc>
              <a:spcBef>
                <a:spcPct val="20000"/>
              </a:spcBef>
              <a:buFontTx/>
              <a:buBlip>
                <a:blip r:embed="rId7"/>
              </a:buBlip>
            </a:pPr>
            <a:r>
              <a:rPr kumimoji="0" lang="zh-TW" altLang="en-US" sz="2800">
                <a:solidFill>
                  <a:srgbClr val="0070C0"/>
                </a:solidFill>
                <a:latin typeface="新細明體" panose="02020500000000000000" pitchFamily="18" charset="-120"/>
                <a:ea typeface="標楷體" pitchFamily="65" charset="-120"/>
              </a:rPr>
              <a:t>其他或是例外路徑。</a:t>
            </a:r>
          </a:p>
          <a:p>
            <a:pPr lvl="1">
              <a:lnSpc>
                <a:spcPct val="90000"/>
              </a:lnSpc>
              <a:spcBef>
                <a:spcPct val="20000"/>
              </a:spcBef>
              <a:buFontTx/>
              <a:buBlip>
                <a:blip r:embed="rId7"/>
              </a:buBlip>
            </a:pPr>
            <a:r>
              <a:rPr kumimoji="0" lang="zh-TW" altLang="en-US" sz="2800">
                <a:solidFill>
                  <a:srgbClr val="0070C0"/>
                </a:solidFill>
                <a:latin typeface="新細明體" panose="02020500000000000000" pitchFamily="18" charset="-120"/>
                <a:ea typeface="標楷體" pitchFamily="65" charset="-120"/>
              </a:rPr>
              <a:t>詞彙表。</a:t>
            </a:r>
          </a:p>
          <a:p>
            <a:pPr lvl="1">
              <a:lnSpc>
                <a:spcPct val="90000"/>
              </a:lnSpc>
              <a:spcBef>
                <a:spcPct val="20000"/>
              </a:spcBef>
              <a:buFontTx/>
              <a:buBlip>
                <a:blip r:embed="rId7"/>
              </a:buBlip>
            </a:pPr>
            <a:r>
              <a:rPr kumimoji="0" lang="zh-TW" altLang="en-US" sz="2800">
                <a:solidFill>
                  <a:srgbClr val="0070C0"/>
                </a:solidFill>
                <a:latin typeface="新細明體" panose="02020500000000000000" pitchFamily="18" charset="-120"/>
                <a:ea typeface="標楷體" pitchFamily="65" charset="-120"/>
              </a:rPr>
              <a:t>其他相關資料。</a:t>
            </a:r>
            <a:endParaRPr kumimoji="0" lang="en-US" altLang="zh-TW" sz="2800">
              <a:solidFill>
                <a:srgbClr val="0070C0"/>
              </a:solidFill>
              <a:latin typeface="新細明體" panose="02020500000000000000" pitchFamily="18" charset="-120"/>
              <a:ea typeface="標楷體" pitchFamily="65" charset="-12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內容版面配置區 1">
            <a:extLst>
              <a:ext uri="{FF2B5EF4-FFF2-40B4-BE49-F238E27FC236}">
                <a16:creationId xmlns:a16="http://schemas.microsoft.com/office/drawing/2014/main" id="{49ED0C2A-6D69-4AC9-973A-92680E61125F}"/>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eaLnBrk="1" hangingPunct="1">
              <a:buFontTx/>
              <a:buNone/>
            </a:pPr>
            <a:r>
              <a:rPr lang="en-US" altLang="zh-TW" sz="7200">
                <a:cs typeface="Arial" panose="020B0604020202020204" pitchFamily="34" charset="0"/>
              </a:rPr>
              <a:t>Q&amp;A</a:t>
            </a:r>
            <a:r>
              <a:rPr lang="zh-TW" altLang="en-US" sz="7200">
                <a:cs typeface="Arial" panose="020B0604020202020204" pitchFamily="34" charset="0"/>
              </a:rPr>
              <a:t>討論時間</a:t>
            </a:r>
          </a:p>
        </p:txBody>
      </p:sp>
      <p:sp>
        <p:nvSpPr>
          <p:cNvPr id="27651" name="標題 2">
            <a:extLst>
              <a:ext uri="{FF2B5EF4-FFF2-40B4-BE49-F238E27FC236}">
                <a16:creationId xmlns:a16="http://schemas.microsoft.com/office/drawing/2014/main" id="{CFC2D70E-9571-4A06-BCF4-64DB6041D991}"/>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TW" altLang="en-US"/>
              <a:t>本章結束</a:t>
            </a:r>
          </a:p>
        </p:txBody>
      </p:sp>
      <p:pic>
        <p:nvPicPr>
          <p:cNvPr id="27652"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D8A9C165-F955-4BEA-9058-7106263CAF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4BDAB717-D99C-4DDD-98C8-4109106BE8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19" descr="C:\Users\axel\Desktop\Drmaster\pic\WebIcons1_by_KenSaunders\PNG_128x128\Home.png">
            <a:hlinkClick r:id="rId4" action="ppaction://hlinksldjump" tooltip="回大綱"/>
            <a:extLst>
              <a:ext uri="{FF2B5EF4-FFF2-40B4-BE49-F238E27FC236}">
                <a16:creationId xmlns:a16="http://schemas.microsoft.com/office/drawing/2014/main" id="{DF4BF6E2-40A3-4A4B-8351-ABC2357744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20" descr="C:\Users\axel\Desktop\Drmaster\pic\WebIcons1_by_KenSaunders\PNG_128x128\Info.png">
            <a:hlinkClick r:id="" action="ppaction://hlinkshowjump?jump=endshow"/>
            <a:extLst>
              <a:ext uri="{FF2B5EF4-FFF2-40B4-BE49-F238E27FC236}">
                <a16:creationId xmlns:a16="http://schemas.microsoft.com/office/drawing/2014/main" id="{DBD30739-ECCB-45F5-808F-CAB3EFC70F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內容版面配置區 8">
            <a:extLst>
              <a:ext uri="{FF2B5EF4-FFF2-40B4-BE49-F238E27FC236}">
                <a16:creationId xmlns:a16="http://schemas.microsoft.com/office/drawing/2014/main" id="{EF67DC0C-CB4B-4CEF-9FB4-F1EEAF724E83}"/>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TW" altLang="en-US"/>
          </a:p>
        </p:txBody>
      </p:sp>
      <p:sp>
        <p:nvSpPr>
          <p:cNvPr id="9219" name="標題 2">
            <a:extLst>
              <a:ext uri="{FF2B5EF4-FFF2-40B4-BE49-F238E27FC236}">
                <a16:creationId xmlns:a16="http://schemas.microsoft.com/office/drawing/2014/main" id="{6A2930FE-8BA6-46B6-BA1F-B8E08F1D1C2B}"/>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t>章首示意圖</a:t>
            </a:r>
          </a:p>
        </p:txBody>
      </p:sp>
      <p:pic>
        <p:nvPicPr>
          <p:cNvPr id="9220"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731CCA66-080E-4757-B59C-4BF2D3F28C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7EDC984E-45E5-4D31-B81B-53C44EA841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19" descr="C:\Users\axel\Desktop\Drmaster\pic\WebIcons1_by_KenSaunders\PNG_128x128\Home.png">
            <a:hlinkClick r:id="rId4" action="ppaction://hlinksldjump" tooltip="回大綱"/>
            <a:extLst>
              <a:ext uri="{FF2B5EF4-FFF2-40B4-BE49-F238E27FC236}">
                <a16:creationId xmlns:a16="http://schemas.microsoft.com/office/drawing/2014/main" id="{11A04BBA-38D9-4409-B662-F555AE605D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20" descr="C:\Users\axel\Desktop\Drmaster\pic\WebIcons1_by_KenSaunders\PNG_128x128\Info.png">
            <a:hlinkClick r:id="" action="ppaction://hlinkshowjump?jump=endshow"/>
            <a:extLst>
              <a:ext uri="{FF2B5EF4-FFF2-40B4-BE49-F238E27FC236}">
                <a16:creationId xmlns:a16="http://schemas.microsoft.com/office/drawing/2014/main" id="{F761D1D8-8E8C-46BD-B87B-1D2612D9A4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圖片 7" descr="CH06.jpg">
            <a:extLst>
              <a:ext uri="{FF2B5EF4-FFF2-40B4-BE49-F238E27FC236}">
                <a16:creationId xmlns:a16="http://schemas.microsoft.com/office/drawing/2014/main" id="{AA93CE88-6104-437D-9D8E-EE91563C7CFE}"/>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027238" y="1166813"/>
            <a:ext cx="5045075" cy="558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標題 2">
            <a:extLst>
              <a:ext uri="{FF2B5EF4-FFF2-40B4-BE49-F238E27FC236}">
                <a16:creationId xmlns:a16="http://schemas.microsoft.com/office/drawing/2014/main" id="{86A73A22-BB46-4456-9252-BF6D8DB9EC14}"/>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t>前言</a:t>
            </a:r>
          </a:p>
        </p:txBody>
      </p:sp>
      <p:pic>
        <p:nvPicPr>
          <p:cNvPr id="10243"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FFA578EE-AE8B-458B-864C-BCEC0799BB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6F6E7433-01FA-4EA0-A250-3D504DE7FE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19" descr="C:\Users\axel\Desktop\Drmaster\pic\WebIcons1_by_KenSaunders\PNG_128x128\Home.png">
            <a:hlinkClick r:id="rId4" action="ppaction://hlinksldjump" tooltip="回大綱"/>
            <a:extLst>
              <a:ext uri="{FF2B5EF4-FFF2-40B4-BE49-F238E27FC236}">
                <a16:creationId xmlns:a16="http://schemas.microsoft.com/office/drawing/2014/main" id="{14801E6D-FFBD-40AF-9F55-6DAFD88564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20" descr="C:\Users\axel\Desktop\Drmaster\pic\WebIcons1_by_KenSaunders\PNG_128x128\Info.png">
            <a:hlinkClick r:id="" action="ppaction://hlinkshowjump?jump=endshow"/>
            <a:extLst>
              <a:ext uri="{FF2B5EF4-FFF2-40B4-BE49-F238E27FC236}">
                <a16:creationId xmlns:a16="http://schemas.microsoft.com/office/drawing/2014/main" id="{7C187B58-C7F2-40EA-95B1-A749F60756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內容版面配置區 7">
            <a:extLst>
              <a:ext uri="{FF2B5EF4-FFF2-40B4-BE49-F238E27FC236}">
                <a16:creationId xmlns:a16="http://schemas.microsoft.com/office/drawing/2014/main" id="{0E50F480-CF73-4271-B959-1723BDB54A87}"/>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latin typeface="Times New Roman" panose="02020603050405020304" pitchFamily="18" charset="0"/>
              </a:rPr>
              <a:t>從上一章，我們知道使用案例圖的繪製其實很簡單。它只牽涉到幾個非常基本的</a:t>
            </a:r>
            <a:r>
              <a:rPr lang="en-US" altLang="zh-TW">
                <a:latin typeface="Times New Roman" panose="02020603050405020304" pitchFamily="18" charset="0"/>
                <a:ea typeface="Arial Unicode MS" panose="020B0604020202020204" pitchFamily="34" charset="-128"/>
                <a:cs typeface="Arial Unicode MS" panose="020B0604020202020204" pitchFamily="34" charset="-128"/>
              </a:rPr>
              <a:t>UML</a:t>
            </a:r>
            <a:r>
              <a:rPr lang="zh-TW" altLang="en-US">
                <a:latin typeface="Times New Roman" panose="02020603050405020304" pitchFamily="18" charset="0"/>
              </a:rPr>
              <a:t>圖形，直覺上好像是畫幾個人型圖案、幾個橢圓，然後用直線把它們連一連，使用案例就完成了。當然，對於系統的高階動態描述絕不是繪製完使用案例圖就結束了。</a:t>
            </a:r>
            <a:r>
              <a:rPr lang="en-US" altLang="zh-TW">
                <a:latin typeface="Times New Roman" panose="02020603050405020304" pitchFamily="18" charset="0"/>
              </a:rPr>
              <a:t> </a:t>
            </a:r>
            <a:endParaRPr lang="zh-TW" altLang="en-US">
              <a:latin typeface="Times New Roman" panose="02020603050405020304" pitchFamily="18" charset="0"/>
            </a:endParaRPr>
          </a:p>
          <a:p>
            <a:endParaRPr lang="zh-TW" altLang="en-US">
              <a:solidFill>
                <a:srgbClr val="0066CC"/>
              </a:solidFill>
              <a:latin typeface="Times New Roman" panose="02020603050405020304" pitchFamily="18" charset="0"/>
            </a:endParaRPr>
          </a:p>
          <a:p>
            <a:endParaRPr lang="zh-TW"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2">
            <a:extLst>
              <a:ext uri="{FF2B5EF4-FFF2-40B4-BE49-F238E27FC236}">
                <a16:creationId xmlns:a16="http://schemas.microsoft.com/office/drawing/2014/main" id="{3F53719F-835A-478F-A495-6C5F45C2B95B}"/>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6-1 </a:t>
            </a:r>
            <a:r>
              <a:rPr lang="zh-TW" altLang="en-US">
                <a:latin typeface="Times New Roman" panose="02020603050405020304" pitchFamily="18" charset="0"/>
              </a:rPr>
              <a:t>使用案例描述</a:t>
            </a:r>
            <a:endParaRPr lang="zh-TW" altLang="en-US"/>
          </a:p>
        </p:txBody>
      </p:sp>
      <p:pic>
        <p:nvPicPr>
          <p:cNvPr id="11267"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B017DF9F-CA39-4403-8637-A2123BBF7A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61BAA2BF-DFE4-4595-9BB0-B74ABFB0B7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19" descr="C:\Users\axel\Desktop\Drmaster\pic\WebIcons1_by_KenSaunders\PNG_128x128\Home.png">
            <a:hlinkClick r:id="rId4" action="ppaction://hlinksldjump" tooltip="回大綱"/>
            <a:extLst>
              <a:ext uri="{FF2B5EF4-FFF2-40B4-BE49-F238E27FC236}">
                <a16:creationId xmlns:a16="http://schemas.microsoft.com/office/drawing/2014/main" id="{30E94451-1439-4858-91A8-C84A5AD971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20" descr="C:\Users\axel\Desktop\Drmaster\pic\WebIcons1_by_KenSaunders\PNG_128x128\Info.png">
            <a:hlinkClick r:id="" action="ppaction://hlinkshowjump?jump=endshow"/>
            <a:extLst>
              <a:ext uri="{FF2B5EF4-FFF2-40B4-BE49-F238E27FC236}">
                <a16:creationId xmlns:a16="http://schemas.microsoft.com/office/drawing/2014/main" id="{0B2DBEDF-45CF-4196-8141-C147051F73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內容版面配置區 7">
            <a:extLst>
              <a:ext uri="{FF2B5EF4-FFF2-40B4-BE49-F238E27FC236}">
                <a16:creationId xmlns:a16="http://schemas.microsoft.com/office/drawing/2014/main" id="{32B4FA61-D24E-4E7D-9286-9EB24D47CCD9}"/>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zh-TW" altLang="en-US"/>
              <a:t>使用案例只是一個開端</a:t>
            </a:r>
            <a:endParaRPr lang="en-US" altLang="zh-TW">
              <a:solidFill>
                <a:srgbClr val="000000"/>
              </a:solidFill>
              <a:latin typeface="Times New Roman" panose="02020603050405020304" pitchFamily="18" charset="0"/>
            </a:endParaRPr>
          </a:p>
          <a:p>
            <a:pPr lvl="1">
              <a:lnSpc>
                <a:spcPct val="90000"/>
              </a:lnSpc>
            </a:pPr>
            <a:r>
              <a:rPr lang="zh-TW" altLang="en-US">
                <a:solidFill>
                  <a:srgbClr val="0066CC"/>
                </a:solidFill>
                <a:latin typeface="Times New Roman" panose="02020603050405020304" pitchFamily="18" charset="0"/>
              </a:rPr>
              <a:t>系統開發的過程中，使用案例圖只是一個開端。使用案例圖將會驅動整個系統開發的過程。而這也是</a:t>
            </a:r>
            <a:r>
              <a:rPr lang="en-US" altLang="zh-TW">
                <a:solidFill>
                  <a:srgbClr val="0066CC"/>
                </a:solidFill>
                <a:latin typeface="Times New Roman" panose="02020603050405020304" pitchFamily="18" charset="0"/>
                <a:ea typeface="Arial Unicode MS" panose="020B0604020202020204" pitchFamily="34" charset="-128"/>
                <a:cs typeface="Arial Unicode MS" panose="020B0604020202020204" pitchFamily="34" charset="-128"/>
              </a:rPr>
              <a:t>RUP</a:t>
            </a:r>
            <a:r>
              <a:rPr lang="zh-TW" altLang="en-US">
                <a:solidFill>
                  <a:srgbClr val="0066CC"/>
                </a:solidFill>
                <a:latin typeface="Times New Roman" panose="02020603050405020304" pitchFamily="18" charset="0"/>
              </a:rPr>
              <a:t>所強調的精神之一。</a:t>
            </a:r>
            <a:r>
              <a:rPr lang="zh-TW" altLang="en-US">
                <a:solidFill>
                  <a:srgbClr val="0066CC"/>
                </a:solidFill>
                <a:latin typeface="Times New Roman" panose="02020603050405020304" pitchFamily="18" charset="0"/>
                <a:ea typeface="Arial Unicode MS" panose="020B0604020202020204" pitchFamily="34" charset="-128"/>
                <a:cs typeface="Arial Unicode MS" panose="020B0604020202020204" pitchFamily="34" charset="-128"/>
              </a:rPr>
              <a:t>(</a:t>
            </a:r>
            <a:r>
              <a:rPr lang="zh-TW" altLang="en-US">
                <a:solidFill>
                  <a:srgbClr val="0066CC"/>
                </a:solidFill>
                <a:latin typeface="Times New Roman" panose="02020603050405020304" pitchFamily="18" charset="0"/>
              </a:rPr>
              <a:t>請參閱第一章</a:t>
            </a:r>
            <a:r>
              <a:rPr lang="zh-TW" altLang="en-US">
                <a:solidFill>
                  <a:srgbClr val="0066CC"/>
                </a:solidFill>
                <a:latin typeface="Times New Roman" panose="02020603050405020304" pitchFamily="18" charset="0"/>
                <a:ea typeface="Arial Unicode MS" panose="020B0604020202020204" pitchFamily="34" charset="-128"/>
                <a:cs typeface="Arial Unicode MS" panose="020B0604020202020204" pitchFamily="34" charset="-128"/>
              </a:rPr>
              <a:t>)</a:t>
            </a:r>
            <a:r>
              <a:rPr lang="zh-TW" altLang="en-US">
                <a:solidFill>
                  <a:srgbClr val="0066CC"/>
                </a:solidFill>
                <a:latin typeface="Times New Roman" panose="02020603050405020304" pitchFamily="18" charset="0"/>
              </a:rPr>
              <a:t>。</a:t>
            </a:r>
            <a:br>
              <a:rPr lang="zh-TW" altLang="en-US">
                <a:solidFill>
                  <a:srgbClr val="0066CC"/>
                </a:solidFill>
                <a:latin typeface="Times New Roman" panose="02020603050405020304" pitchFamily="18" charset="0"/>
                <a:ea typeface="Arial Unicode MS" panose="020B0604020202020204" pitchFamily="34" charset="-128"/>
                <a:cs typeface="Arial Unicode MS" panose="020B0604020202020204" pitchFamily="34" charset="-128"/>
              </a:rPr>
            </a:br>
            <a:r>
              <a:rPr lang="zh-TW" altLang="en-US">
                <a:solidFill>
                  <a:srgbClr val="0066CC"/>
                </a:solidFill>
                <a:latin typeface="Times New Roman" panose="02020603050405020304" pitchFamily="18" charset="0"/>
                <a:ea typeface="Arial Unicode MS" panose="020B0604020202020204" pitchFamily="34" charset="-128"/>
                <a:cs typeface="Arial Unicode MS" panose="020B0604020202020204" pitchFamily="34" charset="-128"/>
              </a:rPr>
              <a:t> </a:t>
            </a:r>
            <a:br>
              <a:rPr lang="zh-TW" altLang="en-US">
                <a:solidFill>
                  <a:srgbClr val="0066CC"/>
                </a:solidFill>
                <a:latin typeface="Times New Roman" panose="02020603050405020304" pitchFamily="18" charset="0"/>
                <a:ea typeface="Arial Unicode MS" panose="020B0604020202020204" pitchFamily="34" charset="-128"/>
                <a:cs typeface="Arial Unicode MS" panose="020B0604020202020204" pitchFamily="34" charset="-128"/>
              </a:rPr>
            </a:br>
            <a:r>
              <a:rPr lang="zh-TW" altLang="en-US">
                <a:solidFill>
                  <a:srgbClr val="0066CC"/>
                </a:solidFill>
                <a:latin typeface="Times New Roman" panose="02020603050405020304" pitchFamily="18" charset="0"/>
              </a:rPr>
              <a:t>那麼，接下來的工作是什麼？</a:t>
            </a:r>
            <a:br>
              <a:rPr lang="zh-TW" altLang="en-US">
                <a:solidFill>
                  <a:srgbClr val="0066CC"/>
                </a:solidFill>
                <a:latin typeface="Times New Roman" panose="02020603050405020304" pitchFamily="18" charset="0"/>
                <a:ea typeface="Arial Unicode MS" panose="020B0604020202020204" pitchFamily="34" charset="-128"/>
                <a:cs typeface="Arial Unicode MS" panose="020B0604020202020204" pitchFamily="34" charset="-128"/>
              </a:rPr>
            </a:br>
            <a:r>
              <a:rPr lang="zh-TW" altLang="en-US">
                <a:solidFill>
                  <a:srgbClr val="0066CC"/>
                </a:solidFill>
                <a:latin typeface="Times New Roman" panose="02020603050405020304" pitchFamily="18" charset="0"/>
                <a:ea typeface="Arial Unicode MS" panose="020B0604020202020204" pitchFamily="34" charset="-128"/>
                <a:cs typeface="Arial Unicode MS" panose="020B0604020202020204" pitchFamily="34" charset="-128"/>
              </a:rPr>
              <a:t> </a:t>
            </a:r>
            <a:br>
              <a:rPr lang="zh-TW" altLang="en-US">
                <a:solidFill>
                  <a:srgbClr val="0066CC"/>
                </a:solidFill>
                <a:latin typeface="Times New Roman" panose="02020603050405020304" pitchFamily="18" charset="0"/>
                <a:ea typeface="Arial Unicode MS" panose="020B0604020202020204" pitchFamily="34" charset="-128"/>
                <a:cs typeface="Arial Unicode MS" panose="020B0604020202020204" pitchFamily="34" charset="-128"/>
              </a:rPr>
            </a:br>
            <a:r>
              <a:rPr lang="zh-TW" altLang="en-US">
                <a:solidFill>
                  <a:srgbClr val="0066CC"/>
                </a:solidFill>
                <a:latin typeface="Times New Roman" panose="02020603050405020304" pitchFamily="18" charset="0"/>
              </a:rPr>
              <a:t>我們接下來要看的是使用案例描述以及情節(</a:t>
            </a:r>
            <a:r>
              <a:rPr lang="en-US" altLang="zh-TW">
                <a:solidFill>
                  <a:srgbClr val="0066CC"/>
                </a:solidFill>
                <a:latin typeface="Times New Roman" panose="02020603050405020304" pitchFamily="18" charset="0"/>
              </a:rPr>
              <a:t>scenario)。</a:t>
            </a:r>
            <a:endParaRPr lang="zh-TW" altLang="en-US">
              <a:solidFill>
                <a:srgbClr val="0066CC"/>
              </a:solidFill>
              <a:latin typeface="Times New Roman" panose="02020603050405020304" pitchFamily="18" charset="0"/>
            </a:endParaRPr>
          </a:p>
          <a:p>
            <a:endParaRPr lang="zh-TW" altLang="en-US">
              <a:solidFill>
                <a:srgbClr val="0066CC"/>
              </a:solidFill>
              <a:latin typeface="Times New Roman" panose="02020603050405020304" pitchFamily="18" charset="0"/>
            </a:endParaRPr>
          </a:p>
          <a:p>
            <a:endParaRPr lang="zh-TW"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2">
            <a:extLst>
              <a:ext uri="{FF2B5EF4-FFF2-40B4-BE49-F238E27FC236}">
                <a16:creationId xmlns:a16="http://schemas.microsoft.com/office/drawing/2014/main" id="{9CFE0CEB-7861-498B-A20C-D1FFA5BEC6F3}"/>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6-1 </a:t>
            </a:r>
            <a:r>
              <a:rPr lang="zh-TW" altLang="en-US">
                <a:latin typeface="Times New Roman" panose="02020603050405020304" pitchFamily="18" charset="0"/>
              </a:rPr>
              <a:t>使用案例描述</a:t>
            </a:r>
            <a:endParaRPr lang="zh-TW" altLang="en-US"/>
          </a:p>
        </p:txBody>
      </p:sp>
      <p:pic>
        <p:nvPicPr>
          <p:cNvPr id="12291"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A2C92EA6-60F5-47E7-9059-912952235E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AE491CEE-514D-4C1A-AD09-D34F10A6A6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19" descr="C:\Users\axel\Desktop\Drmaster\pic\WebIcons1_by_KenSaunders\PNG_128x128\Home.png">
            <a:hlinkClick r:id="rId4" action="ppaction://hlinksldjump" tooltip="回大綱"/>
            <a:extLst>
              <a:ext uri="{FF2B5EF4-FFF2-40B4-BE49-F238E27FC236}">
                <a16:creationId xmlns:a16="http://schemas.microsoft.com/office/drawing/2014/main" id="{F7CE7181-F22B-447E-8628-08772D01AF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20" descr="C:\Users\axel\Desktop\Drmaster\pic\WebIcons1_by_KenSaunders\PNG_128x128\Info.png">
            <a:hlinkClick r:id="" action="ppaction://hlinkshowjump?jump=endshow"/>
            <a:extLst>
              <a:ext uri="{FF2B5EF4-FFF2-40B4-BE49-F238E27FC236}">
                <a16:creationId xmlns:a16="http://schemas.microsoft.com/office/drawing/2014/main" id="{1F279E7A-2631-4FBF-9768-FF2604DAFC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內容版面配置區 7">
            <a:extLst>
              <a:ext uri="{FF2B5EF4-FFF2-40B4-BE49-F238E27FC236}">
                <a16:creationId xmlns:a16="http://schemas.microsoft.com/office/drawing/2014/main" id="{F585FE9C-107D-4432-9267-3DA7F2A011A4}"/>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zh-TW" altLang="en-US">
                <a:latin typeface="Times New Roman" panose="02020603050405020304" pitchFamily="18" charset="0"/>
              </a:rPr>
              <a:t>何謂使用案例描述</a:t>
            </a:r>
            <a:r>
              <a:rPr lang="zh-TW" altLang="en-US"/>
              <a:t>？</a:t>
            </a:r>
            <a:endParaRPr lang="en-US" altLang="zh-TW">
              <a:solidFill>
                <a:srgbClr val="000000"/>
              </a:solidFill>
              <a:latin typeface="Times New Roman" panose="02020603050405020304" pitchFamily="18" charset="0"/>
            </a:endParaRPr>
          </a:p>
          <a:p>
            <a:pPr lvl="1">
              <a:lnSpc>
                <a:spcPct val="90000"/>
              </a:lnSpc>
            </a:pPr>
            <a:r>
              <a:rPr lang="zh-TW" altLang="en-US">
                <a:latin typeface="Times New Roman" panose="02020603050405020304" pitchFamily="18" charset="0"/>
              </a:rPr>
              <a:t>讓我們再回到使用案例的定義。在</a:t>
            </a:r>
            <a:r>
              <a:rPr lang="en-US" altLang="zh-TW">
                <a:latin typeface="Times New Roman" panose="02020603050405020304" pitchFamily="18" charset="0"/>
                <a:ea typeface="Arial Unicode MS" panose="020B0604020202020204" pitchFamily="34" charset="-128"/>
                <a:cs typeface="Arial Unicode MS" panose="020B0604020202020204" pitchFamily="34" charset="-128"/>
              </a:rPr>
              <a:t>Booch</a:t>
            </a:r>
            <a:r>
              <a:rPr lang="zh-TW" altLang="en-US">
                <a:latin typeface="Times New Roman" panose="02020603050405020304" pitchFamily="18" charset="0"/>
              </a:rPr>
              <a:t>等所著的</a:t>
            </a:r>
            <a:r>
              <a:rPr lang="en-US" altLang="zh-TW">
                <a:latin typeface="Times New Roman" panose="02020603050405020304" pitchFamily="18" charset="0"/>
                <a:ea typeface="Arial Unicode MS" panose="020B0604020202020204" pitchFamily="34" charset="-128"/>
                <a:cs typeface="Arial Unicode MS" panose="020B0604020202020204" pitchFamily="34" charset="-128"/>
              </a:rPr>
              <a:t>UML</a:t>
            </a:r>
            <a:r>
              <a:rPr lang="zh-TW" altLang="en-US">
                <a:latin typeface="Times New Roman" panose="02020603050405020304" pitchFamily="18" charset="0"/>
              </a:rPr>
              <a:t>使用手冊這本書中，他們給出了下面的使用案例定義：</a:t>
            </a:r>
            <a:r>
              <a:rPr lang="zh-TW" altLang="en-US">
                <a:latin typeface="Times New Roman" panose="02020603050405020304" pitchFamily="18" charset="0"/>
                <a:ea typeface="Arial Unicode MS" panose="020B0604020202020204" pitchFamily="34" charset="-128"/>
                <a:cs typeface="Arial Unicode MS" panose="020B0604020202020204" pitchFamily="34" charset="-128"/>
              </a:rPr>
              <a:t> </a:t>
            </a:r>
          </a:p>
          <a:p>
            <a:pPr lvl="1">
              <a:lnSpc>
                <a:spcPct val="90000"/>
              </a:lnSpc>
              <a:buFont typeface="Wingdings" panose="05000000000000000000" pitchFamily="2" charset="2"/>
              <a:buNone/>
            </a:pPr>
            <a:r>
              <a:rPr lang="zh-TW" altLang="en-US">
                <a:latin typeface="Times New Roman" panose="02020603050405020304" pitchFamily="18" charset="0"/>
                <a:ea typeface="Arial Unicode MS" panose="020B0604020202020204" pitchFamily="34" charset="-128"/>
                <a:cs typeface="Arial Unicode MS" panose="020B0604020202020204" pitchFamily="34" charset="-128"/>
              </a:rPr>
              <a:t>   </a:t>
            </a:r>
            <a:r>
              <a:rPr lang="zh-TW" altLang="en-US">
                <a:solidFill>
                  <a:srgbClr val="FF0000"/>
                </a:solidFill>
                <a:latin typeface="Times New Roman" panose="02020603050405020304" pitchFamily="18" charset="0"/>
                <a:ea typeface="Arial Unicode MS" panose="020B0604020202020204" pitchFamily="34" charset="-128"/>
                <a:cs typeface="Arial Unicode MS" panose="020B0604020202020204" pitchFamily="34" charset="-128"/>
              </a:rPr>
              <a:t>"…</a:t>
            </a:r>
            <a:r>
              <a:rPr lang="en-US" altLang="zh-TW">
                <a:solidFill>
                  <a:srgbClr val="FF0000"/>
                </a:solidFill>
                <a:latin typeface="Times New Roman" panose="02020603050405020304" pitchFamily="18" charset="0"/>
                <a:ea typeface="Arial Unicode MS" panose="020B0604020202020204" pitchFamily="34" charset="-128"/>
                <a:cs typeface="Arial Unicode MS" panose="020B0604020202020204" pitchFamily="34" charset="-128"/>
              </a:rPr>
              <a:t>a description of set of sequences of actions, including variants, that a system performs that yield an observable result of value to an actor.”</a:t>
            </a:r>
            <a:r>
              <a:rPr lang="en-US" altLang="zh-TW">
                <a:latin typeface="Times New Roman" panose="02020603050405020304" pitchFamily="18" charset="0"/>
                <a:ea typeface="Arial Unicode MS" panose="020B0604020202020204" pitchFamily="34" charset="-128"/>
                <a:cs typeface="Arial Unicode MS" panose="020B0604020202020204" pitchFamily="34" charset="-128"/>
              </a:rPr>
              <a:t> </a:t>
            </a:r>
          </a:p>
          <a:p>
            <a:pPr lvl="1">
              <a:lnSpc>
                <a:spcPct val="90000"/>
              </a:lnSpc>
            </a:pPr>
            <a:r>
              <a:rPr lang="zh-TW" altLang="en-US">
                <a:latin typeface="Times New Roman" panose="02020603050405020304" pitchFamily="18" charset="0"/>
              </a:rPr>
              <a:t>翻譯成中文，它的意思是： ”一個系統執行並且產生可觀察且對使用者有價值的結果之一序列動作的描述”。</a:t>
            </a:r>
            <a:r>
              <a:rPr lang="zh-TW" altLang="en-US"/>
              <a:t> </a:t>
            </a:r>
          </a:p>
          <a:p>
            <a:endParaRPr lang="zh-TW" altLang="en-US">
              <a:solidFill>
                <a:srgbClr val="0066CC"/>
              </a:solidFill>
              <a:latin typeface="Times New Roman" panose="02020603050405020304" pitchFamily="18" charset="0"/>
            </a:endParaRPr>
          </a:p>
          <a:p>
            <a:endParaRPr lang="zh-TW"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標題 2">
            <a:extLst>
              <a:ext uri="{FF2B5EF4-FFF2-40B4-BE49-F238E27FC236}">
                <a16:creationId xmlns:a16="http://schemas.microsoft.com/office/drawing/2014/main" id="{F50B4A9A-BD57-4A5C-8FC8-291FBC7A69AD}"/>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6-1 </a:t>
            </a:r>
            <a:r>
              <a:rPr lang="zh-TW" altLang="en-US">
                <a:latin typeface="Times New Roman" panose="02020603050405020304" pitchFamily="18" charset="0"/>
              </a:rPr>
              <a:t>使用案例描述</a:t>
            </a:r>
            <a:endParaRPr lang="zh-TW" altLang="en-US"/>
          </a:p>
        </p:txBody>
      </p:sp>
      <p:pic>
        <p:nvPicPr>
          <p:cNvPr id="13315"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C8AB22CA-B154-4C85-B425-A45208A62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58CFFF11-31E8-4A23-A345-12A33ABCD2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19" descr="C:\Users\axel\Desktop\Drmaster\pic\WebIcons1_by_KenSaunders\PNG_128x128\Home.png">
            <a:hlinkClick r:id="rId4" action="ppaction://hlinksldjump" tooltip="回大綱"/>
            <a:extLst>
              <a:ext uri="{FF2B5EF4-FFF2-40B4-BE49-F238E27FC236}">
                <a16:creationId xmlns:a16="http://schemas.microsoft.com/office/drawing/2014/main" id="{97960CEB-3860-435B-BAE6-80CBBC3590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20" descr="C:\Users\axel\Desktop\Drmaster\pic\WebIcons1_by_KenSaunders\PNG_128x128\Info.png">
            <a:hlinkClick r:id="" action="ppaction://hlinkshowjump?jump=endshow"/>
            <a:extLst>
              <a:ext uri="{FF2B5EF4-FFF2-40B4-BE49-F238E27FC236}">
                <a16:creationId xmlns:a16="http://schemas.microsoft.com/office/drawing/2014/main" id="{D7D88F08-BFB4-4A3B-A61E-272814FB7A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內容版面配置區 7">
            <a:extLst>
              <a:ext uri="{FF2B5EF4-FFF2-40B4-BE49-F238E27FC236}">
                <a16:creationId xmlns:a16="http://schemas.microsoft.com/office/drawing/2014/main" id="{662E8230-F579-47AF-8100-9643B224C202}"/>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zh-TW" altLang="en-US">
                <a:latin typeface="Times New Roman" panose="02020603050405020304" pitchFamily="18" charset="0"/>
              </a:rPr>
              <a:t>使用案例是動作的描述</a:t>
            </a:r>
            <a:endParaRPr lang="en-US" altLang="zh-TW">
              <a:solidFill>
                <a:srgbClr val="000000"/>
              </a:solidFill>
              <a:latin typeface="Times New Roman" panose="02020603050405020304" pitchFamily="18" charset="0"/>
            </a:endParaRPr>
          </a:p>
          <a:p>
            <a:pPr lvl="1">
              <a:lnSpc>
                <a:spcPct val="90000"/>
              </a:lnSpc>
            </a:pPr>
            <a:r>
              <a:rPr lang="zh-TW" altLang="en-US">
                <a:solidFill>
                  <a:srgbClr val="0066CC"/>
                </a:solidFill>
                <a:latin typeface="Times New Roman" panose="02020603050405020304" pitchFamily="18" charset="0"/>
              </a:rPr>
              <a:t>所以，使用案例是動作的描述，並且，很重要，它還是一序列動作的描述。使用案例描述系統行為的執行步驟，並且包含過程中的可能發生狀況。使用案例的執行應該產生對於使用者有價值的結果。</a:t>
            </a:r>
            <a:endParaRPr lang="en-US" altLang="zh-TW">
              <a:solidFill>
                <a:srgbClr val="0066CC"/>
              </a:solidFill>
              <a:latin typeface="Times New Roman" panose="02020603050405020304" pitchFamily="18" charset="0"/>
            </a:endParaRPr>
          </a:p>
          <a:p>
            <a:pPr lvl="1">
              <a:lnSpc>
                <a:spcPct val="90000"/>
              </a:lnSpc>
            </a:pPr>
            <a:r>
              <a:rPr lang="zh-TW" altLang="en-US">
                <a:solidFill>
                  <a:srgbClr val="0066CC"/>
                </a:solidFill>
                <a:latin typeface="Times New Roman" panose="02020603050405020304" pitchFamily="18" charset="0"/>
                <a:ea typeface="Arial Unicode MS" panose="020B0604020202020204" pitchFamily="34" charset="-128"/>
                <a:cs typeface="Arial Unicode MS" panose="020B0604020202020204" pitchFamily="34" charset="-128"/>
              </a:rPr>
              <a:t> </a:t>
            </a:r>
            <a:r>
              <a:rPr lang="zh-TW" altLang="en-US">
                <a:solidFill>
                  <a:srgbClr val="0066CC"/>
                </a:solidFill>
                <a:latin typeface="Times New Roman" panose="02020603050405020304" pitchFamily="18" charset="0"/>
              </a:rPr>
              <a:t>使用案</a:t>
            </a:r>
            <a:r>
              <a:rPr lang="zh-TW" altLang="en-US">
                <a:latin typeface="Times New Roman" panose="02020603050405020304" pitchFamily="18" charset="0"/>
              </a:rPr>
              <a:t>例不是只有一個橢圓形就沒了！基本上，它只表示了故事的開端。</a:t>
            </a:r>
            <a:endParaRPr lang="zh-TW" altLang="en-US">
              <a:solidFill>
                <a:srgbClr val="0066CC"/>
              </a:solidFill>
              <a:latin typeface="Times New Roman" panose="02020603050405020304" pitchFamily="18" charset="0"/>
            </a:endParaRPr>
          </a:p>
          <a:p>
            <a:endParaRPr lang="zh-TW"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標題 2">
            <a:extLst>
              <a:ext uri="{FF2B5EF4-FFF2-40B4-BE49-F238E27FC236}">
                <a16:creationId xmlns:a16="http://schemas.microsoft.com/office/drawing/2014/main" id="{046CA52B-13FD-4D99-899A-1599B5EA30C1}"/>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6-1 </a:t>
            </a:r>
            <a:r>
              <a:rPr lang="zh-TW" altLang="en-US">
                <a:latin typeface="Times New Roman" panose="02020603050405020304" pitchFamily="18" charset="0"/>
              </a:rPr>
              <a:t>使用案例描述</a:t>
            </a:r>
            <a:endParaRPr lang="zh-TW" altLang="en-US"/>
          </a:p>
        </p:txBody>
      </p:sp>
      <p:pic>
        <p:nvPicPr>
          <p:cNvPr id="14339"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2EC92593-EE4E-433E-93B7-67DB656755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F4BAD504-73A8-4C41-B320-A9B9BF8BD2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19" descr="C:\Users\axel\Desktop\Drmaster\pic\WebIcons1_by_KenSaunders\PNG_128x128\Home.png">
            <a:hlinkClick r:id="rId4" action="ppaction://hlinksldjump" tooltip="回大綱"/>
            <a:extLst>
              <a:ext uri="{FF2B5EF4-FFF2-40B4-BE49-F238E27FC236}">
                <a16:creationId xmlns:a16="http://schemas.microsoft.com/office/drawing/2014/main" id="{8E69196E-8218-4E9E-8B55-6B8C528A30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20" descr="C:\Users\axel\Desktop\Drmaster\pic\WebIcons1_by_KenSaunders\PNG_128x128\Info.png">
            <a:hlinkClick r:id="" action="ppaction://hlinkshowjump?jump=endshow"/>
            <a:extLst>
              <a:ext uri="{FF2B5EF4-FFF2-40B4-BE49-F238E27FC236}">
                <a16:creationId xmlns:a16="http://schemas.microsoft.com/office/drawing/2014/main" id="{B93540E7-4AB7-421B-A1C2-B7A0A21C55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內容版面配置區 7">
            <a:extLst>
              <a:ext uri="{FF2B5EF4-FFF2-40B4-BE49-F238E27FC236}">
                <a16:creationId xmlns:a16="http://schemas.microsoft.com/office/drawing/2014/main" id="{1BC38D59-ED0A-4953-A85E-3916C7D4E31C}"/>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zh-TW" altLang="en-US"/>
              <a:t>系統行為的描述</a:t>
            </a:r>
            <a:endParaRPr lang="en-US" altLang="zh-TW">
              <a:solidFill>
                <a:srgbClr val="000000"/>
              </a:solidFill>
              <a:latin typeface="Times New Roman" panose="02020603050405020304" pitchFamily="18" charset="0"/>
            </a:endParaRPr>
          </a:p>
          <a:p>
            <a:pPr lvl="1"/>
            <a:r>
              <a:rPr lang="zh-TW" altLang="en-US">
                <a:solidFill>
                  <a:srgbClr val="0066CC"/>
                </a:solidFill>
                <a:latin typeface="Times New Roman" panose="02020603050405020304" pitchFamily="18" charset="0"/>
              </a:rPr>
              <a:t>對於系統行為的描述可以用一般敘述性的文字來表達。</a:t>
            </a:r>
          </a:p>
          <a:p>
            <a:pPr lvl="1"/>
            <a:r>
              <a:rPr lang="zh-TW" altLang="en-US">
                <a:solidFill>
                  <a:srgbClr val="0066CC"/>
                </a:solidFill>
                <a:latin typeface="Times New Roman" panose="02020603050405020304" pitchFamily="18" charset="0"/>
              </a:rPr>
              <a:t>在描述的內容上</a:t>
            </a:r>
          </a:p>
          <a:p>
            <a:pPr lvl="2"/>
            <a:r>
              <a:rPr lang="zh-TW" altLang="en-US">
                <a:latin typeface="Times New Roman" panose="02020603050405020304" pitchFamily="18" charset="0"/>
              </a:rPr>
              <a:t>一方面採用使用者的觀點。也就是使用者從外面看得到的系統行為。</a:t>
            </a:r>
          </a:p>
          <a:p>
            <a:pPr lvl="2"/>
            <a:r>
              <a:rPr lang="zh-TW" altLang="en-US">
                <a:latin typeface="Times New Roman" panose="02020603050405020304" pitchFamily="18" charset="0"/>
              </a:rPr>
              <a:t>另一方面則是描述系統的回應。對於描述，你可能會有一個疑問，那就是描述的範圍是要到哪個程度？這個沒有一定的答案。有一點是很肯定的，那就是不要在描述中談論設計細節或是特定的實作方法。</a:t>
            </a:r>
            <a:endParaRPr lang="zh-TW"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2">
            <a:extLst>
              <a:ext uri="{FF2B5EF4-FFF2-40B4-BE49-F238E27FC236}">
                <a16:creationId xmlns:a16="http://schemas.microsoft.com/office/drawing/2014/main" id="{759A92AF-E68B-42D6-948D-6DC40277876F}"/>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6-1 </a:t>
            </a:r>
            <a:r>
              <a:rPr lang="zh-TW" altLang="en-US">
                <a:latin typeface="Times New Roman" panose="02020603050405020304" pitchFamily="18" charset="0"/>
              </a:rPr>
              <a:t>使用案例描述</a:t>
            </a:r>
            <a:endParaRPr lang="zh-TW" altLang="en-US"/>
          </a:p>
        </p:txBody>
      </p:sp>
      <p:pic>
        <p:nvPicPr>
          <p:cNvPr id="15363"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9375859A-5566-41E7-8AC7-70B295B576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CAF77050-9DAB-477E-8046-96BB659F1C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19" descr="C:\Users\axel\Desktop\Drmaster\pic\WebIcons1_by_KenSaunders\PNG_128x128\Home.png">
            <a:hlinkClick r:id="rId4" action="ppaction://hlinksldjump" tooltip="回大綱"/>
            <a:extLst>
              <a:ext uri="{FF2B5EF4-FFF2-40B4-BE49-F238E27FC236}">
                <a16:creationId xmlns:a16="http://schemas.microsoft.com/office/drawing/2014/main" id="{FCBECCC2-B726-46C0-8829-8536798F97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20" descr="C:\Users\axel\Desktop\Drmaster\pic\WebIcons1_by_KenSaunders\PNG_128x128\Info.png">
            <a:hlinkClick r:id="" action="ppaction://hlinkshowjump?jump=endshow"/>
            <a:extLst>
              <a:ext uri="{FF2B5EF4-FFF2-40B4-BE49-F238E27FC236}">
                <a16:creationId xmlns:a16="http://schemas.microsoft.com/office/drawing/2014/main" id="{2363EFFE-3E49-496E-A991-A5C18908BC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內容版面配置區 7">
            <a:extLst>
              <a:ext uri="{FF2B5EF4-FFF2-40B4-BE49-F238E27FC236}">
                <a16:creationId xmlns:a16="http://schemas.microsoft.com/office/drawing/2014/main" id="{EFFB8492-5AB2-4796-9D18-D5A3CCE61D18}"/>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zh-TW" altLang="en-US"/>
              <a:t>範例：描述系統的行為</a:t>
            </a:r>
            <a:endParaRPr lang="en-US" altLang="zh-TW">
              <a:solidFill>
                <a:srgbClr val="000000"/>
              </a:solidFill>
              <a:latin typeface="Times New Roman" panose="02020603050405020304" pitchFamily="18" charset="0"/>
            </a:endParaRPr>
          </a:p>
          <a:p>
            <a:pPr lvl="1">
              <a:lnSpc>
                <a:spcPct val="90000"/>
              </a:lnSpc>
            </a:pPr>
            <a:r>
              <a:rPr lang="zh-TW" altLang="en-US">
                <a:latin typeface="Times New Roman" panose="02020603050405020304" pitchFamily="18" charset="0"/>
              </a:rPr>
              <a:t>舉個例子來說，案例描述中可能會出現”</a:t>
            </a:r>
            <a:r>
              <a:rPr lang="zh-TW" altLang="en-US">
                <a:solidFill>
                  <a:schemeClr val="tx2"/>
                </a:solidFill>
                <a:latin typeface="Times New Roman" panose="02020603050405020304" pitchFamily="18" charset="0"/>
              </a:rPr>
              <a:t>系統顯示產品目錄給使用者</a:t>
            </a:r>
            <a:r>
              <a:rPr lang="zh-TW" altLang="en-US">
                <a:latin typeface="Times New Roman" panose="02020603050405020304" pitchFamily="18" charset="0"/>
              </a:rPr>
              <a:t>”。</a:t>
            </a:r>
          </a:p>
          <a:p>
            <a:pPr lvl="1">
              <a:lnSpc>
                <a:spcPct val="90000"/>
              </a:lnSpc>
            </a:pPr>
            <a:r>
              <a:rPr lang="zh-TW" altLang="en-US">
                <a:latin typeface="Times New Roman" panose="02020603050405020304" pitchFamily="18" charset="0"/>
              </a:rPr>
              <a:t>這句話並沒有提到如何顯示、顯示在哪裡、顯示的格式、儲存產品目錄的資料庫是哪種資料庫等等細節。當然，我們知道產品目錄一定是存放在某個資料庫。你可以把上面那句話細緻化成”系統首先取出產品目錄。然後，系統將產品目錄顯示給使用者”。同理，如何取出、從哪裡取出等等細節都不是目前我們關心的重點。我們只知道要去取出來，才有東西可以顯示給使用者看。</a:t>
            </a:r>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1263</TotalTime>
  <Words>1705</Words>
  <Application>Microsoft Office PowerPoint</Application>
  <PresentationFormat>如螢幕大小 (4:3)</PresentationFormat>
  <Paragraphs>134</Paragraphs>
  <Slides>21</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21</vt:i4>
      </vt:variant>
    </vt:vector>
  </HeadingPairs>
  <TitlesOfParts>
    <vt:vector size="29" baseType="lpstr">
      <vt:lpstr>微軟正黑體</vt:lpstr>
      <vt:lpstr>新細明體</vt:lpstr>
      <vt:lpstr>標楷體</vt:lpstr>
      <vt:lpstr>Arial</vt:lpstr>
      <vt:lpstr>Tahoma</vt:lpstr>
      <vt:lpstr>Times New Roman</vt:lpstr>
      <vt:lpstr>Wingdings</vt:lpstr>
      <vt:lpstr>Office 佈景主題</vt:lpstr>
      <vt:lpstr>PowerPoint 簡報</vt:lpstr>
      <vt:lpstr>PowerPoint 簡報</vt:lpstr>
      <vt:lpstr>章首示意圖</vt:lpstr>
      <vt:lpstr>前言</vt:lpstr>
      <vt:lpstr>6-1 使用案例描述</vt:lpstr>
      <vt:lpstr>6-1 使用案例描述</vt:lpstr>
      <vt:lpstr>6-1 使用案例描述</vt:lpstr>
      <vt:lpstr>6-1 使用案例描述</vt:lpstr>
      <vt:lpstr>6-1 使用案例描述</vt:lpstr>
      <vt:lpstr>6-1 使用案例描述</vt:lpstr>
      <vt:lpstr>6-1 使用案例描述</vt:lpstr>
      <vt:lpstr>6-1 使用案例描述</vt:lpstr>
      <vt:lpstr>6-1 使用案例描述</vt:lpstr>
      <vt:lpstr>6-1 使用案例描述</vt:lpstr>
      <vt:lpstr>6-2 情節(scenario)</vt:lpstr>
      <vt:lpstr>6-2 情節(scenario)</vt:lpstr>
      <vt:lpstr>6-2 情節(scenario)</vt:lpstr>
      <vt:lpstr>6-2 情節(scenario)</vt:lpstr>
      <vt:lpstr>6-2 情節(scenario)</vt:lpstr>
      <vt:lpstr>6-3 使用案例文件</vt:lpstr>
      <vt:lpstr>本章結束</vt:lpstr>
    </vt:vector>
  </TitlesOfParts>
  <Company>Drmaster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AXEL</dc:creator>
  <cp:lastModifiedBy>至祥 黃</cp:lastModifiedBy>
  <cp:revision>146</cp:revision>
  <dcterms:created xsi:type="dcterms:W3CDTF">2009-02-01T09:37:13Z</dcterms:created>
  <dcterms:modified xsi:type="dcterms:W3CDTF">2022-06-19T17:15:07Z</dcterms:modified>
</cp:coreProperties>
</file>