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62" r:id="rId2"/>
    <p:sldId id="263" r:id="rId3"/>
    <p:sldId id="351" r:id="rId4"/>
    <p:sldId id="902" r:id="rId5"/>
    <p:sldId id="1013" r:id="rId6"/>
    <p:sldId id="1014" r:id="rId7"/>
    <p:sldId id="1015" r:id="rId8"/>
    <p:sldId id="1017" r:id="rId9"/>
    <p:sldId id="1018" r:id="rId10"/>
    <p:sldId id="1019" r:id="rId11"/>
    <p:sldId id="1020" r:id="rId12"/>
    <p:sldId id="1021" r:id="rId13"/>
    <p:sldId id="1022" r:id="rId14"/>
    <p:sldId id="1023" r:id="rId15"/>
    <p:sldId id="1024" r:id="rId16"/>
    <p:sldId id="1025" r:id="rId17"/>
    <p:sldId id="1026" r:id="rId18"/>
    <p:sldId id="1027" r:id="rId19"/>
    <p:sldId id="1028" r:id="rId20"/>
    <p:sldId id="1029" r:id="rId21"/>
    <p:sldId id="1030" r:id="rId22"/>
    <p:sldId id="1031" r:id="rId23"/>
    <p:sldId id="1032" r:id="rId24"/>
    <p:sldId id="1033" r:id="rId25"/>
    <p:sldId id="1034" r:id="rId26"/>
    <p:sldId id="1035" r:id="rId27"/>
    <p:sldId id="1036" r:id="rId28"/>
    <p:sldId id="1037" r:id="rId29"/>
    <p:sldId id="1038" r:id="rId30"/>
    <p:sldId id="1039" r:id="rId31"/>
    <p:sldId id="1040" r:id="rId32"/>
    <p:sldId id="1041" r:id="rId33"/>
    <p:sldId id="1042" r:id="rId34"/>
    <p:sldId id="1043" r:id="rId35"/>
    <p:sldId id="1044" r:id="rId36"/>
    <p:sldId id="1045" r:id="rId37"/>
    <p:sldId id="1046" r:id="rId38"/>
    <p:sldId id="1047" r:id="rId39"/>
    <p:sldId id="1048" r:id="rId40"/>
    <p:sldId id="1049" r:id="rId41"/>
    <p:sldId id="1050" r:id="rId42"/>
    <p:sldId id="1051" r:id="rId43"/>
    <p:sldId id="1052" r:id="rId44"/>
    <p:sldId id="1053" r:id="rId45"/>
    <p:sldId id="1054" r:id="rId46"/>
    <p:sldId id="1055" r:id="rId47"/>
    <p:sldId id="1056" r:id="rId48"/>
    <p:sldId id="1057" r:id="rId49"/>
    <p:sldId id="342" r:id="rId50"/>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4"/>
  </p:normalViewPr>
  <p:slideViewPr>
    <p:cSldViewPr>
      <p:cViewPr varScale="1">
        <p:scale>
          <a:sx n="192" d="100"/>
          <a:sy n="192" d="100"/>
        </p:scale>
        <p:origin x="3704" y="2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標題投影片">
    <p:bg>
      <p:bgPr>
        <a:solidFill>
          <a:srgbClr val="A6A6A6"/>
        </a:solidFill>
        <a:effectLst/>
      </p:bgPr>
    </p:bg>
    <p:spTree>
      <p:nvGrpSpPr>
        <p:cNvPr id="1" name=""/>
        <p:cNvGrpSpPr/>
        <p:nvPr/>
      </p:nvGrpSpPr>
      <p:grpSpPr>
        <a:xfrm>
          <a:off x="0" y="0"/>
          <a:ext cx="0" cy="0"/>
          <a:chOff x="0" y="0"/>
          <a:chExt cx="0" cy="0"/>
        </a:xfrm>
      </p:grpSpPr>
      <p:pic>
        <p:nvPicPr>
          <p:cNvPr id="2" name="Picture 239" descr="영문간지">
            <a:extLst>
              <a:ext uri="{FF2B5EF4-FFF2-40B4-BE49-F238E27FC236}">
                <a16:creationId xmlns:a16="http://schemas.microsoft.com/office/drawing/2014/main" id="{F6BFBC78-D328-5140-9A48-4DDA3F0A41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25" y="5143500"/>
            <a:ext cx="2786063"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Documents and Settings\Axel\桌面\圖片7.png">
            <a:extLst>
              <a:ext uri="{FF2B5EF4-FFF2-40B4-BE49-F238E27FC236}">
                <a16:creationId xmlns:a16="http://schemas.microsoft.com/office/drawing/2014/main" id="{0FEF896D-1675-0E47-8E75-797D716C0E9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351155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Documents and Settings\Axel\桌面\圖片8.png">
            <a:extLst>
              <a:ext uri="{FF2B5EF4-FFF2-40B4-BE49-F238E27FC236}">
                <a16:creationId xmlns:a16="http://schemas.microsoft.com/office/drawing/2014/main" id="{FB3BE3F1-15B3-124B-86A2-83383FCC772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2938"/>
            <a:ext cx="90693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3561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FB7FF582-8BDD-6F45-ACA1-7772E5E657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6F4874E2-982C-CD4D-A7D6-9428A5B16029}"/>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fld id="{4390E7EA-ACE6-6E48-900C-AB9F3C0451B5}" type="slidenum">
              <a:rPr kumimoji="0" lang="en-US" altLang="ko-KR" sz="1200" b="1">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sz="3600">
                <a:solidFill>
                  <a:srgbClr val="339933"/>
                </a:solidFill>
                <a:latin typeface="標楷體" pitchFamily="65" charset="-120"/>
                <a:ea typeface="標楷體" pitchFamily="65" charset="-120"/>
              </a:defRPr>
            </a:lvl1pPr>
            <a:lvl2pPr>
              <a:buFontTx/>
              <a:buBlip>
                <a:blip r:embed="rId4"/>
              </a:buBlip>
              <a:defRPr>
                <a:solidFill>
                  <a:srgbClr val="0070C0"/>
                </a:solidFill>
                <a:latin typeface="標楷體" pitchFamily="65" charset="-120"/>
                <a:ea typeface="標楷體" pitchFamily="65" charset="-120"/>
              </a:defRPr>
            </a:lvl2pPr>
            <a:lvl3pPr>
              <a:buFontTx/>
              <a:buBlip>
                <a:blip r:embed="rId5"/>
              </a:buBlip>
              <a:defRPr sz="2400">
                <a:latin typeface="標楷體" pitchFamily="65" charset="-120"/>
                <a:ea typeface="標楷體" pitchFamily="65" charset="-120"/>
              </a:defRPr>
            </a:lvl3pPr>
            <a:lvl4pPr>
              <a:buFontTx/>
              <a:buBlip>
                <a:blip r:embed="rId5"/>
              </a:buBlip>
              <a:defRPr>
                <a:latin typeface="標楷體" pitchFamily="65" charset="-120"/>
                <a:ea typeface="標楷體" pitchFamily="65" charset="-120"/>
              </a:defRPr>
            </a:lvl4pPr>
            <a:lvl5pPr>
              <a:buFontTx/>
              <a:buBlip>
                <a:blip r:embed="rId5"/>
              </a:buBlip>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Tree>
    <p:extLst>
      <p:ext uri="{BB962C8B-B14F-4D97-AF65-F5344CB8AC3E}">
        <p14:creationId xmlns:p14="http://schemas.microsoft.com/office/powerpoint/2010/main" val="291883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17CEBFD7-31D1-9F44-9614-96BDB4CB669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8BDD8555-4711-5241-BBB4-A697CC2E5441}"/>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fld id="{321B97D1-65A2-A340-8B68-54FD5394CBFC}" type="slidenum">
              <a:rPr kumimoji="0" lang="en-US" altLang="ko-KR" sz="1200" b="1">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2"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
        <p:nvSpPr>
          <p:cNvPr id="24"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lang="zh-TW" altLang="en-US" sz="3600" kern="1200" dirty="0" smtClean="0">
                <a:solidFill>
                  <a:srgbClr val="339933"/>
                </a:solidFill>
                <a:latin typeface="標楷體" pitchFamily="65" charset="-120"/>
                <a:ea typeface="標楷體" pitchFamily="65" charset="-120"/>
                <a:cs typeface="+mn-cs"/>
              </a:defRPr>
            </a:lvl1pPr>
            <a:lvl2pPr>
              <a:buFontTx/>
              <a:buBlip>
                <a:blip r:embed="rId4"/>
              </a:buBlip>
              <a:defRPr lang="zh-TW" altLang="en-US" sz="2800" kern="1200" dirty="0" smtClean="0">
                <a:solidFill>
                  <a:srgbClr val="0070C0"/>
                </a:solidFill>
                <a:latin typeface="標楷體" pitchFamily="65" charset="-120"/>
                <a:ea typeface="標楷體" pitchFamily="65" charset="-120"/>
                <a:cs typeface="+mn-cs"/>
              </a:defRPr>
            </a:lvl2pPr>
            <a:lvl3pPr>
              <a:defRPr lang="zh-TW" altLang="en-US" sz="2400" kern="1200" dirty="0" smtClean="0">
                <a:solidFill>
                  <a:schemeClr val="tx1"/>
                </a:solidFill>
                <a:latin typeface="標楷體" pitchFamily="65" charset="-120"/>
                <a:ea typeface="標楷體" pitchFamily="65" charset="-120"/>
                <a:cs typeface="+mn-cs"/>
              </a:defRPr>
            </a:lvl3pPr>
            <a:lvl4pPr>
              <a:defRPr>
                <a:latin typeface="標楷體" pitchFamily="65" charset="-120"/>
                <a:ea typeface="標楷體" pitchFamily="65" charset="-120"/>
              </a:defRPr>
            </a:lvl4pPr>
            <a:lvl5pPr>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25694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標題投影片">
    <p:spTree>
      <p:nvGrpSpPr>
        <p:cNvPr id="1" name=""/>
        <p:cNvGrpSpPr/>
        <p:nvPr/>
      </p:nvGrpSpPr>
      <p:grpSpPr>
        <a:xfrm>
          <a:off x="0" y="0"/>
          <a:ext cx="0" cy="0"/>
          <a:chOff x="0" y="0"/>
          <a:chExt cx="0" cy="0"/>
        </a:xfrm>
      </p:grpSpPr>
      <p:pic>
        <p:nvPicPr>
          <p:cNvPr id="2" name="Picture 2" descr="C:\Documents and Settings\Axel\桌面\圖片1.png">
            <a:extLst>
              <a:ext uri="{FF2B5EF4-FFF2-40B4-BE49-F238E27FC236}">
                <a16:creationId xmlns:a16="http://schemas.microsoft.com/office/drawing/2014/main" id="{79BD971A-490E-8649-8E80-BBFA905578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503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62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標題投影片">
    <p:bg>
      <p:bgPr>
        <a:solidFill>
          <a:srgbClr val="C0C0C0"/>
        </a:solidFill>
        <a:effectLst/>
      </p:bgPr>
    </p:bg>
    <p:spTree>
      <p:nvGrpSpPr>
        <p:cNvPr id="1" name=""/>
        <p:cNvGrpSpPr/>
        <p:nvPr/>
      </p:nvGrpSpPr>
      <p:grpSpPr>
        <a:xfrm>
          <a:off x="0" y="0"/>
          <a:ext cx="0" cy="0"/>
          <a:chOff x="0" y="0"/>
          <a:chExt cx="0" cy="0"/>
        </a:xfrm>
      </p:grpSpPr>
      <p:pic>
        <p:nvPicPr>
          <p:cNvPr id="2" name="Picture 2" descr="C:\Documents and Settings\Axel\桌面\圖片2.png">
            <a:extLst>
              <a:ext uri="{FF2B5EF4-FFF2-40B4-BE49-F238E27FC236}">
                <a16:creationId xmlns:a16="http://schemas.microsoft.com/office/drawing/2014/main" id="{8DCECB65-23D7-134A-B9A8-5BA8C52C04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0"/>
            <a:ext cx="9155113"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21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영문간지">
            <a:extLst>
              <a:ext uri="{FF2B5EF4-FFF2-40B4-BE49-F238E27FC236}">
                <a16:creationId xmlns:a16="http://schemas.microsoft.com/office/drawing/2014/main" id="{ACF146D3-1F7F-8843-855F-6370EEA1F0DD}"/>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767388" y="-188913"/>
            <a:ext cx="162242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6">
            <a:extLst>
              <a:ext uri="{FF2B5EF4-FFF2-40B4-BE49-F238E27FC236}">
                <a16:creationId xmlns:a16="http://schemas.microsoft.com/office/drawing/2014/main" id="{F2F435E2-F5FA-424B-B16F-A409F789DD2F}"/>
              </a:ext>
            </a:extLst>
          </p:cNvPr>
          <p:cNvSpPr>
            <a:spLocks noGrp="1" noChangeArrowheads="1"/>
          </p:cNvSpPr>
          <p:nvPr>
            <p:ph type="sldNum" sz="quarter" idx="4"/>
          </p:nvPr>
        </p:nvSpPr>
        <p:spPr bwMode="auto">
          <a:xfrm>
            <a:off x="2654300" y="6524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0" sz="1200">
                <a:latin typeface="標楷體" panose="02010601000101010101" pitchFamily="2" charset="-120"/>
                <a:ea typeface="標楷體" panose="02010601000101010101" pitchFamily="2" charset="-120"/>
              </a:defRPr>
            </a:lvl1pPr>
          </a:lstStyle>
          <a:p>
            <a:fld id="{2C1B9925-5BA8-2147-8C0B-180AACAA3FCA}" type="slidenum">
              <a:rPr lang="en-US" altLang="ko-KR"/>
              <a:pPr/>
              <a:t>‹#›</a:t>
            </a:fld>
            <a:endParaRPr lang="en-US" altLang="ko-KR"/>
          </a:p>
        </p:txBody>
      </p:sp>
      <p:sp>
        <p:nvSpPr>
          <p:cNvPr id="1028" name="Rectangle 9" descr="좁은 수평선">
            <a:extLst>
              <a:ext uri="{FF2B5EF4-FFF2-40B4-BE49-F238E27FC236}">
                <a16:creationId xmlns:a16="http://schemas.microsoft.com/office/drawing/2014/main" id="{0D3FBF03-4B11-9046-876B-64F3E6414A7A}"/>
              </a:ext>
            </a:extLst>
          </p:cNvPr>
          <p:cNvSpPr>
            <a:spLocks noChangeArrowheads="1"/>
          </p:cNvSpPr>
          <p:nvPr userDrawn="1"/>
        </p:nvSpPr>
        <p:spPr bwMode="auto">
          <a:xfrm>
            <a:off x="0" y="792163"/>
            <a:ext cx="9144000" cy="431800"/>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latinLnBrk="1" hangingPunct="1"/>
            <a:endParaRPr kumimoji="0" lang="zh-TW" altLang="en-US">
              <a:latin typeface="標楷體" panose="02010601000101010101" pitchFamily="2" charset="-120"/>
              <a:ea typeface="標楷體" panose="02010601000101010101" pitchFamily="2" charset="-120"/>
            </a:endParaRPr>
          </a:p>
        </p:txBody>
      </p:sp>
      <p:pic>
        <p:nvPicPr>
          <p:cNvPr id="1029" name="Picture 9" descr="C:\Documents and Settings\Axel\桌面\圖片9.png">
            <a:extLst>
              <a:ext uri="{FF2B5EF4-FFF2-40B4-BE49-F238E27FC236}">
                <a16:creationId xmlns:a16="http://schemas.microsoft.com/office/drawing/2014/main" id="{691E2B12-24CA-C547-8669-3D05C57BFEC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113" y="0"/>
            <a:ext cx="915511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l" rtl="0" eaLnBrk="0" fontAlgn="base" hangingPunct="0">
        <a:spcBef>
          <a:spcPct val="0"/>
        </a:spcBef>
        <a:spcAft>
          <a:spcPct val="0"/>
        </a:spcAft>
        <a:defRPr sz="3600" kern="1200">
          <a:solidFill>
            <a:srgbClr val="FFFF00"/>
          </a:solidFill>
          <a:latin typeface="標楷體" pitchFamily="65" charset="-120"/>
          <a:ea typeface="標楷體" pitchFamily="65" charset="-120"/>
          <a:cs typeface="+mj-cs"/>
        </a:defRPr>
      </a:lvl1pPr>
      <a:lvl2pPr algn="l" rtl="0" eaLnBrk="0" fontAlgn="base" hangingPunct="0">
        <a:spcBef>
          <a:spcPct val="0"/>
        </a:spcBef>
        <a:spcAft>
          <a:spcPct val="0"/>
        </a:spcAft>
        <a:defRPr sz="3600">
          <a:solidFill>
            <a:srgbClr val="FFFF00"/>
          </a:solidFill>
          <a:latin typeface="標楷體" pitchFamily="65" charset="-120"/>
          <a:ea typeface="標楷體" pitchFamily="65" charset="-120"/>
        </a:defRPr>
      </a:lvl2pPr>
      <a:lvl3pPr algn="l" rtl="0" eaLnBrk="0" fontAlgn="base" hangingPunct="0">
        <a:spcBef>
          <a:spcPct val="0"/>
        </a:spcBef>
        <a:spcAft>
          <a:spcPct val="0"/>
        </a:spcAft>
        <a:defRPr sz="3600">
          <a:solidFill>
            <a:srgbClr val="FFFF00"/>
          </a:solidFill>
          <a:latin typeface="標楷體" pitchFamily="65" charset="-120"/>
          <a:ea typeface="標楷體" pitchFamily="65" charset="-120"/>
        </a:defRPr>
      </a:lvl3pPr>
      <a:lvl4pPr algn="l" rtl="0" eaLnBrk="0" fontAlgn="base" hangingPunct="0">
        <a:spcBef>
          <a:spcPct val="0"/>
        </a:spcBef>
        <a:spcAft>
          <a:spcPct val="0"/>
        </a:spcAft>
        <a:defRPr sz="3600">
          <a:solidFill>
            <a:srgbClr val="FFFF00"/>
          </a:solidFill>
          <a:latin typeface="標楷體" pitchFamily="65" charset="-120"/>
          <a:ea typeface="標楷體" pitchFamily="65" charset="-120"/>
        </a:defRPr>
      </a:lvl4pPr>
      <a:lvl5pPr algn="l" rtl="0" eaLnBrk="0" fontAlgn="base" hangingPunct="0">
        <a:spcBef>
          <a:spcPct val="0"/>
        </a:spcBef>
        <a:spcAft>
          <a:spcPct val="0"/>
        </a:spcAft>
        <a:defRPr sz="3600">
          <a:solidFill>
            <a:srgbClr val="FFFF00"/>
          </a:solidFill>
          <a:latin typeface="標楷體" pitchFamily="65" charset="-120"/>
          <a:ea typeface="標楷體" pitchFamily="65" charset="-120"/>
        </a:defRPr>
      </a:lvl5pPr>
      <a:lvl6pPr marL="457200" algn="l" rtl="0" fontAlgn="base">
        <a:spcBef>
          <a:spcPct val="0"/>
        </a:spcBef>
        <a:spcAft>
          <a:spcPct val="0"/>
        </a:spcAft>
        <a:defRPr sz="3600">
          <a:solidFill>
            <a:srgbClr val="FFFF00"/>
          </a:solidFill>
          <a:latin typeface="標楷體" pitchFamily="65" charset="-120"/>
          <a:ea typeface="標楷體" pitchFamily="65" charset="-120"/>
        </a:defRPr>
      </a:lvl6pPr>
      <a:lvl7pPr marL="914400" algn="l" rtl="0" fontAlgn="base">
        <a:spcBef>
          <a:spcPct val="0"/>
        </a:spcBef>
        <a:spcAft>
          <a:spcPct val="0"/>
        </a:spcAft>
        <a:defRPr sz="3600">
          <a:solidFill>
            <a:srgbClr val="FFFF00"/>
          </a:solidFill>
          <a:latin typeface="標楷體" pitchFamily="65" charset="-120"/>
          <a:ea typeface="標楷體" pitchFamily="65" charset="-120"/>
        </a:defRPr>
      </a:lvl7pPr>
      <a:lvl8pPr marL="1371600" algn="l" rtl="0" fontAlgn="base">
        <a:spcBef>
          <a:spcPct val="0"/>
        </a:spcBef>
        <a:spcAft>
          <a:spcPct val="0"/>
        </a:spcAft>
        <a:defRPr sz="3600">
          <a:solidFill>
            <a:srgbClr val="FFFF00"/>
          </a:solidFill>
          <a:latin typeface="標楷體" pitchFamily="65" charset="-120"/>
          <a:ea typeface="標楷體" pitchFamily="65" charset="-120"/>
        </a:defRPr>
      </a:lvl8pPr>
      <a:lvl9pPr marL="1828800" algn="l" rtl="0" fontAlgn="base">
        <a:spcBef>
          <a:spcPct val="0"/>
        </a:spcBef>
        <a:spcAft>
          <a:spcPct val="0"/>
        </a:spcAft>
        <a:defRPr sz="3600">
          <a:solidFill>
            <a:srgbClr val="FFFF00"/>
          </a:solidFill>
          <a:latin typeface="標楷體" pitchFamily="65" charset="-120"/>
          <a:ea typeface="標楷體" pitchFamily="65"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4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7.xml"/><Relationship Id="rId5" Type="http://schemas.openxmlformats.org/officeDocument/2006/relationships/slide" Target="slide24.xml"/><Relationship Id="rId10" Type="http://schemas.openxmlformats.org/officeDocument/2006/relationships/slide" Target="slide49.xml"/><Relationship Id="rId4" Type="http://schemas.openxmlformats.org/officeDocument/2006/relationships/slide" Target="slide32.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B1A968-81EA-2343-B947-EE189C775714}"/>
              </a:ext>
            </a:extLst>
          </p:cNvPr>
          <p:cNvSpPr/>
          <p:nvPr/>
        </p:nvSpPr>
        <p:spPr>
          <a:xfrm>
            <a:off x="928688" y="857250"/>
            <a:ext cx="7786687" cy="830263"/>
          </a:xfrm>
          <a:prstGeom prst="rect">
            <a:avLst/>
          </a:prstGeom>
        </p:spPr>
        <p:txBody>
          <a:bodyPr>
            <a:spAutoFit/>
          </a:bodyPr>
          <a:lstStyle/>
          <a:p>
            <a:pPr algn="ctr" eaLnBrk="1" hangingPunct="1">
              <a:defRPr/>
            </a:pPr>
            <a:r>
              <a:rPr lang="zh-TW" altLang="en-US" sz="4800" kern="10" dirty="0">
                <a:solidFill>
                  <a:srgbClr val="F8F8F8"/>
                </a:solidFill>
                <a:effectLst>
                  <a:outerShdw blurRad="50800" dist="76200" dir="5400000" algn="ctr" rotWithShape="0">
                    <a:schemeClr val="tx1"/>
                  </a:outerShdw>
                </a:effectLst>
                <a:latin typeface="標楷體" pitchFamily="65" charset="-120"/>
                <a:ea typeface="標楷體" pitchFamily="65" charset="-120"/>
              </a:rPr>
              <a:t>第九章 概念模型</a:t>
            </a:r>
            <a:endParaRPr lang="zh-TW" altLang="en-US" sz="4800" dirty="0">
              <a:latin typeface="標楷體" pitchFamily="65" charset="-120"/>
              <a:ea typeface="標楷體" pitchFamily="65" charset="-120"/>
            </a:endParaRPr>
          </a:p>
        </p:txBody>
      </p:sp>
      <p:sp>
        <p:nvSpPr>
          <p:cNvPr id="7170" name="文字方塊 4">
            <a:extLst>
              <a:ext uri="{FF2B5EF4-FFF2-40B4-BE49-F238E27FC236}">
                <a16:creationId xmlns:a16="http://schemas.microsoft.com/office/drawing/2014/main" id="{EA440932-B1AB-D14C-A94F-7403457364D2}"/>
              </a:ext>
            </a:extLst>
          </p:cNvPr>
          <p:cNvSpPr txBox="1">
            <a:spLocks noChangeArrowheads="1"/>
          </p:cNvSpPr>
          <p:nvPr/>
        </p:nvSpPr>
        <p:spPr bwMode="auto">
          <a:xfrm>
            <a:off x="214313" y="3571875"/>
            <a:ext cx="87153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latinLnBrk="1" hangingPunct="1"/>
            <a:r>
              <a:rPr kumimoji="0" lang="zh-TW" altLang="en-US" sz="3200">
                <a:solidFill>
                  <a:srgbClr val="FFFF00"/>
                </a:solidFill>
                <a:latin typeface="標楷體" panose="02010601000101010101" pitchFamily="2" charset="-120"/>
                <a:ea typeface="標楷體" panose="02010601000101010101" pitchFamily="2" charset="-120"/>
              </a:rPr>
              <a:t>課前指引</a:t>
            </a:r>
          </a:p>
          <a:p>
            <a:pPr algn="just" eaLnBrk="1" latinLnBrk="1" hangingPunct="1"/>
            <a:r>
              <a:rPr lang="zh-TW" altLang="zh-TW" sz="2400">
                <a:latin typeface="標楷體" panose="02010601000101010101" pitchFamily="2" charset="-120"/>
                <a:ea typeface="標楷體" panose="02010601000101010101" pitchFamily="2" charset="-120"/>
              </a:rPr>
              <a:t>本章介紹概念模型以及其目的。文中給出了找尋概念的策略，並且以例子來說明其應用。接續著前章的類別圖介紹，本章討論屬性的找尋方法、塑模的判斷標準，並且介紹了何謂非基本型態屬性的觀念以及其在物件導向語言中所代表的意義。除了屬性之外，文中也闡釋了何謂類別正規化的概念，來精化我們的類別圖塑模。對於類別之間各式各項的關連性，本章也提供了找尋的建議策略。本章的產出是一份與計畫相關的類別圖。</a:t>
            </a:r>
            <a:endParaRPr lang="zh-TW" altLang="en-US" sz="2200">
              <a:latin typeface="標楷體" panose="02010601000101010101" pitchFamily="2" charset="-120"/>
              <a:ea typeface="標楷體" panose="02010601000101010101" pitchFamily="2"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標題 2">
            <a:extLst>
              <a:ext uri="{FF2B5EF4-FFF2-40B4-BE49-F238E27FC236}">
                <a16:creationId xmlns:a16="http://schemas.microsoft.com/office/drawing/2014/main" id="{A413E00E-C8A0-7A4A-A853-13139D763348}"/>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638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41BD4DB-205F-4943-A6B0-D764E5BF3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66ED566-5937-9A4F-9702-062A1EA8C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9" descr="C:\Users\axel\Desktop\Drmaster\pic\WebIcons1_by_KenSaunders\PNG_128x128\Home.png">
            <a:hlinkClick r:id="rId4" action="ppaction://hlinksldjump" tooltip="回大綱"/>
            <a:extLst>
              <a:ext uri="{FF2B5EF4-FFF2-40B4-BE49-F238E27FC236}">
                <a16:creationId xmlns:a16="http://schemas.microsoft.com/office/drawing/2014/main" id="{D94EC805-589E-FC44-A115-34A1053238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0" descr="C:\Users\axel\Desktop\Drmaster\pic\WebIcons1_by_KenSaunders\PNG_128x128\Info.png">
            <a:hlinkClick r:id="" action="ppaction://hlinkshowjump?jump=endshow"/>
            <a:extLst>
              <a:ext uri="{FF2B5EF4-FFF2-40B4-BE49-F238E27FC236}">
                <a16:creationId xmlns:a16="http://schemas.microsoft.com/office/drawing/2014/main" id="{3FC6D0EB-1961-F144-B547-0A206AFA8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內容版面配置區 7">
            <a:extLst>
              <a:ext uri="{FF2B5EF4-FFF2-40B4-BE49-F238E27FC236}">
                <a16:creationId xmlns:a16="http://schemas.microsoft.com/office/drawing/2014/main" id="{BF91A604-99B2-824C-BDCC-FCBBFD3D7C8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分類表</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範例說明：以本書所討論的音樂</a:t>
            </a:r>
            <a:r>
              <a:rPr lang="en-US" altLang="zh-TW">
                <a:latin typeface="標楷體" panose="02010601000101010101" pitchFamily="2" charset="-120"/>
                <a:ea typeface="標楷體" panose="02010601000101010101" pitchFamily="2" charset="-120"/>
              </a:rPr>
              <a:t>CD </a:t>
            </a:r>
            <a:r>
              <a:rPr lang="zh-TW" altLang="en-US">
                <a:latin typeface="標楷體" panose="02010601000101010101" pitchFamily="2" charset="-120"/>
                <a:ea typeface="標楷體" panose="02010601000101010101" pitchFamily="2" charset="-120"/>
              </a:rPr>
              <a:t>為例：</a:t>
            </a:r>
          </a:p>
          <a:p>
            <a:pPr lvl="2"/>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真實生活中的實際物體：首先「</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」本身就是一個真實的物件；我們可以聽聽</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中的「歌曲」；想要聽懂在唱什麼時，我們會看一看「歌詞」。概念：</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、歌曲、歌詞。</a:t>
            </a:r>
          </a:p>
          <a:p>
            <a:pPr lvl="2"/>
            <a:r>
              <a:rPr lang="en-US" altLang="zh-TW">
                <a:latin typeface="標楷體" panose="02010601000101010101" pitchFamily="2" charset="-120"/>
                <a:ea typeface="標楷體" panose="02010601000101010101" pitchFamily="2" charset="-120"/>
              </a:rPr>
              <a:t>2.</a:t>
            </a:r>
            <a:r>
              <a:rPr lang="zh-TW" altLang="en-US">
                <a:latin typeface="標楷體" panose="02010601000101010101" pitchFamily="2" charset="-120"/>
                <a:ea typeface="標楷體" panose="02010601000101010101" pitchFamily="2" charset="-120"/>
              </a:rPr>
              <a:t>事物的規格、設計以及描述：</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盒子有一張漂亮的</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「封面圖片」，底面有這片</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裡頭所含「歌曲的曲名」，「演唱時間」的長度。另外，</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裡頭所附的紙籤記載著每一首歌曲的「作詞者」、「作曲者」、以及「歌詞內容」。概念：封面圖片、歌曲的曲名、演唱時間、作詞者、作曲者、歌詞內容。</a:t>
            </a:r>
          </a:p>
          <a:p>
            <a:pPr lvl="2">
              <a:spcBef>
                <a:spcPct val="0"/>
              </a:spcBef>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標題 2">
            <a:extLst>
              <a:ext uri="{FF2B5EF4-FFF2-40B4-BE49-F238E27FC236}">
                <a16:creationId xmlns:a16="http://schemas.microsoft.com/office/drawing/2014/main" id="{78D78C5F-3E28-C848-B8C3-6F8062371BC8}"/>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741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77116C5F-B344-E941-B0B2-5F32A58A7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FB7B1E9-5B29-544F-B1E7-D3AF206C1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19" descr="C:\Users\axel\Desktop\Drmaster\pic\WebIcons1_by_KenSaunders\PNG_128x128\Home.png">
            <a:hlinkClick r:id="rId4" action="ppaction://hlinksldjump" tooltip="回大綱"/>
            <a:extLst>
              <a:ext uri="{FF2B5EF4-FFF2-40B4-BE49-F238E27FC236}">
                <a16:creationId xmlns:a16="http://schemas.microsoft.com/office/drawing/2014/main" id="{C0E4C822-91E6-384E-8B0E-58D69194B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0" descr="C:\Users\axel\Desktop\Drmaster\pic\WebIcons1_by_KenSaunders\PNG_128x128\Info.png">
            <a:hlinkClick r:id="" action="ppaction://hlinkshowjump?jump=endshow"/>
            <a:extLst>
              <a:ext uri="{FF2B5EF4-FFF2-40B4-BE49-F238E27FC236}">
                <a16:creationId xmlns:a16="http://schemas.microsoft.com/office/drawing/2014/main" id="{62EEAF8B-B171-4C4A-B24F-00CFF29178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內容版面配置區 7">
            <a:extLst>
              <a:ext uri="{FF2B5EF4-FFF2-40B4-BE49-F238E27FC236}">
                <a16:creationId xmlns:a16="http://schemas.microsoft.com/office/drawing/2014/main" id="{A2443385-0839-8449-B562-172D0A969A1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分類表</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範例說明：以本書所討論的音樂</a:t>
            </a:r>
            <a:r>
              <a:rPr lang="en-US" altLang="zh-TW">
                <a:latin typeface="標楷體" panose="02010601000101010101" pitchFamily="2" charset="-120"/>
                <a:ea typeface="標楷體" panose="02010601000101010101" pitchFamily="2" charset="-120"/>
              </a:rPr>
              <a:t>CD </a:t>
            </a:r>
            <a:r>
              <a:rPr lang="zh-TW" altLang="en-US">
                <a:latin typeface="標楷體" panose="02010601000101010101" pitchFamily="2" charset="-120"/>
                <a:ea typeface="標楷體" panose="02010601000101010101" pitchFamily="2" charset="-120"/>
              </a:rPr>
              <a:t>為例：</a:t>
            </a:r>
          </a:p>
          <a:p>
            <a:pPr lvl="2"/>
            <a:r>
              <a:rPr lang="en-US" altLang="zh-TW">
                <a:latin typeface="標楷體" panose="02010601000101010101" pitchFamily="2" charset="-120"/>
                <a:ea typeface="標楷體" panose="02010601000101010101" pitchFamily="2" charset="-120"/>
              </a:rPr>
              <a:t>3.</a:t>
            </a:r>
            <a:r>
              <a:rPr lang="zh-TW" altLang="en-US">
                <a:latin typeface="標楷體" panose="02010601000101010101" pitchFamily="2" charset="-120"/>
                <a:ea typeface="標楷體" panose="02010601000101010101" pitchFamily="2" charset="-120"/>
              </a:rPr>
              <a:t>地點：</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封面載明了是那一家「唱片公司」製作發行的以及公司的地址。概念：唱片公司、公司地址。</a:t>
            </a:r>
          </a:p>
          <a:p>
            <a:pPr lvl="2"/>
            <a:r>
              <a:rPr lang="en-US" altLang="zh-TW">
                <a:latin typeface="標楷體" panose="02010601000101010101" pitchFamily="2" charset="-120"/>
                <a:ea typeface="標楷體" panose="02010601000101010101" pitchFamily="2" charset="-120"/>
              </a:rPr>
              <a:t>4.</a:t>
            </a:r>
            <a:r>
              <a:rPr lang="zh-TW" altLang="en-US">
                <a:latin typeface="標楷體" panose="02010601000101010101" pitchFamily="2" charset="-120"/>
                <a:ea typeface="標楷體" panose="02010601000101010101" pitchFamily="2" charset="-120"/>
              </a:rPr>
              <a:t>人物的角色、時間：</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的「演唱者」，每一首歌曲的演唱時間。這張</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是何時發行的。概念：演唱者、演唱時間、發行日期。</a:t>
            </a:r>
          </a:p>
          <a:p>
            <a:pPr lvl="2"/>
            <a:r>
              <a:rPr lang="en-US" altLang="zh-TW">
                <a:latin typeface="標楷體" panose="02010601000101010101" pitchFamily="2" charset="-120"/>
                <a:ea typeface="標楷體" panose="02010601000101010101" pitchFamily="2" charset="-120"/>
              </a:rPr>
              <a:t>5.</a:t>
            </a:r>
            <a:r>
              <a:rPr lang="zh-TW" altLang="en-US">
                <a:latin typeface="標楷體" panose="02010601000101010101" pitchFamily="2" charset="-120"/>
                <a:ea typeface="標楷體" panose="02010601000101010101" pitchFamily="2" charset="-120"/>
              </a:rPr>
              <a:t>包含事物的概念：這片</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包含許多的「歌曲」；或者是這張</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是由一個「演唱團體」所表演，這個團體包含許多的「成員」。概念：歌曲、演唱團體、成員。 </a:t>
            </a:r>
          </a:p>
          <a:p>
            <a:pPr lvl="2">
              <a:spcBef>
                <a:spcPct val="0"/>
              </a:spcBef>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2">
            <a:extLst>
              <a:ext uri="{FF2B5EF4-FFF2-40B4-BE49-F238E27FC236}">
                <a16:creationId xmlns:a16="http://schemas.microsoft.com/office/drawing/2014/main" id="{3DFA46CD-AA8F-E649-8D0A-9FD64B23014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843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A9BE8FE-2BD0-EE4C-8E92-2371BCE1F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B49C5D0-C0D8-D045-8F55-F00A59FA7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9" descr="C:\Users\axel\Desktop\Drmaster\pic\WebIcons1_by_KenSaunders\PNG_128x128\Home.png">
            <a:hlinkClick r:id="rId4" action="ppaction://hlinksldjump" tooltip="回大綱"/>
            <a:extLst>
              <a:ext uri="{FF2B5EF4-FFF2-40B4-BE49-F238E27FC236}">
                <a16:creationId xmlns:a16="http://schemas.microsoft.com/office/drawing/2014/main" id="{3F941172-B600-1943-8EA8-3076B0474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0" descr="C:\Users\axel\Desktop\Drmaster\pic\WebIcons1_by_KenSaunders\PNG_128x128\Info.png">
            <a:hlinkClick r:id="" action="ppaction://hlinkshowjump?jump=endshow"/>
            <a:extLst>
              <a:ext uri="{FF2B5EF4-FFF2-40B4-BE49-F238E27FC236}">
                <a16:creationId xmlns:a16="http://schemas.microsoft.com/office/drawing/2014/main" id="{CDEBB489-9406-B040-8CE5-78100449EF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內容版面配置區 7">
            <a:extLst>
              <a:ext uri="{FF2B5EF4-FFF2-40B4-BE49-F238E27FC236}">
                <a16:creationId xmlns:a16="http://schemas.microsoft.com/office/drawing/2014/main" id="{2E557B1F-EE5B-0540-A79E-82D61CB6D27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分類表</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範例說明：以本書所討論的音樂</a:t>
            </a:r>
            <a:r>
              <a:rPr lang="en-US" altLang="zh-TW">
                <a:latin typeface="標楷體" panose="02010601000101010101" pitchFamily="2" charset="-120"/>
                <a:ea typeface="標楷體" panose="02010601000101010101" pitchFamily="2" charset="-120"/>
              </a:rPr>
              <a:t>CD </a:t>
            </a:r>
            <a:r>
              <a:rPr lang="zh-TW" altLang="en-US">
                <a:latin typeface="標楷體" panose="02010601000101010101" pitchFamily="2" charset="-120"/>
                <a:ea typeface="標楷體" panose="02010601000101010101" pitchFamily="2" charset="-120"/>
              </a:rPr>
              <a:t>為例：</a:t>
            </a:r>
          </a:p>
          <a:p>
            <a:pPr lvl="2"/>
            <a:r>
              <a:rPr lang="en-US" altLang="zh-TW">
                <a:latin typeface="標楷體" panose="02010601000101010101" pitchFamily="2" charset="-120"/>
                <a:ea typeface="標楷體" panose="02010601000101010101" pitchFamily="2" charset="-120"/>
              </a:rPr>
              <a:t>6.</a:t>
            </a:r>
            <a:r>
              <a:rPr lang="zh-TW" altLang="en-US">
                <a:latin typeface="標楷體" panose="02010601000101010101" pitchFamily="2" charset="-120"/>
                <a:ea typeface="標楷體" panose="02010601000101010101" pitchFamily="2" charset="-120"/>
              </a:rPr>
              <a:t>被包含的事物有哪些：（同上）。</a:t>
            </a:r>
          </a:p>
          <a:p>
            <a:pPr lvl="2"/>
            <a:r>
              <a:rPr lang="en-US" altLang="zh-TW">
                <a:latin typeface="標楷體" panose="02010601000101010101" pitchFamily="2" charset="-120"/>
                <a:ea typeface="標楷體" panose="02010601000101010101" pitchFamily="2" charset="-120"/>
              </a:rPr>
              <a:t>7.</a:t>
            </a:r>
            <a:r>
              <a:rPr lang="zh-TW" altLang="en-US">
                <a:latin typeface="標楷體" panose="02010601000101010101" pitchFamily="2" charset="-120"/>
                <a:ea typeface="標楷體" panose="02010601000101010101" pitchFamily="2" charset="-120"/>
              </a:rPr>
              <a:t>目錄：</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上面有曲目的列表。概念：曲目、曲目列表</a:t>
            </a:r>
          </a:p>
          <a:p>
            <a:pPr lvl="1"/>
            <a:r>
              <a:rPr lang="zh-TW" altLang="en-US">
                <a:latin typeface="標楷體" panose="02010601000101010101" pitchFamily="2" charset="-120"/>
                <a:ea typeface="標楷體" panose="02010601000101010101" pitchFamily="2" charset="-120"/>
              </a:rPr>
              <a:t>因此，利用分類表的建議，我們發掘到下列這些領域相關的概念：</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、歌曲、歌詞、封面圖片、歌曲的曲名、演唱時間、作詞者、作曲者、歌詞內容、唱片公司、公司地址、演唱者、演唱時間、發行日期、歌曲、演唱團 體、成員、曲目、曲目列表。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標題 2">
            <a:extLst>
              <a:ext uri="{FF2B5EF4-FFF2-40B4-BE49-F238E27FC236}">
                <a16:creationId xmlns:a16="http://schemas.microsoft.com/office/drawing/2014/main" id="{C31B5EC7-31CD-DC41-947F-FDB8074DB80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945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81A3034-7498-4A4A-BD7F-5C4EE2ECD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470DE20-C006-A94C-B9F3-85A488A01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9" descr="C:\Users\axel\Desktop\Drmaster\pic\WebIcons1_by_KenSaunders\PNG_128x128\Home.png">
            <a:hlinkClick r:id="rId4" action="ppaction://hlinksldjump" tooltip="回大綱"/>
            <a:extLst>
              <a:ext uri="{FF2B5EF4-FFF2-40B4-BE49-F238E27FC236}">
                <a16:creationId xmlns:a16="http://schemas.microsoft.com/office/drawing/2014/main" id="{DBF45DE8-6AB1-904D-9086-D65165363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0" descr="C:\Users\axel\Desktop\Drmaster\pic\WebIcons1_by_KenSaunders\PNG_128x128\Info.png">
            <a:hlinkClick r:id="" action="ppaction://hlinkshowjump?jump=endshow"/>
            <a:extLst>
              <a:ext uri="{FF2B5EF4-FFF2-40B4-BE49-F238E27FC236}">
                <a16:creationId xmlns:a16="http://schemas.microsoft.com/office/drawing/2014/main" id="{FE988348-FF35-1D4B-9741-C0FC379E53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內容版面配置區 7">
            <a:extLst>
              <a:ext uri="{FF2B5EF4-FFF2-40B4-BE49-F238E27FC236}">
                <a16:creationId xmlns:a16="http://schemas.microsoft.com/office/drawing/2014/main" id="{B57DB21B-CAF9-FA40-9606-65FE17FAC63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已建立的模型</a:t>
            </a:r>
            <a:endParaRPr lang="en-US" altLang="zh-TW">
              <a:latin typeface="標楷體" panose="02010601000101010101" pitchFamily="2" charset="-120"/>
              <a:ea typeface="標楷體" panose="02010601000101010101" pitchFamily="2" charset="-120"/>
            </a:endParaRPr>
          </a:p>
          <a:p>
            <a:pPr lvl="1">
              <a:spcBef>
                <a:spcPct val="0"/>
              </a:spcBef>
            </a:pPr>
            <a:r>
              <a:rPr lang="zh-TW" altLang="en-US">
                <a:latin typeface="標楷體" panose="02010601000101010101" pitchFamily="2" charset="-120"/>
                <a:ea typeface="標楷體" panose="02010601000101010101" pitchFamily="2" charset="-120"/>
              </a:rPr>
              <a:t>第三種找尋概念的策略是參考相關領域已建立之模型。特別是一些歷史悠久的企業已經有專家為其建立的概念模型。這些領域像是會計、保險或是 銀行等企業，如果你是在開發這些領域的系統，你應該先蒐集這些領域的資料，也許別人所建立的概念也是你可以直接採用的。不是的話，至少它提供了你在概念模型塑模時一個相當不錯的範例。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標題 2">
            <a:extLst>
              <a:ext uri="{FF2B5EF4-FFF2-40B4-BE49-F238E27FC236}">
                <a16:creationId xmlns:a16="http://schemas.microsoft.com/office/drawing/2014/main" id="{84B8112C-F9B1-F449-A45E-D1827BC099B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2048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EF660BF-E694-B545-8267-26CE9E2FB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E50207A-B5D1-B34B-B9CC-688425EC1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9" descr="C:\Users\axel\Desktop\Drmaster\pic\WebIcons1_by_KenSaunders\PNG_128x128\Home.png">
            <a:hlinkClick r:id="rId4" action="ppaction://hlinksldjump" tooltip="回大綱"/>
            <a:extLst>
              <a:ext uri="{FF2B5EF4-FFF2-40B4-BE49-F238E27FC236}">
                <a16:creationId xmlns:a16="http://schemas.microsoft.com/office/drawing/2014/main" id="{74FCC54A-B13C-3349-AEA9-282549D20C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0" descr="C:\Users\axel\Desktop\Drmaster\pic\WebIcons1_by_KenSaunders\PNG_128x128\Info.png">
            <a:hlinkClick r:id="" action="ppaction://hlinkshowjump?jump=endshow"/>
            <a:extLst>
              <a:ext uri="{FF2B5EF4-FFF2-40B4-BE49-F238E27FC236}">
                <a16:creationId xmlns:a16="http://schemas.microsoft.com/office/drawing/2014/main" id="{8069FC57-4B82-8945-A400-31EB22165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內容版面配置區 7">
            <a:extLst>
              <a:ext uri="{FF2B5EF4-FFF2-40B4-BE49-F238E27FC236}">
                <a16:creationId xmlns:a16="http://schemas.microsoft.com/office/drawing/2014/main" id="{B389E57E-C15A-6B41-9B57-30F2B9E4916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已建立的模型</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當你應用上述方法找出所有相關的名詞（候選類別）之後，可能會有下列三種情況會發生：</a:t>
            </a:r>
          </a:p>
          <a:p>
            <a:pPr lvl="2"/>
            <a:r>
              <a:rPr lang="zh-TW" altLang="en-US">
                <a:latin typeface="標楷體" panose="02010601000101010101" pitchFamily="2" charset="-120"/>
                <a:ea typeface="標楷體" panose="02010601000101010101" pitchFamily="2" charset="-120"/>
              </a:rPr>
              <a:t>有些名詞將會變成類別。</a:t>
            </a:r>
          </a:p>
          <a:p>
            <a:pPr lvl="2"/>
            <a:r>
              <a:rPr lang="zh-TW" altLang="en-US">
                <a:latin typeface="標楷體" panose="02010601000101010101" pitchFamily="2" charset="-120"/>
                <a:ea typeface="標楷體" panose="02010601000101010101" pitchFamily="2" charset="-120"/>
              </a:rPr>
              <a:t>有些名詞將會變成（某些類別的）屬性。（這個稱為退化）。</a:t>
            </a:r>
          </a:p>
          <a:p>
            <a:pPr lvl="2"/>
            <a:r>
              <a:rPr lang="zh-TW" altLang="en-US">
                <a:latin typeface="標楷體" panose="02010601000101010101" pitchFamily="2" charset="-120"/>
                <a:ea typeface="標楷體" panose="02010601000101010101" pitchFamily="2" charset="-120"/>
              </a:rPr>
              <a:t>有些名詞將會被刪除，因為它跟系統的需求毫無關係。</a:t>
            </a:r>
          </a:p>
          <a:p>
            <a:pPr lvl="1"/>
            <a:r>
              <a:rPr lang="zh-TW" altLang="en-US">
                <a:latin typeface="標楷體" panose="02010601000101010101" pitchFamily="2" charset="-120"/>
                <a:ea typeface="標楷體" panose="02010601000101010101" pitchFamily="2" charset="-120"/>
              </a:rPr>
              <a:t>那麼，你該如何辨別哪些才會是問題領域中可能的類別呢？以下各節將對針對這個問題來做討論。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2">
            <a:extLst>
              <a:ext uri="{FF2B5EF4-FFF2-40B4-BE49-F238E27FC236}">
                <a16:creationId xmlns:a16="http://schemas.microsoft.com/office/drawing/2014/main" id="{D526F174-D15C-DB42-BA9E-A1981FC2CE6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9-3 </a:t>
            </a:r>
            <a:r>
              <a:rPr lang="zh-TW" altLang="en-US">
                <a:latin typeface="標楷體" panose="02010601000101010101" pitchFamily="2" charset="-120"/>
                <a:ea typeface="標楷體" panose="02010601000101010101" pitchFamily="2" charset="-120"/>
              </a:rPr>
              <a:t>範例</a:t>
            </a:r>
          </a:p>
        </p:txBody>
      </p:sp>
      <p:pic>
        <p:nvPicPr>
          <p:cNvPr id="2150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2F2DC30-2828-ED4E-A05E-96A20178E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8BCD67F4-F0AE-FA4E-B9D1-698AF9CB6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9" descr="C:\Users\axel\Desktop\Drmaster\pic\WebIcons1_by_KenSaunders\PNG_128x128\Home.png">
            <a:hlinkClick r:id="rId4" action="ppaction://hlinksldjump" tooltip="回大綱"/>
            <a:extLst>
              <a:ext uri="{FF2B5EF4-FFF2-40B4-BE49-F238E27FC236}">
                <a16:creationId xmlns:a16="http://schemas.microsoft.com/office/drawing/2014/main" id="{24D3A5A0-E24B-EC49-A50A-810B389FFF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20" descr="C:\Users\axel\Desktop\Drmaster\pic\WebIcons1_by_KenSaunders\PNG_128x128\Info.png">
            <a:hlinkClick r:id="" action="ppaction://hlinkshowjump?jump=endshow"/>
            <a:extLst>
              <a:ext uri="{FF2B5EF4-FFF2-40B4-BE49-F238E27FC236}">
                <a16:creationId xmlns:a16="http://schemas.microsoft.com/office/drawing/2014/main" id="{2FED3100-1CF8-8240-BE64-30610307FF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內容版面配置區 7">
            <a:extLst>
              <a:ext uri="{FF2B5EF4-FFF2-40B4-BE49-F238E27FC236}">
                <a16:creationId xmlns:a16="http://schemas.microsoft.com/office/drawing/2014/main" id="{35B0DE6D-C8B9-5742-A627-0503F3BAFE6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例子一</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對於本書所討論之網路商店的線上音樂</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購物系統。它可能牽涉到的概念有</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、購物車、演唱者、</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出版商、歌曲⋯等等，這些都是候選類別。以下我們用如圖</a:t>
            </a:r>
            <a:r>
              <a:rPr lang="en-US" altLang="zh-TW">
                <a:latin typeface="標楷體" panose="02010601000101010101" pitchFamily="2" charset="-120"/>
                <a:ea typeface="標楷體" panose="02010601000101010101" pitchFamily="2" charset="-120"/>
              </a:rPr>
              <a:t>9.1</a:t>
            </a:r>
            <a:r>
              <a:rPr lang="zh-TW" altLang="en-US">
                <a:latin typeface="標楷體" panose="02010601000101010101" pitchFamily="2" charset="-120"/>
                <a:ea typeface="標楷體" panose="02010601000101010101" pitchFamily="2" charset="-120"/>
              </a:rPr>
              <a:t>的簡單類別圖來表達它們。 </a:t>
            </a:r>
          </a:p>
        </p:txBody>
      </p:sp>
      <p:pic>
        <p:nvPicPr>
          <p:cNvPr id="21511" name="Picture 4">
            <a:extLst>
              <a:ext uri="{FF2B5EF4-FFF2-40B4-BE49-F238E27FC236}">
                <a16:creationId xmlns:a16="http://schemas.microsoft.com/office/drawing/2014/main" id="{0A8CD524-D6F6-C74B-96B3-67E5DCC7C0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313" y="3776663"/>
            <a:ext cx="40195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2">
            <a:extLst>
              <a:ext uri="{FF2B5EF4-FFF2-40B4-BE49-F238E27FC236}">
                <a16:creationId xmlns:a16="http://schemas.microsoft.com/office/drawing/2014/main" id="{747F7F3F-0A74-5B41-9FC0-F33AB27E6E7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9-3 </a:t>
            </a:r>
            <a:r>
              <a:rPr lang="zh-TW" altLang="en-US">
                <a:latin typeface="標楷體" panose="02010601000101010101" pitchFamily="2" charset="-120"/>
                <a:ea typeface="標楷體" panose="02010601000101010101" pitchFamily="2" charset="-120"/>
              </a:rPr>
              <a:t>範例</a:t>
            </a:r>
          </a:p>
        </p:txBody>
      </p:sp>
      <p:pic>
        <p:nvPicPr>
          <p:cNvPr id="2253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CDD99DB-DBFF-5941-AB75-A871D5C1A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A6867A3-FA6D-DA49-865B-FB10B0225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19" descr="C:\Users\axel\Desktop\Drmaster\pic\WebIcons1_by_KenSaunders\PNG_128x128\Home.png">
            <a:hlinkClick r:id="rId4" action="ppaction://hlinksldjump" tooltip="回大綱"/>
            <a:extLst>
              <a:ext uri="{FF2B5EF4-FFF2-40B4-BE49-F238E27FC236}">
                <a16:creationId xmlns:a16="http://schemas.microsoft.com/office/drawing/2014/main" id="{EB7A6BD1-7DBD-AB48-96D5-6A1F7A3F69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20" descr="C:\Users\axel\Desktop\Drmaster\pic\WebIcons1_by_KenSaunders\PNG_128x128\Info.png">
            <a:hlinkClick r:id="" action="ppaction://hlinkshowjump?jump=endshow"/>
            <a:extLst>
              <a:ext uri="{FF2B5EF4-FFF2-40B4-BE49-F238E27FC236}">
                <a16:creationId xmlns:a16="http://schemas.microsoft.com/office/drawing/2014/main" id="{01009F8F-A3FB-8945-90F1-5F06400E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內容版面配置區 7">
            <a:extLst>
              <a:ext uri="{FF2B5EF4-FFF2-40B4-BE49-F238E27FC236}">
                <a16:creationId xmlns:a16="http://schemas.microsoft.com/office/drawing/2014/main" id="{820ACF24-80C9-ED4B-AAF3-DAE25C9427C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例子二</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對於一個課程註冊系統，在這個領域中所牽涉到的概念有：課程、老師、學生、科系、教務處等等（圖</a:t>
            </a:r>
            <a:r>
              <a:rPr lang="en-US" altLang="zh-TW">
                <a:latin typeface="標楷體" panose="02010601000101010101" pitchFamily="2" charset="-120"/>
                <a:ea typeface="標楷體" panose="02010601000101010101" pitchFamily="2" charset="-120"/>
              </a:rPr>
              <a:t>9.2</a:t>
            </a:r>
            <a:r>
              <a:rPr lang="zh-TW" altLang="en-US">
                <a:latin typeface="標楷體" panose="02010601000101010101" pitchFamily="2" charset="-120"/>
                <a:ea typeface="標楷體" panose="02010601000101010101" pitchFamily="2" charset="-120"/>
              </a:rPr>
              <a:t>）。</a:t>
            </a:r>
          </a:p>
          <a:p>
            <a:pPr lvl="1"/>
            <a:endParaRPr lang="zh-TW" altLang="en-US">
              <a:latin typeface="標楷體" panose="02010601000101010101" pitchFamily="2" charset="-120"/>
              <a:ea typeface="標楷體" panose="02010601000101010101" pitchFamily="2" charset="-120"/>
            </a:endParaRPr>
          </a:p>
        </p:txBody>
      </p:sp>
      <p:pic>
        <p:nvPicPr>
          <p:cNvPr id="22535" name="Picture 4">
            <a:extLst>
              <a:ext uri="{FF2B5EF4-FFF2-40B4-BE49-F238E27FC236}">
                <a16:creationId xmlns:a16="http://schemas.microsoft.com/office/drawing/2014/main" id="{ACA81D73-F07D-2E4C-83D5-E0B0D5E8FA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3286125"/>
            <a:ext cx="3708400"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2">
            <a:extLst>
              <a:ext uri="{FF2B5EF4-FFF2-40B4-BE49-F238E27FC236}">
                <a16:creationId xmlns:a16="http://schemas.microsoft.com/office/drawing/2014/main" id="{B29D3A70-6950-B348-B04F-EE571A5BEC4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9-3 </a:t>
            </a:r>
            <a:r>
              <a:rPr lang="zh-TW" altLang="en-US">
                <a:latin typeface="標楷體" panose="02010601000101010101" pitchFamily="2" charset="-120"/>
                <a:ea typeface="標楷體" panose="02010601000101010101" pitchFamily="2" charset="-120"/>
              </a:rPr>
              <a:t>範例</a:t>
            </a:r>
          </a:p>
        </p:txBody>
      </p:sp>
      <p:pic>
        <p:nvPicPr>
          <p:cNvPr id="2355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78913F14-C2A1-C74F-B209-BF766A89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07D6953-CF44-B04F-8593-3068E45A8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9" descr="C:\Users\axel\Desktop\Drmaster\pic\WebIcons1_by_KenSaunders\PNG_128x128\Home.png">
            <a:hlinkClick r:id="rId4" action="ppaction://hlinksldjump" tooltip="回大綱"/>
            <a:extLst>
              <a:ext uri="{FF2B5EF4-FFF2-40B4-BE49-F238E27FC236}">
                <a16:creationId xmlns:a16="http://schemas.microsoft.com/office/drawing/2014/main" id="{0AC476C1-9756-4442-98E1-F9E97ABA8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0" descr="C:\Users\axel\Desktop\Drmaster\pic\WebIcons1_by_KenSaunders\PNG_128x128\Info.png">
            <a:hlinkClick r:id="" action="ppaction://hlinkshowjump?jump=endshow"/>
            <a:extLst>
              <a:ext uri="{FF2B5EF4-FFF2-40B4-BE49-F238E27FC236}">
                <a16:creationId xmlns:a16="http://schemas.microsoft.com/office/drawing/2014/main" id="{E2E59923-11F2-C14C-AF62-BCA8492685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內容版面配置區 7">
            <a:extLst>
              <a:ext uri="{FF2B5EF4-FFF2-40B4-BE49-F238E27FC236}">
                <a16:creationId xmlns:a16="http://schemas.microsoft.com/office/drawing/2014/main" id="{C9A093BB-D784-4346-9550-6EA116B375C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例子三</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一個線上的電影院購票系統， 可能有的概念會包含：影片、 影片名稱、上映時間表、上映時間、 下檔時間等（圖</a:t>
            </a:r>
            <a:r>
              <a:rPr lang="en-US" altLang="zh-TW">
                <a:latin typeface="標楷體" panose="02010601000101010101" pitchFamily="2" charset="-120"/>
                <a:ea typeface="標楷體" panose="02010601000101010101" pitchFamily="2" charset="-120"/>
              </a:rPr>
              <a:t>9.3</a:t>
            </a:r>
            <a:r>
              <a:rPr lang="zh-TW" altLang="en-US">
                <a:latin typeface="標楷體" panose="02010601000101010101" pitchFamily="2" charset="-120"/>
                <a:ea typeface="標楷體" panose="02010601000101010101" pitchFamily="2" charset="-120"/>
              </a:rPr>
              <a:t>）。</a:t>
            </a:r>
          </a:p>
          <a:p>
            <a:pPr lvl="1"/>
            <a:endParaRPr lang="zh-TW" altLang="en-US">
              <a:latin typeface="標楷體" panose="02010601000101010101" pitchFamily="2" charset="-120"/>
              <a:ea typeface="標楷體" panose="02010601000101010101" pitchFamily="2" charset="-120"/>
            </a:endParaRPr>
          </a:p>
        </p:txBody>
      </p:sp>
      <p:pic>
        <p:nvPicPr>
          <p:cNvPr id="23559" name="Picture 4">
            <a:extLst>
              <a:ext uri="{FF2B5EF4-FFF2-40B4-BE49-F238E27FC236}">
                <a16:creationId xmlns:a16="http://schemas.microsoft.com/office/drawing/2014/main" id="{3814BE95-93A3-A74E-A296-F820A44C56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1750" y="3429000"/>
            <a:ext cx="41354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2">
            <a:extLst>
              <a:ext uri="{FF2B5EF4-FFF2-40B4-BE49-F238E27FC236}">
                <a16:creationId xmlns:a16="http://schemas.microsoft.com/office/drawing/2014/main" id="{1DD2DC32-8C2A-EF42-ABE5-CD91EA70EDD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9-3 </a:t>
            </a:r>
            <a:r>
              <a:rPr lang="zh-TW" altLang="en-US">
                <a:latin typeface="標楷體" panose="02010601000101010101" pitchFamily="2" charset="-120"/>
                <a:ea typeface="標楷體" panose="02010601000101010101" pitchFamily="2" charset="-120"/>
              </a:rPr>
              <a:t>範例</a:t>
            </a:r>
          </a:p>
        </p:txBody>
      </p:sp>
      <p:pic>
        <p:nvPicPr>
          <p:cNvPr id="2457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16EC465-9899-C44B-8E96-154736F16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67CF5FC-FEFC-7846-AEE5-314FA61E9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descr="C:\Users\axel\Desktop\Drmaster\pic\WebIcons1_by_KenSaunders\PNG_128x128\Home.png">
            <a:hlinkClick r:id="rId4" action="ppaction://hlinksldjump" tooltip="回大綱"/>
            <a:extLst>
              <a:ext uri="{FF2B5EF4-FFF2-40B4-BE49-F238E27FC236}">
                <a16:creationId xmlns:a16="http://schemas.microsoft.com/office/drawing/2014/main" id="{31474794-C19A-614D-AC67-0AB7636A0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20" descr="C:\Users\axel\Desktop\Drmaster\pic\WebIcons1_by_KenSaunders\PNG_128x128\Info.png">
            <a:hlinkClick r:id="" action="ppaction://hlinkshowjump?jump=endshow"/>
            <a:extLst>
              <a:ext uri="{FF2B5EF4-FFF2-40B4-BE49-F238E27FC236}">
                <a16:creationId xmlns:a16="http://schemas.microsoft.com/office/drawing/2014/main" id="{181A2507-A342-E149-9FC8-157B59BF8F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內容版面配置區 7">
            <a:extLst>
              <a:ext uri="{FF2B5EF4-FFF2-40B4-BE49-F238E27FC236}">
                <a16:creationId xmlns:a16="http://schemas.microsoft.com/office/drawing/2014/main" id="{9FE4B8AE-4C02-1542-BB3B-E0FF76FED14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例子四</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對於一個機票訂位系統，它所擁有可能的一些概念有</a:t>
            </a:r>
            <a:r>
              <a:rPr lang="en-US" altLang="zh-TW">
                <a:latin typeface="標楷體" panose="02010601000101010101" pitchFamily="2" charset="-120"/>
                <a:ea typeface="標楷體" panose="02010601000101010101" pitchFamily="2" charset="-120"/>
              </a:rPr>
              <a:t>:</a:t>
            </a:r>
            <a:r>
              <a:rPr lang="zh-TW" altLang="en-US">
                <a:latin typeface="標楷體" panose="02010601000101010101" pitchFamily="2" charset="-120"/>
                <a:ea typeface="標楷體" panose="02010601000101010101" pitchFamily="2" charset="-120"/>
              </a:rPr>
              <a:t>班機、艙等、目的地、起飛地點、班次、航空公司等（圖</a:t>
            </a:r>
            <a:r>
              <a:rPr lang="en-US" altLang="zh-TW">
                <a:latin typeface="標楷體" panose="02010601000101010101" pitchFamily="2" charset="-120"/>
                <a:ea typeface="標楷體" panose="02010601000101010101" pitchFamily="2" charset="-120"/>
              </a:rPr>
              <a:t>9.4</a:t>
            </a:r>
            <a:r>
              <a:rPr lang="zh-TW" altLang="en-US">
                <a:latin typeface="標楷體" panose="02010601000101010101" pitchFamily="2" charset="-120"/>
                <a:ea typeface="標楷體" panose="02010601000101010101" pitchFamily="2" charset="-120"/>
              </a:rPr>
              <a:t>）。</a:t>
            </a:r>
          </a:p>
          <a:p>
            <a:pPr lvl="1"/>
            <a:endParaRPr lang="zh-TW" altLang="en-US">
              <a:latin typeface="標楷體" panose="02010601000101010101" pitchFamily="2" charset="-120"/>
              <a:ea typeface="標楷體" panose="02010601000101010101" pitchFamily="2" charset="-120"/>
            </a:endParaRPr>
          </a:p>
        </p:txBody>
      </p:sp>
      <p:pic>
        <p:nvPicPr>
          <p:cNvPr id="24583" name="Picture 4">
            <a:extLst>
              <a:ext uri="{FF2B5EF4-FFF2-40B4-BE49-F238E27FC236}">
                <a16:creationId xmlns:a16="http://schemas.microsoft.com/office/drawing/2014/main" id="{85CC62BB-2BD1-D64C-81C1-B30984EBE5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214688"/>
            <a:ext cx="4906963"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標題 2">
            <a:extLst>
              <a:ext uri="{FF2B5EF4-FFF2-40B4-BE49-F238E27FC236}">
                <a16:creationId xmlns:a16="http://schemas.microsoft.com/office/drawing/2014/main" id="{659DC1DF-AEEB-1F4A-A417-63A76B01719E}"/>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9-4 </a:t>
            </a:r>
            <a:r>
              <a:rPr lang="zh-TW" altLang="en-US">
                <a:latin typeface="標楷體" panose="02010601000101010101" pitchFamily="2" charset="-120"/>
                <a:ea typeface="標楷體" panose="02010601000101010101" pitchFamily="2" charset="-120"/>
              </a:rPr>
              <a:t>尋找屬性的策略</a:t>
            </a:r>
          </a:p>
        </p:txBody>
      </p:sp>
      <p:pic>
        <p:nvPicPr>
          <p:cNvPr id="2560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E446708-17B2-CB41-AB98-8C862E9B3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A75EC19-3B25-3B4B-B582-57BACF583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19" descr="C:\Users\axel\Desktop\Drmaster\pic\WebIcons1_by_KenSaunders\PNG_128x128\Home.png">
            <a:hlinkClick r:id="rId4" action="ppaction://hlinksldjump" tooltip="回大綱"/>
            <a:extLst>
              <a:ext uri="{FF2B5EF4-FFF2-40B4-BE49-F238E27FC236}">
                <a16:creationId xmlns:a16="http://schemas.microsoft.com/office/drawing/2014/main" id="{221D9E67-F020-964F-B33E-0A67ED8C8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20" descr="C:\Users\axel\Desktop\Drmaster\pic\WebIcons1_by_KenSaunders\PNG_128x128\Info.png">
            <a:hlinkClick r:id="" action="ppaction://hlinkshowjump?jump=endshow"/>
            <a:extLst>
              <a:ext uri="{FF2B5EF4-FFF2-40B4-BE49-F238E27FC236}">
                <a16:creationId xmlns:a16="http://schemas.microsoft.com/office/drawing/2014/main" id="{5706117D-5668-AA44-B9EF-FB898C09A7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內容版面配置區 7">
            <a:extLst>
              <a:ext uri="{FF2B5EF4-FFF2-40B4-BE49-F238E27FC236}">
                <a16:creationId xmlns:a16="http://schemas.microsoft.com/office/drawing/2014/main" id="{90176633-FAFB-4C4B-B41B-13A462A0941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屬性的擷取一般是由對領域知識的了解所得。</a:t>
            </a:r>
            <a:r>
              <a:rPr lang="zh-TW" altLang="en-US">
                <a:latin typeface="Times New Roman" panose="02020603050405020304" pitchFamily="18" charset="0"/>
                <a:ea typeface="標楷體" panose="02010601000101010101" pitchFamily="2" charset="-120"/>
                <a:cs typeface="Times New Roman" panose="02020603050405020304" pitchFamily="18" charset="0"/>
              </a:rPr>
              <a:t> </a:t>
            </a:r>
            <a:r>
              <a:rPr lang="zh-TW" altLang="en-US">
                <a:latin typeface="新細明體" panose="02020500000000000000" pitchFamily="18" charset="-120"/>
                <a:ea typeface="標楷體" panose="02010601000101010101" pitchFamily="2" charset="-120"/>
              </a:rPr>
              <a:t>屬性一般來說也都是名詞或是名詞片語。尋找屬性的方向跟尋找類別是一樣的。所以你可以利用上述找類別的方法來捕捉屬性。</a:t>
            </a: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字方塊 37">
            <a:extLst>
              <a:ext uri="{FF2B5EF4-FFF2-40B4-BE49-F238E27FC236}">
                <a16:creationId xmlns:a16="http://schemas.microsoft.com/office/drawing/2014/main" id="{9F39E509-B390-B24E-BB09-236086974907}"/>
              </a:ext>
            </a:extLst>
          </p:cNvPr>
          <p:cNvSpPr txBox="1">
            <a:spLocks noChangeArrowheads="1"/>
          </p:cNvSpPr>
          <p:nvPr/>
        </p:nvSpPr>
        <p:spPr bwMode="auto">
          <a:xfrm>
            <a:off x="2714625" y="1643063"/>
            <a:ext cx="33575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kumimoji="0" lang="zh-TW" altLang="en-US" sz="4400">
                <a:solidFill>
                  <a:srgbClr val="FFFF00"/>
                </a:solidFill>
                <a:latin typeface="標楷體" panose="02010601000101010101" pitchFamily="2" charset="-120"/>
                <a:ea typeface="標楷體" panose="02010601000101010101" pitchFamily="2" charset="-120"/>
              </a:rPr>
              <a:t>章節大綱</a:t>
            </a:r>
          </a:p>
        </p:txBody>
      </p:sp>
      <p:sp>
        <p:nvSpPr>
          <p:cNvPr id="11" name="文字方塊 10">
            <a:extLst>
              <a:ext uri="{FF2B5EF4-FFF2-40B4-BE49-F238E27FC236}">
                <a16:creationId xmlns:a16="http://schemas.microsoft.com/office/drawing/2014/main" id="{BB5F58C1-C2A2-2E48-8004-FB7DE5C3399D}"/>
              </a:ext>
            </a:extLst>
          </p:cNvPr>
          <p:cNvSpPr txBox="1"/>
          <p:nvPr/>
        </p:nvSpPr>
        <p:spPr>
          <a:xfrm>
            <a:off x="6000750" y="6215063"/>
            <a:ext cx="2857500" cy="369887"/>
          </a:xfrm>
          <a:prstGeom prst="rect">
            <a:avLst/>
          </a:prstGeom>
          <a:noFill/>
        </p:spPr>
        <p:txBody>
          <a:bodyPr>
            <a:spAutoFit/>
          </a:bodyPr>
          <a:lstStyle/>
          <a:p>
            <a:pPr eaLnBrk="1" fontAlgn="auto" latinLnBrk="1" hangingPunct="1">
              <a:spcBef>
                <a:spcPts val="0"/>
              </a:spcBef>
              <a:spcAft>
                <a:spcPts val="0"/>
              </a:spcAft>
              <a:defRPr/>
            </a:pPr>
            <a:r>
              <a:rPr kumimoji="0" lang="zh-TW" altLang="en-US" dirty="0">
                <a:solidFill>
                  <a:schemeClr val="bg1">
                    <a:lumMod val="65000"/>
                  </a:schemeClr>
                </a:solidFill>
                <a:latin typeface="+mn-ea"/>
                <a:ea typeface="+mn-ea"/>
              </a:rPr>
              <a:t>備註：可依進度點選小節</a:t>
            </a:r>
          </a:p>
        </p:txBody>
      </p:sp>
      <p:sp>
        <p:nvSpPr>
          <p:cNvPr id="12" name="圓角矩形 11">
            <a:hlinkClick r:id="rId2" action="ppaction://hlinksldjump"/>
            <a:extLst>
              <a:ext uri="{FF2B5EF4-FFF2-40B4-BE49-F238E27FC236}">
                <a16:creationId xmlns:a16="http://schemas.microsoft.com/office/drawing/2014/main" id="{0AE951DC-A5FC-DD4F-B87A-EFB6945F0470}"/>
              </a:ext>
            </a:extLst>
          </p:cNvPr>
          <p:cNvSpPr/>
          <p:nvPr/>
        </p:nvSpPr>
        <p:spPr bwMode="auto">
          <a:xfrm>
            <a:off x="42859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a:t>
            </a:r>
            <a:r>
              <a:rPr lang="zh-TW" altLang="en-US" sz="2000" dirty="0">
                <a:solidFill>
                  <a:schemeClr val="bg1"/>
                </a:solidFill>
                <a:latin typeface="標楷體" pitchFamily="65" charset="-120"/>
                <a:ea typeface="標楷體" pitchFamily="65" charset="-120"/>
                <a:cs typeface="Times New Roman" pitchFamily="18" charset="0"/>
              </a:rPr>
              <a:t>章首示意圖</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3" name="圓角矩形 12">
            <a:hlinkClick r:id="rId3" action="ppaction://hlinksldjump"/>
            <a:extLst>
              <a:ext uri="{FF2B5EF4-FFF2-40B4-BE49-F238E27FC236}">
                <a16:creationId xmlns:a16="http://schemas.microsoft.com/office/drawing/2014/main" id="{C460DAF1-7702-CA47-95EE-F92FEF87F55E}"/>
              </a:ext>
            </a:extLst>
          </p:cNvPr>
          <p:cNvSpPr/>
          <p:nvPr/>
        </p:nvSpPr>
        <p:spPr bwMode="auto">
          <a:xfrm>
            <a:off x="42859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9-1 </a:t>
            </a:r>
            <a:r>
              <a:rPr lang="zh-TW" altLang="en-US" sz="2000" dirty="0">
                <a:solidFill>
                  <a:schemeClr val="bg1"/>
                </a:solidFill>
                <a:latin typeface="標楷體" pitchFamily="65" charset="-120"/>
                <a:ea typeface="標楷體" pitchFamily="65" charset="-120"/>
                <a:cs typeface="Times New Roman" pitchFamily="18" charset="0"/>
              </a:rPr>
              <a:t>概念模型</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4" name="圓角矩形 13">
            <a:hlinkClick r:id="rId4" action="ppaction://hlinksldjump"/>
            <a:extLst>
              <a:ext uri="{FF2B5EF4-FFF2-40B4-BE49-F238E27FC236}">
                <a16:creationId xmlns:a16="http://schemas.microsoft.com/office/drawing/2014/main" id="{6ED97E8D-7975-C546-9AE9-81C65B603751}"/>
              </a:ext>
            </a:extLst>
          </p:cNvPr>
          <p:cNvSpPr/>
          <p:nvPr/>
        </p:nvSpPr>
        <p:spPr bwMode="auto">
          <a:xfrm>
            <a:off x="471487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9-6 </a:t>
            </a:r>
            <a:r>
              <a:rPr lang="zh-TW" altLang="en-US" sz="2000" dirty="0">
                <a:solidFill>
                  <a:schemeClr val="bg1"/>
                </a:solidFill>
                <a:latin typeface="標楷體" pitchFamily="65" charset="-120"/>
                <a:ea typeface="標楷體" pitchFamily="65" charset="-120"/>
                <a:cs typeface="Times New Roman" pitchFamily="18" charset="0"/>
              </a:rPr>
              <a:t>類別正規化</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22" name="圓角矩形 21">
            <a:hlinkClick r:id="rId5" action="ppaction://hlinksldjump"/>
            <a:extLst>
              <a:ext uri="{FF2B5EF4-FFF2-40B4-BE49-F238E27FC236}">
                <a16:creationId xmlns:a16="http://schemas.microsoft.com/office/drawing/2014/main" id="{FCB9F359-CECE-3643-B773-825738A2F656}"/>
              </a:ext>
            </a:extLst>
          </p:cNvPr>
          <p:cNvSpPr/>
          <p:nvPr/>
        </p:nvSpPr>
        <p:spPr bwMode="auto">
          <a:xfrm>
            <a:off x="471487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9-5 </a:t>
            </a:r>
            <a:r>
              <a:rPr lang="zh-TW" altLang="en-US" sz="2000" dirty="0">
                <a:solidFill>
                  <a:schemeClr val="bg1"/>
                </a:solidFill>
                <a:latin typeface="標楷體" pitchFamily="65" charset="-120"/>
                <a:ea typeface="標楷體" pitchFamily="65" charset="-120"/>
                <a:cs typeface="Times New Roman" pitchFamily="18" charset="0"/>
              </a:rPr>
              <a:t>非基本型態屬性</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8" name="圓角矩形 7">
            <a:hlinkClick r:id="rId6" action="ppaction://hlinksldjump"/>
            <a:extLst>
              <a:ext uri="{FF2B5EF4-FFF2-40B4-BE49-F238E27FC236}">
                <a16:creationId xmlns:a16="http://schemas.microsoft.com/office/drawing/2014/main" id="{24F5338B-07E8-0F4E-8318-668503DD8CE4}"/>
              </a:ext>
            </a:extLst>
          </p:cNvPr>
          <p:cNvSpPr/>
          <p:nvPr/>
        </p:nvSpPr>
        <p:spPr bwMode="auto">
          <a:xfrm>
            <a:off x="428596" y="428625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9-2 </a:t>
            </a:r>
            <a:r>
              <a:rPr lang="zh-TW" altLang="en-US" sz="2000" dirty="0">
                <a:solidFill>
                  <a:schemeClr val="bg1"/>
                </a:solidFill>
                <a:latin typeface="標楷體" pitchFamily="65" charset="-120"/>
                <a:ea typeface="標楷體" pitchFamily="65" charset="-120"/>
                <a:cs typeface="Times New Roman" pitchFamily="18" charset="0"/>
              </a:rPr>
              <a:t>找尋概念的策略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9" name="圓角矩形 8">
            <a:hlinkClick r:id="rId7" action="ppaction://hlinksldjump"/>
            <a:extLst>
              <a:ext uri="{FF2B5EF4-FFF2-40B4-BE49-F238E27FC236}">
                <a16:creationId xmlns:a16="http://schemas.microsoft.com/office/drawing/2014/main" id="{04448F6C-7935-0647-A456-AFCC0798A924}"/>
              </a:ext>
            </a:extLst>
          </p:cNvPr>
          <p:cNvSpPr/>
          <p:nvPr/>
        </p:nvSpPr>
        <p:spPr bwMode="auto">
          <a:xfrm>
            <a:off x="4714876" y="428625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9-7 </a:t>
            </a:r>
            <a:r>
              <a:rPr lang="zh-TW" altLang="en-US" sz="2000" dirty="0">
                <a:solidFill>
                  <a:schemeClr val="bg1"/>
                </a:solidFill>
                <a:latin typeface="標楷體" pitchFamily="65" charset="-120"/>
                <a:ea typeface="標楷體" pitchFamily="65" charset="-120"/>
                <a:cs typeface="Times New Roman" pitchFamily="18" charset="0"/>
              </a:rPr>
              <a:t>尋找關聯策略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0" name="圓角矩形 9">
            <a:hlinkClick r:id="rId8" action="ppaction://hlinksldjump"/>
            <a:extLst>
              <a:ext uri="{FF2B5EF4-FFF2-40B4-BE49-F238E27FC236}">
                <a16:creationId xmlns:a16="http://schemas.microsoft.com/office/drawing/2014/main" id="{8E430DFC-17A3-7B40-8B9F-A9BDCE22E999}"/>
              </a:ext>
            </a:extLst>
          </p:cNvPr>
          <p:cNvSpPr/>
          <p:nvPr/>
        </p:nvSpPr>
        <p:spPr bwMode="auto">
          <a:xfrm>
            <a:off x="428596" y="500063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9-3 </a:t>
            </a:r>
            <a:r>
              <a:rPr lang="zh-TW" altLang="en-US" sz="2000" dirty="0">
                <a:solidFill>
                  <a:schemeClr val="bg1"/>
                </a:solidFill>
                <a:latin typeface="標楷體" pitchFamily="65" charset="-120"/>
                <a:ea typeface="標楷體" pitchFamily="65" charset="-120"/>
                <a:cs typeface="Times New Roman" pitchFamily="18" charset="0"/>
              </a:rPr>
              <a:t>範例</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8" name="圓角矩形 17">
            <a:hlinkClick r:id="rId9" action="ppaction://hlinksldjump"/>
            <a:extLst>
              <a:ext uri="{FF2B5EF4-FFF2-40B4-BE49-F238E27FC236}">
                <a16:creationId xmlns:a16="http://schemas.microsoft.com/office/drawing/2014/main" id="{40689A19-F5A4-4441-84D7-954F4238C232}"/>
              </a:ext>
            </a:extLst>
          </p:cNvPr>
          <p:cNvSpPr/>
          <p:nvPr/>
        </p:nvSpPr>
        <p:spPr bwMode="auto">
          <a:xfrm>
            <a:off x="428596" y="571501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9-4 </a:t>
            </a:r>
            <a:r>
              <a:rPr lang="zh-TW" altLang="en-US" sz="2000" dirty="0">
                <a:solidFill>
                  <a:schemeClr val="bg1"/>
                </a:solidFill>
                <a:latin typeface="標楷體" pitchFamily="65" charset="-120"/>
                <a:ea typeface="標楷體" pitchFamily="65" charset="-120"/>
                <a:cs typeface="Times New Roman" pitchFamily="18" charset="0"/>
              </a:rPr>
              <a:t>尋找屬性的策略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9" name="圓角矩形 18">
            <a:hlinkClick r:id="rId10" action="ppaction://hlinksldjump"/>
            <a:extLst>
              <a:ext uri="{FF2B5EF4-FFF2-40B4-BE49-F238E27FC236}">
                <a16:creationId xmlns:a16="http://schemas.microsoft.com/office/drawing/2014/main" id="{C1FCEA05-284C-4948-821A-8CC390CDAB18}"/>
              </a:ext>
            </a:extLst>
          </p:cNvPr>
          <p:cNvSpPr/>
          <p:nvPr/>
        </p:nvSpPr>
        <p:spPr bwMode="auto">
          <a:xfrm>
            <a:off x="4714876" y="500063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9-8 </a:t>
            </a:r>
            <a:r>
              <a:rPr lang="zh-TW" altLang="en-US" sz="2000">
                <a:solidFill>
                  <a:schemeClr val="bg1"/>
                </a:solidFill>
                <a:latin typeface="標楷體" pitchFamily="65" charset="-120"/>
                <a:ea typeface="標楷體" pitchFamily="65" charset="-120"/>
                <a:cs typeface="Times New Roman" pitchFamily="18" charset="0"/>
              </a:rPr>
              <a:t>綜合練習</a:t>
            </a:r>
            <a:endParaRPr lang="ko-KR" altLang="en-US" sz="2000" dirty="0">
              <a:solidFill>
                <a:schemeClr val="bg1"/>
              </a:solidFill>
              <a:latin typeface="標楷體" pitchFamily="65" charset="-120"/>
              <a:ea typeface="標楷體" pitchFamily="65" charset="-12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2">
            <a:extLst>
              <a:ext uri="{FF2B5EF4-FFF2-40B4-BE49-F238E27FC236}">
                <a16:creationId xmlns:a16="http://schemas.microsoft.com/office/drawing/2014/main" id="{3E94CDDB-DB0E-F24E-9258-639F72E285A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9-4 </a:t>
            </a:r>
            <a:r>
              <a:rPr lang="zh-TW" altLang="en-US">
                <a:latin typeface="標楷體" panose="02010601000101010101" pitchFamily="2" charset="-120"/>
                <a:ea typeface="標楷體" panose="02010601000101010101" pitchFamily="2" charset="-120"/>
              </a:rPr>
              <a:t>尋找屬性的策略</a:t>
            </a:r>
          </a:p>
        </p:txBody>
      </p:sp>
      <p:pic>
        <p:nvPicPr>
          <p:cNvPr id="2662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4814CD59-AAB2-A74F-A183-366AEE4BD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29C7E18-8487-6C4C-A739-4D88FDD45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9" descr="C:\Users\axel\Desktop\Drmaster\pic\WebIcons1_by_KenSaunders\PNG_128x128\Home.png">
            <a:hlinkClick r:id="rId4" action="ppaction://hlinksldjump" tooltip="回大綱"/>
            <a:extLst>
              <a:ext uri="{FF2B5EF4-FFF2-40B4-BE49-F238E27FC236}">
                <a16:creationId xmlns:a16="http://schemas.microsoft.com/office/drawing/2014/main" id="{BA646BD0-3504-9B40-8334-33BA75077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0" descr="C:\Users\axel\Desktop\Drmaster\pic\WebIcons1_by_KenSaunders\PNG_128x128\Info.png">
            <a:hlinkClick r:id="" action="ppaction://hlinkshowjump?jump=endshow"/>
            <a:extLst>
              <a:ext uri="{FF2B5EF4-FFF2-40B4-BE49-F238E27FC236}">
                <a16:creationId xmlns:a16="http://schemas.microsoft.com/office/drawing/2014/main" id="{BC1881B1-83E4-9A45-B14B-F3C2F3086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內容版面配置區 7">
            <a:extLst>
              <a:ext uri="{FF2B5EF4-FFF2-40B4-BE49-F238E27FC236}">
                <a16:creationId xmlns:a16="http://schemas.microsoft.com/office/drawing/2014/main" id="{D216815D-602E-2940-9BF0-FB23E4A05B3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辨別屬性</a:t>
            </a:r>
            <a:endParaRPr lang="en-US" altLang="zh-TW">
              <a:latin typeface="新細明體" panose="02020500000000000000" pitchFamily="18" charset="-120"/>
              <a:ea typeface="標楷體" panose="02010601000101010101" pitchFamily="2" charset="-120"/>
            </a:endParaRPr>
          </a:p>
          <a:p>
            <a:pPr lvl="1"/>
            <a:r>
              <a:rPr lang="zh-TW" altLang="en-US">
                <a:latin typeface="新細明體" panose="02020500000000000000" pitchFamily="18" charset="-120"/>
                <a:ea typeface="標楷體" panose="02010601000101010101" pitchFamily="2" charset="-120"/>
              </a:rPr>
              <a:t>屬性跟類別有時候可能很難分辨。當你找出一個名詞的時候，你可能會思考它代表著一個屬性，還是說應該用類別來表示它。</a:t>
            </a:r>
            <a:r>
              <a:rPr lang="zh-TW" altLang="en-US">
                <a:latin typeface="Times New Roman" panose="02020603050405020304" pitchFamily="18" charset="0"/>
                <a:ea typeface="標楷體" panose="02010601000101010101" pitchFamily="2" charset="-120"/>
                <a:cs typeface="Times New Roman" panose="02020603050405020304" pitchFamily="18" charset="0"/>
              </a:rPr>
              <a:t> </a:t>
            </a:r>
            <a:r>
              <a:rPr lang="zh-TW" altLang="en-US">
                <a:latin typeface="新細明體" panose="02020500000000000000" pitchFamily="18" charset="-120"/>
                <a:ea typeface="標楷體" panose="02010601000101010101" pitchFamily="2" charset="-120"/>
              </a:rPr>
              <a:t>這裡有一個基本的原則你可以掌握，用它來幫助你分辨它們</a:t>
            </a:r>
            <a:r>
              <a:rPr lang="zh-TW" altLang="en-US">
                <a:latin typeface="Times New Roman" panose="02020603050405020304" pitchFamily="18" charset="0"/>
                <a:ea typeface="標楷體" panose="02010601000101010101" pitchFamily="2" charset="-120"/>
              </a:rPr>
              <a:t>: </a:t>
            </a:r>
          </a:p>
          <a:p>
            <a:pPr lvl="1"/>
            <a:r>
              <a:rPr lang="zh-TW" altLang="en-US">
                <a:solidFill>
                  <a:srgbClr val="000000"/>
                </a:solidFill>
                <a:latin typeface="新細明體" panose="02020500000000000000" pitchFamily="18" charset="-120"/>
                <a:ea typeface="標楷體" panose="02010601000101010101" pitchFamily="2" charset="-120"/>
              </a:rPr>
              <a:t>對於一個真實生活中的概念，如果它</a:t>
            </a:r>
            <a:r>
              <a:rPr lang="zh-TW" altLang="en-US">
                <a:solidFill>
                  <a:schemeClr val="tx2"/>
                </a:solidFill>
                <a:latin typeface="新細明體" panose="02020500000000000000" pitchFamily="18" charset="-120"/>
                <a:ea typeface="標楷體" panose="02010601000101010101" pitchFamily="2" charset="-120"/>
              </a:rPr>
              <a:t>無法用數值或是文字來完全表示</a:t>
            </a:r>
            <a:r>
              <a:rPr lang="zh-TW" altLang="en-US">
                <a:solidFill>
                  <a:srgbClr val="000000"/>
                </a:solidFill>
                <a:latin typeface="新細明體" panose="02020500000000000000" pitchFamily="18" charset="-120"/>
                <a:ea typeface="標楷體" panose="02010601000101010101" pitchFamily="2" charset="-120"/>
              </a:rPr>
              <a:t>，那麼它有可能是一個</a:t>
            </a:r>
            <a:r>
              <a:rPr lang="zh-TW" alt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zh-TW" altLang="en-US">
                <a:solidFill>
                  <a:srgbClr val="000000"/>
                </a:solidFill>
                <a:latin typeface="新細明體" panose="02020500000000000000" pitchFamily="18" charset="-120"/>
                <a:ea typeface="標楷體" panose="02010601000101010101" pitchFamily="2" charset="-120"/>
              </a:rPr>
              <a:t>候選的</a:t>
            </a:r>
            <a:r>
              <a:rPr lang="zh-TW" alt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zh-TW" altLang="en-US">
                <a:solidFill>
                  <a:srgbClr val="000000"/>
                </a:solidFill>
                <a:latin typeface="新細明體" panose="02020500000000000000" pitchFamily="18" charset="-120"/>
                <a:ea typeface="標楷體" panose="02010601000101010101" pitchFamily="2" charset="-120"/>
              </a:rPr>
              <a:t>概念，而不是屬性。</a:t>
            </a:r>
          </a:p>
          <a:p>
            <a:pPr lvl="1"/>
            <a:r>
              <a:rPr lang="zh-TW" altLang="en-US">
                <a:solidFill>
                  <a:schemeClr val="tx2"/>
                </a:solidFill>
                <a:latin typeface="新細明體" panose="02020500000000000000" pitchFamily="18" charset="-120"/>
                <a:ea typeface="標楷體" panose="02010601000101010101" pitchFamily="2" charset="-120"/>
              </a:rPr>
              <a:t>如果仍然無法辨別的話，先把它當作概念。</a:t>
            </a:r>
            <a:r>
              <a:rPr lang="zh-TW" altLang="en-US">
                <a:solidFill>
                  <a:schemeClr val="tx2"/>
                </a:solidFill>
                <a:latin typeface="Times New Roman" panose="02020603050405020304" pitchFamily="18" charset="0"/>
                <a:ea typeface="標楷體" panose="02010601000101010101" pitchFamily="2" charset="-120"/>
              </a:rPr>
              <a:t> </a:t>
            </a:r>
            <a:r>
              <a:rPr lang="zh-TW" altLang="en-US">
                <a:solidFill>
                  <a:schemeClr val="tx2"/>
                </a:solidFill>
                <a:latin typeface="新細明體" panose="02020500000000000000" pitchFamily="18" charset="-120"/>
                <a:ea typeface="標楷體" panose="02010601000101010101" pitchFamily="2" charset="-120"/>
              </a:rPr>
              <a:t>先用類別塑模它。</a:t>
            </a: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2">
            <a:extLst>
              <a:ext uri="{FF2B5EF4-FFF2-40B4-BE49-F238E27FC236}">
                <a16:creationId xmlns:a16="http://schemas.microsoft.com/office/drawing/2014/main" id="{33758414-5078-894D-B672-2D4A6C07CD7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9-4 </a:t>
            </a:r>
            <a:r>
              <a:rPr lang="zh-TW" altLang="en-US">
                <a:latin typeface="標楷體" panose="02010601000101010101" pitchFamily="2" charset="-120"/>
                <a:ea typeface="標楷體" panose="02010601000101010101" pitchFamily="2" charset="-120"/>
              </a:rPr>
              <a:t>尋找屬性的策略</a:t>
            </a:r>
          </a:p>
        </p:txBody>
      </p:sp>
      <p:pic>
        <p:nvPicPr>
          <p:cNvPr id="2765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F06B69C-07C1-0144-8230-B9FC10A8D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126550C-4004-9D48-A50C-9B7C2C640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9" descr="C:\Users\axel\Desktop\Drmaster\pic\WebIcons1_by_KenSaunders\PNG_128x128\Home.png">
            <a:hlinkClick r:id="rId4" action="ppaction://hlinksldjump" tooltip="回大綱"/>
            <a:extLst>
              <a:ext uri="{FF2B5EF4-FFF2-40B4-BE49-F238E27FC236}">
                <a16:creationId xmlns:a16="http://schemas.microsoft.com/office/drawing/2014/main" id="{F0CC8FFB-34E3-D642-807F-950C18107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0" descr="C:\Users\axel\Desktop\Drmaster\pic\WebIcons1_by_KenSaunders\PNG_128x128\Info.png">
            <a:hlinkClick r:id="" action="ppaction://hlinkshowjump?jump=endshow"/>
            <a:extLst>
              <a:ext uri="{FF2B5EF4-FFF2-40B4-BE49-F238E27FC236}">
                <a16:creationId xmlns:a16="http://schemas.microsoft.com/office/drawing/2014/main" id="{C225FAB3-DBB5-3E40-B858-9E9DA5977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內容版面配置區 7">
            <a:extLst>
              <a:ext uri="{FF2B5EF4-FFF2-40B4-BE49-F238E27FC236}">
                <a16:creationId xmlns:a16="http://schemas.microsoft.com/office/drawing/2014/main" id="{C60E5A2A-47EE-F248-8C44-E8D75BDF21D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辨別屬性</a:t>
            </a:r>
            <a:endParaRPr lang="en-US" altLang="zh-TW">
              <a:latin typeface="新細明體" panose="02020500000000000000" pitchFamily="18" charset="-120"/>
              <a:ea typeface="標楷體" panose="02010601000101010101" pitchFamily="2" charset="-120"/>
            </a:endParaRPr>
          </a:p>
          <a:p>
            <a:pPr lvl="1" algn="just"/>
            <a:r>
              <a:rPr lang="zh-TW" altLang="en-US">
                <a:latin typeface="標楷體" panose="02010601000101010101" pitchFamily="2" charset="-120"/>
                <a:ea typeface="標楷體" panose="02010601000101010101" pitchFamily="2" charset="-120"/>
              </a:rPr>
              <a:t>範例</a:t>
            </a:r>
            <a:endParaRPr lang="en-US" altLang="zh-TW">
              <a:latin typeface="標楷體" panose="02010601000101010101" pitchFamily="2" charset="-120"/>
              <a:ea typeface="標楷體" panose="02010601000101010101" pitchFamily="2" charset="-120"/>
            </a:endParaRPr>
          </a:p>
          <a:p>
            <a:pPr lvl="2" algn="just"/>
            <a:r>
              <a:rPr lang="zh-TW" altLang="en-US">
                <a:latin typeface="標楷體" panose="02010601000101010101" pitchFamily="2" charset="-120"/>
                <a:ea typeface="標楷體" panose="02010601000101010101" pitchFamily="2" charset="-120"/>
              </a:rPr>
              <a:t>以航班跟目的地這兩個概念來說，也許你認為一個航班應該有一個屬性叫目的地，因為一班飛機會有起飛的地點跟降落的地點，所以，你會畫出如圖</a:t>
            </a:r>
            <a:r>
              <a:rPr lang="en-US" altLang="zh-TW">
                <a:latin typeface="標楷體" panose="02010601000101010101" pitchFamily="2" charset="-120"/>
                <a:ea typeface="標楷體" panose="02010601000101010101" pitchFamily="2" charset="-120"/>
              </a:rPr>
              <a:t>9.5</a:t>
            </a:r>
            <a:r>
              <a:rPr lang="zh-TW" altLang="en-US">
                <a:latin typeface="標楷體" panose="02010601000101010101" pitchFamily="2" charset="-120"/>
                <a:ea typeface="標楷體" panose="02010601000101010101" pitchFamily="2" charset="-120"/>
              </a:rPr>
              <a:t>的概念模型。</a:t>
            </a:r>
          </a:p>
        </p:txBody>
      </p:sp>
      <p:pic>
        <p:nvPicPr>
          <p:cNvPr id="27655" name="Picture 6">
            <a:extLst>
              <a:ext uri="{FF2B5EF4-FFF2-40B4-BE49-F238E27FC236}">
                <a16:creationId xmlns:a16="http://schemas.microsoft.com/office/drawing/2014/main" id="{D85A7771-7F56-EA42-BB40-D38CB93B83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350" y="3913188"/>
            <a:ext cx="24003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2">
            <a:extLst>
              <a:ext uri="{FF2B5EF4-FFF2-40B4-BE49-F238E27FC236}">
                <a16:creationId xmlns:a16="http://schemas.microsoft.com/office/drawing/2014/main" id="{7BB7CB35-41D1-A94C-A4F4-6517DAD2965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9-4 </a:t>
            </a:r>
            <a:r>
              <a:rPr lang="zh-TW" altLang="en-US">
                <a:latin typeface="標楷體" panose="02010601000101010101" pitchFamily="2" charset="-120"/>
                <a:ea typeface="標楷體" panose="02010601000101010101" pitchFamily="2" charset="-120"/>
              </a:rPr>
              <a:t>尋找屬性的策略</a:t>
            </a:r>
          </a:p>
        </p:txBody>
      </p:sp>
      <p:pic>
        <p:nvPicPr>
          <p:cNvPr id="2867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3FF63B0-7B33-534F-913C-C466E5DB4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FDAEB61A-AA9D-3644-BE7C-CC909EF11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19" descr="C:\Users\axel\Desktop\Drmaster\pic\WebIcons1_by_KenSaunders\PNG_128x128\Home.png">
            <a:hlinkClick r:id="rId4" action="ppaction://hlinksldjump" tooltip="回大綱"/>
            <a:extLst>
              <a:ext uri="{FF2B5EF4-FFF2-40B4-BE49-F238E27FC236}">
                <a16:creationId xmlns:a16="http://schemas.microsoft.com/office/drawing/2014/main" id="{65CA409A-927B-1A4B-9184-E5C21DE21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0" descr="C:\Users\axel\Desktop\Drmaster\pic\WebIcons1_by_KenSaunders\PNG_128x128\Info.png">
            <a:hlinkClick r:id="" action="ppaction://hlinkshowjump?jump=endshow"/>
            <a:extLst>
              <a:ext uri="{FF2B5EF4-FFF2-40B4-BE49-F238E27FC236}">
                <a16:creationId xmlns:a16="http://schemas.microsoft.com/office/drawing/2014/main" id="{12C10726-4173-7142-9D01-E52A96B789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內容版面配置區 7">
            <a:extLst>
              <a:ext uri="{FF2B5EF4-FFF2-40B4-BE49-F238E27FC236}">
                <a16:creationId xmlns:a16="http://schemas.microsoft.com/office/drawing/2014/main" id="{770AE0DB-4F76-C245-8E01-3DEDED73B26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辨別屬性</a:t>
            </a:r>
            <a:endParaRPr lang="en-US" altLang="zh-TW">
              <a:latin typeface="新細明體" panose="02020500000000000000" pitchFamily="18" charset="-120"/>
              <a:ea typeface="標楷體" panose="02010601000101010101" pitchFamily="2" charset="-120"/>
            </a:endParaRPr>
          </a:p>
          <a:p>
            <a:pPr lvl="1" algn="just"/>
            <a:r>
              <a:rPr lang="zh-TW" altLang="en-US">
                <a:latin typeface="標楷體" panose="02010601000101010101" pitchFamily="2" charset="-120"/>
                <a:ea typeface="標楷體" panose="02010601000101010101" pitchFamily="2" charset="-120"/>
              </a:rPr>
              <a:t>範例</a:t>
            </a:r>
            <a:endParaRPr lang="en-US" altLang="zh-TW">
              <a:latin typeface="標楷體" panose="02010601000101010101" pitchFamily="2" charset="-120"/>
              <a:ea typeface="標楷體" panose="02010601000101010101" pitchFamily="2" charset="-120"/>
            </a:endParaRPr>
          </a:p>
          <a:p>
            <a:pPr lvl="2"/>
            <a:r>
              <a:rPr lang="zh-TW" altLang="en-US">
                <a:latin typeface="標楷體" panose="02010601000101010101" pitchFamily="2" charset="-120"/>
                <a:ea typeface="標楷體" panose="02010601000101010101" pitchFamily="2" charset="-120"/>
              </a:rPr>
              <a:t>如果仔細地思考一下所謂「  目的地」的定義是什麼，你會發現，所謂的目的地指的是機場。飛機一般來說都是降落在機場（如果都沒意外的話）。它也是一個實體。不過，機場是一個很複雜的實體，它不是可以用一個數 值，或是文字就可以完全表達。所以，  班機跟目的地之間其實是一種關聯（</a:t>
            </a:r>
            <a:r>
              <a:rPr lang="en-US" altLang="zh-TW">
                <a:latin typeface="標楷體" panose="02010601000101010101" pitchFamily="2" charset="-120"/>
                <a:ea typeface="標楷體" panose="02010601000101010101" pitchFamily="2" charset="-120"/>
              </a:rPr>
              <a:t>Association</a:t>
            </a:r>
            <a:r>
              <a:rPr lang="zh-TW" altLang="en-US">
                <a:latin typeface="標楷體" panose="02010601000101010101" pitchFamily="2" charset="-120"/>
                <a:ea typeface="標楷體" panose="02010601000101010101" pitchFamily="2" charset="-120"/>
              </a:rPr>
              <a:t>）的關係（圖</a:t>
            </a:r>
            <a:r>
              <a:rPr lang="en-US" altLang="zh-TW">
                <a:latin typeface="標楷體" panose="02010601000101010101" pitchFamily="2" charset="-120"/>
                <a:ea typeface="標楷體" panose="02010601000101010101" pitchFamily="2" charset="-120"/>
              </a:rPr>
              <a:t>9.6</a:t>
            </a:r>
            <a:r>
              <a:rPr lang="zh-TW" altLang="en-US">
                <a:latin typeface="標楷體" panose="02010601000101010101" pitchFamily="2" charset="-120"/>
                <a:ea typeface="標楷體" panose="02010601000101010101" pitchFamily="2" charset="-120"/>
              </a:rPr>
              <a:t>）。 </a:t>
            </a:r>
          </a:p>
        </p:txBody>
      </p:sp>
      <p:pic>
        <p:nvPicPr>
          <p:cNvPr id="28679" name="Picture 6">
            <a:extLst>
              <a:ext uri="{FF2B5EF4-FFF2-40B4-BE49-F238E27FC236}">
                <a16:creationId xmlns:a16="http://schemas.microsoft.com/office/drawing/2014/main" id="{C43B0E07-2108-BB45-AAB2-817A44D8D3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9213" y="4983163"/>
            <a:ext cx="475773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標題 2">
            <a:extLst>
              <a:ext uri="{FF2B5EF4-FFF2-40B4-BE49-F238E27FC236}">
                <a16:creationId xmlns:a16="http://schemas.microsoft.com/office/drawing/2014/main" id="{B971CCE9-3159-DC49-8ED7-0EBD87AC1A8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9-4 </a:t>
            </a:r>
            <a:r>
              <a:rPr lang="zh-TW" altLang="en-US">
                <a:latin typeface="標楷體" panose="02010601000101010101" pitchFamily="2" charset="-120"/>
                <a:ea typeface="標楷體" panose="02010601000101010101" pitchFamily="2" charset="-120"/>
              </a:rPr>
              <a:t>尋找屬性的策略</a:t>
            </a:r>
          </a:p>
        </p:txBody>
      </p:sp>
      <p:pic>
        <p:nvPicPr>
          <p:cNvPr id="2969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20480F6-8245-9B44-A6B4-373E7C885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A1F1DFB-444B-BA4D-A153-80E933B01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9" descr="C:\Users\axel\Desktop\Drmaster\pic\WebIcons1_by_KenSaunders\PNG_128x128\Home.png">
            <a:hlinkClick r:id="rId4" action="ppaction://hlinksldjump" tooltip="回大綱"/>
            <a:extLst>
              <a:ext uri="{FF2B5EF4-FFF2-40B4-BE49-F238E27FC236}">
                <a16:creationId xmlns:a16="http://schemas.microsoft.com/office/drawing/2014/main" id="{24F08C8D-DE12-504A-B547-FA45D2CF0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0" descr="C:\Users\axel\Desktop\Drmaster\pic\WebIcons1_by_KenSaunders\PNG_128x128\Info.png">
            <a:hlinkClick r:id="" action="ppaction://hlinkshowjump?jump=endshow"/>
            <a:extLst>
              <a:ext uri="{FF2B5EF4-FFF2-40B4-BE49-F238E27FC236}">
                <a16:creationId xmlns:a16="http://schemas.microsoft.com/office/drawing/2014/main" id="{AC7C4CD1-7030-F946-99E6-BE9946BF7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內容版面配置區 7">
            <a:extLst>
              <a:ext uri="{FF2B5EF4-FFF2-40B4-BE49-F238E27FC236}">
                <a16:creationId xmlns:a16="http://schemas.microsoft.com/office/drawing/2014/main" id="{38AEE720-9E2F-C441-AA00-39173901DC3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辨別屬性</a:t>
            </a:r>
            <a:endParaRPr lang="en-US" altLang="zh-TW">
              <a:latin typeface="新細明體" panose="02020500000000000000" pitchFamily="18"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對於需求文件中的描述，或是使用案例中的描述，你必須小心檢視語言文字所帶來的模糊概念。對於領域問題中的模糊概念必須與領域專家做仔細的確認，才不至於造成表達上的錯誤。舉例來說，在課程註冊系統中的「課程」類別，課程編號、課程名稱可以很容易地辨別出是課程的屬性，因為它們可以用文字來完全表達（圖</a:t>
            </a:r>
            <a:r>
              <a:rPr lang="en-US" altLang="zh-TW">
                <a:latin typeface="標楷體" panose="02010601000101010101" pitchFamily="2" charset="-120"/>
                <a:ea typeface="標楷體" panose="02010601000101010101" pitchFamily="2" charset="-120"/>
              </a:rPr>
              <a:t>9.7</a:t>
            </a:r>
            <a:r>
              <a:rPr lang="zh-TW" altLang="en-US">
                <a:latin typeface="標楷體" panose="02010601000101010101" pitchFamily="2" charset="-120"/>
                <a:ea typeface="標楷體" panose="02010601000101010101" pitchFamily="2" charset="-120"/>
              </a:rPr>
              <a:t>）。</a:t>
            </a:r>
          </a:p>
          <a:p>
            <a:endParaRPr lang="en-US" altLang="zh-TW">
              <a:latin typeface="新細明體" panose="02020500000000000000" pitchFamily="18" charset="-120"/>
              <a:ea typeface="標楷體" panose="02010601000101010101" pitchFamily="2" charset="-120"/>
            </a:endParaRPr>
          </a:p>
        </p:txBody>
      </p:sp>
      <p:pic>
        <p:nvPicPr>
          <p:cNvPr id="29703" name="Picture 4">
            <a:extLst>
              <a:ext uri="{FF2B5EF4-FFF2-40B4-BE49-F238E27FC236}">
                <a16:creationId xmlns:a16="http://schemas.microsoft.com/office/drawing/2014/main" id="{282D58AF-CD4D-074F-832B-0FCF7AAD71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4929188"/>
            <a:ext cx="2220912"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2">
            <a:extLst>
              <a:ext uri="{FF2B5EF4-FFF2-40B4-BE49-F238E27FC236}">
                <a16:creationId xmlns:a16="http://schemas.microsoft.com/office/drawing/2014/main" id="{0EDDF4AD-E8CD-E146-9E4E-D0C50B38B63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072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E5BC489-FEED-D64A-86D3-1FF19572D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DD71A23-6415-2A48-B1DA-5C12D84F6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9" descr="C:\Users\axel\Desktop\Drmaster\pic\WebIcons1_by_KenSaunders\PNG_128x128\Home.png">
            <a:hlinkClick r:id="rId4" action="ppaction://hlinksldjump" tooltip="回大綱"/>
            <a:extLst>
              <a:ext uri="{FF2B5EF4-FFF2-40B4-BE49-F238E27FC236}">
                <a16:creationId xmlns:a16="http://schemas.microsoft.com/office/drawing/2014/main" id="{ADA1E4C6-2C1C-DC49-8BC6-D26D65E16D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0" descr="C:\Users\axel\Desktop\Drmaster\pic\WebIcons1_by_KenSaunders\PNG_128x128\Info.png">
            <a:hlinkClick r:id="" action="ppaction://hlinkshowjump?jump=endshow"/>
            <a:extLst>
              <a:ext uri="{FF2B5EF4-FFF2-40B4-BE49-F238E27FC236}">
                <a16:creationId xmlns:a16="http://schemas.microsoft.com/office/drawing/2014/main" id="{49245586-A2AD-9347-A689-D1CFDE39F2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內容版面配置區 7">
            <a:extLst>
              <a:ext uri="{FF2B5EF4-FFF2-40B4-BE49-F238E27FC236}">
                <a16:creationId xmlns:a16="http://schemas.microsoft.com/office/drawing/2014/main" id="{0090ABC8-9401-DA46-81DB-F848ECFE158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對於有物件導向程式設計經驗的人，  可能會對上述的屬性判別法有點迷惑。我們用一個常常看到的類別來說明─住址（</a:t>
            </a:r>
            <a:r>
              <a:rPr lang="en-US" altLang="zh-TW">
                <a:latin typeface="標楷體" panose="02010601000101010101" pitchFamily="2" charset="-120"/>
                <a:ea typeface="標楷體" panose="02010601000101010101" pitchFamily="2" charset="-120"/>
              </a:rPr>
              <a:t>Address</a:t>
            </a:r>
            <a:r>
              <a:rPr lang="zh-TW" altLang="en-US">
                <a:latin typeface="標楷體" panose="02010601000101010101" pitchFamily="2" charset="-120"/>
                <a:ea typeface="標楷體" panose="02010601000101010101" pitchFamily="2" charset="-120"/>
              </a:rPr>
              <a:t>）。住址是不是一個簡單的概念呢？住址只不過是一堆字元所組成的字串，不是嗎？讓我們換個角度來看它。</a:t>
            </a:r>
          </a:p>
          <a:p>
            <a:endParaRPr lang="en-US" altLang="zh-TW">
              <a:latin typeface="新細明體" panose="02020500000000000000" pitchFamily="18" charset="-120"/>
              <a:ea typeface="標楷體" panose="02010601000101010101" pitchFamily="2"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標題 2">
            <a:extLst>
              <a:ext uri="{FF2B5EF4-FFF2-40B4-BE49-F238E27FC236}">
                <a16:creationId xmlns:a16="http://schemas.microsoft.com/office/drawing/2014/main" id="{61E77B60-EC9C-5147-BB68-DD901D86228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174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22E4CA6-4D7A-BF40-A9C3-2482A5FE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9BF3FCB-505B-7A4D-924D-31DDACEF3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19" descr="C:\Users\axel\Desktop\Drmaster\pic\WebIcons1_by_KenSaunders\PNG_128x128\Home.png">
            <a:hlinkClick r:id="rId4" action="ppaction://hlinksldjump" tooltip="回大綱"/>
            <a:extLst>
              <a:ext uri="{FF2B5EF4-FFF2-40B4-BE49-F238E27FC236}">
                <a16:creationId xmlns:a16="http://schemas.microsoft.com/office/drawing/2014/main" id="{783692F5-8D02-B348-8227-87E9D88BF7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0" descr="C:\Users\axel\Desktop\Drmaster\pic\WebIcons1_by_KenSaunders\PNG_128x128\Info.png">
            <a:hlinkClick r:id="" action="ppaction://hlinkshowjump?jump=endshow"/>
            <a:extLst>
              <a:ext uri="{FF2B5EF4-FFF2-40B4-BE49-F238E27FC236}">
                <a16:creationId xmlns:a16="http://schemas.microsoft.com/office/drawing/2014/main" id="{1D73BE5A-7029-A84F-9A5E-041FABA106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內容版面配置區 7">
            <a:extLst>
              <a:ext uri="{FF2B5EF4-FFF2-40B4-BE49-F238E27FC236}">
                <a16:creationId xmlns:a16="http://schemas.microsoft.com/office/drawing/2014/main" id="{53151501-1794-1149-8F0F-9DAF38C0F6C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住址一般來說都含有下列這些組成元素：城市、鄉鎮、路（街）名、門牌號碼、郵遞區號。客戶這個概念通常都會跟住址相關聯在一起，因為一個客戶都會有住址，所以我們才會知道要把貨品送到哪裡去。因此，住址肯定與客戶有密切的關聯關係。利用</a:t>
            </a:r>
            <a:r>
              <a:rPr lang="en-US" altLang="zh-TW">
                <a:latin typeface="標楷體" panose="02010601000101010101" pitchFamily="2" charset="-120"/>
                <a:ea typeface="標楷體" panose="02010601000101010101" pitchFamily="2" charset="-120"/>
              </a:rPr>
              <a:t>UML</a:t>
            </a:r>
            <a:r>
              <a:rPr lang="zh-TW" altLang="en-US">
                <a:latin typeface="標楷體" panose="02010601000101010101" pitchFamily="2" charset="-120"/>
                <a:ea typeface="標楷體" panose="02010601000101010101" pitchFamily="2" charset="-120"/>
              </a:rPr>
              <a:t>的表法，會如圖</a:t>
            </a:r>
            <a:r>
              <a:rPr lang="en-US" altLang="zh-TW">
                <a:latin typeface="標楷體" panose="02010601000101010101" pitchFamily="2" charset="-120"/>
                <a:ea typeface="標楷體" panose="02010601000101010101" pitchFamily="2" charset="-120"/>
              </a:rPr>
              <a:t>9.8</a:t>
            </a:r>
            <a:r>
              <a:rPr lang="zh-TW" altLang="en-US">
                <a:latin typeface="標楷體" panose="02010601000101010101" pitchFamily="2" charset="-120"/>
                <a:ea typeface="標楷體" panose="02010601000101010101" pitchFamily="2" charset="-120"/>
              </a:rPr>
              <a:t>所示。</a:t>
            </a:r>
          </a:p>
          <a:p>
            <a:endParaRPr lang="en-US" altLang="zh-TW">
              <a:latin typeface="新細明體" panose="02020500000000000000" pitchFamily="18" charset="-120"/>
              <a:ea typeface="標楷體" panose="02010601000101010101" pitchFamily="2"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標題 2">
            <a:extLst>
              <a:ext uri="{FF2B5EF4-FFF2-40B4-BE49-F238E27FC236}">
                <a16:creationId xmlns:a16="http://schemas.microsoft.com/office/drawing/2014/main" id="{E3632151-E154-D040-AFCA-52CF41563D4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277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18DCAAD-5060-FA43-9D4A-BB6561FE5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40D50C4-B8F2-3648-8215-6B1151E5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9" descr="C:\Users\axel\Desktop\Drmaster\pic\WebIcons1_by_KenSaunders\PNG_128x128\Home.png">
            <a:hlinkClick r:id="rId4" action="ppaction://hlinksldjump" tooltip="回大綱"/>
            <a:extLst>
              <a:ext uri="{FF2B5EF4-FFF2-40B4-BE49-F238E27FC236}">
                <a16:creationId xmlns:a16="http://schemas.microsoft.com/office/drawing/2014/main" id="{A3995059-FEE9-CF4D-988C-550C0D60C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0" descr="C:\Users\axel\Desktop\Drmaster\pic\WebIcons1_by_KenSaunders\PNG_128x128\Info.png">
            <a:hlinkClick r:id="" action="ppaction://hlinkshowjump?jump=endshow"/>
            <a:extLst>
              <a:ext uri="{FF2B5EF4-FFF2-40B4-BE49-F238E27FC236}">
                <a16:creationId xmlns:a16="http://schemas.microsoft.com/office/drawing/2014/main" id="{E8B62172-DC09-7341-B299-D36844B8C2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內容版面配置區 7">
            <a:extLst>
              <a:ext uri="{FF2B5EF4-FFF2-40B4-BE49-F238E27FC236}">
                <a16:creationId xmlns:a16="http://schemas.microsoft.com/office/drawing/2014/main" id="{CB21ACBA-8F74-FB44-A690-978516D9E71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TW">
              <a:latin typeface="新細明體" panose="02020500000000000000" pitchFamily="18" charset="-120"/>
              <a:ea typeface="標楷體" panose="02010601000101010101" pitchFamily="2" charset="-120"/>
            </a:endParaRPr>
          </a:p>
          <a:p>
            <a:endParaRPr lang="en-US" altLang="zh-TW">
              <a:latin typeface="新細明體" panose="02020500000000000000" pitchFamily="18" charset="-120"/>
              <a:ea typeface="標楷體" panose="02010601000101010101" pitchFamily="2" charset="-120"/>
            </a:endParaRPr>
          </a:p>
          <a:p>
            <a:endParaRPr lang="en-US" altLang="zh-TW">
              <a:latin typeface="新細明體" panose="02020500000000000000" pitchFamily="18" charset="-120"/>
              <a:ea typeface="標楷體" panose="02010601000101010101" pitchFamily="2" charset="-120"/>
            </a:endParaRPr>
          </a:p>
          <a:p>
            <a:endParaRPr lang="en-US" altLang="zh-TW">
              <a:latin typeface="新細明體" panose="02020500000000000000" pitchFamily="18" charset="-120"/>
              <a:ea typeface="標楷體" panose="02010601000101010101" pitchFamily="2" charset="-120"/>
            </a:endParaRPr>
          </a:p>
          <a:p>
            <a:endParaRPr lang="en-US" altLang="zh-TW">
              <a:latin typeface="新細明體" panose="02020500000000000000" pitchFamily="18" charset="-120"/>
              <a:ea typeface="標楷體" panose="02010601000101010101" pitchFamily="2" charset="-120"/>
            </a:endParaRPr>
          </a:p>
          <a:p>
            <a:r>
              <a:rPr lang="zh-TW" altLang="en-US">
                <a:latin typeface="新細明體" panose="02020500000000000000" pitchFamily="18" charset="-120"/>
                <a:ea typeface="標楷體" panose="02010601000101010101" pitchFamily="2" charset="-120"/>
              </a:rPr>
              <a:t>在後面的設計或是實作的階段，我們都會將分析階段中所獲得的概念與概念之間的關聯性轉換成類別的屬性。這種屬性稱為</a:t>
            </a:r>
            <a:r>
              <a:rPr lang="zh-TW" altLang="en-US">
                <a:solidFill>
                  <a:schemeClr val="tx2"/>
                </a:solidFill>
                <a:latin typeface="新細明體" panose="02020500000000000000" pitchFamily="18" charset="-120"/>
                <a:ea typeface="標楷體" panose="02010601000101010101" pitchFamily="2" charset="-120"/>
              </a:rPr>
              <a:t>非基本型態屬性</a:t>
            </a:r>
            <a:r>
              <a:rPr lang="zh-TW" altLang="en-US">
                <a:latin typeface="新細明體" panose="02020500000000000000" pitchFamily="18" charset="-120"/>
                <a:ea typeface="標楷體" panose="02010601000101010101" pitchFamily="2" charset="-120"/>
              </a:rPr>
              <a:t>。</a:t>
            </a:r>
            <a:endParaRPr lang="en-US" altLang="zh-TW">
              <a:latin typeface="新細明體" panose="02020500000000000000" pitchFamily="18" charset="-120"/>
              <a:ea typeface="標楷體" panose="02010601000101010101" pitchFamily="2" charset="-120"/>
            </a:endParaRPr>
          </a:p>
        </p:txBody>
      </p:sp>
      <p:pic>
        <p:nvPicPr>
          <p:cNvPr id="32775" name="Picture 4">
            <a:extLst>
              <a:ext uri="{FF2B5EF4-FFF2-40B4-BE49-F238E27FC236}">
                <a16:creationId xmlns:a16="http://schemas.microsoft.com/office/drawing/2014/main" id="{8F108185-B386-FD43-92E5-3022640A94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1357313"/>
            <a:ext cx="4960937"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標題 2">
            <a:extLst>
              <a:ext uri="{FF2B5EF4-FFF2-40B4-BE49-F238E27FC236}">
                <a16:creationId xmlns:a16="http://schemas.microsoft.com/office/drawing/2014/main" id="{7A2837DD-1401-D64D-8F46-016D813FF8C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379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9A361CC-1933-6540-9F61-42318CE10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2A51305-28EA-8B4A-B235-536CD3E76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19" descr="C:\Users\axel\Desktop\Drmaster\pic\WebIcons1_by_KenSaunders\PNG_128x128\Home.png">
            <a:hlinkClick r:id="rId4" action="ppaction://hlinksldjump" tooltip="回大綱"/>
            <a:extLst>
              <a:ext uri="{FF2B5EF4-FFF2-40B4-BE49-F238E27FC236}">
                <a16:creationId xmlns:a16="http://schemas.microsoft.com/office/drawing/2014/main" id="{761B5C4B-4E88-9F4E-A4C1-F723F7492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0" descr="C:\Users\axel\Desktop\Drmaster\pic\WebIcons1_by_KenSaunders\PNG_128x128\Info.png">
            <a:hlinkClick r:id="" action="ppaction://hlinkshowjump?jump=endshow"/>
            <a:extLst>
              <a:ext uri="{FF2B5EF4-FFF2-40B4-BE49-F238E27FC236}">
                <a16:creationId xmlns:a16="http://schemas.microsoft.com/office/drawing/2014/main" id="{86FB5482-A809-1947-AF6C-331B8D162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內容版面配置區 7">
            <a:extLst>
              <a:ext uri="{FF2B5EF4-FFF2-40B4-BE49-F238E27FC236}">
                <a16:creationId xmlns:a16="http://schemas.microsoft.com/office/drawing/2014/main" id="{3E72F6CF-5557-2D42-A0D6-8F8C7B8C85E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實作</a:t>
            </a:r>
            <a:endParaRPr lang="en-US" altLang="zh-TW">
              <a:latin typeface="新細明體" panose="02020500000000000000" pitchFamily="18" charset="-120"/>
              <a:ea typeface="標楷體" panose="02010601000101010101" pitchFamily="2" charset="-120"/>
            </a:endParaRPr>
          </a:p>
          <a:p>
            <a:pPr lvl="1"/>
            <a:r>
              <a:rPr lang="zh-TW" altLang="en-US">
                <a:latin typeface="新細明體" panose="02020500000000000000" pitchFamily="18" charset="-120"/>
                <a:ea typeface="標楷體" panose="02010601000101010101" pitchFamily="2" charset="-120"/>
              </a:rPr>
              <a:t>在實作時，我們會將上面的類別圖寫成：</a:t>
            </a:r>
            <a:r>
              <a:rPr lang="zh-TW" altLang="en-US">
                <a:latin typeface="標楷體" panose="02010601000101010101" pitchFamily="2" charset="-120"/>
                <a:ea typeface="標楷體" panose="02010601000101010101" pitchFamily="2" charset="-120"/>
              </a:rPr>
              <a:t> </a:t>
            </a:r>
          </a:p>
          <a:p>
            <a:pPr lvl="1"/>
            <a:endParaRPr lang="zh-TW" altLang="en-US">
              <a:latin typeface="標楷體" panose="02010601000101010101" pitchFamily="2" charset="-120"/>
              <a:ea typeface="標楷體" panose="02010601000101010101" pitchFamily="2" charset="-120"/>
            </a:endParaRPr>
          </a:p>
          <a:p>
            <a:pPr lvl="1"/>
            <a:endParaRPr lang="zh-TW" altLang="en-US">
              <a:latin typeface="標楷體" panose="02010601000101010101" pitchFamily="2" charset="-120"/>
              <a:ea typeface="標楷體" panose="02010601000101010101" pitchFamily="2" charset="-120"/>
            </a:endParaRPr>
          </a:p>
          <a:p>
            <a:pPr lvl="1"/>
            <a:endParaRPr lang="zh-TW" altLang="en-US">
              <a:latin typeface="標楷體" panose="02010601000101010101" pitchFamily="2" charset="-120"/>
              <a:ea typeface="標楷體" panose="02010601000101010101" pitchFamily="2" charset="-120"/>
            </a:endParaRPr>
          </a:p>
          <a:p>
            <a:pPr lvl="1"/>
            <a:endParaRPr lang="zh-TW" altLang="en-US">
              <a:latin typeface="標楷體" panose="02010601000101010101" pitchFamily="2" charset="-120"/>
              <a:ea typeface="標楷體" panose="02010601000101010101" pitchFamily="2" charset="-120"/>
            </a:endParaRPr>
          </a:p>
          <a:p>
            <a:pPr lvl="1"/>
            <a:r>
              <a:rPr lang="zh-TW" altLang="en-US">
                <a:latin typeface="新細明體" panose="02020500000000000000" pitchFamily="18" charset="-120"/>
                <a:ea typeface="標楷體" panose="02010601000101010101" pitchFamily="2" charset="-120"/>
              </a:rPr>
              <a:t>可以很清楚地看到，住址是客戶的一個屬性。這是從實作的觀點來看。</a:t>
            </a:r>
            <a:endParaRPr lang="en-US" altLang="zh-TW">
              <a:latin typeface="新細明體" panose="02020500000000000000" pitchFamily="18" charset="-120"/>
              <a:ea typeface="標楷體" panose="02010601000101010101" pitchFamily="2" charset="-120"/>
            </a:endParaRPr>
          </a:p>
        </p:txBody>
      </p:sp>
      <p:sp>
        <p:nvSpPr>
          <p:cNvPr id="9" name="Text Box 4">
            <a:extLst>
              <a:ext uri="{FF2B5EF4-FFF2-40B4-BE49-F238E27FC236}">
                <a16:creationId xmlns:a16="http://schemas.microsoft.com/office/drawing/2014/main" id="{C13062AA-DABD-BF40-BA70-78C3B6F508C9}"/>
              </a:ext>
            </a:extLst>
          </p:cNvPr>
          <p:cNvSpPr txBox="1">
            <a:spLocks noChangeArrowheads="1"/>
          </p:cNvSpPr>
          <p:nvPr/>
        </p:nvSpPr>
        <p:spPr bwMode="auto">
          <a:xfrm>
            <a:off x="1790700" y="2428875"/>
            <a:ext cx="5562600" cy="17843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spcBef>
                <a:spcPct val="50000"/>
              </a:spcBef>
              <a:defRPr/>
            </a:pPr>
            <a:r>
              <a:rPr kumimoji="0" lang="en-US" altLang="zh-TW" sz="2000" dirty="0">
                <a:solidFill>
                  <a:srgbClr val="000000"/>
                </a:solidFill>
                <a:latin typeface="Courier New" pitchFamily="49" charset="0"/>
                <a:cs typeface="Courier New" pitchFamily="49" charset="0"/>
              </a:rPr>
              <a:t>public class Customer {</a:t>
            </a:r>
            <a:endParaRPr kumimoji="0" lang="en-US" altLang="zh-TW" sz="2000" dirty="0">
              <a:solidFill>
                <a:srgbClr val="000000"/>
              </a:solidFill>
              <a:latin typeface="Arial Unicode MS" pitchFamily="34" charset="-120"/>
              <a:ea typeface="Arial Unicode MS" pitchFamily="34" charset="-120"/>
              <a:cs typeface="Arial Unicode MS" pitchFamily="34" charset="-120"/>
            </a:endParaRPr>
          </a:p>
          <a:p>
            <a:pPr eaLnBrk="1" hangingPunct="1">
              <a:spcBef>
                <a:spcPct val="50000"/>
              </a:spcBef>
              <a:defRPr/>
            </a:pPr>
            <a:r>
              <a:rPr kumimoji="0" lang="en-US" altLang="zh-TW" sz="2000" dirty="0">
                <a:solidFill>
                  <a:srgbClr val="000000"/>
                </a:solidFill>
                <a:latin typeface="Courier New" pitchFamily="49" charset="0"/>
                <a:cs typeface="Courier New" pitchFamily="49" charset="0"/>
              </a:rPr>
              <a:t>	public String name;</a:t>
            </a:r>
            <a:endParaRPr kumimoji="0" lang="en-US" altLang="zh-TW" sz="2000" dirty="0">
              <a:solidFill>
                <a:srgbClr val="000000"/>
              </a:solidFill>
              <a:latin typeface="Arial Unicode MS" pitchFamily="34" charset="-120"/>
              <a:ea typeface="Arial Unicode MS" pitchFamily="34" charset="-120"/>
              <a:cs typeface="Arial Unicode MS" pitchFamily="34" charset="-120"/>
            </a:endParaRPr>
          </a:p>
          <a:p>
            <a:pPr eaLnBrk="1" hangingPunct="1">
              <a:spcBef>
                <a:spcPct val="50000"/>
              </a:spcBef>
              <a:defRPr/>
            </a:pPr>
            <a:r>
              <a:rPr kumimoji="0" lang="en-US" altLang="zh-TW" sz="2000" dirty="0">
                <a:solidFill>
                  <a:srgbClr val="000000"/>
                </a:solidFill>
                <a:latin typeface="Courier New" pitchFamily="49" charset="0"/>
              </a:rPr>
              <a:t>	public Address </a:t>
            </a:r>
            <a:r>
              <a:rPr kumimoji="0" lang="en-US" altLang="zh-TW" sz="2000" dirty="0" err="1">
                <a:solidFill>
                  <a:srgbClr val="000000"/>
                </a:solidFill>
                <a:latin typeface="Courier New" pitchFamily="49" charset="0"/>
              </a:rPr>
              <a:t>address</a:t>
            </a:r>
            <a:r>
              <a:rPr kumimoji="0" lang="en-US" altLang="zh-TW" sz="2000" dirty="0">
                <a:solidFill>
                  <a:srgbClr val="000000"/>
                </a:solidFill>
                <a:latin typeface="Courier New" pitchFamily="49" charset="0"/>
              </a:rPr>
              <a:t>;</a:t>
            </a:r>
            <a:endParaRPr kumimoji="0" lang="en-US" altLang="zh-TW" sz="2000" dirty="0">
              <a:solidFill>
                <a:srgbClr val="000000"/>
              </a:solidFill>
              <a:latin typeface="Arial Unicode MS" pitchFamily="34" charset="-120"/>
              <a:ea typeface="Arial Unicode MS" pitchFamily="34" charset="-120"/>
              <a:cs typeface="Arial Unicode MS" pitchFamily="34" charset="-120"/>
            </a:endParaRPr>
          </a:p>
          <a:p>
            <a:pPr eaLnBrk="1" hangingPunct="1">
              <a:spcBef>
                <a:spcPct val="50000"/>
              </a:spcBef>
              <a:defRPr/>
            </a:pPr>
            <a:r>
              <a:rPr kumimoji="0" lang="en-US" altLang="zh-TW" sz="2000" dirty="0">
                <a:latin typeface="Courier New" pitchFamily="49" charset="0"/>
              </a:rPr>
              <a:t>}</a:t>
            </a:r>
            <a:r>
              <a:rPr kumimoji="0" lang="en-US" altLang="zh-TW" sz="2000" dirty="0">
                <a:latin typeface="Tahoma"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標題 2">
            <a:extLst>
              <a:ext uri="{FF2B5EF4-FFF2-40B4-BE49-F238E27FC236}">
                <a16:creationId xmlns:a16="http://schemas.microsoft.com/office/drawing/2014/main" id="{051FC8F1-C09F-4B4D-A183-DCF7664EA42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481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A1D0AB0-4AC3-3A4A-83C9-79CDE813B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EE2E216-7AE4-5C4C-8B6F-BD9D17260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19" descr="C:\Users\axel\Desktop\Drmaster\pic\WebIcons1_by_KenSaunders\PNG_128x128\Home.png">
            <a:hlinkClick r:id="rId4" action="ppaction://hlinksldjump" tooltip="回大綱"/>
            <a:extLst>
              <a:ext uri="{FF2B5EF4-FFF2-40B4-BE49-F238E27FC236}">
                <a16:creationId xmlns:a16="http://schemas.microsoft.com/office/drawing/2014/main" id="{CD32C597-7779-124C-8E72-413283C8E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0" descr="C:\Users\axel\Desktop\Drmaster\pic\WebIcons1_by_KenSaunders\PNG_128x128\Info.png">
            <a:hlinkClick r:id="" action="ppaction://hlinkshowjump?jump=endshow"/>
            <a:extLst>
              <a:ext uri="{FF2B5EF4-FFF2-40B4-BE49-F238E27FC236}">
                <a16:creationId xmlns:a16="http://schemas.microsoft.com/office/drawing/2014/main" id="{47D40669-CB23-E44B-8626-6E366DAE1B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內容版面配置區 7">
            <a:extLst>
              <a:ext uri="{FF2B5EF4-FFF2-40B4-BE49-F238E27FC236}">
                <a16:creationId xmlns:a16="http://schemas.microsoft.com/office/drawing/2014/main" id="{CE45CA1A-46FF-744D-BCD4-3703FF5DE7A5}"/>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是非基本型態屬性</a:t>
            </a:r>
            <a:endParaRPr lang="en-US" altLang="zh-TW">
              <a:latin typeface="新細明體" panose="02020500000000000000" pitchFamily="18"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透過以上這段程式碼我們可以很清楚地看到，如果從實作的觀點來看，住址是客戶的一個屬性。而透過這個範例，我們可以得出一個原則：對於一個（候選的）基本型態屬性，如果它可能由很多不同的概念所組成的話，這個屬性是非基本型態屬性；也就是說，這個屬性必須要利用類別來塑模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標題 2">
            <a:extLst>
              <a:ext uri="{FF2B5EF4-FFF2-40B4-BE49-F238E27FC236}">
                <a16:creationId xmlns:a16="http://schemas.microsoft.com/office/drawing/2014/main" id="{A7AF628F-BAEF-964A-8155-EC283A885A68}"/>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584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F289924-B385-0A4E-9099-A70E9A842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E07976A-7448-534B-8B66-957A2760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19" descr="C:\Users\axel\Desktop\Drmaster\pic\WebIcons1_by_KenSaunders\PNG_128x128\Home.png">
            <a:hlinkClick r:id="rId4" action="ppaction://hlinksldjump" tooltip="回大綱"/>
            <a:extLst>
              <a:ext uri="{FF2B5EF4-FFF2-40B4-BE49-F238E27FC236}">
                <a16:creationId xmlns:a16="http://schemas.microsoft.com/office/drawing/2014/main" id="{CC041660-4F5C-8A45-BE37-32D5F9142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0" descr="C:\Users\axel\Desktop\Drmaster\pic\WebIcons1_by_KenSaunders\PNG_128x128\Info.png">
            <a:hlinkClick r:id="" action="ppaction://hlinkshowjump?jump=endshow"/>
            <a:extLst>
              <a:ext uri="{FF2B5EF4-FFF2-40B4-BE49-F238E27FC236}">
                <a16:creationId xmlns:a16="http://schemas.microsoft.com/office/drawing/2014/main" id="{FF3B20B5-9D19-5447-B5BC-5C2AFF02D1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內容版面配置區 7">
            <a:extLst>
              <a:ext uri="{FF2B5EF4-FFF2-40B4-BE49-F238E27FC236}">
                <a16:creationId xmlns:a16="http://schemas.microsoft.com/office/drawing/2014/main" id="{52ED2683-82F0-234A-BBF0-A9C4F2A0D8D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是非基本型態屬性</a:t>
            </a:r>
            <a:endParaRPr lang="en-US" altLang="zh-TW">
              <a:latin typeface="新細明體" panose="02020500000000000000" pitchFamily="18"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判別準則</a:t>
            </a:r>
            <a:endParaRPr lang="en-US" altLang="zh-TW">
              <a:latin typeface="標楷體" panose="02010601000101010101" pitchFamily="2" charset="-120"/>
              <a:ea typeface="標楷體" panose="02010601000101010101" pitchFamily="2" charset="-120"/>
            </a:endParaRPr>
          </a:p>
          <a:p>
            <a:pPr lvl="2"/>
            <a:r>
              <a:rPr lang="zh-TW" altLang="en-US">
                <a:latin typeface="新細明體" panose="02020500000000000000" pitchFamily="18" charset="-120"/>
                <a:ea typeface="標楷體" panose="02010601000101010101" pitchFamily="2" charset="-120"/>
              </a:rPr>
              <a:t>事實上，一個基本型態的屬性是不是該轉換成一個類別可以由下列的觀察來決定：</a:t>
            </a:r>
          </a:p>
          <a:p>
            <a:pPr lvl="3"/>
            <a:r>
              <a:rPr lang="zh-TW" altLang="en-US">
                <a:solidFill>
                  <a:srgbClr val="000000"/>
                </a:solidFill>
                <a:latin typeface="新細明體" panose="02020500000000000000" pitchFamily="18" charset="-120"/>
                <a:ea typeface="標楷體" panose="02010601000101010101" pitchFamily="2" charset="-120"/>
              </a:rPr>
              <a:t>它是不是由許多的部份組成？</a:t>
            </a:r>
          </a:p>
          <a:p>
            <a:pPr lvl="3"/>
            <a:r>
              <a:rPr lang="zh-TW" altLang="en-US">
                <a:solidFill>
                  <a:srgbClr val="000000"/>
                </a:solidFill>
                <a:latin typeface="新細明體" panose="02020500000000000000" pitchFamily="18" charset="-120"/>
                <a:ea typeface="標楷體" panose="02010601000101010101" pitchFamily="2" charset="-120"/>
              </a:rPr>
              <a:t>它可不可能有行為或是操作？</a:t>
            </a:r>
          </a:p>
          <a:p>
            <a:pPr lvl="3"/>
            <a:r>
              <a:rPr lang="zh-TW" altLang="en-US">
                <a:latin typeface="新細明體" panose="02020500000000000000" pitchFamily="18" charset="-120"/>
                <a:ea typeface="標楷體" panose="02010601000101010101" pitchFamily="2" charset="-120"/>
              </a:rPr>
              <a:t>它是不是代表有單位的量。</a:t>
            </a: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標題 2">
            <a:extLst>
              <a:ext uri="{FF2B5EF4-FFF2-40B4-BE49-F238E27FC236}">
                <a16:creationId xmlns:a16="http://schemas.microsoft.com/office/drawing/2014/main" id="{235065B5-677F-4D48-A036-EF83A5602162}"/>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章首示意圖</a:t>
            </a:r>
          </a:p>
        </p:txBody>
      </p:sp>
      <p:pic>
        <p:nvPicPr>
          <p:cNvPr id="921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034E665-8605-2E47-8728-3F9D3ABBD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FA0E7EA-D0E9-F54D-AA82-EFE4702C4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C:\Users\axel\Desktop\Drmaster\pic\WebIcons1_by_KenSaunders\PNG_128x128\Home.png">
            <a:hlinkClick r:id="rId4" action="ppaction://hlinksldjump" tooltip="回大綱"/>
            <a:extLst>
              <a:ext uri="{FF2B5EF4-FFF2-40B4-BE49-F238E27FC236}">
                <a16:creationId xmlns:a16="http://schemas.microsoft.com/office/drawing/2014/main" id="{F20C64CE-2E33-6940-A166-A5B2EE106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20" descr="C:\Users\axel\Desktop\Drmaster\pic\WebIcons1_by_KenSaunders\PNG_128x128\Info.png">
            <a:hlinkClick r:id="" action="ppaction://hlinkshowjump?jump=endshow"/>
            <a:extLst>
              <a:ext uri="{FF2B5EF4-FFF2-40B4-BE49-F238E27FC236}">
                <a16:creationId xmlns:a16="http://schemas.microsoft.com/office/drawing/2014/main" id="{46BA91A7-C0CF-7748-90D1-65C3CACD34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內容版面配置區 8" descr="CH09.jpg">
            <a:extLst>
              <a:ext uri="{FF2B5EF4-FFF2-40B4-BE49-F238E27FC236}">
                <a16:creationId xmlns:a16="http://schemas.microsoft.com/office/drawing/2014/main" id="{7A1B8084-A280-1D49-A813-8B8E1020D2A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552700" y="1214438"/>
            <a:ext cx="41100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標題 2">
            <a:extLst>
              <a:ext uri="{FF2B5EF4-FFF2-40B4-BE49-F238E27FC236}">
                <a16:creationId xmlns:a16="http://schemas.microsoft.com/office/drawing/2014/main" id="{976F9BD1-738A-F248-A342-D7607BE49C6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686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85ACEC9-CB6E-C347-84D4-C0C300580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D7D2A8A-1037-494D-9F50-B304FB9FB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9" descr="C:\Users\axel\Desktop\Drmaster\pic\WebIcons1_by_KenSaunders\PNG_128x128\Home.png">
            <a:hlinkClick r:id="rId4" action="ppaction://hlinksldjump" tooltip="回大綱"/>
            <a:extLst>
              <a:ext uri="{FF2B5EF4-FFF2-40B4-BE49-F238E27FC236}">
                <a16:creationId xmlns:a16="http://schemas.microsoft.com/office/drawing/2014/main" id="{9AECBE33-86FB-2244-92D8-E1B10EDB0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20" descr="C:\Users\axel\Desktop\Drmaster\pic\WebIcons1_by_KenSaunders\PNG_128x128\Info.png">
            <a:hlinkClick r:id="" action="ppaction://hlinkshowjump?jump=endshow"/>
            <a:extLst>
              <a:ext uri="{FF2B5EF4-FFF2-40B4-BE49-F238E27FC236}">
                <a16:creationId xmlns:a16="http://schemas.microsoft.com/office/drawing/2014/main" id="{9CD6377E-9907-FF4A-87AC-88E23C9E3B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內容版面配置區 7">
            <a:extLst>
              <a:ext uri="{FF2B5EF4-FFF2-40B4-BE49-F238E27FC236}">
                <a16:creationId xmlns:a16="http://schemas.microsoft.com/office/drawing/2014/main" id="{B85FEE8C-0823-544F-A6A0-F58D7798A3A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5000"/>
              </a:lnSpc>
              <a:spcBef>
                <a:spcPct val="0"/>
              </a:spcBef>
            </a:pPr>
            <a:r>
              <a:rPr lang="zh-TW" altLang="en-US">
                <a:latin typeface="標楷體" panose="02010601000101010101" pitchFamily="2" charset="-120"/>
                <a:ea typeface="標楷體" panose="02010601000101010101" pitchFamily="2" charset="-120"/>
              </a:rPr>
              <a:t>是非基本型態屬性</a:t>
            </a:r>
            <a:endParaRPr lang="en-US" altLang="zh-TW">
              <a:latin typeface="新細明體" panose="02020500000000000000" pitchFamily="18" charset="-120"/>
              <a:ea typeface="標楷體" panose="02010601000101010101" pitchFamily="2" charset="-120"/>
            </a:endParaRPr>
          </a:p>
          <a:p>
            <a:pPr lvl="1">
              <a:lnSpc>
                <a:spcPct val="95000"/>
              </a:lnSpc>
              <a:spcBef>
                <a:spcPct val="0"/>
              </a:spcBef>
            </a:pPr>
            <a:r>
              <a:rPr lang="zh-TW" altLang="en-US">
                <a:latin typeface="標楷體" panose="02010601000101010101" pitchFamily="2" charset="-120"/>
                <a:ea typeface="標楷體" panose="02010601000101010101" pitchFamily="2" charset="-120"/>
              </a:rPr>
              <a:t>判別準則</a:t>
            </a:r>
            <a:endParaRPr lang="en-US" altLang="zh-TW">
              <a:latin typeface="標楷體" panose="02010601000101010101" pitchFamily="2" charset="-120"/>
              <a:ea typeface="標楷體" panose="02010601000101010101" pitchFamily="2" charset="-120"/>
            </a:endParaRPr>
          </a:p>
          <a:p>
            <a:pPr lvl="2">
              <a:lnSpc>
                <a:spcPct val="95000"/>
              </a:lnSpc>
              <a:spcBef>
                <a:spcPct val="0"/>
              </a:spcBef>
            </a:pPr>
            <a:r>
              <a:rPr lang="zh-TW" altLang="en-US">
                <a:latin typeface="新細明體" panose="02020500000000000000" pitchFamily="18" charset="-120"/>
                <a:ea typeface="標楷體" panose="02010601000101010101" pitchFamily="2" charset="-120"/>
              </a:rPr>
              <a:t>第一點就是上面例子講的。</a:t>
            </a:r>
            <a:endParaRPr lang="zh-TW" altLang="en-US">
              <a:latin typeface="Arial Unicode MS" panose="020B0604020202020204" pitchFamily="34" charset="-128"/>
              <a:ea typeface="Arial Unicode MS" panose="020B0604020202020204" pitchFamily="34" charset="-128"/>
              <a:cs typeface="Arial Unicode MS" panose="020B0604020202020204" pitchFamily="34" charset="-128"/>
            </a:endParaRPr>
          </a:p>
          <a:p>
            <a:pPr lvl="2">
              <a:lnSpc>
                <a:spcPct val="95000"/>
              </a:lnSpc>
              <a:spcBef>
                <a:spcPct val="0"/>
              </a:spcBef>
            </a:pPr>
            <a:r>
              <a:rPr lang="zh-TW" altLang="en-US">
                <a:latin typeface="新細明體" panose="02020500000000000000" pitchFamily="18" charset="-120"/>
                <a:ea typeface="標楷體" panose="02010601000101010101" pitchFamily="2" charset="-120"/>
              </a:rPr>
              <a:t>第二點很明顯，因為行為或是操作是一個類別的基本組成元素。</a:t>
            </a:r>
          </a:p>
          <a:p>
            <a:pPr lvl="3" algn="just">
              <a:lnSpc>
                <a:spcPct val="95000"/>
              </a:lnSpc>
              <a:spcBef>
                <a:spcPct val="0"/>
              </a:spcBef>
            </a:pPr>
            <a:r>
              <a:rPr lang="zh-TW" altLang="en-US">
                <a:latin typeface="標楷體" panose="02010601000101010101" pitchFamily="2" charset="-120"/>
                <a:ea typeface="標楷體" panose="02010601000101010101" pitchFamily="2" charset="-120"/>
              </a:rPr>
              <a:t>千萬記住：一個有行為能力的屬性應當轉換成類別。比如說身分證字號 這個概念。如果問題領域中需要驗證一個身分證的有效性，那麼應該把它定義成類別，並且給它一個「是否有效」 （</a:t>
            </a:r>
            <a:r>
              <a:rPr lang="en-US" altLang="zh-TW">
                <a:latin typeface="標楷體" panose="02010601000101010101" pitchFamily="2" charset="-120"/>
                <a:ea typeface="標楷體" panose="02010601000101010101" pitchFamily="2" charset="-120"/>
              </a:rPr>
              <a:t>isValid</a:t>
            </a:r>
            <a:r>
              <a:rPr lang="zh-TW" altLang="en-US">
                <a:latin typeface="標楷體" panose="02010601000101010101" pitchFamily="2" charset="-120"/>
                <a:ea typeface="標楷體" panose="02010601000101010101" pitchFamily="2" charset="-120"/>
              </a:rPr>
              <a:t>）的操作。</a:t>
            </a:r>
            <a:endParaRPr lang="en-US" altLang="zh-TW">
              <a:latin typeface="標楷體" panose="02010601000101010101" pitchFamily="2" charset="-120"/>
              <a:ea typeface="標楷體" panose="02010601000101010101" pitchFamily="2"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標題 2">
            <a:extLst>
              <a:ext uri="{FF2B5EF4-FFF2-40B4-BE49-F238E27FC236}">
                <a16:creationId xmlns:a16="http://schemas.microsoft.com/office/drawing/2014/main" id="{986888E6-9BB3-1C49-9BE5-A895D71BB20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9-5 </a:t>
            </a:r>
            <a:r>
              <a:rPr lang="zh-TW" altLang="en-US">
                <a:latin typeface="標楷體" panose="02010601000101010101" pitchFamily="2" charset="-120"/>
                <a:ea typeface="標楷體" panose="02010601000101010101" pitchFamily="2" charset="-120"/>
              </a:rPr>
              <a:t>非基本型態屬性</a:t>
            </a:r>
          </a:p>
        </p:txBody>
      </p:sp>
      <p:pic>
        <p:nvPicPr>
          <p:cNvPr id="3789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4BDF6445-8C09-CC4D-A516-4D93C58C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FEF7B1F-A77F-544A-B37E-031BEE801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19" descr="C:\Users\axel\Desktop\Drmaster\pic\WebIcons1_by_KenSaunders\PNG_128x128\Home.png">
            <a:hlinkClick r:id="rId4" action="ppaction://hlinksldjump" tooltip="回大綱"/>
            <a:extLst>
              <a:ext uri="{FF2B5EF4-FFF2-40B4-BE49-F238E27FC236}">
                <a16:creationId xmlns:a16="http://schemas.microsoft.com/office/drawing/2014/main" id="{E50078DA-D3FB-244F-BF7B-3275E8979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0" descr="C:\Users\axel\Desktop\Drmaster\pic\WebIcons1_by_KenSaunders\PNG_128x128\Info.png">
            <a:hlinkClick r:id="" action="ppaction://hlinkshowjump?jump=endshow"/>
            <a:extLst>
              <a:ext uri="{FF2B5EF4-FFF2-40B4-BE49-F238E27FC236}">
                <a16:creationId xmlns:a16="http://schemas.microsoft.com/office/drawing/2014/main" id="{48D667C7-668E-F941-A0C1-BD3844F348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內容版面配置區 7">
            <a:extLst>
              <a:ext uri="{FF2B5EF4-FFF2-40B4-BE49-F238E27FC236}">
                <a16:creationId xmlns:a16="http://schemas.microsoft.com/office/drawing/2014/main" id="{4D67D277-EA84-274D-AD8D-A44E7EFB720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5000"/>
              </a:lnSpc>
              <a:spcBef>
                <a:spcPct val="0"/>
              </a:spcBef>
            </a:pPr>
            <a:r>
              <a:rPr lang="zh-TW" altLang="en-US">
                <a:latin typeface="標楷體" panose="02010601000101010101" pitchFamily="2" charset="-120"/>
                <a:ea typeface="標楷體" panose="02010601000101010101" pitchFamily="2" charset="-120"/>
              </a:rPr>
              <a:t>是非基本型態屬性</a:t>
            </a:r>
            <a:endParaRPr lang="en-US" altLang="zh-TW">
              <a:latin typeface="新細明體" panose="02020500000000000000" pitchFamily="18" charset="-120"/>
              <a:ea typeface="標楷體" panose="02010601000101010101" pitchFamily="2" charset="-120"/>
            </a:endParaRPr>
          </a:p>
          <a:p>
            <a:pPr lvl="1">
              <a:lnSpc>
                <a:spcPct val="95000"/>
              </a:lnSpc>
              <a:spcBef>
                <a:spcPct val="0"/>
              </a:spcBef>
            </a:pPr>
            <a:r>
              <a:rPr lang="zh-TW" altLang="en-US">
                <a:latin typeface="標楷體" panose="02010601000101010101" pitchFamily="2" charset="-120"/>
                <a:ea typeface="標楷體" panose="02010601000101010101" pitchFamily="2" charset="-120"/>
              </a:rPr>
              <a:t>判別準則</a:t>
            </a:r>
            <a:endParaRPr lang="en-US" altLang="zh-TW">
              <a:latin typeface="標楷體" panose="02010601000101010101" pitchFamily="2" charset="-120"/>
              <a:ea typeface="標楷體" panose="02010601000101010101" pitchFamily="2" charset="-120"/>
            </a:endParaRPr>
          </a:p>
          <a:p>
            <a:pPr lvl="2" algn="just">
              <a:lnSpc>
                <a:spcPct val="95000"/>
              </a:lnSpc>
              <a:spcBef>
                <a:spcPct val="0"/>
              </a:spcBef>
            </a:pPr>
            <a:r>
              <a:rPr lang="zh-TW" altLang="en-US">
                <a:latin typeface="標楷體" panose="02010601000101010101" pitchFamily="2" charset="-120"/>
                <a:ea typeface="標楷體" panose="02010601000101010101" pitchFamily="2" charset="-120"/>
              </a:rPr>
              <a:t>至於第</a:t>
            </a:r>
            <a:r>
              <a:rPr lang="en-US" altLang="zh-TW">
                <a:latin typeface="標楷體" panose="02010601000101010101" pitchFamily="2" charset="-120"/>
                <a:ea typeface="標楷體" panose="02010601000101010101" pitchFamily="2" charset="-120"/>
              </a:rPr>
              <a:t>3</a:t>
            </a:r>
            <a:r>
              <a:rPr lang="zh-TW" altLang="en-US">
                <a:latin typeface="標楷體" panose="02010601000101010101" pitchFamily="2" charset="-120"/>
                <a:ea typeface="標楷體" panose="02010601000101010101" pitchFamily="2" charset="-120"/>
              </a:rPr>
              <a:t>點，我們可以考慮下面這個情況：假設說你在為一家國際型的</a:t>
            </a:r>
            <a:r>
              <a:rPr lang="en-US" altLang="zh-TW">
                <a:latin typeface="標楷體" panose="02010601000101010101" pitchFamily="2" charset="-120"/>
                <a:ea typeface="標楷體" panose="02010601000101010101" pitchFamily="2" charset="-120"/>
              </a:rPr>
              <a:t>e-commerce</a:t>
            </a:r>
            <a:r>
              <a:rPr lang="zh-TW" altLang="en-US">
                <a:latin typeface="標楷體" panose="02010601000101010101" pitchFamily="2" charset="-120"/>
                <a:ea typeface="標楷體" panose="02010601000101010101" pitchFamily="2" charset="-120"/>
              </a:rPr>
              <a:t>公司開發一個線上購物系統，一個顧客下了一筆總額為</a:t>
            </a:r>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的訂單。這個數值</a:t>
            </a:r>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是表示</a:t>
            </a:r>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美元還是</a:t>
            </a:r>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塊錢台幣？美元或是台幣都是這個量</a:t>
            </a:r>
            <a:r>
              <a:rPr lang="en-US" altLang="zh-TW">
                <a:latin typeface="標楷體" panose="02010601000101010101" pitchFamily="2" charset="-120"/>
                <a:ea typeface="標楷體" panose="02010601000101010101" pitchFamily="2" charset="-120"/>
              </a:rPr>
              <a:t>“1” </a:t>
            </a:r>
            <a:r>
              <a:rPr lang="zh-TW" altLang="en-US">
                <a:latin typeface="標楷體" panose="02010601000101010101" pitchFamily="2" charset="-120"/>
                <a:ea typeface="標楷體" panose="02010601000101010101" pitchFamily="2" charset="-120"/>
              </a:rPr>
              <a:t>的單位。因此，在設計時務必將單位與數量分離，意即將數量（</a:t>
            </a:r>
            <a:r>
              <a:rPr lang="en-US" altLang="zh-TW">
                <a:latin typeface="標楷體" panose="02010601000101010101" pitchFamily="2" charset="-120"/>
                <a:ea typeface="標楷體" panose="02010601000101010101" pitchFamily="2" charset="-120"/>
              </a:rPr>
              <a:t>Amount</a:t>
            </a:r>
            <a:r>
              <a:rPr lang="zh-TW" altLang="en-US">
                <a:latin typeface="標楷體" panose="02010601000101010101" pitchFamily="2" charset="-120"/>
                <a:ea typeface="標楷體" panose="02010601000101010101" pitchFamily="2" charset="-120"/>
              </a:rPr>
              <a:t>）塑模成非基本型態屬性（圖</a:t>
            </a:r>
            <a:r>
              <a:rPr lang="en-US" altLang="zh-TW">
                <a:latin typeface="標楷體" panose="02010601000101010101" pitchFamily="2" charset="-120"/>
                <a:ea typeface="標楷體" panose="02010601000101010101" pitchFamily="2" charset="-120"/>
              </a:rPr>
              <a:t>9.9</a:t>
            </a:r>
            <a:r>
              <a:rPr lang="zh-TW" altLang="en-US">
                <a:latin typeface="標楷體" panose="02010601000101010101" pitchFamily="2" charset="-120"/>
                <a:ea typeface="標楷體" panose="02010601000101010101" pitchFamily="2" charset="-120"/>
              </a:rPr>
              <a:t>）。</a:t>
            </a:r>
          </a:p>
        </p:txBody>
      </p:sp>
      <p:pic>
        <p:nvPicPr>
          <p:cNvPr id="37895" name="Picture 4">
            <a:extLst>
              <a:ext uri="{FF2B5EF4-FFF2-40B4-BE49-F238E27FC236}">
                <a16:creationId xmlns:a16="http://schemas.microsoft.com/office/drawing/2014/main" id="{9716A5A4-2C40-0F4B-B923-9D2C220963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5338" y="4198938"/>
            <a:ext cx="52927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22D89844-BD22-1D40-95B4-DEEC5B55F3F2}"/>
              </a:ext>
            </a:extLst>
          </p:cNvPr>
          <p:cNvSpPr>
            <a:spLocks noChangeArrowheads="1"/>
          </p:cNvSpPr>
          <p:nvPr/>
        </p:nvSpPr>
        <p:spPr bwMode="auto">
          <a:xfrm>
            <a:off x="2613025" y="5246688"/>
            <a:ext cx="3816350" cy="15700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spAutoFit/>
          </a:bodyPr>
          <a:lstStyle/>
          <a:p>
            <a:pPr eaLnBrk="1" hangingPunct="1">
              <a:defRPr/>
            </a:pPr>
            <a:r>
              <a:rPr kumimoji="0" lang="en-US" altLang="zh-TW" sz="1600" b="1" dirty="0">
                <a:solidFill>
                  <a:srgbClr val="363435"/>
                </a:solidFill>
                <a:latin typeface="Courier New" pitchFamily="49" charset="0"/>
                <a:cs typeface="Courier New" pitchFamily="49" charset="0"/>
              </a:rPr>
              <a:t>public class Payment {</a:t>
            </a:r>
            <a:endParaRPr kumimoji="0" lang="en-US" altLang="zh-TW" sz="1600" b="1" dirty="0">
              <a:cs typeface="Courier New" pitchFamily="49" charset="0"/>
            </a:endParaRPr>
          </a:p>
          <a:p>
            <a:pPr>
              <a:defRPr/>
            </a:pPr>
            <a:r>
              <a:rPr kumimoji="0" lang="en-US" altLang="zh-TW" sz="1600" b="1" dirty="0">
                <a:solidFill>
                  <a:srgbClr val="363435"/>
                </a:solidFill>
                <a:latin typeface="Courier New" pitchFamily="49" charset="0"/>
                <a:cs typeface="Courier New" pitchFamily="49" charset="0"/>
              </a:rPr>
              <a:t>private Amount </a:t>
            </a:r>
            <a:r>
              <a:rPr kumimoji="0" lang="en-US" altLang="zh-TW" sz="1600" b="1" dirty="0" err="1">
                <a:solidFill>
                  <a:srgbClr val="363435"/>
                </a:solidFill>
                <a:latin typeface="Courier New" pitchFamily="49" charset="0"/>
                <a:cs typeface="Courier New" pitchFamily="49" charset="0"/>
              </a:rPr>
              <a:t>amount</a:t>
            </a:r>
            <a:r>
              <a:rPr kumimoji="0" lang="en-US" altLang="zh-TW" sz="1600" b="1" dirty="0">
                <a:solidFill>
                  <a:srgbClr val="363435"/>
                </a:solidFill>
                <a:latin typeface="Courier New" pitchFamily="49" charset="0"/>
                <a:cs typeface="Courier New" pitchFamily="49" charset="0"/>
              </a:rPr>
              <a:t>;</a:t>
            </a:r>
            <a:endParaRPr kumimoji="0" lang="en-US" altLang="zh-TW" sz="1600" b="1" dirty="0"/>
          </a:p>
          <a:p>
            <a:pPr>
              <a:defRPr/>
            </a:pPr>
            <a:r>
              <a:rPr kumimoji="0" lang="en-US" altLang="zh-TW" sz="1600" b="1" dirty="0">
                <a:solidFill>
                  <a:srgbClr val="363435"/>
                </a:solidFill>
                <a:latin typeface="Courier New" pitchFamily="49" charset="0"/>
              </a:rPr>
              <a:t>}</a:t>
            </a:r>
            <a:endParaRPr kumimoji="0" lang="en-US" altLang="zh-TW" sz="1600" b="1" dirty="0"/>
          </a:p>
          <a:p>
            <a:pPr>
              <a:defRPr/>
            </a:pPr>
            <a:r>
              <a:rPr kumimoji="0" lang="en-US" altLang="zh-TW" sz="1600" b="1" dirty="0">
                <a:solidFill>
                  <a:srgbClr val="363435"/>
                </a:solidFill>
                <a:latin typeface="Courier New" pitchFamily="49" charset="0"/>
              </a:rPr>
              <a:t>public class Amount {</a:t>
            </a:r>
          </a:p>
          <a:p>
            <a:pPr eaLnBrk="1" hangingPunct="1">
              <a:defRPr/>
            </a:pPr>
            <a:r>
              <a:rPr kumimoji="0" lang="en-US" altLang="zh-TW" sz="1600" b="1" dirty="0">
                <a:solidFill>
                  <a:srgbClr val="363435"/>
                </a:solidFill>
              </a:rPr>
              <a:t>private Unit </a:t>
            </a:r>
            <a:r>
              <a:rPr kumimoji="0" lang="en-US" altLang="zh-TW" sz="1600" b="1" dirty="0" err="1">
                <a:solidFill>
                  <a:srgbClr val="363435"/>
                </a:solidFill>
              </a:rPr>
              <a:t>unit</a:t>
            </a:r>
            <a:r>
              <a:rPr kumimoji="0" lang="en-US" altLang="zh-TW" sz="1600" b="1" dirty="0">
                <a:solidFill>
                  <a:srgbClr val="363435"/>
                </a:solidFill>
              </a:rPr>
              <a:t>;</a:t>
            </a:r>
            <a:endParaRPr kumimoji="0" lang="en-US" altLang="zh-TW" sz="1600" b="1" dirty="0"/>
          </a:p>
          <a:p>
            <a:pPr eaLnBrk="1" hangingPunct="1">
              <a:defRPr/>
            </a:pPr>
            <a:r>
              <a:rPr kumimoji="0" lang="en-US" altLang="zh-TW" sz="1600" b="1" dirty="0">
                <a:solidFill>
                  <a:srgbClr val="363435"/>
                </a:solidFill>
              </a:rPr>
              <a:t>}</a:t>
            </a:r>
            <a:endParaRPr kumimoji="0" lang="en-US" altLang="zh-TW"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標題 2">
            <a:extLst>
              <a:ext uri="{FF2B5EF4-FFF2-40B4-BE49-F238E27FC236}">
                <a16:creationId xmlns:a16="http://schemas.microsoft.com/office/drawing/2014/main" id="{1FEAADB7-613A-3143-A660-5C040791FED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3891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7924EA3-3E90-014A-8BD1-A902A3562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D967688-F571-8847-8E07-F1A5A1A82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19" descr="C:\Users\axel\Desktop\Drmaster\pic\WebIcons1_by_KenSaunders\PNG_128x128\Home.png">
            <a:hlinkClick r:id="rId4" action="ppaction://hlinksldjump" tooltip="回大綱"/>
            <a:extLst>
              <a:ext uri="{FF2B5EF4-FFF2-40B4-BE49-F238E27FC236}">
                <a16:creationId xmlns:a16="http://schemas.microsoft.com/office/drawing/2014/main" id="{69ED2190-9686-2147-A076-CFF811A1D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20" descr="C:\Users\axel\Desktop\Drmaster\pic\WebIcons1_by_KenSaunders\PNG_128x128\Info.png">
            <a:hlinkClick r:id="" action="ppaction://hlinkshowjump?jump=endshow"/>
            <a:extLst>
              <a:ext uri="{FF2B5EF4-FFF2-40B4-BE49-F238E27FC236}">
                <a16:creationId xmlns:a16="http://schemas.microsoft.com/office/drawing/2014/main" id="{A768DC26-DF38-2D47-857A-274A448368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內容版面配置區 7">
            <a:extLst>
              <a:ext uri="{FF2B5EF4-FFF2-40B4-BE49-F238E27FC236}">
                <a16:creationId xmlns:a16="http://schemas.microsoft.com/office/drawing/2014/main" id="{094DD51B-3F14-1B46-9F17-64F5E56762D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所謂的類別正規化，指的是在類別分析的過程中，類似於設計資料庫時 的資料正規化。這個過程可以讓我們發現更多的領域類別，也可以讓我們對 領域的分析有更進一步的了解，以幫助我們得到更清楚的分析模型。</a:t>
            </a:r>
          </a:p>
          <a:p>
            <a:pPr>
              <a:lnSpc>
                <a:spcPct val="90000"/>
              </a:lnSpc>
              <a:spcBef>
                <a:spcPct val="0"/>
              </a:spcBef>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標題 2">
            <a:extLst>
              <a:ext uri="{FF2B5EF4-FFF2-40B4-BE49-F238E27FC236}">
                <a16:creationId xmlns:a16="http://schemas.microsoft.com/office/drawing/2014/main" id="{712688AE-6314-194C-B2FD-67D013BFA31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3993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C357516-58F6-0D48-92B7-81C8B4C9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9B8CED1-908B-444D-A5E0-7C6CED327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19" descr="C:\Users\axel\Desktop\Drmaster\pic\WebIcons1_by_KenSaunders\PNG_128x128\Home.png">
            <a:hlinkClick r:id="rId4" action="ppaction://hlinksldjump" tooltip="回大綱"/>
            <a:extLst>
              <a:ext uri="{FF2B5EF4-FFF2-40B4-BE49-F238E27FC236}">
                <a16:creationId xmlns:a16="http://schemas.microsoft.com/office/drawing/2014/main" id="{E97DDB5C-C081-AD40-B374-7D26BEA02F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0" descr="C:\Users\axel\Desktop\Drmaster\pic\WebIcons1_by_KenSaunders\PNG_128x128\Info.png">
            <a:hlinkClick r:id="" action="ppaction://hlinkshowjump?jump=endshow"/>
            <a:extLst>
              <a:ext uri="{FF2B5EF4-FFF2-40B4-BE49-F238E27FC236}">
                <a16:creationId xmlns:a16="http://schemas.microsoft.com/office/drawing/2014/main" id="{DE6BBEEF-7EEB-B34C-8826-52490449D7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內容版面配置區 7">
            <a:extLst>
              <a:ext uri="{FF2B5EF4-FFF2-40B4-BE49-F238E27FC236}">
                <a16:creationId xmlns:a16="http://schemas.microsoft.com/office/drawing/2014/main" id="{9E1DA613-4655-5744-BC59-752F26922F1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再來看看以上所提到的航班例子。一個航班與機場有很密切的關係，因 為飛機從某機場起飛，降落在某機場。對於此描述，一個很簡單的概念模型 的雛形可能長得像圖</a:t>
            </a:r>
            <a:r>
              <a:rPr lang="en-US" altLang="zh-TW">
                <a:latin typeface="標楷體" panose="02010601000101010101" pitchFamily="2" charset="-120"/>
                <a:ea typeface="標楷體" panose="02010601000101010101" pitchFamily="2" charset="-120"/>
              </a:rPr>
              <a:t>9.10</a:t>
            </a:r>
            <a:r>
              <a:rPr lang="zh-TW" altLang="en-US">
                <a:latin typeface="標楷體" panose="02010601000101010101" pitchFamily="2" charset="-120"/>
                <a:ea typeface="標楷體" panose="02010601000101010101" pitchFamily="2" charset="-120"/>
              </a:rPr>
              <a:t>。</a:t>
            </a:r>
            <a:r>
              <a:rPr lang="zh-TW" altLang="en-US">
                <a:latin typeface="新細明體" panose="02020500000000000000" pitchFamily="18" charset="-120"/>
                <a:ea typeface="標楷體" panose="02010601000101010101" pitchFamily="2" charset="-120"/>
              </a:rPr>
              <a:t>範例：航班</a:t>
            </a:r>
            <a:endParaRPr lang="zh-TW" altLang="en-US">
              <a:latin typeface="標楷體" panose="02010601000101010101" pitchFamily="2" charset="-120"/>
              <a:ea typeface="標楷體" panose="02010601000101010101" pitchFamily="2" charset="-120"/>
            </a:endParaRPr>
          </a:p>
        </p:txBody>
      </p:sp>
      <p:pic>
        <p:nvPicPr>
          <p:cNvPr id="39943" name="Picture 6">
            <a:extLst>
              <a:ext uri="{FF2B5EF4-FFF2-40B4-BE49-F238E27FC236}">
                <a16:creationId xmlns:a16="http://schemas.microsoft.com/office/drawing/2014/main" id="{F6A6AB0C-6673-0841-9F7D-9E30B9F0F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1688" y="4075113"/>
            <a:ext cx="468153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標題 2">
            <a:extLst>
              <a:ext uri="{FF2B5EF4-FFF2-40B4-BE49-F238E27FC236}">
                <a16:creationId xmlns:a16="http://schemas.microsoft.com/office/drawing/2014/main" id="{3DD148F8-E2CD-584F-AA80-3B31F8A25DD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096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404D555-86ED-1C47-8262-27AF54849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87318691-8C08-214A-8F42-1941D21C9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19" descr="C:\Users\axel\Desktop\Drmaster\pic\WebIcons1_by_KenSaunders\PNG_128x128\Home.png">
            <a:hlinkClick r:id="rId4" action="ppaction://hlinksldjump" tooltip="回大綱"/>
            <a:extLst>
              <a:ext uri="{FF2B5EF4-FFF2-40B4-BE49-F238E27FC236}">
                <a16:creationId xmlns:a16="http://schemas.microsoft.com/office/drawing/2014/main" id="{B52B0B61-63B5-9747-AA53-772C318F9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0" descr="C:\Users\axel\Desktop\Drmaster\pic\WebIcons1_by_KenSaunders\PNG_128x128\Info.png">
            <a:hlinkClick r:id="" action="ppaction://hlinkshowjump?jump=endshow"/>
            <a:extLst>
              <a:ext uri="{FF2B5EF4-FFF2-40B4-BE49-F238E27FC236}">
                <a16:creationId xmlns:a16="http://schemas.microsoft.com/office/drawing/2014/main" id="{6EB44D1D-558A-1042-8AD1-0F741FA41E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內容版面配置區 7">
            <a:extLst>
              <a:ext uri="{FF2B5EF4-FFF2-40B4-BE49-F238E27FC236}">
                <a16:creationId xmlns:a16="http://schemas.microsoft.com/office/drawing/2014/main" id="{1A70B1F6-03F4-F248-A05D-2DAA6C77EAA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描述類別的資訊</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圖</a:t>
            </a:r>
            <a:r>
              <a:rPr lang="en-US" altLang="zh-TW">
                <a:latin typeface="標楷體" panose="02010601000101010101" pitchFamily="2" charset="-120"/>
                <a:ea typeface="標楷體" panose="02010601000101010101" pitchFamily="2" charset="-120"/>
              </a:rPr>
              <a:t>9.10</a:t>
            </a:r>
            <a:r>
              <a:rPr lang="zh-TW" altLang="en-US">
                <a:latin typeface="標楷體" panose="02010601000101010101" pitchFamily="2" charset="-120"/>
                <a:ea typeface="標楷體" panose="02010601000101010101" pitchFamily="2" charset="-120"/>
              </a:rPr>
              <a:t>表示了航班會飛往某個機場。假設說因為一些原因，某家航空公司的「所有航班被取消停飛」，假設這些資料因此也被刪除了。那麼，它會產生什麼樣的結果？結果是我們無法查詢到這家航空公司飛到此機場的班機（更仔細地說，  飛到這個機場的班機號碼），這是因為它在之前都被刪除了，您不覺得這是一件很奇怪的事嗎？</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標題 2">
            <a:extLst>
              <a:ext uri="{FF2B5EF4-FFF2-40B4-BE49-F238E27FC236}">
                <a16:creationId xmlns:a16="http://schemas.microsoft.com/office/drawing/2014/main" id="{41036312-45A8-9645-8ACA-FC6EE1A8ACB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198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32EC01E-72E7-4847-9BBB-5245DA3F4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1006A01-C64B-8B4A-B5EA-1D191ECDE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19" descr="C:\Users\axel\Desktop\Drmaster\pic\WebIcons1_by_KenSaunders\PNG_128x128\Home.png">
            <a:hlinkClick r:id="rId4" action="ppaction://hlinksldjump" tooltip="回大綱"/>
            <a:extLst>
              <a:ext uri="{FF2B5EF4-FFF2-40B4-BE49-F238E27FC236}">
                <a16:creationId xmlns:a16="http://schemas.microsoft.com/office/drawing/2014/main" id="{A7BE056B-98F3-8844-B1AF-82286F8362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0" descr="C:\Users\axel\Desktop\Drmaster\pic\WebIcons1_by_KenSaunders\PNG_128x128\Info.png">
            <a:hlinkClick r:id="" action="ppaction://hlinkshowjump?jump=endshow"/>
            <a:extLst>
              <a:ext uri="{FF2B5EF4-FFF2-40B4-BE49-F238E27FC236}">
                <a16:creationId xmlns:a16="http://schemas.microsoft.com/office/drawing/2014/main" id="{DA4A4FB7-6D67-9C4F-8FF4-82B8FABC08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內容版面配置區 7">
            <a:extLst>
              <a:ext uri="{FF2B5EF4-FFF2-40B4-BE49-F238E27FC236}">
                <a16:creationId xmlns:a16="http://schemas.microsoft.com/office/drawing/2014/main" id="{203D08DB-41E1-4742-ABA8-8701554BC94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描述類別的資訊</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之所以會有上述的懷疑，是因為我們將描述類別的資訊跟類別本身結合在一起了。在很多的問題領域中，這種描述類別的資訊是很常見的，尤其是在銷售或是產品的領域。基本上，我們應該將這類的資訊獨立，將它們從類別本身分割出來。這種描述類別的資訊，一般稱為規格或是明細，或者就直接叫做描述（</a:t>
            </a:r>
            <a:r>
              <a:rPr lang="en-US" altLang="zh-TW">
                <a:latin typeface="標楷體" panose="02010601000101010101" pitchFamily="2" charset="-120"/>
                <a:ea typeface="標楷體" panose="02010601000101010101" pitchFamily="2" charset="-120"/>
              </a:rPr>
              <a:t>Description</a:t>
            </a:r>
            <a:r>
              <a:rPr lang="zh-TW" altLang="en-US">
                <a:latin typeface="標楷體" panose="02010601000101010101" pitchFamily="2" charset="-120"/>
                <a:ea typeface="標楷體" panose="02010601000101010101" pitchFamily="2" charset="-12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標題 2">
            <a:extLst>
              <a:ext uri="{FF2B5EF4-FFF2-40B4-BE49-F238E27FC236}">
                <a16:creationId xmlns:a16="http://schemas.microsoft.com/office/drawing/2014/main" id="{8DF4D638-6F2F-B945-9283-32C45F528C7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301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4065B0B-4074-D045-A950-74EEEBA4A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DA1AD15D-3293-294F-9B04-9D327857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19" descr="C:\Users\axel\Desktop\Drmaster\pic\WebIcons1_by_KenSaunders\PNG_128x128\Home.png">
            <a:hlinkClick r:id="rId4" action="ppaction://hlinksldjump" tooltip="回大綱"/>
            <a:extLst>
              <a:ext uri="{FF2B5EF4-FFF2-40B4-BE49-F238E27FC236}">
                <a16:creationId xmlns:a16="http://schemas.microsoft.com/office/drawing/2014/main" id="{46D9251F-B652-0841-9E78-C4555BF48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20" descr="C:\Users\axel\Desktop\Drmaster\pic\WebIcons1_by_KenSaunders\PNG_128x128\Info.png">
            <a:hlinkClick r:id="" action="ppaction://hlinkshowjump?jump=endshow"/>
            <a:extLst>
              <a:ext uri="{FF2B5EF4-FFF2-40B4-BE49-F238E27FC236}">
                <a16:creationId xmlns:a16="http://schemas.microsoft.com/office/drawing/2014/main" id="{9148BC2B-76AB-8942-A7C9-390D0F8AD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內容版面配置區 7">
            <a:extLst>
              <a:ext uri="{FF2B5EF4-FFF2-40B4-BE49-F238E27FC236}">
                <a16:creationId xmlns:a16="http://schemas.microsoft.com/office/drawing/2014/main" id="{467FD601-57BA-434B-8B2F-43129394134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描述類別的資訊</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對於這個範例，我們可以加入一個類別叫做航班明細，並且把概念模型 改成如圖</a:t>
            </a:r>
            <a:r>
              <a:rPr lang="en-US" altLang="zh-TW">
                <a:latin typeface="標楷體" panose="02010601000101010101" pitchFamily="2" charset="-120"/>
                <a:ea typeface="標楷體" panose="02010601000101010101" pitchFamily="2" charset="-120"/>
              </a:rPr>
              <a:t>9.11</a:t>
            </a:r>
            <a:r>
              <a:rPr lang="zh-TW" altLang="en-US">
                <a:latin typeface="標楷體" panose="02010601000101010101" pitchFamily="2" charset="-120"/>
                <a:ea typeface="標楷體" panose="02010601000101010101" pitchFamily="2" charset="-120"/>
              </a:rPr>
              <a:t>所示。</a:t>
            </a:r>
          </a:p>
        </p:txBody>
      </p:sp>
      <p:pic>
        <p:nvPicPr>
          <p:cNvPr id="43015" name="Picture 4">
            <a:extLst>
              <a:ext uri="{FF2B5EF4-FFF2-40B4-BE49-F238E27FC236}">
                <a16:creationId xmlns:a16="http://schemas.microsoft.com/office/drawing/2014/main" id="{34504F98-873B-B443-8F5B-C789799EC7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2175" y="2892425"/>
            <a:ext cx="48307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標題 2">
            <a:extLst>
              <a:ext uri="{FF2B5EF4-FFF2-40B4-BE49-F238E27FC236}">
                <a16:creationId xmlns:a16="http://schemas.microsoft.com/office/drawing/2014/main" id="{94637AEF-46EC-C94B-A0B5-4374E38AE98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403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392F86E-DE78-A442-B62C-6B86DE94C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DB7FE1E9-87A8-6B4B-8DC7-CE29F9B0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19" descr="C:\Users\axel\Desktop\Drmaster\pic\WebIcons1_by_KenSaunders\PNG_128x128\Home.png">
            <a:hlinkClick r:id="rId4" action="ppaction://hlinksldjump" tooltip="回大綱"/>
            <a:extLst>
              <a:ext uri="{FF2B5EF4-FFF2-40B4-BE49-F238E27FC236}">
                <a16:creationId xmlns:a16="http://schemas.microsoft.com/office/drawing/2014/main" id="{6C2002AF-CE1A-C849-BDA8-E0ADD4F82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0" descr="C:\Users\axel\Desktop\Drmaster\pic\WebIcons1_by_KenSaunders\PNG_128x128\Info.png">
            <a:hlinkClick r:id="" action="ppaction://hlinkshowjump?jump=endshow"/>
            <a:extLst>
              <a:ext uri="{FF2B5EF4-FFF2-40B4-BE49-F238E27FC236}">
                <a16:creationId xmlns:a16="http://schemas.microsoft.com/office/drawing/2014/main" id="{D21A715E-CC14-FC41-845A-FF062E737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內容版面配置區 7">
            <a:extLst>
              <a:ext uri="{FF2B5EF4-FFF2-40B4-BE49-F238E27FC236}">
                <a16:creationId xmlns:a16="http://schemas.microsoft.com/office/drawing/2014/main" id="{0F7D97D8-AB32-C748-A379-3928F5ADFE1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類別正規化</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現在，航班這個類別只負責記錄某個特定時段一個班機所被安排的時間，如果航班被取消了，我們可以很放心地將航班資料刪除，而不用擔心會 有上述奇怪的情況發生。我們還是可以從航班明細找出飛到某機場的航班，待將來這個航班如果有被安排新的飛行時程，我們再指定新的飛行資訊就好了，因為航班這個概念所代表的是會變動的資訊。</a:t>
            </a:r>
          </a:p>
          <a:p>
            <a:pPr lvl="1"/>
            <a:r>
              <a:rPr lang="zh-TW" altLang="en-US">
                <a:latin typeface="標楷體" panose="02010601000101010101" pitchFamily="2" charset="-120"/>
                <a:ea typeface="標楷體" panose="02010601000101010101" pitchFamily="2" charset="-120"/>
              </a:rPr>
              <a:t>基本上，以上的分析過程類似於資料庫的正規化過程。因此，我們將之命名為類別正規化。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標題 2">
            <a:extLst>
              <a:ext uri="{FF2B5EF4-FFF2-40B4-BE49-F238E27FC236}">
                <a16:creationId xmlns:a16="http://schemas.microsoft.com/office/drawing/2014/main" id="{32E3A7C4-D04B-9D48-8E6A-F9800180A05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505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82634D9-85F0-D941-B40E-915A5A857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FC3E42A-AF10-8B43-9B1D-668934710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19" descr="C:\Users\axel\Desktop\Drmaster\pic\WebIcons1_by_KenSaunders\PNG_128x128\Home.png">
            <a:hlinkClick r:id="rId4" action="ppaction://hlinksldjump" tooltip="回大綱"/>
            <a:extLst>
              <a:ext uri="{FF2B5EF4-FFF2-40B4-BE49-F238E27FC236}">
                <a16:creationId xmlns:a16="http://schemas.microsoft.com/office/drawing/2014/main" id="{95656FE4-2075-E34E-B321-32FB121963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0" descr="C:\Users\axel\Desktop\Drmaster\pic\WebIcons1_by_KenSaunders\PNG_128x128\Info.png">
            <a:hlinkClick r:id="" action="ppaction://hlinkshowjump?jump=endshow"/>
            <a:extLst>
              <a:ext uri="{FF2B5EF4-FFF2-40B4-BE49-F238E27FC236}">
                <a16:creationId xmlns:a16="http://schemas.microsoft.com/office/drawing/2014/main" id="{3CBB9A6A-237C-9845-9F70-CB3DBDC1EF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內容版面配置區 7">
            <a:extLst>
              <a:ext uri="{FF2B5EF4-FFF2-40B4-BE49-F238E27FC236}">
                <a16:creationId xmlns:a16="http://schemas.microsoft.com/office/drawing/2014/main" id="{FA821011-9F86-5040-8C92-E3704082408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範例說明</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類別正規化還有一些其他的理由，讓我們再來看一個例子：線上音樂</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購物系統。在我們的線上音樂</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購物系統中，每一個音樂</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都有編號、價格、型別，其概念模型的雛形可能如圖</a:t>
            </a:r>
            <a:r>
              <a:rPr lang="en-US" altLang="zh-TW">
                <a:latin typeface="標楷體" panose="02010601000101010101" pitchFamily="2" charset="-120"/>
                <a:ea typeface="標楷體" panose="02010601000101010101" pitchFamily="2" charset="-120"/>
              </a:rPr>
              <a:t>9.12</a:t>
            </a:r>
            <a:r>
              <a:rPr lang="zh-TW" altLang="en-US">
                <a:latin typeface="標楷體" panose="02010601000101010101" pitchFamily="2" charset="-120"/>
                <a:ea typeface="標楷體" panose="02010601000101010101" pitchFamily="2" charset="-120"/>
              </a:rPr>
              <a:t>所示。</a:t>
            </a:r>
          </a:p>
        </p:txBody>
      </p:sp>
      <p:pic>
        <p:nvPicPr>
          <p:cNvPr id="45063" name="Picture 4">
            <a:extLst>
              <a:ext uri="{FF2B5EF4-FFF2-40B4-BE49-F238E27FC236}">
                <a16:creationId xmlns:a16="http://schemas.microsoft.com/office/drawing/2014/main" id="{947134F3-4B76-8A4B-9A6B-1F712FC596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1750" y="4152900"/>
            <a:ext cx="3490913"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標題 2">
            <a:extLst>
              <a:ext uri="{FF2B5EF4-FFF2-40B4-BE49-F238E27FC236}">
                <a16:creationId xmlns:a16="http://schemas.microsoft.com/office/drawing/2014/main" id="{0731BC53-6FB7-4B43-A76C-55D0DD8E18D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608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44BEEB3-72ED-6748-AE26-6EDE83E0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10E61EB-12D3-334E-BA70-4B1B8FA60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19" descr="C:\Users\axel\Desktop\Drmaster\pic\WebIcons1_by_KenSaunders\PNG_128x128\Home.png">
            <a:hlinkClick r:id="rId4" action="ppaction://hlinksldjump" tooltip="回大綱"/>
            <a:extLst>
              <a:ext uri="{FF2B5EF4-FFF2-40B4-BE49-F238E27FC236}">
                <a16:creationId xmlns:a16="http://schemas.microsoft.com/office/drawing/2014/main" id="{A194D679-5089-3A4A-92B5-B936DAA000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20" descr="C:\Users\axel\Desktop\Drmaster\pic\WebIcons1_by_KenSaunders\PNG_128x128\Info.png">
            <a:hlinkClick r:id="" action="ppaction://hlinkshowjump?jump=endshow"/>
            <a:extLst>
              <a:ext uri="{FF2B5EF4-FFF2-40B4-BE49-F238E27FC236}">
                <a16:creationId xmlns:a16="http://schemas.microsoft.com/office/drawing/2014/main" id="{07FFA8E5-EF46-D543-871B-6E215E5AD2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內容版面配置區 7">
            <a:extLst>
              <a:ext uri="{FF2B5EF4-FFF2-40B4-BE49-F238E27FC236}">
                <a16:creationId xmlns:a16="http://schemas.microsoft.com/office/drawing/2014/main" id="{9E27F531-9A9A-AD45-AE3D-441E0E50AFC5}"/>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範例說明</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想一想，如果有一萬片</a:t>
            </a:r>
            <a:r>
              <a:rPr lang="en-US" altLang="zh-TW">
                <a:latin typeface="標楷體" panose="02010601000101010101" pitchFamily="2" charset="-120"/>
                <a:ea typeface="標楷體" panose="02010601000101010101" pitchFamily="2" charset="-120"/>
              </a:rPr>
              <a:t>CD</a:t>
            </a:r>
            <a:r>
              <a:rPr lang="zh-TW" altLang="en-US">
                <a:latin typeface="標楷體" panose="02010601000101010101" pitchFamily="2" charset="-120"/>
                <a:ea typeface="標楷體" panose="02010601000101010101" pitchFamily="2" charset="-120"/>
              </a:rPr>
              <a:t>的型態都是抒情歌，我們也希望把它們都存放在記憶體中，那麼，「抒情歌」這三個字是不是要重複存放一萬次在記憶體 中呢？這些重複的資訊只會造成記憶體的浪費，所以我們只需要設計一個類別來存放這三個字就夠了。</a:t>
            </a:r>
          </a:p>
        </p:txBody>
      </p:sp>
      <p:pic>
        <p:nvPicPr>
          <p:cNvPr id="46087" name="Picture 4">
            <a:extLst>
              <a:ext uri="{FF2B5EF4-FFF2-40B4-BE49-F238E27FC236}">
                <a16:creationId xmlns:a16="http://schemas.microsoft.com/office/drawing/2014/main" id="{47C37C38-76A8-7D4F-B3F8-9C7578718F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0" y="4071938"/>
            <a:ext cx="330676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標題 2">
            <a:extLst>
              <a:ext uri="{FF2B5EF4-FFF2-40B4-BE49-F238E27FC236}">
                <a16:creationId xmlns:a16="http://schemas.microsoft.com/office/drawing/2014/main" id="{776169DF-F668-4A45-9239-BD0FB37D971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9-1 </a:t>
            </a:r>
            <a:r>
              <a:rPr lang="zh-TW" altLang="en-US">
                <a:latin typeface="標楷體" panose="02010601000101010101" pitchFamily="2" charset="-120"/>
                <a:ea typeface="標楷體" panose="02010601000101010101" pitchFamily="2" charset="-120"/>
              </a:rPr>
              <a:t>概念模型</a:t>
            </a:r>
          </a:p>
        </p:txBody>
      </p:sp>
      <p:pic>
        <p:nvPicPr>
          <p:cNvPr id="1024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9807DFF-6451-6043-A722-72646E5B2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B8E8BF0-4027-0543-AF6B-30895706C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C:\Users\axel\Desktop\Drmaster\pic\WebIcons1_by_KenSaunders\PNG_128x128\Home.png">
            <a:hlinkClick r:id="rId4" action="ppaction://hlinksldjump" tooltip="回大綱"/>
            <a:extLst>
              <a:ext uri="{FF2B5EF4-FFF2-40B4-BE49-F238E27FC236}">
                <a16:creationId xmlns:a16="http://schemas.microsoft.com/office/drawing/2014/main" id="{B9C2510B-658D-DC48-AEBC-BAA0597A4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0" descr="C:\Users\axel\Desktop\Drmaster\pic\WebIcons1_by_KenSaunders\PNG_128x128\Info.png">
            <a:hlinkClick r:id="" action="ppaction://hlinkshowjump?jump=endshow"/>
            <a:extLst>
              <a:ext uri="{FF2B5EF4-FFF2-40B4-BE49-F238E27FC236}">
                <a16:creationId xmlns:a16="http://schemas.microsoft.com/office/drawing/2014/main" id="{2A5DB440-9767-8745-8432-6AEAFB2629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內容版面配置區 7">
            <a:extLst>
              <a:ext uri="{FF2B5EF4-FFF2-40B4-BE49-F238E27FC236}">
                <a16:creationId xmlns:a16="http://schemas.microsoft.com/office/drawing/2014/main" id="{818FAFBC-4B7F-6541-88AD-8AD05076D15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ea typeface="標楷體" panose="02010601000101010101" pitchFamily="2" charset="-120"/>
              </a:rPr>
              <a:t>所謂的概念模型是用來表達問題領域中所牽涉到的類別。 有時候， 我們將它稱為概念(</a:t>
            </a:r>
            <a:r>
              <a:rPr lang="en-US" altLang="zh-TW">
                <a:latin typeface="Times New Roman" panose="02020603050405020304" pitchFamily="18" charset="0"/>
                <a:ea typeface="標楷體" panose="02010601000101010101" pitchFamily="2" charset="-120"/>
              </a:rPr>
              <a:t>concept)。 </a:t>
            </a:r>
            <a:r>
              <a:rPr lang="zh-TW" altLang="en-US">
                <a:latin typeface="Times New Roman" panose="02020603050405020304" pitchFamily="18" charset="0"/>
                <a:ea typeface="標楷體" panose="02010601000101010101" pitchFamily="2" charset="-120"/>
              </a:rPr>
              <a:t>這裡所謂的概念， 泛指實際生活中的各種實際的事， 物， 或者是無形的想法。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標題 2">
            <a:extLst>
              <a:ext uri="{FF2B5EF4-FFF2-40B4-BE49-F238E27FC236}">
                <a16:creationId xmlns:a16="http://schemas.microsoft.com/office/drawing/2014/main" id="{E0C8ACD1-614F-8545-B624-42462D94D29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9-6 </a:t>
            </a:r>
            <a:r>
              <a:rPr lang="zh-TW" altLang="en-US">
                <a:latin typeface="標楷體" panose="02010601000101010101" pitchFamily="2" charset="-120"/>
                <a:ea typeface="標楷體" panose="02010601000101010101" pitchFamily="2" charset="-120"/>
              </a:rPr>
              <a:t>類別正規化</a:t>
            </a:r>
          </a:p>
        </p:txBody>
      </p:sp>
      <p:pic>
        <p:nvPicPr>
          <p:cNvPr id="4710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ADF40B2-106C-7D47-910E-49E918569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06E3C1D-7FAE-2E4C-9D21-5E42DAF39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19" descr="C:\Users\axel\Desktop\Drmaster\pic\WebIcons1_by_KenSaunders\PNG_128x128\Home.png">
            <a:hlinkClick r:id="rId4" action="ppaction://hlinksldjump" tooltip="回大綱"/>
            <a:extLst>
              <a:ext uri="{FF2B5EF4-FFF2-40B4-BE49-F238E27FC236}">
                <a16:creationId xmlns:a16="http://schemas.microsoft.com/office/drawing/2014/main" id="{D948B03F-4BE7-9547-82B8-9F6FEF6035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0" descr="C:\Users\axel\Desktop\Drmaster\pic\WebIcons1_by_KenSaunders\PNG_128x128\Info.png">
            <a:hlinkClick r:id="" action="ppaction://hlinkshowjump?jump=endshow"/>
            <a:extLst>
              <a:ext uri="{FF2B5EF4-FFF2-40B4-BE49-F238E27FC236}">
                <a16:creationId xmlns:a16="http://schemas.microsoft.com/office/drawing/2014/main" id="{F10A1FD6-3FA3-784D-ADAA-3D38FFF65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內容版面配置區 7">
            <a:extLst>
              <a:ext uri="{FF2B5EF4-FFF2-40B4-BE49-F238E27FC236}">
                <a16:creationId xmlns:a16="http://schemas.microsoft.com/office/drawing/2014/main" id="{EFD70E1A-55E3-294E-A273-42E59812AED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標楷體" panose="02010601000101010101" pitchFamily="2" charset="-120"/>
                <a:ea typeface="標楷體" panose="02010601000101010101" pitchFamily="2" charset="-120"/>
              </a:rPr>
              <a:t>捕捉規格類別</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以下是一個簡單的原則可以幫助你捕捉規格類別</a:t>
            </a:r>
          </a:p>
          <a:p>
            <a:pPr lvl="2"/>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刪除物件會造成一些必須維護的資訊的遺失的話，  你可能需要定義規 格類別。</a:t>
            </a:r>
          </a:p>
          <a:p>
            <a:pPr lvl="2"/>
            <a:r>
              <a:rPr lang="en-US" altLang="zh-TW">
                <a:latin typeface="標楷體" panose="02010601000101010101" pitchFamily="2" charset="-120"/>
                <a:ea typeface="標楷體" panose="02010601000101010101" pitchFamily="2" charset="-120"/>
              </a:rPr>
              <a:t>2.</a:t>
            </a:r>
            <a:r>
              <a:rPr lang="zh-TW" altLang="en-US">
                <a:latin typeface="標楷體" panose="02010601000101010101" pitchFamily="2" charset="-120"/>
                <a:ea typeface="標楷體" panose="02010601000101010101" pitchFamily="2" charset="-120"/>
              </a:rPr>
              <a:t>可以幫助減少資訊的重複。</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標題 2">
            <a:extLst>
              <a:ext uri="{FF2B5EF4-FFF2-40B4-BE49-F238E27FC236}">
                <a16:creationId xmlns:a16="http://schemas.microsoft.com/office/drawing/2014/main" id="{F644D498-1F13-C14E-B1C9-DA413BFA455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4813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BD85E1C-D343-7E44-AC34-F23C1D14C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E319B92-7609-4F45-B529-5072AEB45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19" descr="C:\Users\axel\Desktop\Drmaster\pic\WebIcons1_by_KenSaunders\PNG_128x128\Home.png">
            <a:hlinkClick r:id="rId4" action="ppaction://hlinksldjump" tooltip="回大綱"/>
            <a:extLst>
              <a:ext uri="{FF2B5EF4-FFF2-40B4-BE49-F238E27FC236}">
                <a16:creationId xmlns:a16="http://schemas.microsoft.com/office/drawing/2014/main" id="{25DEE956-48CF-684B-AE40-6E8C858F2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20" descr="C:\Users\axel\Desktop\Drmaster\pic\WebIcons1_by_KenSaunders\PNG_128x128\Info.png">
            <a:hlinkClick r:id="" action="ppaction://hlinkshowjump?jump=endshow"/>
            <a:extLst>
              <a:ext uri="{FF2B5EF4-FFF2-40B4-BE49-F238E27FC236}">
                <a16:creationId xmlns:a16="http://schemas.microsoft.com/office/drawing/2014/main" id="{79311501-9FDB-EA4E-8C7D-3F4EBC41BC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內容版面配置區 7">
            <a:extLst>
              <a:ext uri="{FF2B5EF4-FFF2-40B4-BE49-F238E27FC236}">
                <a16:creationId xmlns:a16="http://schemas.microsoft.com/office/drawing/2014/main" id="{F4256B65-CA76-5144-9A5D-7018ED91793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ea typeface="標楷體" panose="02010601000101010101" pitchFamily="2" charset="-120"/>
              </a:rPr>
              <a:t>我們知道，關聯關係代表著類別與類別之間有意義的連結。三種基本的關聯關係是：關聯</a:t>
            </a:r>
            <a:r>
              <a:rPr lang="zh-TW" altLang="en-US">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zh-TW">
                <a:latin typeface="Arial Unicode MS" panose="020B0604020202020204" pitchFamily="34" charset="-128"/>
                <a:ea typeface="Arial Unicode MS" panose="020B0604020202020204" pitchFamily="34" charset="-128"/>
                <a:cs typeface="Arial Unicode MS" panose="020B0604020202020204" pitchFamily="34" charset="-128"/>
              </a:rPr>
              <a:t>association)</a:t>
            </a:r>
            <a:r>
              <a:rPr lang="en-US" altLang="zh-TW">
                <a:latin typeface="新細明體" panose="02020500000000000000" pitchFamily="18" charset="-120"/>
                <a:ea typeface="標楷體" panose="02010601000101010101" pitchFamily="2" charset="-120"/>
              </a:rPr>
              <a:t>，</a:t>
            </a:r>
            <a:r>
              <a:rPr lang="zh-TW" altLang="en-US">
                <a:latin typeface="新細明體" panose="02020500000000000000" pitchFamily="18" charset="-120"/>
                <a:ea typeface="標楷體" panose="02010601000101010101" pitchFamily="2" charset="-120"/>
              </a:rPr>
              <a:t>聚合</a:t>
            </a:r>
            <a:r>
              <a:rPr lang="zh-TW" altLang="en-US">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zh-TW">
                <a:latin typeface="Arial Unicode MS" panose="020B0604020202020204" pitchFamily="34" charset="-128"/>
                <a:ea typeface="Arial Unicode MS" panose="020B0604020202020204" pitchFamily="34" charset="-128"/>
                <a:cs typeface="Arial Unicode MS" panose="020B0604020202020204" pitchFamily="34" charset="-128"/>
              </a:rPr>
              <a:t>aggregation) </a:t>
            </a:r>
            <a:r>
              <a:rPr lang="zh-TW" altLang="en-US">
                <a:latin typeface="新細明體" panose="02020500000000000000" pitchFamily="18" charset="-120"/>
                <a:ea typeface="標楷體" panose="02010601000101010101" pitchFamily="2" charset="-120"/>
              </a:rPr>
              <a:t>以及組合</a:t>
            </a:r>
            <a:r>
              <a:rPr lang="zh-TW" altLang="en-US">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zh-TW">
                <a:latin typeface="Arial Unicode MS" panose="020B0604020202020204" pitchFamily="34" charset="-128"/>
                <a:ea typeface="Arial Unicode MS" panose="020B0604020202020204" pitchFamily="34" charset="-128"/>
                <a:cs typeface="Arial Unicode MS" panose="020B0604020202020204" pitchFamily="34" charset="-128"/>
              </a:rPr>
              <a:t>composition)</a:t>
            </a:r>
            <a:r>
              <a:rPr lang="en-US" altLang="zh-TW">
                <a:latin typeface="新細明體" panose="02020500000000000000" pitchFamily="18" charset="-120"/>
                <a:ea typeface="標楷體" panose="02010601000101010101" pitchFamily="2" charset="-120"/>
              </a:rPr>
              <a:t>。</a:t>
            </a:r>
          </a:p>
          <a:p>
            <a:r>
              <a:rPr lang="zh-TW" altLang="en-US">
                <a:latin typeface="新細明體" panose="02020500000000000000" pitchFamily="18" charset="-120"/>
                <a:ea typeface="標楷體" panose="02010601000101010101" pitchFamily="2" charset="-120"/>
              </a:rPr>
              <a:t>由定義我們可以歸納出下列的表格來幫助我們捕捉關聯</a:t>
            </a:r>
            <a:r>
              <a:rPr lang="zh-TW" altLang="en-US">
                <a:latin typeface="Arial Unicode MS" panose="020B0604020202020204" pitchFamily="34" charset="-128"/>
                <a:ea typeface="Arial Unicode MS" panose="020B0604020202020204" pitchFamily="34" charset="-128"/>
                <a:cs typeface="Arial Unicode MS" panose="020B0604020202020204" pitchFamily="34" charset="-128"/>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標題 2">
            <a:extLst>
              <a:ext uri="{FF2B5EF4-FFF2-40B4-BE49-F238E27FC236}">
                <a16:creationId xmlns:a16="http://schemas.microsoft.com/office/drawing/2014/main" id="{CBF1A39B-8AF9-5541-ACCB-D5B05488E0A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4915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D3E036D-5BC1-F04C-8497-58BE74A67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02D7DB9-3C4B-4F45-9D06-A4B011B0C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19" descr="C:\Users\axel\Desktop\Drmaster\pic\WebIcons1_by_KenSaunders\PNG_128x128\Home.png">
            <a:hlinkClick r:id="rId4" action="ppaction://hlinksldjump" tooltip="回大綱"/>
            <a:extLst>
              <a:ext uri="{FF2B5EF4-FFF2-40B4-BE49-F238E27FC236}">
                <a16:creationId xmlns:a16="http://schemas.microsoft.com/office/drawing/2014/main" id="{6CE1AB86-6482-E94D-8EDB-03130F58A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20" descr="C:\Users\axel\Desktop\Drmaster\pic\WebIcons1_by_KenSaunders\PNG_128x128\Info.png">
            <a:hlinkClick r:id="" action="ppaction://hlinkshowjump?jump=endshow"/>
            <a:extLst>
              <a:ext uri="{FF2B5EF4-FFF2-40B4-BE49-F238E27FC236}">
                <a16:creationId xmlns:a16="http://schemas.microsoft.com/office/drawing/2014/main" id="{A4CD7F8B-A076-5F4D-A2C0-FFA593383F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內容版面配置區 7">
            <a:extLst>
              <a:ext uri="{FF2B5EF4-FFF2-40B4-BE49-F238E27FC236}">
                <a16:creationId xmlns:a16="http://schemas.microsoft.com/office/drawing/2014/main" id="{2E7164BA-8AA9-074F-B974-41BED09C083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標楷體" panose="02010601000101010101" pitchFamily="2" charset="-120"/>
                <a:ea typeface="標楷體" panose="02010601000101010101" pitchFamily="2" charset="-120"/>
                <a:cs typeface="Arial Unicode MS" panose="020B0604020202020204" pitchFamily="34" charset="-128"/>
              </a:rPr>
              <a:t>尋找關聯的策略</a:t>
            </a: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1">
              <a:lnSpc>
                <a:spcPct val="90000"/>
              </a:lnSpc>
            </a:pPr>
            <a:r>
              <a:rPr lang="en-US" altLang="zh-TW">
                <a:latin typeface="標楷體" panose="02010601000101010101" pitchFamily="2" charset="-120"/>
                <a:ea typeface="標楷體" panose="02010601000101010101" pitchFamily="2" charset="-120"/>
                <a:cs typeface="Arial Unicode MS" panose="020B0604020202020204" pitchFamily="34" charset="-128"/>
              </a:rPr>
              <a:t>A</a:t>
            </a:r>
            <a:r>
              <a:rPr lang="zh-TW" altLang="en-US">
                <a:latin typeface="標楷體" panose="02010601000101010101" pitchFamily="2" charset="-120"/>
                <a:ea typeface="標楷體" panose="02010601000101010101" pitchFamily="2" charset="-120"/>
              </a:rPr>
              <a:t>是</a:t>
            </a:r>
            <a:r>
              <a:rPr lang="en-US" altLang="zh-TW">
                <a:latin typeface="標楷體" panose="02010601000101010101" pitchFamily="2" charset="-120"/>
                <a:ea typeface="標楷體" panose="02010601000101010101" pitchFamily="2" charset="-120"/>
              </a:rPr>
              <a:t>B</a:t>
            </a:r>
            <a:r>
              <a:rPr lang="zh-TW" altLang="en-US">
                <a:latin typeface="標楷體" panose="02010601000101010101" pitchFamily="2" charset="-120"/>
                <a:ea typeface="標楷體" panose="02010601000101010101" pitchFamily="2" charset="-120"/>
              </a:rPr>
              <a:t>的實質部份(..所組成)</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是</a:t>
            </a:r>
            <a:r>
              <a:rPr lang="en-US" altLang="zh-TW">
                <a:latin typeface="標楷體" panose="02010601000101010101" pitchFamily="2" charset="-120"/>
                <a:ea typeface="標楷體" panose="02010601000101010101" pitchFamily="2" charset="-120"/>
              </a:rPr>
              <a:t>B</a:t>
            </a:r>
            <a:r>
              <a:rPr lang="zh-TW" altLang="en-US">
                <a:latin typeface="標楷體" panose="02010601000101010101" pitchFamily="2" charset="-120"/>
                <a:ea typeface="標楷體" panose="02010601000101010101" pitchFamily="2" charset="-120"/>
              </a:rPr>
              <a:t>的邏輯部份</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實質上包含</a:t>
            </a:r>
            <a:r>
              <a:rPr lang="en-US" altLang="zh-TW">
                <a:latin typeface="標楷體" panose="02010601000101010101" pitchFamily="2" charset="-120"/>
                <a:ea typeface="標楷體" panose="02010601000101010101" pitchFamily="2" charset="-120"/>
              </a:rPr>
              <a:t>B (..</a:t>
            </a:r>
            <a:r>
              <a:rPr lang="zh-TW" altLang="en-US">
                <a:latin typeface="標楷體" panose="02010601000101010101" pitchFamily="2" charset="-120"/>
                <a:ea typeface="標楷體" panose="02010601000101010101" pitchFamily="2" charset="-120"/>
              </a:rPr>
              <a:t>擁有..)</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邏輯上包含</a:t>
            </a:r>
            <a:r>
              <a:rPr lang="en-US" altLang="zh-TW">
                <a:latin typeface="標楷體" panose="02010601000101010101" pitchFamily="2" charset="-120"/>
                <a:ea typeface="標楷體" panose="02010601000101010101" pitchFamily="2" charset="-120"/>
              </a:rPr>
              <a:t>B</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被記錄在</a:t>
            </a:r>
            <a:r>
              <a:rPr lang="en-US" altLang="zh-TW">
                <a:latin typeface="標楷體" panose="02010601000101010101" pitchFamily="2" charset="-120"/>
                <a:ea typeface="標楷體" panose="02010601000101010101" pitchFamily="2" charset="-120"/>
              </a:rPr>
              <a:t>B</a:t>
            </a:r>
            <a:r>
              <a:rPr lang="zh-TW" altLang="en-US">
                <a:latin typeface="標楷體" panose="02010601000101010101" pitchFamily="2" charset="-120"/>
                <a:ea typeface="標楷體" panose="02010601000101010101" pitchFamily="2" charset="-120"/>
              </a:rPr>
              <a:t>中</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是</a:t>
            </a:r>
            <a:r>
              <a:rPr lang="en-US" altLang="zh-TW">
                <a:latin typeface="標楷體" panose="02010601000101010101" pitchFamily="2" charset="-120"/>
                <a:ea typeface="標楷體" panose="02010601000101010101" pitchFamily="2" charset="-120"/>
              </a:rPr>
              <a:t>B</a:t>
            </a:r>
            <a:r>
              <a:rPr lang="zh-TW" altLang="en-US">
                <a:latin typeface="標楷體" panose="02010601000101010101" pitchFamily="2" charset="-120"/>
                <a:ea typeface="標楷體" panose="02010601000101010101" pitchFamily="2" charset="-120"/>
              </a:rPr>
              <a:t>的描述</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知道</a:t>
            </a:r>
            <a:r>
              <a:rPr lang="en-US" altLang="zh-TW">
                <a:latin typeface="標楷體" panose="02010601000101010101" pitchFamily="2" charset="-120"/>
                <a:ea typeface="標楷體" panose="02010601000101010101" pitchFamily="2" charset="-120"/>
              </a:rPr>
              <a:t>B</a:t>
            </a:r>
            <a:r>
              <a:rPr lang="zh-TW" altLang="en-US">
                <a:latin typeface="標楷體" panose="02010601000101010101" pitchFamily="2" charset="-120"/>
                <a:ea typeface="標楷體" panose="02010601000101010101" pitchFamily="2" charset="-120"/>
              </a:rPr>
              <a:t>的存在</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使用</a:t>
            </a:r>
            <a:r>
              <a:rPr lang="en-US" altLang="zh-TW">
                <a:latin typeface="標楷體" panose="02010601000101010101" pitchFamily="2" charset="-120"/>
                <a:ea typeface="標楷體" panose="02010601000101010101" pitchFamily="2" charset="-120"/>
              </a:rPr>
              <a:t>B</a:t>
            </a:r>
          </a:p>
          <a:p>
            <a:pPr lvl="1">
              <a:lnSpc>
                <a:spcPct val="90000"/>
              </a:lnSpc>
            </a:pPr>
            <a:r>
              <a:rPr lang="en-US" altLang="zh-TW">
                <a:latin typeface="標楷體" panose="02010601000101010101" pitchFamily="2" charset="-120"/>
                <a:ea typeface="標楷體" panose="02010601000101010101" pitchFamily="2" charset="-120"/>
              </a:rPr>
              <a:t>A</a:t>
            </a:r>
            <a:r>
              <a:rPr lang="zh-TW" altLang="en-US">
                <a:latin typeface="標楷體" panose="02010601000101010101" pitchFamily="2" charset="-120"/>
                <a:ea typeface="標楷體" panose="02010601000101010101" pitchFamily="2" charset="-120"/>
              </a:rPr>
              <a:t>管理</a:t>
            </a:r>
            <a:r>
              <a:rPr lang="en-US" altLang="zh-TW">
                <a:latin typeface="標楷體" panose="02010601000101010101" pitchFamily="2" charset="-120"/>
                <a:ea typeface="標楷體" panose="02010601000101010101" pitchFamily="2" charset="-120"/>
              </a:rPr>
              <a:t>B</a:t>
            </a: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標題 2">
            <a:extLst>
              <a:ext uri="{FF2B5EF4-FFF2-40B4-BE49-F238E27FC236}">
                <a16:creationId xmlns:a16="http://schemas.microsoft.com/office/drawing/2014/main" id="{CD0EABC3-5770-A34F-95D4-826B0C7086B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017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6825643-FCF6-8B41-9C8F-62B87AEE1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F591659-33F7-B447-ADDA-2470B7B0A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19" descr="C:\Users\axel\Desktop\Drmaster\pic\WebIcons1_by_KenSaunders\PNG_128x128\Home.png">
            <a:hlinkClick r:id="rId4" action="ppaction://hlinksldjump" tooltip="回大綱"/>
            <a:extLst>
              <a:ext uri="{FF2B5EF4-FFF2-40B4-BE49-F238E27FC236}">
                <a16:creationId xmlns:a16="http://schemas.microsoft.com/office/drawing/2014/main" id="{AD69E588-C0DC-B647-AFA2-7D134E041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20" descr="C:\Users\axel\Desktop\Drmaster\pic\WebIcons1_by_KenSaunders\PNG_128x128\Info.png">
            <a:hlinkClick r:id="" action="ppaction://hlinkshowjump?jump=endshow"/>
            <a:extLst>
              <a:ext uri="{FF2B5EF4-FFF2-40B4-BE49-F238E27FC236}">
                <a16:creationId xmlns:a16="http://schemas.microsoft.com/office/drawing/2014/main" id="{D25C0DE3-FD0C-CB43-BECC-2542B7D5B9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內容版面配置區 7">
            <a:extLst>
              <a:ext uri="{FF2B5EF4-FFF2-40B4-BE49-F238E27FC236}">
                <a16:creationId xmlns:a16="http://schemas.microsoft.com/office/drawing/2014/main" id="{D03F1312-4055-6C4A-9848-A3C76A41371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製作概念模型</a:t>
            </a:r>
            <a:r>
              <a:rPr lang="zh-TW" altLang="en-US">
                <a:latin typeface="標楷體" panose="02010601000101010101" pitchFamily="2" charset="-120"/>
                <a:ea typeface="標楷體" panose="02010601000101010101" pitchFamily="2" charset="-120"/>
              </a:rPr>
              <a:t>步驟</a:t>
            </a: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1"/>
            <a:r>
              <a:rPr lang="zh-TW" altLang="en-US">
                <a:latin typeface="標楷體" panose="02010601000101010101" pitchFamily="2" charset="-120"/>
                <a:ea typeface="標楷體" panose="02010601000101010101" pitchFamily="2" charset="-120"/>
              </a:rPr>
              <a:t>在製作概念模型的這個過程中，不要花太多的時間去研究類別之間的關連，找出表達問題領域中概念的類別遠比找出類別之間的關聯來得重要。基本上，在概念模型中，我們只需找出「必需知道」（</a:t>
            </a:r>
            <a:r>
              <a:rPr lang="en-US" altLang="zh-TW">
                <a:latin typeface="標楷體" panose="02010601000101010101" pitchFamily="2" charset="-120"/>
                <a:ea typeface="標楷體" panose="02010601000101010101" pitchFamily="2" charset="-120"/>
              </a:rPr>
              <a:t>Need-to-know</a:t>
            </a:r>
            <a:r>
              <a:rPr lang="zh-TW" altLang="en-US">
                <a:latin typeface="標楷體" panose="02010601000101010101" pitchFamily="2" charset="-120"/>
                <a:ea typeface="標楷體" panose="02010601000101010101" pitchFamily="2" charset="-120"/>
              </a:rPr>
              <a:t>或者是</a:t>
            </a:r>
            <a:r>
              <a:rPr lang="en-US" altLang="zh-TW">
                <a:latin typeface="標楷體" panose="02010601000101010101" pitchFamily="2" charset="-120"/>
                <a:ea typeface="標楷體" panose="02010601000101010101" pitchFamily="2" charset="-120"/>
              </a:rPr>
              <a:t>Need-to-remember</a:t>
            </a:r>
            <a:r>
              <a:rPr lang="zh-TW" altLang="en-US">
                <a:latin typeface="標楷體" panose="02010601000101010101" pitchFamily="2" charset="-120"/>
                <a:ea typeface="標楷體" panose="02010601000101010101" pitchFamily="2" charset="-120"/>
              </a:rPr>
              <a:t>）的關聯就好了。還有，避免在概念模型中劃出不必要的關聯。如果你的概念模型到處都佈滿了線條，那將變得很複雜且難懂，這就喪失了概念模型的主要目的。原則上，我們可以利用下列的步驟來做：</a:t>
            </a:r>
          </a:p>
          <a:p>
            <a:pPr lvl="1">
              <a:lnSpc>
                <a:spcPct val="90000"/>
              </a:lnSpc>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標題 2">
            <a:extLst>
              <a:ext uri="{FF2B5EF4-FFF2-40B4-BE49-F238E27FC236}">
                <a16:creationId xmlns:a16="http://schemas.microsoft.com/office/drawing/2014/main" id="{62E6F1B9-60CE-3949-AEC3-4F71E5802C0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120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924DD78-0905-8343-81D5-2CFBB0F68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023532A-539A-494B-9098-7D42264E0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19" descr="C:\Users\axel\Desktop\Drmaster\pic\WebIcons1_by_KenSaunders\PNG_128x128\Home.png">
            <a:hlinkClick r:id="rId4" action="ppaction://hlinksldjump" tooltip="回大綱"/>
            <a:extLst>
              <a:ext uri="{FF2B5EF4-FFF2-40B4-BE49-F238E27FC236}">
                <a16:creationId xmlns:a16="http://schemas.microsoft.com/office/drawing/2014/main" id="{4AEC5DDE-62AE-E541-9F00-DC1CD0D89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20" descr="C:\Users\axel\Desktop\Drmaster\pic\WebIcons1_by_KenSaunders\PNG_128x128\Info.png">
            <a:hlinkClick r:id="" action="ppaction://hlinkshowjump?jump=endshow"/>
            <a:extLst>
              <a:ext uri="{FF2B5EF4-FFF2-40B4-BE49-F238E27FC236}">
                <a16:creationId xmlns:a16="http://schemas.microsoft.com/office/drawing/2014/main" id="{C9D0571D-F9B7-4241-A0E9-7D6CC8017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內容版面配置區 7">
            <a:extLst>
              <a:ext uri="{FF2B5EF4-FFF2-40B4-BE49-F238E27FC236}">
                <a16:creationId xmlns:a16="http://schemas.microsoft.com/office/drawing/2014/main" id="{9739377D-2470-8B49-BEAE-903707C8DE9A}"/>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製作概念模型</a:t>
            </a:r>
            <a:r>
              <a:rPr lang="zh-TW" altLang="en-US">
                <a:latin typeface="標楷體" panose="02010601000101010101" pitchFamily="2" charset="-120"/>
                <a:ea typeface="標楷體" panose="02010601000101010101" pitchFamily="2" charset="-120"/>
              </a:rPr>
              <a:t>步驟</a:t>
            </a: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1">
              <a:lnSpc>
                <a:spcPct val="80000"/>
              </a:lnSpc>
            </a:pPr>
            <a:r>
              <a:rPr lang="zh-TW" altLang="en-US">
                <a:latin typeface="標楷體" panose="02010601000101010101" pitchFamily="2" charset="-120"/>
                <a:ea typeface="標楷體" panose="02010601000101010101" pitchFamily="2" charset="-120"/>
              </a:rPr>
              <a:t>一、首先，選定一個類別，反覆思考它跟其他類別是否有：</a:t>
            </a:r>
          </a:p>
          <a:p>
            <a:pPr lvl="2">
              <a:lnSpc>
                <a:spcPct val="80000"/>
              </a:lnSpc>
            </a:pPr>
            <a:r>
              <a:rPr lang="zh-TW" altLang="en-US">
                <a:latin typeface="標楷體" panose="02010601000101010101" pitchFamily="2" charset="-120"/>
                <a:ea typeface="標楷體" panose="02010601000101010101" pitchFamily="2" charset="-120"/>
              </a:rPr>
              <a:t>關聯性</a:t>
            </a:r>
          </a:p>
          <a:p>
            <a:pPr lvl="2">
              <a:lnSpc>
                <a:spcPct val="80000"/>
              </a:lnSpc>
            </a:pPr>
            <a:r>
              <a:rPr lang="zh-TW" altLang="en-US">
                <a:latin typeface="標楷體" panose="02010601000101010101" pitchFamily="2" charset="-120"/>
                <a:ea typeface="標楷體" panose="02010601000101010101" pitchFamily="2" charset="-120"/>
              </a:rPr>
              <a:t>聚合或是組合關係</a:t>
            </a:r>
          </a:p>
          <a:p>
            <a:pPr lvl="2">
              <a:lnSpc>
                <a:spcPct val="80000"/>
              </a:lnSpc>
            </a:pPr>
            <a:r>
              <a:rPr lang="zh-TW" altLang="en-US">
                <a:latin typeface="標楷體" panose="02010601000101010101" pitchFamily="2" charset="-120"/>
                <a:ea typeface="標楷體" panose="02010601000101010101" pitchFamily="2" charset="-120"/>
              </a:rPr>
              <a:t>相依關係</a:t>
            </a:r>
          </a:p>
          <a:p>
            <a:pPr lvl="1">
              <a:lnSpc>
                <a:spcPct val="80000"/>
              </a:lnSpc>
            </a:pPr>
            <a:r>
              <a:rPr lang="zh-TW" altLang="en-US">
                <a:latin typeface="標楷體" panose="02010601000101010101" pitchFamily="2" charset="-120"/>
                <a:ea typeface="標楷體" panose="02010601000101010101" pitchFamily="2" charset="-120"/>
              </a:rPr>
              <a:t>其次，對於一些看起來，感覺上有共通性質的類別，是否可以建立 一般化關係。對於一些操作，  基本上可以利用以下原則來表達具體化關係。</a:t>
            </a:r>
          </a:p>
          <a:p>
            <a:pPr lvl="1">
              <a:lnSpc>
                <a:spcPct val="80000"/>
              </a:lnSpc>
            </a:pPr>
            <a:r>
              <a:rPr lang="zh-TW" altLang="en-US">
                <a:latin typeface="標楷體" panose="02010601000101010101" pitchFamily="2" charset="-120"/>
                <a:ea typeface="標楷體" panose="02010601000101010101" pitchFamily="2" charset="-120"/>
              </a:rPr>
              <a:t>二、以上的過程，你很可能會發現新類別，然後再把它們加入類別圖。</a:t>
            </a:r>
          </a:p>
          <a:p>
            <a:pPr lvl="1">
              <a:lnSpc>
                <a:spcPct val="80000"/>
              </a:lnSpc>
            </a:pPr>
            <a:r>
              <a:rPr lang="zh-TW" altLang="en-US">
                <a:latin typeface="標楷體" panose="02010601000101010101" pitchFamily="2" charset="-120"/>
                <a:ea typeface="標楷體" panose="02010601000101010101" pitchFamily="2" charset="-120"/>
              </a:rPr>
              <a:t>三、回到步驟一。上述流程可以利用我們所學過的活動圖表達如圖</a:t>
            </a:r>
            <a:r>
              <a:rPr lang="en-US" altLang="zh-TW">
                <a:latin typeface="標楷體" panose="02010601000101010101" pitchFamily="2" charset="-120"/>
                <a:ea typeface="標楷體" panose="02010601000101010101" pitchFamily="2" charset="-120"/>
              </a:rPr>
              <a:t>9.14</a:t>
            </a:r>
            <a:r>
              <a:rPr lang="zh-TW" altLang="en-US">
                <a:latin typeface="標楷體" panose="02010601000101010101" pitchFamily="2" charset="-120"/>
                <a:ea typeface="標楷體" panose="02010601000101010101" pitchFamily="2" charset="-120"/>
              </a:rPr>
              <a:t>。</a:t>
            </a:r>
          </a:p>
          <a:p>
            <a:pPr lvl="2">
              <a:lnSpc>
                <a:spcPct val="90000"/>
              </a:lnSpc>
            </a:pPr>
            <a:endParaRPr lang="zh-TW" altLang="en-US" sz="3200">
              <a:latin typeface="標楷體" panose="02010601000101010101" pitchFamily="2" charset="-120"/>
              <a:ea typeface="標楷體" panose="02010601000101010101" pitchFamily="2" charset="-12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標題 2">
            <a:extLst>
              <a:ext uri="{FF2B5EF4-FFF2-40B4-BE49-F238E27FC236}">
                <a16:creationId xmlns:a16="http://schemas.microsoft.com/office/drawing/2014/main" id="{DC2579D5-7A8C-5E48-AC9C-D9348C6ACC39}"/>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222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7ECFC776-C296-0540-9AA7-EAF98B0C0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9A311D1-857D-7142-AE4E-4038E498A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19" descr="C:\Users\axel\Desktop\Drmaster\pic\WebIcons1_by_KenSaunders\PNG_128x128\Home.png">
            <a:hlinkClick r:id="rId4" action="ppaction://hlinksldjump" tooltip="回大綱"/>
            <a:extLst>
              <a:ext uri="{FF2B5EF4-FFF2-40B4-BE49-F238E27FC236}">
                <a16:creationId xmlns:a16="http://schemas.microsoft.com/office/drawing/2014/main" id="{E6D30692-D971-AF41-9158-8A00A4FF7B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20" descr="C:\Users\axel\Desktop\Drmaster\pic\WebIcons1_by_KenSaunders\PNG_128x128\Info.png">
            <a:hlinkClick r:id="" action="ppaction://hlinkshowjump?jump=endshow"/>
            <a:extLst>
              <a:ext uri="{FF2B5EF4-FFF2-40B4-BE49-F238E27FC236}">
                <a16:creationId xmlns:a16="http://schemas.microsoft.com/office/drawing/2014/main" id="{6DE86B2E-7304-6843-AE3D-355830F54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內容版面配置區 7">
            <a:extLst>
              <a:ext uri="{FF2B5EF4-FFF2-40B4-BE49-F238E27FC236}">
                <a16:creationId xmlns:a16="http://schemas.microsoft.com/office/drawing/2014/main" id="{14A02BF3-AA1E-7C4F-BCA7-B076224280B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製作概念模型</a:t>
            </a:r>
            <a:r>
              <a:rPr lang="zh-TW" altLang="en-US">
                <a:latin typeface="標楷體" panose="02010601000101010101" pitchFamily="2" charset="-120"/>
                <a:ea typeface="標楷體" panose="02010601000101010101" pitchFamily="2" charset="-120"/>
              </a:rPr>
              <a:t>步驟</a:t>
            </a: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2">
              <a:lnSpc>
                <a:spcPct val="90000"/>
              </a:lnSpc>
            </a:pPr>
            <a:endParaRPr lang="zh-TW" altLang="en-US" sz="3200">
              <a:latin typeface="標楷體" panose="02010601000101010101" pitchFamily="2" charset="-120"/>
              <a:ea typeface="標楷體" panose="02010601000101010101" pitchFamily="2" charset="-120"/>
              <a:cs typeface="Arial Unicode MS" panose="020B0604020202020204" pitchFamily="34" charset="-128"/>
            </a:endParaRPr>
          </a:p>
        </p:txBody>
      </p:sp>
      <p:pic>
        <p:nvPicPr>
          <p:cNvPr id="52231" name="Picture 4">
            <a:extLst>
              <a:ext uri="{FF2B5EF4-FFF2-40B4-BE49-F238E27FC236}">
                <a16:creationId xmlns:a16="http://schemas.microsoft.com/office/drawing/2014/main" id="{3900B46B-ECF1-DC4B-89FD-B40108A17B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213" y="1857375"/>
            <a:ext cx="6735762"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標題 2">
            <a:extLst>
              <a:ext uri="{FF2B5EF4-FFF2-40B4-BE49-F238E27FC236}">
                <a16:creationId xmlns:a16="http://schemas.microsoft.com/office/drawing/2014/main" id="{A9C9DDB1-6589-0146-A7AD-D14E4BC0F7C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325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59B8565-03B5-BE46-A7D8-413E902F3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FC05C0E-53CA-8A42-A8F8-E1FE5AB13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19" descr="C:\Users\axel\Desktop\Drmaster\pic\WebIcons1_by_KenSaunders\PNG_128x128\Home.png">
            <a:hlinkClick r:id="rId4" action="ppaction://hlinksldjump" tooltip="回大綱"/>
            <a:extLst>
              <a:ext uri="{FF2B5EF4-FFF2-40B4-BE49-F238E27FC236}">
                <a16:creationId xmlns:a16="http://schemas.microsoft.com/office/drawing/2014/main" id="{B7A1B1E9-B45E-904D-B6CA-DE630D298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20" descr="C:\Users\axel\Desktop\Drmaster\pic\WebIcons1_by_KenSaunders\PNG_128x128\Info.png">
            <a:hlinkClick r:id="" action="ppaction://hlinkshowjump?jump=endshow"/>
            <a:extLst>
              <a:ext uri="{FF2B5EF4-FFF2-40B4-BE49-F238E27FC236}">
                <a16:creationId xmlns:a16="http://schemas.microsoft.com/office/drawing/2014/main" id="{5B4A5059-F3B5-2149-A0AD-7C58C91EF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內容版面配置區 7">
            <a:extLst>
              <a:ext uri="{FF2B5EF4-FFF2-40B4-BE49-F238E27FC236}">
                <a16:creationId xmlns:a16="http://schemas.microsoft.com/office/drawing/2014/main" id="{751B0E7A-7D20-644C-995E-0BF5F0F8134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範例說明：課程註冊系統</a:t>
            </a:r>
            <a:endParaRPr lang="en-US" altLang="zh-TW">
              <a:latin typeface="標楷體" panose="02010601000101010101" pitchFamily="2" charset="-120"/>
              <a:ea typeface="標楷體" panose="02010601000101010101" pitchFamily="2" charset="-120"/>
            </a:endParaRPr>
          </a:p>
          <a:p>
            <a:pPr lvl="1">
              <a:lnSpc>
                <a:spcPct val="90000"/>
              </a:lnSpc>
            </a:pPr>
            <a:r>
              <a:rPr lang="zh-TW" altLang="en-US">
                <a:latin typeface="標楷體" panose="02010601000101010101" pitchFamily="2" charset="-120"/>
                <a:ea typeface="標楷體" panose="02010601000101010101" pitchFamily="2" charset="-120"/>
              </a:rPr>
              <a:t>舉一個課程註冊系統為例。這個系統的候選類別可能是學校、科系、學生、課程、老師，所以在一開始我們繪製了如圖</a:t>
            </a:r>
            <a:r>
              <a:rPr lang="en-US" altLang="zh-TW">
                <a:latin typeface="標楷體" panose="02010601000101010101" pitchFamily="2" charset="-120"/>
                <a:ea typeface="標楷體" panose="02010601000101010101" pitchFamily="2" charset="-120"/>
              </a:rPr>
              <a:t>9.15</a:t>
            </a:r>
            <a:r>
              <a:rPr lang="zh-TW" altLang="en-US">
                <a:latin typeface="標楷體" panose="02010601000101010101" pitchFamily="2" charset="-120"/>
                <a:ea typeface="標楷體" panose="02010601000101010101" pitchFamily="2" charset="-120"/>
              </a:rPr>
              <a:t>的類別圖 </a:t>
            </a:r>
          </a:p>
          <a:p>
            <a:pPr>
              <a:lnSpc>
                <a:spcPct val="90000"/>
              </a:lnSpc>
            </a:pP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2">
              <a:lnSpc>
                <a:spcPct val="90000"/>
              </a:lnSpc>
            </a:pPr>
            <a:endParaRPr lang="zh-TW" altLang="en-US" sz="3200">
              <a:latin typeface="標楷體" panose="02010601000101010101" pitchFamily="2" charset="-120"/>
              <a:ea typeface="標楷體" panose="02010601000101010101" pitchFamily="2" charset="-120"/>
              <a:cs typeface="Arial Unicode MS" panose="020B0604020202020204" pitchFamily="34" charset="-128"/>
            </a:endParaRPr>
          </a:p>
        </p:txBody>
      </p:sp>
      <p:pic>
        <p:nvPicPr>
          <p:cNvPr id="53255" name="Picture 7">
            <a:extLst>
              <a:ext uri="{FF2B5EF4-FFF2-40B4-BE49-F238E27FC236}">
                <a16:creationId xmlns:a16="http://schemas.microsoft.com/office/drawing/2014/main" id="{C2D96C19-A5D7-7549-A0F7-9FDBD34C4C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7438" y="3071813"/>
            <a:ext cx="4437062"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標題 2">
            <a:extLst>
              <a:ext uri="{FF2B5EF4-FFF2-40B4-BE49-F238E27FC236}">
                <a16:creationId xmlns:a16="http://schemas.microsoft.com/office/drawing/2014/main" id="{538A7A46-59CD-9144-829D-2CDB76A26EF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427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3F97508-7096-824A-BB96-42D064138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B423885-0388-0040-9698-CFC704405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19" descr="C:\Users\axel\Desktop\Drmaster\pic\WebIcons1_by_KenSaunders\PNG_128x128\Home.png">
            <a:hlinkClick r:id="rId4" action="ppaction://hlinksldjump" tooltip="回大綱"/>
            <a:extLst>
              <a:ext uri="{FF2B5EF4-FFF2-40B4-BE49-F238E27FC236}">
                <a16:creationId xmlns:a16="http://schemas.microsoft.com/office/drawing/2014/main" id="{4A5DF495-0A07-AA42-9254-F3766D3CE0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20" descr="C:\Users\axel\Desktop\Drmaster\pic\WebIcons1_by_KenSaunders\PNG_128x128\Info.png">
            <a:hlinkClick r:id="" action="ppaction://hlinkshowjump?jump=endshow"/>
            <a:extLst>
              <a:ext uri="{FF2B5EF4-FFF2-40B4-BE49-F238E27FC236}">
                <a16:creationId xmlns:a16="http://schemas.microsoft.com/office/drawing/2014/main" id="{F0E4FD95-CF1B-5F41-BF63-63C3D86F6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內容版面配置區 7">
            <a:extLst>
              <a:ext uri="{FF2B5EF4-FFF2-40B4-BE49-F238E27FC236}">
                <a16:creationId xmlns:a16="http://schemas.microsoft.com/office/drawing/2014/main" id="{B49527CD-01F8-BF4C-8DF7-973D34BC721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範例說明：課程註冊系統</a:t>
            </a:r>
            <a:endParaRPr lang="en-US" altLang="zh-TW">
              <a:latin typeface="標楷體" panose="02010601000101010101" pitchFamily="2" charset="-120"/>
              <a:ea typeface="標楷體" panose="02010601000101010101" pitchFamily="2" charset="-120"/>
            </a:endParaRPr>
          </a:p>
          <a:p>
            <a:pPr lvl="1" algn="just"/>
            <a:r>
              <a:rPr lang="zh-TW" altLang="en-US">
                <a:latin typeface="標楷體" panose="02010601000101010101" pitchFamily="2" charset="-120"/>
                <a:ea typeface="標楷體" panose="02010601000101010101" pitchFamily="2" charset="-120"/>
              </a:rPr>
              <a:t>由於學校設有許多不同的科系，也就是說學校「包含」有許多科系。一個科系聘用許多的教師；學生也是一個學校的重要組成成員之一；學生到學校上課；上課的課程由科系所提供，並且老師的責任是負責教課。經由這些簡單的分析以及初步的討論，我們可以有如圖</a:t>
            </a:r>
            <a:r>
              <a:rPr lang="en-US" altLang="zh-TW">
                <a:latin typeface="標楷體" panose="02010601000101010101" pitchFamily="2" charset="-120"/>
                <a:ea typeface="標楷體" panose="02010601000101010101" pitchFamily="2" charset="-120"/>
              </a:rPr>
              <a:t>9.16</a:t>
            </a:r>
            <a:r>
              <a:rPr lang="zh-TW" altLang="en-US">
                <a:latin typeface="標楷體" panose="02010601000101010101" pitchFamily="2" charset="-120"/>
                <a:ea typeface="標楷體" panose="02010601000101010101" pitchFamily="2" charset="-120"/>
              </a:rPr>
              <a:t>的概念模型：</a:t>
            </a:r>
          </a:p>
          <a:p>
            <a:pPr>
              <a:lnSpc>
                <a:spcPct val="90000"/>
              </a:lnSpc>
            </a:pP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2">
              <a:lnSpc>
                <a:spcPct val="90000"/>
              </a:lnSpc>
            </a:pPr>
            <a:endParaRPr lang="zh-TW" altLang="en-US" sz="3200">
              <a:latin typeface="標楷體" panose="02010601000101010101" pitchFamily="2" charset="-120"/>
              <a:ea typeface="標楷體" panose="02010601000101010101" pitchFamily="2" charset="-120"/>
              <a:cs typeface="Arial Unicode MS" panose="020B0604020202020204" pitchFamily="34" charset="-128"/>
            </a:endParaRPr>
          </a:p>
        </p:txBody>
      </p:sp>
      <p:pic>
        <p:nvPicPr>
          <p:cNvPr id="54279" name="Picture 4">
            <a:extLst>
              <a:ext uri="{FF2B5EF4-FFF2-40B4-BE49-F238E27FC236}">
                <a16:creationId xmlns:a16="http://schemas.microsoft.com/office/drawing/2014/main" id="{CDE2E386-2CFE-ED47-87FC-D0DE2D37C6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563" y="4357688"/>
            <a:ext cx="4684712"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標題 2">
            <a:extLst>
              <a:ext uri="{FF2B5EF4-FFF2-40B4-BE49-F238E27FC236}">
                <a16:creationId xmlns:a16="http://schemas.microsoft.com/office/drawing/2014/main" id="{F9C22296-2806-334B-956C-555151BF1EA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9-7 </a:t>
            </a:r>
            <a:r>
              <a:rPr lang="zh-TW" altLang="en-US">
                <a:latin typeface="標楷體" panose="02010601000101010101" pitchFamily="2" charset="-120"/>
                <a:ea typeface="標楷體" panose="02010601000101010101" pitchFamily="2" charset="-120"/>
              </a:rPr>
              <a:t>尋找關聯的策略</a:t>
            </a:r>
          </a:p>
        </p:txBody>
      </p:sp>
      <p:pic>
        <p:nvPicPr>
          <p:cNvPr id="5529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5186655-AC1A-124D-B2C8-5114729A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95546B1-ED32-F942-A03C-EB0C1CEEE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19" descr="C:\Users\axel\Desktop\Drmaster\pic\WebIcons1_by_KenSaunders\PNG_128x128\Home.png">
            <a:hlinkClick r:id="rId4" action="ppaction://hlinksldjump" tooltip="回大綱"/>
            <a:extLst>
              <a:ext uri="{FF2B5EF4-FFF2-40B4-BE49-F238E27FC236}">
                <a16:creationId xmlns:a16="http://schemas.microsoft.com/office/drawing/2014/main" id="{F2AAE6E5-2525-FC43-9BF9-2CAE0AC07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20" descr="C:\Users\axel\Desktop\Drmaster\pic\WebIcons1_by_KenSaunders\PNG_128x128\Info.png">
            <a:hlinkClick r:id="" action="ppaction://hlinkshowjump?jump=endshow"/>
            <a:extLst>
              <a:ext uri="{FF2B5EF4-FFF2-40B4-BE49-F238E27FC236}">
                <a16:creationId xmlns:a16="http://schemas.microsoft.com/office/drawing/2014/main" id="{BC8743CE-9FDC-CE40-B254-57F5D66B31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內容版面配置區 7">
            <a:extLst>
              <a:ext uri="{FF2B5EF4-FFF2-40B4-BE49-F238E27FC236}">
                <a16:creationId xmlns:a16="http://schemas.microsoft.com/office/drawing/2014/main" id="{482A1458-1FDE-584F-BA27-D3AE7CCFAEB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ea typeface="標楷體" panose="02010601000101010101" pitchFamily="2" charset="-120"/>
              </a:rPr>
              <a:t>範例說明：課程註冊系統</a:t>
            </a:r>
            <a:endParaRPr lang="en-US" altLang="zh-TW">
              <a:latin typeface="標楷體" panose="02010601000101010101" pitchFamily="2" charset="-120"/>
              <a:ea typeface="標楷體" panose="02010601000101010101" pitchFamily="2" charset="-120"/>
            </a:endParaRPr>
          </a:p>
          <a:p>
            <a:pPr lvl="1"/>
            <a:r>
              <a:rPr lang="zh-TW" altLang="en-US">
                <a:latin typeface="標楷體" panose="02010601000101010101" pitchFamily="2" charset="-120"/>
                <a:ea typeface="標楷體" panose="02010601000101010101" pitchFamily="2" charset="-120"/>
              </a:rPr>
              <a:t>另外，根據文意的描述，我們可以推敲出如圖</a:t>
            </a:r>
            <a:r>
              <a:rPr lang="en-US" altLang="zh-TW">
                <a:latin typeface="標楷體" panose="02010601000101010101" pitchFamily="2" charset="-120"/>
                <a:ea typeface="標楷體" panose="02010601000101010101" pitchFamily="2" charset="-120"/>
              </a:rPr>
              <a:t>9.17</a:t>
            </a:r>
            <a:r>
              <a:rPr lang="zh-TW" altLang="en-US">
                <a:latin typeface="標楷體" panose="02010601000101010101" pitchFamily="2" charset="-120"/>
                <a:ea typeface="標楷體" panose="02010601000101010101" pitchFamily="2" charset="-120"/>
              </a:rPr>
              <a:t>的基本類別多重性。</a:t>
            </a:r>
          </a:p>
          <a:p>
            <a:pPr>
              <a:lnSpc>
                <a:spcPct val="90000"/>
              </a:lnSpc>
            </a:pPr>
            <a:endParaRPr lang="en-US" altLang="zh-TW">
              <a:latin typeface="標楷體" panose="02010601000101010101" pitchFamily="2" charset="-120"/>
              <a:ea typeface="標楷體" panose="02010601000101010101" pitchFamily="2" charset="-120"/>
              <a:cs typeface="Arial Unicode MS" panose="020B0604020202020204" pitchFamily="34" charset="-128"/>
            </a:endParaRPr>
          </a:p>
          <a:p>
            <a:pPr lvl="2">
              <a:lnSpc>
                <a:spcPct val="90000"/>
              </a:lnSpc>
            </a:pPr>
            <a:endParaRPr lang="zh-TW" altLang="en-US" sz="3200">
              <a:latin typeface="標楷體" panose="02010601000101010101" pitchFamily="2" charset="-120"/>
              <a:ea typeface="標楷體" panose="02010601000101010101" pitchFamily="2" charset="-120"/>
              <a:cs typeface="Arial Unicode MS" panose="020B0604020202020204" pitchFamily="34" charset="-128"/>
            </a:endParaRPr>
          </a:p>
        </p:txBody>
      </p:sp>
      <p:pic>
        <p:nvPicPr>
          <p:cNvPr id="55303" name="Picture 6">
            <a:extLst>
              <a:ext uri="{FF2B5EF4-FFF2-40B4-BE49-F238E27FC236}">
                <a16:creationId xmlns:a16="http://schemas.microsoft.com/office/drawing/2014/main" id="{285DC904-472D-814F-BEC7-E4306BE9B7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313" y="2841625"/>
            <a:ext cx="66929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內容版面配置區 1">
            <a:extLst>
              <a:ext uri="{FF2B5EF4-FFF2-40B4-BE49-F238E27FC236}">
                <a16:creationId xmlns:a16="http://schemas.microsoft.com/office/drawing/2014/main" id="{B7354DBC-FFC9-E047-95FE-149CB78873E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buFontTx/>
              <a:buNone/>
            </a:pPr>
            <a:r>
              <a:rPr lang="en-US" altLang="zh-TW" sz="7200">
                <a:latin typeface="標楷體" panose="02010601000101010101" pitchFamily="2" charset="-120"/>
                <a:ea typeface="標楷體" panose="02010601000101010101" pitchFamily="2" charset="-120"/>
                <a:cs typeface="Arial" panose="020B0604020202020204" pitchFamily="34" charset="0"/>
              </a:rPr>
              <a:t>Q&amp;A</a:t>
            </a:r>
            <a:r>
              <a:rPr lang="zh-TW" altLang="en-US" sz="7200">
                <a:latin typeface="標楷體" panose="02010601000101010101" pitchFamily="2" charset="-120"/>
                <a:ea typeface="標楷體" panose="02010601000101010101" pitchFamily="2" charset="-120"/>
                <a:cs typeface="Arial" panose="020B0604020202020204" pitchFamily="34" charset="0"/>
              </a:rPr>
              <a:t>討論時間</a:t>
            </a:r>
          </a:p>
        </p:txBody>
      </p:sp>
      <p:sp>
        <p:nvSpPr>
          <p:cNvPr id="56322" name="標題 2">
            <a:extLst>
              <a:ext uri="{FF2B5EF4-FFF2-40B4-BE49-F238E27FC236}">
                <a16:creationId xmlns:a16="http://schemas.microsoft.com/office/drawing/2014/main" id="{083C8CED-020B-F541-84FD-C0FADBC5752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TW" altLang="en-US">
                <a:latin typeface="標楷體" panose="02010601000101010101" pitchFamily="2" charset="-120"/>
                <a:ea typeface="標楷體" panose="02010601000101010101" pitchFamily="2" charset="-120"/>
              </a:rPr>
              <a:t>本章結束</a:t>
            </a:r>
          </a:p>
        </p:txBody>
      </p:sp>
      <p:pic>
        <p:nvPicPr>
          <p:cNvPr id="5632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51B387E-CB04-6C41-B912-5BF929B2F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5B11939-1E74-C642-A565-1E8896BE7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9" descr="C:\Users\axel\Desktop\Drmaster\pic\WebIcons1_by_KenSaunders\PNG_128x128\Home.png">
            <a:hlinkClick r:id="rId4" action="ppaction://hlinksldjump" tooltip="回大綱"/>
            <a:extLst>
              <a:ext uri="{FF2B5EF4-FFF2-40B4-BE49-F238E27FC236}">
                <a16:creationId xmlns:a16="http://schemas.microsoft.com/office/drawing/2014/main" id="{92AFFCCD-1D36-0A4A-B8F1-15BE9B22F7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20" descr="C:\Users\axel\Desktop\Drmaster\pic\WebIcons1_by_KenSaunders\PNG_128x128\Info.png">
            <a:hlinkClick r:id="" action="ppaction://hlinkshowjump?jump=endshow"/>
            <a:extLst>
              <a:ext uri="{FF2B5EF4-FFF2-40B4-BE49-F238E27FC236}">
                <a16:creationId xmlns:a16="http://schemas.microsoft.com/office/drawing/2014/main" id="{1D6AB86D-E04D-F440-8D9C-84AB3CC58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標題 2">
            <a:extLst>
              <a:ext uri="{FF2B5EF4-FFF2-40B4-BE49-F238E27FC236}">
                <a16:creationId xmlns:a16="http://schemas.microsoft.com/office/drawing/2014/main" id="{CE9F0FB8-95CC-8544-99B9-39D15D58FA6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9-1 </a:t>
            </a:r>
            <a:r>
              <a:rPr lang="zh-TW" altLang="en-US">
                <a:latin typeface="標楷體" panose="02010601000101010101" pitchFamily="2" charset="-120"/>
                <a:ea typeface="標楷體" panose="02010601000101010101" pitchFamily="2" charset="-120"/>
              </a:rPr>
              <a:t>概念模型</a:t>
            </a:r>
          </a:p>
        </p:txBody>
      </p:sp>
      <p:pic>
        <p:nvPicPr>
          <p:cNvPr id="11266"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CEB5B0B-0D11-864F-84C6-E79F4F1D6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9021397-5237-CD4C-BDEE-8453C211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C:\Users\axel\Desktop\Drmaster\pic\WebIcons1_by_KenSaunders\PNG_128x128\Home.png">
            <a:hlinkClick r:id="rId4" action="ppaction://hlinksldjump" tooltip="回大綱"/>
            <a:extLst>
              <a:ext uri="{FF2B5EF4-FFF2-40B4-BE49-F238E27FC236}">
                <a16:creationId xmlns:a16="http://schemas.microsoft.com/office/drawing/2014/main" id="{A577EB70-BE10-4040-ADD5-55334DEE7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0" descr="C:\Users\axel\Desktop\Drmaster\pic\WebIcons1_by_KenSaunders\PNG_128x128\Info.png">
            <a:hlinkClick r:id="" action="ppaction://hlinkshowjump?jump=endshow"/>
            <a:extLst>
              <a:ext uri="{FF2B5EF4-FFF2-40B4-BE49-F238E27FC236}">
                <a16:creationId xmlns:a16="http://schemas.microsoft.com/office/drawing/2014/main" id="{F5E310AF-51D6-3D4C-B8EF-32CF3F417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內容版面配置區 7">
            <a:extLst>
              <a:ext uri="{FF2B5EF4-FFF2-40B4-BE49-F238E27FC236}">
                <a16:creationId xmlns:a16="http://schemas.microsoft.com/office/drawing/2014/main" id="{55144755-E094-9B40-B2F3-7729AA5066A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ea typeface="標楷體" panose="02010601000101010101" pitchFamily="2" charset="-120"/>
              </a:rPr>
              <a:t>範例說明：註冊</a:t>
            </a:r>
            <a:endParaRPr lang="en-US" altLang="zh-TW">
              <a:latin typeface="Times New Roman" panose="02020603050405020304" pitchFamily="18" charset="0"/>
              <a:ea typeface="標楷體" panose="02010601000101010101" pitchFamily="2" charset="-120"/>
            </a:endParaRPr>
          </a:p>
          <a:p>
            <a:pPr lvl="1"/>
            <a:r>
              <a:rPr lang="zh-TW" altLang="en-US">
                <a:latin typeface="Times New Roman" panose="02020603050405020304" pitchFamily="18" charset="0"/>
                <a:ea typeface="標楷體" panose="02010601000101010101" pitchFamily="2" charset="-120"/>
              </a:rPr>
              <a:t>以“註冊”這個詞彙為例。 請問它是代表著一個動作，還是說它代表一個實體？或者說它只是一個無形的想法？ 註冊可能是一種過程，這個過程可能產生註冊單，註冊單用來紀錄一個學生這學期所修課程。無論它代表的真正意義為何，註冊這個詞彙對於開發一個註冊系統肯定是很重要的一個概念。在概念模型中，我們必須要捕捉到它的存在。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標題 2">
            <a:extLst>
              <a:ext uri="{FF2B5EF4-FFF2-40B4-BE49-F238E27FC236}">
                <a16:creationId xmlns:a16="http://schemas.microsoft.com/office/drawing/2014/main" id="{DBDFF9B9-DA4A-F049-BA27-40D5AAE76C4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9-1 </a:t>
            </a:r>
            <a:r>
              <a:rPr lang="zh-TW" altLang="en-US">
                <a:latin typeface="標楷體" panose="02010601000101010101" pitchFamily="2" charset="-120"/>
                <a:ea typeface="標楷體" panose="02010601000101010101" pitchFamily="2" charset="-120"/>
              </a:rPr>
              <a:t>概念模型</a:t>
            </a:r>
          </a:p>
        </p:txBody>
      </p:sp>
      <p:pic>
        <p:nvPicPr>
          <p:cNvPr id="1229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BCB71C2-DA58-7F4E-A9FF-7F7E27E7A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13A7B0E-B62E-004C-9BAB-0DFE0521B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C:\Users\axel\Desktop\Drmaster\pic\WebIcons1_by_KenSaunders\PNG_128x128\Home.png">
            <a:hlinkClick r:id="rId4" action="ppaction://hlinksldjump" tooltip="回大綱"/>
            <a:extLst>
              <a:ext uri="{FF2B5EF4-FFF2-40B4-BE49-F238E27FC236}">
                <a16:creationId xmlns:a16="http://schemas.microsoft.com/office/drawing/2014/main" id="{42424E92-215A-E440-9330-51E3ECFEB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20" descr="C:\Users\axel\Desktop\Drmaster\pic\WebIcons1_by_KenSaunders\PNG_128x128\Info.png">
            <a:hlinkClick r:id="" action="ppaction://hlinkshowjump?jump=endshow"/>
            <a:extLst>
              <a:ext uri="{FF2B5EF4-FFF2-40B4-BE49-F238E27FC236}">
                <a16:creationId xmlns:a16="http://schemas.microsoft.com/office/drawing/2014/main" id="{7F1320B8-1964-9F4D-BC46-E9C2DAC1F2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內容版面配置區 7">
            <a:extLst>
              <a:ext uri="{FF2B5EF4-FFF2-40B4-BE49-F238E27FC236}">
                <a16:creationId xmlns:a16="http://schemas.microsoft.com/office/drawing/2014/main" id="{9EF13319-9DA5-9B4B-9BAF-9B3443FA52C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ea typeface="標楷體" panose="02010601000101010101" pitchFamily="2" charset="-120"/>
              </a:rPr>
              <a:t>以類別圖表達概念模型</a:t>
            </a:r>
            <a:endParaRPr lang="en-US" altLang="zh-TW">
              <a:latin typeface="Times New Roman" panose="02020603050405020304" pitchFamily="18" charset="0"/>
              <a:ea typeface="標楷體" panose="02010601000101010101" pitchFamily="2" charset="-120"/>
            </a:endParaRPr>
          </a:p>
          <a:p>
            <a:pPr lvl="1">
              <a:lnSpc>
                <a:spcPct val="90000"/>
              </a:lnSpc>
            </a:pPr>
            <a:r>
              <a:rPr lang="zh-TW" altLang="en-US">
                <a:latin typeface="Times New Roman" panose="02020603050405020304" pitchFamily="18" charset="0"/>
                <a:ea typeface="標楷體" panose="02010601000101010101" pitchFamily="2" charset="-120"/>
              </a:rPr>
              <a:t>概念模型主要是以</a:t>
            </a:r>
            <a:r>
              <a:rPr lang="zh-TW" altLang="en-US">
                <a:solidFill>
                  <a:schemeClr val="tx2"/>
                </a:solidFill>
                <a:latin typeface="Times New Roman" panose="02020603050405020304" pitchFamily="18" charset="0"/>
                <a:ea typeface="標楷體" panose="02010601000101010101" pitchFamily="2" charset="-120"/>
              </a:rPr>
              <a:t>類別圖</a:t>
            </a:r>
            <a:r>
              <a:rPr lang="zh-TW" altLang="en-US">
                <a:latin typeface="Times New Roman" panose="02020603050405020304" pitchFamily="18" charset="0"/>
                <a:ea typeface="標楷體" panose="02010601000101010101" pitchFamily="2" charset="-120"/>
              </a:rPr>
              <a:t>來表達。</a:t>
            </a:r>
            <a:r>
              <a:rPr lang="zh-TW" altLang="en-US">
                <a:latin typeface="標楷體" panose="02010601000101010101" pitchFamily="2" charset="-120"/>
                <a:ea typeface="標楷體" panose="02010601000101010101" pitchFamily="2" charset="-120"/>
              </a:rPr>
              <a:t> </a:t>
            </a:r>
          </a:p>
          <a:p>
            <a:pPr lvl="1">
              <a:lnSpc>
                <a:spcPct val="90000"/>
              </a:lnSpc>
            </a:pPr>
            <a:r>
              <a:rPr lang="zh-TW" altLang="en-US">
                <a:latin typeface="Times New Roman" panose="02020603050405020304" pitchFamily="18" charset="0"/>
                <a:ea typeface="標楷體" panose="02010601000101010101" pitchFamily="2" charset="-120"/>
              </a:rPr>
              <a:t>建立概念模型的主要目的是</a:t>
            </a:r>
            <a:r>
              <a:rPr lang="zh-TW" altLang="en-US">
                <a:solidFill>
                  <a:schemeClr val="tx2"/>
                </a:solidFill>
                <a:latin typeface="Times New Roman" panose="02020603050405020304" pitchFamily="18" charset="0"/>
                <a:ea typeface="標楷體" panose="02010601000101010101" pitchFamily="2" charset="-120"/>
              </a:rPr>
              <a:t>讓我們能將注意力集中在領域問題中的所參予的類別，而不是軟體上的實作</a:t>
            </a:r>
            <a:r>
              <a:rPr lang="zh-TW" altLang="en-US">
                <a:latin typeface="Times New Roman" panose="02020603050405020304" pitchFamily="18" charset="0"/>
                <a:ea typeface="標楷體" panose="02010601000101010101" pitchFamily="2" charset="-120"/>
              </a:rPr>
              <a:t>。</a:t>
            </a:r>
            <a:r>
              <a:rPr lang="zh-TW" altLang="en-US">
                <a:latin typeface="標楷體" panose="02010601000101010101" pitchFamily="2" charset="-120"/>
                <a:ea typeface="標楷體" panose="02010601000101010101" pitchFamily="2" charset="-120"/>
              </a:rPr>
              <a:t> </a:t>
            </a:r>
          </a:p>
          <a:p>
            <a:pPr lvl="1">
              <a:lnSpc>
                <a:spcPct val="90000"/>
              </a:lnSpc>
            </a:pPr>
            <a:r>
              <a:rPr lang="zh-TW" altLang="en-US">
                <a:latin typeface="Times New Roman" panose="02020603050405020304" pitchFamily="18" charset="0"/>
                <a:ea typeface="標楷體" panose="02010601000101010101" pitchFamily="2" charset="-120"/>
              </a:rPr>
              <a:t>物件導向分析與設計的思維則是在強調對於概念的分割。所以，分析階段的一個主要工作是</a:t>
            </a:r>
            <a:r>
              <a:rPr lang="zh-TW" altLang="en-US">
                <a:solidFill>
                  <a:schemeClr val="tx2"/>
                </a:solidFill>
                <a:latin typeface="Times New Roman" panose="02020603050405020304" pitchFamily="18" charset="0"/>
                <a:ea typeface="標楷體" panose="02010601000101010101" pitchFamily="2" charset="-120"/>
              </a:rPr>
              <a:t>辨別問題領域中不同的概念</a:t>
            </a:r>
            <a:r>
              <a:rPr lang="zh-TW" altLang="en-US">
                <a:latin typeface="Times New Roman" panose="02020603050405020304" pitchFamily="18" charset="0"/>
                <a:ea typeface="標楷體" panose="02010601000101010101" pitchFamily="2" charset="-120"/>
              </a:rPr>
              <a:t>，並且用類別圖來呈現它們。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標題 2">
            <a:extLst>
              <a:ext uri="{FF2B5EF4-FFF2-40B4-BE49-F238E27FC236}">
                <a16:creationId xmlns:a16="http://schemas.microsoft.com/office/drawing/2014/main" id="{F3185731-4013-8442-85E5-E18262A77C3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3314"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400F532-4943-3147-B915-0C128528A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02034B3-11EA-AC4E-AFAD-5D985094D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9" descr="C:\Users\axel\Desktop\Drmaster\pic\WebIcons1_by_KenSaunders\PNG_128x128\Home.png">
            <a:hlinkClick r:id="rId4" action="ppaction://hlinksldjump" tooltip="回大綱"/>
            <a:extLst>
              <a:ext uri="{FF2B5EF4-FFF2-40B4-BE49-F238E27FC236}">
                <a16:creationId xmlns:a16="http://schemas.microsoft.com/office/drawing/2014/main" id="{92F2EB89-B352-284D-A95A-33F1D0918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0" descr="C:\Users\axel\Desktop\Drmaster\pic\WebIcons1_by_KenSaunders\PNG_128x128\Info.png">
            <a:hlinkClick r:id="" action="ppaction://hlinkshowjump?jump=endshow"/>
            <a:extLst>
              <a:ext uri="{FF2B5EF4-FFF2-40B4-BE49-F238E27FC236}">
                <a16:creationId xmlns:a16="http://schemas.microsoft.com/office/drawing/2014/main" id="{3B4DDAD9-9195-FB42-911C-3BFE2435D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內容版面配置區 7">
            <a:extLst>
              <a:ext uri="{FF2B5EF4-FFF2-40B4-BE49-F238E27FC236}">
                <a16:creationId xmlns:a16="http://schemas.microsoft.com/office/drawing/2014/main" id="{1A32CFC8-488F-B048-9375-6591DDF8769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5000"/>
              </a:lnSpc>
              <a:spcBef>
                <a:spcPct val="0"/>
              </a:spcBef>
            </a:pPr>
            <a:r>
              <a:rPr lang="zh-TW" altLang="en-US">
                <a:latin typeface="標楷體" panose="02010601000101010101" pitchFamily="2" charset="-120"/>
                <a:ea typeface="標楷體" panose="02010601000101010101" pitchFamily="2" charset="-120"/>
              </a:rPr>
              <a:t>建立概念模型的目標是幫助我們捕捉領域中有意義的、我們感興趣的類 別。在尋找概念的時候，一個很簡單的原則必須牢記：記錄下任何可能的概 念─即使是很細微的。</a:t>
            </a:r>
          </a:p>
          <a:p>
            <a:pPr>
              <a:lnSpc>
                <a:spcPct val="85000"/>
              </a:lnSpc>
              <a:spcBef>
                <a:spcPct val="0"/>
              </a:spcBef>
            </a:pPr>
            <a:r>
              <a:rPr lang="zh-TW" altLang="en-US">
                <a:latin typeface="標楷體" panose="02010601000101010101" pitchFamily="2" charset="-120"/>
                <a:ea typeface="標楷體" panose="02010601000101010101" pitchFamily="2" charset="-120"/>
              </a:rPr>
              <a:t>通常在分析階段的一開始，我們會遺漏掉一些跟問題領域相關的類別； 然後，我們會在往後的分析階段或是設計階段中發覺它們。  這是一個很正常 的現象與過程。只要找出任何領域問題中必須的、相關的概念，千萬不要忘 了將它加入概念模型中。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標題 2">
            <a:extLst>
              <a:ext uri="{FF2B5EF4-FFF2-40B4-BE49-F238E27FC236}">
                <a16:creationId xmlns:a16="http://schemas.microsoft.com/office/drawing/2014/main" id="{B9F9C68D-A520-3F43-A096-A7F049A10DE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4338"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4D36A7A-07A5-F841-ACEA-43B8F7D2B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788C660-EC1B-8B49-9284-3777473C0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9" descr="C:\Users\axel\Desktop\Drmaster\pic\WebIcons1_by_KenSaunders\PNG_128x128\Home.png">
            <a:hlinkClick r:id="rId4" action="ppaction://hlinksldjump" tooltip="回大綱"/>
            <a:extLst>
              <a:ext uri="{FF2B5EF4-FFF2-40B4-BE49-F238E27FC236}">
                <a16:creationId xmlns:a16="http://schemas.microsoft.com/office/drawing/2014/main" id="{5963204C-00E6-A947-85D8-B03D18C868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0" descr="C:\Users\axel\Desktop\Drmaster\pic\WebIcons1_by_KenSaunders\PNG_128x128\Info.png">
            <a:hlinkClick r:id="" action="ppaction://hlinkshowjump?jump=endshow"/>
            <a:extLst>
              <a:ext uri="{FF2B5EF4-FFF2-40B4-BE49-F238E27FC236}">
                <a16:creationId xmlns:a16="http://schemas.microsoft.com/office/drawing/2014/main" id="{96B178FA-65BF-5C47-A3CC-9176BF9E98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內容版面配置區 7">
            <a:extLst>
              <a:ext uri="{FF2B5EF4-FFF2-40B4-BE49-F238E27FC236}">
                <a16:creationId xmlns:a16="http://schemas.microsoft.com/office/drawing/2014/main" id="{88C2597F-8526-934A-919B-4AC25710CDF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latin typeface="標楷體" panose="02010601000101010101" pitchFamily="2" charset="-120"/>
                <a:ea typeface="標楷體" panose="02010601000101010101" pitchFamily="2" charset="-120"/>
              </a:rPr>
              <a:t>既有文件表單及領域知識</a:t>
            </a:r>
            <a:endParaRPr lang="en-US" altLang="zh-TW">
              <a:latin typeface="標楷體" panose="02010601000101010101" pitchFamily="2" charset="-120"/>
              <a:ea typeface="標楷體" panose="02010601000101010101" pitchFamily="2" charset="-120"/>
            </a:endParaRPr>
          </a:p>
          <a:p>
            <a:pPr lvl="1">
              <a:spcBef>
                <a:spcPct val="0"/>
              </a:spcBef>
            </a:pPr>
            <a:r>
              <a:rPr lang="zh-TW" altLang="en-US">
                <a:latin typeface="Times New Roman" panose="02020603050405020304" pitchFamily="18" charset="0"/>
                <a:ea typeface="標楷體" panose="02010601000101010101" pitchFamily="2" charset="-120"/>
              </a:rPr>
              <a:t>概念的擷取可以從以下幾個方向來尋找：</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需求分析文件之內容、詞彙表</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使用案例文件內容、詞彙表</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企業表單， 報表</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領域相關知識</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類似的系統</a:t>
            </a:r>
            <a:endParaRPr lang="en-US" altLang="zh-TW">
              <a:latin typeface="Times New Roman" panose="02020603050405020304" pitchFamily="18" charset="0"/>
              <a:ea typeface="標楷體" panose="02010601000101010101" pitchFamily="2" charset="-120"/>
            </a:endParaRPr>
          </a:p>
          <a:p>
            <a:pPr lvl="2">
              <a:spcBef>
                <a:spcPct val="0"/>
              </a:spcBef>
            </a:pPr>
            <a:r>
              <a:rPr lang="zh-TW" altLang="en-US">
                <a:latin typeface="Times New Roman" panose="02020603050405020304" pitchFamily="18" charset="0"/>
                <a:ea typeface="標楷體" panose="02010601000101010101" pitchFamily="2" charset="-120"/>
              </a:rPr>
              <a:t>專家已建立之企業模型</a:t>
            </a:r>
            <a:endParaRPr lang="zh-TW" altLang="en-US">
              <a:latin typeface="Times New Roman" panose="02020603050405020304" pitchFamily="18" charset="0"/>
              <a:ea typeface="Arial Unicode MS" panose="020B0604020202020204" pitchFamily="34" charset="-128"/>
              <a:cs typeface="Arial Unicode MS" panose="020B0604020202020204" pitchFamily="34" charset="-128"/>
            </a:endParaRPr>
          </a:p>
          <a:p>
            <a:pPr>
              <a:lnSpc>
                <a:spcPct val="85000"/>
              </a:lnSpc>
              <a:spcBef>
                <a:spcPct val="0"/>
              </a:spcBef>
            </a:pPr>
            <a:endParaRPr lang="en-US" altLang="zh-TW">
              <a:solidFill>
                <a:srgbClr val="000000"/>
              </a:solidFill>
              <a:latin typeface="Times New Roman" panose="02020603050405020304" pitchFamily="18" charset="0"/>
              <a:ea typeface="標楷體" panose="02010601000101010101" pitchFamily="2" charset="-120"/>
            </a:endParaRPr>
          </a:p>
          <a:p>
            <a:pPr>
              <a:lnSpc>
                <a:spcPct val="85000"/>
              </a:lnSpc>
              <a:spcBef>
                <a:spcPct val="0"/>
              </a:spcBef>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2">
            <a:extLst>
              <a:ext uri="{FF2B5EF4-FFF2-40B4-BE49-F238E27FC236}">
                <a16:creationId xmlns:a16="http://schemas.microsoft.com/office/drawing/2014/main" id="{24665C79-22C5-EA46-BDB0-2C10ABDC359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標楷體" panose="02010601000101010101" pitchFamily="2" charset="-120"/>
                <a:ea typeface="標楷體" panose="02010601000101010101" pitchFamily="2" charset="-120"/>
              </a:rPr>
              <a:t>9-2 </a:t>
            </a:r>
            <a:r>
              <a:rPr lang="zh-TW" altLang="en-US">
                <a:latin typeface="標楷體" panose="02010601000101010101" pitchFamily="2" charset="-120"/>
                <a:ea typeface="標楷體" panose="02010601000101010101" pitchFamily="2" charset="-120"/>
              </a:rPr>
              <a:t>找尋概念的策略</a:t>
            </a:r>
          </a:p>
        </p:txBody>
      </p:sp>
      <p:pic>
        <p:nvPicPr>
          <p:cNvPr id="15362"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92F7A6D-9DEE-1246-AF3D-C1B3037F3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DD961A9-6881-0F46-B43A-1EA48C81B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9" descr="C:\Users\axel\Desktop\Drmaster\pic\WebIcons1_by_KenSaunders\PNG_128x128\Home.png">
            <a:hlinkClick r:id="rId4" action="ppaction://hlinksldjump" tooltip="回大綱"/>
            <a:extLst>
              <a:ext uri="{FF2B5EF4-FFF2-40B4-BE49-F238E27FC236}">
                <a16:creationId xmlns:a16="http://schemas.microsoft.com/office/drawing/2014/main" id="{1D066AC4-75C9-F84B-B025-9811FCECBA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0" descr="C:\Users\axel\Desktop\Drmaster\pic\WebIcons1_by_KenSaunders\PNG_128x128\Info.png">
            <a:hlinkClick r:id="" action="ppaction://hlinkshowjump?jump=endshow"/>
            <a:extLst>
              <a:ext uri="{FF2B5EF4-FFF2-40B4-BE49-F238E27FC236}">
                <a16:creationId xmlns:a16="http://schemas.microsoft.com/office/drawing/2014/main" id="{E60C250B-D76A-3E46-B00B-C74BE86323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內容版面配置區 7">
            <a:extLst>
              <a:ext uri="{FF2B5EF4-FFF2-40B4-BE49-F238E27FC236}">
                <a16:creationId xmlns:a16="http://schemas.microsoft.com/office/drawing/2014/main" id="{490D8716-5BA8-7640-A2E9-678DC6C2817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0"/>
              </a:spcBef>
            </a:pPr>
            <a:r>
              <a:rPr lang="zh-TW" altLang="en-US">
                <a:latin typeface="標楷體" panose="02010601000101010101" pitchFamily="2" charset="-120"/>
                <a:ea typeface="標楷體" panose="02010601000101010101" pitchFamily="2" charset="-120"/>
              </a:rPr>
              <a:t>分類表</a:t>
            </a:r>
            <a:endParaRPr lang="en-US" altLang="zh-TW">
              <a:latin typeface="標楷體" panose="02010601000101010101" pitchFamily="2" charset="-120"/>
              <a:ea typeface="標楷體" panose="02010601000101010101" pitchFamily="2" charset="-120"/>
            </a:endParaRPr>
          </a:p>
          <a:p>
            <a:pPr lvl="1">
              <a:lnSpc>
                <a:spcPct val="90000"/>
              </a:lnSpc>
            </a:pPr>
            <a:r>
              <a:rPr lang="zh-TW" altLang="en-US">
                <a:latin typeface="標楷體" panose="02010601000101010101" pitchFamily="2" charset="-120"/>
                <a:ea typeface="標楷體" panose="02010601000101010101" pitchFamily="2" charset="-120"/>
              </a:rPr>
              <a:t>第二種思考方向的建議是以分類的方式來尋找；基本上，也是從各分類 中找出與問題領域相關的名詞、名詞片語。概念的分類表如下：</a:t>
            </a:r>
          </a:p>
          <a:p>
            <a:pPr lvl="2">
              <a:lnSpc>
                <a:spcPct val="90000"/>
              </a:lnSpc>
            </a:pPr>
            <a:r>
              <a:rPr lang="en-US" altLang="zh-TW">
                <a:latin typeface="標楷體" panose="02010601000101010101" pitchFamily="2" charset="-120"/>
                <a:ea typeface="標楷體" panose="02010601000101010101" pitchFamily="2" charset="-120"/>
              </a:rPr>
              <a:t>1.</a:t>
            </a:r>
            <a:r>
              <a:rPr lang="zh-TW" altLang="en-US">
                <a:latin typeface="標楷體" panose="02010601000101010101" pitchFamily="2" charset="-120"/>
                <a:ea typeface="標楷體" panose="02010601000101010101" pitchFamily="2" charset="-120"/>
              </a:rPr>
              <a:t>真實生活中的實際物體</a:t>
            </a:r>
          </a:p>
          <a:p>
            <a:pPr lvl="2">
              <a:lnSpc>
                <a:spcPct val="90000"/>
              </a:lnSpc>
            </a:pPr>
            <a:r>
              <a:rPr lang="en-US" altLang="zh-TW">
                <a:latin typeface="標楷體" panose="02010601000101010101" pitchFamily="2" charset="-120"/>
                <a:ea typeface="標楷體" panose="02010601000101010101" pitchFamily="2" charset="-120"/>
              </a:rPr>
              <a:t>2.</a:t>
            </a:r>
            <a:r>
              <a:rPr lang="zh-TW" altLang="en-US">
                <a:latin typeface="標楷體" panose="02010601000101010101" pitchFamily="2" charset="-120"/>
                <a:ea typeface="標楷體" panose="02010601000101010101" pitchFamily="2" charset="-120"/>
              </a:rPr>
              <a:t>事物的規格、設計以及描述</a:t>
            </a:r>
          </a:p>
          <a:p>
            <a:pPr lvl="2">
              <a:lnSpc>
                <a:spcPct val="90000"/>
              </a:lnSpc>
            </a:pPr>
            <a:r>
              <a:rPr lang="en-US" altLang="zh-TW">
                <a:latin typeface="標楷體" panose="02010601000101010101" pitchFamily="2" charset="-120"/>
                <a:ea typeface="標楷體" panose="02010601000101010101" pitchFamily="2" charset="-120"/>
              </a:rPr>
              <a:t>3.</a:t>
            </a:r>
            <a:r>
              <a:rPr lang="zh-TW" altLang="en-US">
                <a:latin typeface="標楷體" panose="02010601000101010101" pitchFamily="2" charset="-120"/>
                <a:ea typeface="標楷體" panose="02010601000101010101" pitchFamily="2" charset="-120"/>
              </a:rPr>
              <a:t>地點</a:t>
            </a:r>
          </a:p>
          <a:p>
            <a:pPr lvl="2">
              <a:lnSpc>
                <a:spcPct val="90000"/>
              </a:lnSpc>
            </a:pPr>
            <a:r>
              <a:rPr lang="en-US" altLang="zh-TW">
                <a:latin typeface="標楷體" panose="02010601000101010101" pitchFamily="2" charset="-120"/>
                <a:ea typeface="標楷體" panose="02010601000101010101" pitchFamily="2" charset="-120"/>
              </a:rPr>
              <a:t>4.</a:t>
            </a:r>
            <a:r>
              <a:rPr lang="zh-TW" altLang="en-US">
                <a:latin typeface="標楷體" panose="02010601000101010101" pitchFamily="2" charset="-120"/>
                <a:ea typeface="標楷體" panose="02010601000101010101" pitchFamily="2" charset="-120"/>
              </a:rPr>
              <a:t>人物的角色、時間</a:t>
            </a:r>
          </a:p>
          <a:p>
            <a:pPr lvl="2">
              <a:lnSpc>
                <a:spcPct val="90000"/>
              </a:lnSpc>
            </a:pPr>
            <a:r>
              <a:rPr lang="en-US" altLang="zh-TW">
                <a:latin typeface="標楷體" panose="02010601000101010101" pitchFamily="2" charset="-120"/>
                <a:ea typeface="標楷體" panose="02010601000101010101" pitchFamily="2" charset="-120"/>
              </a:rPr>
              <a:t>5.</a:t>
            </a:r>
            <a:r>
              <a:rPr lang="zh-TW" altLang="en-US">
                <a:latin typeface="標楷體" panose="02010601000101010101" pitchFamily="2" charset="-120"/>
                <a:ea typeface="標楷體" panose="02010601000101010101" pitchFamily="2" charset="-120"/>
              </a:rPr>
              <a:t>交易、交易項目</a:t>
            </a:r>
          </a:p>
          <a:p>
            <a:pPr lvl="2">
              <a:lnSpc>
                <a:spcPct val="90000"/>
              </a:lnSpc>
            </a:pPr>
            <a:r>
              <a:rPr lang="en-US" altLang="zh-TW">
                <a:latin typeface="標楷體" panose="02010601000101010101" pitchFamily="2" charset="-120"/>
                <a:ea typeface="標楷體" panose="02010601000101010101" pitchFamily="2" charset="-120"/>
              </a:rPr>
              <a:t>6.</a:t>
            </a:r>
            <a:r>
              <a:rPr lang="zh-TW" altLang="en-US">
                <a:latin typeface="標楷體" panose="02010601000101010101" pitchFamily="2" charset="-120"/>
                <a:ea typeface="標楷體" panose="02010601000101010101" pitchFamily="2" charset="-120"/>
              </a:rPr>
              <a:t>包含事物的概念</a:t>
            </a:r>
          </a:p>
          <a:p>
            <a:pPr lvl="2">
              <a:lnSpc>
                <a:spcPct val="90000"/>
              </a:lnSpc>
            </a:pPr>
            <a:r>
              <a:rPr lang="en-US" altLang="zh-TW">
                <a:latin typeface="標楷體" panose="02010601000101010101" pitchFamily="2" charset="-120"/>
                <a:ea typeface="標楷體" panose="02010601000101010101" pitchFamily="2" charset="-120"/>
              </a:rPr>
              <a:t>7.</a:t>
            </a:r>
            <a:r>
              <a:rPr lang="zh-TW" altLang="en-US">
                <a:latin typeface="標楷體" panose="02010601000101010101" pitchFamily="2" charset="-120"/>
                <a:ea typeface="標楷體" panose="02010601000101010101" pitchFamily="2" charset="-120"/>
              </a:rPr>
              <a:t>被包含的事物有哪些</a:t>
            </a:r>
          </a:p>
          <a:p>
            <a:pPr lvl="2">
              <a:lnSpc>
                <a:spcPct val="90000"/>
              </a:lnSpc>
            </a:pPr>
            <a:r>
              <a:rPr lang="en-US" altLang="zh-TW">
                <a:latin typeface="標楷體" panose="02010601000101010101" pitchFamily="2" charset="-120"/>
                <a:ea typeface="標楷體" panose="02010601000101010101" pitchFamily="2" charset="-120"/>
              </a:rPr>
              <a:t>8.</a:t>
            </a:r>
            <a:r>
              <a:rPr lang="zh-TW" altLang="en-US">
                <a:latin typeface="標楷體" panose="02010601000101010101" pitchFamily="2" charset="-120"/>
                <a:ea typeface="標楷體" panose="02010601000101010101" pitchFamily="2" charset="-120"/>
              </a:rPr>
              <a:t>目錄</a:t>
            </a:r>
          </a:p>
          <a:p>
            <a:pPr lvl="2">
              <a:lnSpc>
                <a:spcPct val="90000"/>
              </a:lnSpc>
            </a:pPr>
            <a:r>
              <a:rPr lang="en-US" altLang="zh-TW">
                <a:latin typeface="標楷體" panose="02010601000101010101" pitchFamily="2" charset="-120"/>
                <a:ea typeface="標楷體" panose="02010601000101010101" pitchFamily="2" charset="-120"/>
              </a:rPr>
              <a:t>9.</a:t>
            </a:r>
            <a:r>
              <a:rPr lang="zh-TW" altLang="en-US">
                <a:latin typeface="標楷體" panose="02010601000101010101" pitchFamily="2" charset="-120"/>
                <a:ea typeface="標楷體" panose="02010601000101010101" pitchFamily="2" charset="-120"/>
              </a:rPr>
              <a:t>規則、方針 我們利用一個簡單的例子說明如何利用上面的分類表幫助 </a:t>
            </a:r>
          </a:p>
          <a:p>
            <a:pPr>
              <a:spcBef>
                <a:spcPct val="0"/>
              </a:spcBef>
            </a:pPr>
            <a:endParaRPr lang="zh-TW" altLang="en-US">
              <a:latin typeface="標楷體" panose="02010601000101010101" pitchFamily="2" charset="-120"/>
              <a:ea typeface="標楷體" panose="02010601000101010101" pitchFamily="2" charset="-120"/>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FA814F7827A51D4497B5CB25DE045C3C" ma:contentTypeVersion="4" ma:contentTypeDescription="建立新的文件。" ma:contentTypeScope="" ma:versionID="f32da3a1bf9097c51907fee285af019c">
  <xsd:schema xmlns:xsd="http://www.w3.org/2001/XMLSchema" xmlns:xs="http://www.w3.org/2001/XMLSchema" xmlns:p="http://schemas.microsoft.com/office/2006/metadata/properties" xmlns:ns2="8287d260-2dc1-441d-a5fa-0a269211f701" targetNamespace="http://schemas.microsoft.com/office/2006/metadata/properties" ma:root="true" ma:fieldsID="6a7ffc5fd173924ae470790aaf403197" ns2:_="">
    <xsd:import namespace="8287d260-2dc1-441d-a5fa-0a269211f7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7d260-2dc1-441d-a5fa-0a269211f7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D7A8FF-F6C1-46CF-B8F4-E5537256C1F4}"/>
</file>

<file path=customXml/itemProps2.xml><?xml version="1.0" encoding="utf-8"?>
<ds:datastoreItem xmlns:ds="http://schemas.openxmlformats.org/officeDocument/2006/customXml" ds:itemID="{53AAFE63-67F8-4289-A32E-4FFDCABA530E}"/>
</file>

<file path=customXml/itemProps3.xml><?xml version="1.0" encoding="utf-8"?>
<ds:datastoreItem xmlns:ds="http://schemas.openxmlformats.org/officeDocument/2006/customXml" ds:itemID="{04FCBC59-3D90-467E-B45F-02F7D9272A08}"/>
</file>

<file path=docProps/app.xml><?xml version="1.0" encoding="utf-8"?>
<Properties xmlns="http://schemas.openxmlformats.org/officeDocument/2006/extended-properties" xmlns:vt="http://schemas.openxmlformats.org/officeDocument/2006/docPropsVTypes">
  <TotalTime>1401</TotalTime>
  <Words>3917</Words>
  <Application>Microsoft Macintosh PowerPoint</Application>
  <PresentationFormat>如螢幕大小 (4:3)</PresentationFormat>
  <Paragraphs>222</Paragraphs>
  <Slides>49</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49</vt:i4>
      </vt:variant>
    </vt:vector>
  </HeadingPairs>
  <TitlesOfParts>
    <vt:vector size="59" baseType="lpstr">
      <vt:lpstr>Arial</vt:lpstr>
      <vt:lpstr>新細明體</vt:lpstr>
      <vt:lpstr>標楷體</vt:lpstr>
      <vt:lpstr>Calibri</vt:lpstr>
      <vt:lpstr>微軟正黑體</vt:lpstr>
      <vt:lpstr>Times New Roman</vt:lpstr>
      <vt:lpstr>Arial Unicode MS</vt:lpstr>
      <vt:lpstr>Courier New</vt:lpstr>
      <vt:lpstr>Tahoma</vt:lpstr>
      <vt:lpstr>Office 佈景主題</vt:lpstr>
      <vt:lpstr>PowerPoint 簡報</vt:lpstr>
      <vt:lpstr>PowerPoint 簡報</vt:lpstr>
      <vt:lpstr>章首示意圖</vt:lpstr>
      <vt:lpstr>9-1 概念模型</vt:lpstr>
      <vt:lpstr>9-1 概念模型</vt:lpstr>
      <vt:lpstr>9-1 概念模型</vt:lpstr>
      <vt:lpstr>9-2 找尋概念的策略</vt:lpstr>
      <vt:lpstr>9-2 找尋概念的策略</vt:lpstr>
      <vt:lpstr>9-2 找尋概念的策略</vt:lpstr>
      <vt:lpstr>9-2 找尋概念的策略</vt:lpstr>
      <vt:lpstr>9-2 找尋概念的策略</vt:lpstr>
      <vt:lpstr>9-2 找尋概念的策略</vt:lpstr>
      <vt:lpstr>9-2 找尋概念的策略</vt:lpstr>
      <vt:lpstr>9-2 找尋概念的策略</vt:lpstr>
      <vt:lpstr>9-3 範例</vt:lpstr>
      <vt:lpstr>9-3 範例</vt:lpstr>
      <vt:lpstr>9-3 範例</vt:lpstr>
      <vt:lpstr>9-3 範例</vt:lpstr>
      <vt:lpstr>9-4 尋找屬性的策略</vt:lpstr>
      <vt:lpstr>9-4 尋找屬性的策略</vt:lpstr>
      <vt:lpstr>9-4 尋找屬性的策略</vt:lpstr>
      <vt:lpstr>9-4 尋找屬性的策略</vt:lpstr>
      <vt:lpstr>9-4 尋找屬性的策略</vt:lpstr>
      <vt:lpstr>9-5 非基本型態屬性</vt:lpstr>
      <vt:lpstr>9-5 非基本型態屬性</vt:lpstr>
      <vt:lpstr>9-5 非基本型態屬性</vt:lpstr>
      <vt:lpstr>9-5 非基本型態屬性</vt:lpstr>
      <vt:lpstr>9-5 非基本型態屬性</vt:lpstr>
      <vt:lpstr>9-5 非基本型態屬性</vt:lpstr>
      <vt:lpstr>9-5 非基本型態屬性</vt:lpstr>
      <vt:lpstr>9-5 非基本型態屬性</vt:lpstr>
      <vt:lpstr>9-6 類別正規化</vt:lpstr>
      <vt:lpstr>9-6 類別正規化</vt:lpstr>
      <vt:lpstr>9-6 類別正規化</vt:lpstr>
      <vt:lpstr>9-6 類別正規化</vt:lpstr>
      <vt:lpstr>9-6 類別正規化</vt:lpstr>
      <vt:lpstr>9-6 類別正規化</vt:lpstr>
      <vt:lpstr>9-6 類別正規化</vt:lpstr>
      <vt:lpstr>9-6 類別正規化</vt:lpstr>
      <vt:lpstr>9-6 類別正規化</vt:lpstr>
      <vt:lpstr>9-7 尋找關聯的策略</vt:lpstr>
      <vt:lpstr>9-7 尋找關聯的策略</vt:lpstr>
      <vt:lpstr>9-7 尋找關聯的策略</vt:lpstr>
      <vt:lpstr>9-7 尋找關聯的策略</vt:lpstr>
      <vt:lpstr>9-7 尋找關聯的策略</vt:lpstr>
      <vt:lpstr>9-7 尋找關聯的策略</vt:lpstr>
      <vt:lpstr>9-7 尋找關聯的策略</vt:lpstr>
      <vt:lpstr>9-7 尋找關聯的策略</vt:lpstr>
      <vt:lpstr>本章結束</vt:lpstr>
    </vt:vector>
  </TitlesOfParts>
  <Company>Drmaster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AXEL</dc:creator>
  <cp:lastModifiedBy>黃崇源</cp:lastModifiedBy>
  <cp:revision>151</cp:revision>
  <dcterms:created xsi:type="dcterms:W3CDTF">2009-02-01T09:37:13Z</dcterms:created>
  <dcterms:modified xsi:type="dcterms:W3CDTF">2021-05-28T01:58:07Z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0x010100FA814F7827A51D4497B5CB25DE045C3C</vt:lpwstr>
  </property>
</Properties>
</file>