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62" r:id="rId2"/>
    <p:sldId id="263" r:id="rId3"/>
    <p:sldId id="351" r:id="rId4"/>
    <p:sldId id="901" r:id="rId5"/>
    <p:sldId id="902" r:id="rId6"/>
    <p:sldId id="963" r:id="rId7"/>
    <p:sldId id="964" r:id="rId8"/>
    <p:sldId id="965" r:id="rId9"/>
    <p:sldId id="966" r:id="rId10"/>
    <p:sldId id="967" r:id="rId11"/>
    <p:sldId id="968" r:id="rId12"/>
    <p:sldId id="969" r:id="rId13"/>
    <p:sldId id="970" r:id="rId14"/>
    <p:sldId id="971" r:id="rId15"/>
    <p:sldId id="972" r:id="rId16"/>
    <p:sldId id="973" r:id="rId17"/>
    <p:sldId id="974" r:id="rId18"/>
    <p:sldId id="975" r:id="rId19"/>
    <p:sldId id="976" r:id="rId20"/>
    <p:sldId id="342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9" descr="영문간지">
            <a:extLst>
              <a:ext uri="{FF2B5EF4-FFF2-40B4-BE49-F238E27FC236}">
                <a16:creationId xmlns:a16="http://schemas.microsoft.com/office/drawing/2014/main" id="{030F9117-216E-E84B-A4CD-3B91BF1501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143500"/>
            <a:ext cx="2786063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Documents and Settings\Axel\桌面\圖片7.png">
            <a:extLst>
              <a:ext uri="{FF2B5EF4-FFF2-40B4-BE49-F238E27FC236}">
                <a16:creationId xmlns:a16="http://schemas.microsoft.com/office/drawing/2014/main" id="{A857CFBE-722C-CC42-A3EB-550419F122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155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Documents and Settings\Axel\桌面\圖片8.png">
            <a:extLst>
              <a:ext uri="{FF2B5EF4-FFF2-40B4-BE49-F238E27FC236}">
                <a16:creationId xmlns:a16="http://schemas.microsoft.com/office/drawing/2014/main" id="{19951831-2153-5445-B080-72A43F5C0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0693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395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1" descr="NEW封面商標黑色01 [轉換].tif">
            <a:extLst>
              <a:ext uri="{FF2B5EF4-FFF2-40B4-BE49-F238E27FC236}">
                <a16:creationId xmlns:a16="http://schemas.microsoft.com/office/drawing/2014/main" id="{28AB6705-17A2-8B4E-A579-00B0D9038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4775"/>
            <a:ext cx="4699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79">
            <a:extLst>
              <a:ext uri="{FF2B5EF4-FFF2-40B4-BE49-F238E27FC236}">
                <a16:creationId xmlns:a16="http://schemas.microsoft.com/office/drawing/2014/main" id="{1345CE10-CEBD-9B4E-94F8-77BBD145B8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010400" y="6556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latinLnBrk="1" hangingPunct="1"/>
            <a:fld id="{BFFB63DB-DEF1-1A41-987F-A69755782599}" type="slidenum">
              <a:rPr kumimoji="0" lang="en-US" altLang="ko-KR" sz="12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pPr algn="r" eaLnBrk="1" latinLnBrk="1" hangingPunct="1"/>
              <a:t>‹#›</a:t>
            </a:fld>
            <a:endParaRPr kumimoji="0" lang="en-US" altLang="ko-KR" sz="1200" b="1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42928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3600">
                <a:solidFill>
                  <a:srgbClr val="339933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buFontTx/>
              <a:buBlip>
                <a:blip r:embed="rId4"/>
              </a:buBlip>
              <a:defRPr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buFontTx/>
              <a:buBlip>
                <a:blip r:embed="rId5"/>
              </a:buBlip>
              <a:defRPr sz="2400">
                <a:latin typeface="標楷體" pitchFamily="65" charset="-120"/>
                <a:ea typeface="標楷體" pitchFamily="65" charset="-120"/>
              </a:defRPr>
            </a:lvl3pPr>
            <a:lvl4pPr>
              <a:buFontTx/>
              <a:buBlip>
                <a:blip r:embed="rId5"/>
              </a:buBlip>
              <a:defRPr>
                <a:latin typeface="標楷體" pitchFamily="65" charset="-120"/>
                <a:ea typeface="標楷體" pitchFamily="65" charset="-120"/>
              </a:defRPr>
            </a:lvl4pPr>
            <a:lvl5pPr>
              <a:buFontTx/>
              <a:buBlip>
                <a:blip r:embed="rId5"/>
              </a:buBlip>
              <a:defRPr sz="1600"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5785" y="144463"/>
            <a:ext cx="8208089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4000" b="0">
                <a:solidFill>
                  <a:srgbClr val="FFFF00"/>
                </a:solidFill>
                <a:effectLst/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6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1" descr="NEW封面商標黑色01 [轉換].tif">
            <a:extLst>
              <a:ext uri="{FF2B5EF4-FFF2-40B4-BE49-F238E27FC236}">
                <a16:creationId xmlns:a16="http://schemas.microsoft.com/office/drawing/2014/main" id="{7C129A57-E476-9041-8E6F-73A1CB826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4775"/>
            <a:ext cx="4699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79">
            <a:extLst>
              <a:ext uri="{FF2B5EF4-FFF2-40B4-BE49-F238E27FC236}">
                <a16:creationId xmlns:a16="http://schemas.microsoft.com/office/drawing/2014/main" id="{01DD18D0-8CB8-404A-84D1-6459ABF11D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010400" y="6556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latinLnBrk="1" hangingPunct="1"/>
            <a:fld id="{147F6CB3-F00C-D44E-9E22-DB8103C4FCC5}" type="slidenum">
              <a:rPr kumimoji="0" lang="en-US" altLang="ko-KR" sz="12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pPr algn="r" eaLnBrk="1" latinLnBrk="1" hangingPunct="1"/>
              <a:t>‹#›</a:t>
            </a:fld>
            <a:endParaRPr kumimoji="0" lang="en-US" altLang="ko-KR" sz="1200" b="1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5785" y="144463"/>
            <a:ext cx="8208089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4000" b="0">
                <a:solidFill>
                  <a:srgbClr val="FFFF00"/>
                </a:solidFill>
                <a:effectLst/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  <a:endParaRPr lang="ko-KR" altLang="en-US" dirty="0"/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42928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TW" altLang="en-US" sz="3600" kern="1200" dirty="0" smtClean="0">
                <a:solidFill>
                  <a:srgbClr val="339933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>
              <a:buFontTx/>
              <a:buBlip>
                <a:blip r:embed="rId4"/>
              </a:buBlip>
              <a:defRPr lang="zh-TW" altLang="en-US" sz="2800" kern="12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n-cs"/>
              </a:defRPr>
            </a:lvl2pPr>
            <a:lvl3pPr>
              <a:defRPr lang="zh-TW" altLang="en-US" sz="2400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+mn-cs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 sz="1600"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519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xel\桌面\圖片1.png">
            <a:extLst>
              <a:ext uri="{FF2B5EF4-FFF2-40B4-BE49-F238E27FC236}">
                <a16:creationId xmlns:a16="http://schemas.microsoft.com/office/drawing/2014/main" id="{DE2C92D7-02BA-4A49-94AE-935391F09B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5035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7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投影片"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xel\桌面\圖片2.png">
            <a:extLst>
              <a:ext uri="{FF2B5EF4-FFF2-40B4-BE49-F238E27FC236}">
                <a16:creationId xmlns:a16="http://schemas.microsoft.com/office/drawing/2014/main" id="{1352ABF9-4308-C648-B414-B70EF225EA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9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영문간지">
            <a:extLst>
              <a:ext uri="{FF2B5EF4-FFF2-40B4-BE49-F238E27FC236}">
                <a16:creationId xmlns:a16="http://schemas.microsoft.com/office/drawing/2014/main" id="{54927A0D-26FE-3C4B-AD8E-B19FAAE733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-188913"/>
            <a:ext cx="162242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40E792E3-B2A0-1D46-AAC0-A31AB1CBB2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54300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0" sz="1200">
                <a:latin typeface="標楷體" panose="02010601000101010101" pitchFamily="2" charset="-120"/>
                <a:ea typeface="標楷體" panose="02010601000101010101" pitchFamily="2" charset="-120"/>
              </a:defRPr>
            </a:lvl1pPr>
          </a:lstStyle>
          <a:p>
            <a:fld id="{90D7D15A-D80A-A642-B677-DC4E4755DB3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7" name="Rectangle 9" descr="좁은 수평선">
            <a:extLst>
              <a:ext uri="{FF2B5EF4-FFF2-40B4-BE49-F238E27FC236}">
                <a16:creationId xmlns:a16="http://schemas.microsoft.com/office/drawing/2014/main" id="{8F26B7BB-9300-7240-937D-6DAC5A9AD1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2163"/>
            <a:ext cx="9144000" cy="431800"/>
          </a:xfrm>
          <a:prstGeom prst="rect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9" name="Picture 9" descr="C:\Documents and Settings\Axel\桌面\圖片9.png">
            <a:extLst>
              <a:ext uri="{FF2B5EF4-FFF2-40B4-BE49-F238E27FC236}">
                <a16:creationId xmlns:a16="http://schemas.microsoft.com/office/drawing/2014/main" id="{C8BDAE3B-114F-D440-B212-733B4D4347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FF00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27EF6B-4F7B-E74B-9CC5-405F6C9FAE0A}"/>
              </a:ext>
            </a:extLst>
          </p:cNvPr>
          <p:cNvSpPr/>
          <p:nvPr/>
        </p:nvSpPr>
        <p:spPr>
          <a:xfrm>
            <a:off x="928688" y="857250"/>
            <a:ext cx="7786687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4800" kern="10" dirty="0">
                <a:solidFill>
                  <a:srgbClr val="F8F8F8"/>
                </a:solidFill>
                <a:effectLst>
                  <a:outerShdw blurRad="50800" dist="76200" dir="5400000" algn="ctr" rotWithShape="0">
                    <a:schemeClr val="tx1"/>
                  </a:outerShdw>
                </a:effectLst>
                <a:latin typeface="標楷體" pitchFamily="65" charset="-120"/>
                <a:ea typeface="標楷體" pitchFamily="65" charset="-120"/>
              </a:rPr>
              <a:t>第十章 物件圖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171" name="文字方塊 4">
            <a:extLst>
              <a:ext uri="{FF2B5EF4-FFF2-40B4-BE49-F238E27FC236}">
                <a16:creationId xmlns:a16="http://schemas.microsoft.com/office/drawing/2014/main" id="{5D2D82F2-D897-CF4C-B8CC-C906A658A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571875"/>
            <a:ext cx="87153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/>
            <a:r>
              <a:rPr kumimoji="0" lang="zh-TW" altLang="en-US" sz="3200">
                <a:solidFill>
                  <a:srgbClr val="FFFF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課前指引</a:t>
            </a:r>
          </a:p>
          <a:p>
            <a:pPr algn="just" eaLnBrk="1" latinLnBrk="1" hangingPunct="1"/>
            <a:r>
              <a:rPr lang="zh-TW" altLang="zh-TW" sz="2400">
                <a:latin typeface="標楷體" panose="02010601000101010101" pitchFamily="2" charset="-120"/>
                <a:ea typeface="標楷體" panose="02010601000101010101" pitchFamily="2" charset="-120"/>
              </a:rPr>
              <a:t>本章介紹物件圖的目的及其圖型表法。物件圖的塑模並不是必需的，但是對於類別圖中模糊的概念，可以利用物件圖來幫助我們釐清其關係，檢視、分析其正確性。本章以一個典型的範例來解說如何測試類別圖塑模的正確性。</a:t>
            </a:r>
            <a:endParaRPr lang="zh-TW" altLang="en-US" sz="2200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2">
            <a:extLst>
              <a:ext uri="{FF2B5EF4-FFF2-40B4-BE49-F238E27FC236}">
                <a16:creationId xmlns:a16="http://schemas.microsoft.com/office/drawing/2014/main" id="{8B7BE1A9-D11C-F34A-A440-6CE47043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10-3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測試類別圖</a:t>
            </a:r>
          </a:p>
        </p:txBody>
      </p:sp>
      <p:pic>
        <p:nvPicPr>
          <p:cNvPr id="16387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D05BEC21-4145-0444-9A4F-901A2D3C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F1A65AEC-0A64-FB4C-A196-D162A0E5C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FA741897-2CBE-434E-8714-BC5C55BB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C5FDFAE-D7C9-9A4B-AAA2-E158048F8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內容版面配置區 7">
            <a:extLst>
              <a:ext uri="{FF2B5EF4-FFF2-40B4-BE49-F238E27FC236}">
                <a16:creationId xmlns:a16="http://schemas.microsoft.com/office/drawing/2014/main" id="{A6385ACC-699B-A94F-A687-955E655ABA7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我們利用一個簡單的範例：電影院訂票系統。假設說當你購票時，你可以同時告知系統這一張票是由多少人所購買，系統會依照人數來指定同等數目的座位於票上。因此，當你塑模類別圖時，根據上面的描述，你可能會捕捉到如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10.3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的關係。 </a:t>
            </a: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16392" name="Picture 4" descr="10">
            <a:extLst>
              <a:ext uri="{FF2B5EF4-FFF2-40B4-BE49-F238E27FC236}">
                <a16:creationId xmlns:a16="http://schemas.microsoft.com/office/drawing/2014/main" id="{D3D85C5E-9ABA-FE40-AD27-3C6575A7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714875"/>
            <a:ext cx="4722812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2">
            <a:extLst>
              <a:ext uri="{FF2B5EF4-FFF2-40B4-BE49-F238E27FC236}">
                <a16:creationId xmlns:a16="http://schemas.microsoft.com/office/drawing/2014/main" id="{8045E2F6-BC12-4C46-87C4-9B9B6966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10-3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測試類別圖</a:t>
            </a:r>
          </a:p>
        </p:txBody>
      </p:sp>
      <p:pic>
        <p:nvPicPr>
          <p:cNvPr id="17411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3CF7B04D-C18F-F944-9AED-9220A683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D39912E4-BCD9-0646-943C-C30B63EA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BDBCC63B-C8BC-CB4D-8930-2A3EAE2B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C136E59-7829-A041-8B3F-B41D093C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內容版面配置區 7">
            <a:extLst>
              <a:ext uri="{FF2B5EF4-FFF2-40B4-BE49-F238E27FC236}">
                <a16:creationId xmlns:a16="http://schemas.microsoft.com/office/drawing/2014/main" id="{5DB249BB-159D-2048-A7CA-43CF761CDE5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接著再利用物件圖來表達上述的概念，如圖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10.4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所示。</a:t>
            </a:r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10.4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所顯示的號碼只是用來表示不同的物件編號，以做為區分不同的實例。所以，這個物件圖表示的是編號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001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的票，上面指定了兩個座位：座位號碼為 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019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以及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021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。</a:t>
            </a:r>
          </a:p>
          <a:p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17416" name="Picture 4" descr="10">
            <a:extLst>
              <a:ext uri="{FF2B5EF4-FFF2-40B4-BE49-F238E27FC236}">
                <a16:creationId xmlns:a16="http://schemas.microsoft.com/office/drawing/2014/main" id="{3FDC4920-B28D-CF4C-B688-AB1F3641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2000250"/>
            <a:ext cx="4135438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2">
            <a:extLst>
              <a:ext uri="{FF2B5EF4-FFF2-40B4-BE49-F238E27FC236}">
                <a16:creationId xmlns:a16="http://schemas.microsoft.com/office/drawing/2014/main" id="{D469D72B-2786-2A44-92B8-3ECE7FC8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10-3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測試類別圖</a:t>
            </a:r>
          </a:p>
        </p:txBody>
      </p:sp>
      <p:pic>
        <p:nvPicPr>
          <p:cNvPr id="18435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2271CE33-D10A-0A4E-9518-2AC54ED5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8F99C9DF-8C7C-8247-A0BF-7A2742EC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734B8640-8CB0-7542-9CA6-0B66DAFF4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935BB74-41F8-AB49-9EA3-552C43F1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內容版面配置區 7">
            <a:extLst>
              <a:ext uri="{FF2B5EF4-FFF2-40B4-BE49-F238E27FC236}">
                <a16:creationId xmlns:a16="http://schemas.microsoft.com/office/drawing/2014/main" id="{E31D5759-5134-1C46-9049-356E2ACEA35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讓我們想一想真實生活中的情形，是否每個座位都會被指定到某張票呢？答案是不會。對於不賣座的電影，通常都會有一大堆的空位。也就是說，從物件圖的觀點，如圖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10.5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的情形是可能的發生的。</a:t>
            </a:r>
          </a:p>
          <a:p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18440" name="Picture 30" descr="10">
            <a:extLst>
              <a:ext uri="{FF2B5EF4-FFF2-40B4-BE49-F238E27FC236}">
                <a16:creationId xmlns:a16="http://schemas.microsoft.com/office/drawing/2014/main" id="{D6A38DDD-42A6-2A47-BC3B-9E5F7E16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000500"/>
            <a:ext cx="449262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2">
            <a:extLst>
              <a:ext uri="{FF2B5EF4-FFF2-40B4-BE49-F238E27FC236}">
                <a16:creationId xmlns:a16="http://schemas.microsoft.com/office/drawing/2014/main" id="{AF32BF44-6362-824E-A1D1-7204FD36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10-3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測試類別圖</a:t>
            </a:r>
          </a:p>
        </p:txBody>
      </p:sp>
      <p:pic>
        <p:nvPicPr>
          <p:cNvPr id="19459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2B840461-2390-4548-B131-4B6E2261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88E808D4-8713-D047-AC7A-204508012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308BE858-BD41-004A-AA74-10AE6175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FABB7F6-433A-D94A-ABF5-D9C909E0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內容版面配置區 7">
            <a:extLst>
              <a:ext uri="{FF2B5EF4-FFF2-40B4-BE49-F238E27FC236}">
                <a16:creationId xmlns:a16="http://schemas.microsoft.com/office/drawing/2014/main" id="{91209B4F-DE98-514E-8383-10533E6CFEA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10.5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表示了座位號碼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023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的座位物件沒有與任何票有關聯，因為它是空位。因此，票與座位的關係可以改進變成如圖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10.6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所示。</a:t>
            </a:r>
          </a:p>
          <a:p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19464" name="Picture 4" descr="10">
            <a:extLst>
              <a:ext uri="{FF2B5EF4-FFF2-40B4-BE49-F238E27FC236}">
                <a16:creationId xmlns:a16="http://schemas.microsoft.com/office/drawing/2014/main" id="{6F8C6504-0F6B-6D43-B2EC-CB671DD9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0438"/>
            <a:ext cx="5094288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2">
            <a:extLst>
              <a:ext uri="{FF2B5EF4-FFF2-40B4-BE49-F238E27FC236}">
                <a16:creationId xmlns:a16="http://schemas.microsoft.com/office/drawing/2014/main" id="{A0895A07-AC0E-E949-A9FA-D8A9C60D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10-3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測試類別圖</a:t>
            </a:r>
          </a:p>
        </p:txBody>
      </p:sp>
      <p:pic>
        <p:nvPicPr>
          <p:cNvPr id="20483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0EF91F92-86C5-8B45-AF4F-183C8743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CE857859-1571-BA4E-8485-C01911E29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33052630-4753-D84B-B12F-8C278BAD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0D79E88-E799-DC49-ACC4-BC2DB2CC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內容版面配置區 7">
            <a:extLst>
              <a:ext uri="{FF2B5EF4-FFF2-40B4-BE49-F238E27FC236}">
                <a16:creationId xmlns:a16="http://schemas.microsoft.com/office/drawing/2014/main" id="{2B347C56-C0E0-CC4A-B64D-AAAB478C954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讓我們再仔細地想一想，一個座位是否只屬於一張票呢？答案是不會的。因為對於下一場戲 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(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播映時段不同了！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)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，同一個座位有可能被指定到不同的票上，如圖 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10.7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所示。</a:t>
            </a:r>
          </a:p>
          <a:p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20488" name="Picture 59" descr="10">
            <a:extLst>
              <a:ext uri="{FF2B5EF4-FFF2-40B4-BE49-F238E27FC236}">
                <a16:creationId xmlns:a16="http://schemas.microsoft.com/office/drawing/2014/main" id="{10606C76-B6D4-0E47-8F99-95B3DFA9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000500"/>
            <a:ext cx="4621213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2">
            <a:extLst>
              <a:ext uri="{FF2B5EF4-FFF2-40B4-BE49-F238E27FC236}">
                <a16:creationId xmlns:a16="http://schemas.microsoft.com/office/drawing/2014/main" id="{28BBFE4C-34FD-4C46-9ACF-AF1F926D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10-3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測試類別圖</a:t>
            </a:r>
          </a:p>
        </p:txBody>
      </p:sp>
      <p:pic>
        <p:nvPicPr>
          <p:cNvPr id="21507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314F484E-4EF0-6449-B82B-CD7B0002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2C708BB5-2038-E048-9D7C-2A56C635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AAF32EF9-D0AA-6A43-9FEA-D59B794C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962F943-DE3F-C54D-8466-3D0E58D78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內容版面配置區 7">
            <a:extLst>
              <a:ext uri="{FF2B5EF4-FFF2-40B4-BE49-F238E27FC236}">
                <a16:creationId xmlns:a16="http://schemas.microsoft.com/office/drawing/2014/main" id="{FC5D91B4-8799-6F47-B352-F9D59EE4496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因此，我們的類別圖可以再修改為如圖 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10.8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所示。</a:t>
            </a:r>
          </a:p>
          <a:p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21512" name="Picture 4" descr="10">
            <a:extLst>
              <a:ext uri="{FF2B5EF4-FFF2-40B4-BE49-F238E27FC236}">
                <a16:creationId xmlns:a16="http://schemas.microsoft.com/office/drawing/2014/main" id="{13CE6BD4-C351-3742-A702-13479E13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571750"/>
            <a:ext cx="498792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2">
            <a:extLst>
              <a:ext uri="{FF2B5EF4-FFF2-40B4-BE49-F238E27FC236}">
                <a16:creationId xmlns:a16="http://schemas.microsoft.com/office/drawing/2014/main" id="{20CC13D2-D7EA-B647-9F39-E5CFB814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10-3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測試類別圖</a:t>
            </a:r>
          </a:p>
        </p:txBody>
      </p:sp>
      <p:pic>
        <p:nvPicPr>
          <p:cNvPr id="22531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0060FC26-DED2-7E42-8B68-2E07A7B6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4B247BA5-799A-5B4A-81F9-89F2C969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525EF905-2C9F-3A42-B775-0F97CCCB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0115BC9-5EB7-CA4E-8C02-2E48B579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內容版面配置區 7">
            <a:extLst>
              <a:ext uri="{FF2B5EF4-FFF2-40B4-BE49-F238E27FC236}">
                <a16:creationId xmlns:a16="http://schemas.microsoft.com/office/drawing/2014/main" id="{7CCBFA0F-A902-DC44-B060-A53A2D40A30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>
                <a:latin typeface="標楷體" panose="02010601000101010101" pitchFamily="2" charset="-120"/>
                <a:ea typeface="標楷體" panose="02010601000101010101" pitchFamily="2" charset="-120"/>
              </a:rPr>
              <a:t>經過以上這兩個步驟後，我們畫出的類別圖就更加符合真實的情況了，而經由這個範例，你也更可以體會出物件圖以及類別圖的差異性。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>
                <a:latin typeface="標楷體" panose="02010601000101010101" pitchFamily="2" charset="-120"/>
                <a:ea typeface="標楷體" panose="02010601000101010101" pitchFamily="2" charset="-120"/>
              </a:rPr>
              <a:t>以上所討論的範例以及所牽涉到的相關概念，只是應用了我們日常的生活知識；對於牽涉到比較專業領域的計畫，很有可能就碰到模糊不清的概念。對於此種情況，你可以先畫出可能的類別圖，然後再與領域專家溝通討論；如果類別圖過於抽象，你可以利用物件圖的技巧，做為與其溝通以及測試類別圖的工具。</a:t>
            </a:r>
          </a:p>
          <a:p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2">
            <a:extLst>
              <a:ext uri="{FF2B5EF4-FFF2-40B4-BE49-F238E27FC236}">
                <a16:creationId xmlns:a16="http://schemas.microsoft.com/office/drawing/2014/main" id="{058F6828-6D98-0E41-A11B-C6C8DA6E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10-4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物件圖與類別圖</a:t>
            </a:r>
          </a:p>
        </p:txBody>
      </p:sp>
      <p:pic>
        <p:nvPicPr>
          <p:cNvPr id="23555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3EC5DFBD-B76E-9F46-87D3-1CB0ED97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F71F26FB-C8BE-6047-9452-CF3EBF70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F8C2DBF7-9520-4344-B242-122EE1CF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B4B5EE0-7A9D-6140-AB68-D5235E73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內容版面配置區 7">
            <a:extLst>
              <a:ext uri="{FF2B5EF4-FFF2-40B4-BE49-F238E27FC236}">
                <a16:creationId xmlns:a16="http://schemas.microsoft.com/office/drawing/2014/main" id="{40F92C30-4808-4140-82D6-01D083AEDA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TW" altLang="en-US" sz="3200">
                <a:latin typeface="標楷體" panose="02010601000101010101" pitchFamily="2" charset="-120"/>
                <a:ea typeface="標楷體" panose="02010601000101010101" pitchFamily="2" charset="-120"/>
              </a:rPr>
              <a:t>以下是一個店員描述給你聽的購物過程：“小華是大華寵物店的會員。小華瀏覽了大華寵物店的型錄。它們的型錄是以雞鴨貓狗等等來分類。每一個類別列出了在這個類別的不同品種，我們稱之為產品。每一個產品有大小，性別，顏色或是年齡等等屬性。每一個特定的產品都有一個唯一的產品編號以及所出售的單價。小華購買了一隻雌的彩色熱帶魚，兩隻雌的藍色鸚鵡。小華用他的會員帳號付了</a:t>
            </a:r>
            <a:r>
              <a:rPr lang="en-US" altLang="zh-TW" sz="3200">
                <a:latin typeface="標楷體" panose="02010601000101010101" pitchFamily="2" charset="-120"/>
                <a:ea typeface="標楷體" panose="02010601000101010101" pitchFamily="2" charset="-120"/>
              </a:rPr>
              <a:t>300</a:t>
            </a:r>
            <a:r>
              <a:rPr lang="zh-TW" altLang="en-US" sz="3200">
                <a:latin typeface="標楷體" panose="02010601000101010101" pitchFamily="2" charset="-120"/>
                <a:ea typeface="標楷體" panose="02010601000101010101" pitchFamily="2" charset="-120"/>
              </a:rPr>
              <a:t>元買了這三隻寵物。他的會員帳號裡頭只剩下</a:t>
            </a:r>
            <a:r>
              <a:rPr lang="en-US" altLang="zh-TW" sz="3200">
                <a:latin typeface="標楷體" panose="02010601000101010101" pitchFamily="2" charset="-120"/>
                <a:ea typeface="標楷體" panose="02010601000101010101" pitchFamily="2" charset="-120"/>
              </a:rPr>
              <a:t>0</a:t>
            </a:r>
            <a:r>
              <a:rPr lang="zh-TW" altLang="en-US" sz="3200">
                <a:latin typeface="標楷體" panose="02010601000101010101" pitchFamily="2" charset="-120"/>
                <a:ea typeface="標楷體" panose="02010601000101010101" pitchFamily="2" charset="-120"/>
              </a:rPr>
              <a:t>元。</a:t>
            </a:r>
            <a:r>
              <a:rPr lang="en-US" altLang="zh-TW" sz="3200">
                <a:latin typeface="標楷體" panose="02010601000101010101" pitchFamily="2" charset="-120"/>
                <a:ea typeface="標楷體" panose="02010601000101010101" pitchFamily="2" charset="-120"/>
              </a:rPr>
              <a:t>(</a:t>
            </a:r>
            <a:r>
              <a:rPr lang="zh-TW" altLang="en-US" sz="3200">
                <a:latin typeface="標楷體" panose="02010601000101010101" pitchFamily="2" charset="-120"/>
                <a:ea typeface="標楷體" panose="02010601000101010101" pitchFamily="2" charset="-120"/>
              </a:rPr>
              <a:t>假設小華在還沒買寵物之前，他的會員帳號還有</a:t>
            </a:r>
            <a:r>
              <a:rPr lang="en-US" altLang="zh-TW" sz="3200">
                <a:latin typeface="標楷體" panose="02010601000101010101" pitchFamily="2" charset="-120"/>
                <a:ea typeface="標楷體" panose="02010601000101010101" pitchFamily="2" charset="-120"/>
              </a:rPr>
              <a:t>300</a:t>
            </a:r>
            <a:r>
              <a:rPr lang="zh-TW" altLang="en-US" sz="3200">
                <a:latin typeface="標楷體" panose="02010601000101010101" pitchFamily="2" charset="-120"/>
                <a:ea typeface="標楷體" panose="02010601000101010101" pitchFamily="2" charset="-120"/>
              </a:rPr>
              <a:t>元。</a:t>
            </a:r>
            <a:r>
              <a:rPr lang="en-US" altLang="zh-TW" sz="3200">
                <a:latin typeface="標楷體" panose="02010601000101010101" pitchFamily="2" charset="-120"/>
                <a:ea typeface="標楷體" panose="02010601000101010101" pitchFamily="2" charset="-120"/>
              </a:rPr>
              <a:t>)</a:t>
            </a:r>
            <a:r>
              <a:rPr lang="zh-TW" altLang="en-US" sz="3200">
                <a:latin typeface="Tahoma" panose="020B0604030504040204" pitchFamily="34" charset="0"/>
                <a:ea typeface="標楷體" panose="02010601000101010101" pitchFamily="2" charset="-120"/>
              </a:rPr>
              <a:t>”</a:t>
            </a:r>
            <a:endParaRPr lang="zh-TW" altLang="en-US" sz="3200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2">
            <a:extLst>
              <a:ext uri="{FF2B5EF4-FFF2-40B4-BE49-F238E27FC236}">
                <a16:creationId xmlns:a16="http://schemas.microsoft.com/office/drawing/2014/main" id="{242C626B-A720-2F4F-AE49-BB132533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10-4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物件圖與類別圖</a:t>
            </a:r>
          </a:p>
        </p:txBody>
      </p:sp>
      <p:pic>
        <p:nvPicPr>
          <p:cNvPr id="24579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07F7AB41-500D-364A-B2F7-472E6956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561A0055-B22F-D14E-90FE-52FBC6CBF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F4BE84DC-377F-DC49-8408-D4F1D853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14F10A2-66B9-CE4C-A065-97CD75E5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內容版面配置區 7">
            <a:extLst>
              <a:ext uri="{FF2B5EF4-FFF2-40B4-BE49-F238E27FC236}">
                <a16:creationId xmlns:a16="http://schemas.microsoft.com/office/drawing/2014/main" id="{E271C4A5-423D-7C41-B74E-278C832640D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範例</a:t>
            </a:r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從上面的描述，我們約略可以繪製出一個粗略的物件圖，如圖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10.9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，它顯示了上述例子中所描述的概念，以及這些概念之間的關係。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24584" name="Picture 4" descr="10">
            <a:extLst>
              <a:ext uri="{FF2B5EF4-FFF2-40B4-BE49-F238E27FC236}">
                <a16:creationId xmlns:a16="http://schemas.microsoft.com/office/drawing/2014/main" id="{234E6E85-DCFD-2340-A1F5-CC1DB613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000375"/>
            <a:ext cx="6592888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2">
            <a:extLst>
              <a:ext uri="{FF2B5EF4-FFF2-40B4-BE49-F238E27FC236}">
                <a16:creationId xmlns:a16="http://schemas.microsoft.com/office/drawing/2014/main" id="{AC0B990B-45F0-1541-81CC-24BEB90E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10-4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物件圖與類別圖</a:t>
            </a:r>
          </a:p>
        </p:txBody>
      </p:sp>
      <p:pic>
        <p:nvPicPr>
          <p:cNvPr id="25603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A85C0185-CBEC-9E43-818B-F6FF6DFCF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B6AD51D3-ECB8-C445-9C04-B205907E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0BB0A7E8-5EBE-CF46-8EEB-67148051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8DB7CF4-81AE-C84E-A136-13822D3D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內容版面配置區 7">
            <a:extLst>
              <a:ext uri="{FF2B5EF4-FFF2-40B4-BE49-F238E27FC236}">
                <a16:creationId xmlns:a16="http://schemas.microsoft.com/office/drawing/2014/main" id="{42237D73-F410-FC42-BF08-ACA64CE0329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範例</a:t>
            </a:r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 lvl="1"/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然後再透過物件圖導出一個基本的類別圖，如圖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10.10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所示 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25608" name="Picture 4" descr="10">
            <a:extLst>
              <a:ext uri="{FF2B5EF4-FFF2-40B4-BE49-F238E27FC236}">
                <a16:creationId xmlns:a16="http://schemas.microsoft.com/office/drawing/2014/main" id="{D012F014-5B7B-C042-B689-15FB1B17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857500"/>
            <a:ext cx="6867525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字方塊 37">
            <a:extLst>
              <a:ext uri="{FF2B5EF4-FFF2-40B4-BE49-F238E27FC236}">
                <a16:creationId xmlns:a16="http://schemas.microsoft.com/office/drawing/2014/main" id="{FCAAC175-A4AD-3142-BEBA-58F352AE4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1643063"/>
            <a:ext cx="3357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TW" altLang="en-US" sz="4400">
                <a:solidFill>
                  <a:srgbClr val="FFFF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章節大綱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904290-038F-F84F-8B9A-21DE38F32CE5}"/>
              </a:ext>
            </a:extLst>
          </p:cNvPr>
          <p:cNvSpPr txBox="1"/>
          <p:nvPr/>
        </p:nvSpPr>
        <p:spPr>
          <a:xfrm>
            <a:off x="6000750" y="6215063"/>
            <a:ext cx="2857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備註：可依進度點選小節</a:t>
            </a:r>
          </a:p>
        </p:txBody>
      </p:sp>
      <p:sp>
        <p:nvSpPr>
          <p:cNvPr id="12" name="圓角矩形 11">
            <a:hlinkClick r:id="rId2" action="ppaction://hlinksldjump"/>
            <a:extLst>
              <a:ext uri="{FF2B5EF4-FFF2-40B4-BE49-F238E27FC236}">
                <a16:creationId xmlns:a16="http://schemas.microsoft.com/office/drawing/2014/main" id="{610A9419-CF81-844A-B402-27BCE6D9A915}"/>
              </a:ext>
            </a:extLst>
          </p:cNvPr>
          <p:cNvSpPr/>
          <p:nvPr/>
        </p:nvSpPr>
        <p:spPr bwMode="auto">
          <a:xfrm>
            <a:off x="428596" y="2857496"/>
            <a:ext cx="4000528" cy="500066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defRPr/>
            </a:pPr>
            <a:r>
              <a:rPr lang="en-US" altLang="zh-TW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 </a:t>
            </a:r>
            <a:r>
              <a:rPr lang="zh-TW" altLang="en-US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章首示意圖</a:t>
            </a:r>
            <a:endParaRPr lang="ko-KR" altLang="en-US" sz="2000" dirty="0">
              <a:solidFill>
                <a:schemeClr val="bg1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圓角矩形 12">
            <a:hlinkClick r:id="rId3" action="ppaction://hlinksldjump"/>
            <a:extLst>
              <a:ext uri="{FF2B5EF4-FFF2-40B4-BE49-F238E27FC236}">
                <a16:creationId xmlns:a16="http://schemas.microsoft.com/office/drawing/2014/main" id="{F304A87B-DA03-6248-B94E-58D346867A8F}"/>
              </a:ext>
            </a:extLst>
          </p:cNvPr>
          <p:cNvSpPr/>
          <p:nvPr/>
        </p:nvSpPr>
        <p:spPr bwMode="auto">
          <a:xfrm>
            <a:off x="428596" y="3571876"/>
            <a:ext cx="4000528" cy="500066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defRPr/>
            </a:pPr>
            <a:r>
              <a:rPr lang="en-US" altLang="zh-TW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 10-1 </a:t>
            </a:r>
            <a:r>
              <a:rPr lang="zh-TW" altLang="en-US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目的</a:t>
            </a:r>
            <a:endParaRPr lang="ko-KR" altLang="en-US" sz="2000" dirty="0">
              <a:solidFill>
                <a:schemeClr val="bg1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圓角矩形 13">
            <a:hlinkClick r:id="rId4" action="ppaction://hlinksldjump"/>
            <a:extLst>
              <a:ext uri="{FF2B5EF4-FFF2-40B4-BE49-F238E27FC236}">
                <a16:creationId xmlns:a16="http://schemas.microsoft.com/office/drawing/2014/main" id="{6CC4111B-DAA8-994B-93D7-E67CFDBEC082}"/>
              </a:ext>
            </a:extLst>
          </p:cNvPr>
          <p:cNvSpPr/>
          <p:nvPr/>
        </p:nvSpPr>
        <p:spPr bwMode="auto">
          <a:xfrm>
            <a:off x="4714876" y="3571876"/>
            <a:ext cx="4000528" cy="500066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defRPr/>
            </a:pPr>
            <a:r>
              <a:rPr lang="en-US" altLang="zh-TW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 10-4 </a:t>
            </a:r>
            <a:r>
              <a:rPr lang="zh-TW" altLang="en-US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物件圖與類別圖</a:t>
            </a:r>
            <a:endParaRPr lang="ko-KR" altLang="en-US" sz="2000" dirty="0">
              <a:solidFill>
                <a:schemeClr val="bg1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2" name="圓角矩形 21">
            <a:hlinkClick r:id="rId5" action="ppaction://hlinksldjump"/>
            <a:extLst>
              <a:ext uri="{FF2B5EF4-FFF2-40B4-BE49-F238E27FC236}">
                <a16:creationId xmlns:a16="http://schemas.microsoft.com/office/drawing/2014/main" id="{3F5C58AF-BAED-4542-A387-CABFFCE377DC}"/>
              </a:ext>
            </a:extLst>
          </p:cNvPr>
          <p:cNvSpPr/>
          <p:nvPr/>
        </p:nvSpPr>
        <p:spPr bwMode="auto">
          <a:xfrm>
            <a:off x="4714876" y="2857496"/>
            <a:ext cx="4000528" cy="500066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defRPr/>
            </a:pPr>
            <a:r>
              <a:rPr lang="en-US" altLang="zh-TW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 10-3 </a:t>
            </a:r>
            <a:r>
              <a:rPr lang="zh-TW" altLang="en-US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測試類別圖</a:t>
            </a:r>
            <a:endParaRPr lang="ko-KR" altLang="en-US" sz="2000" dirty="0">
              <a:solidFill>
                <a:schemeClr val="bg1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圓角矩形 7">
            <a:hlinkClick r:id="rId6" action="ppaction://hlinksldjump"/>
            <a:extLst>
              <a:ext uri="{FF2B5EF4-FFF2-40B4-BE49-F238E27FC236}">
                <a16:creationId xmlns:a16="http://schemas.microsoft.com/office/drawing/2014/main" id="{4E692D4A-BEEE-3D4E-9C99-FA79257A7153}"/>
              </a:ext>
            </a:extLst>
          </p:cNvPr>
          <p:cNvSpPr/>
          <p:nvPr/>
        </p:nvSpPr>
        <p:spPr bwMode="auto">
          <a:xfrm>
            <a:off x="428596" y="4286256"/>
            <a:ext cx="4000528" cy="500066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1">
              <a:defRPr/>
            </a:pPr>
            <a:r>
              <a:rPr lang="en-US" altLang="zh-TW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 10-2 </a:t>
            </a:r>
            <a:r>
              <a:rPr lang="zh-TW" altLang="en-US" sz="2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符號</a:t>
            </a:r>
            <a:endParaRPr lang="ko-KR" altLang="en-US" sz="2000" dirty="0">
              <a:solidFill>
                <a:schemeClr val="bg1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1">
            <a:extLst>
              <a:ext uri="{FF2B5EF4-FFF2-40B4-BE49-F238E27FC236}">
                <a16:creationId xmlns:a16="http://schemas.microsoft.com/office/drawing/2014/main" id="{742C6685-9922-8348-8873-CECF6F361CE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7200">
                <a:latin typeface="標楷體" panose="02010601000101010101" pitchFamily="2" charset="-120"/>
                <a:ea typeface="標楷體" panose="02010601000101010101" pitchFamily="2" charset="-120"/>
                <a:cs typeface="Arial" panose="020B0604020202020204" pitchFamily="34" charset="0"/>
              </a:rPr>
              <a:t>Q&amp;A</a:t>
            </a:r>
            <a:r>
              <a:rPr lang="zh-TW" altLang="en-US" sz="7200">
                <a:latin typeface="標楷體" panose="02010601000101010101" pitchFamily="2" charset="-120"/>
                <a:ea typeface="標楷體" panose="02010601000101010101" pitchFamily="2" charset="-120"/>
                <a:cs typeface="Arial" panose="020B0604020202020204" pitchFamily="34" charset="0"/>
              </a:rPr>
              <a:t>討論時間</a:t>
            </a:r>
          </a:p>
        </p:txBody>
      </p:sp>
      <p:sp>
        <p:nvSpPr>
          <p:cNvPr id="26627" name="標題 2">
            <a:extLst>
              <a:ext uri="{FF2B5EF4-FFF2-40B4-BE49-F238E27FC236}">
                <a16:creationId xmlns:a16="http://schemas.microsoft.com/office/drawing/2014/main" id="{AC4ABA75-A807-054A-9AD6-67D8D87C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本章結束</a:t>
            </a:r>
          </a:p>
        </p:txBody>
      </p:sp>
      <p:pic>
        <p:nvPicPr>
          <p:cNvPr id="26628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42332F6D-B246-4F42-BC83-D6715BF7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37A8DE16-6DF9-CE4C-84F0-71FFAA71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8E103120-00E6-9A4C-9132-C3A75F04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7F01FD3-88F3-0742-B2CF-21D7DDE7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2">
            <a:extLst>
              <a:ext uri="{FF2B5EF4-FFF2-40B4-BE49-F238E27FC236}">
                <a16:creationId xmlns:a16="http://schemas.microsoft.com/office/drawing/2014/main" id="{4D7DE568-5A6A-ED42-B6B1-557EF4D8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章首示意圖</a:t>
            </a:r>
          </a:p>
        </p:txBody>
      </p:sp>
      <p:pic>
        <p:nvPicPr>
          <p:cNvPr id="9219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DC9083C3-FA06-9D43-BD42-59D39996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9CEF4B61-5D74-6D41-88C8-FBA250DF2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B8AEE8F5-1ED0-5146-AA52-CC7C22C0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7D84A12-C654-0648-BDFD-C5CC85A7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內容版面配置區 8" descr="CH10.jpg">
            <a:extLst>
              <a:ext uri="{FF2B5EF4-FFF2-40B4-BE49-F238E27FC236}">
                <a16:creationId xmlns:a16="http://schemas.microsoft.com/office/drawing/2014/main" id="{D00EDFFC-66D9-1E4F-ACA8-20754DE93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214438"/>
            <a:ext cx="38560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2">
            <a:extLst>
              <a:ext uri="{FF2B5EF4-FFF2-40B4-BE49-F238E27FC236}">
                <a16:creationId xmlns:a16="http://schemas.microsoft.com/office/drawing/2014/main" id="{27FCF359-9D14-894C-9DC5-049D1B85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10-1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目的</a:t>
            </a:r>
          </a:p>
        </p:txBody>
      </p:sp>
      <p:pic>
        <p:nvPicPr>
          <p:cNvPr id="10243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46217D5B-E250-D24B-8C23-3C743037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FFF10412-9A56-4048-9B63-A9DAEDA2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D99A9E71-295D-834C-B17C-E8DBA5710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D41EB0A-CC60-014D-8702-FC403899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內容版面配置區 7">
            <a:extLst>
              <a:ext uri="{FF2B5EF4-FFF2-40B4-BE49-F238E27FC236}">
                <a16:creationId xmlns:a16="http://schemas.microsoft.com/office/drawing/2014/main" id="{47FB507C-04F8-DA4B-A1DE-A7476237A13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物件圖的目的有</a:t>
            </a:r>
          </a:p>
          <a:p>
            <a:pPr lvl="1"/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塑模出問題領域中所參與的實際物件， 藉以幫助我們發覺新的類別。</a:t>
            </a:r>
          </a:p>
          <a:p>
            <a:pPr lvl="1"/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檢驗類別圖的準確度。</a:t>
            </a:r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物件圖是由實例 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(instances)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所組成的圖，因此，物件圖有時也稱為實例圖 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(instance diagram)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：實例就是由類別所建構出來的實體物件。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2">
            <a:extLst>
              <a:ext uri="{FF2B5EF4-FFF2-40B4-BE49-F238E27FC236}">
                <a16:creationId xmlns:a16="http://schemas.microsoft.com/office/drawing/2014/main" id="{AB536FE5-802B-FE45-9758-CFF66365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10-1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目的</a:t>
            </a:r>
          </a:p>
        </p:txBody>
      </p:sp>
      <p:pic>
        <p:nvPicPr>
          <p:cNvPr id="11267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84BC5C4F-B4E6-EE40-9BF1-3C3A1A8B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D1254DB8-A89A-854B-8B7C-E8616DC9F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14D2F8C5-7A77-8B48-8114-E1478D15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67E3DEF-BF3C-B945-B2B5-251D5BE2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內容版面配置區 7">
            <a:extLst>
              <a:ext uri="{FF2B5EF4-FFF2-40B4-BE49-F238E27FC236}">
                <a16:creationId xmlns:a16="http://schemas.microsoft.com/office/drawing/2014/main" id="{6349C353-C1E7-E14D-B386-E3F5FD79365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物件圖的功用</a:t>
            </a:r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 lvl="1" algn="just"/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物件圖與類別圖很類似，圖中表示的是物件而不是類別。因此，物件圖 包含參與的物件、相關屬性的屬性值，還有物件與物件之間的關係，關係表 法中並不包含多重性。值得一提的是，物件圖中並不表達操作。這是因為對 於任一個由同一類別所建構的物件，其操作都是相同的，操作的表達在物件 圖中變得多餘，因此會省略掉它。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2">
            <a:extLst>
              <a:ext uri="{FF2B5EF4-FFF2-40B4-BE49-F238E27FC236}">
                <a16:creationId xmlns:a16="http://schemas.microsoft.com/office/drawing/2014/main" id="{13ACF76E-124F-4748-9950-956BE042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10-1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目的</a:t>
            </a:r>
          </a:p>
        </p:txBody>
      </p:sp>
      <p:pic>
        <p:nvPicPr>
          <p:cNvPr id="12291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984C4E6F-97E6-5941-A4EE-F4CE3DF3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193237CF-F555-E24D-8DBA-66EAF890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7A067325-8037-114C-8641-CE20665B3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EEFFD99-C372-1A45-AC59-E44937B14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內容版面配置區 7">
            <a:extLst>
              <a:ext uri="{FF2B5EF4-FFF2-40B4-BE49-F238E27FC236}">
                <a16:creationId xmlns:a16="http://schemas.microsoft.com/office/drawing/2014/main" id="{37CE90E0-5D38-2943-AD8D-7046779DD68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物件圖的功用</a:t>
            </a:r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與類別圖的功能相同，物件圖也是用來表達系統的靜態結構。一般來說，物件圖的建立並不是一定需要的。但是，利用物件圖可以幫助我們做到 以下事情：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1.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用來塑模關於特定實體的事實。因此，可以用來捕捉需求描述中的候 選物件以及描述物件之間的關係。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2.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提供問題領域內的範例來了解問題以及發掘新類別。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3.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檢驗類別圖以及類別之間關聯性的準確度。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2">
            <a:extLst>
              <a:ext uri="{FF2B5EF4-FFF2-40B4-BE49-F238E27FC236}">
                <a16:creationId xmlns:a16="http://schemas.microsoft.com/office/drawing/2014/main" id="{88011CC3-F875-3947-A780-1BC62375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10-2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符號</a:t>
            </a:r>
          </a:p>
        </p:txBody>
      </p:sp>
      <p:pic>
        <p:nvPicPr>
          <p:cNvPr id="13315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1FD8A06D-234B-E64E-B914-172DC1E7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01B32125-C4AC-F545-BC25-54B6D364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E8EDF337-42B7-F949-8334-05296B088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1F938E9-465B-2349-AAB7-3602052E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內容版面配置區 7">
            <a:extLst>
              <a:ext uri="{FF2B5EF4-FFF2-40B4-BE49-F238E27FC236}">
                <a16:creationId xmlns:a16="http://schemas.microsoft.com/office/drawing/2014/main" id="{907ADD21-FE2F-DC44-8E80-F0605E26AE1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一個物件是以長方形來表示，像類別圖一樣。這個長方形分為兩部分：第一部分表示物件的名稱以及它所屬的類別型態，而物件名稱與類別名稱之間用一個冒號</a:t>
            </a:r>
            <a:r>
              <a:rPr lang="zh-TW" altLang="en-US">
                <a:latin typeface="Tahoma" panose="020B0604030504040204" pitchFamily="34" charset="0"/>
                <a:ea typeface="標楷體" panose="02010601000101010101" pitchFamily="2" charset="-120"/>
              </a:rPr>
              <a:t>“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：</a:t>
            </a:r>
            <a:r>
              <a:rPr lang="zh-TW" altLang="en-US">
                <a:latin typeface="Tahoma" panose="020B0604030504040204" pitchFamily="34" charset="0"/>
                <a:ea typeface="標楷體" panose="02010601000101010101" pitchFamily="2" charset="-120"/>
              </a:rPr>
              <a:t>”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分隔開來，並且將它們加上底線。所以，物件圖中的物件名稱寫法如下所示：</a:t>
            </a:r>
            <a:endParaRPr lang="zh-TW" altLang="en-US" b="1" u="sng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025999-5943-F944-BC7F-AE753C9426D0}"/>
              </a:ext>
            </a:extLst>
          </p:cNvPr>
          <p:cNvSpPr/>
          <p:nvPr/>
        </p:nvSpPr>
        <p:spPr>
          <a:xfrm>
            <a:off x="3143250" y="5072063"/>
            <a:ext cx="2954338" cy="461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400" dirty="0"/>
              <a:t>物件名稱：類別名稱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2">
            <a:extLst>
              <a:ext uri="{FF2B5EF4-FFF2-40B4-BE49-F238E27FC236}">
                <a16:creationId xmlns:a16="http://schemas.microsoft.com/office/drawing/2014/main" id="{196B41F6-1BAD-CF49-92AE-F2B68484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10-2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符號</a:t>
            </a:r>
          </a:p>
        </p:txBody>
      </p:sp>
      <p:pic>
        <p:nvPicPr>
          <p:cNvPr id="14339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8C59B034-44DF-CB47-B853-DEC57D11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45D4299D-E6F5-CF40-85DB-0B984DC7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4DDD24A7-EE1B-124E-B771-AEDFAB4C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3D9383B-FC7A-FD40-A47F-415FBD0F5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內容版面配置區 7">
            <a:extLst>
              <a:ext uri="{FF2B5EF4-FFF2-40B4-BE49-F238E27FC236}">
                <a16:creationId xmlns:a16="http://schemas.microsoft.com/office/drawing/2014/main" id="{59BCAAE8-32E3-FB49-803B-98B2641F165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範例</a:t>
            </a:r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 lvl="1"/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譬如說我們要表達一個長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10.0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，寬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5.0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的長方形物件，這個物件的名稱是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rect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，它的型態是長方形 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(Rectangle)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。那麼表達此物件的物件圖則可劃成如圖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10.1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所示。</a:t>
            </a: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14344" name="Picture 5">
            <a:extLst>
              <a:ext uri="{FF2B5EF4-FFF2-40B4-BE49-F238E27FC236}">
                <a16:creationId xmlns:a16="http://schemas.microsoft.com/office/drawing/2014/main" id="{094711C1-FEB2-D541-B893-8BA01021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643313"/>
            <a:ext cx="3119437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2">
            <a:extLst>
              <a:ext uri="{FF2B5EF4-FFF2-40B4-BE49-F238E27FC236}">
                <a16:creationId xmlns:a16="http://schemas.microsoft.com/office/drawing/2014/main" id="{8D9D7E61-D9BF-0F46-A507-98D1298B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44463"/>
            <a:ext cx="8207375" cy="88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10-2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符號</a:t>
            </a:r>
          </a:p>
        </p:txBody>
      </p:sp>
      <p:pic>
        <p:nvPicPr>
          <p:cNvPr id="15363" name="Picture 3" descr="C:\Users\axel\Desktop\Drmaster\pic\WebIcons1_by_KenSaunders\PNG_128x128\Back.png">
            <a:hlinkClick r:id="" action="ppaction://hlinkshowjump?jump=previousslide" tooltip="前一頁"/>
            <a:extLst>
              <a:ext uri="{FF2B5EF4-FFF2-40B4-BE49-F238E27FC236}">
                <a16:creationId xmlns:a16="http://schemas.microsoft.com/office/drawing/2014/main" id="{E3A8E888-CA1A-6948-8A03-3E167B16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14" descr="C:\Users\axel\Desktop\Drmaster\pic\WebIcons1_by_KenSaunders\PNG_128x128\Forward.png">
            <a:hlinkClick r:id="" action="ppaction://hlinkshowjump?jump=nextslide" tooltip="下一頁"/>
            <a:extLst>
              <a:ext uri="{FF2B5EF4-FFF2-40B4-BE49-F238E27FC236}">
                <a16:creationId xmlns:a16="http://schemas.microsoft.com/office/drawing/2014/main" id="{82DA859E-1507-1F4C-885A-FA9BBB32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9" descr="C:\Users\axel\Desktop\Drmaster\pic\WebIcons1_by_KenSaunders\PNG_128x128\Home.png">
            <a:hlinkClick r:id="rId4" action="ppaction://hlinksldjump" tooltip="回大綱"/>
            <a:extLst>
              <a:ext uri="{FF2B5EF4-FFF2-40B4-BE49-F238E27FC236}">
                <a16:creationId xmlns:a16="http://schemas.microsoft.com/office/drawing/2014/main" id="{18906C8A-BDEE-D74F-85A3-DF880C21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0" descr="C:\Users\axel\Desktop\Drmaster\pic\WebIcons1_by_KenSaunders\PNG_128x128\Info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AD2F068-7A62-994C-B039-9EA6AEE35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內容版面配置區 7">
            <a:extLst>
              <a:ext uri="{FF2B5EF4-FFF2-40B4-BE49-F238E27FC236}">
                <a16:creationId xmlns:a16="http://schemas.microsoft.com/office/drawing/2014/main" id="{23DD443D-F83B-184B-A16A-CC6317183D4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5750" y="1143000"/>
            <a:ext cx="8643938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範例</a:t>
            </a:r>
            <a:endParaRPr lang="en-US" altLang="zh-TW"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 lvl="1"/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在物件圖中，物件的名稱可以省略而只使用分號和類別名稱。這種表法代表著一個沒有名字的 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(anonymous)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物件，所以如圖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10.1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的長方形物件圖又可以繪製如圖</a:t>
            </a:r>
            <a:r>
              <a:rPr lang="en-US" altLang="zh-TW">
                <a:latin typeface="標楷體" panose="02010601000101010101" pitchFamily="2" charset="-120"/>
                <a:ea typeface="標楷體" panose="02010601000101010101" pitchFamily="2" charset="-120"/>
              </a:rPr>
              <a:t>10.2 </a:t>
            </a:r>
            <a:r>
              <a:rPr lang="zh-TW" altLang="en-US">
                <a:latin typeface="標楷體" panose="02010601000101010101" pitchFamily="2" charset="-120"/>
                <a:ea typeface="標楷體" panose="02010601000101010101" pitchFamily="2" charset="-120"/>
              </a:rPr>
              <a:t>所示。 </a:t>
            </a:r>
          </a:p>
          <a:p>
            <a:pPr>
              <a:buFont typeface="Wingdings" pitchFamily="2" charset="2"/>
              <a:buNone/>
            </a:pPr>
            <a:endParaRPr lang="zh-TW" altLang="en-US"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  <p:pic>
        <p:nvPicPr>
          <p:cNvPr id="15368" name="Picture 4" descr="10">
            <a:extLst>
              <a:ext uri="{FF2B5EF4-FFF2-40B4-BE49-F238E27FC236}">
                <a16:creationId xmlns:a16="http://schemas.microsoft.com/office/drawing/2014/main" id="{CF2FEA65-F684-4F4D-A6F4-C4587C900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14750"/>
            <a:ext cx="2511425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A814F7827A51D4497B5CB25DE045C3C" ma:contentTypeVersion="4" ma:contentTypeDescription="建立新的文件。" ma:contentTypeScope="" ma:versionID="f32da3a1bf9097c51907fee285af019c">
  <xsd:schema xmlns:xsd="http://www.w3.org/2001/XMLSchema" xmlns:xs="http://www.w3.org/2001/XMLSchema" xmlns:p="http://schemas.microsoft.com/office/2006/metadata/properties" xmlns:ns2="8287d260-2dc1-441d-a5fa-0a269211f701" targetNamespace="http://schemas.microsoft.com/office/2006/metadata/properties" ma:root="true" ma:fieldsID="6a7ffc5fd173924ae470790aaf403197" ns2:_="">
    <xsd:import namespace="8287d260-2dc1-441d-a5fa-0a269211f7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7d260-2dc1-441d-a5fa-0a269211f7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00A24-9FCB-4C54-8474-753F815DDF33}"/>
</file>

<file path=customXml/itemProps2.xml><?xml version="1.0" encoding="utf-8"?>
<ds:datastoreItem xmlns:ds="http://schemas.openxmlformats.org/officeDocument/2006/customXml" ds:itemID="{5BE1CD09-EB1E-4124-B72C-B9C0301D010F}"/>
</file>

<file path=customXml/itemProps3.xml><?xml version="1.0" encoding="utf-8"?>
<ds:datastoreItem xmlns:ds="http://schemas.openxmlformats.org/officeDocument/2006/customXml" ds:itemID="{5B1E4197-9E18-4C99-97A6-99A8651B11CA}"/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1297</Words>
  <Application>Microsoft Macintosh PowerPoint</Application>
  <PresentationFormat>如螢幕大小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Arial</vt:lpstr>
      <vt:lpstr>新細明體</vt:lpstr>
      <vt:lpstr>標楷體</vt:lpstr>
      <vt:lpstr>Calibri</vt:lpstr>
      <vt:lpstr>微軟正黑體</vt:lpstr>
      <vt:lpstr>Times New Roman</vt:lpstr>
      <vt:lpstr>Tahoma</vt:lpstr>
      <vt:lpstr>Wingdings</vt:lpstr>
      <vt:lpstr>Office 佈景主題</vt:lpstr>
      <vt:lpstr>PowerPoint 簡報</vt:lpstr>
      <vt:lpstr>PowerPoint 簡報</vt:lpstr>
      <vt:lpstr>章首示意圖</vt:lpstr>
      <vt:lpstr>10-1 目的</vt:lpstr>
      <vt:lpstr>10-1 目的</vt:lpstr>
      <vt:lpstr>10-1 目的</vt:lpstr>
      <vt:lpstr>10-2 符號</vt:lpstr>
      <vt:lpstr>10-2 符號</vt:lpstr>
      <vt:lpstr>10-2 符號</vt:lpstr>
      <vt:lpstr>10-3 測試類別圖</vt:lpstr>
      <vt:lpstr>10-3 測試類別圖</vt:lpstr>
      <vt:lpstr>10-3 測試類別圖</vt:lpstr>
      <vt:lpstr>10-3 測試類別圖</vt:lpstr>
      <vt:lpstr>10-3 測試類別圖</vt:lpstr>
      <vt:lpstr>10-3 測試類別圖</vt:lpstr>
      <vt:lpstr>10-3 測試類別圖</vt:lpstr>
      <vt:lpstr>10-4 物件圖與類別圖</vt:lpstr>
      <vt:lpstr>10-4 物件圖與類別圖</vt:lpstr>
      <vt:lpstr>10-4 物件圖與類別圖</vt:lpstr>
      <vt:lpstr>本章結束</vt:lpstr>
    </vt:vector>
  </TitlesOfParts>
  <Company>Drmaster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AXEL</dc:creator>
  <cp:lastModifiedBy>黃崇源</cp:lastModifiedBy>
  <cp:revision>146</cp:revision>
  <dcterms:created xsi:type="dcterms:W3CDTF">2009-02-01T09:37:13Z</dcterms:created>
  <dcterms:modified xsi:type="dcterms:W3CDTF">2021-06-04T01:59:08Z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0x010100FA814F7827A51D4497B5CB25DE045C3C</vt:lpwstr>
  </property>
</Properties>
</file>