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FD29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FD29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FD29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226822"/>
            <a:ext cx="7614919" cy="123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DFD29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640" y="1658238"/>
            <a:ext cx="7522718" cy="4378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" Type="http://schemas.openxmlformats.org/officeDocument/2006/relationships/image" Target="../media/image121.png"/><Relationship Id="rId21" Type="http://schemas.openxmlformats.org/officeDocument/2006/relationships/image" Target="../media/image139.png"/><Relationship Id="rId34" Type="http://schemas.openxmlformats.org/officeDocument/2006/relationships/image" Target="../media/image152.png"/><Relationship Id="rId7" Type="http://schemas.openxmlformats.org/officeDocument/2006/relationships/image" Target="../media/image125.jp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8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jpg"/><Relationship Id="rId7" Type="http://schemas.openxmlformats.org/officeDocument/2006/relationships/image" Target="../media/image158.png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10" Type="http://schemas.openxmlformats.org/officeDocument/2006/relationships/image" Target="../media/image171.png"/><Relationship Id="rId4" Type="http://schemas.openxmlformats.org/officeDocument/2006/relationships/image" Target="../media/image167.png"/><Relationship Id="rId9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3.png"/><Relationship Id="rId7" Type="http://schemas.openxmlformats.org/officeDocument/2006/relationships/image" Target="../media/image176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178.png"/><Relationship Id="rId4" Type="http://schemas.openxmlformats.org/officeDocument/2006/relationships/image" Target="../media/image125.jpg"/><Relationship Id="rId9" Type="http://schemas.openxmlformats.org/officeDocument/2006/relationships/image" Target="../media/image1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5.png"/><Relationship Id="rId4" Type="http://schemas.openxmlformats.org/officeDocument/2006/relationships/image" Target="../media/image18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7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2" Type="http://schemas.openxmlformats.org/officeDocument/2006/relationships/image" Target="../media/image20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jpg"/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jp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Relationship Id="rId9" Type="http://schemas.openxmlformats.org/officeDocument/2006/relationships/image" Target="../media/image22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28.jp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3.png"/><Relationship Id="rId5" Type="http://schemas.openxmlformats.org/officeDocument/2006/relationships/image" Target="../media/image232.png"/><Relationship Id="rId4" Type="http://schemas.openxmlformats.org/officeDocument/2006/relationships/image" Target="../media/image2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192.png"/><Relationship Id="rId18" Type="http://schemas.openxmlformats.org/officeDocument/2006/relationships/image" Target="../media/image247.png"/><Relationship Id="rId3" Type="http://schemas.openxmlformats.org/officeDocument/2006/relationships/image" Target="../media/image235.png"/><Relationship Id="rId21" Type="http://schemas.openxmlformats.org/officeDocument/2006/relationships/image" Target="../media/image250.png"/><Relationship Id="rId7" Type="http://schemas.openxmlformats.org/officeDocument/2006/relationships/image" Target="../media/image232.png"/><Relationship Id="rId12" Type="http://schemas.openxmlformats.org/officeDocument/2006/relationships/image" Target="../media/image242.png"/><Relationship Id="rId17" Type="http://schemas.openxmlformats.org/officeDocument/2006/relationships/image" Target="../media/image246.png"/><Relationship Id="rId2" Type="http://schemas.openxmlformats.org/officeDocument/2006/relationships/image" Target="../media/image234.png"/><Relationship Id="rId16" Type="http://schemas.openxmlformats.org/officeDocument/2006/relationships/image" Target="../media/image245.png"/><Relationship Id="rId20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1" Type="http://schemas.openxmlformats.org/officeDocument/2006/relationships/image" Target="../media/image241.png"/><Relationship Id="rId24" Type="http://schemas.openxmlformats.org/officeDocument/2006/relationships/image" Target="../media/image253.png"/><Relationship Id="rId5" Type="http://schemas.openxmlformats.org/officeDocument/2006/relationships/image" Target="../media/image237.png"/><Relationship Id="rId15" Type="http://schemas.openxmlformats.org/officeDocument/2006/relationships/image" Target="../media/image244.jpg"/><Relationship Id="rId23" Type="http://schemas.openxmlformats.org/officeDocument/2006/relationships/image" Target="../media/image252.png"/><Relationship Id="rId10" Type="http://schemas.openxmlformats.org/officeDocument/2006/relationships/image" Target="../media/image240.png"/><Relationship Id="rId19" Type="http://schemas.openxmlformats.org/officeDocument/2006/relationships/image" Target="../media/image248.png"/><Relationship Id="rId4" Type="http://schemas.openxmlformats.org/officeDocument/2006/relationships/image" Target="../media/image236.png"/><Relationship Id="rId9" Type="http://schemas.openxmlformats.org/officeDocument/2006/relationships/image" Target="../media/image239.png"/><Relationship Id="rId14" Type="http://schemas.openxmlformats.org/officeDocument/2006/relationships/image" Target="../media/image243.png"/><Relationship Id="rId22" Type="http://schemas.openxmlformats.org/officeDocument/2006/relationships/image" Target="../media/image2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Relationship Id="rId5" Type="http://schemas.openxmlformats.org/officeDocument/2006/relationships/image" Target="../media/image257.png"/><Relationship Id="rId4" Type="http://schemas.openxmlformats.org/officeDocument/2006/relationships/image" Target="../media/image2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image" Target="../media/image262.png"/><Relationship Id="rId7" Type="http://schemas.openxmlformats.org/officeDocument/2006/relationships/image" Target="../media/image266.png"/><Relationship Id="rId2" Type="http://schemas.openxmlformats.org/officeDocument/2006/relationships/image" Target="../media/image2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5.png"/><Relationship Id="rId5" Type="http://schemas.openxmlformats.org/officeDocument/2006/relationships/image" Target="../media/image264.png"/><Relationship Id="rId4" Type="http://schemas.openxmlformats.org/officeDocument/2006/relationships/image" Target="../media/image2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7" Type="http://schemas.openxmlformats.org/officeDocument/2006/relationships/image" Target="../media/image271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192.png"/><Relationship Id="rId4" Type="http://schemas.openxmlformats.org/officeDocument/2006/relationships/image" Target="../media/image26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13" Type="http://schemas.openxmlformats.org/officeDocument/2006/relationships/image" Target="../media/image283.png"/><Relationship Id="rId3" Type="http://schemas.openxmlformats.org/officeDocument/2006/relationships/image" Target="../media/image273.png"/><Relationship Id="rId7" Type="http://schemas.openxmlformats.org/officeDocument/2006/relationships/image" Target="../media/image277.png"/><Relationship Id="rId12" Type="http://schemas.openxmlformats.org/officeDocument/2006/relationships/image" Target="../media/image282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6.jpg"/><Relationship Id="rId11" Type="http://schemas.openxmlformats.org/officeDocument/2006/relationships/image" Target="../media/image281.png"/><Relationship Id="rId5" Type="http://schemas.openxmlformats.org/officeDocument/2006/relationships/image" Target="../media/image275.png"/><Relationship Id="rId10" Type="http://schemas.openxmlformats.org/officeDocument/2006/relationships/image" Target="../media/image280.png"/><Relationship Id="rId4" Type="http://schemas.openxmlformats.org/officeDocument/2006/relationships/image" Target="../media/image274.png"/><Relationship Id="rId9" Type="http://schemas.openxmlformats.org/officeDocument/2006/relationships/image" Target="../media/image279.png"/><Relationship Id="rId14" Type="http://schemas.openxmlformats.org/officeDocument/2006/relationships/image" Target="../media/image28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8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3" Type="http://schemas.openxmlformats.org/officeDocument/2006/relationships/image" Target="../media/image173.png"/><Relationship Id="rId7" Type="http://schemas.openxmlformats.org/officeDocument/2006/relationships/image" Target="../media/image292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290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jpg"/><Relationship Id="rId2" Type="http://schemas.openxmlformats.org/officeDocument/2006/relationships/image" Target="../media/image29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7.jp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png"/><Relationship Id="rId13" Type="http://schemas.openxmlformats.org/officeDocument/2006/relationships/image" Target="../media/image308.png"/><Relationship Id="rId3" Type="http://schemas.openxmlformats.org/officeDocument/2006/relationships/image" Target="../media/image299.png"/><Relationship Id="rId7" Type="http://schemas.openxmlformats.org/officeDocument/2006/relationships/image" Target="../media/image302.png"/><Relationship Id="rId12" Type="http://schemas.openxmlformats.org/officeDocument/2006/relationships/image" Target="../media/image307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1.png"/><Relationship Id="rId11" Type="http://schemas.openxmlformats.org/officeDocument/2006/relationships/image" Target="../media/image306.png"/><Relationship Id="rId5" Type="http://schemas.openxmlformats.org/officeDocument/2006/relationships/image" Target="../media/image261.png"/><Relationship Id="rId10" Type="http://schemas.openxmlformats.org/officeDocument/2006/relationships/image" Target="../media/image305.png"/><Relationship Id="rId4" Type="http://schemas.openxmlformats.org/officeDocument/2006/relationships/image" Target="../media/image300.png"/><Relationship Id="rId9" Type="http://schemas.openxmlformats.org/officeDocument/2006/relationships/image" Target="../media/image304.png"/><Relationship Id="rId14" Type="http://schemas.openxmlformats.org/officeDocument/2006/relationships/image" Target="../media/image30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6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1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4.png"/><Relationship Id="rId5" Type="http://schemas.openxmlformats.org/officeDocument/2006/relationships/image" Target="../media/image313.png"/><Relationship Id="rId4" Type="http://schemas.openxmlformats.org/officeDocument/2006/relationships/image" Target="../media/image31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png"/><Relationship Id="rId3" Type="http://schemas.openxmlformats.org/officeDocument/2006/relationships/image" Target="../media/image319.png"/><Relationship Id="rId7" Type="http://schemas.openxmlformats.org/officeDocument/2006/relationships/image" Target="../media/image323.png"/><Relationship Id="rId2" Type="http://schemas.openxmlformats.org/officeDocument/2006/relationships/image" Target="../media/image2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2.png"/><Relationship Id="rId5" Type="http://schemas.openxmlformats.org/officeDocument/2006/relationships/image" Target="../media/image321.png"/><Relationship Id="rId4" Type="http://schemas.openxmlformats.org/officeDocument/2006/relationships/image" Target="../media/image320.png"/><Relationship Id="rId9" Type="http://schemas.openxmlformats.org/officeDocument/2006/relationships/image" Target="../media/image3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png"/><Relationship Id="rId2" Type="http://schemas.openxmlformats.org/officeDocument/2006/relationships/image" Target="../media/image3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png"/><Relationship Id="rId13" Type="http://schemas.openxmlformats.org/officeDocument/2006/relationships/image" Target="../media/image340.png"/><Relationship Id="rId3" Type="http://schemas.openxmlformats.org/officeDocument/2006/relationships/image" Target="../media/image330.png"/><Relationship Id="rId7" Type="http://schemas.openxmlformats.org/officeDocument/2006/relationships/image" Target="../media/image334.png"/><Relationship Id="rId12" Type="http://schemas.openxmlformats.org/officeDocument/2006/relationships/image" Target="../media/image339.png"/><Relationship Id="rId2" Type="http://schemas.openxmlformats.org/officeDocument/2006/relationships/image" Target="../media/image20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3.png"/><Relationship Id="rId11" Type="http://schemas.openxmlformats.org/officeDocument/2006/relationships/image" Target="../media/image338.png"/><Relationship Id="rId5" Type="http://schemas.openxmlformats.org/officeDocument/2006/relationships/image" Target="../media/image332.png"/><Relationship Id="rId10" Type="http://schemas.openxmlformats.org/officeDocument/2006/relationships/image" Target="../media/image337.png"/><Relationship Id="rId4" Type="http://schemas.openxmlformats.org/officeDocument/2006/relationships/image" Target="../media/image331.png"/><Relationship Id="rId9" Type="http://schemas.openxmlformats.org/officeDocument/2006/relationships/image" Target="../media/image33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91997"/>
            <a:ext cx="39103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Biostatistics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621663"/>
            <a:ext cx="1852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Week</a:t>
            </a:r>
            <a:r>
              <a:rPr sz="3200" spc="-8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spc="-15" dirty="0">
                <a:solidFill>
                  <a:srgbClr val="FFFFCC"/>
                </a:solidFill>
                <a:latin typeface="Arial MT"/>
                <a:cs typeface="Arial MT"/>
              </a:rPr>
              <a:t>#14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675" y="1470787"/>
            <a:ext cx="18313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5/</a:t>
            </a:r>
            <a:r>
              <a:rPr sz="3200" spc="-15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4/</a:t>
            </a:r>
            <a:r>
              <a:rPr sz="3200" spc="-15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r>
              <a:rPr sz="3200" spc="-10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36055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Study</a:t>
            </a:r>
            <a:r>
              <a:rPr sz="4000" spc="-70" dirty="0"/>
              <a:t> </a:t>
            </a:r>
            <a:r>
              <a:rPr sz="4000" spc="-5" dirty="0"/>
              <a:t>design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157471" y="3589020"/>
            <a:ext cx="3539490" cy="2106930"/>
            <a:chOff x="4157471" y="3589020"/>
            <a:chExt cx="3539490" cy="2106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4291" y="3589020"/>
              <a:ext cx="2224277" cy="10096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8611" y="4261158"/>
              <a:ext cx="1675638" cy="631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8575" y="4137660"/>
              <a:ext cx="3088385" cy="10096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2895" y="4809798"/>
              <a:ext cx="2539746" cy="631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7471" y="4686300"/>
              <a:ext cx="2173986" cy="10096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1791" y="5358438"/>
              <a:ext cx="1625346" cy="631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14475" y="1725294"/>
            <a:ext cx="7911465" cy="4599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2227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Same</a:t>
            </a:r>
            <a:r>
              <a:rPr sz="2800" u="sng" spc="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 </a:t>
            </a:r>
            <a:r>
              <a:rPr sz="2800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individuals</a:t>
            </a:r>
            <a:r>
              <a:rPr sz="28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taking the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experiment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(a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longitudinal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study).</a:t>
            </a:r>
            <a:endParaRPr sz="28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5" dirty="0">
                <a:solidFill>
                  <a:srgbClr val="FFFFCC"/>
                </a:solidFill>
                <a:latin typeface="Arial"/>
                <a:cs typeface="Arial"/>
              </a:rPr>
              <a:t>Control</a:t>
            </a:r>
            <a:r>
              <a:rPr sz="2800" b="1" i="1" spc="2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FFCC"/>
                </a:solidFill>
                <a:latin typeface="Arial"/>
                <a:cs typeface="Arial"/>
              </a:rPr>
              <a:t>group</a:t>
            </a:r>
            <a:r>
              <a:rPr sz="2000" b="1" i="1" spc="-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000" spc="-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having</a:t>
            </a:r>
            <a:r>
              <a:rPr sz="20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them</a:t>
            </a:r>
            <a:r>
              <a:rPr sz="2000" spc="-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breathe</a:t>
            </a:r>
            <a:r>
              <a:rPr sz="2000" spc="-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0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normal</a:t>
            </a:r>
            <a:r>
              <a:rPr sz="2000" spc="-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air.</a:t>
            </a:r>
            <a:endParaRPr sz="20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i="1" spc="-5" dirty="0">
                <a:solidFill>
                  <a:srgbClr val="FFFFCC"/>
                </a:solidFill>
                <a:latin typeface="Arial"/>
                <a:cs typeface="Arial"/>
              </a:rPr>
              <a:t>Experiment</a:t>
            </a:r>
            <a:r>
              <a:rPr sz="2800" b="1" i="1" spc="2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FFCC"/>
                </a:solidFill>
                <a:latin typeface="Arial"/>
                <a:cs typeface="Arial"/>
              </a:rPr>
              <a:t>group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0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having</a:t>
            </a:r>
            <a:r>
              <a:rPr sz="20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them</a:t>
            </a:r>
            <a:r>
              <a:rPr sz="20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breathe</a:t>
            </a:r>
            <a:r>
              <a:rPr sz="2000" spc="-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in CO-rich</a:t>
            </a:r>
            <a:r>
              <a:rPr sz="2000" spc="-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air.</a:t>
            </a:r>
            <a:endParaRPr sz="2000" dirty="0">
              <a:latin typeface="Arial MT"/>
              <a:cs typeface="Arial MT"/>
            </a:endParaRPr>
          </a:p>
          <a:p>
            <a:pPr marL="355600" marR="276860" indent="-342900">
              <a:lnSpc>
                <a:spcPct val="100000"/>
              </a:lnSpc>
              <a:spcBef>
                <a:spcPts val="84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Which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group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would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have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2800" spc="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600" b="1" i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quicker</a:t>
            </a:r>
            <a:r>
              <a:rPr sz="3600" b="1" i="1" u="heavy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onset </a:t>
            </a:r>
            <a:r>
              <a:rPr sz="3600" b="1" spc="-98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angina.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is,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the</a:t>
            </a:r>
            <a:r>
              <a:rPr sz="2800" spc="1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3600" b="1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time </a:t>
            </a:r>
            <a:r>
              <a:rPr sz="3600" b="1" i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elapse</a:t>
            </a:r>
            <a:r>
              <a:rPr sz="3600" b="1" i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00"/>
                </a:solidFill>
                <a:latin typeface="Arial MT"/>
                <a:cs typeface="Arial MT"/>
              </a:rPr>
              <a:t>to </a:t>
            </a:r>
            <a:r>
              <a:rPr sz="3600" spc="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00"/>
                </a:solidFill>
                <a:latin typeface="Arial MT"/>
                <a:cs typeface="Arial MT"/>
              </a:rPr>
              <a:t>angina</a:t>
            </a:r>
            <a:r>
              <a:rPr sz="3600" spc="-3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00"/>
                </a:solidFill>
                <a:latin typeface="Arial MT"/>
                <a:cs typeface="Arial MT"/>
              </a:rPr>
              <a:t>onset</a:t>
            </a:r>
            <a:r>
              <a:rPr sz="3600" spc="-220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600" b="1" i="1" u="heavy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shorter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372110" marR="273685">
              <a:lnSpc>
                <a:spcPct val="100000"/>
              </a:lnSpc>
              <a:spcBef>
                <a:spcPts val="3105"/>
              </a:spcBef>
            </a:pP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Note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sz="1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‘group’</a:t>
            </a:r>
            <a:r>
              <a:rPr sz="1800" spc="-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here</a:t>
            </a:r>
            <a:r>
              <a:rPr sz="1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means </a:t>
            </a:r>
            <a:r>
              <a:rPr sz="1800" spc="-10" dirty="0">
                <a:solidFill>
                  <a:srgbClr val="FFFFCC"/>
                </a:solidFill>
                <a:latin typeface="Arial MT"/>
                <a:cs typeface="Arial MT"/>
              </a:rPr>
              <a:t>different</a:t>
            </a:r>
            <a:r>
              <a:rPr sz="1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CC"/>
                </a:solidFill>
                <a:latin typeface="Arial MT"/>
                <a:cs typeface="Arial MT"/>
              </a:rPr>
              <a:t>breathing</a:t>
            </a:r>
            <a:r>
              <a:rPr sz="1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conditions,</a:t>
            </a:r>
            <a:r>
              <a:rPr sz="1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not</a:t>
            </a:r>
            <a:r>
              <a:rPr sz="1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CC"/>
                </a:solidFill>
                <a:latin typeface="Arial MT"/>
                <a:cs typeface="Arial MT"/>
              </a:rPr>
              <a:t>different </a:t>
            </a:r>
            <a:r>
              <a:rPr sz="1800" spc="-484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people.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7822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Con</a:t>
            </a:r>
            <a:r>
              <a:rPr sz="4000" spc="-5" dirty="0"/>
              <a:t>t</a:t>
            </a:r>
            <a:r>
              <a:rPr sz="4000" spc="-5" dirty="0">
                <a:latin typeface="Arial MT"/>
                <a:cs typeface="Arial MT"/>
              </a:rPr>
              <a:t>’</a:t>
            </a:r>
            <a:r>
              <a:rPr sz="4000" spc="-5" dirty="0"/>
              <a:t>d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6275" y="2100072"/>
            <a:ext cx="7037070" cy="1915160"/>
            <a:chOff x="1446275" y="2100072"/>
            <a:chExt cx="7037070" cy="1915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6496" y="2772210"/>
              <a:ext cx="4879085" cy="631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2175" y="2100072"/>
              <a:ext cx="5551170" cy="10096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6275" y="2648712"/>
              <a:ext cx="4229862" cy="10096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0595" y="3320850"/>
              <a:ext cx="3681222" cy="631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9959" y="3227832"/>
              <a:ext cx="1277874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3319" y="3750500"/>
              <a:ext cx="851153" cy="5111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74394" y="1797176"/>
            <a:ext cx="6837680" cy="340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56845" indent="-342900">
              <a:lnSpc>
                <a:spcPct val="1028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63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patients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are randomly</a:t>
            </a:r>
            <a:r>
              <a:rPr sz="28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selected to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measure </a:t>
            </a:r>
            <a:r>
              <a:rPr sz="3600" b="1" i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the percent </a:t>
            </a:r>
            <a:r>
              <a:rPr sz="3600" b="1" i="1" u="heavy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decreases </a:t>
            </a:r>
            <a:r>
              <a:rPr sz="3600" b="1" i="1" spc="-99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600" b="1" i="1" u="heavy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in </a:t>
            </a:r>
            <a:r>
              <a:rPr sz="3600" b="1" i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time to </a:t>
            </a:r>
            <a:r>
              <a:rPr sz="3600" b="1" i="1" u="heavy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angina</a:t>
            </a:r>
            <a:r>
              <a:rPr sz="3600" b="1" i="1" spc="-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(our random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variable)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for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each</a:t>
            </a:r>
            <a:r>
              <a:rPr sz="2800" b="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 the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following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occasions.</a:t>
            </a:r>
            <a:r>
              <a:rPr sz="2800" spc="1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(See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next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slide)</a:t>
            </a:r>
            <a:endParaRPr sz="28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More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decrease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time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to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angina means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quicker onset,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which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is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more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threatening.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0432" y="2810255"/>
            <a:ext cx="6130290" cy="1214120"/>
            <a:chOff x="1170432" y="2810255"/>
            <a:chExt cx="6130290" cy="1214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0432" y="2842259"/>
              <a:ext cx="634745" cy="7338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1704" y="2810255"/>
              <a:ext cx="3374898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5064" y="3332924"/>
              <a:ext cx="2948178" cy="511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2084" y="3236975"/>
              <a:ext cx="2818638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5444" y="3759644"/>
              <a:ext cx="2391918" cy="5111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81176" y="433624"/>
            <a:ext cx="8161020" cy="55670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Occasion</a:t>
            </a:r>
            <a:r>
              <a:rPr sz="3200" spc="-7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Arial MT"/>
                <a:cs typeface="Arial MT"/>
              </a:rPr>
              <a:t>#1</a:t>
            </a:r>
            <a:r>
              <a:rPr sz="32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(control</a:t>
            </a:r>
            <a:r>
              <a:rPr sz="3200" spc="-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CC"/>
                </a:solidFill>
                <a:latin typeface="Arial MT"/>
                <a:cs typeface="Arial MT"/>
              </a:rPr>
              <a:t>group):</a:t>
            </a:r>
            <a:endParaRPr sz="3200" dirty="0">
              <a:latin typeface="Arial MT"/>
              <a:cs typeface="Arial MT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8232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On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 given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day,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each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individual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exercises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on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treadmill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(</a:t>
            </a:r>
            <a:r>
              <a:rPr sz="2800" spc="5" dirty="0">
                <a:solidFill>
                  <a:srgbClr val="FFFFCC"/>
                </a:solidFill>
                <a:latin typeface="PMingLiU-ExtB"/>
                <a:cs typeface="PMingLiU-ExtB"/>
              </a:rPr>
              <a:t>跑步機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until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patient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experiences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angina,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which the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onset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time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angina</a:t>
            </a:r>
            <a:r>
              <a:rPr sz="2800" spc="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i="1" spc="5" dirty="0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sz="2775" i="1" spc="7" baseline="-21021" dirty="0">
                <a:solidFill>
                  <a:srgbClr val="FFFFCC"/>
                </a:solidFill>
                <a:latin typeface="Arial"/>
                <a:cs typeface="Arial"/>
              </a:rPr>
              <a:t>1 </a:t>
            </a:r>
            <a:r>
              <a:rPr sz="2775" i="1" spc="15" baseline="-2102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was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recorded.</a:t>
            </a:r>
            <a:endParaRPr sz="2800" dirty="0">
              <a:latin typeface="Arial MT"/>
              <a:cs typeface="Arial MT"/>
            </a:endParaRPr>
          </a:p>
          <a:p>
            <a:pPr marL="781685" marR="22987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b="1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The</a:t>
            </a:r>
            <a:r>
              <a:rPr sz="2800" b="1" u="sng" spc="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same</a:t>
            </a:r>
            <a:r>
              <a:rPr sz="2800" b="1" u="sng" spc="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patient</a:t>
            </a:r>
            <a:r>
              <a:rPr sz="2800" b="1" spc="3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(after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experiencing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angina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at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i="1" dirty="0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sz="2775" i="1" baseline="-21021" dirty="0">
                <a:solidFill>
                  <a:srgbClr val="FFFFCC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is exposed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plain room</a:t>
            </a:r>
            <a:r>
              <a:rPr sz="2800" b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air</a:t>
            </a:r>
            <a:r>
              <a:rPr sz="2800" b="1" spc="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for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approximately</a:t>
            </a:r>
            <a:r>
              <a:rPr sz="2800" spc="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hour,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followed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by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performing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 second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exercise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test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until the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onset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time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for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another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angina</a:t>
            </a:r>
            <a:r>
              <a:rPr sz="2800" spc="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i="1" spc="5" dirty="0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sz="2775" i="1" spc="7" baseline="-21021" dirty="0">
                <a:solidFill>
                  <a:srgbClr val="FFFFCC"/>
                </a:solidFill>
                <a:latin typeface="Arial"/>
                <a:cs typeface="Arial"/>
              </a:rPr>
              <a:t>2</a:t>
            </a:r>
            <a:r>
              <a:rPr sz="2775" i="1" spc="375" baseline="-2102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was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recorded.</a:t>
            </a:r>
            <a:endParaRPr sz="2800" dirty="0">
              <a:latin typeface="Arial MT"/>
              <a:cs typeface="Arial MT"/>
            </a:endParaRPr>
          </a:p>
          <a:p>
            <a:pPr marL="781685" marR="138430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i="1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Arial"/>
                <a:cs typeface="Arial"/>
              </a:rPr>
              <a:t>Usually</a:t>
            </a:r>
            <a:r>
              <a:rPr sz="2800" i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775" i="1" spc="7" baseline="-2102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r>
              <a:rPr sz="2775" i="1" spc="15" baseline="-2102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00"/>
                </a:solidFill>
                <a:latin typeface="Arial"/>
                <a:cs typeface="Arial"/>
              </a:rPr>
              <a:t>will </a:t>
            </a:r>
            <a:r>
              <a:rPr sz="2800" i="1" dirty="0">
                <a:solidFill>
                  <a:srgbClr val="FFFF00"/>
                </a:solidFill>
                <a:latin typeface="Arial"/>
                <a:cs typeface="Arial"/>
              </a:rPr>
              <a:t>be smaller than </a:t>
            </a:r>
            <a:r>
              <a:rPr sz="2800" i="1" spc="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775" i="1" spc="15" baseline="-2102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800" i="1" spc="10" dirty="0">
                <a:solidFill>
                  <a:srgbClr val="FFFF00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FFFF00"/>
                </a:solidFill>
                <a:latin typeface="Arial"/>
                <a:cs typeface="Arial"/>
              </a:rPr>
              <a:t>so </a:t>
            </a:r>
            <a:r>
              <a:rPr sz="2800" i="1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775" i="1" spc="7" baseline="-2102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800" i="1" spc="5" dirty="0">
                <a:solidFill>
                  <a:srgbClr val="FFFF00"/>
                </a:solidFill>
                <a:latin typeface="Arial"/>
                <a:cs typeface="Arial"/>
              </a:rPr>
              <a:t>-t</a:t>
            </a:r>
            <a:r>
              <a:rPr sz="2775" i="1" spc="7" baseline="-21021" dirty="0">
                <a:solidFill>
                  <a:srgbClr val="FFFF00"/>
                </a:solidFill>
                <a:latin typeface="Arial"/>
                <a:cs typeface="Arial"/>
              </a:rPr>
              <a:t>2 </a:t>
            </a:r>
            <a:r>
              <a:rPr sz="2800" i="1" spc="-10" dirty="0">
                <a:solidFill>
                  <a:srgbClr val="FFFF00"/>
                </a:solidFill>
                <a:latin typeface="Arial"/>
                <a:cs typeface="Arial"/>
              </a:rPr>
              <a:t>would </a:t>
            </a:r>
            <a:r>
              <a:rPr sz="2800" i="1" spc="-7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00"/>
                </a:solidFill>
                <a:latin typeface="Arial"/>
                <a:cs typeface="Arial"/>
              </a:rPr>
              <a:t>be</a:t>
            </a:r>
            <a:r>
              <a:rPr sz="2800" i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800" i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00"/>
                </a:solidFill>
                <a:latin typeface="Arial"/>
                <a:cs typeface="Arial"/>
              </a:rPr>
              <a:t>positive number.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3332" y="3643884"/>
            <a:ext cx="7539990" cy="1214120"/>
            <a:chOff x="1513332" y="3643884"/>
            <a:chExt cx="7539990" cy="1214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7072" y="4166552"/>
              <a:ext cx="3972305" cy="511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3711" y="3643884"/>
              <a:ext cx="4499610" cy="7871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3332" y="4070604"/>
              <a:ext cx="4301490" cy="7871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692" y="4593272"/>
              <a:ext cx="3874770" cy="5111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53109" y="841367"/>
            <a:ext cx="7793355" cy="50552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894"/>
              </a:spcBef>
              <a:buChar char="•"/>
              <a:tabLst>
                <a:tab pos="380365" algn="l"/>
                <a:tab pos="381635" algn="l"/>
              </a:tabLst>
            </a:pP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Occasion</a:t>
            </a:r>
            <a:r>
              <a:rPr sz="3200" spc="-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#2</a:t>
            </a:r>
            <a:r>
              <a:rPr sz="32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Arial MT"/>
                <a:cs typeface="Arial MT"/>
              </a:rPr>
              <a:t>(experiment</a:t>
            </a:r>
            <a:r>
              <a:rPr sz="3200" spc="-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Arial MT"/>
                <a:cs typeface="Arial MT"/>
              </a:rPr>
              <a:t>group):</a:t>
            </a:r>
            <a:endParaRPr sz="3200" dirty="0">
              <a:latin typeface="Arial MT"/>
              <a:cs typeface="Arial MT"/>
            </a:endParaRPr>
          </a:p>
          <a:p>
            <a:pPr marL="781685" marR="51244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8232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On </a:t>
            </a:r>
            <a:r>
              <a:rPr sz="2800" i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another</a:t>
            </a:r>
            <a:r>
              <a:rPr sz="2800" i="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day, each individual again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exercises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on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treadmill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(</a:t>
            </a:r>
            <a:r>
              <a:rPr sz="2800" spc="5" dirty="0">
                <a:solidFill>
                  <a:srgbClr val="FFFFCC"/>
                </a:solidFill>
                <a:latin typeface="PMingLiU-ExtB"/>
                <a:cs typeface="PMingLiU-ExtB"/>
              </a:rPr>
              <a:t>跑步機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) until the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patient experiences angina, for which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onset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time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angina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i="1" spc="5" dirty="0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sz="2775" i="1" spc="7" baseline="-21021" dirty="0">
                <a:solidFill>
                  <a:srgbClr val="FFFFCC"/>
                </a:solidFill>
                <a:latin typeface="Arial"/>
                <a:cs typeface="Arial"/>
              </a:rPr>
              <a:t>1</a:t>
            </a:r>
            <a:r>
              <a:rPr sz="2775" i="1" spc="375" baseline="-2102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was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recorded.</a:t>
            </a:r>
            <a:endParaRPr sz="2800" dirty="0">
              <a:latin typeface="Arial MT"/>
              <a:cs typeface="Arial MT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8232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same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patient (after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experiencing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angina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at </a:t>
            </a:r>
            <a:r>
              <a:rPr sz="2800" i="1" dirty="0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sz="2775" i="1" baseline="-21021" dirty="0">
                <a:solidFill>
                  <a:srgbClr val="FFFFCC"/>
                </a:solidFill>
                <a:latin typeface="Arial"/>
                <a:cs typeface="Arial"/>
              </a:rPr>
              <a:t>1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is exposed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room</a:t>
            </a:r>
            <a:r>
              <a:rPr sz="2800" b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air abundant</a:t>
            </a:r>
            <a:r>
              <a:rPr sz="2800" b="1" u="sng" spc="4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with </a:t>
            </a:r>
            <a:r>
              <a:rPr sz="2800" b="1" spc="-76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carbon</a:t>
            </a:r>
            <a:r>
              <a:rPr sz="2800" b="1" u="sng" spc="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monoxide</a:t>
            </a:r>
            <a:r>
              <a:rPr sz="2800" b="1" u="sng" spc="2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(CO)</a:t>
            </a:r>
            <a:r>
              <a:rPr sz="2800" b="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approximately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1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hour,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followed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by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performing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second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exercise test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until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the onset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time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for another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angina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i="1" spc="5" dirty="0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sz="2775" i="1" spc="7" baseline="-21021" dirty="0">
                <a:solidFill>
                  <a:srgbClr val="FFFFCC"/>
                </a:solidFill>
                <a:latin typeface="Arial"/>
                <a:cs typeface="Arial"/>
              </a:rPr>
              <a:t>2</a:t>
            </a:r>
            <a:r>
              <a:rPr sz="2775" i="1" spc="367" baseline="-2102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was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recorded.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760" y="893063"/>
            <a:ext cx="2011045" cy="787400"/>
            <a:chOff x="1508760" y="893063"/>
            <a:chExt cx="2011045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8760" y="893063"/>
              <a:ext cx="2010917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120" y="1415732"/>
              <a:ext cx="1584197" cy="5111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48994" y="602106"/>
            <a:ext cx="6810375" cy="207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ts val="3190"/>
              </a:lnSpc>
              <a:spcBef>
                <a:spcPts val="9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are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interested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 the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“percent</a:t>
            </a:r>
            <a:endParaRPr sz="2800" dirty="0">
              <a:latin typeface="Arial MT"/>
              <a:cs typeface="Arial MT"/>
            </a:endParaRPr>
          </a:p>
          <a:p>
            <a:pPr marL="381000">
              <a:lnSpc>
                <a:spcPts val="3190"/>
              </a:lnSpc>
            </a:pP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decrease</a:t>
            </a:r>
            <a:r>
              <a:rPr sz="2800" b="1" spc="1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time”</a:t>
            </a:r>
            <a:endParaRPr sz="2800" dirty="0">
              <a:latin typeface="Arial MT"/>
              <a:cs typeface="Arial MT"/>
            </a:endParaRPr>
          </a:p>
          <a:p>
            <a:pPr marL="381000" indent="-342900">
              <a:lnSpc>
                <a:spcPts val="3190"/>
              </a:lnSpc>
              <a:spcBef>
                <a:spcPts val="34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example,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if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a patient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was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recorded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30" dirty="0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r>
              <a:rPr sz="2775" spc="44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endParaRPr sz="2775" baseline="-21021" dirty="0">
              <a:latin typeface="Arial MT"/>
              <a:cs typeface="Arial MT"/>
            </a:endParaRPr>
          </a:p>
          <a:p>
            <a:pPr marL="381000" marR="562610">
              <a:lnSpc>
                <a:spcPts val="3020"/>
              </a:lnSpc>
              <a:spcBef>
                <a:spcPts val="215"/>
              </a:spcBef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983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r>
              <a:rPr sz="2775" spc="15" baseline="-21021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775" spc="-22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957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seconds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in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control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group,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will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have this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value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8994" y="3632149"/>
            <a:ext cx="683260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1000" marR="30480" indent="-342900">
              <a:lnSpc>
                <a:spcPts val="3030"/>
              </a:lnSpc>
              <a:spcBef>
                <a:spcPts val="475"/>
              </a:spcBef>
              <a:buChar char="•"/>
              <a:tabLst>
                <a:tab pos="380365" algn="l"/>
                <a:tab pos="381000" algn="l"/>
                <a:tab pos="115189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same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individual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experiment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group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has	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r>
              <a:rPr sz="2775" spc="7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775" spc="-15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991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 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r>
              <a:rPr sz="2775" spc="15" baseline="-21021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775" spc="-22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900,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then</a:t>
            </a:r>
            <a:endParaRPr sz="28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59023" y="5687567"/>
            <a:ext cx="5493385" cy="787400"/>
            <a:chOff x="2859023" y="5687567"/>
            <a:chExt cx="5493385" cy="7874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9023" y="5687567"/>
              <a:ext cx="5138166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30083" y="5687567"/>
              <a:ext cx="822198" cy="78714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67050" y="5779414"/>
            <a:ext cx="5052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Larger</a:t>
            </a:r>
            <a:r>
              <a:rPr sz="2800" b="1" i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means</a:t>
            </a:r>
            <a:r>
              <a:rPr sz="2800" b="1" i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more</a:t>
            </a:r>
            <a:r>
              <a:rPr sz="2800" b="1" i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FF00"/>
                </a:solidFill>
                <a:latin typeface="Times New Roman"/>
                <a:cs typeface="Times New Roman"/>
              </a:rPr>
              <a:t>threatening…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91484" y="2756916"/>
            <a:ext cx="5110480" cy="818515"/>
            <a:chOff x="3491484" y="2756916"/>
            <a:chExt cx="5110480" cy="818515"/>
          </a:xfrm>
        </p:grpSpPr>
        <p:sp>
          <p:nvSpPr>
            <p:cNvPr id="12" name="object 12"/>
            <p:cNvSpPr/>
            <p:nvPr/>
          </p:nvSpPr>
          <p:spPr>
            <a:xfrm>
              <a:off x="3491484" y="2756916"/>
              <a:ext cx="5110480" cy="818515"/>
            </a:xfrm>
            <a:custGeom>
              <a:avLst/>
              <a:gdLst/>
              <a:ahLst/>
              <a:cxnLst/>
              <a:rect l="l" t="t" r="r" b="b"/>
              <a:pathLst>
                <a:path w="5110480" h="818514">
                  <a:moveTo>
                    <a:pt x="5109971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5109971" y="818388"/>
                  </a:lnTo>
                  <a:lnTo>
                    <a:pt x="5109971" y="0"/>
                  </a:lnTo>
                  <a:close/>
                </a:path>
              </a:pathLst>
            </a:custGeom>
            <a:solidFill>
              <a:srgbClr val="170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1257" y="3213862"/>
              <a:ext cx="1605280" cy="22860"/>
            </a:xfrm>
            <a:custGeom>
              <a:avLst/>
              <a:gdLst/>
              <a:ahLst/>
              <a:cxnLst/>
              <a:rect l="l" t="t" r="r" b="b"/>
              <a:pathLst>
                <a:path w="1605279" h="22860">
                  <a:moveTo>
                    <a:pt x="1604771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604771" y="22860"/>
                  </a:lnTo>
                  <a:lnTo>
                    <a:pt x="160477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49065" y="2690825"/>
            <a:ext cx="1629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983</a:t>
            </a:r>
            <a:r>
              <a:rPr sz="2800" spc="-35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−</a:t>
            </a:r>
            <a:r>
              <a:rPr sz="2800" spc="-30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Cambria Math"/>
                <a:cs typeface="Cambria Math"/>
              </a:rPr>
              <a:t>957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5414" y="3197479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CC"/>
                </a:solidFill>
                <a:latin typeface="Cambria Math"/>
                <a:cs typeface="Cambria Math"/>
              </a:rPr>
              <a:t>983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1753" y="2959735"/>
            <a:ext cx="2496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=</a:t>
            </a:r>
            <a:r>
              <a:rPr sz="2800" spc="130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0.026</a:t>
            </a:r>
            <a:r>
              <a:rPr sz="2800" spc="130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=</a:t>
            </a:r>
            <a:r>
              <a:rPr sz="2800" spc="135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2.6%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91484" y="4617720"/>
            <a:ext cx="5110480" cy="818515"/>
            <a:chOff x="3491484" y="4617720"/>
            <a:chExt cx="5110480" cy="818515"/>
          </a:xfrm>
        </p:grpSpPr>
        <p:sp>
          <p:nvSpPr>
            <p:cNvPr id="18" name="object 18"/>
            <p:cNvSpPr/>
            <p:nvPr/>
          </p:nvSpPr>
          <p:spPr>
            <a:xfrm>
              <a:off x="3491484" y="4617720"/>
              <a:ext cx="5110480" cy="818515"/>
            </a:xfrm>
            <a:custGeom>
              <a:avLst/>
              <a:gdLst/>
              <a:ahLst/>
              <a:cxnLst/>
              <a:rect l="l" t="t" r="r" b="b"/>
              <a:pathLst>
                <a:path w="5110480" h="818514">
                  <a:moveTo>
                    <a:pt x="5109971" y="0"/>
                  </a:moveTo>
                  <a:lnTo>
                    <a:pt x="0" y="0"/>
                  </a:lnTo>
                  <a:lnTo>
                    <a:pt x="0" y="818387"/>
                  </a:lnTo>
                  <a:lnTo>
                    <a:pt x="5109971" y="818387"/>
                  </a:lnTo>
                  <a:lnTo>
                    <a:pt x="5109971" y="0"/>
                  </a:lnTo>
                  <a:close/>
                </a:path>
              </a:pathLst>
            </a:custGeom>
            <a:solidFill>
              <a:srgbClr val="170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1257" y="5065141"/>
              <a:ext cx="1605280" cy="22860"/>
            </a:xfrm>
            <a:custGeom>
              <a:avLst/>
              <a:gdLst/>
              <a:ahLst/>
              <a:cxnLst/>
              <a:rect l="l" t="t" r="r" b="b"/>
              <a:pathLst>
                <a:path w="1605279" h="22860">
                  <a:moveTo>
                    <a:pt x="1604771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604771" y="22859"/>
                  </a:lnTo>
                  <a:lnTo>
                    <a:pt x="160477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49065" y="4543171"/>
            <a:ext cx="1629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991</a:t>
            </a:r>
            <a:r>
              <a:rPr sz="2800" spc="-35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−</a:t>
            </a:r>
            <a:r>
              <a:rPr sz="2800" spc="-30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Cambria Math"/>
                <a:cs typeface="Cambria Math"/>
              </a:rPr>
              <a:t>900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55414" y="5049139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CC"/>
                </a:solidFill>
                <a:latin typeface="Cambria Math"/>
                <a:cs typeface="Cambria Math"/>
              </a:rPr>
              <a:t>991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51753" y="4811395"/>
            <a:ext cx="2496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=</a:t>
            </a:r>
            <a:r>
              <a:rPr sz="2800" spc="130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0.092</a:t>
            </a:r>
            <a:r>
              <a:rPr sz="2800" spc="130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=</a:t>
            </a:r>
            <a:r>
              <a:rPr sz="2800" spc="135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9.2%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8994" y="602106"/>
            <a:ext cx="6810375" cy="20739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81000" marR="468630" indent="-342900">
              <a:lnSpc>
                <a:spcPts val="3000"/>
              </a:lnSpc>
              <a:spcBef>
                <a:spcPts val="49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It is also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possible that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two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random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variables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>
                <a:solidFill>
                  <a:srgbClr val="FFFFCC"/>
                </a:solidFill>
                <a:latin typeface="Arial MT"/>
                <a:cs typeface="Arial MT"/>
              </a:rPr>
              <a:t>are </a:t>
            </a:r>
            <a:r>
              <a:rPr sz="2800" spc="-150">
                <a:solidFill>
                  <a:srgbClr val="FFFFCC"/>
                </a:solidFill>
                <a:latin typeface="Arial MT"/>
                <a:cs typeface="Arial MT"/>
              </a:rPr>
              <a:t>(</a:t>
            </a:r>
            <a:r>
              <a:rPr lang="en-US" altLang="zh-TW" sz="2800" spc="-150">
                <a:solidFill>
                  <a:srgbClr val="FFFFCC"/>
                </a:solidFill>
                <a:latin typeface="Arial MT"/>
                <a:cs typeface="Arial MT"/>
              </a:rPr>
              <a:t>+</a:t>
            </a:r>
            <a:r>
              <a:rPr sz="2800" spc="-150">
                <a:solidFill>
                  <a:srgbClr val="FFFFCC"/>
                </a:solidFill>
                <a:latin typeface="Arial MT"/>
                <a:cs typeface="Arial MT"/>
              </a:rPr>
              <a:t>,</a:t>
            </a:r>
            <a:r>
              <a:rPr sz="2800" spc="-150" dirty="0">
                <a:solidFill>
                  <a:srgbClr val="FFFFCC"/>
                </a:solidFill>
                <a:latin typeface="Arial MT"/>
                <a:cs typeface="Arial MT"/>
              </a:rPr>
              <a:t>─),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FFFFCC"/>
                </a:solidFill>
                <a:latin typeface="Arial MT"/>
                <a:cs typeface="Arial MT"/>
              </a:rPr>
              <a:t>(</a:t>
            </a:r>
            <a:r>
              <a:rPr sz="2800" spc="-185">
                <a:solidFill>
                  <a:srgbClr val="FFFFCC"/>
                </a:solidFill>
                <a:latin typeface="Arial MT"/>
                <a:cs typeface="Arial MT"/>
              </a:rPr>
              <a:t>─,</a:t>
            </a:r>
            <a:r>
              <a:rPr lang="en-US" altLang="zh-TW" sz="2800" spc="-185">
                <a:solidFill>
                  <a:srgbClr val="FFFFCC"/>
                </a:solidFill>
                <a:latin typeface="Arial MT"/>
                <a:cs typeface="Arial MT"/>
              </a:rPr>
              <a:t>+</a:t>
            </a:r>
            <a:r>
              <a:rPr sz="2800" spc="-185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sz="2800" spc="5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275" dirty="0">
                <a:solidFill>
                  <a:srgbClr val="FFFFCC"/>
                </a:solidFill>
                <a:latin typeface="Arial MT"/>
                <a:cs typeface="Arial MT"/>
              </a:rPr>
              <a:t>(─,─).</a:t>
            </a:r>
            <a:endParaRPr sz="2800" dirty="0">
              <a:latin typeface="Arial MT"/>
              <a:cs typeface="Arial MT"/>
            </a:endParaRPr>
          </a:p>
          <a:p>
            <a:pPr marL="381000" indent="-342900">
              <a:lnSpc>
                <a:spcPts val="3190"/>
              </a:lnSpc>
              <a:spcBef>
                <a:spcPts val="32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example,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if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a patient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was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recorded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30" dirty="0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r>
              <a:rPr sz="2775" spc="44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endParaRPr sz="2775" baseline="-21021" dirty="0">
              <a:latin typeface="Arial MT"/>
              <a:cs typeface="Arial MT"/>
            </a:endParaRPr>
          </a:p>
          <a:p>
            <a:pPr marL="381000" marR="562610">
              <a:lnSpc>
                <a:spcPts val="3020"/>
              </a:lnSpc>
              <a:spcBef>
                <a:spcPts val="215"/>
              </a:spcBef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983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r>
              <a:rPr sz="2775" spc="15" baseline="-21021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775" spc="-22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957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seconds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in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control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group,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will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have this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value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994" y="3632149"/>
            <a:ext cx="6832600" cy="83311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81000" marR="30480" indent="-342900">
              <a:lnSpc>
                <a:spcPts val="3000"/>
              </a:lnSpc>
              <a:spcBef>
                <a:spcPts val="495"/>
              </a:spcBef>
              <a:buChar char="•"/>
              <a:tabLst>
                <a:tab pos="380365" algn="l"/>
                <a:tab pos="381000" algn="l"/>
                <a:tab pos="115189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same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individual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experiment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group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has	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r>
              <a:rPr sz="2775" spc="7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775" spc="-22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991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and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r>
              <a:rPr sz="2775" spc="15" baseline="-21021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775" spc="-22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999(</a:t>
            </a:r>
            <a:r>
              <a:rPr sz="2800" spc="-5" dirty="0">
                <a:solidFill>
                  <a:srgbClr val="FFFFCC"/>
                </a:solidFill>
                <a:latin typeface="PMingLiU-ExtB"/>
                <a:cs typeface="PMingLiU-ExtB"/>
              </a:rPr>
              <a:t>吸了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CO</a:t>
            </a:r>
            <a:r>
              <a:rPr sz="2800" spc="-5" dirty="0">
                <a:solidFill>
                  <a:srgbClr val="FFFFCC"/>
                </a:solidFill>
                <a:latin typeface="PMingLiU-ExtB"/>
                <a:cs typeface="PMingLiU-ExtB"/>
              </a:rPr>
              <a:t>變得更</a:t>
            </a:r>
            <a:endParaRPr sz="2800">
              <a:latin typeface="PMingLiU-ExtB"/>
              <a:cs typeface="PMingLiU-Ext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294" y="4397755"/>
            <a:ext cx="1586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PMingLiU-ExtB"/>
                <a:cs typeface="PMingLiU-ExtB"/>
              </a:rPr>
              <a:t>強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!!),</a:t>
            </a:r>
            <a:r>
              <a:rPr sz="2800" spc="-8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then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13560" y="5937503"/>
            <a:ext cx="5493385" cy="787400"/>
            <a:chOff x="1813560" y="5937503"/>
            <a:chExt cx="5493385" cy="787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3560" y="5937503"/>
              <a:ext cx="5138166" cy="787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4619" y="5937503"/>
              <a:ext cx="822198" cy="78714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22729" y="6029655"/>
            <a:ext cx="5053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Larger</a:t>
            </a:r>
            <a:r>
              <a:rPr sz="2800" b="1" i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means</a:t>
            </a:r>
            <a:r>
              <a:rPr sz="2800" b="1" i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more</a:t>
            </a:r>
            <a:r>
              <a:rPr sz="2800" b="1" i="1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FF00"/>
                </a:solidFill>
                <a:latin typeface="Times New Roman"/>
                <a:cs typeface="Times New Roman"/>
              </a:rPr>
              <a:t>threatening…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91484" y="2756916"/>
            <a:ext cx="5110480" cy="818515"/>
            <a:chOff x="3491484" y="2756916"/>
            <a:chExt cx="5110480" cy="818515"/>
          </a:xfrm>
        </p:grpSpPr>
        <p:sp>
          <p:nvSpPr>
            <p:cNvPr id="10" name="object 10"/>
            <p:cNvSpPr/>
            <p:nvPr/>
          </p:nvSpPr>
          <p:spPr>
            <a:xfrm>
              <a:off x="3491484" y="2756916"/>
              <a:ext cx="5110480" cy="818515"/>
            </a:xfrm>
            <a:custGeom>
              <a:avLst/>
              <a:gdLst/>
              <a:ahLst/>
              <a:cxnLst/>
              <a:rect l="l" t="t" r="r" b="b"/>
              <a:pathLst>
                <a:path w="5110480" h="818514">
                  <a:moveTo>
                    <a:pt x="5109971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5109971" y="818388"/>
                  </a:lnTo>
                  <a:lnTo>
                    <a:pt x="5109971" y="0"/>
                  </a:lnTo>
                  <a:close/>
                </a:path>
              </a:pathLst>
            </a:custGeom>
            <a:solidFill>
              <a:srgbClr val="170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61257" y="3213862"/>
              <a:ext cx="1605280" cy="22860"/>
            </a:xfrm>
            <a:custGeom>
              <a:avLst/>
              <a:gdLst/>
              <a:ahLst/>
              <a:cxnLst/>
              <a:rect l="l" t="t" r="r" b="b"/>
              <a:pathLst>
                <a:path w="1605279" h="22860">
                  <a:moveTo>
                    <a:pt x="1604771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604771" y="22860"/>
                  </a:lnTo>
                  <a:lnTo>
                    <a:pt x="160477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49065" y="2690825"/>
            <a:ext cx="1629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983</a:t>
            </a:r>
            <a:r>
              <a:rPr sz="2800" spc="-35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−</a:t>
            </a:r>
            <a:r>
              <a:rPr sz="2800" spc="-30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Cambria Math"/>
                <a:cs typeface="Cambria Math"/>
              </a:rPr>
              <a:t>957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5414" y="3197479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CC"/>
                </a:solidFill>
                <a:latin typeface="Cambria Math"/>
                <a:cs typeface="Cambria Math"/>
              </a:rPr>
              <a:t>983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51753" y="2959735"/>
            <a:ext cx="2495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=</a:t>
            </a:r>
            <a:r>
              <a:rPr sz="2800" spc="130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0.026</a:t>
            </a:r>
            <a:r>
              <a:rPr sz="2800" spc="130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=</a:t>
            </a:r>
            <a:r>
              <a:rPr sz="2800" spc="135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2.6%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91484" y="4760976"/>
            <a:ext cx="5110480" cy="818515"/>
            <a:chOff x="3491484" y="4760976"/>
            <a:chExt cx="5110480" cy="818515"/>
          </a:xfrm>
        </p:grpSpPr>
        <p:sp>
          <p:nvSpPr>
            <p:cNvPr id="16" name="object 16"/>
            <p:cNvSpPr/>
            <p:nvPr/>
          </p:nvSpPr>
          <p:spPr>
            <a:xfrm>
              <a:off x="3491484" y="4760976"/>
              <a:ext cx="5110480" cy="818515"/>
            </a:xfrm>
            <a:custGeom>
              <a:avLst/>
              <a:gdLst/>
              <a:ahLst/>
              <a:cxnLst/>
              <a:rect l="l" t="t" r="r" b="b"/>
              <a:pathLst>
                <a:path w="5110480" h="818514">
                  <a:moveTo>
                    <a:pt x="5109971" y="0"/>
                  </a:moveTo>
                  <a:lnTo>
                    <a:pt x="0" y="0"/>
                  </a:lnTo>
                  <a:lnTo>
                    <a:pt x="0" y="818388"/>
                  </a:lnTo>
                  <a:lnTo>
                    <a:pt x="5109971" y="818388"/>
                  </a:lnTo>
                  <a:lnTo>
                    <a:pt x="510997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96081" y="5209159"/>
              <a:ext cx="1605280" cy="22860"/>
            </a:xfrm>
            <a:custGeom>
              <a:avLst/>
              <a:gdLst/>
              <a:ahLst/>
              <a:cxnLst/>
              <a:rect l="l" t="t" r="r" b="b"/>
              <a:pathLst>
                <a:path w="1605279" h="22860">
                  <a:moveTo>
                    <a:pt x="160477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604772" y="22860"/>
                  </a:lnTo>
                  <a:lnTo>
                    <a:pt x="160477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83889" y="4686757"/>
            <a:ext cx="1629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991</a:t>
            </a:r>
            <a:r>
              <a:rPr sz="2800" spc="-35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−</a:t>
            </a:r>
            <a:r>
              <a:rPr sz="2800" spc="-35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Cambria Math"/>
                <a:cs typeface="Cambria Math"/>
              </a:rPr>
              <a:t>999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0238" y="5193283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CC"/>
                </a:solidFill>
                <a:latin typeface="Cambria Math"/>
                <a:cs typeface="Cambria Math"/>
              </a:rPr>
              <a:t>991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86578" y="4954981"/>
            <a:ext cx="3025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=</a:t>
            </a:r>
            <a:r>
              <a:rPr sz="2800" spc="130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−0.008</a:t>
            </a:r>
            <a:r>
              <a:rPr sz="2800" spc="135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=</a:t>
            </a:r>
            <a:r>
              <a:rPr sz="2800" spc="135" dirty="0">
                <a:solidFill>
                  <a:srgbClr val="FFFFCC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Cambria Math"/>
                <a:cs typeface="Cambria Math"/>
              </a:rPr>
              <a:t>−0.8%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4024" y="248411"/>
            <a:ext cx="5421630" cy="1500505"/>
            <a:chOff x="954024" y="248411"/>
            <a:chExt cx="5421630" cy="1500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024" y="248411"/>
              <a:ext cx="5421630" cy="10066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024" y="742188"/>
              <a:ext cx="3438905" cy="10066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644" rIns="0" bIns="0" rtlCol="0">
            <a:spAutoFit/>
          </a:bodyPr>
          <a:lstStyle/>
          <a:p>
            <a:pPr marL="471805" marR="508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The</a:t>
            </a:r>
            <a:r>
              <a:rPr spc="-55" dirty="0"/>
              <a:t> </a:t>
            </a:r>
            <a:r>
              <a:rPr dirty="0"/>
              <a:t>matched</a:t>
            </a:r>
            <a:r>
              <a:rPr spc="-50" dirty="0"/>
              <a:t> </a:t>
            </a:r>
            <a:r>
              <a:rPr dirty="0"/>
              <a:t>pairs </a:t>
            </a:r>
            <a:r>
              <a:rPr spc="-1185" dirty="0"/>
              <a:t> </a:t>
            </a:r>
            <a:r>
              <a:rPr dirty="0"/>
              <a:t>experiment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00683" y="1557527"/>
            <a:ext cx="7273290" cy="5156835"/>
            <a:chOff x="900683" y="1557527"/>
            <a:chExt cx="7273290" cy="51568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683" y="1557527"/>
              <a:ext cx="4823460" cy="43129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50619" y="3320795"/>
              <a:ext cx="4662805" cy="36830"/>
            </a:xfrm>
            <a:custGeom>
              <a:avLst/>
              <a:gdLst/>
              <a:ahLst/>
              <a:cxnLst/>
              <a:rect l="l" t="t" r="r" b="b"/>
              <a:pathLst>
                <a:path w="4662805" h="36829">
                  <a:moveTo>
                    <a:pt x="0" y="36575"/>
                  </a:moveTo>
                  <a:lnTo>
                    <a:pt x="4662424" y="0"/>
                  </a:lnTo>
                </a:path>
              </a:pathLst>
            </a:custGeom>
            <a:ln w="9524">
              <a:solidFill>
                <a:srgbClr val="FF6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1283" y="5817107"/>
              <a:ext cx="6282690" cy="8968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130044" y="1581658"/>
            <a:ext cx="6689725" cy="48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5075" marR="508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4086860" algn="l"/>
              </a:tabLst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It</a:t>
            </a:r>
            <a:r>
              <a:rPr sz="2400" spc="-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looks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like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most</a:t>
            </a:r>
            <a:r>
              <a:rPr sz="24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sz="2400" spc="-6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pairs have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“percent</a:t>
            </a:r>
            <a:r>
              <a:rPr sz="2400" spc="1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decrease”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up (i.e., earlier onset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angina</a:t>
            </a:r>
            <a:r>
              <a:rPr sz="24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CO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environment) instead </a:t>
            </a:r>
            <a:r>
              <a:rPr sz="2400" spc="-6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down.</a:t>
            </a:r>
            <a:endParaRPr sz="2400">
              <a:latin typeface="Arial MT"/>
              <a:cs typeface="Arial MT"/>
            </a:endParaRPr>
          </a:p>
          <a:p>
            <a:pPr marL="3775075" marR="1370330">
              <a:lnSpc>
                <a:spcPts val="3360"/>
              </a:lnSpc>
              <a:spcBef>
                <a:spcPts val="100"/>
              </a:spcBef>
              <a:buSzPct val="85714"/>
              <a:buFont typeface="Wingdings"/>
              <a:buChar char=""/>
              <a:tabLst>
                <a:tab pos="4086860" algn="l"/>
              </a:tabLst>
            </a:pPr>
            <a:r>
              <a:rPr sz="2800" b="1" i="1" spc="-5" dirty="0">
                <a:solidFill>
                  <a:srgbClr val="FFFFCC"/>
                </a:solidFill>
                <a:latin typeface="Arial"/>
                <a:cs typeface="Arial"/>
              </a:rPr>
              <a:t>Is</a:t>
            </a:r>
            <a:r>
              <a:rPr sz="2800" b="1" i="1" spc="-7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i="1" spc="-10" dirty="0">
                <a:solidFill>
                  <a:srgbClr val="FFFFCC"/>
                </a:solidFill>
                <a:latin typeface="Arial"/>
                <a:cs typeface="Arial"/>
              </a:rPr>
              <a:t>such </a:t>
            </a:r>
            <a:r>
              <a:rPr sz="2800" b="1" i="1" spc="-76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FFCC"/>
                </a:solidFill>
                <a:latin typeface="Arial"/>
                <a:cs typeface="Arial"/>
              </a:rPr>
              <a:t>increase</a:t>
            </a:r>
            <a:endParaRPr sz="2800">
              <a:latin typeface="Arial"/>
              <a:cs typeface="Arial"/>
            </a:endParaRPr>
          </a:p>
          <a:p>
            <a:pPr marL="3775075">
              <a:lnSpc>
                <a:spcPts val="3250"/>
              </a:lnSpc>
            </a:pPr>
            <a:r>
              <a:rPr sz="2800" b="1" i="1" spc="-5" dirty="0">
                <a:solidFill>
                  <a:srgbClr val="FFFFCC"/>
                </a:solidFill>
                <a:latin typeface="Arial"/>
                <a:cs typeface="Arial"/>
              </a:rPr>
              <a:t>significant?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Larger</a:t>
            </a:r>
            <a:r>
              <a:rPr sz="3200" b="1" i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means</a:t>
            </a:r>
            <a:r>
              <a:rPr sz="3200" b="1" i="1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more</a:t>
            </a:r>
            <a:r>
              <a:rPr sz="3200" b="1" i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FF00"/>
                </a:solidFill>
                <a:latin typeface="Times New Roman"/>
                <a:cs typeface="Times New Roman"/>
              </a:rPr>
              <a:t>threatening…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0296" y="4557521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2509" y="4755641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FFFFCC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4896" y="5446267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1950" b="1" spc="-15" baseline="-21367" dirty="0">
                <a:solidFill>
                  <a:srgbClr val="FFFFCC"/>
                </a:solidFill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71943" y="4783835"/>
            <a:ext cx="1115060" cy="677545"/>
            <a:chOff x="7171943" y="4783835"/>
            <a:chExt cx="1115060" cy="6775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1943" y="4783835"/>
              <a:ext cx="1114805" cy="6774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4823" y="5231949"/>
              <a:ext cx="749046" cy="4655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171943" y="5676900"/>
            <a:ext cx="1502410" cy="677545"/>
            <a:chOff x="7171943" y="5676900"/>
            <a:chExt cx="1502410" cy="6775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1943" y="5676900"/>
              <a:ext cx="1501902" cy="6774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4823" y="6124949"/>
              <a:ext cx="1136142" cy="46551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02608" y="5969508"/>
            <a:ext cx="2568701" cy="67741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281296" y="4570221"/>
            <a:ext cx="4330700" cy="18707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715">
              <a:lnSpc>
                <a:spcPct val="80000"/>
              </a:lnSpc>
              <a:spcBef>
                <a:spcPts val="675"/>
              </a:spcBef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population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mean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of percent </a:t>
            </a:r>
            <a:r>
              <a:rPr sz="2400" spc="-6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decreases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exposed</a:t>
            </a:r>
            <a:r>
              <a:rPr sz="24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to </a:t>
            </a:r>
            <a:r>
              <a:rPr sz="24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plain</a:t>
            </a:r>
            <a:r>
              <a:rPr sz="2400" b="1" spc="-4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air</a:t>
            </a:r>
            <a:endParaRPr sz="2400" dirty="0">
              <a:latin typeface="Arial MT"/>
              <a:cs typeface="Arial MT"/>
            </a:endParaRPr>
          </a:p>
          <a:p>
            <a:pPr marL="12700" marR="5080">
              <a:lnSpc>
                <a:spcPts val="2300"/>
              </a:lnSpc>
              <a:spcBef>
                <a:spcPts val="2415"/>
              </a:spcBef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population</a:t>
            </a:r>
            <a:r>
              <a:rPr sz="24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mean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of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percent </a:t>
            </a:r>
            <a:r>
              <a:rPr sz="2400" spc="-65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decreases exposed</a:t>
            </a:r>
            <a:r>
              <a:rPr sz="24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carbon </a:t>
            </a:r>
            <a:r>
              <a:rPr sz="2400" b="1" spc="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Monoxide</a:t>
            </a:r>
            <a:r>
              <a:rPr sz="2400" b="1" u="sng" spc="-3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(CO)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5488" y="6417559"/>
            <a:ext cx="2202941" cy="4655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93063" y="0"/>
            <a:ext cx="7579995" cy="961390"/>
            <a:chOff x="893063" y="0"/>
            <a:chExt cx="7579995" cy="96139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063" y="0"/>
              <a:ext cx="2753106" cy="96088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7384" y="626309"/>
              <a:ext cx="2204466" cy="602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04971" y="0"/>
              <a:ext cx="5039106" cy="9608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8956" y="0"/>
              <a:ext cx="823722" cy="960882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163218" y="57099"/>
            <a:ext cx="7011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DFD292"/>
                  </a:solidFill>
                </a:uFill>
              </a:rPr>
              <a:t>Matched</a:t>
            </a:r>
            <a:r>
              <a:rPr spc="-15" dirty="0"/>
              <a:t> </a:t>
            </a:r>
            <a:r>
              <a:rPr spc="-5" dirty="0"/>
              <a:t>Pairs</a:t>
            </a:r>
            <a:r>
              <a:rPr spc="-15" dirty="0"/>
              <a:t> </a:t>
            </a:r>
            <a:r>
              <a:rPr spc="-5" dirty="0"/>
              <a:t>Experiment</a:t>
            </a:r>
            <a:r>
              <a:rPr dirty="0"/>
              <a:t> –</a:t>
            </a:r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063" y="502919"/>
            <a:ext cx="4732782" cy="100660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137818" y="606297"/>
            <a:ext cx="4214495" cy="3535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DFD292"/>
                </a:solidFill>
                <a:latin typeface="Arial Black"/>
                <a:cs typeface="Arial Black"/>
              </a:rPr>
              <a:t>initial</a:t>
            </a:r>
            <a:r>
              <a:rPr sz="3600" spc="-60" dirty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sz="3600" spc="-5" dirty="0">
                <a:solidFill>
                  <a:srgbClr val="DFD292"/>
                </a:solidFill>
                <a:latin typeface="Arial Black"/>
                <a:cs typeface="Arial Black"/>
              </a:rPr>
              <a:t>statement</a:t>
            </a:r>
            <a:endParaRPr sz="3600" dirty="0">
              <a:latin typeface="Arial Black"/>
              <a:cs typeface="Arial Black"/>
            </a:endParaRPr>
          </a:p>
          <a:p>
            <a:pPr marL="279400" marR="423545" indent="-236220">
              <a:lnSpc>
                <a:spcPct val="100000"/>
              </a:lnSpc>
              <a:spcBef>
                <a:spcPts val="2490"/>
              </a:spcBef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–</a:t>
            </a:r>
            <a:r>
              <a:rPr sz="2800" spc="-47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Compa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  populations of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percent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decreases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in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time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to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angina.</a:t>
            </a:r>
            <a:endParaRPr sz="2800" dirty="0">
              <a:latin typeface="Arial MT"/>
              <a:cs typeface="Arial MT"/>
            </a:endParaRPr>
          </a:p>
          <a:p>
            <a:pPr marL="279400" marR="522605" indent="-236220">
              <a:lnSpc>
                <a:spcPts val="3350"/>
              </a:lnSpc>
              <a:spcBef>
                <a:spcPts val="785"/>
              </a:spcBef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–</a:t>
            </a:r>
            <a:r>
              <a:rPr sz="2800" spc="-47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met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r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ted  is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7" baseline="-21021" dirty="0">
                <a:solidFill>
                  <a:srgbClr val="FFFFCC"/>
                </a:solidFill>
                <a:latin typeface="Times New Roman"/>
                <a:cs typeface="Times New Roman"/>
              </a:rPr>
              <a:t>1</a:t>
            </a:r>
            <a:r>
              <a:rPr sz="2775" spc="382" baseline="-21021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7" baseline="-21021" dirty="0">
                <a:solidFill>
                  <a:srgbClr val="FFFFCC"/>
                </a:solidFill>
                <a:latin typeface="Times New Roman"/>
                <a:cs typeface="Times New Roman"/>
              </a:rPr>
              <a:t>2</a:t>
            </a:r>
            <a:endParaRPr sz="2775" baseline="-21021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21603" y="1151382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48390"/>
              </p:ext>
            </p:extLst>
          </p:nvPr>
        </p:nvGraphicFramePr>
        <p:xfrm>
          <a:off x="5605566" y="1159763"/>
          <a:ext cx="2726876" cy="3291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383">
                <a:tc gridSpan="3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Sample</a:t>
                      </a:r>
                      <a:r>
                        <a:rPr sz="2000" spc="-55" dirty="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solidFill>
                            <a:srgbClr val="FFFFCC"/>
                          </a:solidFill>
                          <a:latin typeface="Arial MT"/>
                          <a:cs typeface="Arial MT"/>
                        </a:rPr>
                        <a:t>Sample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 marR="79375">
                        <a:lnSpc>
                          <a:spcPct val="106000"/>
                        </a:lnSpc>
                        <a:spcBef>
                          <a:spcPts val="600"/>
                        </a:spcBef>
                      </a:pPr>
                      <a:r>
                        <a:rPr sz="4350" i="1" spc="-179" baseline="14367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11  </a:t>
                      </a:r>
                      <a:r>
                        <a:rPr sz="2900" i="1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550" spc="7" baseline="-24509" dirty="0">
                          <a:latin typeface="Times New Roman"/>
                          <a:cs typeface="Times New Roman"/>
                        </a:rPr>
                        <a:t>2</a:t>
                      </a:r>
                      <a:endParaRPr sz="2550" baseline="-24509" dirty="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2900" i="1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 dirty="0">
                        <a:latin typeface="Times New Roman"/>
                        <a:cs typeface="Times New Roman"/>
                      </a:endParaRPr>
                    </a:p>
                    <a:p>
                      <a:pPr marL="1968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900" dirty="0">
                          <a:latin typeface="Microsoft Sans Serif"/>
                          <a:cs typeface="Microsoft Sans Serif"/>
                        </a:rPr>
                        <a:t>⁝</a:t>
                      </a:r>
                    </a:p>
                  </a:txBody>
                  <a:tcPr marL="0" marR="0" marT="7620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3025" marR="220979">
                        <a:lnSpc>
                          <a:spcPts val="4370"/>
                        </a:lnSpc>
                        <a:spcBef>
                          <a:spcPts val="150"/>
                        </a:spcBef>
                      </a:pPr>
                      <a:r>
                        <a:rPr sz="4275" i="1" spc="-52" baseline="1364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50" spc="-35" dirty="0">
                          <a:latin typeface="Times New Roman"/>
                          <a:cs typeface="Times New Roman"/>
                        </a:rPr>
                        <a:t>12 </a:t>
                      </a:r>
                      <a:r>
                        <a:rPr sz="1650" spc="-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275" i="1" spc="142" baseline="1364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50" spc="4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73025" marR="13081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4275" i="1" spc="22" baseline="1364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50" spc="15" dirty="0">
                          <a:latin typeface="Times New Roman"/>
                          <a:cs typeface="Times New Roman"/>
                        </a:rPr>
                        <a:t>32</a:t>
                      </a: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20955" marR="1308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850" dirty="0">
                          <a:latin typeface="Microsoft Sans Serif"/>
                          <a:cs typeface="Microsoft Sans Serif"/>
                        </a:rPr>
                        <a:t>⁝</a:t>
                      </a:r>
                    </a:p>
                    <a:p>
                      <a:pPr marL="73025" marR="13081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4275" i="1" spc="142" baseline="1364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5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50" i="1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5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1905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5391911" y="4553711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7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693419" y="1155001"/>
            <a:ext cx="7332345" cy="4954270"/>
            <a:chOff x="693419" y="1155001"/>
            <a:chExt cx="7332345" cy="4954270"/>
          </a:xfrm>
        </p:grpSpPr>
        <p:sp>
          <p:nvSpPr>
            <p:cNvPr id="30" name="object 30"/>
            <p:cNvSpPr/>
            <p:nvPr/>
          </p:nvSpPr>
          <p:spPr>
            <a:xfrm>
              <a:off x="5815584" y="1159763"/>
              <a:ext cx="2209800" cy="3276600"/>
            </a:xfrm>
            <a:custGeom>
              <a:avLst/>
              <a:gdLst/>
              <a:ahLst/>
              <a:cxnLst/>
              <a:rect l="l" t="t" r="r" b="b"/>
              <a:pathLst>
                <a:path w="2209800" h="3276600">
                  <a:moveTo>
                    <a:pt x="0" y="381000"/>
                  </a:moveTo>
                  <a:lnTo>
                    <a:pt x="2209799" y="381000"/>
                  </a:lnTo>
                </a:path>
                <a:path w="2209800" h="3276600">
                  <a:moveTo>
                    <a:pt x="0" y="0"/>
                  </a:moveTo>
                  <a:lnTo>
                    <a:pt x="2209799" y="0"/>
                  </a:lnTo>
                </a:path>
                <a:path w="2209800" h="3276600">
                  <a:moveTo>
                    <a:pt x="1142999" y="0"/>
                  </a:moveTo>
                  <a:lnTo>
                    <a:pt x="1132332" y="3276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3419" y="4334256"/>
              <a:ext cx="2862834" cy="67741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3419" y="4700016"/>
              <a:ext cx="3155442" cy="67741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3419" y="5065775"/>
              <a:ext cx="2689098" cy="67741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3419" y="5431535"/>
              <a:ext cx="2390394" cy="67741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70610" y="4392253"/>
            <a:ext cx="2698750" cy="15093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250"/>
              </a:spcBef>
            </a:pPr>
            <a:r>
              <a:rPr sz="2500" b="1" spc="-60" dirty="0">
                <a:solidFill>
                  <a:srgbClr val="FFFF00"/>
                </a:solidFill>
                <a:latin typeface="Microsoft JhengHei UI"/>
                <a:cs typeface="Microsoft JhengHei UI"/>
              </a:rPr>
              <a:t>Negative</a:t>
            </a:r>
            <a:r>
              <a:rPr sz="2500" b="1" spc="-25" dirty="0">
                <a:solidFill>
                  <a:srgbClr val="FFFF00"/>
                </a:solidFill>
                <a:latin typeface="Microsoft JhengHei UI"/>
                <a:cs typeface="Microsoft JhengHei UI"/>
              </a:rPr>
              <a:t> </a:t>
            </a:r>
            <a:r>
              <a:rPr sz="2500" b="1" spc="-70" dirty="0">
                <a:solidFill>
                  <a:srgbClr val="FFFF00"/>
                </a:solidFill>
                <a:latin typeface="Microsoft JhengHei UI"/>
                <a:cs typeface="Microsoft JhengHei UI"/>
              </a:rPr>
              <a:t>means </a:t>
            </a:r>
            <a:r>
              <a:rPr sz="2500" b="1" spc="-65" dirty="0">
                <a:solidFill>
                  <a:srgbClr val="FFFF00"/>
                </a:solidFill>
                <a:latin typeface="Microsoft JhengHei UI"/>
                <a:cs typeface="Microsoft JhengHei UI"/>
              </a:rPr>
              <a:t> </a:t>
            </a:r>
            <a:r>
              <a:rPr sz="2500" b="1" spc="-60" dirty="0">
                <a:solidFill>
                  <a:srgbClr val="FFFF00"/>
                </a:solidFill>
                <a:latin typeface="Microsoft JhengHei UI"/>
                <a:cs typeface="Microsoft JhengHei UI"/>
              </a:rPr>
              <a:t>threatening.</a:t>
            </a:r>
            <a:r>
              <a:rPr sz="2500" b="1" spc="-45" dirty="0">
                <a:solidFill>
                  <a:srgbClr val="FFFF00"/>
                </a:solidFill>
                <a:latin typeface="Microsoft JhengHei UI"/>
                <a:cs typeface="Microsoft JhengHei UI"/>
              </a:rPr>
              <a:t> </a:t>
            </a:r>
            <a:r>
              <a:rPr sz="2500" b="1" spc="-70" dirty="0">
                <a:solidFill>
                  <a:srgbClr val="FFFF00"/>
                </a:solidFill>
                <a:latin typeface="Microsoft JhengHei UI"/>
                <a:cs typeface="Microsoft JhengHei UI"/>
              </a:rPr>
              <a:t>More </a:t>
            </a:r>
            <a:r>
              <a:rPr sz="2500" b="1" spc="-610" dirty="0">
                <a:solidFill>
                  <a:srgbClr val="FFFF00"/>
                </a:solidFill>
                <a:latin typeface="Microsoft JhengHei UI"/>
                <a:cs typeface="Microsoft JhengHei UI"/>
              </a:rPr>
              <a:t> </a:t>
            </a:r>
            <a:r>
              <a:rPr sz="2500" b="1" spc="-55" dirty="0">
                <a:solidFill>
                  <a:srgbClr val="FFFF00"/>
                </a:solidFill>
                <a:latin typeface="Microsoft JhengHei UI"/>
                <a:cs typeface="Microsoft JhengHei UI"/>
              </a:rPr>
              <a:t>negative,</a:t>
            </a:r>
            <a:r>
              <a:rPr sz="2500" b="1" spc="-15" dirty="0">
                <a:solidFill>
                  <a:srgbClr val="FFFF00"/>
                </a:solidFill>
                <a:latin typeface="Microsoft JhengHei UI"/>
                <a:cs typeface="Microsoft JhengHei UI"/>
              </a:rPr>
              <a:t> </a:t>
            </a:r>
            <a:r>
              <a:rPr sz="2500" b="1" spc="-65" dirty="0">
                <a:solidFill>
                  <a:srgbClr val="FFFF00"/>
                </a:solidFill>
                <a:latin typeface="Microsoft JhengHei UI"/>
                <a:cs typeface="Microsoft JhengHei UI"/>
              </a:rPr>
              <a:t>more </a:t>
            </a:r>
            <a:r>
              <a:rPr sz="2500" b="1" spc="-60" dirty="0">
                <a:solidFill>
                  <a:srgbClr val="FFFF00"/>
                </a:solidFill>
                <a:latin typeface="Microsoft JhengHei UI"/>
                <a:cs typeface="Microsoft JhengHei UI"/>
              </a:rPr>
              <a:t> </a:t>
            </a:r>
            <a:r>
              <a:rPr sz="2500" b="1" spc="-65" dirty="0">
                <a:solidFill>
                  <a:srgbClr val="FFFF00"/>
                </a:solidFill>
                <a:latin typeface="Microsoft JhengHei UI"/>
                <a:cs typeface="Microsoft JhengHei UI"/>
              </a:rPr>
              <a:t>threatening…</a:t>
            </a:r>
            <a:endParaRPr sz="2500">
              <a:latin typeface="Microsoft JhengHei UI"/>
              <a:cs typeface="Microsoft JhengHei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5608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The</a:t>
            </a:r>
            <a:r>
              <a:rPr sz="4000" spc="-35" dirty="0"/>
              <a:t> </a:t>
            </a:r>
            <a:r>
              <a:rPr sz="4000" spc="-10" dirty="0"/>
              <a:t>Null </a:t>
            </a:r>
            <a:r>
              <a:rPr sz="4000" spc="-5" dirty="0"/>
              <a:t>Hypothesis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6300215" y="2973323"/>
            <a:ext cx="2128520" cy="787400"/>
            <a:chOff x="6300215" y="2973323"/>
            <a:chExt cx="2128520" cy="78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3575" y="3495992"/>
              <a:ext cx="1602485" cy="511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0215" y="2973323"/>
              <a:ext cx="2128266" cy="78714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08760" y="3400044"/>
            <a:ext cx="4441825" cy="787400"/>
            <a:chOff x="1508760" y="3400044"/>
            <a:chExt cx="4441825" cy="7874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760" y="3400044"/>
              <a:ext cx="4441698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120" y="3922712"/>
              <a:ext cx="4014978" cy="5111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181100" y="4765547"/>
            <a:ext cx="5920105" cy="1883410"/>
            <a:chOff x="1181100" y="4765547"/>
            <a:chExt cx="5920105" cy="188341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1100" y="4797551"/>
              <a:ext cx="560069" cy="73380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8759" y="4765547"/>
              <a:ext cx="5592318" cy="7871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8759" y="5192267"/>
              <a:ext cx="2143505" cy="7871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3663" y="5751575"/>
              <a:ext cx="848106" cy="8968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1427" y="6021323"/>
              <a:ext cx="505206" cy="6149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6291" y="5751575"/>
              <a:ext cx="901445" cy="8968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6624" y="5743955"/>
              <a:ext cx="767334" cy="8968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23616" y="6021323"/>
              <a:ext cx="505206" cy="61493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77539" y="5743955"/>
              <a:ext cx="756665" cy="8968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03676" y="5743955"/>
              <a:ext cx="767334" cy="8968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20667" y="6021323"/>
              <a:ext cx="505206" cy="61493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75532" y="5751575"/>
              <a:ext cx="764286" cy="8968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08704" y="5751575"/>
              <a:ext cx="857250" cy="8968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34840" y="5751575"/>
              <a:ext cx="735329" cy="89687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097277" y="5854395"/>
            <a:ext cx="2831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150" b="1" spc="7" baseline="-21164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200" spc="1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3150" b="1" spc="15" baseline="-2116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3150" b="1" spc="359" baseline="-211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3150" b="1" spc="15" baseline="-21164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2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≥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253228" y="5535167"/>
            <a:ext cx="1925574" cy="67741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361694" y="1700911"/>
            <a:ext cx="7012940" cy="430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40513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We’d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like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know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whether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indeed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increased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CO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level would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 threat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patients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with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coronary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artery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disease.</a:t>
            </a:r>
            <a:endParaRPr sz="2800">
              <a:latin typeface="Arial MT"/>
              <a:cs typeface="Arial MT"/>
            </a:endParaRPr>
          </a:p>
          <a:p>
            <a:pPr marL="368300" marR="177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 threat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can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interpreted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as</a:t>
            </a:r>
            <a:r>
              <a:rPr sz="28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 quicker </a:t>
            </a:r>
            <a:r>
              <a:rPr sz="2800" b="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onset</a:t>
            </a:r>
            <a:r>
              <a:rPr sz="2800" b="1" u="sng" spc="2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of</a:t>
            </a:r>
            <a:r>
              <a:rPr sz="28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second</a:t>
            </a:r>
            <a:r>
              <a:rPr sz="2800" b="1" u="sng" spc="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angina</a:t>
            </a:r>
            <a:r>
              <a:rPr sz="2800" b="1" spc="4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(a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larger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“percent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decrease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in time”, or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7" baseline="-21021" dirty="0">
                <a:solidFill>
                  <a:srgbClr val="FFFFCC"/>
                </a:solidFill>
                <a:latin typeface="Times New Roman"/>
                <a:cs typeface="Times New Roman"/>
              </a:rPr>
              <a:t>2</a:t>
            </a:r>
            <a:r>
              <a:rPr sz="2775" spc="22" baseline="-21021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 greater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than </a:t>
            </a:r>
            <a:r>
              <a:rPr sz="2800" spc="-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7" baseline="-21021" dirty="0">
                <a:solidFill>
                  <a:srgbClr val="FFFFCC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).</a:t>
            </a:r>
            <a:endParaRPr sz="2800">
              <a:latin typeface="Arial MT"/>
              <a:cs typeface="Arial MT"/>
            </a:endParaRPr>
          </a:p>
          <a:p>
            <a:pPr marL="368300" marR="161417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hypothesis</a:t>
            </a:r>
            <a:r>
              <a:rPr sz="2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b="1" spc="-7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800">
              <a:latin typeface="Arial"/>
              <a:cs typeface="Arial"/>
            </a:endParaRPr>
          </a:p>
          <a:p>
            <a:pPr marL="4081779">
              <a:lnSpc>
                <a:spcPts val="2115"/>
              </a:lnSpc>
            </a:pPr>
            <a:r>
              <a:rPr sz="2400" b="1" i="1" spc="-5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24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Arial"/>
                <a:cs typeface="Arial"/>
              </a:rPr>
              <a:t>plain</a:t>
            </a:r>
            <a:r>
              <a:rPr sz="2400" b="1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Arial"/>
                <a:cs typeface="Arial"/>
              </a:rPr>
              <a:t>air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253228" y="5900928"/>
            <a:ext cx="3297174" cy="677418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431028" y="5980582"/>
            <a:ext cx="292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24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Arial"/>
                <a:cs typeface="Arial"/>
              </a:rPr>
              <a:t>carbon</a:t>
            </a:r>
            <a:r>
              <a:rPr sz="24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Arial"/>
                <a:cs typeface="Arial"/>
              </a:rPr>
              <a:t>monoxide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7822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Con</a:t>
            </a:r>
            <a:r>
              <a:rPr sz="4000" spc="-5" dirty="0"/>
              <a:t>t</a:t>
            </a:r>
            <a:r>
              <a:rPr sz="4000" spc="-5" dirty="0">
                <a:latin typeface="Arial MT"/>
                <a:cs typeface="Arial MT"/>
              </a:rPr>
              <a:t>’</a:t>
            </a:r>
            <a:r>
              <a:rPr sz="4000" spc="-5" dirty="0"/>
              <a:t>d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1694" y="1538986"/>
            <a:ext cx="6569075" cy="47707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68300" marR="351155" indent="-342900">
              <a:lnSpc>
                <a:spcPct val="90000"/>
              </a:lnSpc>
              <a:spcBef>
                <a:spcPts val="43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null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hypothesis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states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that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observations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sample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would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in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general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matching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or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greater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than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in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sample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2.</a:t>
            </a:r>
            <a:endParaRPr sz="2800">
              <a:latin typeface="Arial MT"/>
              <a:cs typeface="Arial MT"/>
            </a:endParaRPr>
          </a:p>
          <a:p>
            <a:pPr marL="368300" marR="17780" indent="-342900">
              <a:lnSpc>
                <a:spcPct val="90000"/>
              </a:lnSpc>
              <a:spcBef>
                <a:spcPts val="67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Rejecting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it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would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suggest otherwise.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That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is, sample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indeed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gives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significantly</a:t>
            </a:r>
            <a:r>
              <a:rPr sz="2800" b="1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larger</a:t>
            </a: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values</a:t>
            </a:r>
            <a:r>
              <a:rPr sz="28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“percent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decrease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time”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Arial MT"/>
              <a:cs typeface="Arial MT"/>
            </a:endParaRPr>
          </a:p>
          <a:p>
            <a:pPr marL="811530" algn="ctr">
              <a:lnSpc>
                <a:spcPct val="100000"/>
              </a:lnSpc>
              <a:spcBef>
                <a:spcPts val="5"/>
              </a:spcBef>
            </a:pPr>
            <a:r>
              <a:rPr sz="3200" i="1" spc="5" dirty="0">
                <a:solidFill>
                  <a:srgbClr val="FFFFCC"/>
                </a:solidFill>
                <a:latin typeface="Times New Roman"/>
                <a:cs typeface="Times New Roman"/>
              </a:rPr>
              <a:t>H</a:t>
            </a:r>
            <a:r>
              <a:rPr sz="3150" spc="7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0</a:t>
            </a:r>
            <a:r>
              <a:rPr sz="3200" spc="5" dirty="0">
                <a:solidFill>
                  <a:srgbClr val="FFFFCC"/>
                </a:solidFill>
                <a:latin typeface="Times New Roman"/>
                <a:cs typeface="Times New Roman"/>
              </a:rPr>
              <a:t>:</a:t>
            </a:r>
            <a:r>
              <a:rPr sz="3200" spc="-2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CC"/>
                </a:solidFill>
                <a:latin typeface="Times New Roman"/>
                <a:cs typeface="Times New Roman"/>
              </a:rPr>
              <a:t>(</a:t>
            </a:r>
            <a:r>
              <a:rPr sz="3200" spc="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7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1</a:t>
            </a:r>
            <a:r>
              <a:rPr sz="3150" spc="382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sz="3200" spc="-1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7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FFFFCC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≥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876300" algn="ctr">
              <a:lnSpc>
                <a:spcPct val="100000"/>
              </a:lnSpc>
              <a:spcBef>
                <a:spcPts val="385"/>
              </a:spcBef>
            </a:pPr>
            <a:r>
              <a:rPr sz="3200" i="1" spc="10" dirty="0">
                <a:solidFill>
                  <a:srgbClr val="FFFFCC"/>
                </a:solidFill>
                <a:latin typeface="Times New Roman"/>
                <a:cs typeface="Times New Roman"/>
              </a:rPr>
              <a:t>H</a:t>
            </a:r>
            <a:r>
              <a:rPr sz="3150" spc="15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solidFill>
                  <a:srgbClr val="FFFFCC"/>
                </a:solidFill>
                <a:latin typeface="Times New Roman"/>
                <a:cs typeface="Times New Roman"/>
              </a:rPr>
              <a:t>:</a:t>
            </a:r>
            <a:r>
              <a:rPr sz="3200" spc="-4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CC"/>
                </a:solidFill>
                <a:latin typeface="Times New Roman"/>
                <a:cs typeface="Times New Roman"/>
              </a:rPr>
              <a:t>(</a:t>
            </a:r>
            <a:r>
              <a:rPr sz="3200" spc="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7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1</a:t>
            </a:r>
            <a:r>
              <a:rPr sz="3150" spc="375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7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FFFFCC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&lt;</a:t>
            </a:r>
            <a:r>
              <a:rPr sz="3200" spc="-2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4760"/>
              </a:lnSpc>
              <a:spcBef>
                <a:spcPts val="240"/>
              </a:spcBef>
            </a:pPr>
            <a:r>
              <a:rPr sz="4000" spc="-5" dirty="0"/>
              <a:t>Ch </a:t>
            </a:r>
            <a:r>
              <a:rPr sz="4000" spc="-10" dirty="0"/>
              <a:t>11</a:t>
            </a:r>
            <a:r>
              <a:rPr sz="4000" spc="-15" dirty="0"/>
              <a:t> </a:t>
            </a:r>
            <a:r>
              <a:rPr sz="4000" spc="-5" dirty="0">
                <a:latin typeface="Arial MT"/>
                <a:cs typeface="Arial MT"/>
              </a:rPr>
              <a:t>–</a:t>
            </a:r>
            <a:r>
              <a:rPr sz="4000" spc="220" dirty="0">
                <a:latin typeface="Arial MT"/>
                <a:cs typeface="Arial MT"/>
              </a:rPr>
              <a:t> </a:t>
            </a:r>
            <a:r>
              <a:rPr sz="4000" spc="-5" dirty="0"/>
              <a:t>Comparison</a:t>
            </a:r>
            <a:r>
              <a:rPr sz="4000" spc="-15" dirty="0"/>
              <a:t> </a:t>
            </a:r>
            <a:r>
              <a:rPr sz="4000" spc="-5" dirty="0"/>
              <a:t>of</a:t>
            </a:r>
            <a:r>
              <a:rPr sz="4000" spc="-15" dirty="0"/>
              <a:t> </a:t>
            </a:r>
            <a:r>
              <a:rPr sz="4000" spc="-10" dirty="0"/>
              <a:t>Two </a:t>
            </a:r>
            <a:r>
              <a:rPr sz="4000" spc="-1320" dirty="0"/>
              <a:t> </a:t>
            </a:r>
            <a:r>
              <a:rPr sz="4000" spc="-5" dirty="0"/>
              <a:t>Means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4650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The</a:t>
            </a:r>
            <a:r>
              <a:rPr sz="4000" spc="-40" dirty="0"/>
              <a:t> </a:t>
            </a:r>
            <a:r>
              <a:rPr sz="4000" spc="-5" dirty="0"/>
              <a:t>problem</a:t>
            </a:r>
            <a:r>
              <a:rPr sz="4000" spc="-25" dirty="0"/>
              <a:t> </a:t>
            </a:r>
            <a:r>
              <a:rPr sz="4000" spc="-5" dirty="0"/>
              <a:t>is…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61694" y="1675856"/>
            <a:ext cx="6993890" cy="41840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68300" marR="287655" indent="-342900">
              <a:lnSpc>
                <a:spcPts val="3840"/>
              </a:lnSpc>
              <a:spcBef>
                <a:spcPts val="4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3200" b="1" i="1" dirty="0">
                <a:solidFill>
                  <a:srgbClr val="FFFF00"/>
                </a:solidFill>
                <a:latin typeface="Arial"/>
                <a:cs typeface="Arial"/>
              </a:rPr>
              <a:t>How</a:t>
            </a:r>
            <a:r>
              <a:rPr sz="3200" b="1" i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FFFF00"/>
                </a:solidFill>
                <a:latin typeface="Arial"/>
                <a:cs typeface="Arial"/>
              </a:rPr>
              <a:t>would</a:t>
            </a:r>
            <a:r>
              <a:rPr sz="3200" b="1" i="1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FFFF00"/>
                </a:solidFill>
                <a:latin typeface="Arial"/>
                <a:cs typeface="Arial"/>
              </a:rPr>
              <a:t>we</a:t>
            </a:r>
            <a:r>
              <a:rPr sz="3200" b="1" i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FFFF00"/>
                </a:solidFill>
                <a:latin typeface="Arial"/>
                <a:cs typeface="Arial"/>
              </a:rPr>
              <a:t>evaluate</a:t>
            </a:r>
            <a:r>
              <a:rPr sz="3200" b="1" i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350" spc="-30" dirty="0">
                <a:solidFill>
                  <a:srgbClr val="FFFF00"/>
                </a:solidFill>
                <a:latin typeface="Symbol"/>
                <a:cs typeface="Symbol"/>
              </a:rPr>
              <a:t></a:t>
            </a:r>
            <a:r>
              <a:rPr sz="3150" b="1" i="1" spc="-44" baseline="-21164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3150" b="1" i="1" spc="375" baseline="-2116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350" spc="-85" dirty="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sz="3350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350" spc="-30" dirty="0">
                <a:solidFill>
                  <a:srgbClr val="FFFF00"/>
                </a:solidFill>
                <a:latin typeface="Symbol"/>
                <a:cs typeface="Symbol"/>
              </a:rPr>
              <a:t></a:t>
            </a:r>
            <a:r>
              <a:rPr sz="3150" b="1" i="1" spc="-44" baseline="-21164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3150" b="1" i="1" spc="-22" baseline="-2116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FFFF00"/>
                </a:solidFill>
                <a:latin typeface="Arial"/>
                <a:cs typeface="Arial"/>
              </a:rPr>
              <a:t>as </a:t>
            </a:r>
            <a:r>
              <a:rPr sz="3200" b="1" i="1" spc="-869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3200" b="1" i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FFFF00"/>
                </a:solidFill>
                <a:latin typeface="Arial"/>
                <a:cs typeface="Arial"/>
              </a:rPr>
              <a:t>random</a:t>
            </a:r>
            <a:r>
              <a:rPr sz="3200" b="1" i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FFFF00"/>
                </a:solidFill>
                <a:latin typeface="Arial"/>
                <a:cs typeface="Arial"/>
              </a:rPr>
              <a:t>variable?</a:t>
            </a:r>
            <a:endParaRPr sz="3200">
              <a:latin typeface="Arial"/>
              <a:cs typeface="Arial"/>
            </a:endParaRPr>
          </a:p>
          <a:p>
            <a:pPr marL="368300" marR="17780" indent="-342900">
              <a:lnSpc>
                <a:spcPct val="100099"/>
              </a:lnSpc>
              <a:spcBef>
                <a:spcPts val="54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Computing</a:t>
            </a:r>
            <a:r>
              <a:rPr sz="2800" spc="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7" baseline="-21021" dirty="0">
                <a:solidFill>
                  <a:srgbClr val="FFFFCC"/>
                </a:solidFill>
                <a:latin typeface="Times New Roman"/>
                <a:cs typeface="Times New Roman"/>
              </a:rPr>
              <a:t>1</a:t>
            </a:r>
            <a:r>
              <a:rPr sz="2775" spc="382" baseline="-21021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from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sample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#1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800" spc="-7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7" baseline="-21021" dirty="0">
                <a:solidFill>
                  <a:srgbClr val="FFFFCC"/>
                </a:solidFill>
                <a:latin typeface="Times New Roman"/>
                <a:cs typeface="Times New Roman"/>
              </a:rPr>
              <a:t>2</a:t>
            </a:r>
            <a:r>
              <a:rPr sz="2775" spc="375" baseline="-21021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from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sample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#2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will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not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serve this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purpose.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[because it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 a single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observation,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not a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random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variable]</a:t>
            </a:r>
            <a:endParaRPr sz="2800">
              <a:latin typeface="Arial MT"/>
              <a:cs typeface="Arial MT"/>
            </a:endParaRPr>
          </a:p>
          <a:p>
            <a:pPr marL="368300" marR="26352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need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define a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random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variable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representing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difference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of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“percent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decrease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time”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between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samples.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8324" y="134112"/>
            <a:ext cx="7579995" cy="1500505"/>
            <a:chOff x="1068324" y="134112"/>
            <a:chExt cx="7579995" cy="1500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324" y="134112"/>
              <a:ext cx="7351014" cy="10066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4216" y="134112"/>
              <a:ext cx="823722" cy="10066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324" y="627888"/>
              <a:ext cx="5596889" cy="100660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585470" marR="5080">
              <a:lnSpc>
                <a:spcPts val="3890"/>
              </a:lnSpc>
              <a:spcBef>
                <a:spcPts val="590"/>
              </a:spcBef>
            </a:pPr>
            <a:r>
              <a:rPr spc="-5" dirty="0"/>
              <a:t>Matched Pairs Experiment </a:t>
            </a:r>
            <a:r>
              <a:rPr dirty="0"/>
              <a:t>– </a:t>
            </a:r>
            <a:r>
              <a:rPr spc="-1190" dirty="0"/>
              <a:t> </a:t>
            </a:r>
            <a:r>
              <a:rPr dirty="0"/>
              <a:t>changing</a:t>
            </a:r>
            <a:r>
              <a:rPr spc="-1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5939" y="1542034"/>
            <a:ext cx="8013065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08610" marR="17780" indent="-283845">
              <a:lnSpc>
                <a:spcPct val="90000"/>
              </a:lnSpc>
              <a:spcBef>
                <a:spcPts val="430"/>
              </a:spcBef>
              <a:buChar char="•"/>
              <a:tabLst>
                <a:tab pos="308610" algn="l"/>
                <a:tab pos="309245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Since the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FFFFCC"/>
                </a:solidFill>
                <a:latin typeface="Arial"/>
                <a:cs typeface="Arial"/>
              </a:rPr>
              <a:t>difference</a:t>
            </a:r>
            <a:r>
              <a:rPr sz="2800" b="1" spc="1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CC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r>
              <a:rPr sz="2800" b="1" spc="1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CC"/>
                </a:solidFill>
                <a:latin typeface="Arial"/>
                <a:cs typeface="Arial"/>
              </a:rPr>
              <a:t>means</a:t>
            </a:r>
            <a:r>
              <a:rPr sz="2800" b="1" spc="3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 equal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FFFFCC"/>
                </a:solidFill>
                <a:latin typeface="Arial"/>
                <a:cs typeface="Arial"/>
              </a:rPr>
              <a:t>mean</a:t>
            </a:r>
            <a:r>
              <a:rPr sz="2800" b="1" spc="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CC"/>
                </a:solidFill>
                <a:latin typeface="Arial"/>
                <a:cs typeface="Arial"/>
              </a:rPr>
              <a:t>of</a:t>
            </a:r>
            <a:r>
              <a:rPr sz="2800" b="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r>
              <a:rPr sz="2800" b="1" spc="2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CC"/>
                </a:solidFill>
                <a:latin typeface="Arial"/>
                <a:cs typeface="Arial"/>
              </a:rPr>
              <a:t>differences,</a:t>
            </a:r>
            <a:r>
              <a:rPr sz="2800" b="1" spc="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can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rewrite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hypotheses in terms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sz="2800" spc="-5" dirty="0">
                <a:solidFill>
                  <a:srgbClr val="FFFFCC"/>
                </a:solidFill>
                <a:latin typeface="Symbol"/>
                <a:cs typeface="Symbol"/>
              </a:rPr>
              <a:t>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(the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mean of 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differences) rather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than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in terms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800" spc="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7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775" spc="397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–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baseline="-21021" dirty="0">
                <a:solidFill>
                  <a:srgbClr val="FFFFCC"/>
                </a:solidFill>
                <a:latin typeface="Arial MT"/>
                <a:cs typeface="Arial MT"/>
              </a:rPr>
              <a:t>2.</a:t>
            </a:r>
            <a:endParaRPr sz="2775" baseline="-21021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24939" y="3488435"/>
            <a:ext cx="1929130" cy="677545"/>
            <a:chOff x="1424939" y="3488435"/>
            <a:chExt cx="1929130" cy="67754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4939" y="3488435"/>
              <a:ext cx="1776222" cy="6774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7819" y="3936550"/>
              <a:ext cx="1562862" cy="46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8063" y="3488435"/>
              <a:ext cx="555498" cy="67741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02994" y="3565017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Times New Roman"/>
                <a:cs typeface="Times New Roman"/>
              </a:rPr>
              <a:t>Difference</a:t>
            </a:r>
            <a:r>
              <a:rPr sz="2400" u="sng" spc="-4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25240" y="5567166"/>
            <a:ext cx="110489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10"/>
              </a:lnSpc>
            </a:pPr>
            <a:r>
              <a:rPr sz="2600" spc="-484" dirty="0">
                <a:latin typeface="Microsoft Sans Serif"/>
                <a:cs typeface="Microsoft Sans Serif"/>
              </a:rPr>
              <a:t>⁝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4000" y="3998976"/>
            <a:ext cx="1824355" cy="2489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3050"/>
              </a:lnSpc>
            </a:pPr>
            <a:r>
              <a:rPr sz="2600" i="1" dirty="0">
                <a:latin typeface="Times New Roman"/>
                <a:cs typeface="Times New Roman"/>
              </a:rPr>
              <a:t>d</a:t>
            </a:r>
            <a:r>
              <a:rPr sz="2250" baseline="-24074" dirty="0">
                <a:latin typeface="Times New Roman"/>
                <a:cs typeface="Times New Roman"/>
              </a:rPr>
              <a:t>1</a:t>
            </a:r>
            <a:r>
              <a:rPr sz="2250" spc="525" baseline="-2407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i="1" spc="-45" dirty="0">
                <a:latin typeface="Times New Roman"/>
                <a:cs typeface="Times New Roman"/>
              </a:rPr>
              <a:t>x</a:t>
            </a:r>
            <a:r>
              <a:rPr sz="2250" spc="-67" baseline="-24074" dirty="0">
                <a:latin typeface="Times New Roman"/>
                <a:cs typeface="Times New Roman"/>
              </a:rPr>
              <a:t>11</a:t>
            </a:r>
            <a:r>
              <a:rPr sz="2250" spc="284" baseline="-2407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i="1" spc="-40" dirty="0">
                <a:latin typeface="Times New Roman"/>
                <a:cs typeface="Times New Roman"/>
              </a:rPr>
              <a:t>x</a:t>
            </a:r>
            <a:r>
              <a:rPr sz="2250" spc="-60" baseline="-24074" dirty="0">
                <a:latin typeface="Times New Roman"/>
                <a:cs typeface="Times New Roman"/>
              </a:rPr>
              <a:t>12</a:t>
            </a:r>
            <a:endParaRPr sz="2250" baseline="-24074">
              <a:latin typeface="Times New Roman"/>
              <a:cs typeface="Times New Roman"/>
            </a:endParaRPr>
          </a:p>
          <a:p>
            <a:pPr marL="50165" marR="79375">
              <a:lnSpc>
                <a:spcPct val="126899"/>
              </a:lnSpc>
              <a:spcBef>
                <a:spcPts val="5"/>
              </a:spcBef>
            </a:pPr>
            <a:r>
              <a:rPr sz="2600" i="1" spc="80" dirty="0">
                <a:latin typeface="Times New Roman"/>
                <a:cs typeface="Times New Roman"/>
              </a:rPr>
              <a:t>d</a:t>
            </a:r>
            <a:r>
              <a:rPr sz="2250" spc="120" baseline="-24074" dirty="0">
                <a:latin typeface="Times New Roman"/>
                <a:cs typeface="Times New Roman"/>
              </a:rPr>
              <a:t>2</a:t>
            </a:r>
            <a:r>
              <a:rPr sz="2250" spc="697" baseline="-2407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x</a:t>
            </a:r>
            <a:r>
              <a:rPr sz="2250" spc="22" baseline="-24074" dirty="0">
                <a:latin typeface="Times New Roman"/>
                <a:cs typeface="Times New Roman"/>
              </a:rPr>
              <a:t>21</a:t>
            </a:r>
            <a:r>
              <a:rPr sz="2250" spc="292" baseline="-2407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x</a:t>
            </a:r>
            <a:r>
              <a:rPr sz="2250" spc="22" baseline="-24074" dirty="0">
                <a:latin typeface="Times New Roman"/>
                <a:cs typeface="Times New Roman"/>
              </a:rPr>
              <a:t>22 </a:t>
            </a:r>
            <a:r>
              <a:rPr sz="2250" spc="-540" baseline="-24074" dirty="0">
                <a:latin typeface="Times New Roman"/>
                <a:cs typeface="Times New Roman"/>
              </a:rPr>
              <a:t> </a:t>
            </a:r>
            <a:r>
              <a:rPr sz="2600" i="1" spc="60" dirty="0">
                <a:latin typeface="Times New Roman"/>
                <a:cs typeface="Times New Roman"/>
              </a:rPr>
              <a:t>d</a:t>
            </a:r>
            <a:r>
              <a:rPr sz="2250" spc="89" baseline="-24074" dirty="0">
                <a:latin typeface="Times New Roman"/>
                <a:cs typeface="Times New Roman"/>
              </a:rPr>
              <a:t>3</a:t>
            </a:r>
            <a:r>
              <a:rPr sz="2250" spc="637" baseline="-2407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x</a:t>
            </a:r>
            <a:r>
              <a:rPr sz="2250" spc="-7" baseline="-24074" dirty="0">
                <a:latin typeface="Times New Roman"/>
                <a:cs typeface="Times New Roman"/>
              </a:rPr>
              <a:t>31</a:t>
            </a:r>
            <a:r>
              <a:rPr sz="2250" spc="300" baseline="-2407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250" baseline="-24074" dirty="0">
                <a:latin typeface="Times New Roman"/>
                <a:cs typeface="Times New Roman"/>
              </a:rPr>
              <a:t>32</a:t>
            </a:r>
            <a:endParaRPr sz="2250" baseline="-24074">
              <a:latin typeface="Times New Roman"/>
              <a:cs typeface="Times New Roman"/>
            </a:endParaRPr>
          </a:p>
          <a:p>
            <a:pPr marR="350520" algn="ctr">
              <a:lnSpc>
                <a:spcPct val="100000"/>
              </a:lnSpc>
              <a:spcBef>
                <a:spcPts val="1705"/>
              </a:spcBef>
            </a:pPr>
            <a:r>
              <a:rPr sz="1800" dirty="0">
                <a:solidFill>
                  <a:srgbClr val="170800"/>
                </a:solidFill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  <a:p>
            <a:pPr marL="50165">
              <a:lnSpc>
                <a:spcPct val="100000"/>
              </a:lnSpc>
              <a:spcBef>
                <a:spcPts val="919"/>
              </a:spcBef>
            </a:pPr>
            <a:r>
              <a:rPr sz="2600" i="1" spc="160" dirty="0">
                <a:latin typeface="Times New Roman"/>
                <a:cs typeface="Times New Roman"/>
              </a:rPr>
              <a:t>d</a:t>
            </a:r>
            <a:r>
              <a:rPr sz="2250" i="1" spc="7" baseline="-24074" dirty="0">
                <a:latin typeface="Times New Roman"/>
                <a:cs typeface="Times New Roman"/>
              </a:rPr>
              <a:t>n</a:t>
            </a:r>
            <a:r>
              <a:rPr sz="2250" i="1" baseline="-24074" dirty="0">
                <a:latin typeface="Times New Roman"/>
                <a:cs typeface="Times New Roman"/>
              </a:rPr>
              <a:t> </a:t>
            </a:r>
            <a:r>
              <a:rPr sz="2250" i="1" spc="217" baseline="-2407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x</a:t>
            </a:r>
            <a:r>
              <a:rPr sz="2250" i="1" spc="-37" baseline="-24074" dirty="0">
                <a:latin typeface="Times New Roman"/>
                <a:cs typeface="Times New Roman"/>
              </a:rPr>
              <a:t>n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250" baseline="-24074" dirty="0">
                <a:latin typeface="Times New Roman"/>
                <a:cs typeface="Times New Roman"/>
              </a:rPr>
              <a:t> </a:t>
            </a:r>
            <a:r>
              <a:rPr sz="2250" spc="-240" baseline="-2407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x</a:t>
            </a:r>
            <a:r>
              <a:rPr sz="2250" i="1" spc="7" baseline="-24074" dirty="0">
                <a:latin typeface="Times New Roman"/>
                <a:cs typeface="Times New Roman"/>
              </a:rPr>
              <a:t>n</a:t>
            </a:r>
            <a:r>
              <a:rPr sz="2250" i="1" spc="-352" baseline="-24074" dirty="0">
                <a:latin typeface="Times New Roman"/>
                <a:cs typeface="Times New Roman"/>
              </a:rPr>
              <a:t> </a:t>
            </a:r>
            <a:r>
              <a:rPr sz="2250" spc="7" baseline="-24074" dirty="0">
                <a:latin typeface="Times New Roman"/>
                <a:cs typeface="Times New Roman"/>
              </a:rPr>
              <a:t>2</a:t>
            </a:r>
            <a:endParaRPr sz="2250" baseline="-24074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56432" y="3285744"/>
            <a:ext cx="5364479" cy="338327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806696" y="3419043"/>
            <a:ext cx="330835" cy="27971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 marR="30480">
              <a:lnSpc>
                <a:spcPts val="1800"/>
              </a:lnSpc>
              <a:spcBef>
                <a:spcPts val="459"/>
              </a:spcBef>
            </a:pPr>
            <a:r>
              <a:rPr sz="2700" i="1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11  </a:t>
            </a:r>
            <a:r>
              <a:rPr sz="2700" i="1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  <a:p>
            <a:pPr marL="38100" marR="30480" algn="just">
              <a:lnSpc>
                <a:spcPts val="1800"/>
              </a:lnSpc>
              <a:spcBef>
                <a:spcPts val="5"/>
              </a:spcBef>
            </a:pPr>
            <a:r>
              <a:rPr sz="2700" i="1" spc="7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31  </a:t>
            </a:r>
            <a:r>
              <a:rPr sz="2700" i="1" spc="7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41  </a:t>
            </a:r>
            <a:r>
              <a:rPr sz="2700" i="1" spc="7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51  </a:t>
            </a:r>
            <a:r>
              <a:rPr sz="2700" i="1" spc="7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61  </a:t>
            </a:r>
            <a:r>
              <a:rPr sz="2700" i="1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71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ts val="1625"/>
              </a:lnSpc>
            </a:pPr>
            <a:r>
              <a:rPr sz="2700" i="1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81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ts val="1980"/>
              </a:lnSpc>
            </a:pPr>
            <a:r>
              <a:rPr sz="2700" i="1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91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5558" y="3419043"/>
            <a:ext cx="330835" cy="27971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 marR="30480">
              <a:lnSpc>
                <a:spcPts val="1800"/>
              </a:lnSpc>
              <a:spcBef>
                <a:spcPts val="459"/>
              </a:spcBef>
            </a:pPr>
            <a:r>
              <a:rPr sz="2700" i="1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12  </a:t>
            </a:r>
            <a:r>
              <a:rPr sz="2700" i="1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  <a:p>
            <a:pPr marL="38100" marR="30480" algn="just">
              <a:lnSpc>
                <a:spcPts val="1800"/>
              </a:lnSpc>
              <a:spcBef>
                <a:spcPts val="5"/>
              </a:spcBef>
            </a:pPr>
            <a:r>
              <a:rPr sz="2700" i="1" spc="7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32  </a:t>
            </a:r>
            <a:r>
              <a:rPr sz="2700" i="1" spc="7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42  </a:t>
            </a:r>
            <a:r>
              <a:rPr sz="2700" i="1" spc="7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52  </a:t>
            </a:r>
            <a:r>
              <a:rPr sz="2700" i="1" spc="7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62  </a:t>
            </a:r>
            <a:r>
              <a:rPr sz="2700" i="1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72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ts val="1625"/>
              </a:lnSpc>
            </a:pPr>
            <a:r>
              <a:rPr sz="2700" i="1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82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ts val="1980"/>
              </a:lnSpc>
            </a:pPr>
            <a:r>
              <a:rPr sz="2700" i="1" baseline="13888" dirty="0">
                <a:solidFill>
                  <a:srgbClr val="170800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92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170800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136" y="1528142"/>
            <a:ext cx="6461125" cy="14204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08610" indent="-283845">
              <a:lnSpc>
                <a:spcPct val="100000"/>
              </a:lnSpc>
              <a:spcBef>
                <a:spcPts val="790"/>
              </a:spcBef>
              <a:buChar char="•"/>
              <a:tabLst>
                <a:tab pos="308610" algn="l"/>
                <a:tab pos="309245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Solution</a:t>
            </a:r>
            <a:endParaRPr sz="2800">
              <a:latin typeface="Arial MT"/>
              <a:cs typeface="Arial MT"/>
            </a:endParaRPr>
          </a:p>
          <a:p>
            <a:pPr marL="666750" lvl="1" indent="-320675">
              <a:lnSpc>
                <a:spcPct val="100000"/>
              </a:lnSpc>
              <a:spcBef>
                <a:spcPts val="595"/>
              </a:spcBef>
              <a:buFont typeface="Arial MT"/>
              <a:buChar char="–"/>
              <a:tabLst>
                <a:tab pos="666750" algn="l"/>
                <a:tab pos="667385" algn="l"/>
              </a:tabLst>
            </a:pPr>
            <a:r>
              <a:rPr sz="2400" dirty="0">
                <a:solidFill>
                  <a:srgbClr val="FFFFCC"/>
                </a:solidFill>
                <a:latin typeface="Symbol"/>
                <a:cs typeface="Symbol"/>
              </a:rPr>
              <a:t></a:t>
            </a:r>
            <a:r>
              <a:rPr sz="2400" spc="5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400" spc="-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400" spc="-7" baseline="-20833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400" spc="330" baseline="-20833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–</a:t>
            </a:r>
            <a:r>
              <a:rPr sz="24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400" spc="-7" baseline="-20833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400" spc="337" baseline="-20833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“percent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decrease in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time”</a:t>
            </a:r>
            <a:endParaRPr sz="2400">
              <a:latin typeface="Arial MT"/>
              <a:cs typeface="Arial MT"/>
            </a:endParaRPr>
          </a:p>
          <a:p>
            <a:pPr marL="582930" lvl="1" indent="-236854">
              <a:lnSpc>
                <a:spcPct val="100000"/>
              </a:lnSpc>
              <a:spcBef>
                <a:spcPts val="575"/>
              </a:spcBef>
              <a:buChar char="–"/>
              <a:tabLst>
                <a:tab pos="583565" algn="l"/>
              </a:tabLst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400" spc="-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hypotheses: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9474" y="2922473"/>
            <a:ext cx="493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CC"/>
                </a:solidFill>
                <a:latin typeface="Arial"/>
                <a:cs typeface="Arial"/>
              </a:rPr>
              <a:t>H</a:t>
            </a:r>
            <a:r>
              <a:rPr sz="2400" spc="-7" baseline="-20833" dirty="0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8601" y="2922473"/>
            <a:ext cx="4733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(i.e.,</a:t>
            </a:r>
            <a:r>
              <a:rPr sz="2400" spc="-4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no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difference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angina</a:t>
            </a:r>
            <a:r>
              <a:rPr sz="24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onset)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6774" y="3288919"/>
            <a:ext cx="75126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100"/>
              </a:spcBef>
              <a:tabLst>
                <a:tab pos="659765" algn="l"/>
              </a:tabLst>
            </a:pPr>
            <a:r>
              <a:rPr sz="2400" i="1" spc="-5" dirty="0">
                <a:solidFill>
                  <a:srgbClr val="FFFFCC"/>
                </a:solidFill>
                <a:latin typeface="Arial"/>
                <a:cs typeface="Arial"/>
              </a:rPr>
              <a:t>H</a:t>
            </a:r>
            <a:r>
              <a:rPr sz="2400" spc="-7" baseline="-20833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:	</a:t>
            </a:r>
            <a:r>
              <a:rPr sz="2400" dirty="0">
                <a:solidFill>
                  <a:srgbClr val="FFFFCC"/>
                </a:solidFill>
                <a:latin typeface="Symbol"/>
                <a:cs typeface="Symbol"/>
              </a:rPr>
              <a:t></a:t>
            </a:r>
            <a:r>
              <a:rPr sz="2400" spc="4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&lt;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r>
              <a:rPr sz="24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(scenario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#2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has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bigger</a:t>
            </a:r>
            <a:r>
              <a:rPr sz="24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“percent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decrease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in </a:t>
            </a:r>
            <a:r>
              <a:rPr sz="2400" spc="-6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time”,</a:t>
            </a:r>
            <a:r>
              <a:rPr sz="24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or early onset of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angina)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704" y="4093591"/>
            <a:ext cx="2140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–</a:t>
            </a:r>
            <a:r>
              <a:rPr sz="2400" spc="-14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Th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e </a:t>
            </a:r>
            <a:r>
              <a:rPr sz="2400" i="1" dirty="0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sz="2400" i="1" spc="-1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statistic: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84960" y="4541520"/>
            <a:ext cx="2279650" cy="1576070"/>
            <a:chOff x="1584960" y="4541520"/>
            <a:chExt cx="2279650" cy="15760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0492" y="4541520"/>
              <a:ext cx="2213610" cy="15217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84960" y="4616196"/>
              <a:ext cx="2194560" cy="1501140"/>
            </a:xfrm>
            <a:custGeom>
              <a:avLst/>
              <a:gdLst/>
              <a:ahLst/>
              <a:cxnLst/>
              <a:rect l="l" t="t" r="r" b="b"/>
              <a:pathLst>
                <a:path w="2194560" h="1501139">
                  <a:moveTo>
                    <a:pt x="2194560" y="0"/>
                  </a:moveTo>
                  <a:lnTo>
                    <a:pt x="0" y="0"/>
                  </a:lnTo>
                  <a:lnTo>
                    <a:pt x="0" y="1501139"/>
                  </a:lnTo>
                  <a:lnTo>
                    <a:pt x="2194560" y="1501139"/>
                  </a:lnTo>
                  <a:lnTo>
                    <a:pt x="2194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4806" y="4738864"/>
              <a:ext cx="573405" cy="1040130"/>
            </a:xfrm>
            <a:custGeom>
              <a:avLst/>
              <a:gdLst/>
              <a:ahLst/>
              <a:cxnLst/>
              <a:rect l="l" t="t" r="r" b="b"/>
              <a:pathLst>
                <a:path w="573405" h="1040129">
                  <a:moveTo>
                    <a:pt x="0" y="0"/>
                  </a:moveTo>
                  <a:lnTo>
                    <a:pt x="245472" y="0"/>
                  </a:lnTo>
                </a:path>
                <a:path w="573405" h="1040129">
                  <a:moveTo>
                    <a:pt x="510322" y="1040089"/>
                  </a:moveTo>
                  <a:lnTo>
                    <a:pt x="573408" y="1004620"/>
                  </a:lnTo>
                </a:path>
              </a:pathLst>
            </a:custGeom>
            <a:ln w="20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8215" y="5753072"/>
              <a:ext cx="90805" cy="167005"/>
            </a:xfrm>
            <a:custGeom>
              <a:avLst/>
              <a:gdLst/>
              <a:ahLst/>
              <a:cxnLst/>
              <a:rect l="l" t="t" r="r" b="b"/>
              <a:pathLst>
                <a:path w="90805" h="167004">
                  <a:moveTo>
                    <a:pt x="0" y="0"/>
                  </a:moveTo>
                  <a:lnTo>
                    <a:pt x="90214" y="166791"/>
                  </a:lnTo>
                </a:path>
              </a:pathLst>
            </a:custGeom>
            <a:ln w="40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8137" y="5423318"/>
              <a:ext cx="421640" cy="496570"/>
            </a:xfrm>
            <a:custGeom>
              <a:avLst/>
              <a:gdLst/>
              <a:ahLst/>
              <a:cxnLst/>
              <a:rect l="l" t="t" r="r" b="b"/>
              <a:pathLst>
                <a:path w="421639" h="496570">
                  <a:moveTo>
                    <a:pt x="0" y="496546"/>
                  </a:moveTo>
                  <a:lnTo>
                    <a:pt x="120298" y="0"/>
                  </a:lnTo>
                </a:path>
                <a:path w="421639" h="496570">
                  <a:moveTo>
                    <a:pt x="120298" y="0"/>
                  </a:moveTo>
                  <a:lnTo>
                    <a:pt x="421066" y="0"/>
                  </a:lnTo>
                </a:path>
              </a:pathLst>
            </a:custGeom>
            <a:ln w="20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7738" y="5413714"/>
              <a:ext cx="194310" cy="604520"/>
            </a:xfrm>
            <a:custGeom>
              <a:avLst/>
              <a:gdLst/>
              <a:ahLst/>
              <a:cxnLst/>
              <a:rect l="l" t="t" r="r" b="b"/>
              <a:pathLst>
                <a:path w="194310" h="604520">
                  <a:moveTo>
                    <a:pt x="194052" y="0"/>
                  </a:moveTo>
                  <a:lnTo>
                    <a:pt x="0" y="603926"/>
                  </a:lnTo>
                </a:path>
              </a:pathLst>
            </a:custGeom>
            <a:ln w="106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9710" y="5352379"/>
              <a:ext cx="1360805" cy="0"/>
            </a:xfrm>
            <a:custGeom>
              <a:avLst/>
              <a:gdLst/>
              <a:ahLst/>
              <a:cxnLst/>
              <a:rect l="l" t="t" r="r" b="b"/>
              <a:pathLst>
                <a:path w="1360804">
                  <a:moveTo>
                    <a:pt x="0" y="0"/>
                  </a:moveTo>
                  <a:lnTo>
                    <a:pt x="1360246" y="0"/>
                  </a:lnTo>
                </a:path>
              </a:pathLst>
            </a:custGeom>
            <a:ln w="20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86962" y="4496427"/>
            <a:ext cx="1372235" cy="150622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215"/>
              </a:spcBef>
            </a:pPr>
            <a:r>
              <a:rPr sz="3850" i="1" spc="30" dirty="0">
                <a:latin typeface="Times New Roman"/>
                <a:cs typeface="Times New Roman"/>
              </a:rPr>
              <a:t>d</a:t>
            </a:r>
            <a:r>
              <a:rPr sz="3850" i="1" spc="280" dirty="0">
                <a:latin typeface="Times New Roman"/>
                <a:cs typeface="Times New Roman"/>
              </a:rPr>
              <a:t> </a:t>
            </a:r>
            <a:r>
              <a:rPr sz="3850" spc="30" dirty="0">
                <a:latin typeface="Symbol"/>
                <a:cs typeface="Symbol"/>
              </a:rPr>
              <a:t></a:t>
            </a:r>
            <a:r>
              <a:rPr sz="3850" spc="-575" dirty="0">
                <a:latin typeface="Times New Roman"/>
                <a:cs typeface="Times New Roman"/>
              </a:rPr>
              <a:t> </a:t>
            </a:r>
            <a:r>
              <a:rPr sz="4050" spc="-70" dirty="0">
                <a:latin typeface="Symbol"/>
                <a:cs typeface="Symbol"/>
              </a:rPr>
              <a:t></a:t>
            </a:r>
            <a:endParaRPr sz="405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1055"/>
              </a:spcBef>
              <a:tabLst>
                <a:tab pos="1071880" algn="l"/>
              </a:tabLst>
            </a:pPr>
            <a:r>
              <a:rPr sz="3850" i="1" spc="30" dirty="0">
                <a:latin typeface="Times New Roman"/>
                <a:cs typeface="Times New Roman"/>
              </a:rPr>
              <a:t>s</a:t>
            </a:r>
            <a:r>
              <a:rPr sz="3375" i="1" spc="44" baseline="-23456" dirty="0">
                <a:latin typeface="Times New Roman"/>
                <a:cs typeface="Times New Roman"/>
              </a:rPr>
              <a:t>d	</a:t>
            </a:r>
            <a:r>
              <a:rPr sz="3850" i="1" spc="30" dirty="0">
                <a:latin typeface="Times New Roman"/>
                <a:cs typeface="Times New Roman"/>
              </a:rPr>
              <a:t>n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0471" y="4971033"/>
            <a:ext cx="574040" cy="615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850" i="1" spc="15" dirty="0">
                <a:latin typeface="Times New Roman"/>
                <a:cs typeface="Times New Roman"/>
              </a:rPr>
              <a:t>t</a:t>
            </a:r>
            <a:r>
              <a:rPr sz="3850" i="1" spc="30" dirty="0">
                <a:latin typeface="Times New Roman"/>
                <a:cs typeface="Times New Roman"/>
              </a:rPr>
              <a:t> </a:t>
            </a:r>
            <a:r>
              <a:rPr sz="3850" spc="30" dirty="0">
                <a:latin typeface="Symbol"/>
                <a:cs typeface="Symbol"/>
              </a:rPr>
              <a:t></a:t>
            </a:r>
            <a:endParaRPr sz="3850">
              <a:latin typeface="Symbol"/>
              <a:cs typeface="Symbo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85544" y="330708"/>
            <a:ext cx="5283200" cy="1116330"/>
            <a:chOff x="1685544" y="330708"/>
            <a:chExt cx="5283200" cy="111633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544" y="330708"/>
              <a:ext cx="4014978" cy="111633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1391" y="330708"/>
              <a:ext cx="828293" cy="111633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0555" y="330708"/>
              <a:ext cx="1757933" cy="111633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575498" y="2939795"/>
            <a:ext cx="2856865" cy="3187065"/>
            <a:chOff x="1575498" y="2939795"/>
            <a:chExt cx="2856865" cy="3187065"/>
          </a:xfrm>
        </p:grpSpPr>
        <p:sp>
          <p:nvSpPr>
            <p:cNvPr id="22" name="object 22"/>
            <p:cNvSpPr/>
            <p:nvPr/>
          </p:nvSpPr>
          <p:spPr>
            <a:xfrm>
              <a:off x="1580261" y="4611433"/>
              <a:ext cx="2204085" cy="1510665"/>
            </a:xfrm>
            <a:custGeom>
              <a:avLst/>
              <a:gdLst/>
              <a:ahLst/>
              <a:cxnLst/>
              <a:rect l="l" t="t" r="r" b="b"/>
              <a:pathLst>
                <a:path w="2204085" h="1510664">
                  <a:moveTo>
                    <a:pt x="0" y="1510664"/>
                  </a:moveTo>
                  <a:lnTo>
                    <a:pt x="2204085" y="1510664"/>
                  </a:lnTo>
                  <a:lnTo>
                    <a:pt x="2204085" y="0"/>
                  </a:lnTo>
                  <a:lnTo>
                    <a:pt x="0" y="0"/>
                  </a:lnTo>
                  <a:lnTo>
                    <a:pt x="0" y="1510664"/>
                  </a:lnTo>
                  <a:close/>
                </a:path>
              </a:pathLst>
            </a:custGeom>
            <a:ln w="9525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40024" y="3357371"/>
              <a:ext cx="1192530" cy="1322070"/>
            </a:xfrm>
            <a:custGeom>
              <a:avLst/>
              <a:gdLst/>
              <a:ahLst/>
              <a:cxnLst/>
              <a:rect l="l" t="t" r="r" b="b"/>
              <a:pathLst>
                <a:path w="1192529" h="1322070">
                  <a:moveTo>
                    <a:pt x="16835" y="18684"/>
                  </a:moveTo>
                  <a:lnTo>
                    <a:pt x="19417" y="31047"/>
                  </a:lnTo>
                  <a:lnTo>
                    <a:pt x="1182751" y="1321815"/>
                  </a:lnTo>
                  <a:lnTo>
                    <a:pt x="1192149" y="1313433"/>
                  </a:lnTo>
                  <a:lnTo>
                    <a:pt x="28791" y="22512"/>
                  </a:lnTo>
                  <a:lnTo>
                    <a:pt x="16835" y="18684"/>
                  </a:lnTo>
                  <a:close/>
                </a:path>
                <a:path w="1192529" h="1322070">
                  <a:moveTo>
                    <a:pt x="0" y="0"/>
                  </a:moveTo>
                  <a:lnTo>
                    <a:pt x="20192" y="97027"/>
                  </a:lnTo>
                  <a:lnTo>
                    <a:pt x="20954" y="100456"/>
                  </a:lnTo>
                  <a:lnTo>
                    <a:pt x="24256" y="102615"/>
                  </a:lnTo>
                  <a:lnTo>
                    <a:pt x="27686" y="101980"/>
                  </a:lnTo>
                  <a:lnTo>
                    <a:pt x="31114" y="101218"/>
                  </a:lnTo>
                  <a:lnTo>
                    <a:pt x="33400" y="97789"/>
                  </a:lnTo>
                  <a:lnTo>
                    <a:pt x="32638" y="94361"/>
                  </a:lnTo>
                  <a:lnTo>
                    <a:pt x="19417" y="31047"/>
                  </a:lnTo>
                  <a:lnTo>
                    <a:pt x="3682" y="13588"/>
                  </a:lnTo>
                  <a:lnTo>
                    <a:pt x="13080" y="5079"/>
                  </a:lnTo>
                  <a:lnTo>
                    <a:pt x="15925" y="5079"/>
                  </a:lnTo>
                  <a:lnTo>
                    <a:pt x="0" y="0"/>
                  </a:lnTo>
                  <a:close/>
                </a:path>
                <a:path w="1192529" h="1322070">
                  <a:moveTo>
                    <a:pt x="15925" y="5079"/>
                  </a:moveTo>
                  <a:lnTo>
                    <a:pt x="13080" y="5079"/>
                  </a:lnTo>
                  <a:lnTo>
                    <a:pt x="28791" y="22512"/>
                  </a:lnTo>
                  <a:lnTo>
                    <a:pt x="90550" y="42290"/>
                  </a:lnTo>
                  <a:lnTo>
                    <a:pt x="93852" y="43306"/>
                  </a:lnTo>
                  <a:lnTo>
                    <a:pt x="97409" y="41401"/>
                  </a:lnTo>
                  <a:lnTo>
                    <a:pt x="98551" y="38100"/>
                  </a:lnTo>
                  <a:lnTo>
                    <a:pt x="99567" y="34798"/>
                  </a:lnTo>
                  <a:lnTo>
                    <a:pt x="97662" y="31241"/>
                  </a:lnTo>
                  <a:lnTo>
                    <a:pt x="94361" y="30099"/>
                  </a:lnTo>
                  <a:lnTo>
                    <a:pt x="15925" y="5079"/>
                  </a:lnTo>
                  <a:close/>
                </a:path>
                <a:path w="1192529" h="1322070">
                  <a:moveTo>
                    <a:pt x="13080" y="5079"/>
                  </a:moveTo>
                  <a:lnTo>
                    <a:pt x="3682" y="13588"/>
                  </a:lnTo>
                  <a:lnTo>
                    <a:pt x="19417" y="31047"/>
                  </a:lnTo>
                  <a:lnTo>
                    <a:pt x="16835" y="18684"/>
                  </a:lnTo>
                  <a:lnTo>
                    <a:pt x="6476" y="15366"/>
                  </a:lnTo>
                  <a:lnTo>
                    <a:pt x="14604" y="8000"/>
                  </a:lnTo>
                  <a:lnTo>
                    <a:pt x="15713" y="8000"/>
                  </a:lnTo>
                  <a:lnTo>
                    <a:pt x="13080" y="5079"/>
                  </a:lnTo>
                  <a:close/>
                </a:path>
                <a:path w="1192529" h="1322070">
                  <a:moveTo>
                    <a:pt x="15713" y="8000"/>
                  </a:moveTo>
                  <a:lnTo>
                    <a:pt x="14604" y="8000"/>
                  </a:lnTo>
                  <a:lnTo>
                    <a:pt x="16835" y="18684"/>
                  </a:lnTo>
                  <a:lnTo>
                    <a:pt x="28791" y="22512"/>
                  </a:lnTo>
                  <a:lnTo>
                    <a:pt x="15713" y="8000"/>
                  </a:lnTo>
                  <a:close/>
                </a:path>
                <a:path w="1192529" h="1322070">
                  <a:moveTo>
                    <a:pt x="14604" y="8000"/>
                  </a:moveTo>
                  <a:lnTo>
                    <a:pt x="6476" y="15366"/>
                  </a:lnTo>
                  <a:lnTo>
                    <a:pt x="16835" y="18684"/>
                  </a:lnTo>
                  <a:lnTo>
                    <a:pt x="14604" y="80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24811" y="2939795"/>
              <a:ext cx="1278890" cy="417830"/>
            </a:xfrm>
            <a:custGeom>
              <a:avLst/>
              <a:gdLst/>
              <a:ahLst/>
              <a:cxnLst/>
              <a:rect l="l" t="t" r="r" b="b"/>
              <a:pathLst>
                <a:path w="1278889" h="417829">
                  <a:moveTo>
                    <a:pt x="1278636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1278636" y="417575"/>
                  </a:lnTo>
                  <a:lnTo>
                    <a:pt x="1278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01273" y="3003803"/>
              <a:ext cx="139065" cy="0"/>
            </a:xfrm>
            <a:custGeom>
              <a:avLst/>
              <a:gdLst/>
              <a:ahLst/>
              <a:cxnLst/>
              <a:rect l="l" t="t" r="r" b="b"/>
              <a:pathLst>
                <a:path w="139064">
                  <a:moveTo>
                    <a:pt x="0" y="0"/>
                  </a:moveTo>
                  <a:lnTo>
                    <a:pt x="138970" y="0"/>
                  </a:lnTo>
                </a:path>
              </a:pathLst>
            </a:custGeom>
            <a:ln w="1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987423" y="447243"/>
            <a:ext cx="4650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40" dirty="0"/>
              <a:t> </a:t>
            </a:r>
            <a:r>
              <a:rPr sz="4000" spc="-5" dirty="0"/>
              <a:t>paired</a:t>
            </a:r>
            <a:r>
              <a:rPr sz="4000" spc="-30" dirty="0"/>
              <a:t> </a:t>
            </a:r>
            <a:r>
              <a:rPr sz="4000" spc="-5" dirty="0"/>
              <a:t>t-test</a:t>
            </a:r>
            <a:endParaRPr sz="4000"/>
          </a:p>
        </p:txBody>
      </p:sp>
      <p:sp>
        <p:nvSpPr>
          <p:cNvPr id="27" name="object 27"/>
          <p:cNvSpPr txBox="1"/>
          <p:nvPr/>
        </p:nvSpPr>
        <p:spPr>
          <a:xfrm>
            <a:off x="4507229" y="4267285"/>
            <a:ext cx="3044825" cy="775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935"/>
              </a:lnSpc>
              <a:spcBef>
                <a:spcPts val="130"/>
              </a:spcBef>
              <a:tabLst>
                <a:tab pos="2880995" algn="l"/>
              </a:tabLst>
            </a:pPr>
            <a:r>
              <a:rPr sz="2400" b="1" i="1" spc="-5" dirty="0">
                <a:solidFill>
                  <a:srgbClr val="FFFF58"/>
                </a:solidFill>
                <a:latin typeface="Times New Roman"/>
                <a:cs typeface="Times New Roman"/>
              </a:rPr>
              <a:t>N</a:t>
            </a:r>
            <a:r>
              <a:rPr sz="2400" b="1" i="1" spc="-10" dirty="0">
                <a:solidFill>
                  <a:srgbClr val="FFFF58"/>
                </a:solidFill>
                <a:latin typeface="Times New Roman"/>
                <a:cs typeface="Times New Roman"/>
              </a:rPr>
              <a:t>o</a:t>
            </a:r>
            <a:r>
              <a:rPr sz="2400" b="1" i="1" dirty="0">
                <a:solidFill>
                  <a:srgbClr val="FFFF58"/>
                </a:solidFill>
                <a:latin typeface="Times New Roman"/>
                <a:cs typeface="Times New Roman"/>
              </a:rPr>
              <a:t>te </a:t>
            </a:r>
            <a:r>
              <a:rPr sz="2400" b="1" i="1" spc="5" dirty="0">
                <a:solidFill>
                  <a:srgbClr val="FFFF58"/>
                </a:solidFill>
                <a:latin typeface="Times New Roman"/>
                <a:cs typeface="Times New Roman"/>
              </a:rPr>
              <a:t>t</a:t>
            </a:r>
            <a:r>
              <a:rPr sz="2400" b="1" i="1" spc="-5" dirty="0">
                <a:solidFill>
                  <a:srgbClr val="FFFF58"/>
                </a:solidFill>
                <a:latin typeface="Times New Roman"/>
                <a:cs typeface="Times New Roman"/>
              </a:rPr>
              <a:t>ha</a:t>
            </a:r>
            <a:r>
              <a:rPr sz="2400" b="1" i="1" dirty="0">
                <a:solidFill>
                  <a:srgbClr val="FFFF58"/>
                </a:solidFill>
                <a:latin typeface="Times New Roman"/>
                <a:cs typeface="Times New Roman"/>
              </a:rPr>
              <a:t>t</a:t>
            </a:r>
            <a:r>
              <a:rPr sz="2400" b="1" i="1" spc="-30" dirty="0">
                <a:solidFill>
                  <a:srgbClr val="FFFF58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FF58"/>
                </a:solidFill>
                <a:latin typeface="Times New Roman"/>
                <a:cs typeface="Times New Roman"/>
              </a:rPr>
              <a:t>we c</a:t>
            </a:r>
            <a:r>
              <a:rPr sz="2400" b="1" i="1" spc="-10" dirty="0">
                <a:solidFill>
                  <a:srgbClr val="FFFF58"/>
                </a:solidFill>
                <a:latin typeface="Times New Roman"/>
                <a:cs typeface="Times New Roman"/>
              </a:rPr>
              <a:t>h</a:t>
            </a:r>
            <a:r>
              <a:rPr sz="2400" b="1" i="1" dirty="0">
                <a:solidFill>
                  <a:srgbClr val="FFFF58"/>
                </a:solidFill>
                <a:latin typeface="Times New Roman"/>
                <a:cs typeface="Times New Roman"/>
              </a:rPr>
              <a:t>anged	</a:t>
            </a:r>
            <a:r>
              <a:rPr sz="2500" spc="-50" dirty="0">
                <a:solidFill>
                  <a:srgbClr val="FFFF58"/>
                </a:solidFill>
                <a:latin typeface="Symbol"/>
                <a:cs typeface="Symbol"/>
              </a:rPr>
              <a:t></a:t>
            </a:r>
            <a:endParaRPr sz="2500">
              <a:latin typeface="Symbol"/>
              <a:cs typeface="Symbol"/>
            </a:endParaRPr>
          </a:p>
          <a:p>
            <a:pPr marL="12700">
              <a:lnSpc>
                <a:spcPts val="2935"/>
              </a:lnSpc>
            </a:pPr>
            <a:r>
              <a:rPr sz="2500" b="1" spc="515" dirty="0">
                <a:solidFill>
                  <a:srgbClr val="FFFF58"/>
                </a:solidFill>
                <a:latin typeface="Microsoft YaHei UI"/>
                <a:cs typeface="Microsoft YaHei UI"/>
              </a:rPr>
              <a:t>≧</a:t>
            </a:r>
            <a:r>
              <a:rPr sz="2400" b="1" i="1" spc="515" dirty="0">
                <a:solidFill>
                  <a:srgbClr val="FFFF58"/>
                </a:solidFill>
                <a:latin typeface="Times New Roman"/>
                <a:cs typeface="Times New Roman"/>
              </a:rPr>
              <a:t>0</a:t>
            </a:r>
            <a:r>
              <a:rPr sz="2400" b="1" i="1" spc="-35" dirty="0">
                <a:solidFill>
                  <a:srgbClr val="FFFF58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FF58"/>
                </a:solidFill>
                <a:latin typeface="Times New Roman"/>
                <a:cs typeface="Times New Roman"/>
              </a:rPr>
              <a:t>to</a:t>
            </a:r>
            <a:r>
              <a:rPr sz="2400" b="1" i="1" spc="-25" dirty="0">
                <a:solidFill>
                  <a:srgbClr val="FFFF58"/>
                </a:solidFill>
                <a:latin typeface="Times New Roman"/>
                <a:cs typeface="Times New Roman"/>
              </a:rPr>
              <a:t> </a:t>
            </a:r>
            <a:r>
              <a:rPr sz="2500" spc="-50" dirty="0">
                <a:solidFill>
                  <a:srgbClr val="FFFF58"/>
                </a:solidFill>
                <a:latin typeface="Symbol"/>
                <a:cs typeface="Symbol"/>
              </a:rPr>
              <a:t></a:t>
            </a:r>
            <a:r>
              <a:rPr sz="2500" spc="-45" dirty="0">
                <a:solidFill>
                  <a:srgbClr val="FFFF58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FF58"/>
                </a:solidFill>
                <a:latin typeface="Times New Roman"/>
                <a:cs typeface="Times New Roman"/>
              </a:rPr>
              <a:t>=0</a:t>
            </a:r>
            <a:r>
              <a:rPr sz="2400" b="1" i="1" spc="-15" dirty="0">
                <a:solidFill>
                  <a:srgbClr val="FFFF58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FFFF58"/>
                </a:solidFill>
                <a:latin typeface="Times New Roman"/>
                <a:cs typeface="Times New Roman"/>
              </a:rPr>
              <a:t>here!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24811" y="2939795"/>
            <a:ext cx="1278890" cy="4178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65"/>
              </a:spcBef>
            </a:pPr>
            <a:r>
              <a:rPr sz="2200" i="1" spc="60" dirty="0">
                <a:latin typeface="Times New Roman"/>
                <a:cs typeface="Times New Roman"/>
              </a:rPr>
              <a:t>d </a:t>
            </a:r>
            <a:r>
              <a:rPr sz="2200" i="1" spc="-27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Symbol"/>
                <a:cs typeface="Symbol"/>
              </a:rPr>
              <a:t>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350" spc="-15" dirty="0">
                <a:latin typeface="Symbol"/>
                <a:cs typeface="Symbol"/>
              </a:rPr>
              <a:t>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(</a:t>
            </a:r>
            <a:r>
              <a:rPr sz="2200" spc="70" dirty="0">
                <a:latin typeface="Symbol"/>
                <a:cs typeface="Symbol"/>
              </a:rPr>
              <a:t>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0</a:t>
            </a:r>
            <a:r>
              <a:rPr sz="2200" spc="4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4839" y="624850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10700"/>
                </a:solidFill>
                <a:latin typeface="Arial MT"/>
                <a:cs typeface="Arial MT"/>
              </a:rPr>
              <a:t>23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48611" y="1626107"/>
            <a:ext cx="1800860" cy="1247140"/>
            <a:chOff x="1848611" y="1626107"/>
            <a:chExt cx="1800860" cy="1247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143" y="1626107"/>
              <a:ext cx="1735074" cy="11925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8611" y="1700783"/>
              <a:ext cx="1716405" cy="1172210"/>
            </a:xfrm>
            <a:custGeom>
              <a:avLst/>
              <a:gdLst/>
              <a:ahLst/>
              <a:cxnLst/>
              <a:rect l="l" t="t" r="r" b="b"/>
              <a:pathLst>
                <a:path w="1716404" h="1172210">
                  <a:moveTo>
                    <a:pt x="1716024" y="0"/>
                  </a:moveTo>
                  <a:lnTo>
                    <a:pt x="0" y="0"/>
                  </a:lnTo>
                  <a:lnTo>
                    <a:pt x="0" y="1171956"/>
                  </a:lnTo>
                  <a:lnTo>
                    <a:pt x="1716024" y="1171956"/>
                  </a:lnTo>
                  <a:lnTo>
                    <a:pt x="17160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1352" y="1796546"/>
              <a:ext cx="448945" cy="812165"/>
            </a:xfrm>
            <a:custGeom>
              <a:avLst/>
              <a:gdLst/>
              <a:ahLst/>
              <a:cxnLst/>
              <a:rect l="l" t="t" r="r" b="b"/>
              <a:pathLst>
                <a:path w="448944" h="812164">
                  <a:moveTo>
                    <a:pt x="0" y="0"/>
                  </a:moveTo>
                  <a:lnTo>
                    <a:pt x="191949" y="0"/>
                  </a:lnTo>
                </a:path>
                <a:path w="448944" h="812164">
                  <a:moveTo>
                    <a:pt x="399050" y="812013"/>
                  </a:moveTo>
                  <a:lnTo>
                    <a:pt x="448381" y="784322"/>
                  </a:lnTo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9733" y="2588353"/>
              <a:ext cx="71120" cy="130810"/>
            </a:xfrm>
            <a:custGeom>
              <a:avLst/>
              <a:gdLst/>
              <a:ahLst/>
              <a:cxnLst/>
              <a:rect l="l" t="t" r="r" b="b"/>
              <a:pathLst>
                <a:path w="71119" h="130810">
                  <a:moveTo>
                    <a:pt x="0" y="0"/>
                  </a:moveTo>
                  <a:lnTo>
                    <a:pt x="70543" y="130216"/>
                  </a:lnTo>
                </a:path>
              </a:pathLst>
            </a:custGeom>
            <a:ln w="31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17869" y="2330909"/>
              <a:ext cx="329565" cy="387985"/>
            </a:xfrm>
            <a:custGeom>
              <a:avLst/>
              <a:gdLst/>
              <a:ahLst/>
              <a:cxnLst/>
              <a:rect l="l" t="t" r="r" b="b"/>
              <a:pathLst>
                <a:path w="329564" h="387985">
                  <a:moveTo>
                    <a:pt x="0" y="387661"/>
                  </a:moveTo>
                  <a:lnTo>
                    <a:pt x="94068" y="0"/>
                  </a:lnTo>
                </a:path>
                <a:path w="329564" h="387985">
                  <a:moveTo>
                    <a:pt x="94068" y="0"/>
                  </a:moveTo>
                  <a:lnTo>
                    <a:pt x="329256" y="0"/>
                  </a:lnTo>
                </a:path>
              </a:pathLst>
            </a:custGeom>
            <a:ln w="1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96954" y="2323412"/>
              <a:ext cx="151765" cy="471805"/>
            </a:xfrm>
            <a:custGeom>
              <a:avLst/>
              <a:gdLst/>
              <a:ahLst/>
              <a:cxnLst/>
              <a:rect l="l" t="t" r="r" b="b"/>
              <a:pathLst>
                <a:path w="151764" h="471805">
                  <a:moveTo>
                    <a:pt x="151740" y="0"/>
                  </a:moveTo>
                  <a:lnTo>
                    <a:pt x="0" y="471494"/>
                  </a:lnTo>
                </a:path>
              </a:pathLst>
            </a:custGeom>
            <a:ln w="8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5336" y="2275526"/>
              <a:ext cx="1064260" cy="0"/>
            </a:xfrm>
            <a:custGeom>
              <a:avLst/>
              <a:gdLst/>
              <a:ahLst/>
              <a:cxnLst/>
              <a:rect l="l" t="t" r="r" b="b"/>
              <a:pathLst>
                <a:path w="1064260">
                  <a:moveTo>
                    <a:pt x="0" y="0"/>
                  </a:moveTo>
                  <a:lnTo>
                    <a:pt x="1063655" y="0"/>
                  </a:lnTo>
                </a:path>
              </a:pathLst>
            </a:custGeom>
            <a:ln w="157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56031" y="1604417"/>
            <a:ext cx="1625600" cy="118173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85"/>
              </a:spcBef>
              <a:tabLst>
                <a:tab pos="686435" algn="l"/>
              </a:tabLst>
            </a:pPr>
            <a:r>
              <a:rPr sz="4500" i="1" spc="22" baseline="-35185" dirty="0">
                <a:latin typeface="Times New Roman"/>
                <a:cs typeface="Times New Roman"/>
              </a:rPr>
              <a:t>t</a:t>
            </a:r>
            <a:r>
              <a:rPr sz="4500" i="1" spc="142" baseline="-35185" dirty="0">
                <a:latin typeface="Times New Roman"/>
                <a:cs typeface="Times New Roman"/>
              </a:rPr>
              <a:t> </a:t>
            </a:r>
            <a:r>
              <a:rPr sz="4500" spc="44" baseline="-35185" dirty="0">
                <a:latin typeface="Symbol"/>
                <a:cs typeface="Symbol"/>
              </a:rPr>
              <a:t></a:t>
            </a:r>
            <a:r>
              <a:rPr sz="4500" baseline="-35185" dirty="0">
                <a:latin typeface="Times New Roman"/>
                <a:cs typeface="Times New Roman"/>
              </a:rPr>
              <a:t>	</a:t>
            </a:r>
            <a:r>
              <a:rPr sz="3000" i="1" spc="25" dirty="0">
                <a:latin typeface="Times New Roman"/>
                <a:cs typeface="Times New Roman"/>
              </a:rPr>
              <a:t>d</a:t>
            </a:r>
            <a:r>
              <a:rPr sz="3000" i="1" spc="220" dirty="0">
                <a:latin typeface="Times New Roman"/>
                <a:cs typeface="Times New Roman"/>
              </a:rPr>
              <a:t> </a:t>
            </a:r>
            <a:r>
              <a:rPr sz="3000" spc="30" dirty="0">
                <a:latin typeface="Symbol"/>
                <a:cs typeface="Symbol"/>
              </a:rPr>
              <a:t></a:t>
            </a:r>
            <a:r>
              <a:rPr sz="3000" spc="-450" dirty="0">
                <a:latin typeface="Times New Roman"/>
                <a:cs typeface="Times New Roman"/>
              </a:rPr>
              <a:t> </a:t>
            </a:r>
            <a:r>
              <a:rPr sz="3150" spc="-50" dirty="0">
                <a:latin typeface="Symbol"/>
                <a:cs typeface="Symbol"/>
              </a:rPr>
              <a:t></a:t>
            </a:r>
            <a:endParaRPr sz="3150">
              <a:latin typeface="Symbol"/>
              <a:cs typeface="Symbol"/>
            </a:endParaRPr>
          </a:p>
          <a:p>
            <a:pPr marL="590550">
              <a:lnSpc>
                <a:spcPct val="100000"/>
              </a:lnSpc>
              <a:spcBef>
                <a:spcPts val="830"/>
              </a:spcBef>
              <a:tabLst>
                <a:tab pos="1379855" algn="l"/>
              </a:tabLst>
            </a:pPr>
            <a:r>
              <a:rPr sz="3000" i="1" spc="30" dirty="0">
                <a:latin typeface="Times New Roman"/>
                <a:cs typeface="Times New Roman"/>
              </a:rPr>
              <a:t>s</a:t>
            </a:r>
            <a:r>
              <a:rPr sz="2625" i="1" spc="44" baseline="-23809" dirty="0">
                <a:latin typeface="Times New Roman"/>
                <a:cs typeface="Times New Roman"/>
              </a:rPr>
              <a:t>d	</a:t>
            </a:r>
            <a:r>
              <a:rPr sz="3000" i="1" spc="25" dirty="0">
                <a:latin typeface="Times New Roman"/>
                <a:cs typeface="Times New Roman"/>
              </a:rPr>
              <a:t>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43785" y="1695957"/>
            <a:ext cx="1725930" cy="1181735"/>
          </a:xfrm>
          <a:custGeom>
            <a:avLst/>
            <a:gdLst/>
            <a:ahLst/>
            <a:cxnLst/>
            <a:rect l="l" t="t" r="r" b="b"/>
            <a:pathLst>
              <a:path w="1725929" h="1181735">
                <a:moveTo>
                  <a:pt x="0" y="1181481"/>
                </a:moveTo>
                <a:lnTo>
                  <a:pt x="1725549" y="1181481"/>
                </a:lnTo>
                <a:lnTo>
                  <a:pt x="1725549" y="0"/>
                </a:lnTo>
                <a:lnTo>
                  <a:pt x="0" y="0"/>
                </a:lnTo>
                <a:lnTo>
                  <a:pt x="0" y="1181481"/>
                </a:lnTo>
                <a:close/>
              </a:path>
            </a:pathLst>
          </a:custGeom>
          <a:ln w="9524">
            <a:solidFill>
              <a:srgbClr val="FFF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685544" y="42671"/>
            <a:ext cx="5283200" cy="1116330"/>
            <a:chOff x="1685544" y="42671"/>
            <a:chExt cx="5283200" cy="111633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544" y="42671"/>
              <a:ext cx="3789426" cy="111632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5839" y="42671"/>
              <a:ext cx="884682" cy="11163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1391" y="42671"/>
              <a:ext cx="828293" cy="111632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0555" y="42671"/>
              <a:ext cx="1757933" cy="111632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87423" y="131430"/>
            <a:ext cx="465010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" dirty="0"/>
              <a:t>The</a:t>
            </a:r>
            <a:r>
              <a:rPr sz="4000" spc="-35" dirty="0"/>
              <a:t> </a:t>
            </a:r>
            <a:r>
              <a:rPr sz="4000" spc="-5" dirty="0"/>
              <a:t>paired</a:t>
            </a:r>
            <a:r>
              <a:rPr sz="4000" spc="-20" dirty="0"/>
              <a:t> </a:t>
            </a:r>
            <a:r>
              <a:rPr sz="4200" spc="-20" dirty="0"/>
              <a:t>t</a:t>
            </a:r>
            <a:r>
              <a:rPr sz="4000" spc="-20" dirty="0"/>
              <a:t>-test</a:t>
            </a:r>
            <a:endParaRPr sz="4000"/>
          </a:p>
        </p:txBody>
      </p:sp>
      <p:sp>
        <p:nvSpPr>
          <p:cNvPr id="19" name="object 19"/>
          <p:cNvSpPr txBox="1"/>
          <p:nvPr/>
        </p:nvSpPr>
        <p:spPr>
          <a:xfrm>
            <a:off x="5275579" y="6186322"/>
            <a:ext cx="281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Degrees</a:t>
            </a:r>
            <a:r>
              <a:rPr sz="1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freedom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 =</a:t>
            </a:r>
            <a:r>
              <a:rPr sz="1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n</a:t>
            </a:r>
            <a:r>
              <a:rPr sz="1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–</a:t>
            </a:r>
            <a:r>
              <a:rPr sz="1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9115" y="4994147"/>
            <a:ext cx="3667125" cy="955675"/>
          </a:xfrm>
          <a:prstGeom prst="rect">
            <a:avLst/>
          </a:prstGeom>
          <a:ln w="9525">
            <a:solidFill>
              <a:srgbClr val="FFFFCC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FFFF99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FFFF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99"/>
                </a:solidFill>
                <a:latin typeface="Times New Roman"/>
                <a:cs typeface="Times New Roman"/>
              </a:rPr>
              <a:t>rejection</a:t>
            </a:r>
            <a:r>
              <a:rPr sz="2800" spc="-25" dirty="0">
                <a:solidFill>
                  <a:srgbClr val="FFFF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99"/>
                </a:solidFill>
                <a:latin typeface="Times New Roman"/>
                <a:cs typeface="Times New Roman"/>
              </a:rPr>
              <a:t>region</a:t>
            </a:r>
            <a:r>
              <a:rPr sz="2800" spc="-25" dirty="0">
                <a:solidFill>
                  <a:srgbClr val="FFFF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99"/>
                </a:solidFill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92710">
              <a:lnSpc>
                <a:spcPts val="3210"/>
              </a:lnSpc>
              <a:spcBef>
                <a:spcPts val="685"/>
              </a:spcBef>
            </a:pPr>
            <a:r>
              <a:rPr sz="4200" b="1" spc="-7" baseline="13888" dirty="0">
                <a:solidFill>
                  <a:srgbClr val="FFFF99"/>
                </a:solidFill>
                <a:latin typeface="Times New Roman"/>
                <a:cs typeface="Times New Roman"/>
              </a:rPr>
              <a:t>t</a:t>
            </a:r>
            <a:r>
              <a:rPr sz="4200" b="1" spc="-37" baseline="13888" dirty="0">
                <a:solidFill>
                  <a:srgbClr val="FFFF99"/>
                </a:solidFill>
                <a:latin typeface="Times New Roman"/>
                <a:cs typeface="Times New Roman"/>
              </a:rPr>
              <a:t> </a:t>
            </a:r>
            <a:r>
              <a:rPr sz="4200" b="1" spc="-7" baseline="13888" dirty="0">
                <a:solidFill>
                  <a:srgbClr val="FFFF99"/>
                </a:solidFill>
                <a:latin typeface="Times New Roman"/>
                <a:cs typeface="Times New Roman"/>
              </a:rPr>
              <a:t>&lt;</a:t>
            </a:r>
            <a:r>
              <a:rPr sz="4200" b="1" spc="-15" baseline="13888" dirty="0">
                <a:solidFill>
                  <a:srgbClr val="FFFF99"/>
                </a:solidFill>
                <a:latin typeface="Times New Roman"/>
                <a:cs typeface="Times New Roman"/>
              </a:rPr>
              <a:t> </a:t>
            </a:r>
            <a:r>
              <a:rPr sz="4200" b="1" spc="7" baseline="13888" dirty="0">
                <a:solidFill>
                  <a:srgbClr val="FFFF99"/>
                </a:solidFill>
                <a:latin typeface="Times New Roman"/>
                <a:cs typeface="Times New Roman"/>
              </a:rPr>
              <a:t>t</a:t>
            </a:r>
            <a:r>
              <a:rPr sz="1850" b="1" spc="5" dirty="0">
                <a:solidFill>
                  <a:srgbClr val="FFFF99"/>
                </a:solidFill>
                <a:latin typeface="Times New Roman"/>
                <a:cs typeface="Times New Roman"/>
              </a:rPr>
              <a:t>.05,63-1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91100" y="2737104"/>
            <a:ext cx="2971800" cy="18669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133847" y="4019169"/>
            <a:ext cx="59182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0" dirty="0">
                <a:solidFill>
                  <a:srgbClr val="5C1F00"/>
                </a:solidFill>
                <a:latin typeface="Times New Roman"/>
                <a:cs typeface="Times New Roman"/>
              </a:rPr>
              <a:t>.05,63-1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4419" y="1092835"/>
            <a:ext cx="2321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-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t-statistics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7688" y="3570732"/>
            <a:ext cx="589026" cy="67741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75766" y="2918282"/>
            <a:ext cx="42214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null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hypothesis</a:t>
            </a:r>
            <a:r>
              <a:rPr sz="24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endParaRPr sz="2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match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Symbol"/>
                <a:cs typeface="Symbol"/>
              </a:rPr>
              <a:t></a:t>
            </a:r>
            <a:r>
              <a:rPr sz="2400" spc="5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0, a negative</a:t>
            </a:r>
            <a:endParaRPr sz="2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tabLst>
                <a:tab pos="4084954" algn="l"/>
              </a:tabLst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mean</a:t>
            </a:r>
            <a:r>
              <a:rPr sz="24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value</a:t>
            </a:r>
            <a:r>
              <a:rPr sz="24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b="1" i="1" dirty="0">
                <a:solidFill>
                  <a:srgbClr val="FFFFCC"/>
                </a:solidFill>
                <a:latin typeface="Arial"/>
                <a:cs typeface="Arial"/>
              </a:rPr>
              <a:t>d</a:t>
            </a:r>
            <a:r>
              <a:rPr sz="2400" b="1" i="1" spc="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would</a:t>
            </a:r>
            <a:r>
              <a:rPr sz="24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result	</a:t>
            </a:r>
            <a:r>
              <a:rPr sz="3000" b="1" baseline="-37500" dirty="0">
                <a:solidFill>
                  <a:srgbClr val="5C1F00"/>
                </a:solidFill>
                <a:latin typeface="Times New Roman"/>
                <a:cs typeface="Times New Roman"/>
              </a:rPr>
              <a:t>t</a:t>
            </a:r>
            <a:endParaRPr sz="3000" baseline="-37500"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51760" y="3936491"/>
            <a:ext cx="505206" cy="67741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772668" y="5367528"/>
            <a:ext cx="4297045" cy="1388110"/>
            <a:chOff x="772668" y="5367528"/>
            <a:chExt cx="4297045" cy="1388110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6508" y="5964931"/>
              <a:ext cx="3701034" cy="586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2668" y="5367528"/>
              <a:ext cx="2992374" cy="8999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30879" y="5367528"/>
              <a:ext cx="669797" cy="89992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66516" y="5367528"/>
              <a:ext cx="1703069" cy="89992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6508" y="6452612"/>
              <a:ext cx="3559302" cy="5861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2668" y="5855204"/>
              <a:ext cx="3239261" cy="89992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77768" y="5855204"/>
              <a:ext cx="669798" cy="89992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13403" y="5855204"/>
              <a:ext cx="1120902" cy="89992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61103" y="5983224"/>
              <a:ext cx="497573" cy="686561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013866" y="4016120"/>
            <a:ext cx="3980179" cy="246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099310" algn="l"/>
              </a:tabLst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in a</a:t>
            </a:r>
            <a:r>
              <a:rPr sz="24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negative</a:t>
            </a:r>
            <a:r>
              <a:rPr sz="2400" spc="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b="1" i="1" dirty="0">
                <a:solidFill>
                  <a:srgbClr val="FFFFCC"/>
                </a:solidFill>
                <a:latin typeface="Arial"/>
                <a:cs typeface="Arial"/>
              </a:rPr>
              <a:t>t	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towards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left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tail.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Further into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the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left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tail would</a:t>
            </a:r>
            <a:r>
              <a:rPr sz="24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suggest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reject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null</a:t>
            </a:r>
            <a:r>
              <a:rPr sz="24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hypothesis</a:t>
            </a:r>
            <a:r>
              <a:rPr sz="24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Symbol"/>
                <a:cs typeface="Symbol"/>
              </a:rPr>
              <a:t></a:t>
            </a:r>
            <a:r>
              <a:rPr sz="2400" spc="5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0.</a:t>
            </a:r>
            <a:endParaRPr sz="2400">
              <a:latin typeface="Arial MT"/>
              <a:cs typeface="Arial MT"/>
            </a:endParaRPr>
          </a:p>
          <a:p>
            <a:pPr marL="12700" marR="304165">
              <a:lnSpc>
                <a:spcPts val="3840"/>
              </a:lnSpc>
              <a:spcBef>
                <a:spcPts val="70"/>
              </a:spcBef>
            </a:pPr>
            <a:r>
              <a:rPr sz="3200" b="1" i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This</a:t>
            </a:r>
            <a:r>
              <a:rPr sz="3200" b="1" i="1" u="sng" spc="-4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3200" b="1" i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is</a:t>
            </a:r>
            <a:r>
              <a:rPr sz="3200" b="1" i="1" u="sng" spc="-2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3200" b="1" i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</a:t>
            </a:r>
            <a:r>
              <a:rPr sz="3200" b="1" i="1" u="sng" spc="-2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3200" b="1" i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one-sided </a:t>
            </a:r>
            <a:r>
              <a:rPr sz="3200" b="1" i="1" spc="-869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200" b="1" i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test</a:t>
            </a:r>
            <a:r>
              <a:rPr sz="3200" b="1" i="1" u="sng" spc="-2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3200" b="1" i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with</a:t>
            </a:r>
            <a:r>
              <a:rPr sz="3200" b="1" i="1" u="sng" spc="-3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3200" b="1" i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</a:t>
            </a:r>
            <a:r>
              <a:rPr sz="3200" b="1" i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left-tail</a:t>
            </a:r>
            <a:r>
              <a:rPr sz="24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56759" y="1057668"/>
            <a:ext cx="2280666" cy="511289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4687951" y="1099395"/>
            <a:ext cx="19411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80" dirty="0">
                <a:solidFill>
                  <a:srgbClr val="FFFFFF"/>
                </a:solidFill>
                <a:latin typeface="Microsoft JhengHei UI"/>
                <a:cs typeface="Microsoft JhengHei UI"/>
              </a:rPr>
              <a:t>Mea</a:t>
            </a:r>
            <a:r>
              <a:rPr sz="1900" b="1" spc="-65" dirty="0">
                <a:solidFill>
                  <a:srgbClr val="FFFFFF"/>
                </a:solidFill>
                <a:latin typeface="Microsoft JhengHei UI"/>
                <a:cs typeface="Microsoft JhengHei UI"/>
              </a:rPr>
              <a:t>n</a:t>
            </a:r>
            <a:r>
              <a:rPr sz="1900" b="1" spc="-3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Microsoft JhengHei UI"/>
                <a:cs typeface="Microsoft JhengHei UI"/>
              </a:rPr>
              <a:t>va</a:t>
            </a:r>
            <a:r>
              <a:rPr sz="1900" b="1" spc="-40" dirty="0">
                <a:solidFill>
                  <a:srgbClr val="FFFFFF"/>
                </a:solidFill>
                <a:latin typeface="Microsoft JhengHei UI"/>
                <a:cs typeface="Microsoft JhengHei UI"/>
              </a:rPr>
              <a:t>l</a:t>
            </a:r>
            <a:r>
              <a:rPr sz="1900" b="1" spc="-60" dirty="0">
                <a:solidFill>
                  <a:srgbClr val="FFFFFF"/>
                </a:solidFill>
                <a:latin typeface="Microsoft JhengHei UI"/>
                <a:cs typeface="Microsoft JhengHei UI"/>
              </a:rPr>
              <a:t>ues</a:t>
            </a:r>
            <a:r>
              <a:rPr sz="1900" b="1" spc="-2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70" dirty="0">
                <a:solidFill>
                  <a:srgbClr val="FFFFFF"/>
                </a:solidFill>
                <a:latin typeface="Microsoft JhengHei UI"/>
                <a:cs typeface="Microsoft JhengHei UI"/>
              </a:rPr>
              <a:t>o</a:t>
            </a:r>
            <a:r>
              <a:rPr sz="1900" b="1" spc="-50" dirty="0">
                <a:solidFill>
                  <a:srgbClr val="FFFFFF"/>
                </a:solidFill>
                <a:latin typeface="Microsoft JhengHei UI"/>
                <a:cs typeface="Microsoft JhengHei UI"/>
              </a:rPr>
              <a:t>nly</a:t>
            </a:r>
            <a:endParaRPr sz="1900">
              <a:latin typeface="Microsoft JhengHei UI"/>
              <a:cs typeface="Microsoft JhengHei U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56759" y="1331988"/>
            <a:ext cx="2188210" cy="1334770"/>
            <a:chOff x="4556759" y="1331988"/>
            <a:chExt cx="2188210" cy="1334770"/>
          </a:xfrm>
        </p:grpSpPr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56759" y="1331988"/>
              <a:ext cx="2187701" cy="51128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56759" y="1606308"/>
              <a:ext cx="499122" cy="51128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50307" y="1606308"/>
              <a:ext cx="1977389" cy="51128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56759" y="1876056"/>
              <a:ext cx="436625" cy="51128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3543" y="2034552"/>
              <a:ext cx="305549" cy="35126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35651" y="1882152"/>
              <a:ext cx="782574" cy="51128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12663" y="1876056"/>
              <a:ext cx="436625" cy="51128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89447" y="2034552"/>
              <a:ext cx="305549" cy="3512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591555" y="1882152"/>
              <a:ext cx="712470" cy="51128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56759" y="2154948"/>
              <a:ext cx="1739645" cy="51128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662551" y="1373715"/>
            <a:ext cx="1902460" cy="1137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 marR="30480">
              <a:lnSpc>
                <a:spcPts val="2160"/>
              </a:lnSpc>
              <a:spcBef>
                <a:spcPts val="270"/>
              </a:spcBef>
            </a:pPr>
            <a:r>
              <a:rPr sz="1900" b="1" spc="-50" dirty="0">
                <a:solidFill>
                  <a:srgbClr val="FFFFFF"/>
                </a:solidFill>
                <a:latin typeface="Microsoft JhengHei UI"/>
                <a:cs typeface="Microsoft JhengHei UI"/>
              </a:rPr>
              <a:t>slightly less </a:t>
            </a:r>
            <a:r>
              <a:rPr sz="1900" b="1" spc="-60" dirty="0">
                <a:solidFill>
                  <a:srgbClr val="FFFFFF"/>
                </a:solidFill>
                <a:latin typeface="Microsoft JhengHei UI"/>
                <a:cs typeface="Microsoft JhengHei UI"/>
              </a:rPr>
              <a:t>than </a:t>
            </a:r>
            <a:r>
              <a:rPr sz="1900" b="1" spc="-459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Microsoft JhengHei UI"/>
                <a:cs typeface="Microsoft JhengHei UI"/>
              </a:rPr>
              <a:t>0</a:t>
            </a:r>
            <a:r>
              <a:rPr sz="1900" b="1" spc="-55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Microsoft JhengHei UI"/>
                <a:cs typeface="Microsoft JhengHei UI"/>
              </a:rPr>
              <a:t>would</a:t>
            </a:r>
            <a:r>
              <a:rPr sz="1900" b="1" spc="-4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Microsoft JhengHei UI"/>
                <a:cs typeface="Microsoft JhengHei UI"/>
              </a:rPr>
              <a:t>suggest</a:t>
            </a:r>
            <a:endParaRPr sz="1900">
              <a:latin typeface="Microsoft JhengHei UI"/>
              <a:cs typeface="Microsoft JhengHei UI"/>
            </a:endParaRPr>
          </a:p>
          <a:p>
            <a:pPr marL="38100" marR="471805">
              <a:lnSpc>
                <a:spcPts val="2150"/>
              </a:lnSpc>
              <a:spcBef>
                <a:spcPts val="20"/>
              </a:spcBef>
            </a:pPr>
            <a:r>
              <a:rPr sz="1900" spc="-5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75" b="1" spc="-75" baseline="-20000" dirty="0">
                <a:solidFill>
                  <a:srgbClr val="FFFFFF"/>
                </a:solidFill>
                <a:latin typeface="Microsoft JhengHei UI"/>
                <a:cs typeface="Microsoft JhengHei UI"/>
              </a:rPr>
              <a:t>1</a:t>
            </a:r>
            <a:r>
              <a:rPr sz="1875" b="1" spc="165" baseline="-2000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65" dirty="0">
                <a:solidFill>
                  <a:srgbClr val="FFFFFF"/>
                </a:solidFill>
                <a:latin typeface="Microsoft JhengHei UI"/>
                <a:cs typeface="Microsoft JhengHei UI"/>
              </a:rPr>
              <a:t>and</a:t>
            </a:r>
            <a:r>
              <a:rPr sz="1900" b="1" spc="-5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sz="1875" b="1" spc="-75" baseline="-20000" dirty="0">
                <a:solidFill>
                  <a:srgbClr val="FFFFFF"/>
                </a:solidFill>
                <a:latin typeface="Microsoft JhengHei UI"/>
                <a:cs typeface="Microsoft JhengHei UI"/>
              </a:rPr>
              <a:t>2</a:t>
            </a:r>
            <a:r>
              <a:rPr sz="1875" b="1" spc="172" baseline="-2000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55" dirty="0">
                <a:solidFill>
                  <a:srgbClr val="FFFFFF"/>
                </a:solidFill>
                <a:latin typeface="Microsoft JhengHei UI"/>
                <a:cs typeface="Microsoft JhengHei UI"/>
              </a:rPr>
              <a:t>are </a:t>
            </a:r>
            <a:r>
              <a:rPr sz="1900" b="1" spc="-459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Microsoft JhengHei UI"/>
                <a:cs typeface="Microsoft JhengHei UI"/>
              </a:rPr>
              <a:t>comparable.</a:t>
            </a:r>
            <a:endParaRPr sz="1900">
              <a:latin typeface="Microsoft JhengHei UI"/>
              <a:cs typeface="Microsoft JhengHei U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800216" y="1059192"/>
            <a:ext cx="3026410" cy="2548890"/>
            <a:chOff x="5800216" y="1059192"/>
            <a:chExt cx="3026410" cy="2548890"/>
          </a:xfrm>
        </p:grpSpPr>
        <p:sp>
          <p:nvSpPr>
            <p:cNvPr id="53" name="object 53"/>
            <p:cNvSpPr/>
            <p:nvPr/>
          </p:nvSpPr>
          <p:spPr>
            <a:xfrm>
              <a:off x="5800216" y="2561971"/>
              <a:ext cx="267970" cy="1046480"/>
            </a:xfrm>
            <a:custGeom>
              <a:avLst/>
              <a:gdLst/>
              <a:ahLst/>
              <a:cxnLst/>
              <a:rect l="l" t="t" r="r" b="b"/>
              <a:pathLst>
                <a:path w="267970" h="1046479">
                  <a:moveTo>
                    <a:pt x="224220" y="973163"/>
                  </a:moveTo>
                  <a:lnTo>
                    <a:pt x="193294" y="980313"/>
                  </a:lnTo>
                  <a:lnTo>
                    <a:pt x="247523" y="1045971"/>
                  </a:lnTo>
                  <a:lnTo>
                    <a:pt x="262079" y="985519"/>
                  </a:lnTo>
                  <a:lnTo>
                    <a:pt x="227075" y="985519"/>
                  </a:lnTo>
                  <a:lnTo>
                    <a:pt x="224220" y="973163"/>
                  </a:lnTo>
                  <a:close/>
                </a:path>
                <a:path w="267970" h="1046479">
                  <a:moveTo>
                    <a:pt x="236529" y="970318"/>
                  </a:moveTo>
                  <a:lnTo>
                    <a:pt x="224220" y="973163"/>
                  </a:lnTo>
                  <a:lnTo>
                    <a:pt x="227075" y="985519"/>
                  </a:lnTo>
                  <a:lnTo>
                    <a:pt x="239395" y="982726"/>
                  </a:lnTo>
                  <a:lnTo>
                    <a:pt x="236529" y="970318"/>
                  </a:lnTo>
                  <a:close/>
                </a:path>
                <a:path w="267970" h="1046479">
                  <a:moveTo>
                    <a:pt x="267462" y="963167"/>
                  </a:moveTo>
                  <a:lnTo>
                    <a:pt x="236529" y="970318"/>
                  </a:lnTo>
                  <a:lnTo>
                    <a:pt x="239395" y="982726"/>
                  </a:lnTo>
                  <a:lnTo>
                    <a:pt x="227075" y="985519"/>
                  </a:lnTo>
                  <a:lnTo>
                    <a:pt x="262079" y="985519"/>
                  </a:lnTo>
                  <a:lnTo>
                    <a:pt x="267462" y="963167"/>
                  </a:lnTo>
                  <a:close/>
                </a:path>
                <a:path w="267970" h="1046479">
                  <a:moveTo>
                    <a:pt x="12446" y="0"/>
                  </a:moveTo>
                  <a:lnTo>
                    <a:pt x="0" y="2793"/>
                  </a:lnTo>
                  <a:lnTo>
                    <a:pt x="224220" y="973163"/>
                  </a:lnTo>
                  <a:lnTo>
                    <a:pt x="236529" y="970318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57415" y="1059192"/>
              <a:ext cx="1745742" cy="51128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57415" y="1333512"/>
              <a:ext cx="1725929" cy="51128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177783" y="1333512"/>
              <a:ext cx="499122" cy="51128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757415" y="1607832"/>
              <a:ext cx="1133094" cy="51128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84947" y="1607832"/>
              <a:ext cx="357390" cy="51128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636763" y="1607832"/>
              <a:ext cx="1091946" cy="51128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757415" y="1882152"/>
              <a:ext cx="2007870" cy="51128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757415" y="2156472"/>
              <a:ext cx="2068829" cy="511289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6890131" y="1100918"/>
            <a:ext cx="1788160" cy="1412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210820" algn="just">
              <a:lnSpc>
                <a:spcPts val="2160"/>
              </a:lnSpc>
              <a:spcBef>
                <a:spcPts val="270"/>
              </a:spcBef>
            </a:pPr>
            <a:r>
              <a:rPr sz="1900" b="1" spc="-80" dirty="0">
                <a:solidFill>
                  <a:srgbClr val="FFFFFF"/>
                </a:solidFill>
                <a:latin typeface="Microsoft JhengHei UI"/>
                <a:cs typeface="Microsoft JhengHei UI"/>
              </a:rPr>
              <a:t>Mea</a:t>
            </a:r>
            <a:r>
              <a:rPr sz="1900" b="1" spc="-65" dirty="0">
                <a:solidFill>
                  <a:srgbClr val="FFFFFF"/>
                </a:solidFill>
                <a:latin typeface="Microsoft JhengHei UI"/>
                <a:cs typeface="Microsoft JhengHei UI"/>
              </a:rPr>
              <a:t>n</a:t>
            </a:r>
            <a:r>
              <a:rPr sz="1900" b="1" spc="-3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Microsoft JhengHei UI"/>
                <a:cs typeface="Microsoft JhengHei UI"/>
              </a:rPr>
              <a:t>va</a:t>
            </a:r>
            <a:r>
              <a:rPr sz="1900" b="1" spc="-40" dirty="0">
                <a:solidFill>
                  <a:srgbClr val="FFFFFF"/>
                </a:solidFill>
                <a:latin typeface="Microsoft JhengHei UI"/>
                <a:cs typeface="Microsoft JhengHei UI"/>
              </a:rPr>
              <a:t>l</a:t>
            </a:r>
            <a:r>
              <a:rPr sz="1900" b="1" spc="-50" dirty="0">
                <a:solidFill>
                  <a:srgbClr val="FFFFFF"/>
                </a:solidFill>
                <a:latin typeface="Microsoft JhengHei UI"/>
                <a:cs typeface="Microsoft JhengHei UI"/>
              </a:rPr>
              <a:t>ues  greater</a:t>
            </a:r>
            <a:r>
              <a:rPr sz="1900" b="1" spc="-35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45" dirty="0">
                <a:solidFill>
                  <a:srgbClr val="FFFFFF"/>
                </a:solidFill>
                <a:latin typeface="Microsoft JhengHei UI"/>
                <a:cs typeface="Microsoft JhengHei UI"/>
              </a:rPr>
              <a:t>t</a:t>
            </a:r>
            <a:r>
              <a:rPr sz="1900" b="1" spc="-65" dirty="0">
                <a:solidFill>
                  <a:srgbClr val="FFFFFF"/>
                </a:solidFill>
                <a:latin typeface="Microsoft JhengHei UI"/>
                <a:cs typeface="Microsoft JhengHei UI"/>
              </a:rPr>
              <a:t>han</a:t>
            </a:r>
            <a:r>
              <a:rPr sz="1900" b="1" spc="-4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Microsoft JhengHei UI"/>
                <a:cs typeface="Microsoft JhengHei UI"/>
              </a:rPr>
              <a:t>0</a:t>
            </a:r>
            <a:endParaRPr sz="1900">
              <a:latin typeface="Microsoft JhengHei UI"/>
              <a:cs typeface="Microsoft JhengHei UI"/>
            </a:endParaRPr>
          </a:p>
          <a:p>
            <a:pPr marL="12700" marR="5080" algn="just">
              <a:lnSpc>
                <a:spcPts val="2160"/>
              </a:lnSpc>
            </a:pPr>
            <a:r>
              <a:rPr sz="1900" b="1" spc="-60" dirty="0">
                <a:solidFill>
                  <a:srgbClr val="FFFFFF"/>
                </a:solidFill>
                <a:latin typeface="Microsoft JhengHei UI"/>
                <a:cs typeface="Microsoft JhengHei UI"/>
              </a:rPr>
              <a:t>wouldn’t serve </a:t>
            </a:r>
            <a:r>
              <a:rPr sz="1900" b="1" spc="-55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60" dirty="0">
                <a:solidFill>
                  <a:srgbClr val="FFFFFF"/>
                </a:solidFill>
                <a:latin typeface="Microsoft JhengHei UI"/>
                <a:cs typeface="Microsoft JhengHei UI"/>
              </a:rPr>
              <a:t>our purpose to </a:t>
            </a:r>
            <a:r>
              <a:rPr sz="1900" b="1" spc="-55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65" dirty="0">
                <a:solidFill>
                  <a:srgbClr val="FFFFFF"/>
                </a:solidFill>
                <a:latin typeface="Microsoft JhengHei UI"/>
                <a:cs typeface="Microsoft JhengHei UI"/>
              </a:rPr>
              <a:t>sho</a:t>
            </a:r>
            <a:r>
              <a:rPr sz="1900" b="1" spc="-85" dirty="0">
                <a:solidFill>
                  <a:srgbClr val="FFFFFF"/>
                </a:solidFill>
                <a:latin typeface="Microsoft JhengHei UI"/>
                <a:cs typeface="Microsoft JhengHei UI"/>
              </a:rPr>
              <a:t>w</a:t>
            </a:r>
            <a:r>
              <a:rPr sz="1900" b="1" spc="-3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75" dirty="0">
                <a:solidFill>
                  <a:srgbClr val="FFFFFF"/>
                </a:solidFill>
                <a:latin typeface="Microsoft JhengHei UI"/>
                <a:cs typeface="Microsoft JhengHei UI"/>
              </a:rPr>
              <a:t>CO</a:t>
            </a:r>
            <a:r>
              <a:rPr sz="1900" b="1" spc="-4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900" b="1" spc="-45" dirty="0">
                <a:solidFill>
                  <a:srgbClr val="FFFFFF"/>
                </a:solidFill>
                <a:latin typeface="Microsoft JhengHei UI"/>
                <a:cs typeface="Microsoft JhengHei UI"/>
              </a:rPr>
              <a:t>t</a:t>
            </a:r>
            <a:r>
              <a:rPr sz="1900" b="1" spc="-50" dirty="0">
                <a:solidFill>
                  <a:srgbClr val="FFFFFF"/>
                </a:solidFill>
                <a:latin typeface="Microsoft JhengHei UI"/>
                <a:cs typeface="Microsoft JhengHei UI"/>
              </a:rPr>
              <a:t>hreat.</a:t>
            </a:r>
            <a:endParaRPr sz="1900">
              <a:latin typeface="Microsoft JhengHei UI"/>
              <a:cs typeface="Microsoft JhengHei U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882256" y="2561589"/>
            <a:ext cx="342265" cy="1108710"/>
          </a:xfrm>
          <a:custGeom>
            <a:avLst/>
            <a:gdLst/>
            <a:ahLst/>
            <a:cxnLst/>
            <a:rect l="l" t="t" r="r" b="b"/>
            <a:pathLst>
              <a:path w="342265" h="1108710">
                <a:moveTo>
                  <a:pt x="0" y="1024509"/>
                </a:moveTo>
                <a:lnTo>
                  <a:pt x="15367" y="1108202"/>
                </a:lnTo>
                <a:lnTo>
                  <a:pt x="70098" y="1049020"/>
                </a:lnTo>
                <a:lnTo>
                  <a:pt x="39116" y="1049020"/>
                </a:lnTo>
                <a:lnTo>
                  <a:pt x="26924" y="1045464"/>
                </a:lnTo>
                <a:lnTo>
                  <a:pt x="30439" y="1033334"/>
                </a:lnTo>
                <a:lnTo>
                  <a:pt x="0" y="1024509"/>
                </a:lnTo>
                <a:close/>
              </a:path>
              <a:path w="342265" h="1108710">
                <a:moveTo>
                  <a:pt x="30439" y="1033334"/>
                </a:moveTo>
                <a:lnTo>
                  <a:pt x="26924" y="1045464"/>
                </a:lnTo>
                <a:lnTo>
                  <a:pt x="39116" y="1049020"/>
                </a:lnTo>
                <a:lnTo>
                  <a:pt x="42637" y="1036870"/>
                </a:lnTo>
                <a:lnTo>
                  <a:pt x="30439" y="1033334"/>
                </a:lnTo>
                <a:close/>
              </a:path>
              <a:path w="342265" h="1108710">
                <a:moveTo>
                  <a:pt x="42637" y="1036870"/>
                </a:moveTo>
                <a:lnTo>
                  <a:pt x="39116" y="1049020"/>
                </a:lnTo>
                <a:lnTo>
                  <a:pt x="70098" y="1049020"/>
                </a:lnTo>
                <a:lnTo>
                  <a:pt x="73151" y="1045718"/>
                </a:lnTo>
                <a:lnTo>
                  <a:pt x="42637" y="1036870"/>
                </a:lnTo>
                <a:close/>
              </a:path>
              <a:path w="342265" h="1108710">
                <a:moveTo>
                  <a:pt x="329946" y="0"/>
                </a:moveTo>
                <a:lnTo>
                  <a:pt x="30439" y="1033334"/>
                </a:lnTo>
                <a:lnTo>
                  <a:pt x="42637" y="1036870"/>
                </a:lnTo>
                <a:lnTo>
                  <a:pt x="342138" y="3556"/>
                </a:lnTo>
                <a:lnTo>
                  <a:pt x="32994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994" y="575803"/>
            <a:ext cx="492823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solidFill>
                  <a:srgbClr val="FFFFCC"/>
                </a:solidFill>
              </a:rPr>
              <a:t>Computing</a:t>
            </a:r>
            <a:r>
              <a:rPr sz="4000" spc="-60" dirty="0">
                <a:solidFill>
                  <a:srgbClr val="FFFFCC"/>
                </a:solidFill>
              </a:rPr>
              <a:t> </a:t>
            </a:r>
            <a:r>
              <a:rPr sz="4200" spc="-5" dirty="0">
                <a:solidFill>
                  <a:srgbClr val="FFFFCC"/>
                </a:solidFill>
              </a:rPr>
              <a:t>t</a:t>
            </a:r>
            <a:r>
              <a:rPr sz="3975" spc="-7" baseline="-20964" dirty="0">
                <a:solidFill>
                  <a:srgbClr val="FFFFCC"/>
                </a:solidFill>
              </a:rPr>
              <a:t>.05,63-1</a:t>
            </a:r>
            <a:endParaRPr sz="3975" baseline="-20964"/>
          </a:p>
        </p:txBody>
      </p:sp>
      <p:sp>
        <p:nvSpPr>
          <p:cNvPr id="3" name="object 3"/>
          <p:cNvSpPr txBox="1"/>
          <p:nvPr/>
        </p:nvSpPr>
        <p:spPr>
          <a:xfrm>
            <a:off x="2138172" y="5801867"/>
            <a:ext cx="2110740" cy="650875"/>
          </a:xfrm>
          <a:prstGeom prst="rect">
            <a:avLst/>
          </a:prstGeom>
          <a:ln w="9525">
            <a:solidFill>
              <a:srgbClr val="FFFF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 marR="90170">
              <a:lnSpc>
                <a:spcPts val="2160"/>
              </a:lnSpc>
              <a:spcBef>
                <a:spcPts val="350"/>
              </a:spcBef>
            </a:pP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sz="2000" spc="-1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tinv(0.975,62) </a:t>
            </a:r>
            <a:r>
              <a:rPr sz="2000" spc="-55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ans</a:t>
            </a:r>
            <a:r>
              <a:rPr sz="20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000" spc="-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1.9990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2766" y="1473453"/>
            <a:ext cx="6775450" cy="15259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3535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Recall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earlier</a:t>
            </a:r>
            <a:r>
              <a:rPr sz="24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had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MATLAB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function </a:t>
            </a:r>
            <a:r>
              <a:rPr sz="2400" spc="-6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TINV</a:t>
            </a:r>
            <a:r>
              <a:rPr sz="240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giving</a:t>
            </a:r>
            <a:r>
              <a:rPr sz="24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this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value</a:t>
            </a:r>
            <a:r>
              <a:rPr sz="24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54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Note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that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we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had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a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2-tailed</a:t>
            </a:r>
            <a:r>
              <a:rPr sz="24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test</a:t>
            </a:r>
            <a:r>
              <a:rPr sz="24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then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(left).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Now we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have</a:t>
            </a:r>
            <a:r>
              <a:rPr sz="24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one-sided</a:t>
            </a:r>
            <a:r>
              <a:rPr sz="24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test</a:t>
            </a:r>
            <a:r>
              <a:rPr sz="240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(right).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23459" y="3643884"/>
            <a:ext cx="3048000" cy="1943100"/>
            <a:chOff x="4823459" y="3643884"/>
            <a:chExt cx="3048000" cy="1943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1559" y="3681984"/>
              <a:ext cx="2971799" cy="1866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42509" y="3662934"/>
              <a:ext cx="3009900" cy="1905000"/>
            </a:xfrm>
            <a:custGeom>
              <a:avLst/>
              <a:gdLst/>
              <a:ahLst/>
              <a:cxnLst/>
              <a:rect l="l" t="t" r="r" b="b"/>
              <a:pathLst>
                <a:path w="3009900" h="1905000">
                  <a:moveTo>
                    <a:pt x="0" y="1905000"/>
                  </a:moveTo>
                  <a:lnTo>
                    <a:pt x="3009899" y="1905000"/>
                  </a:lnTo>
                  <a:lnTo>
                    <a:pt x="3009899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55064" y="3642359"/>
            <a:ext cx="2971800" cy="1866900"/>
            <a:chOff x="1655064" y="3642359"/>
            <a:chExt cx="2971800" cy="18669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5064" y="3642359"/>
              <a:ext cx="2971800" cy="1866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2156" y="4820424"/>
              <a:ext cx="759714" cy="5112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903347" y="4877816"/>
            <a:ext cx="48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95%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6652" y="4698619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2.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%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25494" y="5042915"/>
            <a:ext cx="321310" cy="760095"/>
            <a:chOff x="3825494" y="5042915"/>
            <a:chExt cx="321310" cy="760095"/>
          </a:xfrm>
        </p:grpSpPr>
        <p:sp>
          <p:nvSpPr>
            <p:cNvPr id="14" name="object 14"/>
            <p:cNvSpPr/>
            <p:nvPr/>
          </p:nvSpPr>
          <p:spPr>
            <a:xfrm>
              <a:off x="3959352" y="5042915"/>
              <a:ext cx="187325" cy="327660"/>
            </a:xfrm>
            <a:custGeom>
              <a:avLst/>
              <a:gdLst/>
              <a:ahLst/>
              <a:cxnLst/>
              <a:rect l="l" t="t" r="r" b="b"/>
              <a:pathLst>
                <a:path w="187325" h="327660">
                  <a:moveTo>
                    <a:pt x="3937" y="242569"/>
                  </a:moveTo>
                  <a:lnTo>
                    <a:pt x="0" y="327659"/>
                  </a:lnTo>
                  <a:lnTo>
                    <a:pt x="70485" y="279780"/>
                  </a:lnTo>
                  <a:lnTo>
                    <a:pt x="62535" y="275335"/>
                  </a:lnTo>
                  <a:lnTo>
                    <a:pt x="36575" y="275335"/>
                  </a:lnTo>
                  <a:lnTo>
                    <a:pt x="25400" y="269112"/>
                  </a:lnTo>
                  <a:lnTo>
                    <a:pt x="31590" y="258033"/>
                  </a:lnTo>
                  <a:lnTo>
                    <a:pt x="3937" y="242569"/>
                  </a:lnTo>
                  <a:close/>
                </a:path>
                <a:path w="187325" h="327660">
                  <a:moveTo>
                    <a:pt x="31590" y="258033"/>
                  </a:moveTo>
                  <a:lnTo>
                    <a:pt x="25400" y="269112"/>
                  </a:lnTo>
                  <a:lnTo>
                    <a:pt x="36575" y="275335"/>
                  </a:lnTo>
                  <a:lnTo>
                    <a:pt x="42753" y="264274"/>
                  </a:lnTo>
                  <a:lnTo>
                    <a:pt x="31590" y="258033"/>
                  </a:lnTo>
                  <a:close/>
                </a:path>
                <a:path w="187325" h="327660">
                  <a:moveTo>
                    <a:pt x="42753" y="264274"/>
                  </a:moveTo>
                  <a:lnTo>
                    <a:pt x="36575" y="275335"/>
                  </a:lnTo>
                  <a:lnTo>
                    <a:pt x="62535" y="275335"/>
                  </a:lnTo>
                  <a:lnTo>
                    <a:pt x="42753" y="264274"/>
                  </a:lnTo>
                  <a:close/>
                </a:path>
                <a:path w="187325" h="327660">
                  <a:moveTo>
                    <a:pt x="175768" y="0"/>
                  </a:moveTo>
                  <a:lnTo>
                    <a:pt x="31590" y="258033"/>
                  </a:lnTo>
                  <a:lnTo>
                    <a:pt x="42753" y="264274"/>
                  </a:lnTo>
                  <a:lnTo>
                    <a:pt x="186944" y="6095"/>
                  </a:lnTo>
                  <a:lnTo>
                    <a:pt x="17576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5494" y="5550407"/>
              <a:ext cx="75437" cy="25233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119878" y="4772609"/>
            <a:ext cx="354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5%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06440" y="4805184"/>
            <a:ext cx="1378585" cy="1072515"/>
            <a:chOff x="5306440" y="4805184"/>
            <a:chExt cx="1378585" cy="1072515"/>
          </a:xfrm>
        </p:grpSpPr>
        <p:sp>
          <p:nvSpPr>
            <p:cNvPr id="18" name="object 18"/>
            <p:cNvSpPr/>
            <p:nvPr/>
          </p:nvSpPr>
          <p:spPr>
            <a:xfrm>
              <a:off x="5306440" y="5119496"/>
              <a:ext cx="82550" cy="289560"/>
            </a:xfrm>
            <a:custGeom>
              <a:avLst/>
              <a:gdLst/>
              <a:ahLst/>
              <a:cxnLst/>
              <a:rect l="l" t="t" r="r" b="b"/>
              <a:pathLst>
                <a:path w="82550" h="289560">
                  <a:moveTo>
                    <a:pt x="38264" y="215316"/>
                  </a:moveTo>
                  <a:lnTo>
                    <a:pt x="6985" y="220979"/>
                  </a:lnTo>
                  <a:lnTo>
                    <a:pt x="58038" y="289178"/>
                  </a:lnTo>
                  <a:lnTo>
                    <a:pt x="76041" y="227837"/>
                  </a:lnTo>
                  <a:lnTo>
                    <a:pt x="40512" y="227837"/>
                  </a:lnTo>
                  <a:lnTo>
                    <a:pt x="38264" y="215316"/>
                  </a:lnTo>
                  <a:close/>
                </a:path>
                <a:path w="82550" h="289560">
                  <a:moveTo>
                    <a:pt x="50831" y="213041"/>
                  </a:moveTo>
                  <a:lnTo>
                    <a:pt x="38264" y="215316"/>
                  </a:lnTo>
                  <a:lnTo>
                    <a:pt x="40512" y="227837"/>
                  </a:lnTo>
                  <a:lnTo>
                    <a:pt x="53086" y="225551"/>
                  </a:lnTo>
                  <a:lnTo>
                    <a:pt x="50831" y="213041"/>
                  </a:lnTo>
                  <a:close/>
                </a:path>
                <a:path w="82550" h="289560">
                  <a:moveTo>
                    <a:pt x="82042" y="207390"/>
                  </a:moveTo>
                  <a:lnTo>
                    <a:pt x="50831" y="213041"/>
                  </a:lnTo>
                  <a:lnTo>
                    <a:pt x="53086" y="225551"/>
                  </a:lnTo>
                  <a:lnTo>
                    <a:pt x="40512" y="227837"/>
                  </a:lnTo>
                  <a:lnTo>
                    <a:pt x="76041" y="227837"/>
                  </a:lnTo>
                  <a:lnTo>
                    <a:pt x="82042" y="207390"/>
                  </a:lnTo>
                  <a:close/>
                </a:path>
                <a:path w="82550" h="289560">
                  <a:moveTo>
                    <a:pt x="12446" y="0"/>
                  </a:moveTo>
                  <a:lnTo>
                    <a:pt x="0" y="2285"/>
                  </a:lnTo>
                  <a:lnTo>
                    <a:pt x="38264" y="215316"/>
                  </a:lnTo>
                  <a:lnTo>
                    <a:pt x="50831" y="213041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7029" y="5625083"/>
              <a:ext cx="75437" cy="2523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5311" y="4805184"/>
              <a:ext cx="558546" cy="51128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8295" y="4805184"/>
              <a:ext cx="506717" cy="51128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056757" y="4861941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95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48071" y="5913120"/>
            <a:ext cx="1976755" cy="773430"/>
            <a:chOff x="5148071" y="5913120"/>
            <a:chExt cx="1976755" cy="773430"/>
          </a:xfrm>
        </p:grpSpPr>
        <p:sp>
          <p:nvSpPr>
            <p:cNvPr id="24" name="object 24"/>
            <p:cNvSpPr/>
            <p:nvPr/>
          </p:nvSpPr>
          <p:spPr>
            <a:xfrm>
              <a:off x="5148071" y="5913120"/>
              <a:ext cx="1976755" cy="646430"/>
            </a:xfrm>
            <a:custGeom>
              <a:avLst/>
              <a:gdLst/>
              <a:ahLst/>
              <a:cxnLst/>
              <a:rect l="l" t="t" r="r" b="b"/>
              <a:pathLst>
                <a:path w="1976754" h="646429">
                  <a:moveTo>
                    <a:pt x="1976627" y="0"/>
                  </a:moveTo>
                  <a:lnTo>
                    <a:pt x="0" y="0"/>
                  </a:lnTo>
                  <a:lnTo>
                    <a:pt x="0" y="646175"/>
                  </a:lnTo>
                  <a:lnTo>
                    <a:pt x="1976627" y="646175"/>
                  </a:lnTo>
                  <a:lnTo>
                    <a:pt x="1976627" y="0"/>
                  </a:lnTo>
                  <a:close/>
                </a:path>
              </a:pathLst>
            </a:custGeom>
            <a:solidFill>
              <a:srgbClr val="170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4247" y="6118860"/>
              <a:ext cx="1116329" cy="56769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148071" y="5913120"/>
            <a:ext cx="1976755" cy="646430"/>
          </a:xfrm>
          <a:prstGeom prst="rect">
            <a:avLst/>
          </a:prstGeom>
          <a:ln w="9525">
            <a:solidFill>
              <a:srgbClr val="FFFFCC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 marR="96520">
              <a:lnSpc>
                <a:spcPts val="2160"/>
              </a:lnSpc>
              <a:spcBef>
                <a:spcPts val="350"/>
              </a:spcBef>
            </a:pP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sz="2000" spc="-7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CC"/>
                </a:solidFill>
                <a:latin typeface="Arial MT"/>
                <a:cs typeface="Arial MT"/>
              </a:rPr>
              <a:t>tinv(0.05,62) </a:t>
            </a:r>
            <a:r>
              <a:rPr sz="2000" spc="-5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ans</a:t>
            </a:r>
            <a:r>
              <a:rPr sz="2000" spc="-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0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-1.6698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46647" y="6492241"/>
            <a:ext cx="811529" cy="419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" y="192023"/>
            <a:ext cx="8056626" cy="896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283209"/>
            <a:ext cx="7418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Checking</a:t>
            </a:r>
            <a:r>
              <a:rPr sz="3200" spc="-25" dirty="0"/>
              <a:t> </a:t>
            </a:r>
            <a:r>
              <a:rPr sz="3200" dirty="0"/>
              <a:t>the</a:t>
            </a:r>
            <a:r>
              <a:rPr sz="3200" spc="-10" dirty="0"/>
              <a:t> </a:t>
            </a:r>
            <a:r>
              <a:rPr sz="3200" dirty="0"/>
              <a:t>required</a:t>
            </a:r>
            <a:r>
              <a:rPr sz="3200" spc="-20" dirty="0"/>
              <a:t> </a:t>
            </a:r>
            <a:r>
              <a:rPr sz="3200" dirty="0"/>
              <a:t>conditions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80" y="582168"/>
            <a:ext cx="7738109" cy="8968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5240" y="399433"/>
            <a:ext cx="7340600" cy="230695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2260"/>
              </a:spcBef>
            </a:pPr>
            <a:r>
              <a:rPr sz="3200" spc="-5" dirty="0">
                <a:solidFill>
                  <a:srgbClr val="DFD292"/>
                </a:solidFill>
                <a:latin typeface="Arial Black"/>
                <a:cs typeface="Arial Black"/>
              </a:rPr>
              <a:t>for</a:t>
            </a:r>
            <a:r>
              <a:rPr sz="3200" spc="-20" dirty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sz="3200" spc="5" dirty="0">
                <a:solidFill>
                  <a:srgbClr val="DFD292"/>
                </a:solidFill>
                <a:latin typeface="Arial Black"/>
                <a:cs typeface="Arial Black"/>
              </a:rPr>
              <a:t>the</a:t>
            </a:r>
            <a:r>
              <a:rPr sz="3200" spc="-25" dirty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DFD292"/>
                </a:solidFill>
                <a:latin typeface="Arial Black"/>
                <a:cs typeface="Arial Black"/>
              </a:rPr>
              <a:t>paired</a:t>
            </a:r>
            <a:r>
              <a:rPr sz="3200" spc="-15" dirty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DFD292"/>
                </a:solidFill>
                <a:latin typeface="Arial Black"/>
                <a:cs typeface="Arial Black"/>
              </a:rPr>
              <a:t>observations</a:t>
            </a:r>
            <a:r>
              <a:rPr sz="3200" spc="-35" dirty="0">
                <a:solidFill>
                  <a:srgbClr val="DFD29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DFD292"/>
                </a:solidFill>
                <a:latin typeface="Arial Black"/>
                <a:cs typeface="Arial Black"/>
              </a:rPr>
              <a:t>case</a:t>
            </a:r>
            <a:endParaRPr sz="3200">
              <a:latin typeface="Arial Black"/>
              <a:cs typeface="Arial Black"/>
            </a:endParaRPr>
          </a:p>
          <a:p>
            <a:pPr marL="295910" marR="52069" indent="-283845">
              <a:lnSpc>
                <a:spcPct val="100000"/>
              </a:lnSpc>
              <a:spcBef>
                <a:spcPts val="1880"/>
              </a:spcBef>
              <a:buChar char="•"/>
              <a:tabLst>
                <a:tab pos="295910" algn="l"/>
                <a:tab pos="296545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validity of the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results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depends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normality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 the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differences.</a:t>
            </a:r>
            <a:r>
              <a:rPr sz="280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Indeed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have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fairly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normal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distribution here!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87196" y="2781298"/>
            <a:ext cx="5003800" cy="3965575"/>
            <a:chOff x="1187196" y="2781298"/>
            <a:chExt cx="5003800" cy="39655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196" y="2781298"/>
              <a:ext cx="5003292" cy="39654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6611" y="2983991"/>
              <a:ext cx="1106424" cy="1098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836" y="1468577"/>
            <a:ext cx="5934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Char char="•"/>
              <a:tabLst>
                <a:tab pos="295910" algn="l"/>
                <a:tab pos="296545" algn="l"/>
              </a:tabLst>
            </a:pP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Solution</a:t>
            </a:r>
            <a:r>
              <a:rPr sz="2800" spc="-1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CC"/>
                </a:solidFill>
                <a:latin typeface="Times New Roman"/>
                <a:cs typeface="Times New Roman"/>
              </a:rPr>
              <a:t>(given</a:t>
            </a:r>
            <a:r>
              <a:rPr sz="2800" spc="-1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following</a:t>
            </a:r>
            <a:r>
              <a:rPr sz="2800" spc="-1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statistics)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704" y="3347084"/>
            <a:ext cx="1787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–</a:t>
            </a:r>
            <a:r>
              <a:rPr sz="2800" spc="-24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C</a:t>
            </a:r>
            <a:r>
              <a:rPr sz="2800" spc="-20" dirty="0">
                <a:solidFill>
                  <a:srgbClr val="FFFFCC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lculate</a:t>
            </a:r>
            <a:r>
              <a:rPr sz="2800" spc="-2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4000" y="1981200"/>
            <a:ext cx="2286000" cy="1295400"/>
            <a:chOff x="1524000" y="1981200"/>
            <a:chExt cx="2286000" cy="1295400"/>
          </a:xfrm>
        </p:grpSpPr>
        <p:sp>
          <p:nvSpPr>
            <p:cNvPr id="5" name="object 5"/>
            <p:cNvSpPr/>
            <p:nvPr/>
          </p:nvSpPr>
          <p:spPr>
            <a:xfrm>
              <a:off x="1524000" y="1981200"/>
              <a:ext cx="2286000" cy="1295400"/>
            </a:xfrm>
            <a:custGeom>
              <a:avLst/>
              <a:gdLst/>
              <a:ahLst/>
              <a:cxnLst/>
              <a:rect l="l" t="t" r="r" b="b"/>
              <a:pathLst>
                <a:path w="2286000" h="1295400">
                  <a:moveTo>
                    <a:pt x="22860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86000" y="1295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1702" y="2326937"/>
              <a:ext cx="1245235" cy="173355"/>
            </a:xfrm>
            <a:custGeom>
              <a:avLst/>
              <a:gdLst/>
              <a:ahLst/>
              <a:cxnLst/>
              <a:rect l="l" t="t" r="r" b="b"/>
              <a:pathLst>
                <a:path w="1245235" h="173355">
                  <a:moveTo>
                    <a:pt x="0" y="0"/>
                  </a:moveTo>
                  <a:lnTo>
                    <a:pt x="140201" y="0"/>
                  </a:lnTo>
                </a:path>
                <a:path w="1245235" h="173355">
                  <a:moveTo>
                    <a:pt x="436919" y="173162"/>
                  </a:moveTo>
                  <a:lnTo>
                    <a:pt x="1244918" y="173162"/>
                  </a:lnTo>
                </a:path>
              </a:pathLst>
            </a:custGeom>
            <a:ln w="11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08905" y="2495903"/>
            <a:ext cx="3092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spc="60" dirty="0">
                <a:latin typeface="Times New Roman"/>
                <a:cs typeface="Times New Roman"/>
              </a:rPr>
              <a:t>63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6205" y="1995841"/>
            <a:ext cx="17716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250" spc="15" dirty="0">
                <a:latin typeface="Times New Roman"/>
                <a:cs typeface="Times New Roman"/>
              </a:rPr>
              <a:t>63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0376" y="2277495"/>
            <a:ext cx="89026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spc="20" dirty="0">
                <a:latin typeface="Symbol"/>
                <a:cs typeface="Symbol"/>
              </a:rPr>
              <a:t>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Symbol"/>
                <a:cs typeface="Symbol"/>
              </a:rPr>
              <a:t></a:t>
            </a:r>
            <a:r>
              <a:rPr sz="2200" spc="20" dirty="0">
                <a:latin typeface="Times New Roman"/>
                <a:cs typeface="Times New Roman"/>
              </a:rPr>
              <a:t>6.63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5524" y="1979009"/>
            <a:ext cx="3175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300" spc="45" dirty="0">
                <a:latin typeface="Symbol"/>
                <a:cs typeface="Symbol"/>
              </a:rPr>
              <a:t>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3933" y="2287574"/>
            <a:ext cx="23495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250" i="1" spc="110" dirty="0">
                <a:latin typeface="Times New Roman"/>
                <a:cs typeface="Times New Roman"/>
              </a:rPr>
              <a:t>i</a:t>
            </a:r>
            <a:r>
              <a:rPr sz="1250" spc="-55" dirty="0">
                <a:latin typeface="Symbol"/>
                <a:cs typeface="Symbol"/>
              </a:rPr>
              <a:t></a:t>
            </a:r>
            <a:r>
              <a:rPr sz="1250" spc="2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3713" y="2240146"/>
            <a:ext cx="5905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5334" y="2853258"/>
            <a:ext cx="12325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200" i="1" spc="25" dirty="0">
                <a:latin typeface="Times New Roman"/>
                <a:cs typeface="Times New Roman"/>
              </a:rPr>
              <a:t>s</a:t>
            </a:r>
            <a:r>
              <a:rPr sz="1875" i="1" spc="37" baseline="-24444" dirty="0">
                <a:latin typeface="Times New Roman"/>
                <a:cs typeface="Times New Roman"/>
              </a:rPr>
              <a:t>d </a:t>
            </a:r>
            <a:r>
              <a:rPr sz="1875" i="1" spc="247" baseline="-24444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Symbol"/>
                <a:cs typeface="Symbol"/>
              </a:rPr>
              <a:t>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20.29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2259" y="2053607"/>
            <a:ext cx="1555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spc="20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6229" y="2277495"/>
            <a:ext cx="419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spc="20" dirty="0">
                <a:latin typeface="Times New Roman"/>
                <a:cs typeface="Times New Roman"/>
              </a:rPr>
              <a:t>d</a:t>
            </a:r>
            <a:r>
              <a:rPr sz="2200" i="1" spc="21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76755" y="3968496"/>
            <a:ext cx="4191000" cy="943610"/>
            <a:chOff x="1476755" y="3968496"/>
            <a:chExt cx="4191000" cy="943610"/>
          </a:xfrm>
        </p:grpSpPr>
        <p:sp>
          <p:nvSpPr>
            <p:cNvPr id="17" name="object 17"/>
            <p:cNvSpPr/>
            <p:nvPr/>
          </p:nvSpPr>
          <p:spPr>
            <a:xfrm>
              <a:off x="1476755" y="3968496"/>
              <a:ext cx="4191000" cy="943610"/>
            </a:xfrm>
            <a:custGeom>
              <a:avLst/>
              <a:gdLst/>
              <a:ahLst/>
              <a:cxnLst/>
              <a:rect l="l" t="t" r="r" b="b"/>
              <a:pathLst>
                <a:path w="4191000" h="943610">
                  <a:moveTo>
                    <a:pt x="4191000" y="0"/>
                  </a:moveTo>
                  <a:lnTo>
                    <a:pt x="0" y="0"/>
                  </a:lnTo>
                  <a:lnTo>
                    <a:pt x="0" y="943355"/>
                  </a:lnTo>
                  <a:lnTo>
                    <a:pt x="4191000" y="943355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81451" y="4052310"/>
              <a:ext cx="369570" cy="651510"/>
            </a:xfrm>
            <a:custGeom>
              <a:avLst/>
              <a:gdLst/>
              <a:ahLst/>
              <a:cxnLst/>
              <a:rect l="l" t="t" r="r" b="b"/>
              <a:pathLst>
                <a:path w="369569" h="651510">
                  <a:moveTo>
                    <a:pt x="0" y="0"/>
                  </a:moveTo>
                  <a:lnTo>
                    <a:pt x="156557" y="0"/>
                  </a:lnTo>
                </a:path>
                <a:path w="369569" h="651510">
                  <a:moveTo>
                    <a:pt x="329584" y="651223"/>
                  </a:moveTo>
                  <a:lnTo>
                    <a:pt x="369520" y="628702"/>
                  </a:lnTo>
                </a:path>
              </a:pathLst>
            </a:custGeom>
            <a:ln w="132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50971" y="4687268"/>
              <a:ext cx="57785" cy="106045"/>
            </a:xfrm>
            <a:custGeom>
              <a:avLst/>
              <a:gdLst/>
              <a:ahLst/>
              <a:cxnLst/>
              <a:rect l="l" t="t" r="r" b="b"/>
              <a:pathLst>
                <a:path w="57785" h="106045">
                  <a:moveTo>
                    <a:pt x="0" y="0"/>
                  </a:moveTo>
                  <a:lnTo>
                    <a:pt x="57684" y="105723"/>
                  </a:lnTo>
                </a:path>
              </a:pathLst>
            </a:custGeom>
            <a:ln w="25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15625" y="4477709"/>
              <a:ext cx="273050" cy="315595"/>
            </a:xfrm>
            <a:custGeom>
              <a:avLst/>
              <a:gdLst/>
              <a:ahLst/>
              <a:cxnLst/>
              <a:rect l="l" t="t" r="r" b="b"/>
              <a:pathLst>
                <a:path w="273050" h="315595">
                  <a:moveTo>
                    <a:pt x="0" y="315281"/>
                  </a:moveTo>
                  <a:lnTo>
                    <a:pt x="76712" y="0"/>
                  </a:lnTo>
                </a:path>
                <a:path w="273050" h="315595">
                  <a:moveTo>
                    <a:pt x="76712" y="0"/>
                  </a:moveTo>
                  <a:lnTo>
                    <a:pt x="272552" y="0"/>
                  </a:lnTo>
                </a:path>
              </a:pathLst>
            </a:custGeom>
            <a:ln w="132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53226" y="4471442"/>
              <a:ext cx="123189" cy="384175"/>
            </a:xfrm>
            <a:custGeom>
              <a:avLst/>
              <a:gdLst/>
              <a:ahLst/>
              <a:cxnLst/>
              <a:rect l="l" t="t" r="r" b="b"/>
              <a:pathLst>
                <a:path w="123189" h="384175">
                  <a:moveTo>
                    <a:pt x="122964" y="0"/>
                  </a:moveTo>
                  <a:lnTo>
                    <a:pt x="0" y="384107"/>
                  </a:lnTo>
                </a:path>
              </a:pathLst>
            </a:custGeom>
            <a:ln w="6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9256" y="4681013"/>
              <a:ext cx="40640" cy="22860"/>
            </a:xfrm>
            <a:custGeom>
              <a:avLst/>
              <a:gdLst/>
              <a:ahLst/>
              <a:cxnLst/>
              <a:rect l="l" t="t" r="r" b="b"/>
              <a:pathLst>
                <a:path w="40639" h="22860">
                  <a:moveTo>
                    <a:pt x="0" y="22520"/>
                  </a:moveTo>
                  <a:lnTo>
                    <a:pt x="40561" y="0"/>
                  </a:lnTo>
                </a:path>
              </a:pathLst>
            </a:custGeom>
            <a:ln w="13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69818" y="4687268"/>
              <a:ext cx="58419" cy="106045"/>
            </a:xfrm>
            <a:custGeom>
              <a:avLst/>
              <a:gdLst/>
              <a:ahLst/>
              <a:cxnLst/>
              <a:rect l="l" t="t" r="r" b="b"/>
              <a:pathLst>
                <a:path w="58420" h="106045">
                  <a:moveTo>
                    <a:pt x="0" y="0"/>
                  </a:moveTo>
                  <a:lnTo>
                    <a:pt x="57815" y="105723"/>
                  </a:lnTo>
                </a:path>
              </a:pathLst>
            </a:custGeom>
            <a:ln w="25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33897" y="4477710"/>
              <a:ext cx="402590" cy="315595"/>
            </a:xfrm>
            <a:custGeom>
              <a:avLst/>
              <a:gdLst/>
              <a:ahLst/>
              <a:cxnLst/>
              <a:rect l="l" t="t" r="r" b="b"/>
              <a:pathLst>
                <a:path w="402589" h="315595">
                  <a:moveTo>
                    <a:pt x="0" y="315281"/>
                  </a:moveTo>
                  <a:lnTo>
                    <a:pt x="77260" y="0"/>
                  </a:lnTo>
                </a:path>
                <a:path w="402589" h="315595">
                  <a:moveTo>
                    <a:pt x="77260" y="0"/>
                  </a:moveTo>
                  <a:lnTo>
                    <a:pt x="402486" y="0"/>
                  </a:lnTo>
                </a:path>
              </a:pathLst>
            </a:custGeom>
            <a:ln w="132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3978" y="4471442"/>
              <a:ext cx="121285" cy="379095"/>
            </a:xfrm>
            <a:custGeom>
              <a:avLst/>
              <a:gdLst/>
              <a:ahLst/>
              <a:cxnLst/>
              <a:rect l="l" t="t" r="r" b="b"/>
              <a:pathLst>
                <a:path w="121285" h="379095">
                  <a:moveTo>
                    <a:pt x="121059" y="0"/>
                  </a:moveTo>
                  <a:lnTo>
                    <a:pt x="0" y="378477"/>
                  </a:lnTo>
                </a:path>
              </a:pathLst>
            </a:custGeom>
            <a:ln w="6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55192" y="4438301"/>
              <a:ext cx="1408430" cy="0"/>
            </a:xfrm>
            <a:custGeom>
              <a:avLst/>
              <a:gdLst/>
              <a:ahLst/>
              <a:cxnLst/>
              <a:rect l="l" t="t" r="r" b="b"/>
              <a:pathLst>
                <a:path w="1408429">
                  <a:moveTo>
                    <a:pt x="0" y="0"/>
                  </a:moveTo>
                  <a:lnTo>
                    <a:pt x="1407815" y="0"/>
                  </a:lnTo>
                </a:path>
              </a:pathLst>
            </a:custGeom>
            <a:ln w="13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490472" y="4981955"/>
            <a:ext cx="6936740" cy="1214120"/>
            <a:chOff x="1490472" y="4981955"/>
            <a:chExt cx="6936740" cy="121412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3831" y="5504624"/>
              <a:ext cx="6412230" cy="5111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0472" y="4981955"/>
              <a:ext cx="6936485" cy="7871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3831" y="5931408"/>
              <a:ext cx="6064758" cy="5111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0472" y="5408675"/>
              <a:ext cx="5183885" cy="78714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7251" y="5408675"/>
              <a:ext cx="585977" cy="78714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6124" y="5408675"/>
              <a:ext cx="1655826" cy="78714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467157" y="3899202"/>
            <a:ext cx="6659880" cy="20542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0"/>
              </a:spcBef>
              <a:tabLst>
                <a:tab pos="1431925" algn="l"/>
                <a:tab pos="1795145" algn="l"/>
                <a:tab pos="3181350" algn="l"/>
              </a:tabLst>
            </a:pPr>
            <a:r>
              <a:rPr sz="3675" i="1" spc="15" baseline="-35147" dirty="0">
                <a:latin typeface="Times New Roman"/>
                <a:cs typeface="Times New Roman"/>
              </a:rPr>
              <a:t>t</a:t>
            </a:r>
            <a:r>
              <a:rPr sz="3675" i="1" spc="112" baseline="-35147" dirty="0">
                <a:latin typeface="Times New Roman"/>
                <a:cs typeface="Times New Roman"/>
              </a:rPr>
              <a:t> </a:t>
            </a:r>
            <a:r>
              <a:rPr sz="3675" spc="37" baseline="-35147" dirty="0">
                <a:latin typeface="Symbol"/>
                <a:cs typeface="Symbol"/>
              </a:rPr>
              <a:t></a:t>
            </a:r>
            <a:r>
              <a:rPr sz="3675" spc="37" baseline="-35147" dirty="0">
                <a:latin typeface="Times New Roman"/>
                <a:cs typeface="Times New Roman"/>
              </a:rPr>
              <a:t> </a:t>
            </a:r>
            <a:r>
              <a:rPr sz="2450" u="heavy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50" i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450" i="1" u="heavy" spc="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50" u="heavy" spc="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450" u="heavy" spc="-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</a:t>
            </a:r>
            <a:r>
              <a:rPr sz="2600" spc="-50" dirty="0">
                <a:latin typeface="Times New Roman"/>
                <a:cs typeface="Times New Roman"/>
              </a:rPr>
              <a:t>	</a:t>
            </a:r>
            <a:r>
              <a:rPr sz="3675" spc="37" baseline="-35147" dirty="0">
                <a:latin typeface="Symbol"/>
                <a:cs typeface="Symbol"/>
              </a:rPr>
              <a:t></a:t>
            </a:r>
            <a:r>
              <a:rPr sz="3675" spc="37" baseline="-35147" dirty="0">
                <a:latin typeface="Times New Roman"/>
                <a:cs typeface="Times New Roman"/>
              </a:rPr>
              <a:t>	</a:t>
            </a:r>
            <a:r>
              <a:rPr sz="2450" spc="25" dirty="0">
                <a:latin typeface="Symbol"/>
                <a:cs typeface="Symbol"/>
              </a:rPr>
              <a:t></a:t>
            </a:r>
            <a:r>
              <a:rPr sz="2450" spc="-19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Times New Roman"/>
                <a:cs typeface="Times New Roman"/>
              </a:rPr>
              <a:t>6.63</a:t>
            </a:r>
            <a:r>
              <a:rPr sz="2450" spc="-37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Symbol"/>
                <a:cs typeface="Symbol"/>
              </a:rPr>
              <a:t>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Times New Roman"/>
                <a:cs typeface="Times New Roman"/>
              </a:rPr>
              <a:t>0	</a:t>
            </a:r>
            <a:r>
              <a:rPr sz="3675" spc="37" baseline="-35147" dirty="0">
                <a:latin typeface="Symbol"/>
                <a:cs typeface="Symbol"/>
              </a:rPr>
              <a:t></a:t>
            </a:r>
            <a:r>
              <a:rPr sz="3675" spc="-67" baseline="-35147" dirty="0">
                <a:latin typeface="Times New Roman"/>
                <a:cs typeface="Times New Roman"/>
              </a:rPr>
              <a:t> </a:t>
            </a:r>
            <a:r>
              <a:rPr sz="3675" spc="52" baseline="-35147" dirty="0">
                <a:latin typeface="Symbol"/>
                <a:cs typeface="Symbol"/>
              </a:rPr>
              <a:t></a:t>
            </a:r>
            <a:r>
              <a:rPr sz="3675" spc="52" baseline="-35147" dirty="0">
                <a:latin typeface="Times New Roman"/>
                <a:cs typeface="Times New Roman"/>
              </a:rPr>
              <a:t>2.59</a:t>
            </a:r>
            <a:endParaRPr sz="3675" baseline="-35147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610"/>
              </a:spcBef>
              <a:tabLst>
                <a:tab pos="1141095" algn="l"/>
                <a:tab pos="1705610" algn="l"/>
                <a:tab pos="2756535" algn="l"/>
              </a:tabLst>
            </a:pPr>
            <a:r>
              <a:rPr sz="2450" i="1" dirty="0">
                <a:latin typeface="Times New Roman"/>
                <a:cs typeface="Times New Roman"/>
              </a:rPr>
              <a:t>s</a:t>
            </a:r>
            <a:r>
              <a:rPr sz="2175" i="1" baseline="-22988" dirty="0">
                <a:latin typeface="Times New Roman"/>
                <a:cs typeface="Times New Roman"/>
              </a:rPr>
              <a:t>d	</a:t>
            </a:r>
            <a:r>
              <a:rPr sz="2450" i="1" spc="25" dirty="0">
                <a:latin typeface="Times New Roman"/>
                <a:cs typeface="Times New Roman"/>
              </a:rPr>
              <a:t>n	</a:t>
            </a:r>
            <a:r>
              <a:rPr sz="2450" spc="25" dirty="0">
                <a:latin typeface="Times New Roman"/>
                <a:cs typeface="Times New Roman"/>
              </a:rPr>
              <a:t>20.29	</a:t>
            </a:r>
            <a:r>
              <a:rPr sz="2450" spc="80" dirty="0">
                <a:latin typeface="Times New Roman"/>
                <a:cs typeface="Times New Roman"/>
              </a:rPr>
              <a:t>63</a:t>
            </a:r>
            <a:endParaRPr sz="2450">
              <a:latin typeface="Times New Roman"/>
              <a:cs typeface="Times New Roman"/>
            </a:endParaRPr>
          </a:p>
          <a:p>
            <a:pPr marL="243204" marR="30480">
              <a:lnSpc>
                <a:spcPct val="100000"/>
              </a:lnSpc>
              <a:spcBef>
                <a:spcPts val="1965"/>
              </a:spcBef>
            </a:pPr>
            <a:r>
              <a:rPr sz="28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Rejecting</a:t>
            </a:r>
            <a:r>
              <a:rPr sz="2800" b="1" u="sng" spc="2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the</a:t>
            </a:r>
            <a:r>
              <a:rPr sz="2800" b="1" u="sng" spc="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null</a:t>
            </a:r>
            <a:r>
              <a:rPr sz="2800" b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hypothesis,</a:t>
            </a:r>
            <a:r>
              <a:rPr sz="2800" b="1" u="sng" spc="5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since</a:t>
            </a:r>
            <a:r>
              <a:rPr sz="2800" b="1" u="sng" spc="2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it </a:t>
            </a:r>
            <a:r>
              <a:rPr sz="2800" b="1" spc="-76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is</a:t>
            </a:r>
            <a:r>
              <a:rPr sz="2800" b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further</a:t>
            </a:r>
            <a:r>
              <a:rPr sz="2800" b="1" u="sng" spc="2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to</a:t>
            </a:r>
            <a:r>
              <a:rPr sz="2800" b="1" u="sng" spc="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the</a:t>
            </a:r>
            <a:r>
              <a:rPr sz="2800" b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left</a:t>
            </a:r>
            <a:r>
              <a:rPr sz="2800" b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tail</a:t>
            </a:r>
            <a:r>
              <a:rPr sz="2800" b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of</a:t>
            </a:r>
            <a:r>
              <a:rPr sz="2800" b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t=-1.6698.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68324" y="134112"/>
            <a:ext cx="7579995" cy="1500505"/>
            <a:chOff x="1068324" y="134112"/>
            <a:chExt cx="7579995" cy="1500505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8324" y="134112"/>
              <a:ext cx="7351014" cy="100660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4216" y="134112"/>
              <a:ext cx="823722" cy="100660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8324" y="627888"/>
              <a:ext cx="4505706" cy="1006601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337817" y="238201"/>
            <a:ext cx="7011670" cy="106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pc="-5" dirty="0"/>
              <a:t>Matched</a:t>
            </a:r>
            <a:r>
              <a:rPr spc="-20" dirty="0"/>
              <a:t> </a:t>
            </a:r>
            <a:r>
              <a:rPr spc="-5" dirty="0"/>
              <a:t>Pairs</a:t>
            </a:r>
            <a:r>
              <a:rPr spc="-15" dirty="0"/>
              <a:t> </a:t>
            </a:r>
            <a:r>
              <a:rPr spc="-5" dirty="0"/>
              <a:t>Experiment</a:t>
            </a:r>
            <a:r>
              <a:rPr spc="5" dirty="0"/>
              <a:t> </a:t>
            </a:r>
            <a:r>
              <a:rPr dirty="0"/>
              <a:t>–</a:t>
            </a:r>
          </a:p>
          <a:p>
            <a:pPr marL="12700">
              <a:lnSpc>
                <a:spcPts val="4105"/>
              </a:lnSpc>
            </a:pPr>
            <a:r>
              <a:rPr dirty="0"/>
              <a:t>implementation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003294" y="1947494"/>
            <a:ext cx="49041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sz="24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value,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4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 good. </a:t>
            </a:r>
            <a:r>
              <a:rPr sz="2400" i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 it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 negative</a:t>
            </a:r>
            <a:r>
              <a:rPr sz="24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enough</a:t>
            </a:r>
            <a:r>
              <a:rPr sz="24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 reject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4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hypothesis,</a:t>
            </a:r>
            <a:r>
              <a:rPr sz="24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 ascertain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CO-environment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promotes</a:t>
            </a:r>
            <a:r>
              <a:rPr sz="24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angina</a:t>
            </a:r>
            <a:r>
              <a:rPr sz="24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onset?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9346"/>
            <a:ext cx="6644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Computing</a:t>
            </a:r>
            <a:r>
              <a:rPr sz="4000" spc="-50" dirty="0"/>
              <a:t> </a:t>
            </a:r>
            <a:r>
              <a:rPr sz="4000" spc="-5" dirty="0"/>
              <a:t>p=P(t&lt;</a:t>
            </a:r>
            <a:r>
              <a:rPr sz="4000" spc="-5" dirty="0">
                <a:latin typeface="Symbol"/>
                <a:cs typeface="Symbol"/>
              </a:rPr>
              <a:t></a:t>
            </a:r>
            <a:r>
              <a:rPr sz="4000" spc="-5" dirty="0"/>
              <a:t>2.59)</a:t>
            </a:r>
            <a:endParaRPr sz="4000">
              <a:latin typeface="Symbol"/>
              <a:cs typeface="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62455" y="1805939"/>
            <a:ext cx="1418590" cy="787400"/>
            <a:chOff x="1362455" y="1805939"/>
            <a:chExt cx="1418590" cy="78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2455" y="1805939"/>
              <a:ext cx="1418082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5815" y="2328608"/>
              <a:ext cx="991361" cy="5111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03045" y="1471624"/>
            <a:ext cx="6964680" cy="309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80365" algn="l"/>
                <a:tab pos="381635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Although we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can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immediately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know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endParaRPr sz="28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reject</a:t>
            </a:r>
            <a:r>
              <a:rPr sz="2800" b="1" spc="1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hypothesis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when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obtaining</a:t>
            </a:r>
            <a:r>
              <a:rPr sz="2800" spc="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rgbClr val="FFFFCC"/>
                </a:solidFill>
                <a:latin typeface="Arial"/>
                <a:cs typeface="Arial"/>
              </a:rPr>
              <a:t>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endParaRPr sz="28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800" spc="-5" dirty="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2.59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which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is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smaller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than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i="1" spc="5" dirty="0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sz="2775" spc="7" baseline="-21021" dirty="0">
                <a:solidFill>
                  <a:srgbClr val="FFFFCC"/>
                </a:solidFill>
                <a:latin typeface="Arial MT"/>
                <a:cs typeface="Arial MT"/>
              </a:rPr>
              <a:t>.05,62</a:t>
            </a:r>
            <a:r>
              <a:rPr sz="2775" spc="-60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endParaRPr sz="2800">
              <a:latin typeface="Arial MT"/>
              <a:cs typeface="Arial MT"/>
            </a:endParaRPr>
          </a:p>
          <a:p>
            <a:pPr marL="381000" marR="763905">
              <a:lnSpc>
                <a:spcPct val="100000"/>
              </a:lnSpc>
            </a:pPr>
            <a:r>
              <a:rPr sz="2800" spc="-5" dirty="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1.6698,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 can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still use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MATLAB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compute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p-value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for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 sample.</a:t>
            </a:r>
            <a:endParaRPr sz="2800">
              <a:latin typeface="Arial MT"/>
              <a:cs typeface="Arial MT"/>
            </a:endParaRPr>
          </a:p>
          <a:p>
            <a:pPr marL="381000" marR="3048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80365" algn="l"/>
                <a:tab pos="381635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Below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use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MATLAB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performing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computation.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1391" y="4776215"/>
            <a:ext cx="4533900" cy="1569720"/>
          </a:xfrm>
          <a:prstGeom prst="rect">
            <a:avLst/>
          </a:prstGeom>
          <a:ln w="9525">
            <a:solidFill>
              <a:srgbClr val="FF996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sz="32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Arial MT"/>
                <a:cs typeface="Arial MT"/>
              </a:rPr>
              <a:t>tcdf(-2.59,62)</a:t>
            </a:r>
            <a:endParaRPr sz="32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3200" spc="-5" dirty="0">
                <a:solidFill>
                  <a:srgbClr val="FFFFCC"/>
                </a:solidFill>
                <a:latin typeface="Arial MT"/>
                <a:cs typeface="Arial MT"/>
              </a:rPr>
              <a:t>ans</a:t>
            </a:r>
            <a:r>
              <a:rPr sz="3200" spc="-5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endParaRPr sz="3200">
              <a:latin typeface="Arial MT"/>
              <a:cs typeface="Arial MT"/>
            </a:endParaRPr>
          </a:p>
          <a:p>
            <a:pPr marL="542925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FFFFCC"/>
                </a:solidFill>
                <a:latin typeface="Arial MT"/>
                <a:cs typeface="Arial MT"/>
              </a:rPr>
              <a:t>0.0060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19215" y="4119371"/>
            <a:ext cx="3048000" cy="1943100"/>
            <a:chOff x="5919215" y="4119371"/>
            <a:chExt cx="3048000" cy="19431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7315" y="4157471"/>
              <a:ext cx="2971799" cy="18669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38265" y="4138421"/>
              <a:ext cx="3009900" cy="1905000"/>
            </a:xfrm>
            <a:custGeom>
              <a:avLst/>
              <a:gdLst/>
              <a:ahLst/>
              <a:cxnLst/>
              <a:rect l="l" t="t" r="r" b="b"/>
              <a:pathLst>
                <a:path w="3009900" h="1905000">
                  <a:moveTo>
                    <a:pt x="0" y="1905000"/>
                  </a:moveTo>
                  <a:lnTo>
                    <a:pt x="3009899" y="1905000"/>
                  </a:lnTo>
                  <a:lnTo>
                    <a:pt x="3009899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15888" y="5249671"/>
            <a:ext cx="35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5%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02196" y="5280659"/>
            <a:ext cx="1378585" cy="1029969"/>
            <a:chOff x="6402196" y="5280659"/>
            <a:chExt cx="1378585" cy="1029969"/>
          </a:xfrm>
        </p:grpSpPr>
        <p:sp>
          <p:nvSpPr>
            <p:cNvPr id="13" name="object 13"/>
            <p:cNvSpPr/>
            <p:nvPr/>
          </p:nvSpPr>
          <p:spPr>
            <a:xfrm>
              <a:off x="6402196" y="5596521"/>
              <a:ext cx="82550" cy="289560"/>
            </a:xfrm>
            <a:custGeom>
              <a:avLst/>
              <a:gdLst/>
              <a:ahLst/>
              <a:cxnLst/>
              <a:rect l="l" t="t" r="r" b="b"/>
              <a:pathLst>
                <a:path w="82550" h="289560">
                  <a:moveTo>
                    <a:pt x="38269" y="215294"/>
                  </a:moveTo>
                  <a:lnTo>
                    <a:pt x="6985" y="220916"/>
                  </a:lnTo>
                  <a:lnTo>
                    <a:pt x="58038" y="289166"/>
                  </a:lnTo>
                  <a:lnTo>
                    <a:pt x="76063" y="227787"/>
                  </a:lnTo>
                  <a:lnTo>
                    <a:pt x="40512" y="227787"/>
                  </a:lnTo>
                  <a:lnTo>
                    <a:pt x="38269" y="215294"/>
                  </a:lnTo>
                  <a:close/>
                </a:path>
                <a:path w="82550" h="289560">
                  <a:moveTo>
                    <a:pt x="50833" y="213037"/>
                  </a:moveTo>
                  <a:lnTo>
                    <a:pt x="38269" y="215294"/>
                  </a:lnTo>
                  <a:lnTo>
                    <a:pt x="40512" y="227787"/>
                  </a:lnTo>
                  <a:lnTo>
                    <a:pt x="53086" y="225539"/>
                  </a:lnTo>
                  <a:lnTo>
                    <a:pt x="50833" y="213037"/>
                  </a:lnTo>
                  <a:close/>
                </a:path>
                <a:path w="82550" h="289560">
                  <a:moveTo>
                    <a:pt x="82041" y="207429"/>
                  </a:moveTo>
                  <a:lnTo>
                    <a:pt x="50833" y="213037"/>
                  </a:lnTo>
                  <a:lnTo>
                    <a:pt x="53086" y="225539"/>
                  </a:lnTo>
                  <a:lnTo>
                    <a:pt x="40512" y="227787"/>
                  </a:lnTo>
                  <a:lnTo>
                    <a:pt x="76063" y="227787"/>
                  </a:lnTo>
                  <a:lnTo>
                    <a:pt x="82041" y="207429"/>
                  </a:lnTo>
                  <a:close/>
                </a:path>
                <a:path w="82550" h="289560">
                  <a:moveTo>
                    <a:pt x="12445" y="0"/>
                  </a:moveTo>
                  <a:lnTo>
                    <a:pt x="0" y="2247"/>
                  </a:lnTo>
                  <a:lnTo>
                    <a:pt x="38269" y="215294"/>
                  </a:lnTo>
                  <a:lnTo>
                    <a:pt x="50833" y="213037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4370" y="6056375"/>
              <a:ext cx="75437" cy="25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1067" y="5280659"/>
              <a:ext cx="558546" cy="51128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74051" y="5280659"/>
              <a:ext cx="506717" cy="51128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152513" y="5338698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95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29400" y="6160008"/>
            <a:ext cx="1976755" cy="698500"/>
            <a:chOff x="6629400" y="6160008"/>
            <a:chExt cx="1976755" cy="698500"/>
          </a:xfrm>
        </p:grpSpPr>
        <p:sp>
          <p:nvSpPr>
            <p:cNvPr id="19" name="object 19"/>
            <p:cNvSpPr/>
            <p:nvPr/>
          </p:nvSpPr>
          <p:spPr>
            <a:xfrm>
              <a:off x="6629400" y="6160008"/>
              <a:ext cx="1976755" cy="646430"/>
            </a:xfrm>
            <a:custGeom>
              <a:avLst/>
              <a:gdLst/>
              <a:ahLst/>
              <a:cxnLst/>
              <a:rect l="l" t="t" r="r" b="b"/>
              <a:pathLst>
                <a:path w="1976754" h="646429">
                  <a:moveTo>
                    <a:pt x="1976627" y="0"/>
                  </a:moveTo>
                  <a:lnTo>
                    <a:pt x="0" y="0"/>
                  </a:lnTo>
                  <a:lnTo>
                    <a:pt x="0" y="646175"/>
                  </a:lnTo>
                  <a:lnTo>
                    <a:pt x="1976627" y="646175"/>
                  </a:lnTo>
                  <a:lnTo>
                    <a:pt x="1976627" y="0"/>
                  </a:lnTo>
                  <a:close/>
                </a:path>
              </a:pathLst>
            </a:custGeom>
            <a:solidFill>
              <a:srgbClr val="170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75576" y="6365753"/>
              <a:ext cx="1116329" cy="49224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629400" y="6160008"/>
            <a:ext cx="1976755" cy="646430"/>
          </a:xfrm>
          <a:prstGeom prst="rect">
            <a:avLst/>
          </a:prstGeom>
          <a:ln w="9525">
            <a:solidFill>
              <a:srgbClr val="FFFFCC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 marR="97155">
              <a:lnSpc>
                <a:spcPts val="2160"/>
              </a:lnSpc>
              <a:spcBef>
                <a:spcPts val="345"/>
              </a:spcBef>
            </a:pP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sz="2000" spc="-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CC"/>
                </a:solidFill>
                <a:latin typeface="Arial MT"/>
                <a:cs typeface="Arial MT"/>
              </a:rPr>
              <a:t>tinv(0.05,62) </a:t>
            </a:r>
            <a:r>
              <a:rPr sz="2000" spc="-5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ans</a:t>
            </a:r>
            <a:r>
              <a:rPr sz="2000" spc="-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0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-1.6698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37934" y="5920740"/>
            <a:ext cx="1901825" cy="860425"/>
            <a:chOff x="6337934" y="5920740"/>
            <a:chExt cx="1901825" cy="86042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27975" y="6739126"/>
              <a:ext cx="811529" cy="4198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37934" y="5920740"/>
              <a:ext cx="171449" cy="216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4839" y="653745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10700"/>
                </a:solidFill>
                <a:latin typeface="Arial MT"/>
                <a:cs typeface="Arial MT"/>
              </a:rPr>
              <a:t>28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180" y="1783079"/>
            <a:ext cx="7762240" cy="3194685"/>
          </a:xfrm>
          <a:custGeom>
            <a:avLst/>
            <a:gdLst/>
            <a:ahLst/>
            <a:cxnLst/>
            <a:rect l="l" t="t" r="r" b="b"/>
            <a:pathLst>
              <a:path w="7762240" h="3194685">
                <a:moveTo>
                  <a:pt x="7761732" y="0"/>
                </a:moveTo>
                <a:lnTo>
                  <a:pt x="0" y="0"/>
                </a:lnTo>
                <a:lnTo>
                  <a:pt x="0" y="3194304"/>
                </a:lnTo>
                <a:lnTo>
                  <a:pt x="7761732" y="3194304"/>
                </a:lnTo>
                <a:lnTo>
                  <a:pt x="776173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5219" y="1764537"/>
            <a:ext cx="7613650" cy="43287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82600" marR="488950" indent="-457200">
              <a:lnSpc>
                <a:spcPts val="3020"/>
              </a:lnSpc>
              <a:spcBef>
                <a:spcPts val="480"/>
              </a:spcBef>
              <a:buChar char="•"/>
              <a:tabLst>
                <a:tab pos="481965" algn="l"/>
                <a:tab pos="482600" algn="l"/>
              </a:tabLst>
            </a:pP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There is a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significance </a:t>
            </a: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difference of the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mean</a:t>
            </a:r>
            <a:r>
              <a:rPr sz="2800" spc="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percent</a:t>
            </a:r>
            <a:r>
              <a:rPr sz="2800" spc="1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decreases</a:t>
            </a:r>
            <a:r>
              <a:rPr sz="2800" spc="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in</a:t>
            </a:r>
            <a:r>
              <a:rPr sz="2800" spc="-1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time</a:t>
            </a:r>
            <a:r>
              <a:rPr sz="2800" spc="1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to</a:t>
            </a:r>
            <a:r>
              <a:rPr sz="2800" spc="-2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angina </a:t>
            </a:r>
            <a:r>
              <a:rPr sz="2800" spc="-76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between</a:t>
            </a:r>
            <a:r>
              <a:rPr sz="2800" spc="1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two</a:t>
            </a:r>
            <a:r>
              <a:rPr sz="2800" spc="-1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exposures.</a:t>
            </a:r>
            <a:r>
              <a:rPr sz="2800" spc="1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[statistically </a:t>
            </a:r>
            <a:r>
              <a:rPr sz="2800" spc="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different~~~]</a:t>
            </a:r>
            <a:endParaRPr sz="2800">
              <a:latin typeface="Arial MT"/>
              <a:cs typeface="Arial MT"/>
            </a:endParaRPr>
          </a:p>
          <a:p>
            <a:pPr marL="482600" marR="17780" indent="-457200">
              <a:lnSpc>
                <a:spcPts val="3020"/>
              </a:lnSpc>
              <a:spcBef>
                <a:spcPts val="20"/>
              </a:spcBef>
              <a:buChar char="•"/>
              <a:tabLst>
                <a:tab pos="481965" algn="l"/>
                <a:tab pos="482600" algn="l"/>
              </a:tabLst>
            </a:pP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Sample</a:t>
            </a:r>
            <a:r>
              <a:rPr sz="2800" spc="1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2</a:t>
            </a:r>
            <a:r>
              <a:rPr sz="2800" spc="-1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apparently delivers</a:t>
            </a: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 larger</a:t>
            </a:r>
            <a:r>
              <a:rPr sz="2800" spc="1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percent </a:t>
            </a:r>
            <a:r>
              <a:rPr sz="2800" spc="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decreases</a:t>
            </a:r>
            <a:r>
              <a:rPr sz="2800" spc="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in</a:t>
            </a:r>
            <a:r>
              <a:rPr sz="2800" spc="1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time,</a:t>
            </a:r>
            <a:r>
              <a:rPr sz="2800" spc="-1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suggesting</a:t>
            </a:r>
            <a:r>
              <a:rPr sz="2800" spc="1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patients </a:t>
            </a:r>
            <a:r>
              <a:rPr sz="2800" spc="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exposed</a:t>
            </a:r>
            <a:r>
              <a:rPr sz="2800" spc="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to</a:t>
            </a:r>
            <a:r>
              <a:rPr sz="2800" spc="-1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CO</a:t>
            </a:r>
            <a:r>
              <a:rPr sz="2800" spc="-1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would</a:t>
            </a:r>
            <a:r>
              <a:rPr sz="2800" spc="1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likely</a:t>
            </a:r>
            <a:r>
              <a:rPr sz="2800" spc="-1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to</a:t>
            </a:r>
            <a:r>
              <a:rPr sz="2800" spc="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have</a:t>
            </a:r>
            <a:r>
              <a:rPr sz="2800" spc="1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a</a:t>
            </a:r>
            <a:r>
              <a:rPr sz="2800" spc="-1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quicker</a:t>
            </a:r>
            <a:endParaRPr sz="2800">
              <a:latin typeface="Arial MT"/>
              <a:cs typeface="Arial MT"/>
            </a:endParaRPr>
          </a:p>
          <a:p>
            <a:pPr marL="482600">
              <a:lnSpc>
                <a:spcPts val="2990"/>
              </a:lnSpc>
            </a:pP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onset</a:t>
            </a:r>
            <a:r>
              <a:rPr sz="2800" spc="-30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C1F00"/>
                </a:solidFill>
                <a:latin typeface="Arial MT"/>
                <a:cs typeface="Arial MT"/>
              </a:rPr>
              <a:t>of</a:t>
            </a:r>
            <a:r>
              <a:rPr sz="2800" spc="-25" dirty="0">
                <a:solidFill>
                  <a:srgbClr val="5C1F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C1F00"/>
                </a:solidFill>
                <a:latin typeface="Arial MT"/>
                <a:cs typeface="Arial MT"/>
              </a:rPr>
              <a:t>angina.</a:t>
            </a:r>
            <a:endParaRPr sz="2800">
              <a:latin typeface="Arial MT"/>
              <a:cs typeface="Arial MT"/>
            </a:endParaRPr>
          </a:p>
          <a:p>
            <a:pPr marL="158115">
              <a:lnSpc>
                <a:spcPct val="100000"/>
              </a:lnSpc>
              <a:spcBef>
                <a:spcPts val="1285"/>
              </a:spcBef>
            </a:pPr>
            <a:r>
              <a:rPr sz="3200" i="1" spc="5" dirty="0">
                <a:solidFill>
                  <a:srgbClr val="FFFFCC"/>
                </a:solidFill>
                <a:latin typeface="Times New Roman"/>
                <a:cs typeface="Times New Roman"/>
              </a:rPr>
              <a:t>H</a:t>
            </a:r>
            <a:r>
              <a:rPr sz="3150" spc="7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0</a:t>
            </a:r>
            <a:r>
              <a:rPr sz="3200" spc="5" dirty="0">
                <a:solidFill>
                  <a:srgbClr val="FFFFCC"/>
                </a:solidFill>
                <a:latin typeface="Times New Roman"/>
                <a:cs typeface="Times New Roman"/>
              </a:rPr>
              <a:t>:</a:t>
            </a:r>
            <a:r>
              <a:rPr sz="3200" spc="-2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CC"/>
                </a:solidFill>
                <a:latin typeface="Times New Roman"/>
                <a:cs typeface="Times New Roman"/>
              </a:rPr>
              <a:t>(</a:t>
            </a:r>
            <a:r>
              <a:rPr sz="3200" spc="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7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1</a:t>
            </a:r>
            <a:r>
              <a:rPr sz="3150" spc="382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sz="3200" spc="-1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7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FFFFCC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≥</a:t>
            </a:r>
            <a:r>
              <a:rPr sz="3200" spc="-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158115">
              <a:lnSpc>
                <a:spcPct val="100000"/>
              </a:lnSpc>
              <a:spcBef>
                <a:spcPts val="385"/>
              </a:spcBef>
            </a:pPr>
            <a:r>
              <a:rPr sz="3200" i="1" spc="10" dirty="0">
                <a:solidFill>
                  <a:srgbClr val="FFFFCC"/>
                </a:solidFill>
                <a:latin typeface="Times New Roman"/>
                <a:cs typeface="Times New Roman"/>
              </a:rPr>
              <a:t>H</a:t>
            </a:r>
            <a:r>
              <a:rPr sz="3150" spc="15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solidFill>
                  <a:srgbClr val="FFFFCC"/>
                </a:solidFill>
                <a:latin typeface="Times New Roman"/>
                <a:cs typeface="Times New Roman"/>
              </a:rPr>
              <a:t>:</a:t>
            </a:r>
            <a:r>
              <a:rPr sz="3200" spc="-4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CC"/>
                </a:solidFill>
                <a:latin typeface="Times New Roman"/>
                <a:cs typeface="Times New Roman"/>
              </a:rPr>
              <a:t>(</a:t>
            </a:r>
            <a:r>
              <a:rPr sz="3200" spc="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7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1</a:t>
            </a:r>
            <a:r>
              <a:rPr sz="3150" spc="382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7" baseline="-21164" dirty="0">
                <a:solidFill>
                  <a:srgbClr val="FFFFCC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FFFFCC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&lt;</a:t>
            </a:r>
            <a:r>
              <a:rPr sz="3200" spc="-2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CC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1747" y="348995"/>
            <a:ext cx="6339205" cy="1503680"/>
            <a:chOff x="1031747" y="348995"/>
            <a:chExt cx="6339205" cy="15036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747" y="348995"/>
              <a:ext cx="6084570" cy="10096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147" y="348995"/>
              <a:ext cx="852677" cy="10096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1747" y="842772"/>
              <a:ext cx="2862833" cy="100965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02511" y="469849"/>
            <a:ext cx="576770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pc="-5" dirty="0">
                <a:solidFill>
                  <a:srgbClr val="FFFFCC"/>
                </a:solidFill>
                <a:latin typeface="Arial MT"/>
                <a:cs typeface="Arial MT"/>
              </a:rPr>
              <a:t>Matched</a:t>
            </a:r>
            <a:r>
              <a:rPr spc="-5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CC"/>
                </a:solidFill>
                <a:latin typeface="Arial MT"/>
                <a:cs typeface="Arial MT"/>
              </a:rPr>
              <a:t>Pairs</a:t>
            </a:r>
            <a:r>
              <a:rPr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CC"/>
                </a:solidFill>
                <a:latin typeface="Arial MT"/>
                <a:cs typeface="Arial MT"/>
              </a:rPr>
              <a:t>Experiment</a:t>
            </a:r>
            <a:r>
              <a:rPr spc="-4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FFCC"/>
                </a:solidFill>
                <a:latin typeface="Arial MT"/>
                <a:cs typeface="Arial MT"/>
              </a:rPr>
              <a:t>– </a:t>
            </a:r>
            <a:r>
              <a:rPr spc="-98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CC"/>
                </a:solidFill>
                <a:latin typeface="Arial MT"/>
                <a:cs typeface="Arial MT"/>
              </a:rPr>
              <a:t>Conclusion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41" y="174193"/>
            <a:ext cx="67970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Example </a:t>
            </a:r>
            <a:r>
              <a:rPr sz="4000" spc="-5" dirty="0"/>
              <a:t>3 – BP changes </a:t>
            </a:r>
            <a:r>
              <a:rPr sz="4000" spc="-1320" dirty="0"/>
              <a:t> </a:t>
            </a:r>
            <a:r>
              <a:rPr sz="4000" spc="-5" dirty="0"/>
              <a:t>upon</a:t>
            </a:r>
            <a:r>
              <a:rPr sz="4000" spc="-10" dirty="0"/>
              <a:t> </a:t>
            </a:r>
            <a:r>
              <a:rPr sz="4000" spc="-5" dirty="0"/>
              <a:t>using</a:t>
            </a:r>
            <a:r>
              <a:rPr sz="4000" spc="5" dirty="0"/>
              <a:t> </a:t>
            </a:r>
            <a:r>
              <a:rPr sz="4000" spc="-10" dirty="0"/>
              <a:t>OC?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9050" y="1563750"/>
          <a:ext cx="7181850" cy="379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9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Systolic</a:t>
                      </a:r>
                      <a:r>
                        <a:rPr sz="1600" b="1" spc="5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bp</a:t>
                      </a:r>
                      <a:r>
                        <a:rPr sz="1600" b="1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600" b="1" spc="-2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-10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OC</a:t>
                      </a:r>
                      <a:r>
                        <a:rPr sz="1600" b="1" spc="1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(x</a:t>
                      </a:r>
                      <a:r>
                        <a:rPr sz="1575" b="1" spc="-7" baseline="-21164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b="1" spc="-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Systolic</a:t>
                      </a:r>
                      <a:r>
                        <a:rPr sz="1600" b="1" spc="4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bp</a:t>
                      </a:r>
                      <a:r>
                        <a:rPr sz="1600" b="1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600" b="1" spc="-30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OC</a:t>
                      </a:r>
                      <a:r>
                        <a:rPr sz="1600" b="1" spc="10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(x</a:t>
                      </a:r>
                      <a:r>
                        <a:rPr sz="1575" b="1" spc="-7" baseline="-21164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2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600" b="1" spc="-2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575" b="1" spc="-7" baseline="-21164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5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-x</a:t>
                      </a:r>
                      <a:r>
                        <a:rPr sz="1575" b="1" spc="-7" baseline="-21164" dirty="0">
                          <a:solidFill>
                            <a:srgbClr val="FFFFC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75" baseline="-21164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38100">
                      <a:solidFill>
                        <a:srgbClr val="FFFFCC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128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381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4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112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4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107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106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-1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119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128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138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145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126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132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105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109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104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102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-2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4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45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117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solidFill>
                            <a:srgbClr val="5C1F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CC"/>
                      </a:solidFill>
                      <a:prstDash val="solid"/>
                    </a:lnL>
                    <a:lnR w="12700">
                      <a:solidFill>
                        <a:srgbClr val="FFFFCC"/>
                      </a:solidFill>
                      <a:prstDash val="solid"/>
                    </a:lnR>
                    <a:lnT w="12700">
                      <a:solidFill>
                        <a:srgbClr val="FFFFCC"/>
                      </a:solidFill>
                      <a:prstDash val="solid"/>
                    </a:lnT>
                    <a:lnB w="12700">
                      <a:solidFill>
                        <a:srgbClr val="FFFFCC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7816" y="5473395"/>
            <a:ext cx="52666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sz="1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CC"/>
                </a:solidFill>
                <a:latin typeface="Arial MT"/>
                <a:cs typeface="Arial MT"/>
              </a:rPr>
              <a:t>x1=[115</a:t>
            </a:r>
            <a:r>
              <a:rPr sz="1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FFFFCC"/>
                </a:solidFill>
                <a:latin typeface="Arial MT"/>
                <a:cs typeface="Arial MT"/>
              </a:rPr>
              <a:t>112</a:t>
            </a:r>
            <a:r>
              <a:rPr sz="1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107</a:t>
            </a:r>
            <a:r>
              <a:rPr sz="1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FFFFCC"/>
                </a:solidFill>
                <a:latin typeface="Arial MT"/>
                <a:cs typeface="Arial MT"/>
              </a:rPr>
              <a:t>119</a:t>
            </a:r>
            <a:r>
              <a:rPr sz="1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FFFFCC"/>
                </a:solidFill>
                <a:latin typeface="Arial MT"/>
                <a:cs typeface="Arial MT"/>
              </a:rPr>
              <a:t>115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138</a:t>
            </a:r>
            <a:r>
              <a:rPr sz="1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126 105</a:t>
            </a:r>
            <a:r>
              <a:rPr sz="1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104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FFFFCC"/>
                </a:solidFill>
                <a:latin typeface="Arial MT"/>
                <a:cs typeface="Arial MT"/>
              </a:rPr>
              <a:t>115];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sz="1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x2=[128 </a:t>
            </a:r>
            <a:r>
              <a:rPr sz="1800" spc="-50" dirty="0">
                <a:solidFill>
                  <a:srgbClr val="FFFFCC"/>
                </a:solidFill>
                <a:latin typeface="Arial MT"/>
                <a:cs typeface="Arial MT"/>
              </a:rPr>
              <a:t>115</a:t>
            </a:r>
            <a:r>
              <a:rPr sz="1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106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128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122 145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132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109 102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FFFFCC"/>
                </a:solidFill>
                <a:latin typeface="Arial MT"/>
                <a:cs typeface="Arial MT"/>
              </a:rPr>
              <a:t>117];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sz="1800" spc="-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d=x2-x1</a:t>
            </a:r>
            <a:r>
              <a:rPr sz="1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  <a:p>
            <a:pPr marL="267335">
              <a:lnSpc>
                <a:spcPct val="100000"/>
              </a:lnSpc>
              <a:tabLst>
                <a:tab pos="838200" algn="l"/>
                <a:tab pos="1219835" algn="l"/>
                <a:tab pos="1739264" algn="l"/>
                <a:tab pos="2183765" algn="l"/>
                <a:tab pos="2628900" algn="l"/>
                <a:tab pos="3072130" algn="l"/>
                <a:tab pos="3516629" algn="l"/>
                <a:tab pos="3899535" algn="l"/>
                <a:tab pos="4420235" algn="l"/>
              </a:tabLst>
            </a:pP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13	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3	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-1	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9	7	7	6	4	</a:t>
            </a:r>
            <a:r>
              <a:rPr sz="1800" spc="-5" dirty="0">
                <a:solidFill>
                  <a:srgbClr val="FFFFCC"/>
                </a:solidFill>
                <a:latin typeface="Arial MT"/>
                <a:cs typeface="Arial MT"/>
              </a:rPr>
              <a:t>-2	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3435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Introduction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905255" y="3278123"/>
            <a:ext cx="7743190" cy="1997710"/>
            <a:chOff x="905255" y="3278123"/>
            <a:chExt cx="7743190" cy="1997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0827" y="3406139"/>
              <a:ext cx="4354830" cy="7962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4187" y="3931865"/>
              <a:ext cx="6825233" cy="602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8447" y="3278123"/>
              <a:ext cx="1384553" cy="10096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4852" y="3406139"/>
              <a:ext cx="2593086" cy="7962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2351" y="3814571"/>
              <a:ext cx="6099810" cy="7871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5711" y="4337240"/>
              <a:ext cx="5673090" cy="511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5255" y="4303775"/>
              <a:ext cx="721613" cy="94564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9867" y="4265675"/>
              <a:ext cx="6134861" cy="10096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4187" y="4937814"/>
              <a:ext cx="5586221" cy="6319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292352" y="5655564"/>
            <a:ext cx="2327910" cy="787400"/>
            <a:chOff x="1292352" y="5655564"/>
            <a:chExt cx="2327910" cy="78740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2352" y="5655564"/>
              <a:ext cx="2327910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05712" y="6178296"/>
              <a:ext cx="1901189" cy="5111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665220" y="5655564"/>
            <a:ext cx="2366010" cy="787400"/>
            <a:chOff x="3665220" y="5655564"/>
            <a:chExt cx="2366010" cy="78740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65220" y="5655564"/>
              <a:ext cx="2366010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78580" y="6178296"/>
              <a:ext cx="1939289" cy="5111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45641" y="1682623"/>
            <a:ext cx="7271384" cy="451866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68300" marR="287020" indent="-343535">
              <a:lnSpc>
                <a:spcPct val="88300"/>
              </a:lnSpc>
              <a:spcBef>
                <a:spcPts val="489"/>
              </a:spcBef>
              <a:buChar char="•"/>
              <a:tabLst>
                <a:tab pos="367665" algn="l"/>
                <a:tab pos="368935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previous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chapter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learned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how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to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compare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unknown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mean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280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600" b="1" i="1" spc="-10" dirty="0">
                <a:solidFill>
                  <a:srgbClr val="FFFFCC"/>
                </a:solidFill>
                <a:latin typeface="Arial"/>
                <a:cs typeface="Arial"/>
              </a:rPr>
              <a:t>single </a:t>
            </a:r>
            <a:r>
              <a:rPr sz="3600" b="1" i="1" spc="-98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population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 some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fixed,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known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value</a:t>
            </a:r>
            <a:r>
              <a:rPr sz="2800" spc="-4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950" spc="-3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52" baseline="-21021" dirty="0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r>
              <a:rPr sz="2800" spc="-35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368300" marR="118110" indent="-343535">
              <a:lnSpc>
                <a:spcPct val="90000"/>
              </a:lnSpc>
              <a:spcBef>
                <a:spcPts val="640"/>
              </a:spcBef>
              <a:buChar char="•"/>
              <a:tabLst>
                <a:tab pos="367665" algn="l"/>
                <a:tab pos="368935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practical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applications,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it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is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common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compare</a:t>
            </a:r>
            <a:r>
              <a:rPr sz="2800" b="1" u="sng" spc="3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the</a:t>
            </a:r>
            <a:r>
              <a:rPr sz="2800" b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means</a:t>
            </a:r>
            <a:r>
              <a:rPr sz="2800" b="1" u="sng" spc="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of </a:t>
            </a:r>
            <a:r>
              <a:rPr sz="3600" b="1" i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two</a:t>
            </a:r>
            <a:r>
              <a:rPr sz="3600" b="1" i="1" u="sng" spc="-23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populations </a:t>
            </a:r>
            <a:r>
              <a:rPr sz="2800" b="1" spc="-76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where</a:t>
            </a:r>
            <a:r>
              <a:rPr sz="2800" b="1" u="sng" spc="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both</a:t>
            </a:r>
            <a:r>
              <a:rPr sz="2800" b="1" u="sng" spc="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means</a:t>
            </a:r>
            <a:r>
              <a:rPr sz="2800" b="1" u="sng" spc="3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are not</a:t>
            </a:r>
            <a:r>
              <a:rPr sz="2800" b="1" u="sng" spc="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known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  <a:p>
            <a:pPr marL="368300" marR="1001394" indent="-343535">
              <a:lnSpc>
                <a:spcPct val="91000"/>
              </a:lnSpc>
              <a:spcBef>
                <a:spcPts val="805"/>
              </a:spcBef>
              <a:buFont typeface="Arial MT"/>
              <a:buChar char="•"/>
              <a:tabLst>
                <a:tab pos="368935" algn="l"/>
              </a:tabLst>
            </a:pPr>
            <a:r>
              <a:rPr sz="3600" b="1" i="1" u="heavy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Ma</a:t>
            </a:r>
            <a:r>
              <a:rPr sz="3600" b="1" i="1" u="heavy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</a:t>
            </a:r>
            <a:r>
              <a:rPr sz="3600" b="1" i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che</a:t>
            </a:r>
            <a:r>
              <a:rPr sz="3600" b="1" i="1" u="heavy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d</a:t>
            </a:r>
            <a:r>
              <a:rPr sz="3600" b="1" i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3600" b="1" i="1" u="heavy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pair</a:t>
            </a:r>
            <a:r>
              <a:rPr sz="3600" b="1" i="1" u="heavy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3600" b="1" i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comp</a:t>
            </a:r>
            <a:r>
              <a:rPr sz="3600" b="1" i="1" u="heavy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</a:t>
            </a:r>
            <a:r>
              <a:rPr sz="3600" b="1" i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riso</a:t>
            </a:r>
            <a:r>
              <a:rPr sz="3600" b="1" i="1" u="heavy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n</a:t>
            </a:r>
            <a:r>
              <a:rPr sz="3600" b="1" i="1" spc="-24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is 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important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many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scientific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aspects.</a:t>
            </a:r>
            <a:endParaRPr sz="2800" dirty="0">
              <a:latin typeface="Arial MT"/>
              <a:cs typeface="Arial MT"/>
            </a:endParaRPr>
          </a:p>
          <a:p>
            <a:pPr marL="368300" indent="-343535">
              <a:lnSpc>
                <a:spcPts val="3195"/>
              </a:lnSpc>
              <a:spcBef>
                <a:spcPts val="335"/>
              </a:spcBef>
              <a:buChar char="•"/>
              <a:tabLst>
                <a:tab pos="367665" algn="l"/>
                <a:tab pos="368935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idea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to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draw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conclusion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about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their</a:t>
            </a:r>
            <a:endParaRPr sz="2800" dirty="0">
              <a:latin typeface="Arial MT"/>
              <a:cs typeface="Arial MT"/>
            </a:endParaRPr>
          </a:p>
          <a:p>
            <a:pPr marL="368300">
              <a:lnSpc>
                <a:spcPts val="3195"/>
              </a:lnSpc>
            </a:pP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similarities</a:t>
            </a:r>
            <a:r>
              <a:rPr sz="2800" b="1" spc="-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or </a:t>
            </a:r>
            <a:r>
              <a:rPr sz="28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differences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4647" y="396240"/>
            <a:ext cx="3671570" cy="4525010"/>
          </a:xfrm>
          <a:prstGeom prst="rect">
            <a:avLst/>
          </a:prstGeom>
          <a:ln w="9525">
            <a:solidFill>
              <a:srgbClr val="FFFF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 marR="1394460">
              <a:lnSpc>
                <a:spcPct val="100000"/>
              </a:lnSpc>
              <a:spcBef>
                <a:spcPts val="305"/>
              </a:spcBef>
              <a:tabLst>
                <a:tab pos="1115695" algn="l"/>
              </a:tabLst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sz="2400" spc="-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mu=mean(d) </a:t>
            </a:r>
            <a:r>
              <a:rPr sz="2400" spc="-6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mu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=	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4.8000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sz="2400" spc="-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std=std(d)</a:t>
            </a:r>
            <a:endParaRPr sz="2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  <a:tabLst>
                <a:tab pos="1097280" algn="l"/>
              </a:tabLst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std =	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4.5656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sz="2400" spc="-4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t=(mu-0)/(std/sqrt(10))</a:t>
            </a:r>
            <a:endParaRPr sz="2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tabLst>
                <a:tab pos="775335" algn="l"/>
              </a:tabLst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=	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3.3247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92075" marR="1332865">
              <a:lnSpc>
                <a:spcPct val="100000"/>
              </a:lnSpc>
              <a:tabLst>
                <a:tab pos="1183005" algn="l"/>
              </a:tabLst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sz="2400" spc="-9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2*(1-tcdf(t,9)) </a:t>
            </a:r>
            <a:r>
              <a:rPr sz="2400" spc="-65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ans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=	0.0089</a:t>
            </a:r>
            <a:endParaRPr sz="24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4475" y="609422"/>
            <a:ext cx="3927475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null</a:t>
            </a:r>
            <a:r>
              <a:rPr sz="24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hypothesis would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be</a:t>
            </a:r>
            <a:r>
              <a:rPr sz="2400" spc="-4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d=0.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This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a </a:t>
            </a:r>
            <a:r>
              <a:rPr sz="3200" b="1" i="1" spc="-5" dirty="0">
                <a:solidFill>
                  <a:srgbClr val="FFFFCC"/>
                </a:solidFill>
                <a:latin typeface="Arial"/>
                <a:cs typeface="Arial"/>
              </a:rPr>
              <a:t>2-tailed</a:t>
            </a:r>
            <a:r>
              <a:rPr sz="3200" b="1" i="1" spc="-4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FFFFCC"/>
                </a:solidFill>
                <a:latin typeface="Arial"/>
                <a:cs typeface="Arial"/>
              </a:rPr>
              <a:t>test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355600" marR="44704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This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t-test</a:t>
            </a:r>
            <a:r>
              <a:rPr sz="2400" spc="-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since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no </a:t>
            </a:r>
            <a:r>
              <a:rPr sz="2400" spc="-65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population</a:t>
            </a:r>
            <a:r>
              <a:rPr sz="24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standard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deviation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available.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Degree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4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freedom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10-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1=9.</a:t>
            </a:r>
            <a:endParaRPr sz="2400">
              <a:latin typeface="Arial MT"/>
              <a:cs typeface="Arial MT"/>
            </a:endParaRPr>
          </a:p>
          <a:p>
            <a:pPr marL="355600" marR="514984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Level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significant</a:t>
            </a:r>
            <a:r>
              <a:rPr sz="24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Symbol"/>
                <a:cs typeface="Symbol"/>
              </a:rPr>
              <a:t></a:t>
            </a:r>
            <a:r>
              <a:rPr sz="2400" spc="4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= </a:t>
            </a:r>
            <a:r>
              <a:rPr sz="2400" spc="-65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0.05.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391" y="5253939"/>
            <a:ext cx="77673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Since p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is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smaller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than 0.05,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conclude that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bp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will change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significantly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(regardless increasing or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decreasing)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when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using OC.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2987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Comments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476755" y="2017776"/>
            <a:ext cx="2181860" cy="900430"/>
            <a:chOff x="1476755" y="2017776"/>
            <a:chExt cx="2181860" cy="9004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755" y="2017776"/>
              <a:ext cx="2181606" cy="8999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0595" y="2615242"/>
              <a:ext cx="1693926" cy="5861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859523" y="3456432"/>
            <a:ext cx="1482090" cy="900430"/>
            <a:chOff x="6859523" y="3456432"/>
            <a:chExt cx="1482090" cy="9004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9523" y="3456432"/>
              <a:ext cx="1482090" cy="8999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3363" y="4053898"/>
              <a:ext cx="994409" cy="5861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74394" y="1700911"/>
            <a:ext cx="6982459" cy="451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example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problem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asked</a:t>
            </a:r>
            <a:r>
              <a:rPr sz="28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“whether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BP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changes</a:t>
            </a:r>
            <a:r>
              <a:rPr sz="3200" b="1" spc="-4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upon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using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OC”.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2-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sided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test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since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did not ask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whether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BP</a:t>
            </a:r>
            <a:r>
              <a:rPr sz="28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will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drop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or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rise.</a:t>
            </a:r>
            <a:endParaRPr sz="2800">
              <a:latin typeface="Arial MT"/>
              <a:cs typeface="Arial MT"/>
            </a:endParaRPr>
          </a:p>
          <a:p>
            <a:pPr marL="355600" marR="248285" indent="-342900" algn="just">
              <a:lnSpc>
                <a:spcPct val="100099"/>
              </a:lnSpc>
              <a:spcBef>
                <a:spcPts val="75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If the problem asked “whether BP </a:t>
            </a:r>
            <a:r>
              <a:rPr sz="32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rises </a:t>
            </a:r>
            <a:r>
              <a:rPr sz="3200" b="1" spc="-87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upon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using OC”, then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 would be a 1-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sided test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with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p-value half of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what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we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obtained earlier. Still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we’d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reject the null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hypothesis that the BP change equals to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zero.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4680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</a:t>
            </a:r>
            <a:r>
              <a:rPr sz="4000" spc="-30" dirty="0"/>
              <a:t> </a:t>
            </a:r>
            <a:r>
              <a:rPr sz="4000" spc="-5" dirty="0"/>
              <a:t>Brief</a:t>
            </a:r>
            <a:r>
              <a:rPr sz="4000" spc="-25" dirty="0"/>
              <a:t> </a:t>
            </a:r>
            <a:r>
              <a:rPr sz="4000" spc="-10" dirty="0"/>
              <a:t>Summary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542032" y="2528316"/>
            <a:ext cx="5671820" cy="1939289"/>
            <a:chOff x="2542032" y="2528316"/>
            <a:chExt cx="5671820" cy="19392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2032" y="2528316"/>
              <a:ext cx="1279397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5392" y="3050984"/>
              <a:ext cx="852678" cy="511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3196" y="2912364"/>
              <a:ext cx="2952750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6556" y="3435032"/>
              <a:ext cx="2526029" cy="511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4747" y="4203128"/>
              <a:ext cx="2015490" cy="511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1388" y="3680460"/>
              <a:ext cx="1098041" cy="7871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2323" y="3680460"/>
              <a:ext cx="585977" cy="7871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1196" y="3680460"/>
              <a:ext cx="1692402" cy="78714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909572" y="5686044"/>
            <a:ext cx="1534160" cy="787400"/>
            <a:chOff x="1909572" y="5686044"/>
            <a:chExt cx="1534160" cy="78740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9572" y="5686044"/>
              <a:ext cx="1533905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22931" y="6208776"/>
              <a:ext cx="1107186" cy="5111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611879" y="5686044"/>
            <a:ext cx="2262505" cy="787400"/>
            <a:chOff x="3611879" y="5686044"/>
            <a:chExt cx="2262505" cy="78740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11879" y="5686044"/>
              <a:ext cx="2262378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25239" y="6208776"/>
              <a:ext cx="1835658" cy="5111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4394" y="1649095"/>
            <a:ext cx="7029450" cy="45827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665480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CC"/>
                </a:solidFill>
                <a:latin typeface="Arial MT"/>
                <a:cs typeface="Arial MT"/>
              </a:rPr>
              <a:t>Here</a:t>
            </a:r>
            <a:r>
              <a:rPr sz="3200" spc="-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32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covered</a:t>
            </a:r>
            <a:r>
              <a:rPr sz="3200" spc="-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“Chapter</a:t>
            </a:r>
            <a:r>
              <a:rPr sz="3200" spc="-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Arial MT"/>
                <a:cs typeface="Arial MT"/>
              </a:rPr>
              <a:t>11.1</a:t>
            </a:r>
            <a:r>
              <a:rPr sz="320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– </a:t>
            </a:r>
            <a:r>
              <a:rPr sz="3200" spc="-869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Paired</a:t>
            </a:r>
            <a:r>
              <a:rPr sz="32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CC"/>
                </a:solidFill>
                <a:latin typeface="Arial MT"/>
                <a:cs typeface="Arial MT"/>
              </a:rPr>
              <a:t>Samples”:</a:t>
            </a:r>
            <a:endParaRPr sz="3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90000"/>
              </a:lnSpc>
              <a:spcBef>
                <a:spcPts val="63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each</a:t>
            </a:r>
            <a:r>
              <a:rPr sz="2800" b="1" spc="1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observation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on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the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first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group,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there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 a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corresponding</a:t>
            </a:r>
            <a:r>
              <a:rPr sz="2800" b="1" spc="4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observation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spc="1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second</a:t>
            </a:r>
            <a:r>
              <a:rPr sz="2800" spc="1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group.</a:t>
            </a:r>
            <a:r>
              <a:rPr sz="2800" spc="1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So</a:t>
            </a:r>
            <a:r>
              <a:rPr sz="2800" spc="1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spc="14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may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reduce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problem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one-sample </a:t>
            </a:r>
            <a:r>
              <a:rPr sz="2800" b="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test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problem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(using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one difference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mean,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instead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 means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from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samples).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ts val="3195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 this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case,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the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samples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are</a:t>
            </a:r>
            <a:endParaRPr sz="2800">
              <a:latin typeface="Arial MT"/>
              <a:cs typeface="Arial MT"/>
            </a:endParaRPr>
          </a:p>
          <a:p>
            <a:pPr marL="756285">
              <a:lnSpc>
                <a:spcPts val="3195"/>
              </a:lnSpc>
            </a:pP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paired</a:t>
            </a:r>
            <a:r>
              <a:rPr sz="2800" b="1" spc="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(or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dependent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).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36778"/>
            <a:ext cx="665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11.2</a:t>
            </a:r>
            <a:r>
              <a:rPr spc="-50" dirty="0"/>
              <a:t> </a:t>
            </a:r>
            <a:r>
              <a:rPr spc="-5" dirty="0"/>
              <a:t>Independent</a:t>
            </a:r>
            <a:r>
              <a:rPr spc="-50" dirty="0"/>
              <a:t> </a:t>
            </a:r>
            <a:r>
              <a:rPr spc="-5" dirty="0"/>
              <a:t>Samples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13804" y="2034539"/>
            <a:ext cx="1019175" cy="787400"/>
            <a:chOff x="6813804" y="2034539"/>
            <a:chExt cx="1019175" cy="78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3804" y="2034539"/>
              <a:ext cx="1018794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7164" y="2557208"/>
              <a:ext cx="592074" cy="5111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923788" y="5158740"/>
            <a:ext cx="2213610" cy="677545"/>
            <a:chOff x="5923788" y="5158740"/>
            <a:chExt cx="2213610" cy="6775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3788" y="5158740"/>
              <a:ext cx="2213610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6668" y="5606789"/>
              <a:ext cx="1847849" cy="4655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61694" y="1700911"/>
            <a:ext cx="6988809" cy="4295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8300" marR="245110" indent="-342900">
              <a:lnSpc>
                <a:spcPct val="99600"/>
              </a:lnSpc>
              <a:spcBef>
                <a:spcPts val="11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 many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cases,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however,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groups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 measurements</a:t>
            </a:r>
            <a:r>
              <a:rPr sz="2800" spc="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 interests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are</a:t>
            </a:r>
            <a:r>
              <a:rPr sz="2800" spc="4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not </a:t>
            </a:r>
            <a:r>
              <a:rPr sz="2800" b="1" spc="-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paired.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PMingLiU-ExtB"/>
                <a:cs typeface="PMingLiU-ExtB"/>
              </a:rPr>
              <a:t>【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cross-sectional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study…</a:t>
            </a:r>
            <a:r>
              <a:rPr sz="2800" spc="-5" dirty="0">
                <a:solidFill>
                  <a:srgbClr val="FFFFCC"/>
                </a:solidFill>
                <a:latin typeface="PMingLiU-ExtB"/>
                <a:cs typeface="PMingLiU-ExtB"/>
              </a:rPr>
              <a:t>】</a:t>
            </a:r>
            <a:endParaRPr sz="2800">
              <a:latin typeface="PMingLiU-ExtB"/>
              <a:cs typeface="PMingLiU-ExtB"/>
            </a:endParaRPr>
          </a:p>
          <a:p>
            <a:pPr marL="368300" marR="1778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example, we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are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interested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 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serum</a:t>
            </a:r>
            <a:r>
              <a:rPr sz="2800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 </a:t>
            </a:r>
            <a:r>
              <a:rPr sz="2800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iron</a:t>
            </a:r>
            <a:r>
              <a:rPr sz="2800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 </a:t>
            </a:r>
            <a:r>
              <a:rPr sz="2800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level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groups of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children:</a:t>
            </a:r>
            <a:endParaRPr sz="28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495"/>
              </a:spcBef>
              <a:buChar char="–"/>
              <a:tabLst>
                <a:tab pos="769620" algn="l"/>
              </a:tabLst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One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group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healthy</a:t>
            </a:r>
            <a:r>
              <a:rPr sz="24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(with mean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400" spc="-30" baseline="-20833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400" spc="-20" dirty="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768985" marR="199390" lvl="1" indent="-287020">
              <a:lnSpc>
                <a:spcPts val="2860"/>
              </a:lnSpc>
              <a:spcBef>
                <a:spcPts val="670"/>
              </a:spcBef>
              <a:buChar char="–"/>
              <a:tabLst>
                <a:tab pos="769620" algn="l"/>
              </a:tabLst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other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group</a:t>
            </a:r>
            <a:r>
              <a:rPr sz="24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suffering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from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cystic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fibrosis </a:t>
            </a:r>
            <a:r>
              <a:rPr sz="2400" spc="-6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FFFFCC"/>
                </a:solidFill>
                <a:latin typeface="PMingLiU-ExtB"/>
                <a:cs typeface="PMingLiU-ExtB"/>
              </a:rPr>
              <a:t>囊腫性纖維化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(with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mean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400" spc="-37" baseline="-20833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400" spc="-25" dirty="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505"/>
              </a:spcBef>
              <a:buChar char="–"/>
              <a:tabLst>
                <a:tab pos="769620" algn="l"/>
              </a:tabLst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Two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types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of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populations</a:t>
            </a:r>
            <a:r>
              <a:rPr sz="24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are</a:t>
            </a:r>
            <a:r>
              <a:rPr sz="24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independent</a:t>
            </a:r>
            <a:endParaRPr sz="2400">
              <a:latin typeface="Arial"/>
              <a:cs typeface="Arial"/>
            </a:endParaRPr>
          </a:p>
          <a:p>
            <a:pPr marL="768985">
              <a:lnSpc>
                <a:spcPct val="100000"/>
              </a:lnSpc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normally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distributed.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5608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The</a:t>
            </a:r>
            <a:r>
              <a:rPr sz="4000" spc="-35" dirty="0"/>
              <a:t> </a:t>
            </a:r>
            <a:r>
              <a:rPr sz="4000" spc="-10" dirty="0"/>
              <a:t>Null </a:t>
            </a:r>
            <a:r>
              <a:rPr sz="4000" spc="-5" dirty="0"/>
              <a:t>Hypothesis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508760" y="1597152"/>
            <a:ext cx="7172959" cy="1640839"/>
            <a:chOff x="1508760" y="1597152"/>
            <a:chExt cx="7172959" cy="16408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2548" y="2119820"/>
              <a:ext cx="4744974" cy="511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9188" y="1597152"/>
              <a:ext cx="5272277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760" y="2023872"/>
              <a:ext cx="2029205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120" y="2546540"/>
              <a:ext cx="1602485" cy="511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4168" y="2450591"/>
              <a:ext cx="1890522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7527" y="2973260"/>
              <a:ext cx="1463802" cy="5111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74394" y="1689607"/>
            <a:ext cx="6972300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wonder</a:t>
            </a:r>
            <a:r>
              <a:rPr sz="28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if the</a:t>
            </a:r>
            <a:r>
              <a:rPr sz="2800" b="1" u="sng" spc="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two</a:t>
            </a:r>
            <a:r>
              <a:rPr sz="2800" b="1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population</a:t>
            </a:r>
            <a:r>
              <a:rPr sz="2800" b="1" u="sng" spc="4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means </a:t>
            </a:r>
            <a:r>
              <a:rPr sz="2800" b="1" spc="-76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are</a:t>
            </a:r>
            <a:r>
              <a:rPr sz="28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equal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(That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is,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if the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difference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serum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iron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level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would</a:t>
            </a:r>
            <a:r>
              <a:rPr sz="2800" spc="4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attribute</a:t>
            </a:r>
            <a:r>
              <a:rPr sz="2800" b="1" spc="2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 this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hereditary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disease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or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not).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So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null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hypothesis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would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3655" y="4218432"/>
            <a:ext cx="2799715" cy="588645"/>
          </a:xfrm>
          <a:prstGeom prst="rect">
            <a:avLst/>
          </a:prstGeom>
          <a:ln w="9525">
            <a:solidFill>
              <a:srgbClr val="FFFFCC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4"/>
              </a:spcBef>
            </a:pPr>
            <a:r>
              <a:rPr sz="3200" i="1" spc="10" dirty="0">
                <a:solidFill>
                  <a:srgbClr val="FFFFCC"/>
                </a:solidFill>
                <a:latin typeface="Arial"/>
                <a:cs typeface="Arial"/>
              </a:rPr>
              <a:t>H</a:t>
            </a:r>
            <a:r>
              <a:rPr sz="3150" spc="15" baseline="-21164" dirty="0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r>
              <a:rPr sz="3150" spc="427" baseline="-21164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:</a:t>
            </a:r>
            <a:r>
              <a:rPr sz="32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15" baseline="-21164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3150" spc="-15" baseline="-21164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sz="3200" spc="6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15" baseline="-21164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3150" spc="7" baseline="-21164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32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6996" y="5405628"/>
            <a:ext cx="2164080" cy="588645"/>
          </a:xfrm>
          <a:prstGeom prst="rect">
            <a:avLst/>
          </a:prstGeom>
          <a:ln w="9525">
            <a:solidFill>
              <a:srgbClr val="FFFF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3200" i="1" spc="10" dirty="0">
                <a:solidFill>
                  <a:srgbClr val="FFFFCC"/>
                </a:solidFill>
                <a:latin typeface="Arial"/>
                <a:cs typeface="Arial"/>
              </a:rPr>
              <a:t>H</a:t>
            </a:r>
            <a:r>
              <a:rPr sz="3150" spc="15" baseline="-21164" dirty="0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r>
              <a:rPr sz="3150" spc="419" baseline="-21164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:</a:t>
            </a:r>
            <a:r>
              <a:rPr sz="320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15" baseline="-21164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3150" spc="-15" baseline="-21164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32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15" baseline="-21164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endParaRPr sz="3150" baseline="-21164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5577" y="4898212"/>
            <a:ext cx="342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or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4960" y="441959"/>
            <a:ext cx="6780530" cy="2539365"/>
            <a:chOff x="1584960" y="441959"/>
            <a:chExt cx="6780530" cy="2539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960" y="441959"/>
              <a:ext cx="6780276" cy="25389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0216" y="1844040"/>
              <a:ext cx="785621" cy="4549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0216" y="2161031"/>
              <a:ext cx="672845" cy="4549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0216" y="2478024"/>
              <a:ext cx="503682" cy="45491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74394" y="3092907"/>
            <a:ext cx="699770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Two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samples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each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was drawn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from these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</a:t>
            </a:r>
            <a:r>
              <a:rPr sz="280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normally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distributed</a:t>
            </a:r>
            <a:r>
              <a:rPr sz="28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populations,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each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with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its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own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mean,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STD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sample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size.</a:t>
            </a:r>
            <a:endParaRPr sz="2800">
              <a:latin typeface="Arial MT"/>
              <a:cs typeface="Arial MT"/>
            </a:endParaRPr>
          </a:p>
          <a:p>
            <a:pPr marL="355600" marR="1192530" indent="-3429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We’d like to perform a </a:t>
            </a:r>
            <a:r>
              <a:rPr sz="2800" i="1" dirty="0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-test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on the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proposed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null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hypothesis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15532" y="1820731"/>
            <a:ext cx="539115" cy="9766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=18.9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=5.9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=9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75447" y="1828800"/>
            <a:ext cx="770890" cy="1089025"/>
            <a:chOff x="7775447" y="1828800"/>
            <a:chExt cx="770890" cy="108902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5447" y="1828800"/>
              <a:ext cx="770381" cy="4549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5447" y="2145791"/>
              <a:ext cx="672846" cy="4549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75447" y="2462783"/>
              <a:ext cx="616457" cy="45491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892288" y="1804567"/>
            <a:ext cx="523875" cy="9766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600" spc="-120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1.9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=6.3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=13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9364" y="5481828"/>
            <a:ext cx="2801620" cy="588645"/>
          </a:xfrm>
          <a:prstGeom prst="rect">
            <a:avLst/>
          </a:prstGeom>
          <a:ln w="9525">
            <a:solidFill>
              <a:srgbClr val="FFFF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0"/>
              </a:spcBef>
            </a:pPr>
            <a:r>
              <a:rPr sz="3200" i="1" spc="10" dirty="0">
                <a:solidFill>
                  <a:srgbClr val="FFFFCC"/>
                </a:solidFill>
                <a:latin typeface="Arial"/>
                <a:cs typeface="Arial"/>
              </a:rPr>
              <a:t>H</a:t>
            </a:r>
            <a:r>
              <a:rPr sz="3150" spc="15" baseline="-21164" dirty="0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r>
              <a:rPr sz="3150" spc="427" baseline="-21164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:</a:t>
            </a:r>
            <a:r>
              <a:rPr sz="32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15" baseline="-21164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3150" spc="-15" baseline="-21164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sz="3200" spc="6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15" baseline="-21164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3150" spc="7" baseline="-21164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32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6399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11.2.1</a:t>
            </a:r>
            <a:r>
              <a:rPr sz="4000" spc="-30" dirty="0"/>
              <a:t> </a:t>
            </a:r>
            <a:r>
              <a:rPr sz="4000" spc="-10" dirty="0"/>
              <a:t>Equal</a:t>
            </a:r>
            <a:r>
              <a:rPr sz="4000" spc="-15" dirty="0"/>
              <a:t> </a:t>
            </a:r>
            <a:r>
              <a:rPr sz="4000" spc="-5" dirty="0"/>
              <a:t>Variances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508760" y="1607819"/>
            <a:ext cx="6243320" cy="1214120"/>
            <a:chOff x="1508760" y="1607819"/>
            <a:chExt cx="6243320" cy="1214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5140" y="2130488"/>
              <a:ext cx="3463290" cy="511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1780" y="1607819"/>
              <a:ext cx="3990594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760" y="2034539"/>
              <a:ext cx="6243066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120" y="2557208"/>
              <a:ext cx="5816346" cy="5111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020823" y="2973323"/>
            <a:ext cx="3964940" cy="787400"/>
            <a:chOff x="2020823" y="2973323"/>
            <a:chExt cx="3964940" cy="7874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0823" y="2973323"/>
              <a:ext cx="3964686" cy="7871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4183" y="3495992"/>
              <a:ext cx="3537966" cy="5111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61694" y="1700911"/>
            <a:ext cx="6961505" cy="3336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spc="8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first</a:t>
            </a:r>
            <a:r>
              <a:rPr sz="2800" spc="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assume</a:t>
            </a:r>
            <a:r>
              <a:rPr sz="2800" b="1" u="sng" spc="10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that</a:t>
            </a:r>
            <a:r>
              <a:rPr sz="2800" b="1" u="sng" spc="8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the</a:t>
            </a:r>
            <a:r>
              <a:rPr sz="2800" b="1" u="sng" spc="9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two </a:t>
            </a:r>
            <a:r>
              <a:rPr sz="2800" b="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population</a:t>
            </a:r>
            <a:r>
              <a:rPr sz="2800" b="1" u="sng" spc="3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variations</a:t>
            </a:r>
            <a:r>
              <a:rPr sz="2800" b="1" u="sng" spc="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are identical</a:t>
            </a:r>
            <a:r>
              <a:rPr sz="2800" b="1" spc="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(i.e.,</a:t>
            </a:r>
            <a:endParaRPr sz="2800">
              <a:latin typeface="Arial MT"/>
              <a:cs typeface="Arial MT"/>
            </a:endParaRPr>
          </a:p>
          <a:p>
            <a:pPr marL="368300">
              <a:lnSpc>
                <a:spcPts val="3390"/>
              </a:lnSpc>
            </a:pPr>
            <a:r>
              <a:rPr sz="2950" spc="-40" dirty="0">
                <a:solidFill>
                  <a:srgbClr val="FFFFCC"/>
                </a:solidFill>
                <a:latin typeface="Symbol"/>
                <a:cs typeface="Symbol"/>
              </a:rPr>
              <a:t></a:t>
            </a:r>
            <a:r>
              <a:rPr sz="2775" spc="-60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775" spc="-37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950" spc="-40" dirty="0">
                <a:solidFill>
                  <a:srgbClr val="FFFFCC"/>
                </a:solidFill>
                <a:latin typeface="Symbol"/>
                <a:cs typeface="Symbol"/>
              </a:rPr>
              <a:t></a:t>
            </a:r>
            <a:r>
              <a:rPr sz="2775" spc="-60" baseline="-21021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775" spc="-22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950" spc="-45" dirty="0">
                <a:solidFill>
                  <a:srgbClr val="FFFFCC"/>
                </a:solidFill>
                <a:latin typeface="Symbol"/>
                <a:cs typeface="Symbol"/>
              </a:rPr>
              <a:t></a:t>
            </a:r>
            <a:r>
              <a:rPr sz="2800" spc="-45" dirty="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368300" marR="188595" indent="-342900">
              <a:lnSpc>
                <a:spcPct val="99700"/>
              </a:lnSpc>
              <a:spcBef>
                <a:spcPts val="65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By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central</a:t>
            </a:r>
            <a:r>
              <a:rPr sz="2800" b="1" u="sng" spc="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limit</a:t>
            </a:r>
            <a:r>
              <a:rPr sz="2800" b="1" u="sng" spc="-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theorem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,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can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perform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following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conversion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where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normally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distributed</a:t>
            </a:r>
            <a:r>
              <a:rPr sz="28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600" i="1" dirty="0">
                <a:solidFill>
                  <a:srgbClr val="FFFFCC"/>
                </a:solidFill>
                <a:latin typeface="Times New Roman"/>
                <a:cs typeface="Times New Roman"/>
              </a:rPr>
              <a:t>x͞͞͞͞͞͞͞͞͞</a:t>
            </a:r>
            <a:r>
              <a:rPr sz="3600" i="1" spc="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would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become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standard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normal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distribution</a:t>
            </a:r>
            <a:r>
              <a:rPr sz="2800" spc="5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600" i="1" spc="-5" dirty="0">
                <a:solidFill>
                  <a:srgbClr val="FFFFCC"/>
                </a:solidFill>
                <a:latin typeface="Times New Roman"/>
                <a:cs typeface="Times New Roman"/>
              </a:rPr>
              <a:t>z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19855" y="5173979"/>
            <a:ext cx="2484120" cy="138683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7822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Con</a:t>
            </a:r>
            <a:r>
              <a:rPr sz="4000" spc="-5" dirty="0"/>
              <a:t>t</a:t>
            </a:r>
            <a:r>
              <a:rPr sz="4000" spc="-5" dirty="0">
                <a:latin typeface="Arial MT"/>
                <a:cs typeface="Arial MT"/>
              </a:rPr>
              <a:t>’</a:t>
            </a:r>
            <a:r>
              <a:rPr sz="4000" spc="-5" dirty="0"/>
              <a:t>d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0536" y="2159507"/>
            <a:ext cx="6917055" cy="1212850"/>
            <a:chOff x="1240536" y="2159507"/>
            <a:chExt cx="6917055" cy="1212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783" y="2682176"/>
              <a:ext cx="5385054" cy="511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9424" y="2159507"/>
              <a:ext cx="5907785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0536" y="2584703"/>
              <a:ext cx="1869186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3895" y="3107372"/>
              <a:ext cx="1442466" cy="511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6619" y="2584703"/>
              <a:ext cx="2625090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49980" y="3107372"/>
              <a:ext cx="2198370" cy="5111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80516" y="1399159"/>
            <a:ext cx="7285990" cy="2162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0" marR="30480" indent="-343535">
              <a:lnSpc>
                <a:spcPct val="98900"/>
              </a:lnSpc>
              <a:spcBef>
                <a:spcPts val="130"/>
              </a:spcBef>
              <a:buChar char="•"/>
              <a:tabLst>
                <a:tab pos="381000" algn="l"/>
                <a:tab pos="381635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Since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we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are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dealing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with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samples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from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independent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normal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distribution,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we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utilize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an</a:t>
            </a:r>
            <a:r>
              <a:rPr sz="2800" b="1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extension</a:t>
            </a:r>
            <a:r>
              <a:rPr sz="2800" b="1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of</a:t>
            </a:r>
            <a:r>
              <a:rPr sz="2800" b="1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</a:t>
            </a: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central</a:t>
            </a:r>
            <a:r>
              <a:rPr sz="2800" b="1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limit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theorem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the</a:t>
            </a:r>
            <a:r>
              <a:rPr sz="2800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 </a:t>
            </a:r>
            <a:r>
              <a:rPr sz="2800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difference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means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rgbClr val="FFFFCC"/>
                </a:solidFill>
                <a:latin typeface="Times New Roman"/>
                <a:cs typeface="Times New Roman"/>
              </a:rPr>
              <a:t>x͞͞͞</a:t>
            </a:r>
            <a:r>
              <a:rPr sz="2775" spc="-7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800" spc="-5" dirty="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sz="2800" i="1" spc="-5" dirty="0">
                <a:solidFill>
                  <a:srgbClr val="FFFFCC"/>
                </a:solidFill>
                <a:latin typeface="Times New Roman"/>
                <a:cs typeface="Times New Roman"/>
              </a:rPr>
              <a:t>x͞͞͞</a:t>
            </a:r>
            <a:r>
              <a:rPr sz="2775" spc="-7" baseline="-21021" dirty="0">
                <a:solidFill>
                  <a:srgbClr val="FFFFCC"/>
                </a:solidFill>
                <a:latin typeface="Arial MT"/>
                <a:cs typeface="Arial MT"/>
              </a:rPr>
              <a:t>2 </a:t>
            </a:r>
            <a:r>
              <a:rPr sz="2775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 approximately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normal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with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mean</a:t>
            </a:r>
            <a:r>
              <a:rPr sz="2800" spc="7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950" spc="-4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60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800" spc="-40" dirty="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sz="2950" spc="-4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60" baseline="-21021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endParaRPr sz="2775" baseline="-21021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9069" y="3532708"/>
            <a:ext cx="2954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8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standard</a:t>
            </a:r>
            <a:r>
              <a:rPr sz="28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error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7816" y="4045458"/>
            <a:ext cx="59004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431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93700" algn="l"/>
                <a:tab pos="394335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Since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Symbol"/>
                <a:cs typeface="Symbol"/>
              </a:rPr>
              <a:t></a:t>
            </a:r>
            <a:r>
              <a:rPr sz="2775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FFFFCC"/>
                </a:solidFill>
                <a:latin typeface="Symbol"/>
                <a:cs typeface="Symbol"/>
              </a:rPr>
              <a:t></a:t>
            </a:r>
            <a:r>
              <a:rPr sz="2775" baseline="-21021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FFFFCC"/>
                </a:solidFill>
                <a:latin typeface="Symbol"/>
                <a:cs typeface="Symbol"/>
              </a:rPr>
              <a:t>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,</a:t>
            </a:r>
            <a:r>
              <a:rPr sz="280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now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have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z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conversion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as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58824" y="4614671"/>
            <a:ext cx="7028815" cy="2065020"/>
            <a:chOff x="1258824" y="4614671"/>
            <a:chExt cx="7028815" cy="206502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8912" y="4652771"/>
              <a:ext cx="4000499" cy="19888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29862" y="4633721"/>
              <a:ext cx="4038600" cy="2026920"/>
            </a:xfrm>
            <a:custGeom>
              <a:avLst/>
              <a:gdLst/>
              <a:ahLst/>
              <a:cxnLst/>
              <a:rect l="l" t="t" r="r" b="b"/>
              <a:pathLst>
                <a:path w="4038600" h="2026920">
                  <a:moveTo>
                    <a:pt x="0" y="2026920"/>
                  </a:moveTo>
                  <a:lnTo>
                    <a:pt x="4038599" y="2026920"/>
                  </a:lnTo>
                  <a:lnTo>
                    <a:pt x="4038599" y="0"/>
                  </a:lnTo>
                  <a:lnTo>
                    <a:pt x="0" y="0"/>
                  </a:lnTo>
                  <a:lnTo>
                    <a:pt x="0" y="202692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8824" y="5167883"/>
              <a:ext cx="1981200" cy="11064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39388" y="5600128"/>
              <a:ext cx="990600" cy="140970"/>
            </a:xfrm>
            <a:custGeom>
              <a:avLst/>
              <a:gdLst/>
              <a:ahLst/>
              <a:cxnLst/>
              <a:rect l="l" t="t" r="r" b="b"/>
              <a:pathLst>
                <a:path w="990600" h="140970">
                  <a:moveTo>
                    <a:pt x="875029" y="37986"/>
                  </a:moveTo>
                  <a:lnTo>
                    <a:pt x="0" y="102603"/>
                  </a:lnTo>
                  <a:lnTo>
                    <a:pt x="2793" y="140601"/>
                  </a:lnTo>
                  <a:lnTo>
                    <a:pt x="877823" y="75993"/>
                  </a:lnTo>
                  <a:lnTo>
                    <a:pt x="875029" y="37986"/>
                  </a:lnTo>
                  <a:close/>
                </a:path>
                <a:path w="990600" h="140970">
                  <a:moveTo>
                    <a:pt x="961196" y="36588"/>
                  </a:moveTo>
                  <a:lnTo>
                    <a:pt x="893952" y="36588"/>
                  </a:lnTo>
                  <a:lnTo>
                    <a:pt x="896874" y="74587"/>
                  </a:lnTo>
                  <a:lnTo>
                    <a:pt x="877823" y="75993"/>
                  </a:lnTo>
                  <a:lnTo>
                    <a:pt x="880618" y="113995"/>
                  </a:lnTo>
                  <a:lnTo>
                    <a:pt x="990346" y="48577"/>
                  </a:lnTo>
                  <a:lnTo>
                    <a:pt x="961196" y="36588"/>
                  </a:lnTo>
                  <a:close/>
                </a:path>
                <a:path w="990600" h="140970">
                  <a:moveTo>
                    <a:pt x="893952" y="36588"/>
                  </a:moveTo>
                  <a:lnTo>
                    <a:pt x="875029" y="37986"/>
                  </a:lnTo>
                  <a:lnTo>
                    <a:pt x="877823" y="75993"/>
                  </a:lnTo>
                  <a:lnTo>
                    <a:pt x="896874" y="74587"/>
                  </a:lnTo>
                  <a:lnTo>
                    <a:pt x="893952" y="36588"/>
                  </a:lnTo>
                  <a:close/>
                </a:path>
                <a:path w="990600" h="140970">
                  <a:moveTo>
                    <a:pt x="872236" y="0"/>
                  </a:moveTo>
                  <a:lnTo>
                    <a:pt x="875029" y="37986"/>
                  </a:lnTo>
                  <a:lnTo>
                    <a:pt x="893952" y="36588"/>
                  </a:lnTo>
                  <a:lnTo>
                    <a:pt x="961196" y="36588"/>
                  </a:lnTo>
                  <a:lnTo>
                    <a:pt x="8722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608576" y="3546347"/>
            <a:ext cx="2051685" cy="530860"/>
            <a:chOff x="4608576" y="3546347"/>
            <a:chExt cx="2051685" cy="530860"/>
          </a:xfrm>
        </p:grpSpPr>
        <p:sp>
          <p:nvSpPr>
            <p:cNvPr id="19" name="object 19"/>
            <p:cNvSpPr/>
            <p:nvPr/>
          </p:nvSpPr>
          <p:spPr>
            <a:xfrm>
              <a:off x="4608576" y="3546347"/>
              <a:ext cx="2051685" cy="530860"/>
            </a:xfrm>
            <a:custGeom>
              <a:avLst/>
              <a:gdLst/>
              <a:ahLst/>
              <a:cxnLst/>
              <a:rect l="l" t="t" r="r" b="b"/>
              <a:pathLst>
                <a:path w="2051684" h="530860">
                  <a:moveTo>
                    <a:pt x="2051303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2051303" y="530351"/>
                  </a:lnTo>
                  <a:lnTo>
                    <a:pt x="2051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60372" y="3876072"/>
              <a:ext cx="35560" cy="20955"/>
            </a:xfrm>
            <a:custGeom>
              <a:avLst/>
              <a:gdLst/>
              <a:ahLst/>
              <a:cxnLst/>
              <a:rect l="l" t="t" r="r" b="b"/>
              <a:pathLst>
                <a:path w="35560" h="20954">
                  <a:moveTo>
                    <a:pt x="0" y="20439"/>
                  </a:moveTo>
                  <a:lnTo>
                    <a:pt x="35088" y="0"/>
                  </a:lnTo>
                </a:path>
              </a:pathLst>
            </a:custGeom>
            <a:ln w="114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95461" y="3881989"/>
              <a:ext cx="51435" cy="141605"/>
            </a:xfrm>
            <a:custGeom>
              <a:avLst/>
              <a:gdLst/>
              <a:ahLst/>
              <a:cxnLst/>
              <a:rect l="l" t="t" r="r" b="b"/>
              <a:pathLst>
                <a:path w="51435" h="141604">
                  <a:moveTo>
                    <a:pt x="0" y="0"/>
                  </a:moveTo>
                  <a:lnTo>
                    <a:pt x="51239" y="141460"/>
                  </a:lnTo>
                </a:path>
              </a:pathLst>
            </a:custGeom>
            <a:ln w="227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52269" y="3621129"/>
              <a:ext cx="1851660" cy="402590"/>
            </a:xfrm>
            <a:custGeom>
              <a:avLst/>
              <a:gdLst/>
              <a:ahLst/>
              <a:cxnLst/>
              <a:rect l="l" t="t" r="r" b="b"/>
              <a:pathLst>
                <a:path w="1851659" h="402589">
                  <a:moveTo>
                    <a:pt x="0" y="402320"/>
                  </a:moveTo>
                  <a:lnTo>
                    <a:pt x="67392" y="0"/>
                  </a:lnTo>
                </a:path>
                <a:path w="1851659" h="402589">
                  <a:moveTo>
                    <a:pt x="67392" y="0"/>
                  </a:moveTo>
                  <a:lnTo>
                    <a:pt x="1851327" y="0"/>
                  </a:lnTo>
                </a:path>
              </a:pathLst>
            </a:custGeom>
            <a:ln w="11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76408" y="3621668"/>
            <a:ext cx="9715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50" spc="3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96777" y="3836288"/>
            <a:ext cx="1586230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66725" algn="l"/>
                <a:tab pos="993775" algn="l"/>
                <a:tab pos="1488440" algn="l"/>
              </a:tabLst>
            </a:pPr>
            <a:r>
              <a:rPr sz="1250" spc="35" dirty="0">
                <a:latin typeface="Times New Roman"/>
                <a:cs typeface="Times New Roman"/>
              </a:rPr>
              <a:t>1	1	2	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1478" y="3633915"/>
            <a:ext cx="1739264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430530" algn="l"/>
              </a:tabLst>
            </a:pPr>
            <a:r>
              <a:rPr sz="2300" spc="-15" dirty="0">
                <a:latin typeface="Symbol"/>
                <a:cs typeface="Symbol"/>
              </a:rPr>
              <a:t></a:t>
            </a:r>
            <a:r>
              <a:rPr sz="2300" spc="-15" dirty="0">
                <a:latin typeface="Times New Roman"/>
                <a:cs typeface="Times New Roman"/>
              </a:rPr>
              <a:t>	</a:t>
            </a:r>
            <a:r>
              <a:rPr sz="2200" spc="20" dirty="0">
                <a:latin typeface="Times New Roman"/>
                <a:cs typeface="Times New Roman"/>
              </a:rPr>
              <a:t>/</a:t>
            </a:r>
            <a:r>
              <a:rPr sz="2200" spc="-245" dirty="0">
                <a:latin typeface="Times New Roman"/>
                <a:cs typeface="Times New Roman"/>
              </a:rPr>
              <a:t> </a:t>
            </a:r>
            <a:r>
              <a:rPr sz="2200" i="1" spc="35" dirty="0">
                <a:latin typeface="Times New Roman"/>
                <a:cs typeface="Times New Roman"/>
              </a:rPr>
              <a:t>n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13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Symbol"/>
                <a:cs typeface="Symbol"/>
              </a:rPr>
              <a:t></a:t>
            </a:r>
            <a:r>
              <a:rPr sz="2200" spc="-32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Symbol"/>
                <a:cs typeface="Symbol"/>
              </a:rPr>
              <a:t>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275" dirty="0">
                <a:latin typeface="Times New Roman"/>
                <a:cs typeface="Times New Roman"/>
              </a:rPr>
              <a:t> </a:t>
            </a:r>
            <a:r>
              <a:rPr sz="1875" spc="52" baseline="51111" dirty="0">
                <a:latin typeface="Times New Roman"/>
                <a:cs typeface="Times New Roman"/>
              </a:rPr>
              <a:t>2</a:t>
            </a:r>
            <a:r>
              <a:rPr sz="1875" baseline="51111" dirty="0">
                <a:latin typeface="Times New Roman"/>
                <a:cs typeface="Times New Roman"/>
              </a:rPr>
              <a:t> </a:t>
            </a:r>
            <a:r>
              <a:rPr sz="1875" spc="-217" baseline="51111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/</a:t>
            </a:r>
            <a:r>
              <a:rPr sz="2200" spc="-245" dirty="0">
                <a:latin typeface="Times New Roman"/>
                <a:cs typeface="Times New Roman"/>
              </a:rPr>
              <a:t> </a:t>
            </a:r>
            <a:r>
              <a:rPr sz="2200" i="1" spc="3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82344" y="6373774"/>
            <a:ext cx="92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B</a:t>
            </a:r>
            <a:r>
              <a:rPr sz="1800" spc="-10" dirty="0">
                <a:solidFill>
                  <a:srgbClr val="FFFFCC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FFFFCC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CC"/>
                </a:solidFill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7822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Con</a:t>
            </a:r>
            <a:r>
              <a:rPr sz="4000" spc="-5" dirty="0"/>
              <a:t>t</a:t>
            </a:r>
            <a:r>
              <a:rPr sz="4000" spc="-5" dirty="0">
                <a:latin typeface="Arial MT"/>
                <a:cs typeface="Arial MT"/>
              </a:rPr>
              <a:t>’</a:t>
            </a:r>
            <a:r>
              <a:rPr sz="4000" spc="-5" dirty="0"/>
              <a:t>d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1100" y="1560575"/>
            <a:ext cx="7169784" cy="791845"/>
            <a:chOff x="1181100" y="1560575"/>
            <a:chExt cx="7169784" cy="791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00" y="1597151"/>
              <a:ext cx="560069" cy="7338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759" y="1565147"/>
              <a:ext cx="4879086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0740" y="1560575"/>
              <a:ext cx="68351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8776" y="1607807"/>
              <a:ext cx="457974" cy="5402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4223" y="1565147"/>
              <a:ext cx="1986533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61694" y="1658238"/>
            <a:ext cx="6868795" cy="16040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0" marR="17780" indent="-3429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2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variance</a:t>
            </a:r>
            <a:r>
              <a:rPr sz="2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Symbol"/>
                <a:cs typeface="Symbol"/>
              </a:rPr>
              <a:t></a:t>
            </a:r>
            <a:r>
              <a:rPr sz="2775" b="1" spc="15" baseline="255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775" b="1" spc="345" baseline="25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known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,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 may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use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 </a:t>
            </a:r>
            <a:r>
              <a:rPr sz="2800" i="1" dirty="0">
                <a:solidFill>
                  <a:srgbClr val="FFFF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-statistics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test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proposed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null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hypothesis,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as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have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done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before.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19855" y="5013959"/>
            <a:ext cx="617220" cy="970915"/>
            <a:chOff x="3419855" y="5013959"/>
            <a:chExt cx="617220" cy="970915"/>
          </a:xfrm>
        </p:grpSpPr>
        <p:sp>
          <p:nvSpPr>
            <p:cNvPr id="11" name="object 11"/>
            <p:cNvSpPr/>
            <p:nvPr/>
          </p:nvSpPr>
          <p:spPr>
            <a:xfrm>
              <a:off x="3419855" y="5013959"/>
              <a:ext cx="617220" cy="970915"/>
            </a:xfrm>
            <a:custGeom>
              <a:avLst/>
              <a:gdLst/>
              <a:ahLst/>
              <a:cxnLst/>
              <a:rect l="l" t="t" r="r" b="b"/>
              <a:pathLst>
                <a:path w="617220" h="970914">
                  <a:moveTo>
                    <a:pt x="617220" y="0"/>
                  </a:moveTo>
                  <a:lnTo>
                    <a:pt x="0" y="0"/>
                  </a:lnTo>
                  <a:lnTo>
                    <a:pt x="0" y="970787"/>
                  </a:lnTo>
                  <a:lnTo>
                    <a:pt x="617220" y="970787"/>
                  </a:lnTo>
                  <a:lnTo>
                    <a:pt x="617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5972" y="5759473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0" y="25806"/>
                  </a:moveTo>
                  <a:lnTo>
                    <a:pt x="45314" y="0"/>
                  </a:lnTo>
                </a:path>
              </a:pathLst>
            </a:custGeom>
            <a:ln w="15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1287" y="5767148"/>
              <a:ext cx="66040" cy="119380"/>
            </a:xfrm>
            <a:custGeom>
              <a:avLst/>
              <a:gdLst/>
              <a:ahLst/>
              <a:cxnLst/>
              <a:rect l="l" t="t" r="r" b="b"/>
              <a:pathLst>
                <a:path w="66039" h="119379">
                  <a:moveTo>
                    <a:pt x="0" y="0"/>
                  </a:moveTo>
                  <a:lnTo>
                    <a:pt x="65907" y="119261"/>
                  </a:lnTo>
                </a:path>
              </a:pathLst>
            </a:custGeom>
            <a:ln w="29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8899" y="5486071"/>
              <a:ext cx="493395" cy="400685"/>
            </a:xfrm>
            <a:custGeom>
              <a:avLst/>
              <a:gdLst/>
              <a:ahLst/>
              <a:cxnLst/>
              <a:rect l="l" t="t" r="r" b="b"/>
              <a:pathLst>
                <a:path w="493395" h="400685">
                  <a:moveTo>
                    <a:pt x="155850" y="400338"/>
                  </a:moveTo>
                  <a:lnTo>
                    <a:pt x="242365" y="43935"/>
                  </a:lnTo>
                </a:path>
                <a:path w="493395" h="400685">
                  <a:moveTo>
                    <a:pt x="242365" y="43935"/>
                  </a:moveTo>
                  <a:lnTo>
                    <a:pt x="463425" y="43935"/>
                  </a:lnTo>
                </a:path>
                <a:path w="493395" h="400685">
                  <a:moveTo>
                    <a:pt x="0" y="0"/>
                  </a:moveTo>
                  <a:lnTo>
                    <a:pt x="492941" y="0"/>
                  </a:lnTo>
                </a:path>
              </a:pathLst>
            </a:custGeom>
            <a:ln w="1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995928" y="3105911"/>
            <a:ext cx="3526790" cy="1779905"/>
            <a:chOff x="3995928" y="3105911"/>
            <a:chExt cx="3526790" cy="177990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5928" y="3105911"/>
              <a:ext cx="3526535" cy="17541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44390" y="4367022"/>
              <a:ext cx="2665730" cy="504825"/>
            </a:xfrm>
            <a:custGeom>
              <a:avLst/>
              <a:gdLst/>
              <a:ahLst/>
              <a:cxnLst/>
              <a:rect l="l" t="t" r="r" b="b"/>
              <a:pathLst>
                <a:path w="2665729" h="504825">
                  <a:moveTo>
                    <a:pt x="0" y="504444"/>
                  </a:moveTo>
                  <a:lnTo>
                    <a:pt x="2665475" y="504444"/>
                  </a:lnTo>
                  <a:lnTo>
                    <a:pt x="2665475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19855" y="5013959"/>
            <a:ext cx="617220" cy="97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3250"/>
              </a:lnSpc>
            </a:pPr>
            <a:r>
              <a:rPr sz="2900" spc="-95" dirty="0">
                <a:latin typeface="Symbol"/>
                <a:cs typeface="Symbol"/>
              </a:rPr>
              <a:t></a:t>
            </a:r>
            <a:endParaRPr sz="2900">
              <a:latin typeface="Symbol"/>
              <a:cs typeface="Symbol"/>
            </a:endParaRPr>
          </a:p>
          <a:p>
            <a:pPr marL="319405">
              <a:lnSpc>
                <a:spcPct val="100000"/>
              </a:lnSpc>
              <a:spcBef>
                <a:spcPts val="665"/>
              </a:spcBef>
            </a:pPr>
            <a:r>
              <a:rPr sz="2800" i="1" spc="-3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60035" y="5590032"/>
            <a:ext cx="1351915" cy="1030605"/>
            <a:chOff x="4860035" y="5590032"/>
            <a:chExt cx="1351915" cy="1030605"/>
          </a:xfrm>
        </p:grpSpPr>
        <p:sp>
          <p:nvSpPr>
            <p:cNvPr id="20" name="object 20"/>
            <p:cNvSpPr/>
            <p:nvPr/>
          </p:nvSpPr>
          <p:spPr>
            <a:xfrm>
              <a:off x="4860035" y="5590032"/>
              <a:ext cx="1351915" cy="1030605"/>
            </a:xfrm>
            <a:custGeom>
              <a:avLst/>
              <a:gdLst/>
              <a:ahLst/>
              <a:cxnLst/>
              <a:rect l="l" t="t" r="r" b="b"/>
              <a:pathLst>
                <a:path w="1351914" h="1030604">
                  <a:moveTo>
                    <a:pt x="1351788" y="0"/>
                  </a:moveTo>
                  <a:lnTo>
                    <a:pt x="0" y="0"/>
                  </a:lnTo>
                  <a:lnTo>
                    <a:pt x="0" y="1030224"/>
                  </a:lnTo>
                  <a:lnTo>
                    <a:pt x="1351788" y="1030224"/>
                  </a:lnTo>
                  <a:lnTo>
                    <a:pt x="1351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55380" y="6388990"/>
              <a:ext cx="45085" cy="26034"/>
            </a:xfrm>
            <a:custGeom>
              <a:avLst/>
              <a:gdLst/>
              <a:ahLst/>
              <a:cxnLst/>
              <a:rect l="l" t="t" r="r" b="b"/>
              <a:pathLst>
                <a:path w="45085" h="26035">
                  <a:moveTo>
                    <a:pt x="0" y="25774"/>
                  </a:moveTo>
                  <a:lnTo>
                    <a:pt x="44494" y="0"/>
                  </a:lnTo>
                </a:path>
              </a:pathLst>
            </a:custGeom>
            <a:ln w="14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99874" y="6396655"/>
              <a:ext cx="65405" cy="153035"/>
            </a:xfrm>
            <a:custGeom>
              <a:avLst/>
              <a:gdLst/>
              <a:ahLst/>
              <a:cxnLst/>
              <a:rect l="l" t="t" r="r" b="b"/>
              <a:pathLst>
                <a:path w="65404" h="153034">
                  <a:moveTo>
                    <a:pt x="0" y="0"/>
                  </a:moveTo>
                  <a:lnTo>
                    <a:pt x="64975" y="152548"/>
                  </a:lnTo>
                </a:path>
              </a:pathLst>
            </a:custGeom>
            <a:ln w="2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18656" y="6063694"/>
              <a:ext cx="1214120" cy="485775"/>
            </a:xfrm>
            <a:custGeom>
              <a:avLst/>
              <a:gdLst/>
              <a:ahLst/>
              <a:cxnLst/>
              <a:rect l="l" t="t" r="r" b="b"/>
              <a:pathLst>
                <a:path w="1214120" h="485775">
                  <a:moveTo>
                    <a:pt x="153258" y="485509"/>
                  </a:moveTo>
                  <a:lnTo>
                    <a:pt x="239426" y="44570"/>
                  </a:lnTo>
                </a:path>
                <a:path w="1214120" h="485775">
                  <a:moveTo>
                    <a:pt x="239426" y="44570"/>
                  </a:moveTo>
                  <a:lnTo>
                    <a:pt x="1185103" y="44570"/>
                  </a:lnTo>
                </a:path>
                <a:path w="1214120" h="485775">
                  <a:moveTo>
                    <a:pt x="0" y="0"/>
                  </a:moveTo>
                  <a:lnTo>
                    <a:pt x="1214070" y="0"/>
                  </a:lnTo>
                </a:path>
              </a:pathLst>
            </a:custGeom>
            <a:ln w="14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38334" y="6077036"/>
            <a:ext cx="9575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i="1" spc="-175" dirty="0">
                <a:latin typeface="Times New Roman"/>
                <a:cs typeface="Times New Roman"/>
              </a:rPr>
              <a:t>n</a:t>
            </a:r>
            <a:r>
              <a:rPr sz="2400" spc="37" baseline="-24305" dirty="0">
                <a:latin typeface="Times New Roman"/>
                <a:cs typeface="Times New Roman"/>
              </a:rPr>
              <a:t>1</a:t>
            </a:r>
            <a:r>
              <a:rPr sz="2400" baseline="-24305" dirty="0">
                <a:latin typeface="Times New Roman"/>
                <a:cs typeface="Times New Roman"/>
              </a:rPr>
              <a:t> </a:t>
            </a:r>
            <a:r>
              <a:rPr sz="2400" spc="-262" baseline="-2430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Symbol"/>
                <a:cs typeface="Symbol"/>
              </a:rPr>
              <a:t>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n</a:t>
            </a:r>
            <a:r>
              <a:rPr sz="2400" spc="37" baseline="-24305" dirty="0">
                <a:latin typeface="Times New Roman"/>
                <a:cs typeface="Times New Roman"/>
              </a:rPr>
              <a:t>2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72088" y="5542550"/>
            <a:ext cx="243204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spc="-70" dirty="0">
                <a:latin typeface="Symbol"/>
                <a:cs typeface="Symbol"/>
              </a:rPr>
              <a:t></a:t>
            </a:r>
            <a:endParaRPr sz="2950">
              <a:latin typeface="Symbol"/>
              <a:cs typeface="Symbo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120324" y="5648401"/>
            <a:ext cx="647700" cy="490855"/>
            <a:chOff x="4120324" y="5648401"/>
            <a:chExt cx="647700" cy="490855"/>
          </a:xfrm>
        </p:grpSpPr>
        <p:sp>
          <p:nvSpPr>
            <p:cNvPr id="27" name="object 27"/>
            <p:cNvSpPr/>
            <p:nvPr/>
          </p:nvSpPr>
          <p:spPr>
            <a:xfrm>
              <a:off x="4125086" y="5653163"/>
              <a:ext cx="638175" cy="481330"/>
            </a:xfrm>
            <a:custGeom>
              <a:avLst/>
              <a:gdLst/>
              <a:ahLst/>
              <a:cxnLst/>
              <a:rect l="l" t="t" r="r" b="b"/>
              <a:pathLst>
                <a:path w="638175" h="481329">
                  <a:moveTo>
                    <a:pt x="80390" y="0"/>
                  </a:moveTo>
                  <a:lnTo>
                    <a:pt x="0" y="119113"/>
                  </a:lnTo>
                  <a:lnTo>
                    <a:pt x="448183" y="421373"/>
                  </a:lnTo>
                  <a:lnTo>
                    <a:pt x="408050" y="480936"/>
                  </a:lnTo>
                  <a:lnTo>
                    <a:pt x="637666" y="462584"/>
                  </a:lnTo>
                  <a:lnTo>
                    <a:pt x="568705" y="242722"/>
                  </a:lnTo>
                  <a:lnTo>
                    <a:pt x="528447" y="302272"/>
                  </a:lnTo>
                  <a:lnTo>
                    <a:pt x="803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25086" y="5653163"/>
              <a:ext cx="638175" cy="481330"/>
            </a:xfrm>
            <a:custGeom>
              <a:avLst/>
              <a:gdLst/>
              <a:ahLst/>
              <a:cxnLst/>
              <a:rect l="l" t="t" r="r" b="b"/>
              <a:pathLst>
                <a:path w="638175" h="481329">
                  <a:moveTo>
                    <a:pt x="80390" y="0"/>
                  </a:moveTo>
                  <a:lnTo>
                    <a:pt x="528447" y="302272"/>
                  </a:lnTo>
                  <a:lnTo>
                    <a:pt x="568705" y="242722"/>
                  </a:lnTo>
                  <a:lnTo>
                    <a:pt x="637666" y="462584"/>
                  </a:lnTo>
                  <a:lnTo>
                    <a:pt x="408050" y="480936"/>
                  </a:lnTo>
                  <a:lnTo>
                    <a:pt x="448183" y="421373"/>
                  </a:lnTo>
                  <a:lnTo>
                    <a:pt x="0" y="119113"/>
                  </a:lnTo>
                  <a:lnTo>
                    <a:pt x="80390" y="0"/>
                  </a:lnTo>
                  <a:close/>
                </a:path>
              </a:pathLst>
            </a:custGeom>
            <a:ln w="9525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913376" y="5463540"/>
            <a:ext cx="1333500" cy="1414780"/>
            <a:chOff x="4913376" y="5463540"/>
            <a:chExt cx="1333500" cy="1414780"/>
          </a:xfrm>
        </p:grpSpPr>
        <p:sp>
          <p:nvSpPr>
            <p:cNvPr id="30" name="object 30"/>
            <p:cNvSpPr/>
            <p:nvPr/>
          </p:nvSpPr>
          <p:spPr>
            <a:xfrm>
              <a:off x="4932426" y="5490210"/>
              <a:ext cx="1226820" cy="1369060"/>
            </a:xfrm>
            <a:custGeom>
              <a:avLst/>
              <a:gdLst/>
              <a:ahLst/>
              <a:cxnLst/>
              <a:rect l="l" t="t" r="r" b="b"/>
              <a:pathLst>
                <a:path w="1226820" h="1369059">
                  <a:moveTo>
                    <a:pt x="1226820" y="0"/>
                  </a:moveTo>
                  <a:lnTo>
                    <a:pt x="0" y="136855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32426" y="5482590"/>
              <a:ext cx="1295400" cy="1332230"/>
            </a:xfrm>
            <a:custGeom>
              <a:avLst/>
              <a:gdLst/>
              <a:ahLst/>
              <a:cxnLst/>
              <a:rect l="l" t="t" r="r" b="b"/>
              <a:pathLst>
                <a:path w="1295400" h="1332229">
                  <a:moveTo>
                    <a:pt x="0" y="0"/>
                  </a:moveTo>
                  <a:lnTo>
                    <a:pt x="1295400" y="133197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575806" y="5141467"/>
            <a:ext cx="21882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Note the correct </a:t>
            </a:r>
            <a:r>
              <a:rPr sz="20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formula for the </a:t>
            </a:r>
            <a:r>
              <a:rPr sz="20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denominator</a:t>
            </a:r>
            <a:r>
              <a:rPr sz="2000" spc="-10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FFFFCC"/>
                </a:solidFill>
                <a:latin typeface="Arial MT"/>
                <a:cs typeface="Arial MT"/>
              </a:rPr>
              <a:t>(</a:t>
            </a:r>
            <a:r>
              <a:rPr sz="2000" spc="10" dirty="0">
                <a:solidFill>
                  <a:srgbClr val="FFFFCC"/>
                </a:solidFill>
                <a:latin typeface="PMingLiU-ExtB"/>
                <a:cs typeface="PMingLiU-ExtB"/>
              </a:rPr>
              <a:t>分</a:t>
            </a:r>
            <a:r>
              <a:rPr sz="2000" dirty="0">
                <a:solidFill>
                  <a:srgbClr val="FFFFCC"/>
                </a:solidFill>
                <a:latin typeface="PMingLiU-ExtB"/>
                <a:cs typeface="PMingLiU-ExtB"/>
              </a:rPr>
              <a:t>母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120324" y="4968938"/>
            <a:ext cx="647700" cy="490855"/>
            <a:chOff x="4120324" y="4968938"/>
            <a:chExt cx="647700" cy="490855"/>
          </a:xfrm>
        </p:grpSpPr>
        <p:sp>
          <p:nvSpPr>
            <p:cNvPr id="34" name="object 34"/>
            <p:cNvSpPr/>
            <p:nvPr/>
          </p:nvSpPr>
          <p:spPr>
            <a:xfrm>
              <a:off x="4125086" y="4973701"/>
              <a:ext cx="638175" cy="481330"/>
            </a:xfrm>
            <a:custGeom>
              <a:avLst/>
              <a:gdLst/>
              <a:ahLst/>
              <a:cxnLst/>
              <a:rect l="l" t="t" r="r" b="b"/>
              <a:pathLst>
                <a:path w="638175" h="481329">
                  <a:moveTo>
                    <a:pt x="408050" y="0"/>
                  </a:moveTo>
                  <a:lnTo>
                    <a:pt x="448183" y="59436"/>
                  </a:lnTo>
                  <a:lnTo>
                    <a:pt x="0" y="361823"/>
                  </a:lnTo>
                  <a:lnTo>
                    <a:pt x="80390" y="480822"/>
                  </a:lnTo>
                  <a:lnTo>
                    <a:pt x="528574" y="178562"/>
                  </a:lnTo>
                  <a:lnTo>
                    <a:pt x="568705" y="238125"/>
                  </a:lnTo>
                  <a:lnTo>
                    <a:pt x="637666" y="18287"/>
                  </a:lnTo>
                  <a:lnTo>
                    <a:pt x="408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25086" y="4973701"/>
              <a:ext cx="638175" cy="481330"/>
            </a:xfrm>
            <a:custGeom>
              <a:avLst/>
              <a:gdLst/>
              <a:ahLst/>
              <a:cxnLst/>
              <a:rect l="l" t="t" r="r" b="b"/>
              <a:pathLst>
                <a:path w="638175" h="481329">
                  <a:moveTo>
                    <a:pt x="0" y="361823"/>
                  </a:moveTo>
                  <a:lnTo>
                    <a:pt x="448183" y="59436"/>
                  </a:lnTo>
                  <a:lnTo>
                    <a:pt x="408050" y="0"/>
                  </a:lnTo>
                  <a:lnTo>
                    <a:pt x="637666" y="18287"/>
                  </a:lnTo>
                  <a:lnTo>
                    <a:pt x="568705" y="238125"/>
                  </a:lnTo>
                  <a:lnTo>
                    <a:pt x="528574" y="178562"/>
                  </a:lnTo>
                  <a:lnTo>
                    <a:pt x="80390" y="480822"/>
                  </a:lnTo>
                  <a:lnTo>
                    <a:pt x="0" y="361823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4791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Using</a:t>
            </a:r>
            <a:r>
              <a:rPr sz="4000" spc="-35" dirty="0"/>
              <a:t> </a:t>
            </a:r>
            <a:r>
              <a:rPr sz="4000" spc="-5" dirty="0"/>
              <a:t>t-statistics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508760" y="1607819"/>
            <a:ext cx="7142480" cy="1640839"/>
            <a:chOff x="1508760" y="1607819"/>
            <a:chExt cx="7142480" cy="16408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5027" y="2130488"/>
              <a:ext cx="2667762" cy="511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1667" y="1607819"/>
              <a:ext cx="3193541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760" y="2034539"/>
              <a:ext cx="5650229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120" y="2557208"/>
              <a:ext cx="6614922" cy="5111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29740" y="2564891"/>
              <a:ext cx="6574790" cy="10795"/>
            </a:xfrm>
            <a:custGeom>
              <a:avLst/>
              <a:gdLst/>
              <a:ahLst/>
              <a:cxnLst/>
              <a:rect l="l" t="t" r="r" b="b"/>
              <a:pathLst>
                <a:path w="6574790" h="10794">
                  <a:moveTo>
                    <a:pt x="6574536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6574536" y="10668"/>
                  </a:lnTo>
                  <a:lnTo>
                    <a:pt x="6574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91883" y="2029968"/>
              <a:ext cx="683514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79919" y="2077211"/>
              <a:ext cx="457974" cy="54025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36892" y="2034539"/>
              <a:ext cx="1514094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8760" y="2461259"/>
              <a:ext cx="1590293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120" y="2983928"/>
              <a:ext cx="1163574" cy="5111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42916" y="2983928"/>
              <a:ext cx="3109722" cy="5111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29556" y="2461259"/>
              <a:ext cx="1872233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34683" y="2461259"/>
              <a:ext cx="585978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53556" y="2461259"/>
              <a:ext cx="2012442" cy="78714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48994" y="1700911"/>
            <a:ext cx="69945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As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noted earlier,</a:t>
            </a:r>
            <a:r>
              <a:rPr sz="2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it</a:t>
            </a: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is </a:t>
            </a:r>
            <a:r>
              <a:rPr sz="2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much</a:t>
            </a:r>
            <a:r>
              <a:rPr sz="2800" b="1" u="sng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more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common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true value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Symbol"/>
                <a:cs typeface="Symbol"/>
              </a:rPr>
              <a:t></a:t>
            </a:r>
            <a:r>
              <a:rPr sz="2775" b="1" spc="15" baseline="255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775" b="1" spc="359" baseline="25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800" b="1" spc="-7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known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 this case,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we</a:t>
            </a: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use</a:t>
            </a:r>
            <a:r>
              <a:rPr sz="2800" b="1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t-statistics 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instead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of z-statistics: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78863" y="3480815"/>
            <a:ext cx="7058659" cy="2349500"/>
            <a:chOff x="1578863" y="3480815"/>
            <a:chExt cx="7058659" cy="2349500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58667" y="3480815"/>
              <a:ext cx="3819144" cy="11353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43071" y="4616195"/>
              <a:ext cx="2740914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16879" y="4616195"/>
              <a:ext cx="665226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85104" y="4852415"/>
              <a:ext cx="470141" cy="54025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58840" y="4616195"/>
              <a:ext cx="1159002" cy="7871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50735" y="4616195"/>
              <a:ext cx="645414" cy="7871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29043" y="4616195"/>
              <a:ext cx="1629918" cy="78714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42404" y="5138864"/>
              <a:ext cx="1203198" cy="5111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91855" y="4616195"/>
              <a:ext cx="645414" cy="78714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78863" y="5042915"/>
              <a:ext cx="4525518" cy="78714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761744" y="4709922"/>
            <a:ext cx="6686550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where the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new quantity </a:t>
            </a:r>
            <a:r>
              <a:rPr sz="2800" b="1" i="1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775" b="1" i="1" spc="7" baseline="-2102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775" b="1" i="1" spc="15" baseline="-210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is a “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pooled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” </a:t>
            </a:r>
            <a:r>
              <a:rPr sz="2800" b="1" spc="-7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estimate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variance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,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which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replaces</a:t>
            </a:r>
            <a:endParaRPr sz="2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2800" spc="5" dirty="0">
                <a:solidFill>
                  <a:srgbClr val="FFFFCC"/>
                </a:solidFill>
                <a:latin typeface="Symbol"/>
                <a:cs typeface="Symbol"/>
              </a:rPr>
              <a:t></a:t>
            </a:r>
            <a:r>
              <a:rPr sz="2775" spc="7" baseline="25525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775" spc="375" baseline="255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used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 the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z-statistics.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79520" y="3933444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79" h="574675">
                <a:moveTo>
                  <a:pt x="0" y="287273"/>
                </a:moveTo>
                <a:lnTo>
                  <a:pt x="3768" y="240684"/>
                </a:lnTo>
                <a:lnTo>
                  <a:pt x="14679" y="196486"/>
                </a:lnTo>
                <a:lnTo>
                  <a:pt x="32140" y="155270"/>
                </a:lnTo>
                <a:lnTo>
                  <a:pt x="55558" y="117628"/>
                </a:lnTo>
                <a:lnTo>
                  <a:pt x="84343" y="84153"/>
                </a:lnTo>
                <a:lnTo>
                  <a:pt x="117902" y="55437"/>
                </a:lnTo>
                <a:lnTo>
                  <a:pt x="155643" y="32071"/>
                </a:lnTo>
                <a:lnTo>
                  <a:pt x="196973" y="14648"/>
                </a:lnTo>
                <a:lnTo>
                  <a:pt x="241302" y="3760"/>
                </a:lnTo>
                <a:lnTo>
                  <a:pt x="288035" y="0"/>
                </a:lnTo>
                <a:lnTo>
                  <a:pt x="334769" y="3760"/>
                </a:lnTo>
                <a:lnTo>
                  <a:pt x="379098" y="14648"/>
                </a:lnTo>
                <a:lnTo>
                  <a:pt x="420428" y="32071"/>
                </a:lnTo>
                <a:lnTo>
                  <a:pt x="458169" y="55437"/>
                </a:lnTo>
                <a:lnTo>
                  <a:pt x="491728" y="84153"/>
                </a:lnTo>
                <a:lnTo>
                  <a:pt x="520513" y="117628"/>
                </a:lnTo>
                <a:lnTo>
                  <a:pt x="543931" y="155270"/>
                </a:lnTo>
                <a:lnTo>
                  <a:pt x="561392" y="196486"/>
                </a:lnTo>
                <a:lnTo>
                  <a:pt x="572303" y="240684"/>
                </a:lnTo>
                <a:lnTo>
                  <a:pt x="576071" y="287273"/>
                </a:lnTo>
                <a:lnTo>
                  <a:pt x="572303" y="333863"/>
                </a:lnTo>
                <a:lnTo>
                  <a:pt x="561392" y="378061"/>
                </a:lnTo>
                <a:lnTo>
                  <a:pt x="543931" y="419277"/>
                </a:lnTo>
                <a:lnTo>
                  <a:pt x="520513" y="456919"/>
                </a:lnTo>
                <a:lnTo>
                  <a:pt x="491728" y="490394"/>
                </a:lnTo>
                <a:lnTo>
                  <a:pt x="458169" y="519110"/>
                </a:lnTo>
                <a:lnTo>
                  <a:pt x="420428" y="542476"/>
                </a:lnTo>
                <a:lnTo>
                  <a:pt x="379098" y="559899"/>
                </a:lnTo>
                <a:lnTo>
                  <a:pt x="334769" y="570787"/>
                </a:lnTo>
                <a:lnTo>
                  <a:pt x="288035" y="574547"/>
                </a:lnTo>
                <a:lnTo>
                  <a:pt x="241302" y="570787"/>
                </a:lnTo>
                <a:lnTo>
                  <a:pt x="196973" y="559899"/>
                </a:lnTo>
                <a:lnTo>
                  <a:pt x="155643" y="542476"/>
                </a:lnTo>
                <a:lnTo>
                  <a:pt x="117902" y="519110"/>
                </a:lnTo>
                <a:lnTo>
                  <a:pt x="84343" y="490394"/>
                </a:lnTo>
                <a:lnTo>
                  <a:pt x="55558" y="456919"/>
                </a:lnTo>
                <a:lnTo>
                  <a:pt x="32140" y="419277"/>
                </a:lnTo>
                <a:lnTo>
                  <a:pt x="14679" y="378061"/>
                </a:lnTo>
                <a:lnTo>
                  <a:pt x="3768" y="333863"/>
                </a:lnTo>
                <a:lnTo>
                  <a:pt x="0" y="287273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2931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Example</a:t>
            </a:r>
            <a:r>
              <a:rPr sz="4000" spc="-60" dirty="0"/>
              <a:t> </a:t>
            </a:r>
            <a:r>
              <a:rPr sz="4000" spc="-5" dirty="0"/>
              <a:t>1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806440" y="4588764"/>
            <a:ext cx="1971675" cy="1009650"/>
            <a:chOff x="5806440" y="4588764"/>
            <a:chExt cx="1971675" cy="1009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6440" y="4588764"/>
              <a:ext cx="1818893" cy="10096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7164" y="4588764"/>
              <a:ext cx="750570" cy="100965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446275" y="4588764"/>
            <a:ext cx="3184525" cy="1558290"/>
            <a:chOff x="1446275" y="4588764"/>
            <a:chExt cx="3184525" cy="15582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6275" y="4588764"/>
              <a:ext cx="3184398" cy="10096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6275" y="5137404"/>
              <a:ext cx="2579370" cy="10096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74394" y="1700911"/>
            <a:ext cx="6828790" cy="4131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are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interested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knowing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relationship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between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use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600" b="1" i="1" dirty="0">
                <a:solidFill>
                  <a:srgbClr val="FFFFCC"/>
                </a:solidFill>
                <a:latin typeface="Arial"/>
                <a:cs typeface="Arial"/>
              </a:rPr>
              <a:t>oral </a:t>
            </a:r>
            <a:r>
              <a:rPr sz="3600" b="1" i="1" spc="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600" b="1" i="1" dirty="0">
                <a:solidFill>
                  <a:srgbClr val="FFFFCC"/>
                </a:solidFill>
                <a:latin typeface="Arial"/>
                <a:cs typeface="Arial"/>
              </a:rPr>
              <a:t>contraceptives</a:t>
            </a:r>
            <a:r>
              <a:rPr sz="3600" b="1" i="1" spc="-4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600" b="1" i="1" dirty="0">
                <a:solidFill>
                  <a:srgbClr val="FFFFCC"/>
                </a:solidFill>
                <a:latin typeface="Arial"/>
                <a:cs typeface="Arial"/>
              </a:rPr>
              <a:t>(OC)</a:t>
            </a:r>
            <a:r>
              <a:rPr sz="3600" b="1" i="1" spc="-2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level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600" b="1" i="1" spc="-5" dirty="0">
                <a:solidFill>
                  <a:srgbClr val="FFFFCC"/>
                </a:solidFill>
                <a:latin typeface="Arial"/>
                <a:cs typeface="Arial"/>
              </a:rPr>
              <a:t>blood</a:t>
            </a:r>
            <a:r>
              <a:rPr sz="3600" b="1" i="1" spc="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FFFFCC"/>
                </a:solidFill>
                <a:latin typeface="Arial"/>
                <a:cs typeface="Arial"/>
              </a:rPr>
              <a:t>pressure</a:t>
            </a:r>
            <a:r>
              <a:rPr sz="3600" b="1" i="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FFFFCC"/>
                </a:solidFill>
                <a:latin typeface="Arial"/>
                <a:cs typeface="Arial"/>
              </a:rPr>
              <a:t>(bp)</a:t>
            </a:r>
            <a:r>
              <a:rPr sz="3600" b="1" i="1" spc="-204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women.</a:t>
            </a:r>
            <a:endParaRPr sz="2800" dirty="0">
              <a:latin typeface="Arial MT"/>
              <a:cs typeface="Arial MT"/>
            </a:endParaRPr>
          </a:p>
          <a:p>
            <a:pPr marL="355600" marR="55244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different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experiment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designs can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be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used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assess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this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relationship</a:t>
            </a:r>
            <a:r>
              <a:rPr sz="2800" spc="4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–</a:t>
            </a:r>
            <a:endParaRPr sz="2800" dirty="0">
              <a:latin typeface="Arial MT"/>
              <a:cs typeface="Arial MT"/>
            </a:endParaRPr>
          </a:p>
          <a:p>
            <a:pPr marL="355600" marR="730885">
              <a:lnSpc>
                <a:spcPts val="4320"/>
              </a:lnSpc>
              <a:spcBef>
                <a:spcPts val="85"/>
              </a:spcBef>
            </a:pPr>
            <a:r>
              <a:rPr sz="3600" b="1" i="1" spc="-5" dirty="0">
                <a:solidFill>
                  <a:srgbClr val="FFFFCC"/>
                </a:solidFill>
                <a:latin typeface="Arial"/>
                <a:cs typeface="Arial"/>
              </a:rPr>
              <a:t>longitudinal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study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600" b="1" i="1" dirty="0">
                <a:solidFill>
                  <a:srgbClr val="FFFFCC"/>
                </a:solidFill>
                <a:latin typeface="Arial"/>
                <a:cs typeface="Arial"/>
              </a:rPr>
              <a:t>cross- </a:t>
            </a:r>
            <a:r>
              <a:rPr sz="3600" b="1" i="1" spc="-98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FFFFCC"/>
                </a:solidFill>
                <a:latin typeface="Arial"/>
                <a:cs typeface="Arial"/>
              </a:rPr>
              <a:t>sectional</a:t>
            </a:r>
            <a:r>
              <a:rPr sz="3600" b="1" i="1" spc="-229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study.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4472940"/>
            <a:ext cx="5676900" cy="1181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994" y="575803"/>
            <a:ext cx="399669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2085"/>
              </a:lnSpc>
              <a:spcBef>
                <a:spcPts val="110"/>
              </a:spcBef>
            </a:pPr>
            <a:r>
              <a:rPr sz="4000" spc="-5" dirty="0">
                <a:solidFill>
                  <a:srgbClr val="FFFFFF"/>
                </a:solidFill>
              </a:rPr>
              <a:t>Computing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200" spc="-114" dirty="0">
                <a:solidFill>
                  <a:srgbClr val="FFFFFF"/>
                </a:solidFill>
              </a:rPr>
              <a:t>s</a:t>
            </a:r>
            <a:r>
              <a:rPr sz="4200" spc="-172" baseline="-19841" dirty="0">
                <a:solidFill>
                  <a:srgbClr val="FFFFFF"/>
                </a:solidFill>
              </a:rPr>
              <a:t>p</a:t>
            </a:r>
            <a:endParaRPr sz="4200" baseline="-19841"/>
          </a:p>
          <a:p>
            <a:pPr marR="30480" algn="r">
              <a:lnSpc>
                <a:spcPts val="1445"/>
              </a:lnSpc>
            </a:pPr>
            <a:r>
              <a:rPr sz="2650" spc="5" dirty="0">
                <a:solidFill>
                  <a:srgbClr val="FFFFFF"/>
                </a:solidFill>
              </a:rPr>
              <a:t>2</a:t>
            </a:r>
            <a:endParaRPr sz="2650"/>
          </a:p>
        </p:txBody>
      </p:sp>
      <p:grpSp>
        <p:nvGrpSpPr>
          <p:cNvPr id="4" name="object 4"/>
          <p:cNvGrpSpPr/>
          <p:nvPr/>
        </p:nvGrpSpPr>
        <p:grpSpPr>
          <a:xfrm>
            <a:off x="1524000" y="2645664"/>
            <a:ext cx="7093584" cy="1090930"/>
            <a:chOff x="1524000" y="2645664"/>
            <a:chExt cx="7093584" cy="10909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9864" y="3130232"/>
              <a:ext cx="2558034" cy="511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1744" y="2645664"/>
              <a:ext cx="3045713" cy="7338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0" y="3002280"/>
              <a:ext cx="6462522" cy="7338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120" y="3486848"/>
              <a:ext cx="6066282" cy="511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0894" y="1661287"/>
            <a:ext cx="7086600" cy="43878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19100" marR="93980" indent="-342900">
              <a:lnSpc>
                <a:spcPct val="90000"/>
              </a:lnSpc>
              <a:spcBef>
                <a:spcPts val="415"/>
              </a:spcBef>
              <a:buChar char="•"/>
              <a:tabLst>
                <a:tab pos="418465" algn="l"/>
                <a:tab pos="419100" algn="l"/>
              </a:tabLst>
            </a:pP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The pooled estimate of the variance </a:t>
            </a:r>
            <a:r>
              <a:rPr sz="26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combines information from both samples to </a:t>
            </a:r>
            <a:r>
              <a:rPr sz="26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produce a more reliable estimate for </a:t>
            </a:r>
            <a:r>
              <a:rPr sz="26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 variance</a:t>
            </a:r>
            <a:r>
              <a:rPr sz="26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spc="5" dirty="0">
                <a:solidFill>
                  <a:srgbClr val="FFFFCC"/>
                </a:solidFill>
                <a:latin typeface="Symbol"/>
                <a:cs typeface="Symbol"/>
              </a:rPr>
              <a:t></a:t>
            </a:r>
            <a:r>
              <a:rPr sz="2550" spc="7" baseline="26143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600" spc="5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r>
              <a:rPr sz="26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(Recall</a:t>
            </a:r>
            <a:r>
              <a:rPr sz="26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6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still</a:t>
            </a:r>
            <a:r>
              <a:rPr sz="26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assume</a:t>
            </a:r>
            <a:r>
              <a:rPr sz="2600" b="1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6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that</a:t>
            </a:r>
            <a:r>
              <a:rPr sz="2600" b="1" u="sng" spc="-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6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the </a:t>
            </a:r>
            <a:r>
              <a:rPr sz="2600" b="1" spc="-7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600" b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two</a:t>
            </a:r>
            <a:r>
              <a:rPr sz="2600" b="1" u="sng" spc="-3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6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population</a:t>
            </a:r>
            <a:r>
              <a:rPr sz="2600" b="1" u="sng" spc="-3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6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variations</a:t>
            </a:r>
            <a:r>
              <a:rPr sz="2600" b="1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6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are</a:t>
            </a:r>
            <a:r>
              <a:rPr sz="2600" b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6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identical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  <a:p>
            <a:pPr marL="419100" marR="81280" indent="-342900">
              <a:lnSpc>
                <a:spcPts val="2810"/>
              </a:lnSpc>
              <a:spcBef>
                <a:spcPts val="665"/>
              </a:spcBef>
              <a:buChar char="•"/>
              <a:tabLst>
                <a:tab pos="418465" algn="l"/>
                <a:tab pos="419100" algn="l"/>
              </a:tabLst>
            </a:pP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If</a:t>
            </a:r>
            <a:r>
              <a:rPr sz="26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6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know</a:t>
            </a:r>
            <a:r>
              <a:rPr sz="2600" spc="-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all</a:t>
            </a:r>
            <a:r>
              <a:rPr sz="26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measurements</a:t>
            </a:r>
            <a:r>
              <a:rPr sz="2600" spc="-4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in the</a:t>
            </a:r>
            <a:r>
              <a:rPr sz="26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samples, </a:t>
            </a:r>
            <a:r>
              <a:rPr sz="2600" spc="-7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6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may</a:t>
            </a:r>
            <a:r>
              <a:rPr sz="26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compute</a:t>
            </a:r>
            <a:r>
              <a:rPr sz="26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it</a:t>
            </a:r>
            <a:r>
              <a:rPr sz="26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FFFFCC"/>
                </a:solidFill>
                <a:latin typeface="Arial MT"/>
                <a:cs typeface="Arial MT"/>
              </a:rPr>
              <a:t>by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Arial MT"/>
              <a:cs typeface="Arial MT"/>
            </a:endParaRPr>
          </a:p>
          <a:p>
            <a:pPr marR="472440" algn="r">
              <a:lnSpc>
                <a:spcPct val="100000"/>
              </a:lnSpc>
            </a:pPr>
            <a:r>
              <a:rPr sz="3600" dirty="0">
                <a:solidFill>
                  <a:srgbClr val="FFFFCC"/>
                </a:solidFill>
                <a:latin typeface="Wingdings"/>
                <a:cs typeface="Wingdings"/>
              </a:rPr>
              <a:t></a:t>
            </a:r>
            <a:endParaRPr sz="3600">
              <a:latin typeface="Wingdings"/>
              <a:cs typeface="Wingdings"/>
            </a:endParaRPr>
          </a:p>
          <a:p>
            <a:pPr marL="760095">
              <a:lnSpc>
                <a:spcPct val="100000"/>
              </a:lnSpc>
              <a:spcBef>
                <a:spcPts val="2995"/>
              </a:spcBef>
            </a:pP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Similar</a:t>
            </a:r>
            <a:r>
              <a:rPr sz="20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formula</a:t>
            </a:r>
            <a:r>
              <a:rPr sz="2000" spc="-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variance</a:t>
            </a:r>
            <a:r>
              <a:rPr sz="2000" spc="-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given</a:t>
            </a:r>
            <a:r>
              <a:rPr sz="20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CC"/>
                </a:solidFill>
                <a:latin typeface="Arial MT"/>
                <a:cs typeface="Arial MT"/>
              </a:rPr>
              <a:t>before.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7822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Con</a:t>
            </a:r>
            <a:r>
              <a:rPr sz="4000" spc="-5" dirty="0"/>
              <a:t>t</a:t>
            </a:r>
            <a:r>
              <a:rPr sz="4000" spc="-5" dirty="0">
                <a:latin typeface="Arial MT"/>
                <a:cs typeface="Arial MT"/>
              </a:rPr>
              <a:t>’</a:t>
            </a:r>
            <a:r>
              <a:rPr sz="4000" spc="-5" dirty="0"/>
              <a:t>d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323" y="3249167"/>
            <a:ext cx="4076700" cy="11810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30323" y="4939284"/>
            <a:ext cx="3454400" cy="787400"/>
            <a:chOff x="1830323" y="4939284"/>
            <a:chExt cx="3454400" cy="787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0323" y="4939284"/>
              <a:ext cx="3454146" cy="7871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3683" y="5461952"/>
              <a:ext cx="3027425" cy="5111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36294" y="1700911"/>
            <a:ext cx="6952615" cy="421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If the two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standard variations 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(s</a:t>
            </a:r>
            <a:r>
              <a:rPr sz="2775" spc="22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775" spc="30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s</a:t>
            </a:r>
            <a:r>
              <a:rPr sz="2775" spc="7" baseline="-21021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) 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 two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samples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are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known,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previously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formula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can be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easily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replaced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by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 MT"/>
              <a:cs typeface="Arial MT"/>
            </a:endParaRPr>
          </a:p>
          <a:p>
            <a:pPr marR="807720" algn="r">
              <a:lnSpc>
                <a:spcPct val="100000"/>
              </a:lnSpc>
            </a:pPr>
            <a:r>
              <a:rPr sz="4000" spc="-5" dirty="0">
                <a:solidFill>
                  <a:srgbClr val="FFFFCC"/>
                </a:solidFill>
                <a:latin typeface="Wingdings"/>
                <a:cs typeface="Wingdings"/>
              </a:rPr>
              <a:t></a:t>
            </a:r>
            <a:endParaRPr sz="4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Wingdings"/>
              <a:cs typeface="Wingdings"/>
            </a:endParaRPr>
          </a:p>
          <a:p>
            <a:pPr marL="714375" marR="354965">
              <a:lnSpc>
                <a:spcPct val="100000"/>
              </a:lnSpc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One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can see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 is actually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weighted</a:t>
            </a:r>
            <a:r>
              <a:rPr sz="2800" b="1" u="sng" spc="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average</a:t>
            </a:r>
            <a:r>
              <a:rPr sz="2800" b="1" spc="2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sample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variances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i="1" spc="5" dirty="0">
                <a:solidFill>
                  <a:srgbClr val="FFFFCC"/>
                </a:solidFill>
                <a:latin typeface="Arial"/>
                <a:cs typeface="Arial"/>
              </a:rPr>
              <a:t>s</a:t>
            </a:r>
            <a:r>
              <a:rPr sz="2775" spc="7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775" spc="7" baseline="25525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775" spc="359" baseline="255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i="1" spc="5" dirty="0">
                <a:solidFill>
                  <a:srgbClr val="FFFFCC"/>
                </a:solidFill>
                <a:latin typeface="Arial"/>
                <a:cs typeface="Arial"/>
              </a:rPr>
              <a:t>s</a:t>
            </a:r>
            <a:r>
              <a:rPr sz="2775" spc="7" baseline="-21021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775" spc="7" baseline="25525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2931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Example</a:t>
            </a:r>
            <a:r>
              <a:rPr sz="4000" spc="-60" dirty="0"/>
              <a:t> </a:t>
            </a:r>
            <a:r>
              <a:rPr sz="4000" spc="-5" dirty="0"/>
              <a:t>4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1437259"/>
            <a:ext cx="68675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Consider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two-group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children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example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mentioned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earlier: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4960" y="2372867"/>
            <a:ext cx="6780530" cy="2540635"/>
            <a:chOff x="1584960" y="2372867"/>
            <a:chExt cx="6780530" cy="2540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960" y="2372867"/>
              <a:ext cx="6780276" cy="25405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0216" y="3776471"/>
              <a:ext cx="785621" cy="4549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0216" y="4093463"/>
              <a:ext cx="672845" cy="4549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0216" y="4410455"/>
              <a:ext cx="503682" cy="45491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415532" y="3752748"/>
            <a:ext cx="539115" cy="9772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=18.9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=5.9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=9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75447" y="3759708"/>
            <a:ext cx="770890" cy="1089025"/>
            <a:chOff x="7775447" y="3759708"/>
            <a:chExt cx="770890" cy="10890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5447" y="3759708"/>
              <a:ext cx="770381" cy="4549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5447" y="4076700"/>
              <a:ext cx="672846" cy="4549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75447" y="4393692"/>
              <a:ext cx="616457" cy="45491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92288" y="3737000"/>
            <a:ext cx="523875" cy="9766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600" spc="-120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1.9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=6.3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=13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2070" y="4995417"/>
            <a:ext cx="801115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100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CC"/>
                </a:solidFill>
                <a:latin typeface="Arial MT"/>
                <a:cs typeface="Arial MT"/>
              </a:rPr>
              <a:t>We’d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like</a:t>
            </a:r>
            <a:r>
              <a:rPr sz="24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test</a:t>
            </a:r>
            <a:r>
              <a:rPr sz="24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whether</a:t>
            </a:r>
            <a:r>
              <a:rPr sz="24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children</a:t>
            </a:r>
            <a:r>
              <a:rPr sz="24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with</a:t>
            </a:r>
            <a:r>
              <a:rPr sz="24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cystic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fibrosis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(group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2)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would</a:t>
            </a:r>
            <a:r>
              <a:rPr sz="24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have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a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level</a:t>
            </a:r>
            <a:r>
              <a:rPr sz="24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iron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their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blood</a:t>
            </a:r>
            <a:r>
              <a:rPr sz="24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on 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average</a:t>
            </a:r>
            <a:r>
              <a:rPr sz="24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as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healthy</a:t>
            </a:r>
            <a:r>
              <a:rPr sz="24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children</a:t>
            </a:r>
            <a:r>
              <a:rPr sz="24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(group</a:t>
            </a:r>
            <a:r>
              <a:rPr sz="24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1).</a:t>
            </a:r>
            <a:r>
              <a:rPr sz="2400" spc="-5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There</a:t>
            </a:r>
            <a:r>
              <a:rPr sz="24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we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test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null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hypothesis that the two population means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identical.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2308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Solution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181100" y="3186683"/>
            <a:ext cx="3526154" cy="787400"/>
            <a:chOff x="1181100" y="3186683"/>
            <a:chExt cx="3526154" cy="78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00" y="3218687"/>
              <a:ext cx="560069" cy="7338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119" y="3709352"/>
              <a:ext cx="2771394" cy="511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759" y="3186683"/>
              <a:ext cx="1175766" cy="787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7419" y="3186683"/>
              <a:ext cx="585978" cy="7871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6291" y="3186683"/>
              <a:ext cx="1617726" cy="7871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6911" y="3186683"/>
              <a:ext cx="585977" cy="7871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5783" y="3186683"/>
              <a:ext cx="1101089" cy="78714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74394" y="1658238"/>
            <a:ext cx="6936105" cy="24574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null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hypothesis states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that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there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is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no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difference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in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underlying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population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mean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iron levels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groups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children.</a:t>
            </a:r>
            <a:endParaRPr sz="2800">
              <a:latin typeface="Arial MT"/>
              <a:cs typeface="Arial MT"/>
            </a:endParaRPr>
          </a:p>
          <a:p>
            <a:pPr marL="355600" marR="194310" indent="-342900">
              <a:lnSpc>
                <a:spcPts val="3020"/>
              </a:lnSpc>
              <a:spcBef>
                <a:spcPts val="6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Two-sided</a:t>
            </a:r>
            <a:r>
              <a:rPr sz="2800" b="1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t-test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will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performed,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with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preset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level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significance</a:t>
            </a:r>
            <a:r>
              <a:rPr sz="28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Symbol"/>
                <a:cs typeface="Symbol"/>
              </a:rPr>
              <a:t>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=0.05.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3616" y="4724400"/>
            <a:ext cx="2801620" cy="588645"/>
          </a:xfrm>
          <a:prstGeom prst="rect">
            <a:avLst/>
          </a:prstGeom>
          <a:ln w="9525">
            <a:solidFill>
              <a:srgbClr val="FFFF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3200" i="1" spc="10" dirty="0">
                <a:solidFill>
                  <a:srgbClr val="FFFFCC"/>
                </a:solidFill>
                <a:latin typeface="Arial"/>
                <a:cs typeface="Arial"/>
              </a:rPr>
              <a:t>H</a:t>
            </a:r>
            <a:r>
              <a:rPr sz="3150" spc="15" baseline="-21164" dirty="0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r>
              <a:rPr sz="3150" spc="427" baseline="-21164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:</a:t>
            </a:r>
            <a:r>
              <a:rPr sz="32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spc="1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15" baseline="-21164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3150" spc="-15" baseline="-21164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sz="3200" spc="6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3150" spc="15" baseline="-21164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3150" spc="7" baseline="-21164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32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0703" y="1021080"/>
            <a:ext cx="3712210" cy="787400"/>
            <a:chOff x="4870703" y="1021080"/>
            <a:chExt cx="3712210" cy="78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4063" y="1543748"/>
              <a:ext cx="3185922" cy="511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0703" y="1021080"/>
              <a:ext cx="3711702" cy="78714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508760" y="1447800"/>
            <a:ext cx="2546350" cy="787400"/>
            <a:chOff x="1508760" y="1447800"/>
            <a:chExt cx="2546350" cy="7874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760" y="1447800"/>
              <a:ext cx="2545841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120" y="1970468"/>
              <a:ext cx="2119122" cy="5111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74394" y="1113281"/>
            <a:ext cx="68751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first</a:t>
            </a:r>
            <a:r>
              <a:rPr sz="28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compute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pooled</a:t>
            </a:r>
            <a:r>
              <a:rPr sz="2800" b="1" u="sng" spc="2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estimate</a:t>
            </a:r>
            <a:r>
              <a:rPr sz="2800" b="1" u="sng" spc="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of </a:t>
            </a:r>
            <a:r>
              <a:rPr sz="2800" b="1" spc="-76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the</a:t>
            </a:r>
            <a:r>
              <a:rPr sz="2800" b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variance</a:t>
            </a:r>
            <a:r>
              <a:rPr sz="2800" b="1" spc="1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using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formula</a:t>
            </a:r>
            <a:r>
              <a:rPr sz="28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 have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seen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earlier.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60448" y="2673095"/>
            <a:ext cx="5465445" cy="3587115"/>
            <a:chOff x="2060448" y="2673095"/>
            <a:chExt cx="5465445" cy="358711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0448" y="2673095"/>
              <a:ext cx="5465063" cy="34671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27220" y="5157216"/>
              <a:ext cx="539750" cy="467995"/>
            </a:xfrm>
            <a:custGeom>
              <a:avLst/>
              <a:gdLst/>
              <a:ahLst/>
              <a:cxnLst/>
              <a:rect l="l" t="t" r="r" b="b"/>
              <a:pathLst>
                <a:path w="539750" h="467995">
                  <a:moveTo>
                    <a:pt x="0" y="233933"/>
                  </a:moveTo>
                  <a:lnTo>
                    <a:pt x="4346" y="191894"/>
                  </a:lnTo>
                  <a:lnTo>
                    <a:pt x="16876" y="152322"/>
                  </a:lnTo>
                  <a:lnTo>
                    <a:pt x="36830" y="115880"/>
                  </a:lnTo>
                  <a:lnTo>
                    <a:pt x="63443" y="83229"/>
                  </a:lnTo>
                  <a:lnTo>
                    <a:pt x="95955" y="55031"/>
                  </a:lnTo>
                  <a:lnTo>
                    <a:pt x="133604" y="31947"/>
                  </a:lnTo>
                  <a:lnTo>
                    <a:pt x="175626" y="14640"/>
                  </a:lnTo>
                  <a:lnTo>
                    <a:pt x="221262" y="3770"/>
                  </a:lnTo>
                  <a:lnTo>
                    <a:pt x="269747" y="0"/>
                  </a:lnTo>
                  <a:lnTo>
                    <a:pt x="318233" y="3770"/>
                  </a:lnTo>
                  <a:lnTo>
                    <a:pt x="363869" y="14640"/>
                  </a:lnTo>
                  <a:lnTo>
                    <a:pt x="405891" y="31947"/>
                  </a:lnTo>
                  <a:lnTo>
                    <a:pt x="443540" y="55031"/>
                  </a:lnTo>
                  <a:lnTo>
                    <a:pt x="476052" y="83229"/>
                  </a:lnTo>
                  <a:lnTo>
                    <a:pt x="502665" y="115880"/>
                  </a:lnTo>
                  <a:lnTo>
                    <a:pt x="522619" y="152322"/>
                  </a:lnTo>
                  <a:lnTo>
                    <a:pt x="535149" y="191894"/>
                  </a:lnTo>
                  <a:lnTo>
                    <a:pt x="539495" y="233933"/>
                  </a:lnTo>
                  <a:lnTo>
                    <a:pt x="535149" y="275973"/>
                  </a:lnTo>
                  <a:lnTo>
                    <a:pt x="522619" y="315545"/>
                  </a:lnTo>
                  <a:lnTo>
                    <a:pt x="502665" y="351987"/>
                  </a:lnTo>
                  <a:lnTo>
                    <a:pt x="476052" y="384638"/>
                  </a:lnTo>
                  <a:lnTo>
                    <a:pt x="443540" y="412836"/>
                  </a:lnTo>
                  <a:lnTo>
                    <a:pt x="405891" y="435920"/>
                  </a:lnTo>
                  <a:lnTo>
                    <a:pt x="363869" y="453227"/>
                  </a:lnTo>
                  <a:lnTo>
                    <a:pt x="318233" y="464097"/>
                  </a:lnTo>
                  <a:lnTo>
                    <a:pt x="269747" y="467867"/>
                  </a:lnTo>
                  <a:lnTo>
                    <a:pt x="221262" y="464097"/>
                  </a:lnTo>
                  <a:lnTo>
                    <a:pt x="175626" y="453227"/>
                  </a:lnTo>
                  <a:lnTo>
                    <a:pt x="133603" y="435920"/>
                  </a:lnTo>
                  <a:lnTo>
                    <a:pt x="95955" y="412836"/>
                  </a:lnTo>
                  <a:lnTo>
                    <a:pt x="63443" y="384638"/>
                  </a:lnTo>
                  <a:lnTo>
                    <a:pt x="36829" y="351987"/>
                  </a:lnTo>
                  <a:lnTo>
                    <a:pt x="16876" y="315545"/>
                  </a:lnTo>
                  <a:lnTo>
                    <a:pt x="4346" y="275973"/>
                  </a:lnTo>
                  <a:lnTo>
                    <a:pt x="0" y="233933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2060" y="5535167"/>
              <a:ext cx="2076449" cy="388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4900" y="5199888"/>
              <a:ext cx="2413254" cy="5112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2060" y="5809488"/>
              <a:ext cx="2254758" cy="388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14900" y="5474207"/>
              <a:ext cx="2591561" cy="51128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52060" y="6083807"/>
              <a:ext cx="1300734" cy="388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14900" y="5748527"/>
              <a:ext cx="381762" cy="51128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91100" y="5748527"/>
              <a:ext cx="381762" cy="51128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67300" y="5748527"/>
              <a:ext cx="1422653" cy="51128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046979" y="5257291"/>
            <a:ext cx="22479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Effective</a:t>
            </a:r>
            <a:r>
              <a:rPr sz="1800" b="1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degree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of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freedom</a:t>
            </a:r>
            <a:r>
              <a:rPr sz="18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when</a:t>
            </a:r>
            <a:r>
              <a:rPr sz="1800" b="1" u="sng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using </a:t>
            </a:r>
            <a:r>
              <a:rPr sz="1800" b="1" spc="-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t-correction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968755"/>
            <a:ext cx="66998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With this, we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can now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compute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t-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statistics: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03348" y="2049779"/>
            <a:ext cx="4474845" cy="2674620"/>
            <a:chOff x="2403348" y="2049779"/>
            <a:chExt cx="4474845" cy="2674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3348" y="2049779"/>
              <a:ext cx="4474463" cy="26746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24983" y="2121407"/>
              <a:ext cx="1369060" cy="360045"/>
            </a:xfrm>
            <a:custGeom>
              <a:avLst/>
              <a:gdLst/>
              <a:ahLst/>
              <a:cxnLst/>
              <a:rect l="l" t="t" r="r" b="b"/>
              <a:pathLst>
                <a:path w="1369060" h="360044">
                  <a:moveTo>
                    <a:pt x="0" y="359663"/>
                  </a:moveTo>
                  <a:lnTo>
                    <a:pt x="1368552" y="359663"/>
                  </a:lnTo>
                  <a:lnTo>
                    <a:pt x="1368552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9524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8162" y="3274313"/>
              <a:ext cx="326390" cy="360045"/>
            </a:xfrm>
            <a:custGeom>
              <a:avLst/>
              <a:gdLst/>
              <a:ahLst/>
              <a:cxnLst/>
              <a:rect l="l" t="t" r="r" b="b"/>
              <a:pathLst>
                <a:path w="326389" h="360045">
                  <a:moveTo>
                    <a:pt x="0" y="359663"/>
                  </a:moveTo>
                  <a:lnTo>
                    <a:pt x="326136" y="359663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68552" y="1484375"/>
            <a:ext cx="7165975" cy="4914900"/>
            <a:chOff x="1368552" y="1484375"/>
            <a:chExt cx="7165975" cy="4914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552" y="1484375"/>
              <a:ext cx="7165848" cy="49149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83636" y="5625084"/>
              <a:ext cx="3529965" cy="396240"/>
            </a:xfrm>
            <a:custGeom>
              <a:avLst/>
              <a:gdLst/>
              <a:ahLst/>
              <a:cxnLst/>
              <a:rect l="l" t="t" r="r" b="b"/>
              <a:pathLst>
                <a:path w="3529965" h="396239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59664"/>
                  </a:lnTo>
                  <a:lnTo>
                    <a:pt x="44450" y="359664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3529965" h="396239">
                  <a:moveTo>
                    <a:pt x="3529584" y="112776"/>
                  </a:moveTo>
                  <a:lnTo>
                    <a:pt x="3523234" y="100076"/>
                  </a:lnTo>
                  <a:lnTo>
                    <a:pt x="3491484" y="36576"/>
                  </a:lnTo>
                  <a:lnTo>
                    <a:pt x="3453384" y="112776"/>
                  </a:lnTo>
                  <a:lnTo>
                    <a:pt x="3485134" y="112776"/>
                  </a:lnTo>
                  <a:lnTo>
                    <a:pt x="3485134" y="396240"/>
                  </a:lnTo>
                  <a:lnTo>
                    <a:pt x="3497834" y="396240"/>
                  </a:lnTo>
                  <a:lnTo>
                    <a:pt x="3497834" y="112776"/>
                  </a:lnTo>
                  <a:lnTo>
                    <a:pt x="3529584" y="112776"/>
                  </a:lnTo>
                  <a:close/>
                </a:path>
              </a:pathLst>
            </a:custGeom>
            <a:solidFill>
              <a:srgbClr val="7D2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4394" y="670306"/>
            <a:ext cx="6677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Two-sided</a:t>
            </a:r>
            <a:r>
              <a:rPr sz="3200" spc="-35" dirty="0"/>
              <a:t> </a:t>
            </a:r>
            <a:r>
              <a:rPr sz="3200" dirty="0"/>
              <a:t>distribution</a:t>
            </a:r>
            <a:r>
              <a:rPr sz="3200" spc="-35" dirty="0"/>
              <a:t> </a:t>
            </a:r>
            <a:r>
              <a:rPr sz="3200" spc="-5" dirty="0"/>
              <a:t>(df=20)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2939923" y="5977839"/>
            <a:ext cx="673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C1F00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C1F00"/>
                </a:solidFill>
                <a:latin typeface="Arial MT"/>
                <a:cs typeface="Arial MT"/>
              </a:rPr>
              <a:t>2</a:t>
            </a:r>
            <a:r>
              <a:rPr sz="1800" dirty="0">
                <a:solidFill>
                  <a:srgbClr val="5C1F00"/>
                </a:solidFill>
                <a:latin typeface="Arial MT"/>
                <a:cs typeface="Arial MT"/>
              </a:rPr>
              <a:t>.0</a:t>
            </a:r>
            <a:r>
              <a:rPr sz="1800" spc="-10" dirty="0">
                <a:solidFill>
                  <a:srgbClr val="5C1F00"/>
                </a:solidFill>
                <a:latin typeface="Arial MT"/>
                <a:cs typeface="Arial MT"/>
              </a:rPr>
              <a:t>8</a:t>
            </a:r>
            <a:r>
              <a:rPr sz="1800" dirty="0">
                <a:solidFill>
                  <a:srgbClr val="5C1F00"/>
                </a:solidFill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6307" y="5554217"/>
            <a:ext cx="114300" cy="2514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39332" y="5471566"/>
            <a:ext cx="212534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0750">
              <a:lnSpc>
                <a:spcPct val="1476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=2.63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C1F00"/>
                </a:solidFill>
                <a:latin typeface="Arial MT"/>
                <a:cs typeface="Arial MT"/>
              </a:rPr>
              <a:t>tinv(</a:t>
            </a:r>
            <a:r>
              <a:rPr sz="1800" spc="-15" dirty="0">
                <a:solidFill>
                  <a:srgbClr val="5C1F00"/>
                </a:solidFill>
                <a:latin typeface="Arial MT"/>
                <a:cs typeface="Arial MT"/>
              </a:rPr>
              <a:t>0</a:t>
            </a:r>
            <a:r>
              <a:rPr sz="1800" spc="-5" dirty="0">
                <a:solidFill>
                  <a:srgbClr val="5C1F00"/>
                </a:solidFill>
                <a:latin typeface="Arial MT"/>
                <a:cs typeface="Arial MT"/>
              </a:rPr>
              <a:t>.9</a:t>
            </a:r>
            <a:r>
              <a:rPr sz="1800" spc="-15" dirty="0">
                <a:solidFill>
                  <a:srgbClr val="5C1F00"/>
                </a:solidFill>
                <a:latin typeface="Arial MT"/>
                <a:cs typeface="Arial MT"/>
              </a:rPr>
              <a:t>7</a:t>
            </a:r>
            <a:r>
              <a:rPr sz="1800" spc="-5" dirty="0">
                <a:solidFill>
                  <a:srgbClr val="5C1F00"/>
                </a:solidFill>
                <a:latin typeface="Arial MT"/>
                <a:cs typeface="Arial MT"/>
              </a:rPr>
              <a:t>5,</a:t>
            </a:r>
            <a:r>
              <a:rPr sz="1800" spc="-15" dirty="0">
                <a:solidFill>
                  <a:srgbClr val="5C1F00"/>
                </a:solidFill>
                <a:latin typeface="Arial MT"/>
                <a:cs typeface="Arial MT"/>
              </a:rPr>
              <a:t>2</a:t>
            </a:r>
            <a:r>
              <a:rPr sz="1800" spc="-5" dirty="0">
                <a:solidFill>
                  <a:srgbClr val="5C1F00"/>
                </a:solidFill>
                <a:latin typeface="Arial MT"/>
                <a:cs typeface="Arial MT"/>
              </a:rPr>
              <a:t>0)=2.</a:t>
            </a:r>
            <a:r>
              <a:rPr sz="1800" spc="-15" dirty="0">
                <a:solidFill>
                  <a:srgbClr val="5C1F00"/>
                </a:solidFill>
                <a:latin typeface="Arial MT"/>
                <a:cs typeface="Arial MT"/>
              </a:rPr>
              <a:t>0</a:t>
            </a:r>
            <a:r>
              <a:rPr sz="1800" spc="-5" dirty="0">
                <a:solidFill>
                  <a:srgbClr val="5C1F00"/>
                </a:solidFill>
                <a:latin typeface="Arial MT"/>
                <a:cs typeface="Arial MT"/>
              </a:rPr>
              <a:t>86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9759" y="2074875"/>
            <a:ext cx="1918335" cy="165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&gt;&gt;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1-tcdf(2.63,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20)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ans</a:t>
            </a:r>
            <a:r>
              <a:rPr sz="18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0.0080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&gt;&gt;</a:t>
            </a:r>
            <a:endParaRPr sz="1800">
              <a:latin typeface="Arial MT"/>
              <a:cs typeface="Arial MT"/>
            </a:endParaRPr>
          </a:p>
          <a:p>
            <a:pPr marL="58419">
              <a:lnSpc>
                <a:spcPts val="2110"/>
              </a:lnSpc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P-value</a:t>
            </a:r>
            <a:r>
              <a:rPr sz="1800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0.008x2</a:t>
            </a:r>
            <a:endParaRPr sz="1800">
              <a:latin typeface="Arial"/>
              <a:cs typeface="Arial"/>
            </a:endParaRPr>
          </a:p>
          <a:p>
            <a:pPr marL="884555">
              <a:lnSpc>
                <a:spcPct val="100000"/>
              </a:lnSpc>
            </a:pP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i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0.016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3101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Conclusion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6845807" y="1949195"/>
            <a:ext cx="1418590" cy="787400"/>
            <a:chOff x="6845807" y="1949195"/>
            <a:chExt cx="1418590" cy="78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5807" y="1949195"/>
              <a:ext cx="1418081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9167" y="2471864"/>
              <a:ext cx="991362" cy="5111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368040" y="2802635"/>
            <a:ext cx="2167890" cy="787400"/>
            <a:chOff x="3368040" y="2802635"/>
            <a:chExt cx="2167890" cy="7874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8040" y="2802635"/>
              <a:ext cx="2167890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1400" y="3325304"/>
              <a:ext cx="1741170" cy="5111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410711" y="3954779"/>
            <a:ext cx="4284980" cy="787400"/>
            <a:chOff x="3410711" y="3954779"/>
            <a:chExt cx="4284980" cy="7874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0711" y="3954779"/>
              <a:ext cx="4284726" cy="7871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24071" y="4477448"/>
              <a:ext cx="3858005" cy="51117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803391" y="4808220"/>
            <a:ext cx="1456690" cy="787400"/>
            <a:chOff x="5803391" y="4808220"/>
            <a:chExt cx="1456690" cy="78740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03391" y="4808220"/>
              <a:ext cx="1456182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16751" y="5330888"/>
              <a:ext cx="1029461" cy="5111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18844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918844" algn="l"/>
                <a:tab pos="919480" algn="l"/>
              </a:tabLst>
            </a:pP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computed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b="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</a:t>
            </a:r>
            <a:r>
              <a:rPr b="0" spc="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p-value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5" dirty="0">
                <a:latin typeface="Arial MT"/>
                <a:cs typeface="Arial MT"/>
              </a:rPr>
              <a:t> 0.016.</a:t>
            </a:r>
            <a:r>
              <a:rPr b="0" spc="25" dirty="0">
                <a:latin typeface="Arial MT"/>
                <a:cs typeface="Arial MT"/>
              </a:rPr>
              <a:t> </a:t>
            </a:r>
            <a:r>
              <a:rPr spc="-5" dirty="0"/>
              <a:t>This </a:t>
            </a:r>
            <a:r>
              <a:rPr spc="-76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smaller</a:t>
            </a:r>
            <a:r>
              <a:rPr spc="5" dirty="0"/>
              <a:t> </a:t>
            </a:r>
            <a:r>
              <a:rPr spc="-5" dirty="0"/>
              <a:t>than</a:t>
            </a:r>
            <a:r>
              <a:rPr spc="20" dirty="0"/>
              <a:t> </a:t>
            </a:r>
            <a:r>
              <a:rPr b="0" dirty="0">
                <a:latin typeface="Symbol"/>
                <a:cs typeface="Symbol"/>
              </a:rPr>
              <a:t></a:t>
            </a:r>
            <a:r>
              <a:rPr dirty="0"/>
              <a:t>=0.05</a:t>
            </a:r>
            <a:r>
              <a:rPr spc="-10" dirty="0"/>
              <a:t> </a:t>
            </a:r>
            <a:r>
              <a:rPr spc="-5" dirty="0"/>
              <a:t>for</a:t>
            </a:r>
            <a:r>
              <a:rPr spc="10" dirty="0"/>
              <a:t> </a:t>
            </a:r>
            <a:r>
              <a:rPr spc="-5" dirty="0"/>
              <a:t>us</a:t>
            </a:r>
            <a:r>
              <a:rPr spc="20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reject 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null hypothesis.</a:t>
            </a:r>
          </a:p>
          <a:p>
            <a:pPr marL="918844" marR="6350" indent="-342900">
              <a:lnSpc>
                <a:spcPct val="90000"/>
              </a:lnSpc>
              <a:spcBef>
                <a:spcPts val="635"/>
              </a:spcBef>
              <a:buChar char="•"/>
              <a:tabLst>
                <a:tab pos="918844" algn="l"/>
                <a:tab pos="919480" algn="l"/>
              </a:tabLst>
            </a:pP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is,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b="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</a:rPr>
              <a:t>difference</a:t>
            </a:r>
            <a:r>
              <a:rPr spc="35" dirty="0">
                <a:solidFill>
                  <a:srgbClr val="FFFFCC"/>
                </a:solidFill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between</a:t>
            </a:r>
            <a:r>
              <a:rPr b="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b="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mean </a:t>
            </a:r>
            <a:r>
              <a:rPr b="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serum</a:t>
            </a:r>
            <a:r>
              <a:rPr b="0" spc="1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iron</a:t>
            </a:r>
            <a:r>
              <a:rPr b="0" spc="114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level</a:t>
            </a:r>
            <a:r>
              <a:rPr b="0" spc="1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b="0" spc="114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healthy</a:t>
            </a:r>
            <a:r>
              <a:rPr b="0" spc="1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children 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(group</a:t>
            </a:r>
            <a:r>
              <a:rPr b="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1)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 and</a:t>
            </a:r>
            <a:r>
              <a:rPr b="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ones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with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 cystic</a:t>
            </a:r>
            <a:r>
              <a:rPr b="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fibrosis 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(group</a:t>
            </a:r>
            <a:r>
              <a:rPr b="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2)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b="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</a:rPr>
              <a:t>statistically</a:t>
            </a:r>
            <a:r>
              <a:rPr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</a:rPr>
              <a:t> </a:t>
            </a:r>
            <a:r>
              <a:rPr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</a:rPr>
              <a:t>significant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</a:p>
          <a:p>
            <a:pPr marL="918844" marR="5080" indent="-342900">
              <a:lnSpc>
                <a:spcPts val="3020"/>
              </a:lnSpc>
              <a:spcBef>
                <a:spcPts val="720"/>
              </a:spcBef>
              <a:buChar char="•"/>
              <a:tabLst>
                <a:tab pos="918844" algn="l"/>
                <a:tab pos="919480" algn="l"/>
              </a:tabLst>
            </a:pP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Based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on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these</a:t>
            </a:r>
            <a:r>
              <a:rPr b="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samples,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it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appears</a:t>
            </a:r>
            <a:r>
              <a:rPr b="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that 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children</a:t>
            </a:r>
            <a:r>
              <a:rPr b="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with</a:t>
            </a:r>
            <a:r>
              <a:rPr b="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cystic</a:t>
            </a:r>
            <a:r>
              <a:rPr b="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fibrosis</a:t>
            </a:r>
            <a:r>
              <a:rPr b="0" spc="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</a:rPr>
              <a:t>suffer</a:t>
            </a:r>
            <a:r>
              <a:rPr spc="10" dirty="0">
                <a:solidFill>
                  <a:srgbClr val="FFFFCC"/>
                </a:solidFill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from</a:t>
            </a:r>
            <a:r>
              <a:rPr b="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an </a:t>
            </a:r>
            <a:r>
              <a:rPr b="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iron</a:t>
            </a:r>
            <a:r>
              <a:rPr b="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deficiency.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336" rIns="0" bIns="0" rtlCol="0">
            <a:spAutoFit/>
          </a:bodyPr>
          <a:lstStyle/>
          <a:p>
            <a:pPr marL="6223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Estimating</a:t>
            </a:r>
            <a:r>
              <a:rPr spc="-30" dirty="0"/>
              <a:t> </a:t>
            </a:r>
            <a:r>
              <a:rPr dirty="0"/>
              <a:t>95%</a:t>
            </a:r>
            <a:r>
              <a:rPr spc="-25" dirty="0"/>
              <a:t> </a:t>
            </a:r>
            <a:r>
              <a:rPr dirty="0"/>
              <a:t>CI</a:t>
            </a:r>
            <a:r>
              <a:rPr spc="-30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dirty="0"/>
              <a:t>this </a:t>
            </a:r>
            <a:r>
              <a:rPr spc="-1185" dirty="0"/>
              <a:t> </a:t>
            </a:r>
            <a:r>
              <a:rPr dirty="0"/>
              <a:t>difference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mean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755" y="3717035"/>
            <a:ext cx="4914900" cy="12100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6755" y="5084064"/>
            <a:ext cx="5844540" cy="11658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03375" y="1665732"/>
            <a:ext cx="7538084" cy="1303020"/>
            <a:chOff x="1103375" y="1665732"/>
            <a:chExt cx="7538084" cy="13030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3375" y="1665732"/>
              <a:ext cx="7537704" cy="13030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16779" y="1844040"/>
              <a:ext cx="1403985" cy="433070"/>
            </a:xfrm>
            <a:custGeom>
              <a:avLst/>
              <a:gdLst/>
              <a:ahLst/>
              <a:cxnLst/>
              <a:rect l="l" t="t" r="r" b="b"/>
              <a:pathLst>
                <a:path w="1403985" h="433069">
                  <a:moveTo>
                    <a:pt x="0" y="432815"/>
                  </a:moveTo>
                  <a:lnTo>
                    <a:pt x="1403603" y="432815"/>
                  </a:lnTo>
                  <a:lnTo>
                    <a:pt x="1403603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72667" y="3037110"/>
            <a:ext cx="7181850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So the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95%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CI for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950" spc="-4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60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800" spc="-40" dirty="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sz="2950" spc="-4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60" baseline="-21021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775" spc="427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can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computed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450">
              <a:latin typeface="Arial MT"/>
              <a:cs typeface="Arial MT"/>
            </a:endParaRPr>
          </a:p>
          <a:p>
            <a:pPr marR="1281430" algn="r">
              <a:lnSpc>
                <a:spcPct val="100000"/>
              </a:lnSpc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,</a:t>
            </a:r>
            <a:r>
              <a:rPr sz="2800" spc="-5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or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7822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Con</a:t>
            </a:r>
            <a:r>
              <a:rPr sz="4000" spc="-5" dirty="0"/>
              <a:t>t</a:t>
            </a:r>
            <a:r>
              <a:rPr sz="4000" spc="-5" dirty="0">
                <a:latin typeface="Arial MT"/>
                <a:cs typeface="Arial MT"/>
              </a:rPr>
              <a:t>’</a:t>
            </a:r>
            <a:r>
              <a:rPr sz="4000" spc="-5" dirty="0"/>
              <a:t>d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90588" y="1607819"/>
            <a:ext cx="1101090" cy="787400"/>
            <a:chOff x="6990588" y="1607819"/>
            <a:chExt cx="1101090" cy="78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3948" y="2130488"/>
              <a:ext cx="573785" cy="511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0588" y="1607819"/>
              <a:ext cx="1101090" cy="78714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08760" y="2034539"/>
            <a:ext cx="3455670" cy="787400"/>
            <a:chOff x="1508760" y="2034539"/>
            <a:chExt cx="3455670" cy="7874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760" y="2034539"/>
              <a:ext cx="1951481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120" y="2557208"/>
              <a:ext cx="3028950" cy="511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3136" y="2034539"/>
              <a:ext cx="962406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88436" y="2034539"/>
              <a:ext cx="663701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5032" y="2034539"/>
              <a:ext cx="1160526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78452" y="2034539"/>
              <a:ext cx="585977" cy="78714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508760" y="3400044"/>
            <a:ext cx="6956425" cy="1214120"/>
            <a:chOff x="1508760" y="3400044"/>
            <a:chExt cx="6956425" cy="121412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4408" y="3922712"/>
              <a:ext cx="4886705" cy="5111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1048" y="3400044"/>
              <a:ext cx="5414009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08760" y="3826763"/>
              <a:ext cx="2109978" cy="7871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22120" y="4349432"/>
              <a:ext cx="1881378" cy="5111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51632" y="3826763"/>
              <a:ext cx="665226" cy="78714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61694" y="1700911"/>
            <a:ext cx="6901815" cy="3524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68300" marR="17780" indent="-342900">
              <a:lnSpc>
                <a:spcPts val="3360"/>
              </a:lnSpc>
              <a:spcBef>
                <a:spcPts val="204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is,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are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95%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confident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sz="2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interval</a:t>
            </a:r>
            <a:r>
              <a:rPr sz="2800" b="1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(1.4,</a:t>
            </a:r>
            <a:r>
              <a:rPr sz="2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12.6)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covers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950" spc="-3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52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800" spc="-35" dirty="0">
                <a:solidFill>
                  <a:srgbClr val="FFFFCC"/>
                </a:solidFill>
                <a:latin typeface="Symbol"/>
                <a:cs typeface="Symbol"/>
              </a:rPr>
              <a:t></a:t>
            </a:r>
            <a:r>
              <a:rPr sz="2950" spc="-3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52" baseline="-21021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800" spc="-35" dirty="0">
                <a:solidFill>
                  <a:srgbClr val="FFFFCC"/>
                </a:solidFill>
                <a:latin typeface="Arial MT"/>
                <a:cs typeface="Arial MT"/>
              </a:rPr>
              <a:t>,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true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difference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mean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serum iron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levels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for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populations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of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children.</a:t>
            </a:r>
            <a:endParaRPr sz="2800">
              <a:latin typeface="Arial MT"/>
              <a:cs typeface="Arial MT"/>
            </a:endParaRPr>
          </a:p>
          <a:p>
            <a:pPr marL="368300" marR="139700" indent="-342900">
              <a:lnSpc>
                <a:spcPct val="98300"/>
              </a:lnSpc>
              <a:spcBef>
                <a:spcPts val="62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Note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the</a:t>
            </a:r>
            <a:r>
              <a:rPr sz="2800" b="1" u="sng" spc="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interval</a:t>
            </a:r>
            <a:r>
              <a:rPr sz="2800" b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does</a:t>
            </a:r>
            <a:r>
              <a:rPr sz="2800" b="1" u="sng" spc="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not</a:t>
            </a:r>
            <a:r>
              <a:rPr sz="2800" b="1" u="sng" spc="2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contain </a:t>
            </a:r>
            <a:r>
              <a:rPr sz="2800" b="1" spc="-76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the</a:t>
            </a:r>
            <a:r>
              <a:rPr sz="2800" b="1" u="sng" spc="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value</a:t>
            </a:r>
            <a:r>
              <a:rPr sz="2800" b="1" u="sng" spc="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0</a:t>
            </a:r>
            <a:r>
              <a:rPr sz="2800" b="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(meaning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that </a:t>
            </a:r>
            <a:r>
              <a:rPr sz="2950" spc="-3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44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800" spc="-3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950" spc="-3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775" spc="-44" baseline="-21021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800" spc="-30" dirty="0">
                <a:solidFill>
                  <a:srgbClr val="FFFFCC"/>
                </a:solidFill>
                <a:latin typeface="Arial MT"/>
                <a:cs typeface="Arial MT"/>
              </a:rPr>
              <a:t>),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which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consistent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with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result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from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hypothesis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testing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performed</a:t>
            </a:r>
            <a:r>
              <a:rPr sz="28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earlier.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5213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Longitudinal</a:t>
            </a:r>
            <a:r>
              <a:rPr sz="4000" spc="-55" dirty="0"/>
              <a:t> </a:t>
            </a:r>
            <a:r>
              <a:rPr sz="4000" spc="-10" dirty="0"/>
              <a:t>Study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221479" y="2546604"/>
            <a:ext cx="1377315" cy="787400"/>
            <a:chOff x="4221479" y="2546604"/>
            <a:chExt cx="1377315" cy="78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79" y="2546604"/>
              <a:ext cx="1376934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4839" y="3069272"/>
              <a:ext cx="950213" cy="5111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716779" y="4887467"/>
            <a:ext cx="2683510" cy="787400"/>
            <a:chOff x="4716779" y="4887467"/>
            <a:chExt cx="2683510" cy="7874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0139" y="5410136"/>
              <a:ext cx="2157221" cy="511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6779" y="4887467"/>
              <a:ext cx="2683002" cy="787145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508760" y="5314188"/>
            <a:ext cx="1689735" cy="787400"/>
            <a:chOff x="1508760" y="5314188"/>
            <a:chExt cx="1689735" cy="7874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8760" y="5314188"/>
              <a:ext cx="1689353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120" y="5836920"/>
              <a:ext cx="1262633" cy="5111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74394" y="1700911"/>
            <a:ext cx="6979920" cy="4158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001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Identify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 group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women</a:t>
            </a:r>
            <a:r>
              <a:rPr sz="28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who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are not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currently OC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users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measure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their</a:t>
            </a:r>
            <a:r>
              <a:rPr sz="2800" spc="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bp.</a:t>
            </a:r>
            <a:endParaRPr sz="28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Rescreen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these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(</a:t>
            </a:r>
            <a:r>
              <a:rPr sz="28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same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women</a:t>
            </a:r>
            <a:r>
              <a:rPr sz="2800" spc="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year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later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ascertain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a subgroup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who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have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become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OC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users.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Measure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their</a:t>
            </a:r>
            <a:r>
              <a:rPr sz="2800" spc="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bp.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approach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often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called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600" b="1" i="1" spc="-5" dirty="0">
                <a:solidFill>
                  <a:srgbClr val="FFFFCC"/>
                </a:solidFill>
                <a:latin typeface="Arial"/>
                <a:cs typeface="Arial"/>
              </a:rPr>
              <a:t>follow-up </a:t>
            </a:r>
            <a:r>
              <a:rPr sz="3600" b="1" i="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study.</a:t>
            </a:r>
            <a:endParaRPr sz="2800" dirty="0">
              <a:latin typeface="Arial MT"/>
              <a:cs typeface="Arial MT"/>
            </a:endParaRPr>
          </a:p>
          <a:p>
            <a:pPr marL="355600" marR="129159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Compare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these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bps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for</a:t>
            </a:r>
            <a:r>
              <a:rPr sz="2800" b="1" u="sng" spc="-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the</a:t>
            </a:r>
            <a:r>
              <a:rPr sz="2800" b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same </a:t>
            </a:r>
            <a:r>
              <a:rPr sz="2800" b="1" spc="-76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women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68552" y="926591"/>
            <a:ext cx="7165975" cy="4914900"/>
            <a:chOff x="1368552" y="926591"/>
            <a:chExt cx="7165975" cy="4914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552" y="926591"/>
              <a:ext cx="7165848" cy="49149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83636" y="5175503"/>
              <a:ext cx="3529965" cy="396240"/>
            </a:xfrm>
            <a:custGeom>
              <a:avLst/>
              <a:gdLst/>
              <a:ahLst/>
              <a:cxnLst/>
              <a:rect l="l" t="t" r="r" b="b"/>
              <a:pathLst>
                <a:path w="3529965" h="396239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59664"/>
                  </a:lnTo>
                  <a:lnTo>
                    <a:pt x="44450" y="359664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3529965" h="396239">
                  <a:moveTo>
                    <a:pt x="3529584" y="112776"/>
                  </a:moveTo>
                  <a:lnTo>
                    <a:pt x="3523234" y="100076"/>
                  </a:lnTo>
                  <a:lnTo>
                    <a:pt x="3491484" y="36576"/>
                  </a:lnTo>
                  <a:lnTo>
                    <a:pt x="3453384" y="112776"/>
                  </a:lnTo>
                  <a:lnTo>
                    <a:pt x="3485134" y="112776"/>
                  </a:lnTo>
                  <a:lnTo>
                    <a:pt x="3485134" y="396240"/>
                  </a:lnTo>
                  <a:lnTo>
                    <a:pt x="3497834" y="396240"/>
                  </a:lnTo>
                  <a:lnTo>
                    <a:pt x="3497834" y="112776"/>
                  </a:lnTo>
                  <a:lnTo>
                    <a:pt x="3529584" y="112776"/>
                  </a:lnTo>
                  <a:close/>
                </a:path>
              </a:pathLst>
            </a:custGeom>
            <a:solidFill>
              <a:srgbClr val="7D2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246247" y="4438015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C1F00"/>
                </a:solidFill>
                <a:latin typeface="Arial MT"/>
                <a:cs typeface="Arial MT"/>
              </a:rPr>
              <a:t>t=-2.086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6203" y="4411217"/>
            <a:ext cx="9283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C1F00"/>
                </a:solidFill>
                <a:latin typeface="Arial MT"/>
                <a:cs typeface="Arial MT"/>
              </a:rPr>
              <a:t>t=+2.086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5203" y="3957039"/>
            <a:ext cx="941705" cy="897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525"/>
              </a:lnSpc>
              <a:spcBef>
                <a:spcPts val="95"/>
              </a:spcBef>
            </a:pPr>
            <a:r>
              <a:rPr sz="2950" spc="-40" dirty="0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2775" spc="-60" baseline="-21021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2800" spc="-4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950" spc="-40" dirty="0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2775" spc="-60" baseline="-21021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2775" baseline="-21021">
              <a:latin typeface="Arial MT"/>
              <a:cs typeface="Arial MT"/>
            </a:endParaRPr>
          </a:p>
          <a:p>
            <a:pPr marL="38100">
              <a:lnSpc>
                <a:spcPts val="3345"/>
              </a:lnSpc>
            </a:pP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28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7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40024" y="5303646"/>
            <a:ext cx="3347720" cy="103505"/>
          </a:xfrm>
          <a:custGeom>
            <a:avLst/>
            <a:gdLst/>
            <a:ahLst/>
            <a:cxnLst/>
            <a:rect l="l" t="t" r="r" b="b"/>
            <a:pathLst>
              <a:path w="3347720" h="103504">
                <a:moveTo>
                  <a:pt x="1655699" y="45339"/>
                </a:moveTo>
                <a:lnTo>
                  <a:pt x="35991" y="45339"/>
                </a:lnTo>
                <a:lnTo>
                  <a:pt x="94996" y="10922"/>
                </a:lnTo>
                <a:lnTo>
                  <a:pt x="96012" y="7112"/>
                </a:lnTo>
                <a:lnTo>
                  <a:pt x="92456" y="1016"/>
                </a:lnTo>
                <a:lnTo>
                  <a:pt x="88646" y="0"/>
                </a:lnTo>
                <a:lnTo>
                  <a:pt x="0" y="51689"/>
                </a:lnTo>
                <a:lnTo>
                  <a:pt x="88646" y="103378"/>
                </a:lnTo>
                <a:lnTo>
                  <a:pt x="92456" y="102362"/>
                </a:lnTo>
                <a:lnTo>
                  <a:pt x="96012" y="96266"/>
                </a:lnTo>
                <a:lnTo>
                  <a:pt x="94996" y="92456"/>
                </a:lnTo>
                <a:lnTo>
                  <a:pt x="35991" y="58039"/>
                </a:lnTo>
                <a:lnTo>
                  <a:pt x="1655699" y="58039"/>
                </a:lnTo>
                <a:lnTo>
                  <a:pt x="1655699" y="45339"/>
                </a:lnTo>
                <a:close/>
              </a:path>
              <a:path w="3347720" h="103504">
                <a:moveTo>
                  <a:pt x="3347593" y="51689"/>
                </a:moveTo>
                <a:lnTo>
                  <a:pt x="3336696" y="45339"/>
                </a:lnTo>
                <a:lnTo>
                  <a:pt x="3258947" y="0"/>
                </a:lnTo>
                <a:lnTo>
                  <a:pt x="3255010" y="1016"/>
                </a:lnTo>
                <a:lnTo>
                  <a:pt x="3251454" y="7112"/>
                </a:lnTo>
                <a:lnTo>
                  <a:pt x="3252470" y="10922"/>
                </a:lnTo>
                <a:lnTo>
                  <a:pt x="3311448" y="45339"/>
                </a:lnTo>
                <a:lnTo>
                  <a:pt x="1726692" y="45339"/>
                </a:lnTo>
                <a:lnTo>
                  <a:pt x="1726692" y="58039"/>
                </a:lnTo>
                <a:lnTo>
                  <a:pt x="3311448" y="58039"/>
                </a:lnTo>
                <a:lnTo>
                  <a:pt x="3252470" y="92456"/>
                </a:lnTo>
                <a:lnTo>
                  <a:pt x="3251454" y="96266"/>
                </a:lnTo>
                <a:lnTo>
                  <a:pt x="3255010" y="102362"/>
                </a:lnTo>
                <a:lnTo>
                  <a:pt x="3258947" y="103378"/>
                </a:lnTo>
                <a:lnTo>
                  <a:pt x="3336696" y="58039"/>
                </a:lnTo>
                <a:lnTo>
                  <a:pt x="3347593" y="51689"/>
                </a:lnTo>
                <a:close/>
              </a:path>
            </a:pathLst>
          </a:custGeom>
          <a:solidFill>
            <a:srgbClr val="FF6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07278" y="5289296"/>
            <a:ext cx="519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5.6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1497" y="5308498"/>
            <a:ext cx="520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2618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Summary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508760" y="2461260"/>
            <a:ext cx="6958330" cy="1214120"/>
            <a:chOff x="1508760" y="2461260"/>
            <a:chExt cx="6958330" cy="1214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1780" y="2973324"/>
              <a:ext cx="5339334" cy="617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8420" y="2461260"/>
              <a:ext cx="5868161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8760" y="2887980"/>
              <a:ext cx="4612386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120" y="3400044"/>
              <a:ext cx="4185665" cy="6172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86044" y="4253484"/>
            <a:ext cx="2759710" cy="787400"/>
            <a:chOff x="5686044" y="4253484"/>
            <a:chExt cx="2759710" cy="7874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86044" y="4253484"/>
              <a:ext cx="2759202" cy="7871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9404" y="4765548"/>
              <a:ext cx="2332481" cy="617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74394" y="1700911"/>
            <a:ext cx="6857365" cy="352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analysis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have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seen in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 lecture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will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pave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way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into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Chapter</a:t>
            </a:r>
            <a:r>
              <a:rPr sz="2800" spc="4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12,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where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we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will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do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heavy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analysis</a:t>
            </a:r>
            <a:r>
              <a:rPr sz="2800" b="1" u="heavy" spc="4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of</a:t>
            </a:r>
            <a:r>
              <a:rPr sz="2800" b="1" u="heavy" spc="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variance</a:t>
            </a:r>
            <a:r>
              <a:rPr sz="2800" b="1" u="heavy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comparing </a:t>
            </a:r>
            <a:r>
              <a:rPr sz="2800" b="1" spc="-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two or</a:t>
            </a:r>
            <a:r>
              <a:rPr sz="2800" b="1" u="heavy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more</a:t>
            </a:r>
            <a:r>
              <a:rPr sz="2800" b="1" u="heavy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populations</a:t>
            </a:r>
            <a:r>
              <a:rPr sz="2800" b="1" spc="5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 interval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data.</a:t>
            </a:r>
            <a:endParaRPr sz="2800">
              <a:latin typeface="Arial MT"/>
              <a:cs typeface="Arial MT"/>
            </a:endParaRPr>
          </a:p>
          <a:p>
            <a:pPr marL="355600" marR="23495" indent="-3429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 is an extension of 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two-sample </a:t>
            </a:r>
            <a:r>
              <a:rPr sz="2800" i="1" spc="-5" dirty="0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-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test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have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seen here to </a:t>
            </a:r>
            <a:r>
              <a:rPr sz="2800" b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three or </a:t>
            </a:r>
            <a:r>
              <a:rPr sz="2800" b="1" u="heavy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more </a:t>
            </a:r>
            <a:r>
              <a:rPr sz="2800" b="1" spc="-76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samples.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98449"/>
            <a:ext cx="41725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11.2.2</a:t>
            </a:r>
            <a:r>
              <a:rPr sz="4000" spc="-55" dirty="0"/>
              <a:t> </a:t>
            </a:r>
            <a:r>
              <a:rPr sz="4000" spc="-10" dirty="0"/>
              <a:t>Unequal </a:t>
            </a:r>
            <a:r>
              <a:rPr sz="4000" spc="-1320" dirty="0"/>
              <a:t> </a:t>
            </a:r>
            <a:r>
              <a:rPr sz="4000" spc="-5" dirty="0"/>
              <a:t>Variances?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14169" y="1761236"/>
            <a:ext cx="6548120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41783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What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if the two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datasets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do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not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have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equal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variance?</a:t>
            </a:r>
            <a:endParaRPr sz="2800">
              <a:latin typeface="Arial MT"/>
              <a:cs typeface="Arial MT"/>
            </a:endParaRPr>
          </a:p>
          <a:p>
            <a:pPr marL="368300" marR="177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other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words,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earlier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mentioned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using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i="1" spc="5" dirty="0">
                <a:solidFill>
                  <a:srgbClr val="FFFFCC"/>
                </a:solidFill>
                <a:latin typeface="Arial"/>
                <a:cs typeface="Arial"/>
              </a:rPr>
              <a:t>s</a:t>
            </a:r>
            <a:r>
              <a:rPr sz="2775" i="1" spc="7" baseline="-21021" dirty="0">
                <a:solidFill>
                  <a:srgbClr val="FFFFCC"/>
                </a:solidFill>
                <a:latin typeface="Arial"/>
                <a:cs typeface="Arial"/>
              </a:rPr>
              <a:t>p</a:t>
            </a:r>
            <a:r>
              <a:rPr sz="2775" spc="7" baseline="25525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775" spc="15" baseline="255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as an estimate of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he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common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variance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FFFFCC"/>
                </a:solidFill>
                <a:latin typeface="Symbol"/>
                <a:cs typeface="Symbol"/>
              </a:rPr>
              <a:t></a:t>
            </a:r>
            <a:r>
              <a:rPr sz="2775" spc="7" baseline="25525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775" spc="375" baseline="255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won’t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be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valid.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4160" y="4366259"/>
            <a:ext cx="4000499" cy="19888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85110" y="4347209"/>
            <a:ext cx="4038600" cy="202692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183515" algn="ctr">
              <a:lnSpc>
                <a:spcPct val="100000"/>
              </a:lnSpc>
              <a:tabLst>
                <a:tab pos="1339850" algn="l"/>
              </a:tabLst>
            </a:pPr>
            <a:r>
              <a:rPr sz="1400" dirty="0">
                <a:solidFill>
                  <a:srgbClr val="170800"/>
                </a:solidFill>
                <a:latin typeface="Arial MT"/>
                <a:cs typeface="Arial MT"/>
              </a:rPr>
              <a:t>1	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4797552"/>
            <a:ext cx="4905756" cy="14386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61694" y="1013205"/>
            <a:ext cx="68929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 </a:t>
            </a:r>
            <a:r>
              <a:rPr sz="2800" i="1" dirty="0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-test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must be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used,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 the standard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error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term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now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uses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s</a:t>
            </a:r>
            <a:r>
              <a:rPr sz="2775" spc="30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775" spc="359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s</a:t>
            </a:r>
            <a:r>
              <a:rPr sz="2775" spc="15" baseline="-21021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775" spc="359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rather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than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4594" y="1866341"/>
            <a:ext cx="16363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FFFFCC"/>
                </a:solidFill>
                <a:latin typeface="Symbol"/>
                <a:cs typeface="Symbol"/>
              </a:rPr>
              <a:t></a:t>
            </a:r>
            <a:r>
              <a:rPr sz="2775" spc="7" baseline="-21021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775" spc="330" baseline="-21021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800" spc="-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Symbol"/>
                <a:cs typeface="Symbol"/>
              </a:rPr>
              <a:t></a:t>
            </a:r>
            <a:r>
              <a:rPr sz="2775" baseline="-21021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20996" y="3122676"/>
            <a:ext cx="2181860" cy="900430"/>
            <a:chOff x="4920996" y="3122676"/>
            <a:chExt cx="2181860" cy="9004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0996" y="3122676"/>
              <a:ext cx="2181605" cy="8999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4836" y="3720142"/>
              <a:ext cx="1693925" cy="5861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74394" y="2379091"/>
            <a:ext cx="6785609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exact t-distribution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difficult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derive,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an approximation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must be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used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compute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“</a:t>
            </a:r>
            <a:r>
              <a:rPr sz="3200" b="1" i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effective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”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degree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 freedom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use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conventional</a:t>
            </a:r>
            <a:r>
              <a:rPr sz="2800" spc="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rgbClr val="FFFFCC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-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distribution..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736" y="3176016"/>
            <a:ext cx="7776971" cy="14066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74394" y="1013205"/>
            <a:ext cx="68408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value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rgbClr val="FFFFCC"/>
                </a:solidFill>
                <a:latin typeface="Arial"/>
                <a:cs typeface="Arial"/>
              </a:rPr>
              <a:t>v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below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rounded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 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nearest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integer,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which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will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serve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degree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freedom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when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approximate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 distribution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to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a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t-distribution.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2929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Example</a:t>
            </a:r>
            <a:r>
              <a:rPr sz="4000" spc="-75" dirty="0"/>
              <a:t> </a:t>
            </a:r>
            <a:r>
              <a:rPr sz="4000" spc="-5" dirty="0"/>
              <a:t>5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61694" y="1700911"/>
            <a:ext cx="6989445" cy="488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55626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Effect of an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anti-hypertensive drug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against persons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&gt;=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60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yr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who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suffered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from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systolic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blood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pressure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over</a:t>
            </a:r>
            <a:r>
              <a:rPr sz="2800" spc="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160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mmHg.</a:t>
            </a:r>
            <a:endParaRPr sz="28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Group</a:t>
            </a:r>
            <a:r>
              <a:rPr sz="28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endParaRPr sz="28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69620" algn="l"/>
              </a:tabLst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subjects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receiving</a:t>
            </a:r>
            <a:r>
              <a:rPr sz="24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active</a:t>
            </a:r>
            <a:r>
              <a:rPr sz="2400" b="1" u="sng" spc="-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drug</a:t>
            </a:r>
            <a:r>
              <a:rPr sz="2400" b="1" spc="-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for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one</a:t>
            </a:r>
            <a:r>
              <a:rPr sz="24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year.</a:t>
            </a:r>
            <a:endParaRPr sz="24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69620" algn="l"/>
              </a:tabLst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Mean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systolic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 BP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400" spc="-7" baseline="-20833" dirty="0">
                <a:solidFill>
                  <a:srgbClr val="FFFFCC"/>
                </a:solidFill>
                <a:latin typeface="Arial MT"/>
                <a:cs typeface="Arial MT"/>
              </a:rPr>
              <a:t>1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, unknown</a:t>
            </a:r>
            <a:r>
              <a:rPr sz="24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variation.</a:t>
            </a:r>
            <a:endParaRPr sz="24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Group</a:t>
            </a:r>
            <a:r>
              <a:rPr sz="2800" spc="-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endParaRPr sz="2800">
              <a:latin typeface="Arial MT"/>
              <a:cs typeface="Arial MT"/>
            </a:endParaRPr>
          </a:p>
          <a:p>
            <a:pPr marL="7689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69620" algn="l"/>
              </a:tabLst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subjects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 receiving</a:t>
            </a:r>
            <a:r>
              <a:rPr sz="24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placebo</a:t>
            </a:r>
            <a:r>
              <a:rPr sz="2400" b="1" spc="-2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for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one</a:t>
            </a:r>
            <a:r>
              <a:rPr sz="24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year</a:t>
            </a:r>
            <a:endParaRPr sz="2400">
              <a:latin typeface="Arial MT"/>
              <a:cs typeface="Arial MT"/>
            </a:endParaRPr>
          </a:p>
          <a:p>
            <a:pPr marL="768985" marR="1778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69620" algn="l"/>
              </a:tabLst>
            </a:pP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Mean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systolic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BP = </a:t>
            </a:r>
            <a:r>
              <a:rPr sz="2400" spc="-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2400" spc="-7" baseline="-20833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, unknown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variation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and </a:t>
            </a:r>
            <a:r>
              <a:rPr sz="2400" spc="-6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different </a:t>
            </a:r>
            <a:r>
              <a:rPr sz="2400" dirty="0">
                <a:solidFill>
                  <a:srgbClr val="FFFFCC"/>
                </a:solidFill>
                <a:latin typeface="Arial MT"/>
                <a:cs typeface="Arial MT"/>
              </a:rPr>
              <a:t>from</a:t>
            </a:r>
            <a:r>
              <a:rPr sz="240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group</a:t>
            </a:r>
            <a:r>
              <a:rPr sz="24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CC"/>
                </a:solidFill>
                <a:latin typeface="Arial MT"/>
                <a:cs typeface="Arial MT"/>
              </a:rPr>
              <a:t>1.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742" y="962355"/>
            <a:ext cx="3013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8300" algn="l"/>
                <a:tab pos="1976120" algn="l"/>
              </a:tabLst>
            </a:pPr>
            <a:r>
              <a:rPr sz="4400" i="1" spc="5" dirty="0">
                <a:solidFill>
                  <a:srgbClr val="FFFFCC"/>
                </a:solidFill>
                <a:latin typeface="Arial"/>
                <a:cs typeface="Arial"/>
              </a:rPr>
              <a:t>H</a:t>
            </a:r>
            <a:r>
              <a:rPr sz="4350" spc="7" baseline="-21072" dirty="0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r>
              <a:rPr sz="4400" spc="5" dirty="0">
                <a:solidFill>
                  <a:srgbClr val="FFFFCC"/>
                </a:solidFill>
                <a:latin typeface="Arial MT"/>
                <a:cs typeface="Arial MT"/>
              </a:rPr>
              <a:t>:</a:t>
            </a:r>
            <a:r>
              <a:rPr sz="44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4350" baseline="-21072" dirty="0">
                <a:solidFill>
                  <a:srgbClr val="FFFFCC"/>
                </a:solidFill>
                <a:latin typeface="Arial MT"/>
                <a:cs typeface="Arial MT"/>
              </a:rPr>
              <a:t>1	</a:t>
            </a:r>
            <a:r>
              <a:rPr sz="4400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4400" spc="-7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4400" spc="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4350" spc="7" baseline="-21072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endParaRPr sz="4350" baseline="-21072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742" y="1767586"/>
            <a:ext cx="3034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8300" algn="l"/>
                <a:tab pos="2017395" algn="l"/>
              </a:tabLst>
            </a:pPr>
            <a:r>
              <a:rPr sz="4400" i="1" spc="5" dirty="0">
                <a:solidFill>
                  <a:srgbClr val="FFFFCC"/>
                </a:solidFill>
                <a:latin typeface="Arial"/>
                <a:cs typeface="Arial"/>
              </a:rPr>
              <a:t>H</a:t>
            </a:r>
            <a:r>
              <a:rPr sz="4350" spc="7" baseline="-21072" dirty="0">
                <a:solidFill>
                  <a:srgbClr val="FFFFCC"/>
                </a:solidFill>
                <a:latin typeface="Arial MT"/>
                <a:cs typeface="Arial MT"/>
              </a:rPr>
              <a:t>A</a:t>
            </a:r>
            <a:r>
              <a:rPr sz="4400" spc="5" dirty="0">
                <a:solidFill>
                  <a:srgbClr val="FFFFCC"/>
                </a:solidFill>
                <a:latin typeface="Arial MT"/>
                <a:cs typeface="Arial MT"/>
              </a:rPr>
              <a:t>:</a:t>
            </a:r>
            <a:r>
              <a:rPr sz="44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4350" baseline="-21072" dirty="0">
                <a:solidFill>
                  <a:srgbClr val="FFFFCC"/>
                </a:solidFill>
                <a:latin typeface="Arial MT"/>
                <a:cs typeface="Arial MT"/>
              </a:rPr>
              <a:t>1	</a:t>
            </a:r>
            <a:r>
              <a:rPr sz="4400" dirty="0">
                <a:solidFill>
                  <a:srgbClr val="FFFFCC"/>
                </a:solidFill>
                <a:latin typeface="Symbol"/>
                <a:cs typeface="Symbol"/>
              </a:rPr>
              <a:t></a:t>
            </a:r>
            <a:r>
              <a:rPr sz="4400" spc="35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4400" spc="5" dirty="0">
                <a:solidFill>
                  <a:srgbClr val="FFFFCC"/>
                </a:solidFill>
                <a:latin typeface="Symbol"/>
                <a:cs typeface="Symbol"/>
              </a:rPr>
              <a:t></a:t>
            </a:r>
            <a:r>
              <a:rPr sz="4350" spc="7" baseline="-21072" dirty="0">
                <a:solidFill>
                  <a:srgbClr val="FFFFCC"/>
                </a:solidFill>
                <a:latin typeface="Arial MT"/>
                <a:cs typeface="Arial MT"/>
              </a:rPr>
              <a:t>2</a:t>
            </a:r>
            <a:endParaRPr sz="4350" baseline="-21072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3900" y="3212592"/>
            <a:ext cx="7880984" cy="2954020"/>
            <a:chOff x="723900" y="3212592"/>
            <a:chExt cx="7880984" cy="2954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3212592"/>
              <a:ext cx="7880604" cy="29535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2011" y="4924044"/>
              <a:ext cx="390906" cy="4549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0884" y="4924044"/>
              <a:ext cx="779526" cy="4549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2011" y="5241036"/>
              <a:ext cx="390906" cy="4549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0884" y="5241036"/>
              <a:ext cx="666750" cy="4549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2011" y="5558027"/>
              <a:ext cx="390906" cy="4549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0884" y="5558027"/>
              <a:ext cx="723138" cy="45491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07582" y="4900955"/>
            <a:ext cx="652145" cy="9766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=142.5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=15.7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=2308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883652" y="4951476"/>
            <a:ext cx="898525" cy="1089025"/>
            <a:chOff x="7883652" y="4951476"/>
            <a:chExt cx="898525" cy="108902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3652" y="4951476"/>
              <a:ext cx="898398" cy="4549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3652" y="5268468"/>
              <a:ext cx="785622" cy="45491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83652" y="5585460"/>
              <a:ext cx="842009" cy="45491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000238" y="4928167"/>
            <a:ext cx="651510" cy="9766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=156.5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=17.3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=2293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311" y="1316736"/>
            <a:ext cx="6256020" cy="30495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6571" y="495376"/>
            <a:ext cx="6125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CC"/>
                </a:solidFill>
                <a:latin typeface="Arial MT"/>
                <a:cs typeface="Arial MT"/>
              </a:rPr>
              <a:t>Compute</a:t>
            </a:r>
            <a:r>
              <a:rPr sz="40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40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FFFFCC"/>
                </a:solidFill>
                <a:latin typeface="Arial MT"/>
                <a:cs typeface="Arial MT"/>
              </a:rPr>
              <a:t>test</a:t>
            </a:r>
            <a:r>
              <a:rPr sz="40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CC"/>
                </a:solidFill>
                <a:latin typeface="Arial MT"/>
                <a:cs typeface="Arial MT"/>
              </a:rPr>
              <a:t>statistics: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311" y="1556003"/>
            <a:ext cx="7955280" cy="2460625"/>
            <a:chOff x="972311" y="1556003"/>
            <a:chExt cx="7955280" cy="2460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311" y="1556003"/>
              <a:ext cx="7955280" cy="23408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01289" y="3537965"/>
              <a:ext cx="358140" cy="180340"/>
            </a:xfrm>
            <a:custGeom>
              <a:avLst/>
              <a:gdLst/>
              <a:ahLst/>
              <a:cxnLst/>
              <a:rect l="l" t="t" r="r" b="b"/>
              <a:pathLst>
                <a:path w="358139" h="180339">
                  <a:moveTo>
                    <a:pt x="268224" y="0"/>
                  </a:moveTo>
                  <a:lnTo>
                    <a:pt x="268224" y="44958"/>
                  </a:lnTo>
                  <a:lnTo>
                    <a:pt x="0" y="44958"/>
                  </a:lnTo>
                  <a:lnTo>
                    <a:pt x="0" y="134874"/>
                  </a:lnTo>
                  <a:lnTo>
                    <a:pt x="268224" y="134874"/>
                  </a:lnTo>
                  <a:lnTo>
                    <a:pt x="268224" y="179832"/>
                  </a:lnTo>
                  <a:lnTo>
                    <a:pt x="358140" y="89916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1289" y="3537965"/>
              <a:ext cx="358140" cy="180340"/>
            </a:xfrm>
            <a:custGeom>
              <a:avLst/>
              <a:gdLst/>
              <a:ahLst/>
              <a:cxnLst/>
              <a:rect l="l" t="t" r="r" b="b"/>
              <a:pathLst>
                <a:path w="358139" h="180339">
                  <a:moveTo>
                    <a:pt x="0" y="44958"/>
                  </a:moveTo>
                  <a:lnTo>
                    <a:pt x="268224" y="44958"/>
                  </a:lnTo>
                  <a:lnTo>
                    <a:pt x="268224" y="0"/>
                  </a:lnTo>
                  <a:lnTo>
                    <a:pt x="358140" y="89916"/>
                  </a:lnTo>
                  <a:lnTo>
                    <a:pt x="268224" y="179832"/>
                  </a:lnTo>
                  <a:lnTo>
                    <a:pt x="268224" y="134874"/>
                  </a:lnTo>
                  <a:lnTo>
                    <a:pt x="0" y="134874"/>
                  </a:lnTo>
                  <a:lnTo>
                    <a:pt x="0" y="44958"/>
                  </a:lnTo>
                  <a:close/>
                </a:path>
              </a:pathLst>
            </a:custGeom>
            <a:ln w="25400">
              <a:solidFill>
                <a:srgbClr val="BB4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7340" y="3339083"/>
              <a:ext cx="1201673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0220" y="3787198"/>
              <a:ext cx="835913" cy="465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50442" y="181482"/>
            <a:ext cx="70211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CC"/>
                </a:solidFill>
                <a:latin typeface="Arial MT"/>
                <a:cs typeface="Arial MT"/>
              </a:rPr>
              <a:t>Compute</a:t>
            </a:r>
            <a:r>
              <a:rPr sz="40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4000" spc="-10" dirty="0">
                <a:solidFill>
                  <a:srgbClr val="FFFFCC"/>
                </a:solidFill>
                <a:latin typeface="Arial MT"/>
                <a:cs typeface="Arial MT"/>
              </a:rPr>
              <a:t> “effective”</a:t>
            </a:r>
            <a:r>
              <a:rPr sz="40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FFFFCC"/>
                </a:solidFill>
                <a:latin typeface="Arial MT"/>
                <a:cs typeface="Arial MT"/>
              </a:rPr>
              <a:t>degree </a:t>
            </a:r>
            <a:r>
              <a:rPr sz="4000" spc="-11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FFFFCC"/>
                </a:solidFill>
                <a:latin typeface="Arial MT"/>
                <a:cs typeface="Arial MT"/>
              </a:rPr>
              <a:t>of freedom: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0442" y="3418713"/>
            <a:ext cx="7891145" cy="292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88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4550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(rounding</a:t>
            </a:r>
            <a:r>
              <a:rPr sz="24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down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nearest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integer)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Arial MT"/>
              <a:cs typeface="Arial MT"/>
            </a:endParaRPr>
          </a:p>
          <a:p>
            <a:pPr marL="354965" marR="194945" indent="-34290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know t-distribution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df=4550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practically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same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normal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distribution.</a:t>
            </a:r>
            <a:endParaRPr sz="2800">
              <a:latin typeface="Arial MT"/>
              <a:cs typeface="Arial MT"/>
            </a:endParaRPr>
          </a:p>
          <a:p>
            <a:pPr marL="354965" marR="328930" indent="-3429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 = -28.74 is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far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left to z =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-1.96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which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cuts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left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tail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2.5%. This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concludes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difference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significant.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442" y="1039824"/>
            <a:ext cx="7792720" cy="5403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One may now compute </a:t>
            </a:r>
            <a:r>
              <a:rPr sz="2800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 MT"/>
                <a:cs typeface="Arial MT"/>
              </a:rPr>
              <a:t>twice the value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of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tcdf(-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28.74,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4550),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which is 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p-value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for this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test.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result is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zero.</a:t>
            </a:r>
            <a:endParaRPr sz="2800">
              <a:latin typeface="Arial MT"/>
              <a:cs typeface="Arial MT"/>
            </a:endParaRPr>
          </a:p>
          <a:p>
            <a:pPr marL="354965" marR="185420" indent="-3429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 concludes the patients receiving the drug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do have a lower mean systolic blood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pressure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than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those receiving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placebo.</a:t>
            </a:r>
            <a:endParaRPr sz="2800">
              <a:latin typeface="Arial MT"/>
              <a:cs typeface="Arial MT"/>
            </a:endParaRPr>
          </a:p>
          <a:p>
            <a:pPr marL="354965" marR="18605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may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compute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95%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confidence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interval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 the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difference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BP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between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these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two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samples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(-15.0,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-13.0). [Verify this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by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yourself!!!]</a:t>
            </a:r>
            <a:endParaRPr sz="2800">
              <a:latin typeface="Arial MT"/>
              <a:cs typeface="Arial MT"/>
            </a:endParaRPr>
          </a:p>
          <a:p>
            <a:pPr marL="354965" marR="30543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too helps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rejecting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hypothesis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that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two means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are equal.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6142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Cross-Sectional Study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1700911"/>
            <a:ext cx="6597650" cy="181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Identify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both a group of OC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users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 a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group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non-OC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users.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Measure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their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bps.</a:t>
            </a:r>
            <a:endParaRPr sz="2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Compare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their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bps.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3900" y="405384"/>
            <a:ext cx="7880984" cy="2952115"/>
            <a:chOff x="723900" y="405384"/>
            <a:chExt cx="7880984" cy="29521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405384"/>
              <a:ext cx="7880604" cy="29519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2011" y="2115311"/>
              <a:ext cx="390906" cy="4549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0884" y="2115311"/>
              <a:ext cx="779526" cy="4549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2011" y="2432304"/>
              <a:ext cx="390906" cy="4549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0884" y="2432304"/>
              <a:ext cx="666750" cy="4549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2011" y="2749295"/>
              <a:ext cx="390906" cy="4549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0884" y="2749295"/>
              <a:ext cx="723138" cy="45491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307582" y="2091969"/>
            <a:ext cx="652145" cy="9766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=142.5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=15.7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=2308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83652" y="2142744"/>
            <a:ext cx="898525" cy="1089025"/>
            <a:chOff x="7883652" y="2142744"/>
            <a:chExt cx="898525" cy="10890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3652" y="2142744"/>
              <a:ext cx="390905" cy="4549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02524" y="2142744"/>
              <a:ext cx="779526" cy="45491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3652" y="2459736"/>
              <a:ext cx="390905" cy="4549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2524" y="2459736"/>
              <a:ext cx="666750" cy="45491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3652" y="2776727"/>
              <a:ext cx="390905" cy="4549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2524" y="2776727"/>
              <a:ext cx="723137" cy="45491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00238" y="2119020"/>
            <a:ext cx="652145" cy="9766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=156.5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=17.3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=2293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5423" y="4983479"/>
            <a:ext cx="7145655" cy="1558290"/>
            <a:chOff x="725423" y="4983479"/>
            <a:chExt cx="7145655" cy="155829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5423" y="5021579"/>
              <a:ext cx="721614" cy="94564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0035" y="4983479"/>
              <a:ext cx="6820661" cy="10096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0035" y="5532119"/>
              <a:ext cx="5119878" cy="100965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79119" y="3717416"/>
            <a:ext cx="7767955" cy="251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Note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that the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sample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sizes are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big.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This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effectively</a:t>
            </a:r>
            <a:r>
              <a:rPr sz="2800" spc="3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raises</a:t>
            </a:r>
            <a:r>
              <a:rPr sz="2800" spc="5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DF</a:t>
            </a:r>
            <a:r>
              <a:rPr sz="2800" spc="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800" spc="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sz="2800" spc="5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absolute</a:t>
            </a:r>
            <a:r>
              <a:rPr sz="2800" spc="4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value</a:t>
            </a:r>
            <a:r>
              <a:rPr sz="2800" spc="4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 (ideal</a:t>
            </a:r>
            <a:r>
              <a:rPr sz="280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conditions to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reject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 the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null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hypothesis).</a:t>
            </a:r>
            <a:endParaRPr sz="2800">
              <a:latin typeface="Arial MT"/>
              <a:cs typeface="Arial MT"/>
            </a:endParaRPr>
          </a:p>
          <a:p>
            <a:pPr marL="355600" marR="1307465" indent="-34353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356235" algn="l"/>
              </a:tabLst>
            </a:pPr>
            <a:r>
              <a:rPr sz="3600" b="1" i="1" dirty="0">
                <a:solidFill>
                  <a:srgbClr val="FFFFCC"/>
                </a:solidFill>
                <a:latin typeface="Arial"/>
                <a:cs typeface="Arial"/>
              </a:rPr>
              <a:t>What</a:t>
            </a:r>
            <a:r>
              <a:rPr sz="3600" b="1" i="1" spc="-1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600" b="1" i="1" dirty="0">
                <a:solidFill>
                  <a:srgbClr val="FFFFCC"/>
                </a:solidFill>
                <a:latin typeface="Arial"/>
                <a:cs typeface="Arial"/>
              </a:rPr>
              <a:t>if</a:t>
            </a:r>
            <a:r>
              <a:rPr sz="3600" b="1" i="1" spc="-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600" b="1" i="1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r>
              <a:rPr sz="3600" b="1" i="1" spc="-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600" b="1" i="1" dirty="0">
                <a:solidFill>
                  <a:srgbClr val="FFFFCC"/>
                </a:solidFill>
                <a:latin typeface="Arial"/>
                <a:cs typeface="Arial"/>
              </a:rPr>
              <a:t>sample</a:t>
            </a:r>
            <a:r>
              <a:rPr sz="3600" b="1" i="1" spc="-4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FFFFCC"/>
                </a:solidFill>
                <a:latin typeface="Arial"/>
                <a:cs typeface="Arial"/>
              </a:rPr>
              <a:t>sizes</a:t>
            </a:r>
            <a:r>
              <a:rPr sz="3600" b="1" i="1" spc="-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FFFFCC"/>
                </a:solidFill>
                <a:latin typeface="Arial"/>
                <a:cs typeface="Arial"/>
              </a:rPr>
              <a:t>are </a:t>
            </a:r>
            <a:r>
              <a:rPr sz="3600" b="1" i="1" spc="-98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600" b="1" i="1" dirty="0">
                <a:solidFill>
                  <a:srgbClr val="FFFFCC"/>
                </a:solidFill>
                <a:latin typeface="Arial"/>
                <a:cs typeface="Arial"/>
              </a:rPr>
              <a:t>small,</a:t>
            </a:r>
            <a:r>
              <a:rPr sz="3600" b="1" i="1" spc="-5" dirty="0">
                <a:solidFill>
                  <a:srgbClr val="FFFFCC"/>
                </a:solidFill>
                <a:latin typeface="Arial"/>
                <a:cs typeface="Arial"/>
              </a:rPr>
              <a:t> say,</a:t>
            </a:r>
            <a:r>
              <a:rPr sz="3600" b="1" i="1" spc="-2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FFFFCC"/>
                </a:solidFill>
                <a:latin typeface="Arial"/>
                <a:cs typeface="Arial"/>
              </a:rPr>
              <a:t>10 </a:t>
            </a:r>
            <a:r>
              <a:rPr sz="3600" b="1" i="1" dirty="0">
                <a:solidFill>
                  <a:srgbClr val="FFFFCC"/>
                </a:solidFill>
                <a:latin typeface="Arial"/>
                <a:cs typeface="Arial"/>
              </a:rPr>
              <a:t>each?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119" y="636778"/>
            <a:ext cx="6732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sz="2800" spc="-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x1=142.5;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x2=156.5;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s1=15.7;</a:t>
            </a:r>
            <a:r>
              <a:rPr sz="2800" spc="-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s2=17.3;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119" y="1063193"/>
            <a:ext cx="611759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14045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r>
              <a:rPr sz="2800" spc="-7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t=((x1-x2)-0)/sqrt(s1^2/10+s2^2/10) </a:t>
            </a:r>
            <a:r>
              <a:rPr sz="2800" spc="-76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 =	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-1.8950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119" y="2343734"/>
            <a:ext cx="783970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&gt;&gt;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v=((s1^2/10+s2^2/10)^2)/((s1^2/10)^2/9+(s2^2/10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)^2/9)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9119" y="3624148"/>
            <a:ext cx="238760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121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v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	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17.8331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tabLst>
                <a:tab pos="1285875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&gt;&gt;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2*tcdf(t,v)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ans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=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0.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0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744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5725" y="3987545"/>
            <a:ext cx="48279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i="1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i="1" dirty="0">
                <a:solidFill>
                  <a:srgbClr val="FFFFFF"/>
                </a:solidFill>
                <a:latin typeface="Arial"/>
                <a:cs typeface="Arial"/>
              </a:rPr>
              <a:t>this p-value, </a:t>
            </a:r>
            <a:r>
              <a:rPr sz="3600" i="1" spc="-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36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Arial"/>
                <a:cs typeface="Arial"/>
              </a:rPr>
              <a:t>cannot ascertain </a:t>
            </a:r>
            <a:r>
              <a:rPr sz="3600" i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36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Arial"/>
                <a:cs typeface="Arial"/>
              </a:rPr>
              <a:t>samples</a:t>
            </a:r>
            <a:r>
              <a:rPr sz="36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36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Arial"/>
                <a:cs typeface="Arial"/>
              </a:rPr>
              <a:t>having </a:t>
            </a:r>
            <a:r>
              <a:rPr sz="3600" i="1" spc="-9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36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spc="-5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sz="36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i="1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2987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Comments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3008376" y="1607819"/>
            <a:ext cx="5380990" cy="1405890"/>
            <a:chOff x="3008376" y="1607819"/>
            <a:chExt cx="5380990" cy="1405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0952" y="1607819"/>
              <a:ext cx="3057905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4311" y="2130488"/>
              <a:ext cx="2631186" cy="511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8376" y="2004059"/>
              <a:ext cx="2603754" cy="10096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2696" y="2676198"/>
              <a:ext cx="2055114" cy="6319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446275" y="4771644"/>
            <a:ext cx="2986405" cy="1009650"/>
            <a:chOff x="1446275" y="4771644"/>
            <a:chExt cx="2986405" cy="10096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75" y="4771644"/>
              <a:ext cx="2986278" cy="10096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0595" y="5443782"/>
              <a:ext cx="2437637" cy="6319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74394" y="1700911"/>
            <a:ext cx="6881495" cy="419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Longitudinal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study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uses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paired</a:t>
            </a:r>
            <a:r>
              <a:rPr sz="2800" b="1" u="sng" spc="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samples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.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It is more</a:t>
            </a:r>
            <a:r>
              <a:rPr sz="2800" spc="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600" b="1" i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definitive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since most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confounding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factors that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influence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women’s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bp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will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be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present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both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in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screening</a:t>
            </a:r>
            <a:r>
              <a:rPr sz="280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and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follow-ups.</a:t>
            </a:r>
            <a:endParaRPr sz="2800" dirty="0">
              <a:latin typeface="Arial MT"/>
              <a:cs typeface="Arial MT"/>
            </a:endParaRPr>
          </a:p>
          <a:p>
            <a:pPr marL="355600" marR="635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Cross-sectional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study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uses independent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samples,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which</a:t>
            </a:r>
            <a:r>
              <a:rPr sz="280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is usually</a:t>
            </a:r>
            <a:r>
              <a:rPr sz="280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considered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3600" b="1" i="1" u="heavy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suggestive</a:t>
            </a:r>
            <a:r>
              <a:rPr sz="3600" b="1" i="1" spc="-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only, because of possible </a:t>
            </a:r>
            <a:r>
              <a:rPr sz="280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CC"/>
                </a:solidFill>
                <a:latin typeface="Arial MT"/>
                <a:cs typeface="Arial MT"/>
              </a:rPr>
              <a:t>confounding</a:t>
            </a:r>
            <a:r>
              <a:rPr sz="280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CC"/>
                </a:solidFill>
                <a:latin typeface="Arial MT"/>
                <a:cs typeface="Arial MT"/>
              </a:rPr>
              <a:t>factors.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295" y="409955"/>
            <a:ext cx="6327140" cy="1116330"/>
            <a:chOff x="463295" y="409955"/>
            <a:chExt cx="6327140" cy="1116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295" y="409955"/>
              <a:ext cx="2013966" cy="11163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8131" y="409955"/>
              <a:ext cx="4972050" cy="111633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527049"/>
            <a:ext cx="5692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11.1</a:t>
            </a:r>
            <a:r>
              <a:rPr sz="4000" spc="-20" dirty="0"/>
              <a:t> </a:t>
            </a:r>
            <a:r>
              <a:rPr sz="4000" spc="-10" dirty="0"/>
              <a:t>Paired</a:t>
            </a:r>
            <a:r>
              <a:rPr sz="4000" spc="-30" dirty="0"/>
              <a:t> </a:t>
            </a:r>
            <a:r>
              <a:rPr sz="4000" spc="-10" dirty="0"/>
              <a:t>Samples</a:t>
            </a:r>
            <a:endParaRPr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03249"/>
            <a:ext cx="2929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Example</a:t>
            </a:r>
            <a:r>
              <a:rPr sz="4000" spc="-75" dirty="0"/>
              <a:t> </a:t>
            </a:r>
            <a:r>
              <a:rPr sz="4000" spc="-5" dirty="0"/>
              <a:t>2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535935" y="1565147"/>
            <a:ext cx="2226310" cy="787400"/>
            <a:chOff x="2535935" y="1565147"/>
            <a:chExt cx="2226310" cy="78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5935" y="1565147"/>
              <a:ext cx="2225802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9295" y="2087816"/>
              <a:ext cx="1799082" cy="5111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08760" y="4338828"/>
            <a:ext cx="6777990" cy="1939289"/>
            <a:chOff x="1508760" y="4338828"/>
            <a:chExt cx="6777990" cy="193928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3916" y="4861496"/>
              <a:ext cx="1820417" cy="511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0556" y="4338828"/>
              <a:ext cx="2347722" cy="7871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120" y="5245544"/>
              <a:ext cx="6250685" cy="511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8760" y="4722876"/>
              <a:ext cx="6777990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120" y="5629656"/>
              <a:ext cx="5363717" cy="5111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8760" y="5106924"/>
              <a:ext cx="5887973" cy="7871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8760" y="5490972"/>
              <a:ext cx="1773174" cy="7871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22120" y="6013704"/>
              <a:ext cx="1346454" cy="5111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918844" marR="5080" indent="-342900">
              <a:lnSpc>
                <a:spcPct val="90000"/>
              </a:lnSpc>
              <a:spcBef>
                <a:spcPts val="430"/>
              </a:spcBef>
              <a:buChar char="•"/>
              <a:tabLst>
                <a:tab pos="918844" algn="l"/>
                <a:tab pos="919480" algn="l"/>
              </a:tabLst>
            </a:pP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It</a:t>
            </a:r>
            <a:r>
              <a:rPr b="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was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</a:rPr>
              <a:t>suspected</a:t>
            </a:r>
            <a:r>
              <a:rPr spc="35" dirty="0">
                <a:solidFill>
                  <a:srgbClr val="FFFFCC"/>
                </a:solidFill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 the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amount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of 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carbon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monoxide</a:t>
            </a:r>
            <a:r>
              <a:rPr b="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CO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25" dirty="0">
                <a:solidFill>
                  <a:srgbClr val="FFFFCC"/>
                </a:solidFill>
                <a:latin typeface="Arial MT"/>
                <a:cs typeface="Arial MT"/>
              </a:rPr>
              <a:t>(</a:t>
            </a:r>
            <a:r>
              <a:rPr b="0" spc="5" dirty="0">
                <a:solidFill>
                  <a:srgbClr val="FFFFCC"/>
                </a:solidFill>
                <a:latin typeface="PMingLiU-ExtB"/>
                <a:cs typeface="PMingLiU-ExtB"/>
              </a:rPr>
              <a:t>一氧化</a:t>
            </a:r>
            <a:r>
              <a:rPr b="0" spc="10" dirty="0">
                <a:solidFill>
                  <a:srgbClr val="FFFFCC"/>
                </a:solidFill>
                <a:latin typeface="PMingLiU-ExtB"/>
                <a:cs typeface="PMingLiU-ExtB"/>
              </a:rPr>
              <a:t>碳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) in the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air </a:t>
            </a:r>
            <a:r>
              <a:rPr b="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could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increase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b="0" spc="3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carboxyhemoglobin</a:t>
            </a:r>
          </a:p>
          <a:p>
            <a:pPr marL="918844" marR="6985">
              <a:lnSpc>
                <a:spcPts val="3020"/>
              </a:lnSpc>
              <a:spcBef>
                <a:spcPts val="25"/>
              </a:spcBef>
            </a:pP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(</a:t>
            </a:r>
            <a:r>
              <a:rPr b="0" dirty="0">
                <a:solidFill>
                  <a:srgbClr val="FFFFCC"/>
                </a:solidFill>
                <a:latin typeface="PMingLiU-ExtB"/>
                <a:cs typeface="PMingLiU-ExtB"/>
              </a:rPr>
              <a:t>一氧化碳血</a:t>
            </a:r>
            <a:r>
              <a:rPr b="0" spc="-5" dirty="0">
                <a:solidFill>
                  <a:srgbClr val="FFFFCC"/>
                </a:solidFill>
                <a:latin typeface="PMingLiU-ExtB"/>
                <a:cs typeface="PMingLiU-ExtB"/>
              </a:rPr>
              <a:t>紅</a:t>
            </a:r>
            <a:r>
              <a:rPr b="0" spc="10" dirty="0">
                <a:solidFill>
                  <a:srgbClr val="FFFFCC"/>
                </a:solidFill>
                <a:latin typeface="PMingLiU-ExtB"/>
                <a:cs typeface="PMingLiU-ExtB"/>
              </a:rPr>
              <a:t>素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)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level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for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patients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with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coronary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artery</a:t>
            </a:r>
            <a:r>
              <a:rPr b="0" spc="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15" dirty="0">
                <a:solidFill>
                  <a:srgbClr val="FFFFCC"/>
                </a:solidFill>
                <a:latin typeface="Arial MT"/>
                <a:cs typeface="Arial MT"/>
              </a:rPr>
              <a:t>(</a:t>
            </a:r>
            <a:r>
              <a:rPr b="0" spc="5" dirty="0">
                <a:solidFill>
                  <a:srgbClr val="FFFFCC"/>
                </a:solidFill>
                <a:latin typeface="PMingLiU-ExtB"/>
                <a:cs typeface="PMingLiU-ExtB"/>
              </a:rPr>
              <a:t>冠狀動</a:t>
            </a:r>
            <a:r>
              <a:rPr b="0" dirty="0">
                <a:solidFill>
                  <a:srgbClr val="FFFFCC"/>
                </a:solidFill>
                <a:latin typeface="PMingLiU-ExtB"/>
                <a:cs typeface="PMingLiU-ExtB"/>
              </a:rPr>
              <a:t>脈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) disease, which </a:t>
            </a:r>
            <a:r>
              <a:rPr b="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might</a:t>
            </a:r>
            <a:r>
              <a:rPr b="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cause</a:t>
            </a:r>
            <a:r>
              <a:rPr b="0" spc="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angina</a:t>
            </a:r>
            <a:r>
              <a:rPr b="0" spc="1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25" dirty="0">
                <a:solidFill>
                  <a:srgbClr val="FFFFCC"/>
                </a:solidFill>
                <a:latin typeface="Arial MT"/>
                <a:cs typeface="Arial MT"/>
              </a:rPr>
              <a:t>(</a:t>
            </a:r>
            <a:r>
              <a:rPr b="0" spc="5" dirty="0">
                <a:solidFill>
                  <a:srgbClr val="FFFFCC"/>
                </a:solidFill>
                <a:latin typeface="PMingLiU-ExtB"/>
                <a:cs typeface="PMingLiU-ExtB"/>
              </a:rPr>
              <a:t>心絞痛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)</a:t>
            </a:r>
            <a:r>
              <a:rPr b="0" spc="-2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</a:p>
          <a:p>
            <a:pPr marL="918844" marR="285115" indent="-342900">
              <a:lnSpc>
                <a:spcPct val="90000"/>
              </a:lnSpc>
              <a:spcBef>
                <a:spcPts val="660"/>
              </a:spcBef>
              <a:buChar char="•"/>
              <a:tabLst>
                <a:tab pos="918844" algn="l"/>
                <a:tab pos="919480" algn="l"/>
              </a:tabLst>
            </a:pP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We wish to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perform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a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hypothesis testing </a:t>
            </a:r>
            <a:r>
              <a:rPr b="0" spc="-765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on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FFFFCC"/>
                </a:solidFill>
                <a:latin typeface="Arial MT"/>
                <a:cs typeface="Arial MT"/>
              </a:rPr>
              <a:t>the</a:t>
            </a:r>
            <a:r>
              <a:rPr b="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assumption</a:t>
            </a:r>
            <a:r>
              <a:rPr b="0" spc="-1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that</a:t>
            </a:r>
            <a:r>
              <a:rPr b="0" spc="20" dirty="0">
                <a:solidFill>
                  <a:srgbClr val="FFFFCC"/>
                </a:solidFill>
                <a:latin typeface="Arial MT"/>
                <a:cs typeface="Arial MT"/>
              </a:rPr>
              <a:t> </a:t>
            </a:r>
            <a:r>
              <a:rPr i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indeed</a:t>
            </a:r>
            <a:r>
              <a:rPr i="1" u="sng" spc="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i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the </a:t>
            </a:r>
            <a:r>
              <a:rPr i="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i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increased</a:t>
            </a:r>
            <a:r>
              <a:rPr i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i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CO</a:t>
            </a:r>
            <a:r>
              <a:rPr i="1" u="sng" spc="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i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level</a:t>
            </a:r>
            <a:r>
              <a:rPr i="1" u="sng" spc="-10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i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would</a:t>
            </a:r>
            <a:r>
              <a:rPr i="1" u="sng" spc="1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i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be a</a:t>
            </a:r>
            <a:r>
              <a:rPr i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i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threat </a:t>
            </a:r>
            <a:r>
              <a:rPr i="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i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to patients</a:t>
            </a:r>
            <a:r>
              <a:rPr i="1" u="sng" spc="2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i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with coronary</a:t>
            </a:r>
            <a:r>
              <a:rPr i="1" u="sng" spc="2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 </a:t>
            </a:r>
            <a:r>
              <a:rPr i="1" u="sng" spc="-5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artery </a:t>
            </a:r>
            <a:r>
              <a:rPr i="1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i="1" u="sng" dirty="0">
                <a:solidFill>
                  <a:srgbClr val="FFFFCC"/>
                </a:solidFill>
                <a:uFill>
                  <a:solidFill>
                    <a:srgbClr val="FFFFCC"/>
                  </a:solidFill>
                </a:uFill>
                <a:latin typeface="Arial"/>
                <a:cs typeface="Arial"/>
              </a:rPr>
              <a:t>disease</a:t>
            </a:r>
            <a:r>
              <a:rPr b="0" dirty="0">
                <a:solidFill>
                  <a:srgbClr val="FFFFCC"/>
                </a:solidFill>
                <a:latin typeface="Arial MT"/>
                <a:cs typeface="Arial MT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3642</Words>
  <Application>Microsoft Office PowerPoint</Application>
  <PresentationFormat>如螢幕大小 (4:3)</PresentationFormat>
  <Paragraphs>449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4" baseType="lpstr">
      <vt:lpstr>Arial MT</vt:lpstr>
      <vt:lpstr>Microsoft JhengHei UI</vt:lpstr>
      <vt:lpstr>Microsoft YaHei UI</vt:lpstr>
      <vt:lpstr>PMingLiU-ExtB</vt:lpstr>
      <vt:lpstr>Arial</vt:lpstr>
      <vt:lpstr>Arial Black</vt:lpstr>
      <vt:lpstr>Calibri</vt:lpstr>
      <vt:lpstr>Cambria Math</vt:lpstr>
      <vt:lpstr>Microsoft Sans Serif</vt:lpstr>
      <vt:lpstr>Symbol</vt:lpstr>
      <vt:lpstr>Times New Roman</vt:lpstr>
      <vt:lpstr>Wingdings</vt:lpstr>
      <vt:lpstr>Office Theme</vt:lpstr>
      <vt:lpstr>Biostatistics</vt:lpstr>
      <vt:lpstr>Ch 11 – Comparison of Two  Means</vt:lpstr>
      <vt:lpstr>Introduction</vt:lpstr>
      <vt:lpstr>Example 1</vt:lpstr>
      <vt:lpstr>Longitudinal Study</vt:lpstr>
      <vt:lpstr>Cross-Sectional Study</vt:lpstr>
      <vt:lpstr>Comments</vt:lpstr>
      <vt:lpstr>11.1 Paired Samples</vt:lpstr>
      <vt:lpstr>Example 2</vt:lpstr>
      <vt:lpstr>Study design</vt:lpstr>
      <vt:lpstr>Cont’d</vt:lpstr>
      <vt:lpstr>PowerPoint 簡報</vt:lpstr>
      <vt:lpstr>PowerPoint 簡報</vt:lpstr>
      <vt:lpstr>PowerPoint 簡報</vt:lpstr>
      <vt:lpstr>PowerPoint 簡報</vt:lpstr>
      <vt:lpstr>The matched pairs  experiment</vt:lpstr>
      <vt:lpstr>Matched Pairs Experiment –</vt:lpstr>
      <vt:lpstr>The Null Hypothesis</vt:lpstr>
      <vt:lpstr>Cont’d</vt:lpstr>
      <vt:lpstr>The problem is…</vt:lpstr>
      <vt:lpstr>Matched Pairs Experiment –  changing statement</vt:lpstr>
      <vt:lpstr>The paired t-test</vt:lpstr>
      <vt:lpstr>The paired t-test</vt:lpstr>
      <vt:lpstr>Computing t.05,63-1</vt:lpstr>
      <vt:lpstr>Checking the required conditions</vt:lpstr>
      <vt:lpstr>Matched Pairs Experiment – implementation</vt:lpstr>
      <vt:lpstr>Computing p=P(t&lt;2.59)</vt:lpstr>
      <vt:lpstr>Matched Pairs Experiment –  Conclusion</vt:lpstr>
      <vt:lpstr>Example 3 – BP changes  upon using OC?</vt:lpstr>
      <vt:lpstr>PowerPoint 簡報</vt:lpstr>
      <vt:lpstr>Comments</vt:lpstr>
      <vt:lpstr>A Brief Summary</vt:lpstr>
      <vt:lpstr>11.2 Independent Samples</vt:lpstr>
      <vt:lpstr>The Null Hypothesis</vt:lpstr>
      <vt:lpstr>PowerPoint 簡報</vt:lpstr>
      <vt:lpstr>11.2.1 Equal Variances</vt:lpstr>
      <vt:lpstr>Cont’d</vt:lpstr>
      <vt:lpstr>Cont’d</vt:lpstr>
      <vt:lpstr>Using t-statistics</vt:lpstr>
      <vt:lpstr>Computing sp 2</vt:lpstr>
      <vt:lpstr>Cont’d</vt:lpstr>
      <vt:lpstr>Example 4</vt:lpstr>
      <vt:lpstr>Solution</vt:lpstr>
      <vt:lpstr>PowerPoint 簡報</vt:lpstr>
      <vt:lpstr>PowerPoint 簡報</vt:lpstr>
      <vt:lpstr>Two-sided distribution (df=20)</vt:lpstr>
      <vt:lpstr>Conclusion</vt:lpstr>
      <vt:lpstr>Estimating 95% CI for this  difference of mean</vt:lpstr>
      <vt:lpstr>Cont’d</vt:lpstr>
      <vt:lpstr>PowerPoint 簡報</vt:lpstr>
      <vt:lpstr>Summary</vt:lpstr>
      <vt:lpstr>11.2.2 Unequal  Variances?</vt:lpstr>
      <vt:lpstr>1 and 2.</vt:lpstr>
      <vt:lpstr>PowerPoint 簡報</vt:lpstr>
      <vt:lpstr>Example 5</vt:lpstr>
      <vt:lpstr>H0: 1 = 2</vt:lpstr>
      <vt:lpstr>Compute the test statistics:</vt:lpstr>
      <vt:lpstr>Compute the “effective” degree  of freedom:</vt:lpstr>
      <vt:lpstr>PowerPoint 簡報</vt:lpstr>
      <vt:lpstr>PowerPoint 簡報</vt:lpstr>
      <vt:lpstr>&gt;&gt; t=((x1-x2)-0)/sqrt(s1^2/10+s2^2/10)   t = -1.8950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gwchen</dc:creator>
  <cp:lastModifiedBy>至祥 黃</cp:lastModifiedBy>
  <cp:revision>2</cp:revision>
  <dcterms:created xsi:type="dcterms:W3CDTF">2022-06-20T18:58:22Z</dcterms:created>
  <dcterms:modified xsi:type="dcterms:W3CDTF">2022-06-20T19:12:27Z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2022-05-23T00:00:00Z</vt:filetime>
  </property>
  <property fmtid="{D5CDD505-2E9C-101B-9397-08002B2CF9AE}" pid="3" name="Creator">
    <vt:lpwstr>適用於 Microsoft 365 的 Microsoft® PowerPoint®</vt:lpwstr>
  </property>
  <property fmtid="{D5CDD505-2E9C-101B-9397-08002B2CF9AE}" pid="4" name="LastSaved">
    <vt:filetime>2022-06-20T00:00:00Z</vt:filetime>
  </property>
</Properties>
</file>